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9" r:id="rId4"/>
    <p:sldId id="260" r:id="rId5"/>
    <p:sldId id="262" r:id="rId6"/>
    <p:sldId id="263" r:id="rId7"/>
    <p:sldId id="265" r:id="rId8"/>
    <p:sldId id="266" r:id="rId9"/>
    <p:sldId id="268" r:id="rId10"/>
    <p:sldId id="269" r:id="rId11"/>
    <p:sldId id="270" r:id="rId12"/>
    <p:sldId id="271" r:id="rId13"/>
    <p:sldId id="272" r:id="rId14"/>
    <p:sldId id="275" r:id="rId15"/>
    <p:sldId id="276" r:id="rId16"/>
    <p:sldId id="277" r:id="rId17"/>
    <p:sldId id="278" r:id="rId18"/>
    <p:sldId id="280" r:id="rId19"/>
    <p:sldId id="283" r:id="rId20"/>
    <p:sldId id="309" r:id="rId21"/>
    <p:sldId id="310" r:id="rId22"/>
    <p:sldId id="284" r:id="rId23"/>
    <p:sldId id="285" r:id="rId24"/>
    <p:sldId id="287" r:id="rId25"/>
    <p:sldId id="288" r:id="rId26"/>
    <p:sldId id="289" r:id="rId27"/>
    <p:sldId id="286" r:id="rId28"/>
    <p:sldId id="291" r:id="rId29"/>
    <p:sldId id="292" r:id="rId30"/>
    <p:sldId id="293" r:id="rId31"/>
    <p:sldId id="294" r:id="rId32"/>
    <p:sldId id="295" r:id="rId33"/>
    <p:sldId id="296" r:id="rId34"/>
    <p:sldId id="297" r:id="rId35"/>
    <p:sldId id="298" r:id="rId36"/>
    <p:sldId id="299" r:id="rId37"/>
    <p:sldId id="300" r:id="rId38"/>
    <p:sldId id="302" r:id="rId39"/>
    <p:sldId id="301" r:id="rId40"/>
    <p:sldId id="303" r:id="rId41"/>
    <p:sldId id="305" r:id="rId42"/>
    <p:sldId id="306" r:id="rId43"/>
    <p:sldId id="307" r:id="rId44"/>
    <p:sldId id="308" r:id="rId45"/>
    <p:sldId id="311" r:id="rId46"/>
    <p:sldId id="312" r:id="rId47"/>
    <p:sldId id="313" r:id="rId48"/>
    <p:sldId id="31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371D8906-5950-45E2-B31C-AE03D931088A}" type="datetimeFigureOut">
              <a:rPr lang="en-US" smtClean="0">
                <a:solidFill>
                  <a:srgbClr val="575F6D"/>
                </a:solidFill>
              </a:rPr>
              <a:pPr/>
              <a:t>4/30/2015</a:t>
            </a:fld>
            <a:endParaRPr lang="en-US">
              <a:solidFill>
                <a:srgbClr val="575F6D"/>
              </a:solidFill>
            </a:endParaRPr>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solidFill>
                <a:srgbClr val="575F6D"/>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014585D4-28E6-49DA-B9EA-B9D6C027EEF4}" type="slidenum">
              <a:rPr lang="en-US" smtClean="0">
                <a:solidFill>
                  <a:srgbClr val="EBDDC3"/>
                </a:solidFill>
              </a:rPr>
              <a:pPr/>
              <a:t>‹#›</a:t>
            </a:fld>
            <a:endParaRPr lang="en-US">
              <a:solidFill>
                <a:srgbClr val="EBDDC3"/>
              </a:solidFill>
            </a:endParaRPr>
          </a:p>
        </p:txBody>
      </p:sp>
    </p:spTree>
    <p:extLst>
      <p:ext uri="{BB962C8B-B14F-4D97-AF65-F5344CB8AC3E}">
        <p14:creationId xmlns:p14="http://schemas.microsoft.com/office/powerpoint/2010/main" val="5528000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1D8906-5950-45E2-B31C-AE03D931088A}" type="datetimeFigureOut">
              <a:rPr lang="en-US" smtClean="0">
                <a:solidFill>
                  <a:srgbClr val="575F6D"/>
                </a:solidFill>
              </a:rPr>
              <a:pPr/>
              <a:t>4/30/2015</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014585D4-28E6-49DA-B9EA-B9D6C027EEF4}" type="slidenum">
              <a:rPr lang="en-US" smtClean="0"/>
              <a:pPr/>
              <a:t>‹#›</a:t>
            </a:fld>
            <a:endParaRPr lang="en-US"/>
          </a:p>
        </p:txBody>
      </p:sp>
    </p:spTree>
    <p:extLst>
      <p:ext uri="{BB962C8B-B14F-4D97-AF65-F5344CB8AC3E}">
        <p14:creationId xmlns:p14="http://schemas.microsoft.com/office/powerpoint/2010/main" val="939821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371D8906-5950-45E2-B31C-AE03D931088A}" type="datetimeFigureOut">
              <a:rPr lang="en-US" smtClean="0">
                <a:solidFill>
                  <a:srgbClr val="575F6D"/>
                </a:solidFill>
              </a:rPr>
              <a:pPr/>
              <a:t>4/30/2015</a:t>
            </a:fld>
            <a:endParaRPr lang="en-US">
              <a:solidFill>
                <a:srgbClr val="575F6D"/>
              </a:solidFill>
            </a:endParaRPr>
          </a:p>
        </p:txBody>
      </p:sp>
      <p:sp>
        <p:nvSpPr>
          <p:cNvPr id="5" name="Footer Placeholder 4"/>
          <p:cNvSpPr>
            <a:spLocks noGrp="1"/>
          </p:cNvSpPr>
          <p:nvPr>
            <p:ph type="ftr" sz="quarter" idx="11"/>
          </p:nvPr>
        </p:nvSpPr>
        <p:spPr>
          <a:xfrm>
            <a:off x="609602" y="6248208"/>
            <a:ext cx="7431311" cy="365125"/>
          </a:xfrm>
        </p:spPr>
        <p:txBody>
          <a:bodyPr/>
          <a:lstStyle/>
          <a:p>
            <a:endParaRPr lang="en-US">
              <a:solidFill>
                <a:srgbClr val="575F6D"/>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fld id="{014585D4-28E6-49DA-B9EA-B9D6C027EEF4}" type="slidenum">
              <a:rPr lang="en-US" smtClean="0"/>
              <a:pPr/>
              <a:t>‹#›</a:t>
            </a:fld>
            <a:endParaRPr lang="en-US"/>
          </a:p>
        </p:txBody>
      </p:sp>
    </p:spTree>
    <p:extLst>
      <p:ext uri="{BB962C8B-B14F-4D97-AF65-F5344CB8AC3E}">
        <p14:creationId xmlns:p14="http://schemas.microsoft.com/office/powerpoint/2010/main" val="286083502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371D8906-5950-45E2-B31C-AE03D931088A}" type="datetimeFigureOut">
              <a:rPr lang="en-US" smtClean="0">
                <a:solidFill>
                  <a:srgbClr val="575F6D"/>
                </a:solidFill>
              </a:rPr>
              <a:pPr/>
              <a:t>4/30/2015</a:t>
            </a:fld>
            <a:endParaRPr lang="en-US">
              <a:solidFill>
                <a:srgbClr val="575F6D"/>
              </a:solidFill>
            </a:endParaRPr>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solidFill>
                <a:srgbClr val="575F6D"/>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014585D4-28E6-49DA-B9EA-B9D6C027EEF4}" type="slidenum">
              <a:rPr lang="en-US" smtClean="0">
                <a:solidFill>
                  <a:srgbClr val="EBDDC3"/>
                </a:solidFill>
              </a:rPr>
              <a:pPr/>
              <a:t>‹#›</a:t>
            </a:fld>
            <a:endParaRPr lang="en-US">
              <a:solidFill>
                <a:srgbClr val="EBDDC3"/>
              </a:solidFill>
            </a:endParaRPr>
          </a:p>
        </p:txBody>
      </p:sp>
    </p:spTree>
    <p:extLst>
      <p:ext uri="{BB962C8B-B14F-4D97-AF65-F5344CB8AC3E}">
        <p14:creationId xmlns:p14="http://schemas.microsoft.com/office/powerpoint/2010/main" val="374824023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71D8906-5950-45E2-B31C-AE03D931088A}" type="datetimeFigureOut">
              <a:rPr lang="en-US" smtClean="0">
                <a:solidFill>
                  <a:srgbClr val="575F6D"/>
                </a:solidFill>
              </a:rPr>
              <a:pPr/>
              <a:t>4/30/2015</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14585D4-28E6-49DA-B9EA-B9D6C027EEF4}"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991775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71D8906-5950-45E2-B31C-AE03D931088A}" type="datetimeFigureOut">
              <a:rPr lang="en-US" smtClean="0">
                <a:solidFill>
                  <a:srgbClr val="575F6D"/>
                </a:solidFill>
              </a:rPr>
              <a:pPr/>
              <a:t>4/30/2015</a:t>
            </a:fld>
            <a:endParaRPr lang="en-US">
              <a:solidFill>
                <a:srgbClr val="575F6D"/>
              </a:solidFill>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014585D4-28E6-49DA-B9EA-B9D6C027EEF4}"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575F6D"/>
              </a:solidFill>
            </a:endParaRPr>
          </a:p>
        </p:txBody>
      </p:sp>
    </p:spTree>
    <p:extLst>
      <p:ext uri="{BB962C8B-B14F-4D97-AF65-F5344CB8AC3E}">
        <p14:creationId xmlns:p14="http://schemas.microsoft.com/office/powerpoint/2010/main" val="359280290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71D8906-5950-45E2-B31C-AE03D931088A}" type="datetimeFigureOut">
              <a:rPr lang="en-US" smtClean="0">
                <a:solidFill>
                  <a:srgbClr val="575F6D"/>
                </a:solidFill>
              </a:rPr>
              <a:pPr/>
              <a:t>4/30/2015</a:t>
            </a:fld>
            <a:endParaRPr lang="en-US">
              <a:solidFill>
                <a:srgbClr val="575F6D"/>
              </a:solidFill>
            </a:endParaRPr>
          </a:p>
        </p:txBody>
      </p:sp>
      <p:sp>
        <p:nvSpPr>
          <p:cNvPr id="10" name="Slide Number Placeholder 9"/>
          <p:cNvSpPr>
            <a:spLocks noGrp="1"/>
          </p:cNvSpPr>
          <p:nvPr>
            <p:ph type="sldNum" sz="quarter" idx="16"/>
          </p:nvPr>
        </p:nvSpPr>
        <p:spPr/>
        <p:txBody>
          <a:bodyPr rtlCol="0"/>
          <a:lstStyle/>
          <a:p>
            <a:fld id="{014585D4-28E6-49DA-B9EA-B9D6C027EEF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575F6D"/>
              </a:solidFill>
            </a:endParaRPr>
          </a:p>
        </p:txBody>
      </p:sp>
    </p:spTree>
    <p:extLst>
      <p:ext uri="{BB962C8B-B14F-4D97-AF65-F5344CB8AC3E}">
        <p14:creationId xmlns:p14="http://schemas.microsoft.com/office/powerpoint/2010/main" val="1177552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371D8906-5950-45E2-B31C-AE03D931088A}" type="datetimeFigureOut">
              <a:rPr lang="en-US" smtClean="0">
                <a:solidFill>
                  <a:srgbClr val="575F6D"/>
                </a:solidFill>
              </a:rPr>
              <a:pPr/>
              <a:t>4/30/2015</a:t>
            </a:fld>
            <a:endParaRPr lang="en-US">
              <a:solidFill>
                <a:srgbClr val="575F6D"/>
              </a:solidFill>
            </a:endParaRPr>
          </a:p>
        </p:txBody>
      </p:sp>
      <p:sp>
        <p:nvSpPr>
          <p:cNvPr id="12" name="Slide Number Placeholder 11"/>
          <p:cNvSpPr>
            <a:spLocks noGrp="1"/>
          </p:cNvSpPr>
          <p:nvPr>
            <p:ph type="sldNum" sz="quarter" idx="16"/>
          </p:nvPr>
        </p:nvSpPr>
        <p:spPr/>
        <p:txBody>
          <a:bodyPr rtlCol="0"/>
          <a:lstStyle/>
          <a:p>
            <a:fld id="{014585D4-28E6-49DA-B9EA-B9D6C027EEF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575F6D"/>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263080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71D8906-5950-45E2-B31C-AE03D931088A}" type="datetimeFigureOut">
              <a:rPr lang="en-US" smtClean="0">
                <a:solidFill>
                  <a:srgbClr val="575F6D"/>
                </a:solidFill>
              </a:rPr>
              <a:pPr/>
              <a:t>4/30/2015</a:t>
            </a:fld>
            <a:endParaRPr lang="en-US">
              <a:solidFill>
                <a:srgbClr val="575F6D"/>
              </a:solidFill>
            </a:endParaRPr>
          </a:p>
        </p:txBody>
      </p:sp>
      <p:sp>
        <p:nvSpPr>
          <p:cNvPr id="4" name="Footer Placeholder 3"/>
          <p:cNvSpPr>
            <a:spLocks noGrp="1"/>
          </p:cNvSpPr>
          <p:nvPr>
            <p:ph type="ftr" sz="quarter" idx="11"/>
          </p:nvPr>
        </p:nvSpPr>
        <p:spPr/>
        <p:txBody>
          <a:bodyPr/>
          <a:lstStyle/>
          <a:p>
            <a:endParaRPr lang="en-US">
              <a:solidFill>
                <a:srgbClr val="575F6D"/>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014585D4-28E6-49DA-B9EA-B9D6C027EEF4}" type="slidenum">
              <a:rPr lang="en-US" smtClean="0"/>
              <a:pPr/>
              <a:t>‹#›</a:t>
            </a:fld>
            <a:endParaRPr lang="en-US"/>
          </a:p>
        </p:txBody>
      </p:sp>
    </p:spTree>
    <p:extLst>
      <p:ext uri="{BB962C8B-B14F-4D97-AF65-F5344CB8AC3E}">
        <p14:creationId xmlns:p14="http://schemas.microsoft.com/office/powerpoint/2010/main" val="1018559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D8906-5950-45E2-B31C-AE03D931088A}" type="datetimeFigureOut">
              <a:rPr lang="en-US" smtClean="0">
                <a:solidFill>
                  <a:srgbClr val="575F6D"/>
                </a:solidFill>
              </a:rPr>
              <a:pPr/>
              <a:t>4/30/2015</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014585D4-28E6-49DA-B9EA-B9D6C027EEF4}"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30092223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71D8906-5950-45E2-B31C-AE03D931088A}" type="datetimeFigureOut">
              <a:rPr lang="en-US" smtClean="0">
                <a:solidFill>
                  <a:srgbClr val="575F6D"/>
                </a:solidFill>
              </a:rPr>
              <a:pPr/>
              <a:t>4/30/2015</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014585D4-28E6-49DA-B9EA-B9D6C027EEF4}"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998142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71D8906-5950-45E2-B31C-AE03D931088A}" type="datetimeFigureOut">
              <a:rPr lang="en-US" smtClean="0">
                <a:solidFill>
                  <a:srgbClr val="575F6D"/>
                </a:solidFill>
              </a:rPr>
              <a:pPr/>
              <a:t>4/30/2015</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14585D4-28E6-49DA-B9EA-B9D6C027EEF4}"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045140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Date Placeholder 11"/>
          <p:cNvSpPr>
            <a:spLocks noGrp="1"/>
          </p:cNvSpPr>
          <p:nvPr>
            <p:ph type="dt" sz="half" idx="10"/>
          </p:nvPr>
        </p:nvSpPr>
        <p:spPr>
          <a:xfrm>
            <a:off x="8331200" y="6248401"/>
            <a:ext cx="3556000" cy="365125"/>
          </a:xfrm>
        </p:spPr>
        <p:txBody>
          <a:bodyPr rtlCol="0"/>
          <a:lstStyle/>
          <a:p>
            <a:fld id="{371D8906-5950-45E2-B31C-AE03D931088A}" type="datetimeFigureOut">
              <a:rPr lang="en-US" smtClean="0">
                <a:solidFill>
                  <a:srgbClr val="575F6D"/>
                </a:solidFill>
              </a:rPr>
              <a:pPr/>
              <a:t>4/30/2015</a:t>
            </a:fld>
            <a:endParaRPr lang="en-US">
              <a:solidFill>
                <a:srgbClr val="575F6D"/>
              </a:solidFill>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014585D4-28E6-49DA-B9EA-B9D6C027EEF4}"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solidFill>
                <a:srgbClr val="575F6D"/>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150507263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1D8906-5950-45E2-B31C-AE03D931088A}" type="datetimeFigureOut">
              <a:rPr lang="en-US" smtClean="0">
                <a:solidFill>
                  <a:srgbClr val="575F6D"/>
                </a:solidFill>
              </a:rPr>
              <a:pPr/>
              <a:t>4/30/2015</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014585D4-28E6-49DA-B9EA-B9D6C027EEF4}" type="slidenum">
              <a:rPr lang="en-US" smtClean="0"/>
              <a:pPr/>
              <a:t>‹#›</a:t>
            </a:fld>
            <a:endParaRPr lang="en-US"/>
          </a:p>
        </p:txBody>
      </p:sp>
    </p:spTree>
    <p:extLst>
      <p:ext uri="{BB962C8B-B14F-4D97-AF65-F5344CB8AC3E}">
        <p14:creationId xmlns:p14="http://schemas.microsoft.com/office/powerpoint/2010/main" val="2308211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371D8906-5950-45E2-B31C-AE03D931088A}" type="datetimeFigureOut">
              <a:rPr lang="en-US" smtClean="0">
                <a:solidFill>
                  <a:srgbClr val="575F6D"/>
                </a:solidFill>
              </a:rPr>
              <a:pPr/>
              <a:t>4/30/2015</a:t>
            </a:fld>
            <a:endParaRPr lang="en-US">
              <a:solidFill>
                <a:srgbClr val="575F6D"/>
              </a:solidFill>
            </a:endParaRPr>
          </a:p>
        </p:txBody>
      </p:sp>
      <p:sp>
        <p:nvSpPr>
          <p:cNvPr id="5" name="Footer Placeholder 4"/>
          <p:cNvSpPr>
            <a:spLocks noGrp="1"/>
          </p:cNvSpPr>
          <p:nvPr>
            <p:ph type="ftr" sz="quarter" idx="11"/>
          </p:nvPr>
        </p:nvSpPr>
        <p:spPr>
          <a:xfrm>
            <a:off x="609602" y="6248208"/>
            <a:ext cx="7431311" cy="365125"/>
          </a:xfrm>
        </p:spPr>
        <p:txBody>
          <a:bodyPr/>
          <a:lstStyle/>
          <a:p>
            <a:endParaRPr lang="en-US">
              <a:solidFill>
                <a:srgbClr val="575F6D"/>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fld id="{014585D4-28E6-49DA-B9EA-B9D6C027EEF4}" type="slidenum">
              <a:rPr lang="en-US" smtClean="0"/>
              <a:pPr/>
              <a:t>‹#›</a:t>
            </a:fld>
            <a:endParaRPr lang="en-US"/>
          </a:p>
        </p:txBody>
      </p:sp>
    </p:spTree>
    <p:extLst>
      <p:ext uri="{BB962C8B-B14F-4D97-AF65-F5344CB8AC3E}">
        <p14:creationId xmlns:p14="http://schemas.microsoft.com/office/powerpoint/2010/main" val="279146744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71D8906-5950-45E2-B31C-AE03D931088A}" type="datetimeFigureOut">
              <a:rPr lang="en-US" smtClean="0">
                <a:solidFill>
                  <a:srgbClr val="575F6D"/>
                </a:solidFill>
              </a:rPr>
              <a:pPr/>
              <a:t>4/30/2015</a:t>
            </a:fld>
            <a:endParaRPr lang="en-US">
              <a:solidFill>
                <a:srgbClr val="575F6D"/>
              </a:solidFill>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014585D4-28E6-49DA-B9EA-B9D6C027EEF4}"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575F6D"/>
              </a:solidFill>
            </a:endParaRPr>
          </a:p>
        </p:txBody>
      </p:sp>
    </p:spTree>
    <p:extLst>
      <p:ext uri="{BB962C8B-B14F-4D97-AF65-F5344CB8AC3E}">
        <p14:creationId xmlns:p14="http://schemas.microsoft.com/office/powerpoint/2010/main" val="387396268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71D8906-5950-45E2-B31C-AE03D931088A}" type="datetimeFigureOut">
              <a:rPr lang="en-US" smtClean="0">
                <a:solidFill>
                  <a:srgbClr val="575F6D"/>
                </a:solidFill>
              </a:rPr>
              <a:pPr/>
              <a:t>4/30/2015</a:t>
            </a:fld>
            <a:endParaRPr lang="en-US">
              <a:solidFill>
                <a:srgbClr val="575F6D"/>
              </a:solidFill>
            </a:endParaRPr>
          </a:p>
        </p:txBody>
      </p:sp>
      <p:sp>
        <p:nvSpPr>
          <p:cNvPr id="10" name="Slide Number Placeholder 9"/>
          <p:cNvSpPr>
            <a:spLocks noGrp="1"/>
          </p:cNvSpPr>
          <p:nvPr>
            <p:ph type="sldNum" sz="quarter" idx="16"/>
          </p:nvPr>
        </p:nvSpPr>
        <p:spPr/>
        <p:txBody>
          <a:bodyPr rtlCol="0"/>
          <a:lstStyle/>
          <a:p>
            <a:fld id="{014585D4-28E6-49DA-B9EA-B9D6C027EEF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575F6D"/>
              </a:solidFill>
            </a:endParaRPr>
          </a:p>
        </p:txBody>
      </p:sp>
    </p:spTree>
    <p:extLst>
      <p:ext uri="{BB962C8B-B14F-4D97-AF65-F5344CB8AC3E}">
        <p14:creationId xmlns:p14="http://schemas.microsoft.com/office/powerpoint/2010/main" val="2965164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371D8906-5950-45E2-B31C-AE03D931088A}" type="datetimeFigureOut">
              <a:rPr lang="en-US" smtClean="0">
                <a:solidFill>
                  <a:srgbClr val="575F6D"/>
                </a:solidFill>
              </a:rPr>
              <a:pPr/>
              <a:t>4/30/2015</a:t>
            </a:fld>
            <a:endParaRPr lang="en-US">
              <a:solidFill>
                <a:srgbClr val="575F6D"/>
              </a:solidFill>
            </a:endParaRPr>
          </a:p>
        </p:txBody>
      </p:sp>
      <p:sp>
        <p:nvSpPr>
          <p:cNvPr id="12" name="Slide Number Placeholder 11"/>
          <p:cNvSpPr>
            <a:spLocks noGrp="1"/>
          </p:cNvSpPr>
          <p:nvPr>
            <p:ph type="sldNum" sz="quarter" idx="16"/>
          </p:nvPr>
        </p:nvSpPr>
        <p:spPr/>
        <p:txBody>
          <a:bodyPr rtlCol="0"/>
          <a:lstStyle/>
          <a:p>
            <a:fld id="{014585D4-28E6-49DA-B9EA-B9D6C027EEF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575F6D"/>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181624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71D8906-5950-45E2-B31C-AE03D931088A}" type="datetimeFigureOut">
              <a:rPr lang="en-US" smtClean="0">
                <a:solidFill>
                  <a:srgbClr val="575F6D"/>
                </a:solidFill>
              </a:rPr>
              <a:pPr/>
              <a:t>4/30/2015</a:t>
            </a:fld>
            <a:endParaRPr lang="en-US">
              <a:solidFill>
                <a:srgbClr val="575F6D"/>
              </a:solidFill>
            </a:endParaRPr>
          </a:p>
        </p:txBody>
      </p:sp>
      <p:sp>
        <p:nvSpPr>
          <p:cNvPr id="4" name="Footer Placeholder 3"/>
          <p:cNvSpPr>
            <a:spLocks noGrp="1"/>
          </p:cNvSpPr>
          <p:nvPr>
            <p:ph type="ftr" sz="quarter" idx="11"/>
          </p:nvPr>
        </p:nvSpPr>
        <p:spPr/>
        <p:txBody>
          <a:bodyPr/>
          <a:lstStyle/>
          <a:p>
            <a:endParaRPr lang="en-US">
              <a:solidFill>
                <a:srgbClr val="575F6D"/>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014585D4-28E6-49DA-B9EA-B9D6C027EEF4}" type="slidenum">
              <a:rPr lang="en-US" smtClean="0"/>
              <a:pPr/>
              <a:t>‹#›</a:t>
            </a:fld>
            <a:endParaRPr lang="en-US"/>
          </a:p>
        </p:txBody>
      </p:sp>
    </p:spTree>
    <p:extLst>
      <p:ext uri="{BB962C8B-B14F-4D97-AF65-F5344CB8AC3E}">
        <p14:creationId xmlns:p14="http://schemas.microsoft.com/office/powerpoint/2010/main" val="3754385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D8906-5950-45E2-B31C-AE03D931088A}" type="datetimeFigureOut">
              <a:rPr lang="en-US" smtClean="0">
                <a:solidFill>
                  <a:srgbClr val="575F6D"/>
                </a:solidFill>
              </a:rPr>
              <a:pPr/>
              <a:t>4/30/2015</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014585D4-28E6-49DA-B9EA-B9D6C027EEF4}"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830618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71D8906-5950-45E2-B31C-AE03D931088A}" type="datetimeFigureOut">
              <a:rPr lang="en-US" smtClean="0">
                <a:solidFill>
                  <a:srgbClr val="575F6D"/>
                </a:solidFill>
              </a:rPr>
              <a:pPr/>
              <a:t>4/30/2015</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014585D4-28E6-49DA-B9EA-B9D6C027EEF4}"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034319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Date Placeholder 11"/>
          <p:cNvSpPr>
            <a:spLocks noGrp="1"/>
          </p:cNvSpPr>
          <p:nvPr>
            <p:ph type="dt" sz="half" idx="10"/>
          </p:nvPr>
        </p:nvSpPr>
        <p:spPr>
          <a:xfrm>
            <a:off x="8331200" y="6248401"/>
            <a:ext cx="3556000" cy="365125"/>
          </a:xfrm>
        </p:spPr>
        <p:txBody>
          <a:bodyPr rtlCol="0"/>
          <a:lstStyle/>
          <a:p>
            <a:fld id="{371D8906-5950-45E2-B31C-AE03D931088A}" type="datetimeFigureOut">
              <a:rPr lang="en-US" smtClean="0">
                <a:solidFill>
                  <a:srgbClr val="575F6D"/>
                </a:solidFill>
              </a:rPr>
              <a:pPr/>
              <a:t>4/30/2015</a:t>
            </a:fld>
            <a:endParaRPr lang="en-US">
              <a:solidFill>
                <a:srgbClr val="575F6D"/>
              </a:solidFill>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014585D4-28E6-49DA-B9EA-B9D6C027EEF4}"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solidFill>
                <a:srgbClr val="575F6D"/>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179993473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371D8906-5950-45E2-B31C-AE03D931088A}" type="datetimeFigureOut">
              <a:rPr lang="en-US" smtClean="0">
                <a:solidFill>
                  <a:srgbClr val="575F6D"/>
                </a:solidFill>
              </a:rPr>
              <a:pPr/>
              <a:t>4/30/2015</a:t>
            </a:fld>
            <a:endParaRPr lang="en-US">
              <a:solidFill>
                <a:srgbClr val="575F6D"/>
              </a:solidFill>
            </a:endParaRP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575F6D"/>
              </a:solidFill>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14585D4-28E6-49DA-B9EA-B9D6C027EEF4}" type="slidenum">
              <a:rPr lang="en-US" smtClean="0"/>
              <a:pPr/>
              <a:t>‹#›</a:t>
            </a:fld>
            <a:endParaRPr lang="en-US"/>
          </a:p>
        </p:txBody>
      </p:sp>
    </p:spTree>
    <p:extLst>
      <p:ext uri="{BB962C8B-B14F-4D97-AF65-F5344CB8AC3E}">
        <p14:creationId xmlns:p14="http://schemas.microsoft.com/office/powerpoint/2010/main" val="4262609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371D8906-5950-45E2-B31C-AE03D931088A}" type="datetimeFigureOut">
              <a:rPr lang="en-US" smtClean="0">
                <a:solidFill>
                  <a:srgbClr val="575F6D"/>
                </a:solidFill>
              </a:rPr>
              <a:pPr/>
              <a:t>4/30/2015</a:t>
            </a:fld>
            <a:endParaRPr lang="en-US">
              <a:solidFill>
                <a:srgbClr val="575F6D"/>
              </a:solidFill>
            </a:endParaRP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575F6D"/>
              </a:solidFill>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14585D4-28E6-49DA-B9EA-B9D6C027EEF4}" type="slidenum">
              <a:rPr lang="en-US" smtClean="0"/>
              <a:pPr/>
              <a:t>‹#›</a:t>
            </a:fld>
            <a:endParaRPr lang="en-US"/>
          </a:p>
        </p:txBody>
      </p:sp>
    </p:spTree>
    <p:extLst>
      <p:ext uri="{BB962C8B-B14F-4D97-AF65-F5344CB8AC3E}">
        <p14:creationId xmlns:p14="http://schemas.microsoft.com/office/powerpoint/2010/main" val="2562815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7200"/>
                    </a14:imgEffect>
                    <a14:imgEffect>
                      <a14:saturation sat="33000"/>
                    </a14:imgEffect>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a:off x="4450198" y="1447800"/>
            <a:ext cx="3723180" cy="37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819400" y="4876800"/>
            <a:ext cx="6984776" cy="1008112"/>
          </a:xfrm>
          <a:prstGeom prst="rect">
            <a:avLst/>
          </a:prstGeom>
        </p:spPr>
        <p:txBody>
          <a:bodyPr vert="horz" anchor="b">
            <a:noAutofit/>
          </a:bodyPr>
          <a:lstStyle>
            <a:lvl1pPr algn="l" rtl="1" eaLnBrk="1" latinLnBrk="0" hangingPunct="1">
              <a:spcBef>
                <a:spcPct val="0"/>
              </a:spcBef>
              <a:buNone/>
              <a:defRPr kumimoji="0" sz="3000" b="1" kern="1200" cap="small" baseline="0">
                <a:solidFill>
                  <a:schemeClr val="tx2"/>
                </a:solidFill>
                <a:latin typeface="+mj-lt"/>
                <a:ea typeface="+mj-ea"/>
                <a:cs typeface="+mj-cs"/>
              </a:defRPr>
            </a:lvl1pPr>
          </a:lstStyle>
          <a:p>
            <a:pPr algn="ctr"/>
            <a:r>
              <a:rPr lang="en-US" sz="4400" i="1" dirty="0">
                <a:solidFill>
                  <a:srgbClr val="00B0F0"/>
                </a:solidFill>
                <a:effectLst>
                  <a:outerShdw blurRad="38100" dist="38100" dir="2700000" algn="tl">
                    <a:srgbClr val="000000">
                      <a:alpha val="43137"/>
                    </a:srgbClr>
                  </a:outerShdw>
                </a:effectLst>
                <a:cs typeface="Aharoni" pitchFamily="2" charset="-79"/>
              </a:rPr>
              <a:t>Pathology </a:t>
            </a:r>
            <a:r>
              <a:rPr lang="en-US" sz="4400" i="1" dirty="0" smtClean="0">
                <a:solidFill>
                  <a:srgbClr val="00B0F0"/>
                </a:solidFill>
                <a:effectLst>
                  <a:outerShdw blurRad="38100" dist="38100" dir="2700000" algn="tl">
                    <a:srgbClr val="000000">
                      <a:alpha val="43137"/>
                    </a:srgbClr>
                  </a:outerShdw>
                </a:effectLst>
                <a:cs typeface="Aharoni" pitchFamily="2" charset="-79"/>
              </a:rPr>
              <a:t>Practical I &amp; II</a:t>
            </a:r>
            <a:endParaRPr lang="en-US" sz="4400" i="1" dirty="0">
              <a:solidFill>
                <a:srgbClr val="00B0F0"/>
              </a:solidFill>
              <a:effectLst>
                <a:outerShdw blurRad="38100" dist="38100" dir="2700000" algn="tl">
                  <a:srgbClr val="000000">
                    <a:alpha val="43137"/>
                  </a:srgbClr>
                </a:outerShdw>
              </a:effectLst>
              <a:cs typeface="Aharoni" pitchFamily="2" charset="-79"/>
            </a:endParaRPr>
          </a:p>
        </p:txBody>
      </p:sp>
      <p:sp>
        <p:nvSpPr>
          <p:cNvPr id="6" name="Rounded Rectangle 5"/>
          <p:cNvSpPr/>
          <p:nvPr/>
        </p:nvSpPr>
        <p:spPr>
          <a:xfrm>
            <a:off x="3893960" y="191108"/>
            <a:ext cx="4536504" cy="108012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i="1" dirty="0">
                <a:solidFill>
                  <a:srgbClr val="FFFF00"/>
                </a:solidFill>
                <a:effectLst>
                  <a:outerShdw blurRad="38100" dist="38100" dir="2700000" algn="tl">
                    <a:srgbClr val="000000">
                      <a:alpha val="43137"/>
                    </a:srgbClr>
                  </a:outerShdw>
                </a:effectLst>
                <a:latin typeface="Aharoni" pitchFamily="2" charset="-79"/>
                <a:cs typeface="Aharoni" pitchFamily="2" charset="-79"/>
              </a:rPr>
              <a:t>RENAL BLOCK </a:t>
            </a:r>
          </a:p>
        </p:txBody>
      </p:sp>
      <p:sp>
        <p:nvSpPr>
          <p:cNvPr id="9" name="TextBox 7"/>
          <p:cNvSpPr txBox="1"/>
          <p:nvPr/>
        </p:nvSpPr>
        <p:spPr>
          <a:xfrm>
            <a:off x="2295332" y="6260068"/>
            <a:ext cx="141817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solidFill>
                  <a:prstClr val="black"/>
                </a:solidFill>
              </a:rPr>
              <a:t>Prepared by:</a:t>
            </a:r>
          </a:p>
        </p:txBody>
      </p:sp>
      <p:sp>
        <p:nvSpPr>
          <p:cNvPr id="10" name="TextBox 8"/>
          <p:cNvSpPr txBox="1"/>
          <p:nvPr/>
        </p:nvSpPr>
        <p:spPr>
          <a:xfrm>
            <a:off x="3895532" y="6019800"/>
            <a:ext cx="1567461"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050" b="1" i="1" dirty="0">
                <a:solidFill>
                  <a:prstClr val="black"/>
                </a:solidFill>
              </a:rPr>
              <a:t>Prof.  Ammar Al Rikabi</a:t>
            </a:r>
          </a:p>
          <a:p>
            <a:pPr marL="171450" indent="-171450">
              <a:buFont typeface="Arial" panose="020B0604020202020204" pitchFamily="34" charset="0"/>
              <a:buChar char="•"/>
            </a:pPr>
            <a:r>
              <a:rPr lang="en-US" sz="1050" b="1" i="1" dirty="0">
                <a:solidFill>
                  <a:prstClr val="black"/>
                </a:solidFill>
              </a:rPr>
              <a:t>Dr. Sayed Al Esawy</a:t>
            </a:r>
          </a:p>
          <a:p>
            <a:pPr marL="171450" indent="-171450">
              <a:buFont typeface="Arial" panose="020B0604020202020204" pitchFamily="34" charset="0"/>
              <a:buChar char="•"/>
            </a:pPr>
            <a:r>
              <a:rPr lang="en-US" sz="1050" b="1" i="1" dirty="0">
                <a:solidFill>
                  <a:prstClr val="black"/>
                </a:solidFill>
              </a:rPr>
              <a:t>Dr. Marie Mukhashin</a:t>
            </a:r>
          </a:p>
          <a:p>
            <a:pPr marL="171450" indent="-171450">
              <a:buFont typeface="Arial" panose="020B0604020202020204" pitchFamily="34" charset="0"/>
              <a:buChar char="•"/>
            </a:pPr>
            <a:r>
              <a:rPr lang="en-US" sz="1050" b="1" i="1" dirty="0">
                <a:solidFill>
                  <a:prstClr val="black"/>
                </a:solidFill>
              </a:rPr>
              <a:t>Dr. Shaesta Zaidi</a:t>
            </a:r>
          </a:p>
        </p:txBody>
      </p:sp>
      <p:sp>
        <p:nvSpPr>
          <p:cNvPr id="11" name="Rectangle 10"/>
          <p:cNvSpPr/>
          <p:nvPr/>
        </p:nvSpPr>
        <p:spPr>
          <a:xfrm>
            <a:off x="7315200" y="6438746"/>
            <a:ext cx="3276600" cy="2668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b="1" i="1" dirty="0">
                <a:solidFill>
                  <a:prstClr val="black"/>
                </a:solidFill>
              </a:rPr>
              <a:t>Head of Pathology Department: Dr. Abdulmalik Al Sheikh</a:t>
            </a:r>
          </a:p>
        </p:txBody>
      </p:sp>
    </p:spTree>
    <p:extLst>
      <p:ext uri="{BB962C8B-B14F-4D97-AF65-F5344CB8AC3E}">
        <p14:creationId xmlns:p14="http://schemas.microsoft.com/office/powerpoint/2010/main" val="1809062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2362200" y="685800"/>
            <a:ext cx="7391400" cy="5800844"/>
          </a:xfrm>
          <a:prstGeom prst="rect">
            <a:avLst/>
          </a:prstGeom>
          <a:solidFill>
            <a:schemeClr val="accent1">
              <a:lumMod val="40000"/>
              <a:lumOff val="60000"/>
            </a:schemeClr>
          </a:solidFill>
        </p:spPr>
        <p:txBody>
          <a:bodyPr wrap="square" rtlCol="0">
            <a:spAutoFit/>
          </a:bodyPr>
          <a:lstStyle/>
          <a:p>
            <a:r>
              <a:rPr lang="en-US" sz="2400" b="1" i="1" u="sng" dirty="0">
                <a:solidFill>
                  <a:srgbClr val="FF0000"/>
                </a:solidFill>
              </a:rPr>
              <a:t>Causes:</a:t>
            </a:r>
          </a:p>
          <a:p>
            <a:r>
              <a:rPr lang="en-US" sz="2400" b="1" dirty="0">
                <a:solidFill>
                  <a:srgbClr val="0000FF"/>
                </a:solidFill>
              </a:rPr>
              <a:t>Pre-renal</a:t>
            </a:r>
            <a:r>
              <a:rPr lang="en-US" sz="2400" b="1" dirty="0">
                <a:solidFill>
                  <a:prstClr val="black"/>
                </a:solidFill>
              </a:rPr>
              <a:t> </a:t>
            </a:r>
          </a:p>
          <a:p>
            <a:pPr marL="288925"/>
            <a:r>
              <a:rPr lang="en-US" b="1" dirty="0">
                <a:solidFill>
                  <a:prstClr val="black"/>
                </a:solidFill>
              </a:rPr>
              <a:t>  (All those that decrease effective blood flow to the kidney)</a:t>
            </a:r>
          </a:p>
          <a:p>
            <a:pPr marL="288925">
              <a:buFont typeface="Wingdings" pitchFamily="2" charset="2"/>
              <a:buChar char="§"/>
            </a:pPr>
            <a:r>
              <a:rPr lang="en-US" b="1" i="1" dirty="0">
                <a:solidFill>
                  <a:prstClr val="black"/>
                </a:solidFill>
              </a:rPr>
              <a:t>  Low blood volume, low blood pressure, and heart failure.</a:t>
            </a:r>
          </a:p>
          <a:p>
            <a:pPr marL="288925">
              <a:buFont typeface="Wingdings" pitchFamily="2" charset="2"/>
              <a:buChar char="§"/>
            </a:pPr>
            <a:r>
              <a:rPr lang="en-US" b="1" i="1" dirty="0">
                <a:solidFill>
                  <a:prstClr val="black"/>
                </a:solidFill>
              </a:rPr>
              <a:t>  Renal artery stenosis, and renal vein thrombosis.</a:t>
            </a:r>
          </a:p>
          <a:p>
            <a:pPr marL="288925">
              <a:buFont typeface="Wingdings" pitchFamily="2" charset="2"/>
              <a:buChar char="§"/>
            </a:pPr>
            <a:r>
              <a:rPr lang="en-US" b="1" i="1" dirty="0">
                <a:solidFill>
                  <a:prstClr val="black"/>
                </a:solidFill>
              </a:rPr>
              <a:t>  Renal ischemia</a:t>
            </a:r>
            <a:r>
              <a:rPr lang="en-US" dirty="0">
                <a:solidFill>
                  <a:prstClr val="black"/>
                </a:solidFill>
              </a:rPr>
              <a:t>.</a:t>
            </a:r>
          </a:p>
          <a:p>
            <a:pPr>
              <a:buFontTx/>
              <a:buChar char="-"/>
            </a:pPr>
            <a:endParaRPr lang="en-US" dirty="0">
              <a:solidFill>
                <a:prstClr val="black"/>
              </a:solidFill>
            </a:endParaRPr>
          </a:p>
          <a:p>
            <a:r>
              <a:rPr lang="en-US" sz="2400" b="1" dirty="0">
                <a:solidFill>
                  <a:srgbClr val="0000FF"/>
                </a:solidFill>
              </a:rPr>
              <a:t>Renal:</a:t>
            </a:r>
          </a:p>
          <a:p>
            <a:pPr marL="288925">
              <a:buFont typeface="Wingdings" pitchFamily="2" charset="2"/>
              <a:buChar char="§"/>
            </a:pPr>
            <a:r>
              <a:rPr lang="en-US" b="1" i="1" dirty="0">
                <a:solidFill>
                  <a:srgbClr val="C00000"/>
                </a:solidFill>
              </a:rPr>
              <a:t>  Glomerulonephritis (GN).</a:t>
            </a:r>
          </a:p>
          <a:p>
            <a:pPr marL="288925">
              <a:buFont typeface="Wingdings" pitchFamily="2" charset="2"/>
              <a:buChar char="§"/>
            </a:pPr>
            <a:r>
              <a:rPr lang="en-US" b="1" i="1" dirty="0">
                <a:solidFill>
                  <a:srgbClr val="C00000"/>
                </a:solidFill>
              </a:rPr>
              <a:t>  Acute tubular necrosis (ATN).</a:t>
            </a:r>
          </a:p>
          <a:p>
            <a:pPr marL="288925">
              <a:buFont typeface="Wingdings" pitchFamily="2" charset="2"/>
              <a:buChar char="§"/>
            </a:pPr>
            <a:r>
              <a:rPr lang="en-US" b="1" i="1" dirty="0">
                <a:solidFill>
                  <a:srgbClr val="C00000"/>
                </a:solidFill>
              </a:rPr>
              <a:t>  Acute interstitial nephritis (AIN).</a:t>
            </a:r>
          </a:p>
          <a:p>
            <a:endParaRPr lang="en-US" dirty="0">
              <a:solidFill>
                <a:prstClr val="black"/>
              </a:solidFill>
            </a:endParaRPr>
          </a:p>
          <a:p>
            <a:r>
              <a:rPr lang="en-US" sz="2400" b="1" dirty="0">
                <a:solidFill>
                  <a:srgbClr val="0000FF"/>
                </a:solidFill>
              </a:rPr>
              <a:t>Post-renal:</a:t>
            </a:r>
          </a:p>
          <a:p>
            <a:r>
              <a:rPr lang="en-US" dirty="0">
                <a:solidFill>
                  <a:prstClr val="black"/>
                </a:solidFill>
              </a:rPr>
              <a:t>      </a:t>
            </a:r>
            <a:r>
              <a:rPr lang="en-US" b="1" dirty="0">
                <a:solidFill>
                  <a:prstClr val="black"/>
                </a:solidFill>
              </a:rPr>
              <a:t>(is a consequence of urinary tract obstruction)</a:t>
            </a:r>
          </a:p>
          <a:p>
            <a:pPr marL="288925">
              <a:buFont typeface="Wingdings" pitchFamily="2" charset="2"/>
              <a:buChar char="§"/>
            </a:pPr>
            <a:r>
              <a:rPr lang="en-US" b="1" i="1" dirty="0">
                <a:solidFill>
                  <a:prstClr val="black"/>
                </a:solidFill>
              </a:rPr>
              <a:t>  Benign prostatic hyperplasia. </a:t>
            </a:r>
          </a:p>
          <a:p>
            <a:pPr marL="288925">
              <a:buFont typeface="Wingdings" pitchFamily="2" charset="2"/>
              <a:buChar char="§"/>
            </a:pPr>
            <a:r>
              <a:rPr lang="en-US" b="1" i="1" dirty="0">
                <a:solidFill>
                  <a:prstClr val="black"/>
                </a:solidFill>
              </a:rPr>
              <a:t>  Kidney stones.</a:t>
            </a:r>
          </a:p>
          <a:p>
            <a:pPr marL="288925">
              <a:buFont typeface="Wingdings" pitchFamily="2" charset="2"/>
              <a:buChar char="§"/>
            </a:pPr>
            <a:r>
              <a:rPr lang="en-US" b="1" i="1" dirty="0">
                <a:solidFill>
                  <a:prstClr val="black"/>
                </a:solidFill>
              </a:rPr>
              <a:t>  Obstructed urinary catheter.</a:t>
            </a:r>
          </a:p>
          <a:p>
            <a:pPr marL="288925">
              <a:buFont typeface="Wingdings" pitchFamily="2" charset="2"/>
              <a:buChar char="§"/>
            </a:pPr>
            <a:r>
              <a:rPr lang="en-US" b="1" i="1" dirty="0">
                <a:solidFill>
                  <a:prstClr val="black"/>
                </a:solidFill>
              </a:rPr>
              <a:t>  Bladder stone .</a:t>
            </a:r>
          </a:p>
          <a:p>
            <a:pPr marL="288925">
              <a:buFont typeface="Wingdings" pitchFamily="2" charset="2"/>
              <a:buChar char="§"/>
            </a:pPr>
            <a:r>
              <a:rPr lang="en-US" b="1" i="1" dirty="0">
                <a:solidFill>
                  <a:prstClr val="black"/>
                </a:solidFill>
              </a:rPr>
              <a:t>  Bladder, ureteral or renal malignancy. </a:t>
            </a:r>
          </a:p>
        </p:txBody>
      </p:sp>
      <p:sp>
        <p:nvSpPr>
          <p:cNvPr id="3" name="Rounded Rectangle 2"/>
          <p:cNvSpPr/>
          <p:nvPr/>
        </p:nvSpPr>
        <p:spPr>
          <a:xfrm>
            <a:off x="4267200" y="152400"/>
            <a:ext cx="3733800" cy="4572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Kidney Injury</a:t>
            </a:r>
          </a:p>
        </p:txBody>
      </p:sp>
      <p:sp>
        <p:nvSpPr>
          <p:cNvPr id="5" name="TextBox 4"/>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6" name="TextBox 5"/>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1477398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4" name="Picture 2" descr="File:Kidney – acute cortical necrosis.jpg"/>
          <p:cNvPicPr>
            <a:picLocks noChangeAspect="1" noChangeArrowheads="1"/>
          </p:cNvPicPr>
          <p:nvPr/>
        </p:nvPicPr>
        <p:blipFill>
          <a:blip r:embed="rId2" cstate="print"/>
          <a:srcRect/>
          <a:stretch>
            <a:fillRect/>
          </a:stretch>
        </p:blipFill>
        <p:spPr bwMode="auto">
          <a:xfrm>
            <a:off x="2514600" y="1219200"/>
            <a:ext cx="7096638" cy="4419600"/>
          </a:xfrm>
          <a:prstGeom prst="rect">
            <a:avLst/>
          </a:prstGeom>
          <a:noFill/>
        </p:spPr>
      </p:pic>
      <p:sp>
        <p:nvSpPr>
          <p:cNvPr id="3" name="Rectangle 2"/>
          <p:cNvSpPr/>
          <p:nvPr/>
        </p:nvSpPr>
        <p:spPr>
          <a:xfrm>
            <a:off x="2362200" y="5845314"/>
            <a:ext cx="7391400" cy="707886"/>
          </a:xfrm>
          <a:prstGeom prst="rect">
            <a:avLst/>
          </a:prstGeom>
        </p:spPr>
        <p:txBody>
          <a:bodyPr wrap="square">
            <a:spAutoFit/>
          </a:bodyPr>
          <a:lstStyle/>
          <a:p>
            <a:pPr algn="ctr"/>
            <a:r>
              <a:rPr lang="en-US" sz="2000" b="1" i="1" dirty="0">
                <a:solidFill>
                  <a:prstClr val="black"/>
                </a:solidFill>
              </a:rPr>
              <a:t>Kidney showing marked pallor of the cortex, contrasting to the darker areas of surviving medullary tissue.</a:t>
            </a:r>
          </a:p>
        </p:txBody>
      </p:sp>
      <p:sp>
        <p:nvSpPr>
          <p:cNvPr id="5" name="Rounded Rectangle 4"/>
          <p:cNvSpPr/>
          <p:nvPr/>
        </p:nvSpPr>
        <p:spPr>
          <a:xfrm>
            <a:off x="4038600" y="381000"/>
            <a:ext cx="3810000" cy="6096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Kidney Injury</a:t>
            </a:r>
          </a:p>
        </p:txBody>
      </p:sp>
      <p:sp>
        <p:nvSpPr>
          <p:cNvPr id="7" name="TextBox 6"/>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8" name="TextBox 7"/>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360706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438400" y="5410201"/>
            <a:ext cx="7315200" cy="1015663"/>
          </a:xfrm>
          <a:prstGeom prst="rect">
            <a:avLst/>
          </a:prstGeom>
        </p:spPr>
        <p:txBody>
          <a:bodyPr wrap="square">
            <a:spAutoFit/>
          </a:bodyPr>
          <a:lstStyle/>
          <a:p>
            <a:pPr algn="ctr"/>
            <a:r>
              <a:rPr lang="en-US" sz="2000" b="1" i="1" dirty="0">
                <a:solidFill>
                  <a:prstClr val="black"/>
                </a:solidFill>
              </a:rPr>
              <a:t>Acute tubular necrosis is manifest by vacuolated cells and sloughed, necrotic cells in tubular lumina, with some tubules lined by flattened epithelium and some showing frank </a:t>
            </a:r>
            <a:r>
              <a:rPr lang="en-US" sz="2000" b="1" i="1" dirty="0" smtClean="0">
                <a:solidFill>
                  <a:prstClr val="black"/>
                </a:solidFill>
              </a:rPr>
              <a:t>necrosis</a:t>
            </a:r>
            <a:endParaRPr lang="en-US" sz="2000" b="1" i="1" dirty="0">
              <a:solidFill>
                <a:prstClr val="black"/>
              </a:solidFill>
            </a:endParaRPr>
          </a:p>
        </p:txBody>
      </p:sp>
      <p:sp>
        <p:nvSpPr>
          <p:cNvPr id="5" name="Rounded Rectangle 4"/>
          <p:cNvSpPr/>
          <p:nvPr/>
        </p:nvSpPr>
        <p:spPr>
          <a:xfrm>
            <a:off x="4038600" y="304800"/>
            <a:ext cx="4191000" cy="5334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Tubular Necrosis</a:t>
            </a:r>
          </a:p>
        </p:txBody>
      </p:sp>
      <p:pic>
        <p:nvPicPr>
          <p:cNvPr id="132098" name="Picture 2"/>
          <p:cNvPicPr>
            <a:picLocks noChangeAspect="1" noChangeArrowheads="1"/>
          </p:cNvPicPr>
          <p:nvPr/>
        </p:nvPicPr>
        <p:blipFill>
          <a:blip r:embed="rId2"/>
          <a:srcRect/>
          <a:stretch>
            <a:fillRect/>
          </a:stretch>
        </p:blipFill>
        <p:spPr bwMode="auto">
          <a:xfrm>
            <a:off x="2491248" y="1066800"/>
            <a:ext cx="7226710" cy="4267200"/>
          </a:xfrm>
          <a:prstGeom prst="rect">
            <a:avLst/>
          </a:prstGeom>
          <a:noFill/>
          <a:ln w="28575">
            <a:solidFill>
              <a:srgbClr val="660033"/>
            </a:solidFill>
            <a:miter lim="800000"/>
            <a:headEnd/>
            <a:tailEnd/>
          </a:ln>
          <a:effectLst/>
        </p:spPr>
      </p:pic>
      <p:sp>
        <p:nvSpPr>
          <p:cNvPr id="8" name="TextBox 7"/>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9" name="TextBox 8"/>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3607423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3429000" y="304800"/>
            <a:ext cx="5181600" cy="6096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Interstitial Nephritis</a:t>
            </a:r>
          </a:p>
        </p:txBody>
      </p:sp>
      <p:sp>
        <p:nvSpPr>
          <p:cNvPr id="6" name="Rectangle 5"/>
          <p:cNvSpPr/>
          <p:nvPr/>
        </p:nvSpPr>
        <p:spPr>
          <a:xfrm>
            <a:off x="2362200" y="5429072"/>
            <a:ext cx="7467600" cy="923330"/>
          </a:xfrm>
          <a:prstGeom prst="rect">
            <a:avLst/>
          </a:prstGeom>
        </p:spPr>
        <p:txBody>
          <a:bodyPr wrap="square">
            <a:spAutoFit/>
          </a:bodyPr>
          <a:lstStyle/>
          <a:p>
            <a:pPr algn="ctr"/>
            <a:r>
              <a:rPr lang="en-US" b="1" i="1" dirty="0">
                <a:solidFill>
                  <a:prstClr val="black"/>
                </a:solidFill>
              </a:rPr>
              <a:t>There is edema in addition to preexisting mild tubulointerstitial fibrosis </a:t>
            </a:r>
            <a:r>
              <a:rPr lang="en-US" b="1" i="1" dirty="0" smtClean="0">
                <a:solidFill>
                  <a:prstClr val="black"/>
                </a:solidFill>
              </a:rPr>
              <a:t>. </a:t>
            </a:r>
          </a:p>
          <a:p>
            <a:pPr algn="ctr"/>
            <a:r>
              <a:rPr lang="en-US" b="1" i="1" dirty="0" smtClean="0">
                <a:solidFill>
                  <a:prstClr val="black"/>
                </a:solidFill>
              </a:rPr>
              <a:t>There </a:t>
            </a:r>
            <a:r>
              <a:rPr lang="en-US" b="1" i="1" dirty="0">
                <a:solidFill>
                  <a:prstClr val="black"/>
                </a:solidFill>
              </a:rPr>
              <a:t>is a prominent interstitial eosinophilic component, in addition to lymphocytes and plasma </a:t>
            </a:r>
            <a:r>
              <a:rPr lang="en-US" b="1" i="1" dirty="0" smtClean="0">
                <a:solidFill>
                  <a:prstClr val="black"/>
                </a:solidFill>
              </a:rPr>
              <a:t>cells</a:t>
            </a:r>
            <a:endParaRPr lang="en-US" b="1" i="1" dirty="0">
              <a:solidFill>
                <a:prstClr val="black"/>
              </a:solidFill>
            </a:endParaRPr>
          </a:p>
        </p:txBody>
      </p:sp>
      <p:pic>
        <p:nvPicPr>
          <p:cNvPr id="136194" name="Picture 2"/>
          <p:cNvPicPr>
            <a:picLocks noChangeAspect="1" noChangeArrowheads="1"/>
          </p:cNvPicPr>
          <p:nvPr/>
        </p:nvPicPr>
        <p:blipFill>
          <a:blip r:embed="rId2"/>
          <a:srcRect/>
          <a:stretch>
            <a:fillRect/>
          </a:stretch>
        </p:blipFill>
        <p:spPr bwMode="auto">
          <a:xfrm>
            <a:off x="2667001" y="1095964"/>
            <a:ext cx="6851637" cy="4238036"/>
          </a:xfrm>
          <a:prstGeom prst="rect">
            <a:avLst/>
          </a:prstGeom>
          <a:noFill/>
          <a:ln w="28575">
            <a:solidFill>
              <a:srgbClr val="660033"/>
            </a:solidFill>
            <a:miter lim="800000"/>
            <a:headEnd/>
            <a:tailEnd/>
          </a:ln>
          <a:effectLst/>
        </p:spPr>
      </p:pic>
      <p:sp>
        <p:nvSpPr>
          <p:cNvPr id="8" name="TextBox 7"/>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9" name="TextBox 8"/>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2494729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2057400"/>
            <a:ext cx="7543800" cy="1800200"/>
          </a:xfrm>
        </p:spPr>
        <p:txBody>
          <a:bodyPr>
            <a:noAutofit/>
          </a:bodyPr>
          <a:lstStyle/>
          <a:p>
            <a:pPr algn="ctr"/>
            <a:r>
              <a:rPr lang="en-US" sz="5400" b="1" i="1" dirty="0">
                <a:solidFill>
                  <a:srgbClr val="FFC000"/>
                </a:solidFill>
                <a:effectLst>
                  <a:outerShdw blurRad="38100" dist="38100" dir="2700000" algn="tl">
                    <a:srgbClr val="000000">
                      <a:alpha val="43137"/>
                    </a:srgbClr>
                  </a:outerShdw>
                </a:effectLst>
                <a:latin typeface="+mn-lt"/>
                <a:cs typeface="Aharoni" pitchFamily="2" charset="-79"/>
              </a:rPr>
              <a:t>POLYCYSTIC KIDNEY</a:t>
            </a:r>
          </a:p>
        </p:txBody>
      </p:sp>
      <p:sp>
        <p:nvSpPr>
          <p:cNvPr id="5" name="TextBox 4"/>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6" name="TextBox 5"/>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945358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3287688" y="413050"/>
            <a:ext cx="5904656" cy="65375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rPr>
              <a:t>Normal  vs  Polycystic Kidney</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552" y="1295400"/>
            <a:ext cx="7766248"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9" name="TextBox 8"/>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2734099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2" descr="H:\Cotran\Images\CH21\F021008.jpg"/>
          <p:cNvPicPr>
            <a:picLocks noChangeAspect="1" noChangeArrowheads="1"/>
          </p:cNvPicPr>
          <p:nvPr/>
        </p:nvPicPr>
        <p:blipFill>
          <a:blip r:embed="rId2" cstate="print"/>
          <a:srcRect r="78009"/>
          <a:stretch>
            <a:fillRect/>
          </a:stretch>
        </p:blipFill>
        <p:spPr bwMode="auto">
          <a:xfrm>
            <a:off x="4191000" y="975048"/>
            <a:ext cx="4114800" cy="4739953"/>
          </a:xfrm>
          <a:prstGeom prst="rect">
            <a:avLst/>
          </a:prstGeom>
          <a:noFill/>
        </p:spPr>
      </p:pic>
      <p:sp>
        <p:nvSpPr>
          <p:cNvPr id="5" name="Rectangle 4"/>
          <p:cNvSpPr/>
          <p:nvPr/>
        </p:nvSpPr>
        <p:spPr>
          <a:xfrm>
            <a:off x="3505200" y="5791201"/>
            <a:ext cx="5334001" cy="1015663"/>
          </a:xfrm>
          <a:prstGeom prst="rect">
            <a:avLst/>
          </a:prstGeom>
        </p:spPr>
        <p:txBody>
          <a:bodyPr wrap="square">
            <a:spAutoFit/>
          </a:bodyPr>
          <a:lstStyle/>
          <a:p>
            <a:pPr algn="ctr">
              <a:defRPr/>
            </a:pPr>
            <a:r>
              <a:rPr lang="en-US" sz="2000" b="1" i="1" kern="0" dirty="0">
                <a:solidFill>
                  <a:sysClr val="windowText" lastClr="000000"/>
                </a:solidFill>
              </a:rPr>
              <a:t>Markedly enlarged kidney and  replacement of the renal parenchyma by numerous cysts of variable sizes </a:t>
            </a:r>
            <a:r>
              <a:rPr lang="en-US" sz="2000" b="1" i="1" kern="0" dirty="0" smtClean="0">
                <a:solidFill>
                  <a:sysClr val="windowText" lastClr="000000"/>
                </a:solidFill>
              </a:rPr>
              <a:t>in entire cortex</a:t>
            </a:r>
            <a:endParaRPr lang="en-US" sz="2000" b="1" i="1" kern="0" dirty="0">
              <a:solidFill>
                <a:sysClr val="windowText" lastClr="000000"/>
              </a:solidFill>
            </a:endParaRPr>
          </a:p>
        </p:txBody>
      </p:sp>
      <p:sp>
        <p:nvSpPr>
          <p:cNvPr id="6" name="Rounded Rectangle 5"/>
          <p:cNvSpPr/>
          <p:nvPr/>
        </p:nvSpPr>
        <p:spPr>
          <a:xfrm>
            <a:off x="3200401" y="257944"/>
            <a:ext cx="5715000" cy="580256"/>
          </a:xfrm>
          <a:prstGeom prst="roundRect">
            <a:avLst/>
          </a:prstGeom>
          <a:solidFill>
            <a:srgbClr val="002060"/>
          </a:solidFill>
          <a:ln w="25400" cap="flat" cmpd="sng" algn="ctr">
            <a:solidFill>
              <a:srgbClr val="4F81BD">
                <a:shade val="50000"/>
              </a:srgbClr>
            </a:solidFill>
            <a:prstDash val="solid"/>
          </a:ln>
          <a:effectLst/>
        </p:spPr>
        <p:txBody>
          <a:bodyPr rtlCol="0" anchor="ctr"/>
          <a:lstStyle/>
          <a:p>
            <a:pPr algn="ctr">
              <a:defRPr/>
            </a:pPr>
            <a:r>
              <a:rPr lang="en-US" sz="2400" b="1" i="1" kern="0" dirty="0">
                <a:solidFill>
                  <a:prstClr val="white"/>
                </a:solidFill>
                <a:latin typeface="Century Schoolbook" pitchFamily="18" charset="0"/>
              </a:rPr>
              <a:t>Polycystic kidney – Gross Anatomy </a:t>
            </a: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3564010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2290976" y="341040"/>
            <a:ext cx="7405424" cy="573360"/>
          </a:xfrm>
          <a:prstGeom prst="roundRect">
            <a:avLst/>
          </a:prstGeom>
          <a:solidFill>
            <a:srgbClr val="002060"/>
          </a:solidFill>
          <a:ln w="25400" cap="flat" cmpd="sng" algn="ctr">
            <a:solidFill>
              <a:srgbClr val="4F81BD">
                <a:shade val="50000"/>
              </a:srgbClr>
            </a:solidFill>
            <a:prstDash val="solid"/>
          </a:ln>
          <a:effectLst/>
        </p:spPr>
        <p:txBody>
          <a:bodyPr rtlCol="0" anchor="ctr"/>
          <a:lstStyle/>
          <a:p>
            <a:pPr algn="ctr">
              <a:defRPr/>
            </a:pPr>
            <a:r>
              <a:rPr lang="en-US" sz="2400" b="1" i="1" kern="0" dirty="0">
                <a:solidFill>
                  <a:prstClr val="white"/>
                </a:solidFill>
                <a:latin typeface="Century Schoolbook" pitchFamily="18" charset="0"/>
              </a:rPr>
              <a:t>Gross Polycystic kidney and its Cut Section</a:t>
            </a:r>
          </a:p>
        </p:txBody>
      </p:sp>
      <p:sp>
        <p:nvSpPr>
          <p:cNvPr id="4" name="Rectangle 3"/>
          <p:cNvSpPr/>
          <p:nvPr/>
        </p:nvSpPr>
        <p:spPr>
          <a:xfrm>
            <a:off x="2133600" y="5715000"/>
            <a:ext cx="3810000" cy="707886"/>
          </a:xfrm>
          <a:prstGeom prst="rect">
            <a:avLst/>
          </a:prstGeom>
        </p:spPr>
        <p:txBody>
          <a:bodyPr wrap="square">
            <a:spAutoFit/>
          </a:bodyPr>
          <a:lstStyle/>
          <a:p>
            <a:pPr algn="ctr"/>
            <a:r>
              <a:rPr lang="en-US" sz="2000" b="1" i="1" dirty="0">
                <a:solidFill>
                  <a:prstClr val="black"/>
                </a:solidFill>
              </a:rPr>
              <a:t>Massively enlarged kidney disrupted by numerous cysts</a:t>
            </a:r>
          </a:p>
        </p:txBody>
      </p:sp>
      <p:pic>
        <p:nvPicPr>
          <p:cNvPr id="40962" name="Picture 2" descr="Load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9893" y="1066800"/>
            <a:ext cx="3650083" cy="45982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943600" y="5638801"/>
            <a:ext cx="3816424" cy="1015663"/>
          </a:xfrm>
          <a:prstGeom prst="rect">
            <a:avLst/>
          </a:prstGeom>
        </p:spPr>
        <p:txBody>
          <a:bodyPr wrap="square">
            <a:spAutoFit/>
          </a:bodyPr>
          <a:lstStyle/>
          <a:p>
            <a:pPr algn="ctr"/>
            <a:r>
              <a:rPr lang="en-US" sz="2000" b="1" i="1" dirty="0">
                <a:solidFill>
                  <a:prstClr val="black"/>
                </a:solidFill>
              </a:rPr>
              <a:t>Cut surface of the kidney, showing extensive cortical destruction by cysts</a:t>
            </a:r>
            <a:endParaRPr lang="en-US" sz="2000" i="1" dirty="0">
              <a:solidFill>
                <a:prstClr val="black"/>
              </a:solidFill>
            </a:endParaRPr>
          </a:p>
        </p:txBody>
      </p:sp>
      <p:pic>
        <p:nvPicPr>
          <p:cNvPr id="40964" name="Picture 4" descr="Loa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3992" y="1066801"/>
            <a:ext cx="3754957" cy="45785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3025855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34146" name="Picture 2" descr="http://library.med.utah.edu/WebPath/jpeg1/RENAL041.jpg"/>
          <p:cNvPicPr>
            <a:picLocks noChangeAspect="1" noChangeArrowheads="1"/>
          </p:cNvPicPr>
          <p:nvPr/>
        </p:nvPicPr>
        <p:blipFill>
          <a:blip r:embed="rId2" cstate="print"/>
          <a:srcRect/>
          <a:stretch>
            <a:fillRect/>
          </a:stretch>
        </p:blipFill>
        <p:spPr bwMode="auto">
          <a:xfrm>
            <a:off x="2743200" y="1219200"/>
            <a:ext cx="6938054" cy="4286250"/>
          </a:xfrm>
          <a:prstGeom prst="rect">
            <a:avLst/>
          </a:prstGeom>
          <a:noFill/>
          <a:ln w="28575">
            <a:solidFill>
              <a:schemeClr val="tx1"/>
            </a:solidFill>
          </a:ln>
        </p:spPr>
      </p:pic>
      <p:sp>
        <p:nvSpPr>
          <p:cNvPr id="5" name="Rectangle 4"/>
          <p:cNvSpPr/>
          <p:nvPr/>
        </p:nvSpPr>
        <p:spPr>
          <a:xfrm>
            <a:off x="2819399" y="5638800"/>
            <a:ext cx="8013357" cy="1015663"/>
          </a:xfrm>
          <a:prstGeom prst="rect">
            <a:avLst/>
          </a:prstGeom>
        </p:spPr>
        <p:txBody>
          <a:bodyPr wrap="square">
            <a:spAutoFit/>
          </a:bodyPr>
          <a:lstStyle/>
          <a:p>
            <a:r>
              <a:rPr lang="en-US" sz="2000" b="1" i="1" u="none" strike="noStrike" baseline="0" dirty="0" smtClean="0">
                <a:solidFill>
                  <a:srgbClr val="000000"/>
                </a:solidFill>
                <a:latin typeface="Calibri" panose="020F0502020204030204" pitchFamily="34" charset="0"/>
              </a:rPr>
              <a:t>Variable sized c</a:t>
            </a:r>
            <a:r>
              <a:rPr lang="en-US" sz="2000" b="1" i="1" dirty="0" smtClean="0">
                <a:solidFill>
                  <a:prstClr val="black"/>
                </a:solidFill>
              </a:rPr>
              <a:t>ysts </a:t>
            </a:r>
            <a:r>
              <a:rPr lang="en-US" sz="2000" b="1" i="1" dirty="0">
                <a:solidFill>
                  <a:prstClr val="black"/>
                </a:solidFill>
              </a:rPr>
              <a:t>fill most of the </a:t>
            </a:r>
            <a:r>
              <a:rPr lang="en-US" sz="2000" b="1" i="1" dirty="0" smtClean="0">
                <a:solidFill>
                  <a:prstClr val="black"/>
                </a:solidFill>
              </a:rPr>
              <a:t>parenchyma</a:t>
            </a:r>
          </a:p>
          <a:p>
            <a:r>
              <a:rPr lang="en-US" sz="2000" b="1" i="1" dirty="0" smtClean="0">
                <a:solidFill>
                  <a:prstClr val="black"/>
                </a:solidFill>
              </a:rPr>
              <a:t>No glomeruli seen.</a:t>
            </a:r>
            <a:r>
              <a:rPr lang="en-US" sz="2000" b="1" i="1" u="none" strike="noStrike" baseline="0" dirty="0" smtClean="0">
                <a:solidFill>
                  <a:srgbClr val="000000"/>
                </a:solidFill>
                <a:latin typeface="Calibri" panose="020F0502020204030204" pitchFamily="34" charset="0"/>
              </a:rPr>
              <a:t> </a:t>
            </a:r>
          </a:p>
          <a:p>
            <a:r>
              <a:rPr lang="en-US" sz="2000" b="1" i="1" dirty="0" smtClean="0">
                <a:solidFill>
                  <a:srgbClr val="FF0000"/>
                </a:solidFill>
                <a:latin typeface="Calibri" panose="020F0502020204030204" pitchFamily="34" charset="0"/>
              </a:rPr>
              <a:t>COMPLICATIONS: </a:t>
            </a:r>
            <a:r>
              <a:rPr lang="en-US" sz="2000" b="1" i="1" u="none" strike="noStrike" baseline="0" dirty="0" smtClean="0">
                <a:solidFill>
                  <a:srgbClr val="000000"/>
                </a:solidFill>
                <a:latin typeface="Calibri" panose="020F0502020204030204" pitchFamily="34" charset="0"/>
              </a:rPr>
              <a:t>Hypertension, Renal failure </a:t>
            </a:r>
            <a:endParaRPr lang="en-US" sz="2000" b="1" i="1" dirty="0">
              <a:solidFill>
                <a:prstClr val="black"/>
              </a:solidFill>
            </a:endParaRPr>
          </a:p>
        </p:txBody>
      </p:sp>
      <p:sp>
        <p:nvSpPr>
          <p:cNvPr id="7" name="Rounded Rectangle 6"/>
          <p:cNvSpPr/>
          <p:nvPr/>
        </p:nvSpPr>
        <p:spPr>
          <a:xfrm>
            <a:off x="3048000" y="381000"/>
            <a:ext cx="6120680" cy="609600"/>
          </a:xfrm>
          <a:prstGeom prst="roundRect">
            <a:avLst/>
          </a:prstGeom>
          <a:solidFill>
            <a:srgbClr val="002060"/>
          </a:solidFill>
          <a:ln w="25400" cap="flat" cmpd="sng" algn="ctr">
            <a:solidFill>
              <a:srgbClr val="4F81BD">
                <a:shade val="50000"/>
              </a:srgbClr>
            </a:solidFill>
            <a:prstDash val="solid"/>
          </a:ln>
          <a:effectLst/>
        </p:spPr>
        <p:txBody>
          <a:bodyPr rtlCol="0" anchor="ctr"/>
          <a:lstStyle/>
          <a:p>
            <a:pPr algn="ctr">
              <a:defRPr/>
            </a:pPr>
            <a:r>
              <a:rPr lang="en-US" sz="2000" b="1" i="1" dirty="0">
                <a:solidFill>
                  <a:schemeClr val="bg1"/>
                </a:solidFill>
              </a:rPr>
              <a:t>Autosomal </a:t>
            </a:r>
            <a:r>
              <a:rPr lang="en-US" sz="2000" b="1" i="1" dirty="0" smtClean="0">
                <a:solidFill>
                  <a:schemeClr val="bg1"/>
                </a:solidFill>
              </a:rPr>
              <a:t>dominant </a:t>
            </a:r>
            <a:r>
              <a:rPr lang="en-US" sz="2000" b="1" i="1" dirty="0">
                <a:solidFill>
                  <a:schemeClr val="bg1"/>
                </a:solidFill>
              </a:rPr>
              <a:t>Polycystic Kidney </a:t>
            </a:r>
            <a:r>
              <a:rPr lang="en-US" sz="2000" b="1" i="1" dirty="0" smtClean="0">
                <a:solidFill>
                  <a:schemeClr val="bg1"/>
                </a:solidFill>
              </a:rPr>
              <a:t>Disease</a:t>
            </a:r>
            <a:endParaRPr lang="en-US" sz="2400" b="1" i="1" kern="0" dirty="0">
              <a:solidFill>
                <a:schemeClr val="bg1"/>
              </a:solidFill>
              <a:latin typeface="Century Schoolbook" pitchFamily="18" charset="0"/>
            </a:endParaRPr>
          </a:p>
        </p:txBody>
      </p:sp>
    </p:spTree>
    <p:extLst>
      <p:ext uri="{BB962C8B-B14F-4D97-AF65-F5344CB8AC3E}">
        <p14:creationId xmlns:p14="http://schemas.microsoft.com/office/powerpoint/2010/main" val="4072032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1143000"/>
            <a:ext cx="6953200" cy="474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3048000" y="341040"/>
            <a:ext cx="5943600" cy="573360"/>
          </a:xfrm>
          <a:prstGeom prst="roundRect">
            <a:avLst/>
          </a:prstGeom>
          <a:solidFill>
            <a:srgbClr val="002060"/>
          </a:solidFill>
          <a:ln w="25400" cap="flat" cmpd="sng" algn="ctr">
            <a:solidFill>
              <a:srgbClr val="4F81BD">
                <a:shade val="50000"/>
              </a:srgbClr>
            </a:solidFill>
            <a:prstDash val="solid"/>
          </a:ln>
          <a:effectLst/>
        </p:spPr>
        <p:txBody>
          <a:bodyPr rtlCol="0" anchor="ctr"/>
          <a:lstStyle/>
          <a:p>
            <a:pPr algn="ctr">
              <a:defRPr/>
            </a:pPr>
            <a:r>
              <a:rPr lang="en-US" sz="2400" b="1" i="1" kern="0" dirty="0">
                <a:solidFill>
                  <a:schemeClr val="bg1"/>
                </a:solidFill>
                <a:latin typeface="Century Schoolbook" pitchFamily="18" charset="0"/>
              </a:rPr>
              <a:t>  Infantile Polycystic kidney – Gross</a:t>
            </a:r>
          </a:p>
        </p:txBody>
      </p:sp>
      <p:sp>
        <p:nvSpPr>
          <p:cNvPr id="4" name="Rectangle 3"/>
          <p:cNvSpPr/>
          <p:nvPr/>
        </p:nvSpPr>
        <p:spPr>
          <a:xfrm>
            <a:off x="2290976" y="6108584"/>
            <a:ext cx="7488832" cy="400110"/>
          </a:xfrm>
          <a:prstGeom prst="rect">
            <a:avLst/>
          </a:prstGeom>
        </p:spPr>
        <p:txBody>
          <a:bodyPr wrap="square">
            <a:spAutoFit/>
          </a:bodyPr>
          <a:lstStyle/>
          <a:p>
            <a:pPr algn="ctr"/>
            <a:r>
              <a:rPr lang="en-US" sz="2000" b="1" i="1" dirty="0"/>
              <a:t>Coronal section of </a:t>
            </a:r>
            <a:r>
              <a:rPr lang="en-US" sz="2000" b="1" i="1" dirty="0"/>
              <a:t>an infantile </a:t>
            </a:r>
            <a:r>
              <a:rPr lang="en-US" sz="2000" b="1" i="1" dirty="0"/>
              <a:t>polycystic kidney</a:t>
            </a:r>
            <a:endParaRPr lang="en-US" sz="2000" dirty="0"/>
          </a:p>
        </p:txBody>
      </p:sp>
      <p:sp>
        <p:nvSpPr>
          <p:cNvPr id="8" name="TextBox 7"/>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9" name="TextBox 8"/>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2936917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Rounded Rectangle 7"/>
          <p:cNvSpPr/>
          <p:nvPr/>
        </p:nvSpPr>
        <p:spPr>
          <a:xfrm>
            <a:off x="3719736" y="260648"/>
            <a:ext cx="4896544" cy="576064"/>
          </a:xfrm>
          <a:prstGeom prst="roundRect">
            <a:avLst/>
          </a:prstGeom>
          <a:solidFill>
            <a:srgbClr val="B85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rPr>
              <a:t>Anatomy of the Kidney</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5560" y="857701"/>
            <a:ext cx="7560840" cy="578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7" name="TextBox 6"/>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8587784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124200" y="264840"/>
            <a:ext cx="5867400" cy="573360"/>
          </a:xfrm>
          <a:prstGeom prst="roundRect">
            <a:avLst/>
          </a:prstGeom>
          <a:solidFill>
            <a:srgbClr val="002060"/>
          </a:solidFill>
          <a:ln w="25400" cap="flat" cmpd="sng" algn="ctr">
            <a:solidFill>
              <a:srgbClr val="4F81BD">
                <a:shade val="50000"/>
              </a:srgbClr>
            </a:solidFill>
            <a:prstDash val="solid"/>
          </a:ln>
          <a:effectLst/>
        </p:spPr>
        <p:txBody>
          <a:bodyPr rtlCol="0" anchor="ctr"/>
          <a:lstStyle/>
          <a:p>
            <a:pPr algn="ctr">
              <a:defRPr/>
            </a:pPr>
            <a:r>
              <a:rPr lang="en-US" sz="2400" b="1" i="1" kern="0" dirty="0">
                <a:solidFill>
                  <a:schemeClr val="bg1"/>
                </a:solidFill>
                <a:latin typeface="Century Schoolbook" pitchFamily="18" charset="0"/>
              </a:rPr>
              <a:t>  Polycystic kidney – Histopathology</a:t>
            </a:r>
          </a:p>
        </p:txBody>
      </p:sp>
      <p:sp>
        <p:nvSpPr>
          <p:cNvPr id="4" name="Rectangle 3"/>
          <p:cNvSpPr/>
          <p:nvPr/>
        </p:nvSpPr>
        <p:spPr>
          <a:xfrm>
            <a:off x="2514600" y="5105400"/>
            <a:ext cx="7315200" cy="1631216"/>
          </a:xfrm>
          <a:prstGeom prst="rect">
            <a:avLst/>
          </a:prstGeom>
        </p:spPr>
        <p:txBody>
          <a:bodyPr wrap="square">
            <a:spAutoFit/>
          </a:bodyPr>
          <a:lstStyle/>
          <a:p>
            <a:pPr algn="ctr"/>
            <a:r>
              <a:rPr lang="en-US" sz="2000" b="1" i="1" dirty="0"/>
              <a:t>Kidney of child </a:t>
            </a:r>
            <a:r>
              <a:rPr lang="en-US" sz="2000" b="1" i="1" dirty="0"/>
              <a:t>with autosomal dominant </a:t>
            </a:r>
            <a:r>
              <a:rPr lang="en-US" sz="2000" b="1" i="1" dirty="0"/>
              <a:t>PCKD.</a:t>
            </a:r>
          </a:p>
          <a:p>
            <a:pPr algn="ctr"/>
            <a:r>
              <a:rPr lang="en-US" sz="2000" b="1" i="1" dirty="0"/>
              <a:t> a. </a:t>
            </a:r>
            <a:r>
              <a:rPr lang="en-US" sz="2000" b="1" i="1" dirty="0"/>
              <a:t>Coronal section of a polycystic </a:t>
            </a:r>
            <a:r>
              <a:rPr lang="en-US" sz="2000" b="1" i="1" dirty="0"/>
              <a:t>kidney.</a:t>
            </a:r>
          </a:p>
          <a:p>
            <a:pPr algn="ctr"/>
            <a:r>
              <a:rPr lang="en-US" sz="2000" b="1" i="1" dirty="0"/>
              <a:t> b.  </a:t>
            </a:r>
            <a:r>
              <a:rPr lang="en-US" sz="2000" b="1" i="1" dirty="0"/>
              <a:t>histology demonstrating glomerular cysts </a:t>
            </a:r>
            <a:r>
              <a:rPr lang="en-US" sz="2000" b="1" i="1" dirty="0"/>
              <a:t>.</a:t>
            </a:r>
          </a:p>
          <a:p>
            <a:pPr algn="ctr"/>
            <a:r>
              <a:rPr lang="en-US" sz="2000" b="1" i="1" dirty="0"/>
              <a:t>Note </a:t>
            </a:r>
            <a:r>
              <a:rPr lang="en-US" sz="2000" b="1" i="1" dirty="0"/>
              <a:t>the normal-sized glomeruli with the enlarged Bowman’s space and tubular cystic </a:t>
            </a:r>
            <a:r>
              <a:rPr lang="en-US" sz="2000" b="1" i="1" dirty="0"/>
              <a:t>changes</a:t>
            </a:r>
            <a:endParaRPr lang="en-US" sz="2000" b="1" i="1" dirty="0"/>
          </a:p>
        </p:txBody>
      </p:sp>
      <p:sp>
        <p:nvSpPr>
          <p:cNvPr id="8" name="TextBox 7"/>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9" name="TextBox 8"/>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pic>
        <p:nvPicPr>
          <p:cNvPr id="2" name="Picture 1"/>
          <p:cNvPicPr>
            <a:picLocks noChangeAspect="1"/>
          </p:cNvPicPr>
          <p:nvPr/>
        </p:nvPicPr>
        <p:blipFill>
          <a:blip r:embed="rId2"/>
          <a:stretch>
            <a:fillRect/>
          </a:stretch>
        </p:blipFill>
        <p:spPr>
          <a:xfrm>
            <a:off x="3200400" y="1100138"/>
            <a:ext cx="5715000" cy="3743325"/>
          </a:xfrm>
          <a:prstGeom prst="rect">
            <a:avLst/>
          </a:prstGeom>
          <a:ln>
            <a:solidFill>
              <a:schemeClr val="tx1"/>
            </a:solidFill>
          </a:ln>
        </p:spPr>
      </p:pic>
    </p:spTree>
    <p:extLst>
      <p:ext uri="{BB962C8B-B14F-4D97-AF65-F5344CB8AC3E}">
        <p14:creationId xmlns:p14="http://schemas.microsoft.com/office/powerpoint/2010/main" val="482827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5006" y="2743200"/>
            <a:ext cx="6469338" cy="1944216"/>
          </a:xfrm>
        </p:spPr>
        <p:txBody>
          <a:bodyPr>
            <a:noAutofit/>
          </a:bodyPr>
          <a:lstStyle/>
          <a:p>
            <a:pPr algn="ctr"/>
            <a:r>
              <a:rPr lang="en-US" sz="5400" b="1" i="1" dirty="0">
                <a:solidFill>
                  <a:schemeClr val="accent1">
                    <a:lumMod val="60000"/>
                    <a:lumOff val="40000"/>
                  </a:schemeClr>
                </a:solidFill>
              </a:rPr>
              <a:t>INFECTION OF THE URINARY TRACT</a:t>
            </a:r>
            <a:endParaRPr lang="en-US" sz="5400" b="1" i="1" dirty="0">
              <a:solidFill>
                <a:schemeClr val="accent1">
                  <a:lumMod val="60000"/>
                  <a:lumOff val="40000"/>
                </a:schemeClr>
              </a:solidFill>
              <a:latin typeface="Aharoni" pitchFamily="2" charset="-79"/>
              <a:cs typeface="Aharoni" pitchFamily="2" charset="-79"/>
            </a:endParaRPr>
          </a:p>
        </p:txBody>
      </p:sp>
      <p:sp>
        <p:nvSpPr>
          <p:cNvPr id="5" name="Rounded Rectangle 4"/>
          <p:cNvSpPr/>
          <p:nvPr/>
        </p:nvSpPr>
        <p:spPr>
          <a:xfrm>
            <a:off x="3733800" y="685800"/>
            <a:ext cx="4876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prstClr val="white"/>
                </a:solidFill>
                <a:effectLst>
                  <a:outerShdw blurRad="38100" dist="38100" dir="2700000" algn="tl">
                    <a:srgbClr val="000000">
                      <a:alpha val="43137"/>
                    </a:srgbClr>
                  </a:outerShdw>
                </a:effectLst>
              </a:rPr>
              <a:t>PRACTICAL SESSION  :  2</a:t>
            </a:r>
          </a:p>
        </p:txBody>
      </p:sp>
      <p:sp>
        <p:nvSpPr>
          <p:cNvPr id="6" name="TextBox 5"/>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7" name="TextBox 6"/>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2728634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2590800"/>
            <a:ext cx="7543800" cy="1944216"/>
          </a:xfrm>
        </p:spPr>
        <p:txBody>
          <a:bodyPr>
            <a:noAutofit/>
          </a:bodyPr>
          <a:lstStyle/>
          <a:p>
            <a:pPr algn="ctr"/>
            <a:r>
              <a:rPr lang="en-US" sz="4000" b="1" i="1" dirty="0">
                <a:solidFill>
                  <a:srgbClr val="FFFF00"/>
                </a:solidFill>
                <a:effectLst>
                  <a:outerShdw blurRad="38100" dist="38100" dir="2700000" algn="tl">
                    <a:srgbClr val="000000">
                      <a:alpha val="43137"/>
                    </a:srgbClr>
                  </a:outerShdw>
                </a:effectLst>
              </a:rPr>
              <a:t>ACUTE </a:t>
            </a:r>
            <a:r>
              <a:rPr lang="en-US" sz="3600" b="1" i="1" dirty="0">
                <a:solidFill>
                  <a:srgbClr val="FFFF00"/>
                </a:solidFill>
                <a:effectLst>
                  <a:outerShdw blurRad="38100" dist="38100" dir="2700000" algn="tl">
                    <a:srgbClr val="000000">
                      <a:alpha val="43137"/>
                    </a:srgbClr>
                  </a:outerShdw>
                </a:effectLst>
              </a:rPr>
              <a:t>(POST-STREPTOCOCCAL)</a:t>
            </a:r>
            <a:br>
              <a:rPr lang="en-US" sz="3600" b="1" i="1" dirty="0">
                <a:solidFill>
                  <a:srgbClr val="FFFF00"/>
                </a:solidFill>
                <a:effectLst>
                  <a:outerShdw blurRad="38100" dist="38100" dir="2700000" algn="tl">
                    <a:srgbClr val="000000">
                      <a:alpha val="43137"/>
                    </a:srgbClr>
                  </a:outerShdw>
                </a:effectLst>
              </a:rPr>
            </a:br>
            <a:r>
              <a:rPr lang="en-US" sz="1600" b="1" i="1" dirty="0">
                <a:solidFill>
                  <a:srgbClr val="FFFF00"/>
                </a:solidFill>
                <a:effectLst>
                  <a:outerShdw blurRad="38100" dist="38100" dir="2700000" algn="tl">
                    <a:srgbClr val="000000">
                      <a:alpha val="43137"/>
                    </a:srgbClr>
                  </a:outerShdw>
                </a:effectLst>
              </a:rPr>
              <a:t/>
            </a:r>
            <a:br>
              <a:rPr lang="en-US" sz="1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 </a:t>
            </a:r>
            <a:r>
              <a:rPr lang="en-US" sz="4000" b="1" i="1" dirty="0">
                <a:solidFill>
                  <a:srgbClr val="FFFF00"/>
                </a:solidFill>
                <a:effectLst>
                  <a:outerShdw blurRad="38100" dist="38100" dir="2700000" algn="tl">
                    <a:srgbClr val="000000">
                      <a:alpha val="43137"/>
                    </a:srgbClr>
                  </a:outerShdw>
                </a:effectLst>
              </a:rPr>
              <a:t>GLOMERULONEPHRITIS</a:t>
            </a:r>
            <a:endParaRPr lang="en-US" sz="4000" b="1" i="1" dirty="0">
              <a:solidFill>
                <a:srgbClr val="FFFF00"/>
              </a:solidFill>
              <a:effectLst>
                <a:outerShdw blurRad="38100" dist="38100" dir="2700000" algn="tl">
                  <a:srgbClr val="000000">
                    <a:alpha val="43137"/>
                  </a:srgbClr>
                </a:outerShdw>
              </a:effectLst>
              <a:latin typeface="Aharoni" pitchFamily="2" charset="-79"/>
              <a:cs typeface="Aharoni" pitchFamily="2" charset="-79"/>
            </a:endParaRPr>
          </a:p>
        </p:txBody>
      </p:sp>
      <p:sp>
        <p:nvSpPr>
          <p:cNvPr id="5" name="TextBox 4"/>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6" name="TextBox 5"/>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2770079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89442" name="Picture 2" descr="http://library.med.utah.edu/WebPath/jpeg1/RENAL084.jpg"/>
          <p:cNvPicPr>
            <a:picLocks noChangeAspect="1" noChangeArrowheads="1"/>
          </p:cNvPicPr>
          <p:nvPr/>
        </p:nvPicPr>
        <p:blipFill>
          <a:blip r:embed="rId2"/>
          <a:srcRect/>
          <a:stretch>
            <a:fillRect/>
          </a:stretch>
        </p:blipFill>
        <p:spPr bwMode="auto">
          <a:xfrm>
            <a:off x="2667001" y="1254728"/>
            <a:ext cx="6837659" cy="4248149"/>
          </a:xfrm>
          <a:prstGeom prst="rect">
            <a:avLst/>
          </a:prstGeom>
          <a:noFill/>
          <a:ln w="28575">
            <a:solidFill>
              <a:schemeClr val="tx1"/>
            </a:solidFill>
          </a:ln>
        </p:spPr>
      </p:pic>
      <p:sp>
        <p:nvSpPr>
          <p:cNvPr id="6" name="Rounded Rectangle 5"/>
          <p:cNvSpPr/>
          <p:nvPr/>
        </p:nvSpPr>
        <p:spPr>
          <a:xfrm>
            <a:off x="2819400" y="334144"/>
            <a:ext cx="6629400" cy="656456"/>
          </a:xfrm>
          <a:prstGeom prst="roundRect">
            <a:avLst/>
          </a:prstGeom>
          <a:solidFill>
            <a:srgbClr val="6D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(Post-streptococcal)  Glomerulonephritis</a:t>
            </a:r>
          </a:p>
        </p:txBody>
      </p:sp>
      <p:sp>
        <p:nvSpPr>
          <p:cNvPr id="7" name="Rectangle 6"/>
          <p:cNvSpPr/>
          <p:nvPr/>
        </p:nvSpPr>
        <p:spPr>
          <a:xfrm>
            <a:off x="2514600" y="5613738"/>
            <a:ext cx="7086600" cy="1015663"/>
          </a:xfrm>
          <a:prstGeom prst="rect">
            <a:avLst/>
          </a:prstGeom>
        </p:spPr>
        <p:txBody>
          <a:bodyPr wrap="square">
            <a:spAutoFit/>
          </a:bodyPr>
          <a:lstStyle/>
          <a:p>
            <a:pPr algn="ctr"/>
            <a:r>
              <a:rPr lang="en-US" sz="2000" b="1" i="1" dirty="0">
                <a:solidFill>
                  <a:prstClr val="black"/>
                </a:solidFill>
              </a:rPr>
              <a:t>This glomerulus is hypercellular and capillary loops are poorly defined. This is a type of proliferative glomerulonephritis known as post-infectious glomerulonephritis</a:t>
            </a: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572779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90466" name="Picture 2" descr="http://library.med.utah.edu/WebPath/jpeg1/RENAL085.jpg"/>
          <p:cNvPicPr>
            <a:picLocks noChangeAspect="1" noChangeArrowheads="1"/>
          </p:cNvPicPr>
          <p:nvPr/>
        </p:nvPicPr>
        <p:blipFill>
          <a:blip r:embed="rId2"/>
          <a:srcRect/>
          <a:stretch>
            <a:fillRect/>
          </a:stretch>
        </p:blipFill>
        <p:spPr bwMode="auto">
          <a:xfrm>
            <a:off x="2667000" y="1143000"/>
            <a:ext cx="7020232" cy="4191000"/>
          </a:xfrm>
          <a:prstGeom prst="rect">
            <a:avLst/>
          </a:prstGeom>
          <a:noFill/>
          <a:ln w="28575">
            <a:solidFill>
              <a:srgbClr val="660033"/>
            </a:solidFill>
          </a:ln>
        </p:spPr>
      </p:pic>
      <p:sp>
        <p:nvSpPr>
          <p:cNvPr id="6" name="Rounded Rectangle 5"/>
          <p:cNvSpPr/>
          <p:nvPr/>
        </p:nvSpPr>
        <p:spPr>
          <a:xfrm>
            <a:off x="2819400" y="334144"/>
            <a:ext cx="6705600" cy="580256"/>
          </a:xfrm>
          <a:prstGeom prst="roundRect">
            <a:avLst/>
          </a:prstGeom>
          <a:solidFill>
            <a:srgbClr val="6D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(Post-streptococcal)  Glomerulonephritis</a:t>
            </a:r>
          </a:p>
        </p:txBody>
      </p:sp>
      <p:sp>
        <p:nvSpPr>
          <p:cNvPr id="7" name="Rectangle 6"/>
          <p:cNvSpPr/>
          <p:nvPr/>
        </p:nvSpPr>
        <p:spPr>
          <a:xfrm>
            <a:off x="2590800" y="5410201"/>
            <a:ext cx="7239000" cy="1015663"/>
          </a:xfrm>
          <a:prstGeom prst="rect">
            <a:avLst/>
          </a:prstGeom>
        </p:spPr>
        <p:txBody>
          <a:bodyPr wrap="square">
            <a:spAutoFit/>
          </a:bodyPr>
          <a:lstStyle/>
          <a:p>
            <a:pPr algn="ctr"/>
            <a:r>
              <a:rPr lang="en-US" sz="2000" b="1" i="1" dirty="0">
                <a:solidFill>
                  <a:prstClr val="black"/>
                </a:solidFill>
              </a:rPr>
              <a:t>The hypercellularity of post-infectious glomerulonephritis is due to increased numbers of epithelial, endothelial, and mesangial cells as well as neutrophils in and around the glomerular capillary loops</a:t>
            </a: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1644683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1026" descr="H:\Cotran\Images\CH21\F021016.jpg"/>
          <p:cNvPicPr>
            <a:picLocks noChangeAspect="1" noChangeArrowheads="1"/>
          </p:cNvPicPr>
          <p:nvPr/>
        </p:nvPicPr>
        <p:blipFill>
          <a:blip r:embed="rId2" cstate="print"/>
          <a:srcRect l="50000" b="53412"/>
          <a:stretch>
            <a:fillRect/>
          </a:stretch>
        </p:blipFill>
        <p:spPr bwMode="auto">
          <a:xfrm>
            <a:off x="2590800" y="1219201"/>
            <a:ext cx="7084640" cy="4432483"/>
          </a:xfrm>
          <a:prstGeom prst="rect">
            <a:avLst/>
          </a:prstGeom>
          <a:noFill/>
          <a:ln w="28575">
            <a:solidFill>
              <a:srgbClr val="660033"/>
            </a:solidFill>
          </a:ln>
        </p:spPr>
      </p:pic>
      <p:sp>
        <p:nvSpPr>
          <p:cNvPr id="7" name="Rectangle 6"/>
          <p:cNvSpPr/>
          <p:nvPr/>
        </p:nvSpPr>
        <p:spPr>
          <a:xfrm>
            <a:off x="2514600" y="5791201"/>
            <a:ext cx="7162800" cy="646331"/>
          </a:xfrm>
          <a:prstGeom prst="rect">
            <a:avLst/>
          </a:prstGeom>
        </p:spPr>
        <p:txBody>
          <a:bodyPr wrap="square">
            <a:spAutoFit/>
          </a:bodyPr>
          <a:lstStyle/>
          <a:p>
            <a:pPr algn="ctr"/>
            <a:r>
              <a:rPr lang="en-US" b="1" i="1" dirty="0">
                <a:solidFill>
                  <a:srgbClr val="000000"/>
                </a:solidFill>
                <a:cs typeface="Arial" pitchFamily="34" charset="0"/>
              </a:rPr>
              <a:t>High power LM of a hypercellular glomerulus; numerous capillaries contain inflammatory cells, mostly neutrophils</a:t>
            </a:r>
            <a:endParaRPr lang="en-US" i="1" dirty="0">
              <a:solidFill>
                <a:prstClr val="black"/>
              </a:solidFill>
            </a:endParaRPr>
          </a:p>
        </p:txBody>
      </p:sp>
      <p:sp>
        <p:nvSpPr>
          <p:cNvPr id="8" name="Rounded Rectangle 7"/>
          <p:cNvSpPr/>
          <p:nvPr/>
        </p:nvSpPr>
        <p:spPr>
          <a:xfrm>
            <a:off x="2819400" y="334144"/>
            <a:ext cx="6553200" cy="656456"/>
          </a:xfrm>
          <a:prstGeom prst="roundRect">
            <a:avLst/>
          </a:prstGeom>
          <a:solidFill>
            <a:srgbClr val="6D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(Post-streptococcal)  Glomerulonephritis</a:t>
            </a: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1631981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1981200" y="1556793"/>
            <a:ext cx="8382000" cy="4524315"/>
          </a:xfrm>
          <a:prstGeom prst="rect">
            <a:avLst/>
          </a:prstGeom>
          <a:solidFill>
            <a:schemeClr val="bg2">
              <a:lumMod val="90000"/>
            </a:schemeClr>
          </a:solidFill>
          <a:ln w="9525">
            <a:noFill/>
            <a:miter lim="800000"/>
            <a:headEnd/>
            <a:tailEnd/>
          </a:ln>
        </p:spPr>
        <p:txBody>
          <a:bodyPr wrap="square">
            <a:spAutoFit/>
          </a:bodyPr>
          <a:lstStyle/>
          <a:p>
            <a:pPr marL="533400" indent="-533400">
              <a:buFont typeface="Arial" pitchFamily="34" charset="0"/>
              <a:buChar char="•"/>
            </a:pPr>
            <a:endParaRPr lang="en-US" sz="2400" b="1" dirty="0">
              <a:solidFill>
                <a:prstClr val="black"/>
              </a:solidFill>
              <a:latin typeface="Century Schoolbook" pitchFamily="18" charset="0"/>
            </a:endParaRPr>
          </a:p>
          <a:p>
            <a:pPr marL="533400" indent="-533400">
              <a:buFont typeface="Arial" pitchFamily="34" charset="0"/>
              <a:buChar char="•"/>
            </a:pPr>
            <a:r>
              <a:rPr lang="en-US" sz="2400" b="1" dirty="0">
                <a:solidFill>
                  <a:prstClr val="black"/>
                </a:solidFill>
                <a:latin typeface="Century Schoolbook" pitchFamily="18" charset="0"/>
              </a:rPr>
              <a:t>The glomeruli are enlarged, lobulated and hypercellular with obliteration of capsular space.</a:t>
            </a:r>
          </a:p>
          <a:p>
            <a:pPr marL="533400" indent="-533400">
              <a:buFont typeface="Arial" pitchFamily="34" charset="0"/>
              <a:buChar char="•"/>
            </a:pPr>
            <a:endParaRPr lang="en-US" sz="2400" b="1" dirty="0">
              <a:solidFill>
                <a:prstClr val="black"/>
              </a:solidFill>
              <a:latin typeface="Century Schoolbook" pitchFamily="18" charset="0"/>
            </a:endParaRPr>
          </a:p>
          <a:p>
            <a:pPr marL="533400" indent="-533400">
              <a:buFont typeface="Arial" pitchFamily="34" charset="0"/>
              <a:buChar char="•"/>
            </a:pPr>
            <a:r>
              <a:rPr lang="en-US" sz="2400" b="1" dirty="0">
                <a:solidFill>
                  <a:prstClr val="black"/>
                </a:solidFill>
                <a:latin typeface="Century Schoolbook" pitchFamily="18" charset="0"/>
              </a:rPr>
              <a:t>Cellularity is due to proliferation of endothelial and mesangial cells with some neutrophils.</a:t>
            </a:r>
          </a:p>
          <a:p>
            <a:pPr marL="533400" indent="-533400">
              <a:buFont typeface="Arial" pitchFamily="34" charset="0"/>
              <a:buChar char="•"/>
            </a:pPr>
            <a:endParaRPr lang="en-US" sz="2400" b="1" dirty="0">
              <a:solidFill>
                <a:prstClr val="black"/>
              </a:solidFill>
              <a:latin typeface="Century Schoolbook" pitchFamily="18" charset="0"/>
            </a:endParaRPr>
          </a:p>
          <a:p>
            <a:pPr marL="533400" indent="-533400">
              <a:buFont typeface="Arial" pitchFamily="34" charset="0"/>
              <a:buChar char="•"/>
            </a:pPr>
            <a:r>
              <a:rPr lang="en-US" sz="2400" b="1" dirty="0">
                <a:solidFill>
                  <a:prstClr val="black"/>
                </a:solidFill>
                <a:latin typeface="Century Schoolbook" pitchFamily="18" charset="0"/>
              </a:rPr>
              <a:t>Many capillaries appear obliterated.</a:t>
            </a:r>
          </a:p>
          <a:p>
            <a:pPr marL="533400" indent="-533400">
              <a:buFont typeface="Arial" pitchFamily="34" charset="0"/>
              <a:buChar char="•"/>
            </a:pPr>
            <a:endParaRPr lang="en-US" sz="2400" b="1" dirty="0">
              <a:solidFill>
                <a:prstClr val="black"/>
              </a:solidFill>
              <a:latin typeface="Century Schoolbook" pitchFamily="18" charset="0"/>
            </a:endParaRPr>
          </a:p>
          <a:p>
            <a:pPr marL="533400" indent="-533400">
              <a:buFont typeface="Arial" pitchFamily="34" charset="0"/>
              <a:buChar char="•"/>
            </a:pPr>
            <a:r>
              <a:rPr lang="en-US" sz="2400" b="1" dirty="0">
                <a:solidFill>
                  <a:prstClr val="black"/>
                </a:solidFill>
                <a:latin typeface="Century Schoolbook" pitchFamily="18" charset="0"/>
              </a:rPr>
              <a:t>Tubules show degenerative changes.</a:t>
            </a:r>
          </a:p>
          <a:p>
            <a:pPr marL="533400" indent="-533400"/>
            <a:endParaRPr lang="en-US" sz="2400" b="1" dirty="0">
              <a:solidFill>
                <a:prstClr val="black"/>
              </a:solidFill>
              <a:latin typeface="Century Schoolbook" pitchFamily="18" charset="0"/>
            </a:endParaRPr>
          </a:p>
        </p:txBody>
      </p:sp>
      <p:sp>
        <p:nvSpPr>
          <p:cNvPr id="5" name="Rounded Rectangle 4"/>
          <p:cNvSpPr/>
          <p:nvPr/>
        </p:nvSpPr>
        <p:spPr>
          <a:xfrm>
            <a:off x="2438400" y="266328"/>
            <a:ext cx="7391401" cy="648072"/>
          </a:xfrm>
          <a:prstGeom prst="roundRect">
            <a:avLst/>
          </a:prstGeom>
          <a:solidFill>
            <a:srgbClr val="6D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a:solidFill>
                  <a:prstClr val="white"/>
                </a:solidFill>
                <a:effectLst>
                  <a:outerShdw blurRad="38100" dist="38100" dir="2700000" algn="tl">
                    <a:srgbClr val="000000">
                      <a:alpha val="43137"/>
                    </a:srgbClr>
                  </a:outerShdw>
                </a:effectLst>
              </a:rPr>
              <a:t>Acute (Post-streptococcal) Glomerulonephritis</a:t>
            </a:r>
          </a:p>
        </p:txBody>
      </p:sp>
      <p:sp>
        <p:nvSpPr>
          <p:cNvPr id="6" name="Rectangle 5"/>
          <p:cNvSpPr/>
          <p:nvPr/>
        </p:nvSpPr>
        <p:spPr>
          <a:xfrm>
            <a:off x="2351584" y="980728"/>
            <a:ext cx="5688632" cy="523220"/>
          </a:xfrm>
          <a:prstGeom prst="rect">
            <a:avLst/>
          </a:prstGeom>
        </p:spPr>
        <p:txBody>
          <a:bodyPr wrap="square">
            <a:spAutoFit/>
          </a:bodyPr>
          <a:lstStyle/>
          <a:p>
            <a:r>
              <a:rPr lang="en-US" sz="2800" b="1" i="1" dirty="0">
                <a:solidFill>
                  <a:srgbClr val="FF0000"/>
                </a:solidFill>
              </a:rPr>
              <a:t>Section of the kidney shows:</a:t>
            </a:r>
            <a:endParaRPr lang="en-US" sz="2800" b="1" dirty="0">
              <a:solidFill>
                <a:srgbClr val="FF0000"/>
              </a:solidFill>
            </a:endParaRPr>
          </a:p>
        </p:txBody>
      </p:sp>
      <p:sp>
        <p:nvSpPr>
          <p:cNvPr id="8" name="TextBox 7"/>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9" name="TextBox 8"/>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3471111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2438400"/>
            <a:ext cx="6408712" cy="1728192"/>
          </a:xfrm>
        </p:spPr>
        <p:txBody>
          <a:bodyPr>
            <a:noAutofit/>
          </a:bodyPr>
          <a:lstStyle/>
          <a:p>
            <a:pPr algn="ctr"/>
            <a:r>
              <a:rPr lang="en-US" b="1" i="1" dirty="0">
                <a:solidFill>
                  <a:srgbClr val="FFC000"/>
                </a:solidFill>
                <a:effectLst>
                  <a:outerShdw blurRad="38100" dist="38100" dir="2700000" algn="tl">
                    <a:srgbClr val="000000">
                      <a:alpha val="43137"/>
                    </a:srgbClr>
                  </a:outerShdw>
                </a:effectLst>
              </a:rPr>
              <a:t>ACUTE &amp; CHRONIC </a:t>
            </a:r>
            <a:br>
              <a:rPr lang="en-US" b="1" i="1" dirty="0">
                <a:solidFill>
                  <a:srgbClr val="FFC000"/>
                </a:solidFill>
                <a:effectLst>
                  <a:outerShdw blurRad="38100" dist="38100" dir="2700000" algn="tl">
                    <a:srgbClr val="000000">
                      <a:alpha val="43137"/>
                    </a:srgbClr>
                  </a:outerShdw>
                </a:effectLst>
              </a:rPr>
            </a:br>
            <a:r>
              <a:rPr lang="en-US" b="1" i="1" dirty="0">
                <a:solidFill>
                  <a:srgbClr val="FFC000"/>
                </a:solidFill>
                <a:effectLst>
                  <a:outerShdw blurRad="38100" dist="38100" dir="2700000" algn="tl">
                    <a:srgbClr val="000000">
                      <a:alpha val="43137"/>
                    </a:srgbClr>
                  </a:outerShdw>
                </a:effectLst>
              </a:rPr>
              <a:t>PYELONEPHRITIS</a:t>
            </a:r>
            <a:endParaRPr lang="en-US" b="1" i="1" dirty="0">
              <a:solidFill>
                <a:srgbClr val="FFC000"/>
              </a:solidFill>
              <a:effectLst>
                <a:outerShdw blurRad="38100" dist="38100" dir="2700000" algn="tl">
                  <a:srgbClr val="000000">
                    <a:alpha val="43137"/>
                  </a:srgbClr>
                </a:outerShdw>
              </a:effectLst>
              <a:latin typeface="Aharoni" pitchFamily="2" charset="-79"/>
              <a:cs typeface="Aharoni" pitchFamily="2" charset="-79"/>
            </a:endParaRPr>
          </a:p>
        </p:txBody>
      </p:sp>
      <p:sp>
        <p:nvSpPr>
          <p:cNvPr id="5" name="TextBox 4"/>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6" name="TextBox 5"/>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21207746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print"/>
          <a:srcRect/>
          <a:stretch>
            <a:fillRect/>
          </a:stretch>
        </p:blipFill>
        <p:spPr bwMode="auto">
          <a:xfrm>
            <a:off x="4079776" y="1143000"/>
            <a:ext cx="4248472" cy="4953000"/>
          </a:xfrm>
          <a:prstGeom prst="rect">
            <a:avLst/>
          </a:prstGeom>
          <a:noFill/>
          <a:ln w="9525">
            <a:noFill/>
            <a:miter lim="800000"/>
            <a:headEnd/>
            <a:tailEnd/>
          </a:ln>
        </p:spPr>
      </p:pic>
      <p:sp>
        <p:nvSpPr>
          <p:cNvPr id="5" name="Rectangle 4"/>
          <p:cNvSpPr/>
          <p:nvPr/>
        </p:nvSpPr>
        <p:spPr>
          <a:xfrm>
            <a:off x="2783632" y="6172200"/>
            <a:ext cx="6768752" cy="400110"/>
          </a:xfrm>
          <a:prstGeom prst="rect">
            <a:avLst/>
          </a:prstGeom>
        </p:spPr>
        <p:txBody>
          <a:bodyPr wrap="square">
            <a:spAutoFit/>
          </a:bodyPr>
          <a:lstStyle/>
          <a:p>
            <a:pPr algn="ctr">
              <a:spcBef>
                <a:spcPct val="0"/>
              </a:spcBef>
            </a:pPr>
            <a:r>
              <a:rPr lang="en-US" sz="2000" b="1" i="1" dirty="0">
                <a:solidFill>
                  <a:prstClr val="black"/>
                </a:solidFill>
                <a:latin typeface="Century Schoolbook" pitchFamily="18" charset="0"/>
              </a:rPr>
              <a:t>Pyelonephritis with small cortical abscesses</a:t>
            </a:r>
          </a:p>
        </p:txBody>
      </p:sp>
      <p:sp>
        <p:nvSpPr>
          <p:cNvPr id="7" name="Rounded Rectangle 6"/>
          <p:cNvSpPr/>
          <p:nvPr/>
        </p:nvSpPr>
        <p:spPr>
          <a:xfrm>
            <a:off x="3505200" y="341040"/>
            <a:ext cx="5410200" cy="573360"/>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Pyelonephritis with small cortical abscesses</a:t>
            </a: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1073173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AutoShape 2" descr="data:image/jpeg;base64,/9j/4AAQSkZJRgABAQAAAQABAAD/2wCEAAkGBhQSERUUExQVFRUVFBQVFRUUFRUXFBQVFRUVFBQXFRQXHCYeFxkkGRQUHy8gJCcpLCwsFR4xNTAqNSYrLCkBCQoKDgwOGg8PGi0kHyQsLCwsMiwsLCwsLCwsLCwsKSwsLCwsLCwsLCwsLCwsLCwsLCwsLCwsLCwsLCwsLCwsLP/AABEIALcBEwMBIgACEQEDEQH/xAAbAAACAgMBAAAAAAAAAAAAAAACBAMFAAEGB//EADoQAAEDAgQEAwgBAwQBBQAAAAEAAhEDIQQSMUEFUWFxBiKBEzKRobHB0fDhFEJSI2Jy8RUWJDOCkv/EABoBAAIDAQEAAAAAAAAAAAAAAAIDAAEEBQb/xAAmEQACAgICAgIDAQEBAQAAAAAAAQIRAyESMQRBIlETMmFxoUIU/9oADAMBAAIRAxEAPwD0ABEAtBGAhKMaEYC0EQVlGPeGiSQBzK4ri+PD6tTzRcwdssWR8c4tmc4k+VpIaO26pKfAK7255b5r5XEh0G/Jc3Nk/JpdI6GDHwdsYGJohjQ32jnTcvcTmMaNaCABqkcViHOBDB5YM75XX35IaGGy12yDmEw1xtDrEgjbqFIzHkB7GxYuHTXdKUbdmjon4Q55aQ4BoDRpvzhMYrFCQ0AQ2/c9VVV+IOsWkzsOZ3slMLVe15L75jpNwdpTowt2Ks6mjVJGwGv/AGnMHxMubYCFTYVjqggNLvSwJ6q84dw10DPYcgheNB+jbMTmP7qjGEJghltBMhN1SxhhtxOsRPWEriOIOEDMQJkCbTzhXqIUbfQGK4c5wFgD84UNPBlrpgxpsY+Cnq1XEApnBYdzzFMwYBcHAwbxqOp1KJRbdIZ+RqO2DkbHvfJE4NNsw9QU3W4Ve4h393+07Ane15CB/CQe/RSSlHsT8H7K5mCINjAnuFLWwRH97HdWz85AUpwTgPKdENGsJhwQ/F9ot87tMXqMLSWyCYmxB6zIUdCuc0T2VlWwES5h1BBI5HUOCp69EgwYhBOCfQ3G79l5ScYubcv31RU2yVQ0MQ/3Ztz3Kcbiotus772ipY2h6u0D4fNVONwwIvv8wp6wdEgyq4VnucRBlo/YSZXJ6GY4NbKWPZOtOUm3Nq6nw74jy+V5lmn/ABP46KmxVDOILd0NLD5R1G3Mfv2TIZHF2uzZkxRzQqXZ6UCCJFweS0QuO4bxp9IW8zd2n5wdiunwHE2VhLTcag2I/PddXD5EcmvZ53N48sb2MEICpCgIWgQRlCQpCgKhCOFtYQsUIYAjAWgjCsoCrUygk7Alc9j+OVWglh9AAY/Ks/EVXLh3nnA+JC5Y4mGtIBdJ2WLyZStJOjRhS7aJsFgi+HVAIF4Og5SN+atnV6eV3vEn3bxHU6z2SIfLdCO6gFItv8lmV9I1tXtmYlkkSLDR24J19NFQY/gbySWFsahokFxuZzaE302VyKntNLdExSwgm38q4uUOi3T7OGwzs5JkgsMOkX69OenJdHwfgIe72jpy7bSrf/wlOScolxlx5n6SnCABA0Gy089CqthtcGCAAB0RCrbVc/juJVXPLaTQcupNgFZ8Oc57G5wM9wY0sYSbb6HaWvY3VZN1zWL/AKipUIpNbDCR5pOY7gR+2XYVXtyBtpi+xABtlI3Mn4JKjhspJaYklwPKb67KNR50+iKclG49nO4Xi9Zrw2rTyhxAkHM2fqF2vCcSGS4Eh0WAHvGDAJ5TEqpdgA7zO0FwNzGk9J+iaw9RxbAIa0GJkC+3XYpkfjJUSXzjvRY0MU4HM6T7zZBABDpzdhOluair8RaTaG8w2fW53WmYGzvO0xoRvMXvoL6lQ0cEBLpOdrwAANZn+7QWB2TZcnoXFR2xui5zgTl8onzaCwmJ3MbLZwTXgk+UwIEG8/ZKnjL8uW2WIiNOR7wpKWIt0gJb4volSQH9M9lwZHzVPjGl9UAmJiD9RG66MVpCqMdhbyRuJPJItrRqwyV2xGpgCDLZA/Z036KrrYpzHmRN4nsuh/r3A20dfSROhn4KrxFZjnSWt11Egz2mIQzafZtxRd7RLguIZjl3+yfbhQLlKU8Lmc32YDTAB+ybq4B27vgkSiltGeenXQhiHAOsef8ACUxT2kxN/oUfFKMRBiJn+VR4lxa8NBF4M9J0WfjTN3jwU/YyK72VMpEgiZ2MfRaxeYOaRIBvr8EbjmHWbfvxU7WCRImw3+6OPdl54p+hrh+Pq03AtdE6jVp7hdTw/jjanldDX/I9j9lzDWD5et1BUpwbfNMx5smJ66Obl8aOT/TvygcuU4dx97LO8wGx19HLo8HxBlUeU3GrTZw9Puuri8iGTrs5WXBPH2Eaw5j4hYtPwTCZLGk8y0LE/YrROAjAQhblEAUfjVxGEe5onLDo6aH6rnfD2HmkHmTmkgH+0dvRdhxTDCrSexwJDmkGNfTquX4FTLKTGOaWkN0OoO4WbyV0aMD7HibXSWLq2srCvhjlzdYVJj6bgLLJGJruyGiTm8qvcFhiPM7U7JPhGEyjO4eY7ck7VxXJM0Xxb6Gg9QVNLKKlWsip1LqpK0WlQph6jWF+aASSe/KOdk1hHxHx+Ki42Gtpg2zEw3rOvylScJxDarOTm2cOvRWrdL6A4pXL7Jq9XkJU+DExnt0GqB9JS02wlurVIPloebQaYmw3Kh9kyDIvsbazvaYhaONAMHspCz5p0pP0JjfsVNS0KKnM2MdrfupTVRiVfWbmhLnsdFklShLgGidoAknrZbcwgRBB/fwmaVJ0FzTlhtyDltykc/soMTigG2EGLnWTued/ymJKMbYDbbBaS3+6b7KasBUb1VC3j1E1PZh8u5ddxOk9FZUah1SlLl6C/VkuGwjRqBy2+aVxXCxnlsX1kTHXqnRUvOxWiwuE3F7dgkU3KjTHLJbs3T4eABE/v/SMMHX1MpimYjsgqfJKf9Fym2UfHKbXMM/De9ly9TDQ4DbadY0J9F22MptIuua4lQnuNEhumb/FyVoUcCwkG42I5p/C3cJ0I32PVA2lnYQdbjtGn3S9N9QC7ZDZEtsSe2/dPSs1SfNf0uXgQ6Nje/TkkHVr3Pr0UH9ZaTPUJF2IJMhpjl06oZO2Ijjq7HXYxua31lN4bEmm8OBuD8RuD0KqKrRlnR0zFtFlGo7SRCp2naFTipKj0mnxKmQDnaJG5AKxedf1Lh/0tLavNl9HO/8AhX2eoLCtrIXWRymLvVLiGS87XN+yuMfVyMLrWG/PZcHx3jVSgMxGcE+8Fm8qSpId40G22Xxf1lJYqiXabXXO8O8bhzsrmxJs4GR6yAuqovAZmO91n6RrSakiOhWzBMUqMpdjLyN05hxNkMWOnroiewKq8QceGGpy2HVCYa0n5kawFScWdiqtVwYXZQ5zQGGLNMXIW+E+EXF4fW01gmSe6pNyegW4x/Zi3BuI1a1TPXJcf7SRDROoA0CuaWK9lUzD3Tqmq+EaCAAAOSadggQD0uo0MjNPtF5ha7ajQ4ckZCquB0DTBEQLwOUmVZGqjltJmdqpNIyrgWvvPVMtMJX26w1lH1oH/Rl5m6WqUmzPy2RNeStPSObWhiRFXx2g+SiOHz9ko9suJnkEywuNhYc01u1sJ/HogbwlmTKGwRuNiN1LhwYg7aq0p4aG63P3UdSgGjrKjd19iEmm/oiYJgdU4IEApfDkaoXYzzHeEuTjscrY3VqxoFV8RxjiQANdxo2O+/4R1MUSY0CgxtYNbJOl1jnIdBbMxdcFndU+KbIPa38rKvEM50OUb/gJevjAASTqktN7NEE4skwNazjGp03TmHjIepP1Kq+H17wN9PurGvUysPIS77p6HSduhRrGkC1iT9VI8NESPwhYIa2dvnZaqYgQqbLk9iNfCy8gEXBIJ+irnVH06mU3BiCOfJOV35jbUFK43iBESJjWNbI+1tAcmxqXdliKlXBaDzCxBS+gLPVli0Fi9GecKnxKwmgY/wAhP0+pCoP6ZlWkRZzXC3LtZddjcK2qxzHe64Qf46rzXifDa+CeSBmpk2ds4f7o0PdZPJx3s1ePkS0RYLwk2k8vdAAu1oiJ5q94m14of6YJIAsPmudbxZtU3BDgCYMkQBJg/mF1nt/KI5LO/wBdm2LqSkkI4HFHJJBBFvMIuNVT4o1a5IYSG6akT1XSYilmae37db4XhxEpcVzdF5cvG5JAcHwRp0g0679049TOYoXBaOtHPXydlZW8zhGqtaTA0DNc8uSrMNQuXSdTojY6HEFJbrZvUbVFi/EzohklJVMWG/FSN4i10XS3ksJYZVpDPsyiYTKBmKlbNa6p5APxv2NAqDF4uAo3YgkwLk6AIW4IuILvgqinIukuxdxhs+qylxSNU/Ww0iEoeHTp/C0WvQOn2G7icXBW6VR1Q9OaKjw8DW6dBa0IZUuxba9EReAEuMSNf0p4MDuW+qo+LUvZDM6Mml7DUJDje0FF+ietjAbgi0i1zOp9UniXzt8Vz2O41TFg5siSIIJB2dbdWNPHFzQ4wLaAH4pcoGhaJhTKreLOlrh/iCbczonXYvkksfUAHa/c/sn0QqLb0NjKtsPgv/wyYMtvOrLzIneB801iauaw3vfZVNB5E9z9VLRxAsZ/SnzjTGQl/wCi3ZUsoKtPZJHE3gJltbmYWatkf2QVmwbXHb6JbGYYRN5IiI079UzVxI/yA7wFHh6uY5W+c8m+Y/JaF0K5UR0aDQ0AOItpb1WLoKPB6paP9B3qQD8CtqcMn1/wV+aP3/07tYsWLuI4jBKEsB1uOqIrAjQByPifhVGkWOp0g17i6S2wiLyNL5lvhlEVGDKdNTBMDqFZeL6X/ty8AksINtQ02d8vouW8P8cYXFmaCdAZk81gzJKR0cErgXn9MSCJ19EzgaUN7WS9atB79Uxgret1kg6lQ3KrgMZLpfFNTZS2Igp5mh2VtCmWucNjfsUdLCNkOcddBy5eqkw2M94QNbdkrxnBvrDyESBoLGRogk7VI3Y18tsbxOGYWmyqzUawmDIETG3c/ZVj+C4st89UjoIt67qbB+HXuZ7xgeY8gdyeiTGNnQjUY92dFRxYgAQZ+SkrVBBMaLnRwtzCXB5uYkEZZm+3Ii1lcf0tXJ5S3ufwo417M8o0zeHrud5suTa/Lr1UrsSQk6HD6hkvquJ0mBE/8UzR4Q4kFzi7lYiyP1oCS2MNxB3RNxE9UzhsA0ai/VNNw7RyS0mJkiqdVjYpavjbjWOxV4Wt5/NRvwzSFfGhTTOV4z4o9jTc5rXOyiYaDJJMW+K4avxfF4//AEyfZMEk+82eQc7U9uq9e/8AHA8vktHAs3AKJThD0FFtHjNfwhWpjPSOfKRL2HKWFxIbEwTMFQVv6qkQH1HstYH3THMCQV65jcLTIIygLXAsDmq+cBzcrtQ0jYQQdR+E2OWORqNBSlScjzPD8VfEurtH+0U/y37p7B1XV6gFPPWqbNa2G93ZhDe5P8+ut8PYcOzChSnn7Nn4TlPBhvutAnkAPotUfGSd2Y5eY2qSPKTwLGut/SvHMl9MDvMpDF4GrSIZUpvpn/cJn/i4WcvZzQKS4jwtlZmSo2RIIgkEHmCNCrn40ZLXZUPMnF7Wjy/DtIHMpjh2Cq1qhawAnUyYa0c3ETHZdrS8EUZ8xqOHJz4HrlAJV1hOFU6TcrGtaOTRHqeZWWHhu7mzTk8218EczgfBdID/AFgKzjFiCGN/4gGT3PyXQYHh7KYhjGsHJoA+id9kAshb1GMVUUYHKUncmBCxbWKFG1i2shWgQCFpSZVohGmC0ROvbZc9xbwTQqNc6kxtKtqx7ZADhceUW+S6MhYFbipdgqTi9Hn+E4rmPsa4NOuwxGgcRoWHeeSssIXTvHMnVW3iPhNKsG+0ZLhOV4OV7I3Dh1ixskqTSY/dNVy8uOMJHTx5JThpDD6x2Wg2ymyiEBbAUBukJMptmyYq4WLzfaNVAR5x30VwyCgt9GiDWmiqp4LMW5pJA17nrZN1eFtdroNtvgp20vMT+hTByzNM1/lfogocDZuJnmT6Js4LLt8b/VSU6wU9aTfbv9FKfoU8jb2L+yWvZwmjRGonSTbTl6FY8kWmfmFcouPYHOxGrUEwlcdVIAGk63kGLTHO/wBNFY1Wg7BVGOpkafD6o4TfsNU2LCmXb76dE77ECLz/ACJSgrAWNuqJuJk2TegZNsYDytPr80TbjkQlK5ulvemhZutSDhbX92WqILCHA3BkKPDyCmKgss709BdqmdVQhzQ4bgH4qRVPh3FEtLD/AG3HrqP3mrUrt4584qRzJw4yo1CEhEShJRgglCURQFQhooCURQFQgMrS2tKEJAiCAFGFZRuFohEFjlZCItUbrCToLknQBTqv45Uhgb/m4D0Fz9vipKfFWVGHJpFTiHucZJmeQIt22C1mLRyRB1+yKqcwFrduw9TouPN/JuzrwSSo3SdZDUrAaqOocohQ1GkkCCZ3jT8IlJgvEm7Dw/nfOwVg1l1DhqGQQmQEVArXQRImUQpg6FROCVc8tuFT0GtlkKJRNcjwlXMyPUH6yeSkcxpJInoB91HBVaK5O6ZoVuvJbNRR5fz6aocyBxbK5IN9RIYmqCmH1FA8W6pXB8hidCdVzSoXQNJWVcZeHiI+ikYAdLhaVLVWFQPtQBcJdtQkwdlPWw87rMNRvHLVJpp7KpElOjuie2E3h6AJNjGsa+UakmUvinAdp/6QSXsr3RJwXEhlQEmAZB9f5hdQVwWHHtKrKexcASNb6x8/gu8ayAANAIHotvhcuLTMvlxSa+zRQyiKEhbzGCUBRFCVCAuQORlAVRAFixYoQMIwgCIKFEgWyFoLHOVkOQ41x4F9s2VsiCIlwMEgjWfsosPxf22QOvlzQSfeBy/SFXYnENrVKkC2dxHS8g/OfVL4Co6icrg0hz2kOmCyMwg7EHMfisG3N2+zpRhFQVdnSFwn7Jk1bAtAnsLdlGykNVK2mk8GgrTK/wBp/qQZ53Gp7q0oNAEoP6doE6mbCPup5GTl0TIxaRU2nQDWXUxgjlyHdZTaLXF+undBUfIgKbROyMpXGnyO7Kww2FcRpPOOtlFVwkm+iCSl6Ci4p7NcHkUQTYkC3z/Cao14Jn9jRROcAICjdURSi6opbbf2PuiJn3thoOf1UDKMJanilPmVJt+imqNPpgXStWrCyvXutvaCEMVoPrsgZh2vkkXNu3JbqYdrAMpmdRyQPMaGFGWnZLSktMbSezWIeA0k7IcE8homxNyo8ZYhsxudfT5oWucfdE3idh6/FW2NjC1sdfxBrRc6KpxPEi98Qcg1MWJOimqUXEw6IQ4mnDmnbTuk3ZGox/0k8NUnPxLSCCGuJkbACDJ7W9V3pSPA8B7KlBEFxJI36Sniut4+PhH/AE5Hk5vyzv6BQEoyghaDMCUBRlA5QhoqNyMoCoWDK0tFYoQkBRhRBSBUQlCW4k0mk8N1yujvCnBWnBXRR45wfiZOIdTcMsOc3KQQ6Wzqew0hXfEsgaDeJFtVDxnhFNuPrPkn2mSQJGV5bLrjsD3Kkbw/ylr3Etm3SLDusM6TOlF2kx/wvxLMHUySS33Sd2/wujzLia+EfSLXUzpp+Cui4bxYVGgm0/I7gqn/AAn9LF7762CiqYlShs6XUVSkeUKW0FpjWExbQNTJ1hosJ5m89oUNd8GRospUFNUaIROVqiJJMBmIgEiZEQLyb/i8rTsSTY2KjgzPyW6NAl2bLIHf00MpPJ9FuPs3TYJvPcc+spmtRbDrAf3CTtIEDmf5UnDyAJImNufMIaxDptaTAPWPumR/UFttlTiHNaYBv0UlDFgESdlBxOkaYL2tm3utnU784lQYCsXB2ZpMCSWzMEhsTtchIjfY9xtfwta4mIJG+iENH+UnlH3RZMtMA7WSVZ5DgI1TXrYMVy0Tvohy29oYC5xAAEknQd0jieP0aA8zszjoxnmeT2GnqoMLSqYpwfVGVgMtpDSdi87lInkSGxxvt6RLRouqy91gfdaZkNBtmB0J1j4p9pbTEkiIIE6/JFi2ZWEN3t1KrcRhDGZ0uOw2HQJLdsPlyVeg3VmvcIVtwLCB9YE3FMT0zH3fufRc+1kuadOYXaeG6rDRhohzSQ8HXNz7EJ3jQUpmXym4x0WbigKJyArsHJNFAUSEqEBKByIoCoQEoCiKAqEBWLS2oQJqMFRNKkChCQFbQBEVCHF+J+Bua99YEFjiMwOrXWAvyVTi3uyAMN8wk66r0V9MOBDgCDYgiQR1C5XjnhsUz7WlZlg5g0HUdPp9M2XAtyRqxeS9RZVGpAggmB6Kvqtew56d595p0P4KuTUGW6rnkOJABtp1WLdWb8ck3TDw3ihoJbnykH+6w9CnXeJhEh7f/wBNS7/DzXNHtGtdmAdYgug6CR7vZJN8CUxcD0JP1Rq1pgyeO9F1hvE1/MQR0ITlfxFSa2c3xiPiubxHhhjQBMAwIme5+qr+KeB7ZmF7mke6IkfkKmnfYKcGdtgvEWGqi1UNqTGQ6HqHzCuaDhltqTrOo+38ryjAeEKIu7Nm5ElsKwPA6rR/oV6jRs15zD0THNfRfBfZ6XTOQgixsTBsdTf5fBA9kzfmfuF5zheHYt058U4dGi/xUtfDYymPLiHuA66j4Ifypaov8av9lZ3Bw83Ik7IKVItdIgTMiwkOEO+S5GnSxhbPtXXvqEqeCYmvd9ZxGoGYx8EH5FdpMYor3JHU8U45h6Qh9RoIGxlx/wDq2VyeL49UxhNKgCylo6offcNwP8QfimMH4PphxLy5zjq0205HdX3DOBtBkAMaP7dSfwqlIZFwh1sqOB+GmUzIEnmdfRdfRYAI0+qkp0WArdSgNjbZZ2vYM8vPsWqCXTsLBLY+qAI3PyTdYOixbfpf4ql4u3Kw5nFtj7t3E7Qqr0AnsRqMLxAcGtGpJ8zgNYH83gpzwdxYjFimXkh4LYJmSBI+ER6qhGMn3gSSLHeRMkz1gKPg9MVnuqTldnhumYEAQenOy21HEk0Wvmmp+0eyuQFVfAOJPqsIqRmbAnd07kbGysyuhCamuSOPOLi6YJQlbJQEogDRKAlbJQEqEBJQFESgJUIalYtStKEDaUYKxYoUGCiWLFCGQocVRzMc3mDE6Tt81ixF2qB6OOc9peWGzxIc3kRyIsVHWdTo+Z8yZAACxYuRJVZ0oPodo1wfgD6HRaxvEQxs/PYfdYsQN0FWyopY32hmZaNZtfkuhw2KGWFpYhlJoOjBh8/mMZdhv3XP8dxgZZhOcaCDr35LFiYttIqPbFcFxuXNa8Q6A7p8lmJ49NS2gkERqY/K2sTVBBN7DwnFXxlPoOmhPpaysuF8RBMZtzYg97ZRG+ixYilFFraZdU8Yx0SBfaNLwpyNm6+v6VixZJopaIywmJd8EGMxTabZcY+P2WLECWgrtpFTxDxE2k0kyYn9suWx3id1SC7M0TIiC0+mvqsWLTCKSsCTp6GvDmCZiq2R+cB4Ls0iXBp8w5g63Vx/6HNHEZaROR7HFmYiSWiSHW15HstLFqjBTx7+zLLNNZNfR1XhTDPaxzn6nyi8yBufl8FeOKxYm4YqMEkIyycpNsAlASsWJwsAlASsWKEAcVGSsWKEBlYsWKiH/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1143001"/>
            <a:ext cx="6872808" cy="4184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3429000" y="334144"/>
            <a:ext cx="5410200" cy="580256"/>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Classic picture of  Pyelonephritis</a:t>
            </a:r>
          </a:p>
        </p:txBody>
      </p:sp>
      <p:sp>
        <p:nvSpPr>
          <p:cNvPr id="5" name="Rectangle 4"/>
          <p:cNvSpPr/>
          <p:nvPr/>
        </p:nvSpPr>
        <p:spPr>
          <a:xfrm>
            <a:off x="2514601" y="5445225"/>
            <a:ext cx="7260977" cy="1200329"/>
          </a:xfrm>
          <a:prstGeom prst="rect">
            <a:avLst/>
          </a:prstGeom>
        </p:spPr>
        <p:txBody>
          <a:bodyPr wrap="square">
            <a:spAutoFit/>
          </a:bodyPr>
          <a:lstStyle/>
          <a:p>
            <a:pPr algn="ctr"/>
            <a:r>
              <a:rPr lang="en-US" b="1" i="1" dirty="0">
                <a:solidFill>
                  <a:prstClr val="black"/>
                </a:solidFill>
              </a:rPr>
              <a:t>This kidney is bisected to reveal a dilated pelvis and calyxes filled with a yellow-green purulent pus which is consistent with a pyelonephritis. The cortex and medulla are pale and the corticomedullary junction is ill-defined. </a:t>
            </a:r>
          </a:p>
          <a:p>
            <a:pPr algn="ctr"/>
            <a:r>
              <a:rPr lang="en-US" b="1" i="1" dirty="0">
                <a:solidFill>
                  <a:prstClr val="black"/>
                </a:solidFill>
              </a:rPr>
              <a:t>No tumors are seen.</a:t>
            </a: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329111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http://legacy.owensboro.kctcs.edu/gcaplan/anat2/notes/nephron_structu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1584" y="764704"/>
            <a:ext cx="7920880" cy="5788496"/>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151784" y="188640"/>
            <a:ext cx="3960440" cy="576064"/>
          </a:xfrm>
          <a:prstGeom prst="roundRect">
            <a:avLst/>
          </a:prstGeom>
          <a:solidFill>
            <a:srgbClr val="B85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defRPr/>
            </a:pPr>
            <a:r>
              <a:rPr lang="en-US" sz="2800" b="1" i="1" dirty="0">
                <a:solidFill>
                  <a:prstClr val="white"/>
                </a:solidFill>
                <a:effectLst>
                  <a:outerShdw blurRad="38100" dist="38100" dir="2700000" algn="tl">
                    <a:srgbClr val="000000">
                      <a:alpha val="43137"/>
                    </a:srgbClr>
                  </a:outerShdw>
                </a:effectLst>
                <a:latin typeface="Calibri"/>
              </a:rPr>
              <a:t> NEPHRON  STRUCTURE</a:t>
            </a:r>
          </a:p>
        </p:txBody>
      </p:sp>
      <p:sp>
        <p:nvSpPr>
          <p:cNvPr id="6" name="TextBox 5"/>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7" name="TextBox 6"/>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4090214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362201" y="5264041"/>
            <a:ext cx="7543799" cy="1200329"/>
          </a:xfrm>
          <a:prstGeom prst="rect">
            <a:avLst/>
          </a:prstGeom>
        </p:spPr>
        <p:txBody>
          <a:bodyPr wrap="square">
            <a:spAutoFit/>
          </a:bodyPr>
          <a:lstStyle/>
          <a:p>
            <a:pPr algn="ctr"/>
            <a:r>
              <a:rPr lang="en-US" b="1" i="1" dirty="0">
                <a:solidFill>
                  <a:prstClr val="black"/>
                </a:solidFill>
              </a:rPr>
              <a:t>Acute pyelonephritis is diagnosed by intratubular aggregations of polymorphonuclear neutrophils (PMNs). There may be surrounding interstitial inflammation with a mixture of PMNs, lymphocytes, </a:t>
            </a:r>
          </a:p>
          <a:p>
            <a:pPr algn="ctr"/>
            <a:r>
              <a:rPr lang="en-US" b="1" i="1" dirty="0">
                <a:solidFill>
                  <a:prstClr val="black"/>
                </a:solidFill>
              </a:rPr>
              <a:t>and plasma cells, but the predominant inflammation is within the tubule</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1066801"/>
            <a:ext cx="7056728" cy="406550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3200400" y="257944"/>
            <a:ext cx="5715000" cy="580256"/>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Pyelonephritis - Histopathology</a:t>
            </a: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50258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438400" y="5562600"/>
            <a:ext cx="7315200" cy="923330"/>
          </a:xfrm>
          <a:prstGeom prst="rect">
            <a:avLst/>
          </a:prstGeom>
        </p:spPr>
        <p:txBody>
          <a:bodyPr wrap="square">
            <a:spAutoFit/>
          </a:bodyPr>
          <a:lstStyle/>
          <a:p>
            <a:pPr algn="ctr"/>
            <a:r>
              <a:rPr lang="en-US" b="1" i="1" dirty="0">
                <a:solidFill>
                  <a:prstClr val="black"/>
                </a:solidFill>
              </a:rPr>
              <a:t>Numerous PMN's are seen filling renal tubules across the center and right of this picture. These leukocytes may form into a cast within the tubule. Casts appearing in the urine originate in the distal renal tubules and collecting ducts</a:t>
            </a:r>
          </a:p>
        </p:txBody>
      </p:sp>
      <p:sp>
        <p:nvSpPr>
          <p:cNvPr id="6" name="Rounded Rectangle 5"/>
          <p:cNvSpPr/>
          <p:nvPr/>
        </p:nvSpPr>
        <p:spPr>
          <a:xfrm>
            <a:off x="3276600" y="334144"/>
            <a:ext cx="5562600" cy="504056"/>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Pyelonephritis - Histopathology</a:t>
            </a:r>
          </a:p>
        </p:txBody>
      </p:sp>
      <p:pic>
        <p:nvPicPr>
          <p:cNvPr id="62466" name="Picture 2" descr="http://library.med.utah.edu/WebPath/jpeg1/RENAL018.jpg"/>
          <p:cNvPicPr>
            <a:picLocks noChangeAspect="1" noChangeArrowheads="1"/>
          </p:cNvPicPr>
          <p:nvPr/>
        </p:nvPicPr>
        <p:blipFill>
          <a:blip r:embed="rId2"/>
          <a:srcRect/>
          <a:stretch>
            <a:fillRect/>
          </a:stretch>
        </p:blipFill>
        <p:spPr bwMode="auto">
          <a:xfrm>
            <a:off x="2438400" y="1066800"/>
            <a:ext cx="7239000" cy="4419600"/>
          </a:xfrm>
          <a:prstGeom prst="rect">
            <a:avLst/>
          </a:prstGeom>
          <a:noFill/>
          <a:ln w="28575">
            <a:solidFill>
              <a:srgbClr val="660033"/>
            </a:solidFill>
          </a:ln>
        </p:spPr>
      </p:pic>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1309944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2819400" y="990600"/>
            <a:ext cx="6705600" cy="4800601"/>
          </a:xfrm>
          <a:prstGeom prst="rect">
            <a:avLst/>
          </a:prstGeom>
          <a:noFill/>
          <a:ln w="9525">
            <a:noFill/>
            <a:miter lim="800000"/>
            <a:headEnd/>
            <a:tailEnd/>
          </a:ln>
        </p:spPr>
      </p:pic>
      <p:sp>
        <p:nvSpPr>
          <p:cNvPr id="5" name="Rectangle 4"/>
          <p:cNvSpPr/>
          <p:nvPr/>
        </p:nvSpPr>
        <p:spPr>
          <a:xfrm>
            <a:off x="2667000" y="5943600"/>
            <a:ext cx="6858000" cy="707886"/>
          </a:xfrm>
          <a:prstGeom prst="rect">
            <a:avLst/>
          </a:prstGeom>
        </p:spPr>
        <p:txBody>
          <a:bodyPr wrap="square">
            <a:spAutoFit/>
          </a:bodyPr>
          <a:lstStyle/>
          <a:p>
            <a:pPr algn="ctr"/>
            <a:r>
              <a:rPr lang="en-US" sz="2000" b="1" i="1" dirty="0">
                <a:solidFill>
                  <a:prstClr val="black"/>
                </a:solidFill>
              </a:rPr>
              <a:t>The picture shows slightly atrophic and deformed kidneys </a:t>
            </a:r>
          </a:p>
          <a:p>
            <a:pPr algn="ctr"/>
            <a:r>
              <a:rPr lang="en-US" sz="2000" b="1" i="1" dirty="0">
                <a:solidFill>
                  <a:prstClr val="black"/>
                </a:solidFill>
              </a:rPr>
              <a:t>with  cortical coarse scars .</a:t>
            </a:r>
          </a:p>
        </p:txBody>
      </p:sp>
      <p:sp>
        <p:nvSpPr>
          <p:cNvPr id="6" name="Rounded Rectangle 5"/>
          <p:cNvSpPr/>
          <p:nvPr/>
        </p:nvSpPr>
        <p:spPr>
          <a:xfrm>
            <a:off x="3276600" y="334144"/>
            <a:ext cx="5791200" cy="504056"/>
          </a:xfrm>
          <a:prstGeom prst="roundRect">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Chronic Pyelonephritis - Gross Pathology</a:t>
            </a: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1191903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32098" name="Picture 2" descr="http://library.med.utah.edu/WebPath/jpeg1/RENAL021.jpg"/>
          <p:cNvPicPr>
            <a:picLocks noChangeAspect="1" noChangeArrowheads="1"/>
          </p:cNvPicPr>
          <p:nvPr/>
        </p:nvPicPr>
        <p:blipFill>
          <a:blip r:embed="rId2" cstate="print"/>
          <a:srcRect/>
          <a:stretch>
            <a:fillRect/>
          </a:stretch>
        </p:blipFill>
        <p:spPr bwMode="auto">
          <a:xfrm>
            <a:off x="2438401" y="1143000"/>
            <a:ext cx="7285703" cy="4343400"/>
          </a:xfrm>
          <a:prstGeom prst="rect">
            <a:avLst/>
          </a:prstGeom>
          <a:noFill/>
          <a:ln w="28575">
            <a:solidFill>
              <a:srgbClr val="6D0D62"/>
            </a:solidFill>
          </a:ln>
        </p:spPr>
      </p:pic>
      <p:sp>
        <p:nvSpPr>
          <p:cNvPr id="5" name="Rectangle 4"/>
          <p:cNvSpPr/>
          <p:nvPr/>
        </p:nvSpPr>
        <p:spPr>
          <a:xfrm>
            <a:off x="2057400" y="5562601"/>
            <a:ext cx="7696200" cy="1015663"/>
          </a:xfrm>
          <a:prstGeom prst="rect">
            <a:avLst/>
          </a:prstGeom>
        </p:spPr>
        <p:txBody>
          <a:bodyPr wrap="square">
            <a:spAutoFit/>
          </a:bodyPr>
          <a:lstStyle/>
          <a:p>
            <a:pPr algn="ctr"/>
            <a:r>
              <a:rPr lang="en-US" sz="2000" b="1" i="1" dirty="0">
                <a:solidFill>
                  <a:prstClr val="black"/>
                </a:solidFill>
              </a:rPr>
              <a:t>This is chronic pyelonephritis where a large collection of chronic inflammatory cells . The severity of disease depends upon the amount of remaining functional renal parenchyma</a:t>
            </a:r>
          </a:p>
        </p:txBody>
      </p:sp>
      <p:sp>
        <p:nvSpPr>
          <p:cNvPr id="7" name="Rounded Rectangle 6"/>
          <p:cNvSpPr/>
          <p:nvPr/>
        </p:nvSpPr>
        <p:spPr>
          <a:xfrm>
            <a:off x="3200400" y="417240"/>
            <a:ext cx="5715000" cy="573360"/>
          </a:xfrm>
          <a:prstGeom prst="roundRect">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Chronic Pyelonephritis - Histopathology</a:t>
            </a: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1363459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lum bright="10000"/>
          </a:blip>
          <a:srcRect/>
          <a:stretch>
            <a:fillRect/>
          </a:stretch>
        </p:blipFill>
        <p:spPr>
          <a:xfrm>
            <a:off x="2438401" y="990600"/>
            <a:ext cx="7308931" cy="4518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2362200" y="5638800"/>
            <a:ext cx="7391400" cy="707886"/>
          </a:xfrm>
          <a:prstGeom prst="rect">
            <a:avLst/>
          </a:prstGeom>
        </p:spPr>
        <p:txBody>
          <a:bodyPr wrap="square">
            <a:spAutoFit/>
          </a:bodyPr>
          <a:lstStyle/>
          <a:p>
            <a:pPr algn="ctr"/>
            <a:r>
              <a:rPr lang="en-US" sz="2000" b="1" dirty="0">
                <a:solidFill>
                  <a:prstClr val="black"/>
                </a:solidFill>
              </a:rPr>
              <a:t>High power shows periglomerular fibrosis , glomerular sclerosis and hyalinization with marked chronic interstitial inflammation . </a:t>
            </a:r>
          </a:p>
        </p:txBody>
      </p:sp>
      <p:sp>
        <p:nvSpPr>
          <p:cNvPr id="8" name="Rounded Rectangle 7"/>
          <p:cNvSpPr/>
          <p:nvPr/>
        </p:nvSpPr>
        <p:spPr>
          <a:xfrm>
            <a:off x="3200400" y="257944"/>
            <a:ext cx="5791200" cy="580256"/>
          </a:xfrm>
          <a:prstGeom prst="roundRect">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Chronic Pyelonephritis - Histopathology</a:t>
            </a:r>
          </a:p>
        </p:txBody>
      </p:sp>
      <p:sp>
        <p:nvSpPr>
          <p:cNvPr id="10" name="TextBox 9"/>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1" name="TextBox 10"/>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3367731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2050" descr="C:\My Documents\HMS\CrPN-PASMP.jpg"/>
          <p:cNvPicPr>
            <a:picLocks noChangeAspect="1" noChangeArrowheads="1"/>
          </p:cNvPicPr>
          <p:nvPr/>
        </p:nvPicPr>
        <p:blipFill>
          <a:blip r:embed="rId2" cstate="print">
            <a:lum bright="6000" contrast="18000"/>
          </a:blip>
          <a:srcRect/>
          <a:stretch>
            <a:fillRect/>
          </a:stretch>
        </p:blipFill>
        <p:spPr bwMode="auto">
          <a:xfrm>
            <a:off x="2590801" y="1143000"/>
            <a:ext cx="7081839" cy="4191000"/>
          </a:xfrm>
          <a:prstGeom prst="rect">
            <a:avLst/>
          </a:prstGeom>
          <a:noFill/>
          <a:ln w="28575">
            <a:solidFill>
              <a:srgbClr val="7F0F72"/>
            </a:solidFill>
            <a:miter lim="800000"/>
            <a:headEnd/>
            <a:tailEnd/>
          </a:ln>
        </p:spPr>
      </p:pic>
      <p:sp>
        <p:nvSpPr>
          <p:cNvPr id="8" name="TextBox 7"/>
          <p:cNvSpPr txBox="1">
            <a:spLocks noChangeArrowheads="1"/>
          </p:cNvSpPr>
          <p:nvPr/>
        </p:nvSpPr>
        <p:spPr bwMode="auto">
          <a:xfrm>
            <a:off x="2286000" y="5429072"/>
            <a:ext cx="7772400" cy="1200329"/>
          </a:xfrm>
          <a:prstGeom prst="rect">
            <a:avLst/>
          </a:prstGeom>
          <a:noFill/>
          <a:ln w="9525">
            <a:noFill/>
            <a:miter lim="800000"/>
            <a:headEnd/>
            <a:tailEnd/>
          </a:ln>
        </p:spPr>
        <p:txBody>
          <a:bodyPr wrap="square">
            <a:spAutoFit/>
          </a:bodyPr>
          <a:lstStyle/>
          <a:p>
            <a:pPr marL="533400" indent="-533400"/>
            <a:r>
              <a:rPr lang="en-US" b="1" i="1" dirty="0">
                <a:solidFill>
                  <a:prstClr val="black"/>
                </a:solidFill>
                <a:latin typeface="Arial" pitchFamily="34" charset="0"/>
                <a:cs typeface="Arial" pitchFamily="34" charset="0"/>
              </a:rPr>
              <a:t>-</a:t>
            </a:r>
            <a:r>
              <a:rPr lang="en-US" i="1" dirty="0">
                <a:solidFill>
                  <a:prstClr val="black"/>
                </a:solidFill>
                <a:latin typeface="Arial" pitchFamily="34" charset="0"/>
                <a:cs typeface="Arial" pitchFamily="34" charset="0"/>
              </a:rPr>
              <a:t> </a:t>
            </a:r>
            <a:r>
              <a:rPr lang="en-US" b="1" i="1" dirty="0">
                <a:solidFill>
                  <a:prstClr val="black"/>
                </a:solidFill>
                <a:latin typeface="Arial" pitchFamily="34" charset="0"/>
                <a:cs typeface="Arial" pitchFamily="34" charset="0"/>
              </a:rPr>
              <a:t>Glomeruli</a:t>
            </a:r>
            <a:r>
              <a:rPr lang="en-US" i="1" dirty="0">
                <a:solidFill>
                  <a:prstClr val="black"/>
                </a:solidFill>
                <a:latin typeface="Arial" pitchFamily="34" charset="0"/>
                <a:cs typeface="Arial" pitchFamily="34" charset="0"/>
              </a:rPr>
              <a:t> show varying degrees of sclerosis &amp; periglomerular fibrosis.</a:t>
            </a:r>
          </a:p>
          <a:p>
            <a:pPr marL="182880" indent="-533400"/>
            <a:r>
              <a:rPr lang="en-US" b="1" i="1" dirty="0">
                <a:solidFill>
                  <a:prstClr val="black"/>
                </a:solidFill>
                <a:latin typeface="Arial" pitchFamily="34" charset="0"/>
                <a:cs typeface="Arial" pitchFamily="34" charset="0"/>
              </a:rPr>
              <a:t>-</a:t>
            </a:r>
            <a:r>
              <a:rPr lang="en-US" i="1" dirty="0">
                <a:solidFill>
                  <a:prstClr val="black"/>
                </a:solidFill>
                <a:latin typeface="Arial" pitchFamily="34" charset="0"/>
                <a:cs typeface="Arial" pitchFamily="34" charset="0"/>
              </a:rPr>
              <a:t> </a:t>
            </a:r>
            <a:r>
              <a:rPr lang="en-US" b="1" i="1" dirty="0">
                <a:solidFill>
                  <a:prstClr val="black"/>
                </a:solidFill>
                <a:latin typeface="Arial" pitchFamily="34" charset="0"/>
                <a:cs typeface="Arial" pitchFamily="34" charset="0"/>
              </a:rPr>
              <a:t>Tubules</a:t>
            </a:r>
            <a:r>
              <a:rPr lang="en-US" i="1" dirty="0">
                <a:solidFill>
                  <a:prstClr val="black"/>
                </a:solidFill>
                <a:latin typeface="Arial" pitchFamily="34" charset="0"/>
                <a:cs typeface="Arial" pitchFamily="34" charset="0"/>
              </a:rPr>
              <a:t> show varying degrees of atrophy, Some tubules are dilated and filled with Eosinophilic hyaline casts resembling colloid (thyroidization).</a:t>
            </a:r>
          </a:p>
          <a:p>
            <a:pPr marL="533400" indent="-533400"/>
            <a:r>
              <a:rPr lang="en-US" b="1" i="1" dirty="0">
                <a:solidFill>
                  <a:prstClr val="black"/>
                </a:solidFill>
                <a:latin typeface="Arial" pitchFamily="34" charset="0"/>
                <a:cs typeface="Arial" pitchFamily="34" charset="0"/>
              </a:rPr>
              <a:t>-</a:t>
            </a:r>
            <a:r>
              <a:rPr lang="en-US" i="1" dirty="0">
                <a:solidFill>
                  <a:prstClr val="black"/>
                </a:solidFill>
                <a:latin typeface="Arial" pitchFamily="34" charset="0"/>
                <a:cs typeface="Arial" pitchFamily="34" charset="0"/>
              </a:rPr>
              <a:t> </a:t>
            </a:r>
            <a:r>
              <a:rPr lang="en-US" b="1" i="1" dirty="0">
                <a:solidFill>
                  <a:prstClr val="black"/>
                </a:solidFill>
                <a:latin typeface="Arial" pitchFamily="34" charset="0"/>
                <a:cs typeface="Arial" pitchFamily="34" charset="0"/>
              </a:rPr>
              <a:t>Interstitial tissue </a:t>
            </a:r>
            <a:r>
              <a:rPr lang="en-US" i="1" dirty="0">
                <a:solidFill>
                  <a:prstClr val="black"/>
                </a:solidFill>
                <a:latin typeface="Arial" pitchFamily="34" charset="0"/>
                <a:cs typeface="Arial" pitchFamily="34" charset="0"/>
              </a:rPr>
              <a:t>shows chronic inflammatory cells infiltrate and fibrosis.</a:t>
            </a:r>
          </a:p>
        </p:txBody>
      </p:sp>
      <p:sp>
        <p:nvSpPr>
          <p:cNvPr id="9" name="Rounded Rectangle 8"/>
          <p:cNvSpPr/>
          <p:nvPr/>
        </p:nvSpPr>
        <p:spPr>
          <a:xfrm>
            <a:off x="3352800" y="334144"/>
            <a:ext cx="5715000" cy="656456"/>
          </a:xfrm>
          <a:prstGeom prst="roundRect">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Chronic Pyelonephritis - Histopathology</a:t>
            </a:r>
          </a:p>
        </p:txBody>
      </p:sp>
      <p:sp>
        <p:nvSpPr>
          <p:cNvPr id="10" name="TextBox 9"/>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1" name="TextBox 10"/>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1068938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2819400"/>
            <a:ext cx="6840760" cy="1224136"/>
          </a:xfrm>
        </p:spPr>
        <p:txBody>
          <a:bodyPr>
            <a:noAutofit/>
          </a:bodyPr>
          <a:lstStyle/>
          <a:p>
            <a:pPr algn="ctr"/>
            <a:r>
              <a:rPr lang="en-US" sz="5400" b="1" i="1" dirty="0">
                <a:solidFill>
                  <a:srgbClr val="FFC000"/>
                </a:solidFill>
                <a:effectLst>
                  <a:outerShdw blurRad="38100" dist="38100" dir="2700000" algn="tl">
                    <a:srgbClr val="000000">
                      <a:alpha val="43137"/>
                    </a:srgbClr>
                  </a:outerShdw>
                </a:effectLst>
              </a:rPr>
              <a:t>HYDRONEPHROSIS</a:t>
            </a:r>
            <a:endParaRPr lang="en-US" sz="5400" b="1" i="1" dirty="0">
              <a:solidFill>
                <a:srgbClr val="FFC000"/>
              </a:solidFill>
              <a:effectLst>
                <a:outerShdw blurRad="38100" dist="38100" dir="2700000" algn="tl">
                  <a:srgbClr val="000000">
                    <a:alpha val="43137"/>
                  </a:srgbClr>
                </a:outerShdw>
              </a:effectLst>
              <a:latin typeface="Aharoni" pitchFamily="2" charset="-79"/>
              <a:cs typeface="Aharoni" pitchFamily="2" charset="-79"/>
            </a:endParaRPr>
          </a:p>
        </p:txBody>
      </p:sp>
      <p:sp>
        <p:nvSpPr>
          <p:cNvPr id="5" name="TextBox 4"/>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6" name="TextBox 5"/>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38253764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2" descr="H:\Cotran\Images\CH21\F021056.jpg"/>
          <p:cNvPicPr>
            <a:picLocks noGrp="1" noChangeAspect="1" noChangeArrowheads="1"/>
          </p:cNvPicPr>
          <p:nvPr>
            <p:ph sz="quarter" idx="1"/>
          </p:nvPr>
        </p:nvPicPr>
        <p:blipFill>
          <a:blip r:embed="rId2" cstate="print"/>
          <a:srcRect/>
          <a:stretch>
            <a:fillRect/>
          </a:stretch>
        </p:blipFill>
        <p:spPr bwMode="auto">
          <a:xfrm>
            <a:off x="2438400" y="836712"/>
            <a:ext cx="4233664" cy="4648576"/>
          </a:xfrm>
          <a:prstGeom prst="rect">
            <a:avLst/>
          </a:prstGeom>
          <a:noFill/>
        </p:spPr>
      </p:pic>
      <p:sp>
        <p:nvSpPr>
          <p:cNvPr id="5" name="Rectangle 4"/>
          <p:cNvSpPr/>
          <p:nvPr/>
        </p:nvSpPr>
        <p:spPr>
          <a:xfrm>
            <a:off x="2362200" y="5517233"/>
            <a:ext cx="4572000" cy="1015663"/>
          </a:xfrm>
          <a:prstGeom prst="rect">
            <a:avLst/>
          </a:prstGeom>
        </p:spPr>
        <p:txBody>
          <a:bodyPr wrap="square">
            <a:spAutoFit/>
          </a:bodyPr>
          <a:lstStyle/>
          <a:p>
            <a:pPr algn="ctr"/>
            <a:r>
              <a:rPr lang="en-US" sz="2000" b="1" i="1" dirty="0">
                <a:solidFill>
                  <a:prstClr val="black"/>
                </a:solidFill>
              </a:rPr>
              <a:t>The picture shows  markedly dilated renal pelvis and calyces with atrophic and thin renal cortex /parenchyma</a:t>
            </a:r>
          </a:p>
        </p:txBody>
      </p:sp>
      <p:sp>
        <p:nvSpPr>
          <p:cNvPr id="6" name="Rectangle 5"/>
          <p:cNvSpPr/>
          <p:nvPr/>
        </p:nvSpPr>
        <p:spPr>
          <a:xfrm>
            <a:off x="6744072" y="1002209"/>
            <a:ext cx="3695328" cy="3585597"/>
          </a:xfrm>
          <a:prstGeom prst="rect">
            <a:avLst/>
          </a:prstGeom>
          <a:ln>
            <a:solidFill>
              <a:schemeClr val="tx1"/>
            </a:solidFill>
          </a:ln>
        </p:spPr>
        <p:txBody>
          <a:bodyPr wrap="square">
            <a:spAutoFit/>
          </a:bodyPr>
          <a:lstStyle/>
          <a:p>
            <a:r>
              <a:rPr lang="en-US" sz="2200" b="1" i="1" dirty="0">
                <a:solidFill>
                  <a:srgbClr val="FF0000"/>
                </a:solidFill>
              </a:rPr>
              <a:t>The most common causes are:</a:t>
            </a:r>
          </a:p>
          <a:p>
            <a:pPr>
              <a:buFont typeface="Arial" pitchFamily="34" charset="0"/>
              <a:buChar char="•"/>
            </a:pPr>
            <a:r>
              <a:rPr lang="en-US" sz="2000" i="1" dirty="0">
                <a:solidFill>
                  <a:srgbClr val="0033CC"/>
                </a:solidFill>
              </a:rPr>
              <a:t> Foreign bodies like calculi with        </a:t>
            </a:r>
          </a:p>
          <a:p>
            <a:r>
              <a:rPr lang="en-US" sz="2000" i="1" dirty="0">
                <a:solidFill>
                  <a:srgbClr val="0033CC"/>
                </a:solidFill>
              </a:rPr>
              <a:t>   obstruction,</a:t>
            </a:r>
          </a:p>
          <a:p>
            <a:endParaRPr lang="en-US" sz="1100" i="1" dirty="0">
              <a:solidFill>
                <a:srgbClr val="0033CC"/>
              </a:solidFill>
            </a:endParaRPr>
          </a:p>
          <a:p>
            <a:pPr>
              <a:buFont typeface="Arial" pitchFamily="34" charset="0"/>
              <a:buChar char="•"/>
            </a:pPr>
            <a:r>
              <a:rPr lang="en-US" sz="2000" i="1" dirty="0">
                <a:solidFill>
                  <a:srgbClr val="0033CC"/>
                </a:solidFill>
              </a:rPr>
              <a:t> Atresia of the urethra,</a:t>
            </a:r>
          </a:p>
          <a:p>
            <a:pPr>
              <a:buFont typeface="Arial" pitchFamily="34" charset="0"/>
              <a:buChar char="•"/>
            </a:pPr>
            <a:endParaRPr lang="en-US" sz="1100" i="1" dirty="0">
              <a:solidFill>
                <a:srgbClr val="0033CC"/>
              </a:solidFill>
            </a:endParaRPr>
          </a:p>
          <a:p>
            <a:pPr>
              <a:buFont typeface="Arial" pitchFamily="34" charset="0"/>
              <a:buChar char="•"/>
            </a:pPr>
            <a:r>
              <a:rPr lang="en-US" sz="2000" i="1" dirty="0">
                <a:solidFill>
                  <a:srgbClr val="0033CC"/>
                </a:solidFill>
              </a:rPr>
              <a:t> Benign prostatic hyperplasia ,</a:t>
            </a:r>
          </a:p>
          <a:p>
            <a:endParaRPr lang="en-US" sz="1200" i="1" dirty="0">
              <a:solidFill>
                <a:srgbClr val="0033CC"/>
              </a:solidFill>
            </a:endParaRPr>
          </a:p>
          <a:p>
            <a:pPr>
              <a:buFont typeface="Arial" pitchFamily="34" charset="0"/>
              <a:buChar char="•"/>
            </a:pPr>
            <a:r>
              <a:rPr lang="en-US" sz="2000" i="1" dirty="0">
                <a:solidFill>
                  <a:srgbClr val="0033CC"/>
                </a:solidFill>
              </a:rPr>
              <a:t> Neoplasia of the prostate and      </a:t>
            </a:r>
          </a:p>
          <a:p>
            <a:r>
              <a:rPr lang="en-US" sz="2000" i="1" dirty="0">
                <a:solidFill>
                  <a:srgbClr val="0033CC"/>
                </a:solidFill>
              </a:rPr>
              <a:t>  bladder</a:t>
            </a:r>
          </a:p>
          <a:p>
            <a:endParaRPr lang="en-US" sz="1100" i="1" dirty="0">
              <a:solidFill>
                <a:srgbClr val="0033CC"/>
              </a:solidFill>
            </a:endParaRPr>
          </a:p>
          <a:p>
            <a:pPr marL="169863" indent="-169863">
              <a:buFont typeface="Arial" pitchFamily="34" charset="0"/>
              <a:buChar char="•"/>
            </a:pPr>
            <a:r>
              <a:rPr lang="en-US" sz="2000" i="1" dirty="0">
                <a:solidFill>
                  <a:srgbClr val="0033CC"/>
                </a:solidFill>
              </a:rPr>
              <a:t>Spinal cord damage with paralysis of the bladder .</a:t>
            </a:r>
          </a:p>
        </p:txBody>
      </p:sp>
      <p:sp>
        <p:nvSpPr>
          <p:cNvPr id="8" name="Rounded Rectangle 7"/>
          <p:cNvSpPr/>
          <p:nvPr/>
        </p:nvSpPr>
        <p:spPr>
          <a:xfrm>
            <a:off x="3647728" y="188640"/>
            <a:ext cx="4752528" cy="57606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Hydronephrosis</a:t>
            </a:r>
          </a:p>
        </p:txBody>
      </p:sp>
      <p:sp>
        <p:nvSpPr>
          <p:cNvPr id="10" name="TextBox 9"/>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1" name="TextBox 10"/>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1040245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867032" y="5649098"/>
            <a:ext cx="7173416" cy="707886"/>
          </a:xfrm>
          <a:prstGeom prst="rect">
            <a:avLst/>
          </a:prstGeom>
        </p:spPr>
        <p:txBody>
          <a:bodyPr wrap="square">
            <a:spAutoFit/>
          </a:bodyPr>
          <a:lstStyle/>
          <a:p>
            <a:pPr algn="ctr"/>
            <a:r>
              <a:rPr lang="en-US" sz="2000" b="1" i="1" dirty="0">
                <a:solidFill>
                  <a:prstClr val="black"/>
                </a:solidFill>
              </a:rPr>
              <a:t>Bisected kidney shows  markedly dilated renal pelvis and calyces with atrophic and thin renal cortex /parenchyma</a:t>
            </a:r>
          </a:p>
        </p:txBody>
      </p:sp>
      <p:sp>
        <p:nvSpPr>
          <p:cNvPr id="7" name="Rounded Rectangle 6"/>
          <p:cNvSpPr/>
          <p:nvPr/>
        </p:nvSpPr>
        <p:spPr>
          <a:xfrm>
            <a:off x="3581400" y="457200"/>
            <a:ext cx="4752528" cy="6858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Hydronephrosis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0303" y="1421160"/>
            <a:ext cx="6499654" cy="414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
        <p:nvSpPr>
          <p:cNvPr id="2" name="Rectangle 1"/>
          <p:cNvSpPr/>
          <p:nvPr/>
        </p:nvSpPr>
        <p:spPr>
          <a:xfrm>
            <a:off x="7760042" y="3007311"/>
            <a:ext cx="3723504" cy="1200329"/>
          </a:xfrm>
          <a:prstGeom prst="rect">
            <a:avLst/>
          </a:prstGeom>
        </p:spPr>
        <p:txBody>
          <a:bodyPr wrap="square">
            <a:spAutoFit/>
          </a:bodyPr>
          <a:lstStyle/>
          <a:p>
            <a:r>
              <a:rPr lang="en-US" b="1" u="sng" dirty="0" smtClean="0"/>
              <a:t>Complications of </a:t>
            </a:r>
            <a:r>
              <a:rPr lang="en-US" b="1" u="sng" dirty="0" err="1" smtClean="0"/>
              <a:t>hydronephrosis</a:t>
            </a:r>
            <a:endParaRPr lang="en-US" b="1" u="sng" dirty="0" smtClean="0"/>
          </a:p>
          <a:p>
            <a:r>
              <a:rPr lang="en-US" dirty="0" smtClean="0"/>
              <a:t>--Urinary tract infection </a:t>
            </a:r>
          </a:p>
          <a:p>
            <a:r>
              <a:rPr lang="en-US" dirty="0" smtClean="0"/>
              <a:t>--Pyelonephritis.</a:t>
            </a:r>
          </a:p>
          <a:p>
            <a:r>
              <a:rPr lang="en-US" dirty="0" smtClean="0"/>
              <a:t>--Renal failure.</a:t>
            </a:r>
            <a:endParaRPr lang="en-US" dirty="0"/>
          </a:p>
        </p:txBody>
      </p:sp>
    </p:spTree>
    <p:extLst>
      <p:ext uri="{BB962C8B-B14F-4D97-AF65-F5344CB8AC3E}">
        <p14:creationId xmlns:p14="http://schemas.microsoft.com/office/powerpoint/2010/main" val="31636666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ounded Rectangle 5"/>
          <p:cNvSpPr/>
          <p:nvPr/>
        </p:nvSpPr>
        <p:spPr>
          <a:xfrm>
            <a:off x="3647728" y="338336"/>
            <a:ext cx="4752528" cy="65226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Hydronephrosis</a:t>
            </a:r>
          </a:p>
        </p:txBody>
      </p:sp>
      <p:sp>
        <p:nvSpPr>
          <p:cNvPr id="7" name="Rectangle 6"/>
          <p:cNvSpPr/>
          <p:nvPr/>
        </p:nvSpPr>
        <p:spPr>
          <a:xfrm>
            <a:off x="2819400" y="5848416"/>
            <a:ext cx="6877000" cy="707886"/>
          </a:xfrm>
          <a:prstGeom prst="rect">
            <a:avLst/>
          </a:prstGeom>
        </p:spPr>
        <p:txBody>
          <a:bodyPr wrap="square">
            <a:spAutoFit/>
          </a:bodyPr>
          <a:lstStyle/>
          <a:p>
            <a:pPr algn="ctr"/>
            <a:r>
              <a:rPr lang="en-US" sz="2000" b="1" i="1" dirty="0">
                <a:solidFill>
                  <a:prstClr val="black"/>
                </a:solidFill>
              </a:rPr>
              <a:t>Markedly dilated renal pelvis and calyces with atrophic and thin renal cortex </a:t>
            </a:r>
            <a:endParaRPr lang="en-US" sz="2000" dirty="0">
              <a:solidFill>
                <a:prstClr val="black"/>
              </a:solidFill>
            </a:endParaRP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pic>
        <p:nvPicPr>
          <p:cNvPr id="1026" name="Picture 2"/>
          <p:cNvPicPr>
            <a:picLocks noChangeAspect="1" noChangeArrowheads="1"/>
          </p:cNvPicPr>
          <p:nvPr/>
        </p:nvPicPr>
        <p:blipFill>
          <a:blip r:embed="rId2"/>
          <a:srcRect/>
          <a:stretch>
            <a:fillRect/>
          </a:stretch>
        </p:blipFill>
        <p:spPr bwMode="auto">
          <a:xfrm>
            <a:off x="2743200" y="1330758"/>
            <a:ext cx="6781800" cy="4308042"/>
          </a:xfrm>
          <a:prstGeom prst="rect">
            <a:avLst/>
          </a:prstGeom>
          <a:noFill/>
          <a:ln w="9525">
            <a:noFill/>
            <a:miter lim="800000"/>
            <a:headEnd/>
            <a:tailEnd/>
          </a:ln>
          <a:effectLst/>
        </p:spPr>
      </p:pic>
    </p:spTree>
    <p:extLst>
      <p:ext uri="{BB962C8B-B14F-4D97-AF65-F5344CB8AC3E}">
        <p14:creationId xmlns:p14="http://schemas.microsoft.com/office/powerpoint/2010/main" val="3225690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a:xfrm>
            <a:off x="939113" y="1124744"/>
            <a:ext cx="9893643" cy="4742656"/>
          </a:xfrm>
          <a:prstGeom prst="rect">
            <a:avLst/>
          </a:prstGeom>
          <a:solidFill>
            <a:schemeClr val="bg2"/>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b="1" i="1" dirty="0">
              <a:solidFill>
                <a:sysClr val="windowText" lastClr="000000"/>
              </a:solidFill>
              <a:latin typeface="Calibri"/>
              <a:sym typeface="Wingdings" pitchFamily="2" charset="2"/>
            </a:endParaRPr>
          </a:p>
          <a:p>
            <a:pPr>
              <a:defRPr/>
            </a:pPr>
            <a:r>
              <a:rPr lang="en-US" sz="2800" b="1" i="1" dirty="0">
                <a:solidFill>
                  <a:sysClr val="windowText" lastClr="000000"/>
                </a:solidFill>
                <a:latin typeface="Calibri"/>
                <a:sym typeface="Wingdings" pitchFamily="2" charset="2"/>
              </a:rPr>
              <a:t>Nephron is the functional unit of the kidney</a:t>
            </a:r>
            <a:r>
              <a:rPr lang="en-US" sz="2800" b="1" i="1" dirty="0" smtClean="0">
                <a:solidFill>
                  <a:sysClr val="windowText" lastClr="000000"/>
                </a:solidFill>
                <a:latin typeface="Calibri"/>
                <a:sym typeface="Wingdings" pitchFamily="2" charset="2"/>
              </a:rPr>
              <a:t>.</a:t>
            </a:r>
          </a:p>
          <a:p>
            <a:pPr marL="0" indent="0">
              <a:buNone/>
              <a:defRPr/>
            </a:pPr>
            <a:endParaRPr lang="en-US" sz="2800" b="1" i="1" dirty="0">
              <a:solidFill>
                <a:sysClr val="windowText" lastClr="000000"/>
              </a:solidFill>
              <a:latin typeface="Calibri"/>
              <a:sym typeface="Wingdings" pitchFamily="2" charset="2"/>
            </a:endParaRPr>
          </a:p>
          <a:p>
            <a:pPr>
              <a:defRPr/>
            </a:pPr>
            <a:r>
              <a:rPr lang="en-GB" sz="2800" b="1" i="1" dirty="0">
                <a:solidFill>
                  <a:sysClr val="windowText" lastClr="000000"/>
                </a:solidFill>
                <a:latin typeface="Calibri"/>
              </a:rPr>
              <a:t>Each kidney contains about </a:t>
            </a:r>
            <a:r>
              <a:rPr lang="en-US" sz="2800" b="1" i="1" dirty="0">
                <a:solidFill>
                  <a:sysClr val="windowText" lastClr="000000"/>
                </a:solidFill>
                <a:latin typeface="Calibri"/>
              </a:rPr>
              <a:t>1,000,000 to 1,300,000 </a:t>
            </a:r>
            <a:r>
              <a:rPr lang="en-GB" sz="2800" b="1" i="1" dirty="0">
                <a:solidFill>
                  <a:sysClr val="windowText" lastClr="000000"/>
                </a:solidFill>
                <a:latin typeface="Calibri"/>
              </a:rPr>
              <a:t>nephrons</a:t>
            </a:r>
            <a:r>
              <a:rPr lang="en-GB" sz="2800" b="1" i="1" dirty="0" smtClean="0">
                <a:solidFill>
                  <a:sysClr val="windowText" lastClr="000000"/>
                </a:solidFill>
                <a:latin typeface="Calibri"/>
              </a:rPr>
              <a:t>.</a:t>
            </a:r>
          </a:p>
          <a:p>
            <a:pPr marL="0" indent="0">
              <a:buNone/>
              <a:defRPr/>
            </a:pPr>
            <a:r>
              <a:rPr lang="en-GB" sz="2800" b="1" i="1" dirty="0" smtClean="0">
                <a:solidFill>
                  <a:sysClr val="windowText" lastClr="000000"/>
                </a:solidFill>
                <a:latin typeface="Calibri"/>
              </a:rPr>
              <a:t> </a:t>
            </a:r>
            <a:endParaRPr lang="en-GB" sz="2800" b="1" i="1" dirty="0">
              <a:solidFill>
                <a:sysClr val="windowText" lastClr="000000"/>
              </a:solidFill>
              <a:latin typeface="Calibri"/>
            </a:endParaRPr>
          </a:p>
          <a:p>
            <a:pPr>
              <a:defRPr/>
            </a:pPr>
            <a:r>
              <a:rPr lang="en-GB" sz="2800" b="1" i="1" dirty="0">
                <a:solidFill>
                  <a:sysClr val="windowText" lastClr="000000"/>
                </a:solidFill>
                <a:latin typeface="Calibri"/>
              </a:rPr>
              <a:t>The nephron is composed of glomerulus and renal tubules . </a:t>
            </a:r>
          </a:p>
          <a:p>
            <a:pPr marL="0" indent="0">
              <a:buNone/>
              <a:defRPr/>
            </a:pPr>
            <a:endParaRPr lang="en-GB" sz="2800" b="1" i="1" dirty="0">
              <a:solidFill>
                <a:sysClr val="windowText" lastClr="000000"/>
              </a:solidFill>
              <a:latin typeface="Calibri"/>
            </a:endParaRPr>
          </a:p>
          <a:p>
            <a:pPr>
              <a:defRPr/>
            </a:pPr>
            <a:r>
              <a:rPr lang="en-GB" sz="2800" b="1" i="1" dirty="0">
                <a:solidFill>
                  <a:sysClr val="windowText" lastClr="000000"/>
                </a:solidFill>
                <a:latin typeface="Calibri"/>
              </a:rPr>
              <a:t>The nephron performs its function by ultra filtration at  glomerulus and secretion and reabsorption at renal tubules. </a:t>
            </a:r>
            <a:endParaRPr lang="en-US" sz="2800" b="1" i="1" dirty="0">
              <a:solidFill>
                <a:sysClr val="windowText" lastClr="000000"/>
              </a:solidFill>
              <a:latin typeface="Calibri"/>
            </a:endParaRPr>
          </a:p>
        </p:txBody>
      </p:sp>
      <p:sp>
        <p:nvSpPr>
          <p:cNvPr id="5" name="Rounded Rectangle 4"/>
          <p:cNvSpPr/>
          <p:nvPr/>
        </p:nvSpPr>
        <p:spPr>
          <a:xfrm>
            <a:off x="3657600" y="332656"/>
            <a:ext cx="5257800" cy="581744"/>
          </a:xfrm>
          <a:prstGeom prst="roundRect">
            <a:avLst/>
          </a:prstGeom>
          <a:solidFill>
            <a:srgbClr val="B85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defRPr/>
            </a:pPr>
            <a:r>
              <a:rPr lang="en-US" sz="2800" b="1" i="1" dirty="0">
                <a:solidFill>
                  <a:prstClr val="white"/>
                </a:solidFill>
                <a:latin typeface="Calibri"/>
              </a:rPr>
              <a:t>KIDNEY ANATOMY : NEPHRONS</a:t>
            </a:r>
          </a:p>
        </p:txBody>
      </p:sp>
      <p:sp>
        <p:nvSpPr>
          <p:cNvPr id="6" name="TextBox 5"/>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7" name="TextBox 6"/>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33146298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905000"/>
            <a:ext cx="7848600" cy="1981200"/>
          </a:xfrm>
        </p:spPr>
        <p:txBody>
          <a:bodyPr>
            <a:noAutofit/>
          </a:bodyPr>
          <a:lstStyle/>
          <a:p>
            <a:pPr algn="ctr"/>
            <a:r>
              <a:rPr lang="en-US" sz="5400" b="1" i="1" dirty="0">
                <a:solidFill>
                  <a:srgbClr val="FFC000"/>
                </a:solidFill>
                <a:effectLst>
                  <a:outerShdw blurRad="38100" dist="38100" dir="2700000" algn="tl">
                    <a:srgbClr val="000000">
                      <a:alpha val="43137"/>
                    </a:srgbClr>
                  </a:outerShdw>
                </a:effectLst>
              </a:rPr>
              <a:t>Nephrotic Syndrome</a:t>
            </a:r>
            <a:endParaRPr lang="en-US" sz="5400" b="1" i="1" dirty="0">
              <a:solidFill>
                <a:srgbClr val="FFC000"/>
              </a:solidFill>
              <a:effectLst>
                <a:outerShdw blurRad="38100" dist="38100" dir="2700000" algn="tl">
                  <a:srgbClr val="000000">
                    <a:alpha val="43137"/>
                  </a:srgbClr>
                </a:outerShdw>
              </a:effectLst>
              <a:latin typeface="Aharoni" pitchFamily="2" charset="-79"/>
              <a:cs typeface="Aharoni" pitchFamily="2" charset="-79"/>
            </a:endParaRPr>
          </a:p>
        </p:txBody>
      </p:sp>
      <p:sp>
        <p:nvSpPr>
          <p:cNvPr id="6" name="TextBox 5"/>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7" name="TextBox 6"/>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
        <p:nvSpPr>
          <p:cNvPr id="8" name="Rounded Rectangle 7"/>
          <p:cNvSpPr/>
          <p:nvPr/>
        </p:nvSpPr>
        <p:spPr>
          <a:xfrm>
            <a:off x="3810000" y="609600"/>
            <a:ext cx="4876800" cy="7620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prstClr val="white"/>
                </a:solidFill>
                <a:effectLst>
                  <a:outerShdw blurRad="38100" dist="38100" dir="2700000" algn="tl">
                    <a:srgbClr val="000000">
                      <a:alpha val="43137"/>
                    </a:srgbClr>
                  </a:outerShdw>
                </a:effectLst>
              </a:rPr>
              <a:t>PRACTICAL SESSION  :  </a:t>
            </a:r>
            <a:r>
              <a:rPr lang="en-US" sz="3200" b="1" i="1" dirty="0" smtClean="0">
                <a:solidFill>
                  <a:prstClr val="white"/>
                </a:solidFill>
                <a:effectLst>
                  <a:outerShdw blurRad="38100" dist="38100" dir="2700000" algn="tl">
                    <a:srgbClr val="000000">
                      <a:alpha val="43137"/>
                    </a:srgbClr>
                  </a:outerShdw>
                </a:effectLst>
              </a:rPr>
              <a:t>2</a:t>
            </a:r>
            <a:endParaRPr lang="en-US" sz="3200" b="1" i="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425773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ounded Rectangle 5"/>
          <p:cNvSpPr/>
          <p:nvPr/>
        </p:nvSpPr>
        <p:spPr>
          <a:xfrm>
            <a:off x="2895600" y="304800"/>
            <a:ext cx="6248400" cy="609600"/>
          </a:xfrm>
          <a:prstGeom prst="round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Membranous Glomerulonephritis</a:t>
            </a:r>
          </a:p>
        </p:txBody>
      </p:sp>
      <p:sp>
        <p:nvSpPr>
          <p:cNvPr id="7" name="Rectangle 6"/>
          <p:cNvSpPr/>
          <p:nvPr/>
        </p:nvSpPr>
        <p:spPr>
          <a:xfrm>
            <a:off x="2133600" y="5610762"/>
            <a:ext cx="7924800" cy="1018639"/>
          </a:xfrm>
          <a:prstGeom prst="rect">
            <a:avLst/>
          </a:prstGeom>
        </p:spPr>
        <p:txBody>
          <a:bodyPr wrap="square">
            <a:spAutoFit/>
          </a:bodyPr>
          <a:lstStyle/>
          <a:p>
            <a:pPr algn="ctr"/>
            <a:r>
              <a:rPr lang="en-US" sz="2000" b="1" i="1" dirty="0">
                <a:solidFill>
                  <a:prstClr val="black"/>
                </a:solidFill>
              </a:rPr>
              <a:t>Membranous glomerulonephritis ( The common cause of Nephrotic syndrome in adults):  the capillary loops are thickened and prominent, but the cellularity is not increased. </a:t>
            </a:r>
          </a:p>
        </p:txBody>
      </p:sp>
      <p:pic>
        <p:nvPicPr>
          <p:cNvPr id="171012" name="Picture 4" descr="http://library.med.utah.edu/WebPath/jpeg1/RENAL088.jpg"/>
          <p:cNvPicPr>
            <a:picLocks noChangeAspect="1" noChangeArrowheads="1"/>
          </p:cNvPicPr>
          <p:nvPr/>
        </p:nvPicPr>
        <p:blipFill>
          <a:blip r:embed="rId2"/>
          <a:srcRect/>
          <a:stretch>
            <a:fillRect/>
          </a:stretch>
        </p:blipFill>
        <p:spPr bwMode="auto">
          <a:xfrm>
            <a:off x="2590800" y="1136412"/>
            <a:ext cx="7082444" cy="4349988"/>
          </a:xfrm>
          <a:prstGeom prst="rect">
            <a:avLst/>
          </a:prstGeom>
          <a:noFill/>
          <a:ln w="28575">
            <a:solidFill>
              <a:srgbClr val="660033"/>
            </a:solidFill>
          </a:ln>
        </p:spPr>
      </p:pic>
      <p:sp>
        <p:nvSpPr>
          <p:cNvPr id="10" name="TextBox 9"/>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1" name="TextBox 10"/>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3053381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2895600" y="381000"/>
            <a:ext cx="6248400" cy="5334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Membranous Glomerulonephritis</a:t>
            </a:r>
          </a:p>
        </p:txBody>
      </p:sp>
      <p:pic>
        <p:nvPicPr>
          <p:cNvPr id="187396" name="Picture 4" descr="Loading..."/>
          <p:cNvPicPr>
            <a:picLocks noChangeAspect="1" noChangeArrowheads="1"/>
          </p:cNvPicPr>
          <p:nvPr/>
        </p:nvPicPr>
        <p:blipFill>
          <a:blip r:embed="rId2"/>
          <a:srcRect/>
          <a:stretch>
            <a:fillRect/>
          </a:stretch>
        </p:blipFill>
        <p:spPr bwMode="auto">
          <a:xfrm>
            <a:off x="2514600" y="1074576"/>
            <a:ext cx="7010400" cy="4792824"/>
          </a:xfrm>
          <a:prstGeom prst="rect">
            <a:avLst/>
          </a:prstGeom>
          <a:noFill/>
          <a:ln w="28575">
            <a:solidFill>
              <a:schemeClr val="tx1"/>
            </a:solidFill>
          </a:ln>
        </p:spPr>
      </p:pic>
      <p:sp>
        <p:nvSpPr>
          <p:cNvPr id="10" name="Rectangle 9"/>
          <p:cNvSpPr/>
          <p:nvPr/>
        </p:nvSpPr>
        <p:spPr>
          <a:xfrm>
            <a:off x="2133600" y="5858470"/>
            <a:ext cx="7467600" cy="400110"/>
          </a:xfrm>
          <a:prstGeom prst="rect">
            <a:avLst/>
          </a:prstGeom>
        </p:spPr>
        <p:txBody>
          <a:bodyPr wrap="square">
            <a:spAutoFit/>
          </a:bodyPr>
          <a:lstStyle/>
          <a:p>
            <a:pPr algn="ctr"/>
            <a:r>
              <a:rPr lang="en-US" sz="2000" b="1" i="1" dirty="0">
                <a:solidFill>
                  <a:prstClr val="black"/>
                </a:solidFill>
              </a:rPr>
              <a:t>Close-up of glomerulus illustrating rigid, uniformly-thickened capillary </a:t>
            </a:r>
            <a:r>
              <a:rPr lang="en-US" sz="2000" b="1" i="1" dirty="0" smtClean="0">
                <a:solidFill>
                  <a:prstClr val="black"/>
                </a:solidFill>
              </a:rPr>
              <a:t>walls</a:t>
            </a:r>
            <a:endParaRPr lang="en-US" sz="2000" i="1" dirty="0">
              <a:solidFill>
                <a:prstClr val="black"/>
              </a:solidFill>
            </a:endParaRPr>
          </a:p>
        </p:txBody>
      </p:sp>
      <p:sp>
        <p:nvSpPr>
          <p:cNvPr id="8" name="TextBox 7"/>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9" name="TextBox 8"/>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30969612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37217" name="Picture 1"/>
          <p:cNvPicPr>
            <a:picLocks noChangeAspect="1" noChangeArrowheads="1"/>
          </p:cNvPicPr>
          <p:nvPr/>
        </p:nvPicPr>
        <p:blipFill>
          <a:blip r:embed="rId2"/>
          <a:srcRect/>
          <a:stretch>
            <a:fillRect/>
          </a:stretch>
        </p:blipFill>
        <p:spPr bwMode="auto">
          <a:xfrm>
            <a:off x="2438401" y="990600"/>
            <a:ext cx="7285703" cy="4343400"/>
          </a:xfrm>
          <a:prstGeom prst="rect">
            <a:avLst/>
          </a:prstGeom>
          <a:noFill/>
          <a:ln w="28575">
            <a:solidFill>
              <a:srgbClr val="660033"/>
            </a:solidFill>
            <a:miter lim="800000"/>
            <a:headEnd/>
            <a:tailEnd/>
          </a:ln>
          <a:effectLst/>
        </p:spPr>
      </p:pic>
      <p:sp>
        <p:nvSpPr>
          <p:cNvPr id="5" name="Rounded Rectangle 4"/>
          <p:cNvSpPr/>
          <p:nvPr/>
        </p:nvSpPr>
        <p:spPr>
          <a:xfrm>
            <a:off x="2895600" y="228600"/>
            <a:ext cx="6248400" cy="6096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Membranous Glomerulonephritis</a:t>
            </a:r>
          </a:p>
        </p:txBody>
      </p:sp>
      <p:sp>
        <p:nvSpPr>
          <p:cNvPr id="7" name="Rectangle 6"/>
          <p:cNvSpPr/>
          <p:nvPr/>
        </p:nvSpPr>
        <p:spPr>
          <a:xfrm>
            <a:off x="2438400" y="5410201"/>
            <a:ext cx="7315200" cy="1200329"/>
          </a:xfrm>
          <a:prstGeom prst="rect">
            <a:avLst/>
          </a:prstGeom>
        </p:spPr>
        <p:txBody>
          <a:bodyPr wrap="square">
            <a:spAutoFit/>
          </a:bodyPr>
          <a:lstStyle/>
          <a:p>
            <a:pPr algn="ctr"/>
            <a:r>
              <a:rPr lang="en-US" b="1" i="1" dirty="0" smtClean="0">
                <a:solidFill>
                  <a:prstClr val="black"/>
                </a:solidFill>
              </a:rPr>
              <a:t>The </a:t>
            </a:r>
            <a:r>
              <a:rPr lang="en-US" b="1" i="1" dirty="0">
                <a:solidFill>
                  <a:prstClr val="black"/>
                </a:solidFill>
              </a:rPr>
              <a:t>thickened capillary wall shows numerous "holes" in tangential sections, indicating deposits. (Deposits do not take up the silver stain.) Well-developed spikes around the deposits </a:t>
            </a:r>
          </a:p>
          <a:p>
            <a:pPr algn="ctr"/>
            <a:r>
              <a:rPr lang="en-US" b="1" i="1" dirty="0">
                <a:solidFill>
                  <a:prstClr val="black"/>
                </a:solidFill>
              </a:rPr>
              <a:t>are not present here.</a:t>
            </a: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36910613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2133600"/>
            <a:ext cx="7848600" cy="1981200"/>
          </a:xfrm>
        </p:spPr>
        <p:txBody>
          <a:bodyPr>
            <a:noAutofit/>
          </a:bodyPr>
          <a:lstStyle/>
          <a:p>
            <a:pPr algn="ctr"/>
            <a:r>
              <a:rPr lang="en-US" sz="5400" b="1" i="1" dirty="0">
                <a:solidFill>
                  <a:srgbClr val="FFC000"/>
                </a:solidFill>
                <a:effectLst>
                  <a:outerShdw blurRad="38100" dist="38100" dir="2700000" algn="tl">
                    <a:srgbClr val="000000">
                      <a:alpha val="43137"/>
                    </a:srgbClr>
                  </a:outerShdw>
                </a:effectLst>
              </a:rPr>
              <a:t>Nephritic Syndrome</a:t>
            </a:r>
            <a:r>
              <a:rPr lang="en-US" sz="700" b="1" i="1" dirty="0">
                <a:solidFill>
                  <a:srgbClr val="FFC000"/>
                </a:solidFill>
                <a:effectLst>
                  <a:outerShdw blurRad="38100" dist="38100" dir="2700000" algn="tl">
                    <a:srgbClr val="000000">
                      <a:alpha val="43137"/>
                    </a:srgbClr>
                  </a:outerShdw>
                </a:effectLst>
              </a:rPr>
              <a:t/>
            </a:r>
            <a:br>
              <a:rPr lang="en-US" sz="700" b="1" i="1" dirty="0">
                <a:solidFill>
                  <a:srgbClr val="FFC000"/>
                </a:solidFill>
                <a:effectLst>
                  <a:outerShdw blurRad="38100" dist="38100" dir="2700000" algn="tl">
                    <a:srgbClr val="000000">
                      <a:alpha val="43137"/>
                    </a:srgbClr>
                  </a:outerShdw>
                </a:effectLst>
              </a:rPr>
            </a:br>
            <a:r>
              <a:rPr lang="en-US" sz="700" b="1" i="1" dirty="0">
                <a:solidFill>
                  <a:srgbClr val="FFC000"/>
                </a:solidFill>
                <a:effectLst>
                  <a:outerShdw blurRad="38100" dist="38100" dir="2700000" algn="tl">
                    <a:srgbClr val="000000">
                      <a:alpha val="43137"/>
                    </a:srgbClr>
                  </a:outerShdw>
                </a:effectLst>
              </a:rPr>
              <a:t/>
            </a:r>
            <a:br>
              <a:rPr lang="en-US" sz="700" b="1" i="1" dirty="0">
                <a:solidFill>
                  <a:srgbClr val="FFC000"/>
                </a:solidFill>
                <a:effectLst>
                  <a:outerShdw blurRad="38100" dist="38100" dir="2700000" algn="tl">
                    <a:srgbClr val="000000">
                      <a:alpha val="43137"/>
                    </a:srgbClr>
                  </a:outerShdw>
                </a:effectLst>
              </a:rPr>
            </a:br>
            <a:r>
              <a:rPr lang="en-US" sz="4800" b="1" i="1" dirty="0">
                <a:solidFill>
                  <a:srgbClr val="FFC000"/>
                </a:solidFill>
                <a:effectLst>
                  <a:outerShdw blurRad="38100" dist="38100" dir="2700000" algn="tl">
                    <a:srgbClr val="000000">
                      <a:alpha val="43137"/>
                    </a:srgbClr>
                  </a:outerShdw>
                </a:effectLst>
              </a:rPr>
              <a:t>(RPGN)</a:t>
            </a:r>
            <a:endParaRPr lang="en-US" sz="5400" b="1" i="1" dirty="0">
              <a:solidFill>
                <a:srgbClr val="FFC000"/>
              </a:solidFill>
              <a:effectLst>
                <a:outerShdw blurRad="38100" dist="38100" dir="2700000" algn="tl">
                  <a:srgbClr val="000000">
                    <a:alpha val="43137"/>
                  </a:srgbClr>
                </a:outerShdw>
              </a:effectLst>
              <a:latin typeface="Aharoni" pitchFamily="2" charset="-79"/>
              <a:cs typeface="Aharoni" pitchFamily="2" charset="-79"/>
            </a:endParaRPr>
          </a:p>
        </p:txBody>
      </p:sp>
      <p:sp>
        <p:nvSpPr>
          <p:cNvPr id="6" name="TextBox 5"/>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7" name="TextBox 6"/>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38967008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2667000" y="334144"/>
            <a:ext cx="6705600" cy="580256"/>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Rapid Progressive Glomerulonephritis (RPGN)</a:t>
            </a:r>
          </a:p>
        </p:txBody>
      </p:sp>
      <p:sp>
        <p:nvSpPr>
          <p:cNvPr id="6" name="Rectangle 5"/>
          <p:cNvSpPr/>
          <p:nvPr/>
        </p:nvSpPr>
        <p:spPr>
          <a:xfrm>
            <a:off x="2209800" y="5867400"/>
            <a:ext cx="7772400" cy="400110"/>
          </a:xfrm>
          <a:prstGeom prst="rect">
            <a:avLst/>
          </a:prstGeom>
        </p:spPr>
        <p:txBody>
          <a:bodyPr wrap="square">
            <a:spAutoFit/>
          </a:bodyPr>
          <a:lstStyle/>
          <a:p>
            <a:pPr algn="ctr"/>
            <a:r>
              <a:rPr lang="en-US" sz="2000" b="1" i="1" dirty="0">
                <a:solidFill>
                  <a:prstClr val="black"/>
                </a:solidFill>
              </a:rPr>
              <a:t>Gross appearance of RPGN - note the flea beaten appearance</a:t>
            </a:r>
          </a:p>
        </p:txBody>
      </p:sp>
      <p:pic>
        <p:nvPicPr>
          <p:cNvPr id="130051" name="Picture 3"/>
          <p:cNvPicPr>
            <a:picLocks noChangeAspect="1" noChangeArrowheads="1"/>
          </p:cNvPicPr>
          <p:nvPr/>
        </p:nvPicPr>
        <p:blipFill>
          <a:blip r:embed="rId2" cstate="print"/>
          <a:srcRect/>
          <a:stretch>
            <a:fillRect/>
          </a:stretch>
        </p:blipFill>
        <p:spPr bwMode="auto">
          <a:xfrm>
            <a:off x="2567354" y="1066800"/>
            <a:ext cx="7033846" cy="4648200"/>
          </a:xfrm>
          <a:prstGeom prst="rect">
            <a:avLst/>
          </a:prstGeom>
          <a:noFill/>
          <a:ln w="9525">
            <a:noFill/>
            <a:miter lim="800000"/>
            <a:headEnd/>
            <a:tailEnd/>
          </a:ln>
          <a:effectLst/>
        </p:spPr>
      </p:pic>
      <p:sp>
        <p:nvSpPr>
          <p:cNvPr id="8" name="TextBox 7"/>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26648926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88418" name="Picture 2" descr="http://library.med.utah.edu/WebPath/jpeg1/RENAL092.jpg"/>
          <p:cNvPicPr>
            <a:picLocks noChangeAspect="1" noChangeArrowheads="1"/>
          </p:cNvPicPr>
          <p:nvPr/>
        </p:nvPicPr>
        <p:blipFill>
          <a:blip r:embed="rId2"/>
          <a:srcRect/>
          <a:stretch>
            <a:fillRect/>
          </a:stretch>
        </p:blipFill>
        <p:spPr bwMode="auto">
          <a:xfrm>
            <a:off x="2590801" y="990601"/>
            <a:ext cx="7000877" cy="4495800"/>
          </a:xfrm>
          <a:prstGeom prst="rect">
            <a:avLst/>
          </a:prstGeom>
          <a:noFill/>
          <a:ln w="28575">
            <a:solidFill>
              <a:srgbClr val="660033"/>
            </a:solidFill>
          </a:ln>
        </p:spPr>
      </p:pic>
      <p:sp>
        <p:nvSpPr>
          <p:cNvPr id="5" name="Rounded Rectangle 4"/>
          <p:cNvSpPr/>
          <p:nvPr/>
        </p:nvSpPr>
        <p:spPr>
          <a:xfrm>
            <a:off x="2743200" y="257944"/>
            <a:ext cx="6705600" cy="58025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Rapid Progressive Glomerulonephritis (RPGN)</a:t>
            </a:r>
          </a:p>
        </p:txBody>
      </p:sp>
      <p:sp>
        <p:nvSpPr>
          <p:cNvPr id="7" name="Rectangle 6"/>
          <p:cNvSpPr/>
          <p:nvPr/>
        </p:nvSpPr>
        <p:spPr>
          <a:xfrm>
            <a:off x="2514600" y="5505271"/>
            <a:ext cx="7010400" cy="923330"/>
          </a:xfrm>
          <a:prstGeom prst="rect">
            <a:avLst/>
          </a:prstGeom>
        </p:spPr>
        <p:txBody>
          <a:bodyPr wrap="square">
            <a:spAutoFit/>
          </a:bodyPr>
          <a:lstStyle/>
          <a:p>
            <a:pPr algn="ctr"/>
            <a:r>
              <a:rPr lang="en-US" b="1" i="1" dirty="0">
                <a:solidFill>
                  <a:prstClr val="black"/>
                </a:solidFill>
              </a:rPr>
              <a:t>Seen here within the glomeruli are crescents composed of proliferating epithelial cells. Crescentic glomerulonephritis is known as rapidly progressive glomerulonephritis (RPGN) because this disease is very progressive</a:t>
            </a: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13400871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ounded Rectangle 5"/>
          <p:cNvSpPr/>
          <p:nvPr/>
        </p:nvSpPr>
        <p:spPr>
          <a:xfrm>
            <a:off x="2667000" y="257944"/>
            <a:ext cx="6781800" cy="58025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Rapid Progressive Glomerulonephritis (RPGN)</a:t>
            </a:r>
          </a:p>
        </p:txBody>
      </p:sp>
      <p:sp>
        <p:nvSpPr>
          <p:cNvPr id="7" name="Rectangle 6"/>
          <p:cNvSpPr/>
          <p:nvPr/>
        </p:nvSpPr>
        <p:spPr>
          <a:xfrm>
            <a:off x="2438400" y="5638800"/>
            <a:ext cx="7391400" cy="923330"/>
          </a:xfrm>
          <a:prstGeom prst="rect">
            <a:avLst/>
          </a:prstGeom>
        </p:spPr>
        <p:txBody>
          <a:bodyPr wrap="square">
            <a:spAutoFit/>
          </a:bodyPr>
          <a:lstStyle/>
          <a:p>
            <a:pPr algn="ctr"/>
            <a:r>
              <a:rPr lang="en-US" b="1" i="1" dirty="0">
                <a:solidFill>
                  <a:prstClr val="black"/>
                </a:solidFill>
              </a:rPr>
              <a:t>Epithelial cells of Bowman capsule are proliferated . Infiltrating WBCs such as monocytes and macrophages also proliferate compressing the glomerulus, forming a crescent-shaped scar </a:t>
            </a:r>
          </a:p>
        </p:txBody>
      </p:sp>
      <p:pic>
        <p:nvPicPr>
          <p:cNvPr id="8" name="Picture 2" descr="http://www.medic.usm.my/~pathology/cresh.jpg"/>
          <p:cNvPicPr>
            <a:picLocks noChangeAspect="1" noChangeArrowheads="1"/>
          </p:cNvPicPr>
          <p:nvPr/>
        </p:nvPicPr>
        <p:blipFill>
          <a:blip r:embed="rId2"/>
          <a:srcRect/>
          <a:stretch>
            <a:fillRect/>
          </a:stretch>
        </p:blipFill>
        <p:spPr bwMode="auto">
          <a:xfrm>
            <a:off x="2438400" y="990600"/>
            <a:ext cx="7270950" cy="4572000"/>
          </a:xfrm>
          <a:prstGeom prst="rect">
            <a:avLst/>
          </a:prstGeom>
          <a:noFill/>
          <a:ln w="28575">
            <a:solidFill>
              <a:srgbClr val="6D0D62"/>
            </a:solidFill>
          </a:ln>
        </p:spPr>
      </p:pic>
      <p:sp>
        <p:nvSpPr>
          <p:cNvPr id="10" name="TextBox 9"/>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1" name="TextBox 10"/>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2530299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http://library.med.utah.edu/WebPath/jpeg1/RENAL116.jpg"/>
          <p:cNvPicPr>
            <a:picLocks noChangeAspect="1" noChangeArrowheads="1"/>
          </p:cNvPicPr>
          <p:nvPr/>
        </p:nvPicPr>
        <p:blipFill>
          <a:blip r:embed="rId2"/>
          <a:srcRect/>
          <a:stretch>
            <a:fillRect/>
          </a:stretch>
        </p:blipFill>
        <p:spPr bwMode="auto">
          <a:xfrm>
            <a:off x="2514600" y="871160"/>
            <a:ext cx="7086600" cy="4654096"/>
          </a:xfrm>
          <a:prstGeom prst="rect">
            <a:avLst/>
          </a:prstGeom>
          <a:noFill/>
        </p:spPr>
      </p:pic>
      <p:sp>
        <p:nvSpPr>
          <p:cNvPr id="3" name="Rectangle 2"/>
          <p:cNvSpPr/>
          <p:nvPr/>
        </p:nvSpPr>
        <p:spPr>
          <a:xfrm>
            <a:off x="2133600" y="5486401"/>
            <a:ext cx="7620000" cy="1015663"/>
          </a:xfrm>
          <a:prstGeom prst="rect">
            <a:avLst/>
          </a:prstGeom>
        </p:spPr>
        <p:txBody>
          <a:bodyPr wrap="square">
            <a:spAutoFit/>
          </a:bodyPr>
          <a:lstStyle/>
          <a:p>
            <a:pPr algn="ctr"/>
            <a:r>
              <a:rPr lang="en-US" sz="2000" b="1" i="1" dirty="0">
                <a:solidFill>
                  <a:prstClr val="black"/>
                </a:solidFill>
              </a:rPr>
              <a:t>In cross section, this normal adult kidney demonstrates the lighter outer cortex and the darker medulla, with the renal pyramids into which the collecting ducts coalesce and drain into the calyces and central pelvis.</a:t>
            </a:r>
          </a:p>
        </p:txBody>
      </p:sp>
      <p:sp>
        <p:nvSpPr>
          <p:cNvPr id="5" name="Rounded Rectangle 4"/>
          <p:cNvSpPr/>
          <p:nvPr/>
        </p:nvSpPr>
        <p:spPr>
          <a:xfrm>
            <a:off x="3962400" y="228600"/>
            <a:ext cx="4038600" cy="5334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Normal Kidney - Gross</a:t>
            </a:r>
          </a:p>
        </p:txBody>
      </p:sp>
      <p:sp>
        <p:nvSpPr>
          <p:cNvPr id="7" name="TextBox 6"/>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8" name="TextBox 7"/>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1190556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6" descr="http://php.med.unsw.edu.au/embryology/images/5/5a/Nephron_histology_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3314" y="1143000"/>
            <a:ext cx="6455064" cy="4724400"/>
          </a:xfrm>
          <a:prstGeom prst="rect">
            <a:avLst/>
          </a:prstGeom>
          <a:noFill/>
          <a:ln w="28575">
            <a:solidFill>
              <a:srgbClr val="6D0D62"/>
            </a:solidFill>
          </a:ln>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3071664" y="341040"/>
            <a:ext cx="5976664" cy="573360"/>
          </a:xfrm>
          <a:prstGeom prst="roundRect">
            <a:avLst/>
          </a:prstGeom>
          <a:solidFill>
            <a:srgbClr val="6D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Renal Corpuscle – Normal Histology</a:t>
            </a:r>
          </a:p>
        </p:txBody>
      </p:sp>
      <p:sp>
        <p:nvSpPr>
          <p:cNvPr id="8" name="TextBox 7"/>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9" name="TextBox 8"/>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1083050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438400" y="5562601"/>
            <a:ext cx="7315200" cy="1015663"/>
          </a:xfrm>
          <a:prstGeom prst="rect">
            <a:avLst/>
          </a:prstGeom>
        </p:spPr>
        <p:txBody>
          <a:bodyPr wrap="square">
            <a:spAutoFit/>
          </a:bodyPr>
          <a:lstStyle/>
          <a:p>
            <a:pPr algn="ctr"/>
            <a:r>
              <a:rPr lang="en-US" sz="2000" b="1" i="1" dirty="0">
                <a:solidFill>
                  <a:prstClr val="black"/>
                </a:solidFill>
              </a:rPr>
              <a:t>Normal glomerulus by light microscopy. The glomerular capillary loops are thin and delicate. Endothelial and mesangial cells are normal in number. The surrounding tubules are normal</a:t>
            </a:r>
          </a:p>
        </p:txBody>
      </p:sp>
      <p:sp>
        <p:nvSpPr>
          <p:cNvPr id="4" name="Rounded Rectangle 3"/>
          <p:cNvSpPr/>
          <p:nvPr/>
        </p:nvSpPr>
        <p:spPr>
          <a:xfrm>
            <a:off x="3071664" y="334144"/>
            <a:ext cx="5976664" cy="580256"/>
          </a:xfrm>
          <a:prstGeom prst="roundRect">
            <a:avLst/>
          </a:prstGeom>
          <a:solidFill>
            <a:srgbClr val="6D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Renal Corpuscle – Normal Histology</a:t>
            </a:r>
          </a:p>
        </p:txBody>
      </p:sp>
      <p:pic>
        <p:nvPicPr>
          <p:cNvPr id="103426" name="Picture 2" descr="http://library.med.utah.edu/WebPath/jpeg1/RENAL101.jpg"/>
          <p:cNvPicPr>
            <a:picLocks noChangeAspect="1" noChangeArrowheads="1"/>
          </p:cNvPicPr>
          <p:nvPr/>
        </p:nvPicPr>
        <p:blipFill>
          <a:blip r:embed="rId2" cstate="print"/>
          <a:srcRect/>
          <a:stretch>
            <a:fillRect/>
          </a:stretch>
        </p:blipFill>
        <p:spPr bwMode="auto">
          <a:xfrm>
            <a:off x="2514600" y="1143000"/>
            <a:ext cx="7157884" cy="4267200"/>
          </a:xfrm>
          <a:prstGeom prst="rect">
            <a:avLst/>
          </a:prstGeom>
          <a:noFill/>
          <a:ln w="38100">
            <a:solidFill>
              <a:srgbClr val="6D0D62"/>
            </a:solidFill>
          </a:ln>
        </p:spPr>
      </p:pic>
      <p:sp>
        <p:nvSpPr>
          <p:cNvPr id="7" name="TextBox 6"/>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8" name="TextBox 7"/>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898509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310" y="1066801"/>
            <a:ext cx="7087090" cy="458845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14600" y="5715000"/>
            <a:ext cx="7239001" cy="707886"/>
          </a:xfrm>
          <a:prstGeom prst="rect">
            <a:avLst/>
          </a:prstGeom>
        </p:spPr>
        <p:txBody>
          <a:bodyPr wrap="square">
            <a:spAutoFit/>
          </a:bodyPr>
          <a:lstStyle/>
          <a:p>
            <a:pPr algn="ctr"/>
            <a:r>
              <a:rPr lang="en-US" sz="2000" b="1" i="1" dirty="0">
                <a:solidFill>
                  <a:prstClr val="black"/>
                </a:solidFill>
              </a:rPr>
              <a:t>Normal cortical tubules, interstitium, and peritubular capillaries; most of the tubules are proximal, with well-defined brush borders (PAS stain).</a:t>
            </a:r>
          </a:p>
        </p:txBody>
      </p:sp>
      <p:sp>
        <p:nvSpPr>
          <p:cNvPr id="4" name="Rounded Rectangle 3"/>
          <p:cNvSpPr/>
          <p:nvPr/>
        </p:nvSpPr>
        <p:spPr>
          <a:xfrm>
            <a:off x="3962400" y="304800"/>
            <a:ext cx="4191000" cy="573360"/>
          </a:xfrm>
          <a:prstGeom prst="roundRect">
            <a:avLst/>
          </a:prstGeom>
          <a:solidFill>
            <a:srgbClr val="6D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Normal Cortical Tubules</a:t>
            </a:r>
          </a:p>
        </p:txBody>
      </p:sp>
      <p:sp>
        <p:nvSpPr>
          <p:cNvPr id="7" name="TextBox 6"/>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8" name="TextBox 7"/>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623540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2590800"/>
            <a:ext cx="5029200" cy="1800200"/>
          </a:xfrm>
        </p:spPr>
        <p:txBody>
          <a:bodyPr>
            <a:noAutofit/>
          </a:bodyPr>
          <a:lstStyle/>
          <a:p>
            <a:pPr algn="ctr"/>
            <a:r>
              <a:rPr lang="en-US" sz="4800" b="1" i="1" dirty="0">
                <a:solidFill>
                  <a:srgbClr val="FFC000"/>
                </a:solidFill>
                <a:effectLst>
                  <a:outerShdw blurRad="38100" dist="38100" dir="2700000" algn="tl">
                    <a:srgbClr val="000000">
                      <a:alpha val="43137"/>
                    </a:srgbClr>
                  </a:outerShdw>
                </a:effectLst>
                <a:latin typeface="+mn-lt"/>
                <a:cs typeface="Aharoni" pitchFamily="2" charset="-79"/>
              </a:rPr>
              <a:t>ACUTE KIDNEY INJURY</a:t>
            </a:r>
          </a:p>
        </p:txBody>
      </p:sp>
      <p:sp>
        <p:nvSpPr>
          <p:cNvPr id="5" name="Rounded Rectangle 4"/>
          <p:cNvSpPr/>
          <p:nvPr/>
        </p:nvSpPr>
        <p:spPr>
          <a:xfrm>
            <a:off x="4038600" y="1219200"/>
            <a:ext cx="4876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rPr>
              <a:t>PRACTICAL SESSION  :  1</a:t>
            </a:r>
          </a:p>
        </p:txBody>
      </p:sp>
      <p:sp>
        <p:nvSpPr>
          <p:cNvPr id="4" name="TextBox 3"/>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6" name="TextBox 5"/>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7568538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1487</Words>
  <Application>Microsoft Office PowerPoint</Application>
  <PresentationFormat>Widescreen</PresentationFormat>
  <Paragraphs>243</Paragraphs>
  <Slides>47</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47</vt:i4>
      </vt:variant>
    </vt:vector>
  </HeadingPairs>
  <TitlesOfParts>
    <vt:vector size="56" baseType="lpstr">
      <vt:lpstr>Aharoni</vt:lpstr>
      <vt:lpstr>Arial</vt:lpstr>
      <vt:lpstr>Calibri</vt:lpstr>
      <vt:lpstr>Century Schoolbook</vt:lpstr>
      <vt:lpstr>Tw Cen MT</vt:lpstr>
      <vt:lpstr>Wingdings</vt:lpstr>
      <vt:lpstr>Wingdings 2</vt:lpstr>
      <vt:lpstr>Median</vt:lpstr>
      <vt:lpstr>1_Median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ACUTE KIDNEY INJURY</vt:lpstr>
      <vt:lpstr>PowerPoint Presentation</vt:lpstr>
      <vt:lpstr>PowerPoint Presentation</vt:lpstr>
      <vt:lpstr>PowerPoint Presentation</vt:lpstr>
      <vt:lpstr>PowerPoint Presentation</vt:lpstr>
      <vt:lpstr>POLYCYSTIC KIDNEY</vt:lpstr>
      <vt:lpstr>PowerPoint Presentation</vt:lpstr>
      <vt:lpstr>PowerPoint Presentation</vt:lpstr>
      <vt:lpstr>PowerPoint Presentation</vt:lpstr>
      <vt:lpstr>PowerPoint Presentation</vt:lpstr>
      <vt:lpstr>PowerPoint Presentation</vt:lpstr>
      <vt:lpstr>PowerPoint Presentation</vt:lpstr>
      <vt:lpstr>INFECTION OF THE URINARY TRACT</vt:lpstr>
      <vt:lpstr>ACUTE (POST-STREPTOCOCCAL)   GLOMERULONEPHRITIS</vt:lpstr>
      <vt:lpstr>PowerPoint Presentation</vt:lpstr>
      <vt:lpstr>PowerPoint Presentation</vt:lpstr>
      <vt:lpstr>PowerPoint Presentation</vt:lpstr>
      <vt:lpstr>PowerPoint Presentation</vt:lpstr>
      <vt:lpstr>ACUTE &amp; CHRONIC  PYELONEPHRITIS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HYDRONEPHROSIS</vt:lpstr>
      <vt:lpstr>PowerPoint Presentation</vt:lpstr>
      <vt:lpstr>PowerPoint Presentation</vt:lpstr>
      <vt:lpstr>PowerPoint Presentation</vt:lpstr>
      <vt:lpstr>Nephrotic Syndrome</vt:lpstr>
      <vt:lpstr>PowerPoint Presentation</vt:lpstr>
      <vt:lpstr>PowerPoint Presentation</vt:lpstr>
      <vt:lpstr>PowerPoint Presentation</vt:lpstr>
      <vt:lpstr>Nephritic Syndrome  (RPGN)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Naseem Zaidi Shaesta</dc:creator>
  <cp:lastModifiedBy>Naseem Zaidi Shaesta</cp:lastModifiedBy>
  <cp:revision>10</cp:revision>
  <dcterms:created xsi:type="dcterms:W3CDTF">2015-04-28T07:45:25Z</dcterms:created>
  <dcterms:modified xsi:type="dcterms:W3CDTF">2015-04-30T08:07:32Z</dcterms:modified>
</cp:coreProperties>
</file>