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94651" autoAdjust="0"/>
  </p:normalViewPr>
  <p:slideViewPr>
    <p:cSldViewPr snapToGrid="0" snapToObjects="1">
      <p:cViewPr varScale="1">
        <p:scale>
          <a:sx n="100" d="100"/>
          <a:sy n="100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7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5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4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6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4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7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8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4B486-BCF7-9F46-87C7-14719DE2C654}" type="datetimeFigureOut">
              <a:rPr lang="en-US" smtClean="0"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20B6-7B38-0E43-956A-6C45A2EA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7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Disorders of ADH secretion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Eman El </a:t>
            </a:r>
            <a:r>
              <a:rPr lang="en-US" dirty="0" err="1" smtClean="0"/>
              <a:t>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70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18488" cy="6119813"/>
          </a:xfrm>
        </p:spPr>
        <p:txBody>
          <a:bodyPr/>
          <a:lstStyle/>
          <a:p>
            <a:r>
              <a:rPr lang="en-US" sz="2800" dirty="0"/>
              <a:t>SIADH</a:t>
            </a:r>
            <a:r>
              <a:rPr lang="ar-sa" sz="2800" dirty="0"/>
              <a:t> </a:t>
            </a:r>
            <a:r>
              <a:rPr lang="en-US" sz="2800" dirty="0"/>
              <a:t>is characterized by the non-physiological release of ADH, resulting in impaired water excretion with normal sodium excretion</a:t>
            </a:r>
          </a:p>
          <a:p>
            <a:r>
              <a:rPr lang="en-US" sz="2800" dirty="0"/>
              <a:t>SIADH is characterized by:</a:t>
            </a:r>
          </a:p>
          <a:p>
            <a:pPr lvl="1"/>
            <a:r>
              <a:rPr lang="en-US" dirty="0"/>
              <a:t>fluid retention</a:t>
            </a:r>
          </a:p>
          <a:p>
            <a:pPr lvl="1"/>
            <a:r>
              <a:rPr lang="en-US" dirty="0"/>
              <a:t>serum hypo-</a:t>
            </a:r>
            <a:r>
              <a:rPr lang="en-US" dirty="0" err="1"/>
              <a:t>osmolarity</a:t>
            </a:r>
            <a:endParaRPr lang="en-US" dirty="0"/>
          </a:p>
          <a:p>
            <a:pPr lvl="1"/>
            <a:r>
              <a:rPr lang="en-US" dirty="0" err="1"/>
              <a:t>dilutional</a:t>
            </a:r>
            <a:r>
              <a:rPr lang="en-US" dirty="0"/>
              <a:t> </a:t>
            </a:r>
            <a:r>
              <a:rPr lang="en-US" dirty="0" err="1"/>
              <a:t>hyponatraemia</a:t>
            </a:r>
            <a:endParaRPr lang="en-US" dirty="0"/>
          </a:p>
          <a:p>
            <a:pPr lvl="1"/>
            <a:r>
              <a:rPr lang="en-US" dirty="0" err="1"/>
              <a:t>hypchloremia</a:t>
            </a:r>
            <a:endParaRPr lang="en-US" dirty="0"/>
          </a:p>
          <a:p>
            <a:pPr lvl="1"/>
            <a:r>
              <a:rPr lang="en-US" dirty="0"/>
              <a:t>concentrated urine in the presence of normal or increased intravascular volume</a:t>
            </a:r>
          </a:p>
          <a:p>
            <a:pPr lvl="1"/>
            <a:r>
              <a:rPr lang="en-US" dirty="0"/>
              <a:t>normal renal function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961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18488" cy="61198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Causes: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Increased hypothalamic production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Infections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Meningitis, encephalitis, abscess, HIV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Vascular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subarachnoid or subdural hemorrhage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Neoplasm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post</a:t>
            </a:r>
            <a:r>
              <a:rPr lang="en-US" sz="2000" dirty="0"/>
              <a:t>–pituitary surgery, multiple sclerosis, psychosis, BMT or Stem Cell Transplants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Drugs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Chemotherapeutic - Cyclophosphamide, vincristine, vinblastine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Antipsychotic - </a:t>
            </a:r>
            <a:r>
              <a:rPr lang="en-US" sz="1800" dirty="0" err="1"/>
              <a:t>Thiothixene</a:t>
            </a:r>
            <a:r>
              <a:rPr lang="en-US" sz="1800" dirty="0"/>
              <a:t>, </a:t>
            </a:r>
            <a:r>
              <a:rPr lang="en-US" sz="1800" dirty="0" err="1"/>
              <a:t>thioridazine</a:t>
            </a:r>
            <a:r>
              <a:rPr lang="en-US" sz="1800" dirty="0"/>
              <a:t>, haloperidol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Antidepressants - Monoamine oxidase inhibitors, tricyclic antidepressants, serotonin reuptake inhibitors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Miscellaneous – </a:t>
            </a:r>
            <a:r>
              <a:rPr lang="en-US" sz="1800" dirty="0" err="1"/>
              <a:t>Bromocriptine</a:t>
            </a:r>
            <a:r>
              <a:rPr lang="en-US" sz="18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Pulmonary diseases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Pneumonia , Tuberculosis, Acute respiratory failure ,Positive pressure </a:t>
            </a:r>
            <a:r>
              <a:rPr lang="en-US" sz="1800" dirty="0" err="1" smtClean="0"/>
              <a:t>venTILATION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Idiopathic </a:t>
            </a:r>
          </a:p>
        </p:txBody>
      </p:sp>
    </p:spTree>
    <p:extLst>
      <p:ext uri="{BB962C8B-B14F-4D97-AF65-F5344CB8AC3E}">
        <p14:creationId xmlns:p14="http://schemas.microsoft.com/office/powerpoint/2010/main" val="146720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r>
              <a:rPr lang="en-US" sz="3600">
                <a:solidFill>
                  <a:schemeClr val="accent2"/>
                </a:solidFill>
              </a:rPr>
              <a:t>Signs &amp; symptoms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Decreased / Low urine output</a:t>
            </a:r>
          </a:p>
          <a:p>
            <a:pPr>
              <a:lnSpc>
                <a:spcPct val="90000"/>
              </a:lnSpc>
            </a:pPr>
            <a:r>
              <a:rPr lang="en-US"/>
              <a:t>Symptoms of hyponatraemia  </a:t>
            </a:r>
          </a:p>
          <a:p>
            <a:pPr lvl="1">
              <a:lnSpc>
                <a:spcPct val="90000"/>
              </a:lnSpc>
            </a:pPr>
            <a:r>
              <a:rPr lang="en-US"/>
              <a:t>Lethargy, apathy, disorientation, muscle cramps, anorexia, agitation</a:t>
            </a:r>
          </a:p>
          <a:p>
            <a:pPr>
              <a:lnSpc>
                <a:spcPct val="90000"/>
              </a:lnSpc>
            </a:pPr>
            <a:r>
              <a:rPr lang="en-US"/>
              <a:t>Symptoms of water toxicity  </a:t>
            </a:r>
          </a:p>
          <a:p>
            <a:pPr lvl="1">
              <a:lnSpc>
                <a:spcPct val="90000"/>
              </a:lnSpc>
            </a:pPr>
            <a:r>
              <a:rPr lang="en-US"/>
              <a:t>nausea, vomiting, personality changes, confusion</a:t>
            </a:r>
          </a:p>
          <a:p>
            <a:pPr>
              <a:lnSpc>
                <a:spcPct val="90000"/>
              </a:lnSpc>
            </a:pPr>
            <a:r>
              <a:rPr lang="en-US"/>
              <a:t>If Na &lt; 110 mEq/L</a:t>
            </a:r>
          </a:p>
          <a:p>
            <a:pPr lvl="1">
              <a:lnSpc>
                <a:spcPct val="90000"/>
              </a:lnSpc>
            </a:pPr>
            <a:r>
              <a:rPr lang="en-US"/>
              <a:t> seizures, bulbar palsies, hypothermia, stupor, coma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20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Deficiency:</a:t>
            </a:r>
          </a:p>
          <a:p>
            <a:pPr marL="0" indent="0">
              <a:buNone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Excess secretion:</a:t>
            </a:r>
          </a:p>
          <a:p>
            <a:pPr marL="0" indent="0">
              <a:buNone/>
            </a:pPr>
            <a:r>
              <a:rPr lang="en-US" dirty="0" smtClean="0"/>
              <a:t>Syndrome of inappropriate ADH secretion (SIADH)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07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Causes/types:</a:t>
            </a:r>
          </a:p>
          <a:p>
            <a:pPr marL="0" indent="0">
              <a:buNone/>
            </a:pPr>
            <a:r>
              <a:rPr lang="en-US" dirty="0" smtClean="0"/>
              <a:t>Central DI</a:t>
            </a:r>
          </a:p>
          <a:p>
            <a:pPr marL="0" indent="0">
              <a:buNone/>
            </a:pPr>
            <a:r>
              <a:rPr lang="en-US" dirty="0" err="1" smtClean="0"/>
              <a:t>Nephrogenic</a:t>
            </a:r>
            <a:r>
              <a:rPr lang="en-US" dirty="0" smtClean="0"/>
              <a:t> DI</a:t>
            </a:r>
          </a:p>
          <a:p>
            <a:pPr marL="0" indent="0">
              <a:buNone/>
            </a:pPr>
            <a:r>
              <a:rPr lang="en-US" dirty="0" err="1" smtClean="0"/>
              <a:t>Despogenic</a:t>
            </a:r>
            <a:r>
              <a:rPr lang="en-US" dirty="0" smtClean="0"/>
              <a:t> 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03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612900"/>
            <a:ext cx="558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Manifestations:</a:t>
            </a:r>
          </a:p>
          <a:p>
            <a:endParaRPr lang="en-US" dirty="0"/>
          </a:p>
          <a:p>
            <a:r>
              <a:rPr lang="en-US" dirty="0" smtClean="0"/>
              <a:t>Polyuria</a:t>
            </a:r>
          </a:p>
          <a:p>
            <a:r>
              <a:rPr lang="en-US" dirty="0" err="1" smtClean="0"/>
              <a:t>Polydepsia</a:t>
            </a:r>
            <a:endParaRPr lang="en-US" dirty="0" smtClean="0"/>
          </a:p>
          <a:p>
            <a:r>
              <a:rPr lang="en-US" dirty="0" smtClean="0"/>
              <a:t>Low fixed specific gravity urine (diluted urine).</a:t>
            </a:r>
          </a:p>
          <a:p>
            <a:r>
              <a:rPr lang="en-US" dirty="0" smtClean="0"/>
              <a:t>Thirst.</a:t>
            </a:r>
          </a:p>
          <a:p>
            <a:r>
              <a:rPr lang="en-US" dirty="0" smtClean="0"/>
              <a:t>Dehydration can occur if patients don’t drink enough amount of water.</a:t>
            </a:r>
          </a:p>
          <a:p>
            <a:endParaRPr lang="en-US" dirty="0"/>
          </a:p>
          <a:p>
            <a:r>
              <a:rPr lang="en-US" dirty="0" smtClean="0"/>
              <a:t>How differs from DM?</a:t>
            </a:r>
          </a:p>
          <a:p>
            <a:r>
              <a:rPr lang="en-US" dirty="0" smtClean="0"/>
              <a:t>DM: Polyuria, </a:t>
            </a:r>
            <a:r>
              <a:rPr lang="en-US" dirty="0" err="1" smtClean="0"/>
              <a:t>polydepsia</a:t>
            </a:r>
            <a:r>
              <a:rPr lang="en-US" dirty="0" smtClean="0"/>
              <a:t>, hyperglycemia, urine is concentrated.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7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Causes:</a:t>
            </a:r>
          </a:p>
          <a:p>
            <a:pPr marL="0" indent="0">
              <a:buNone/>
            </a:pPr>
            <a:r>
              <a:rPr lang="en-US" dirty="0" smtClean="0"/>
              <a:t>Central </a:t>
            </a:r>
            <a:r>
              <a:rPr lang="en-US" dirty="0"/>
              <a:t>DI, results from damage to the </a:t>
            </a:r>
            <a:r>
              <a:rPr lang="en-US" dirty="0" smtClean="0"/>
              <a:t>pituitary </a:t>
            </a:r>
            <a:r>
              <a:rPr lang="en-US" dirty="0"/>
              <a:t>gland, which disrupts the normal </a:t>
            </a:r>
            <a:r>
              <a:rPr lang="en-US" dirty="0" smtClean="0"/>
              <a:t>storage </a:t>
            </a:r>
            <a:r>
              <a:rPr lang="en-US" dirty="0"/>
              <a:t>and release of ADH.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Damage </a:t>
            </a:r>
            <a:r>
              <a:rPr lang="en-US" dirty="0"/>
              <a:t>to the pituitary gland can be </a:t>
            </a:r>
            <a:r>
              <a:rPr lang="en-US" dirty="0" smtClean="0"/>
              <a:t>caused:</a:t>
            </a:r>
          </a:p>
          <a:p>
            <a:pPr marL="0" indent="0">
              <a:buNone/>
            </a:pPr>
            <a:r>
              <a:rPr lang="en-US" dirty="0" smtClean="0"/>
              <a:t> Head </a:t>
            </a:r>
            <a:r>
              <a:rPr lang="en-US" dirty="0"/>
              <a:t>injuries,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N</a:t>
            </a:r>
            <a:r>
              <a:rPr lang="en-US" dirty="0" err="1" smtClean="0"/>
              <a:t>euro</a:t>
            </a:r>
            <a:r>
              <a:rPr lang="en-US" dirty="0" smtClean="0"/>
              <a:t>­ </a:t>
            </a:r>
            <a:r>
              <a:rPr lang="en-US" dirty="0"/>
              <a:t>surgery, 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enetic </a:t>
            </a:r>
            <a:r>
              <a:rPr lang="en-US" dirty="0"/>
              <a:t>disorders.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Treatment: 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synthetic hormone called </a:t>
            </a:r>
            <a:r>
              <a:rPr lang="en-US" dirty="0" err="1"/>
              <a:t>desmopressin</a:t>
            </a:r>
            <a:r>
              <a:rPr lang="en-US" dirty="0"/>
              <a:t> can be taken by an injection, a nasal spray, or a pill.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taking </a:t>
            </a:r>
            <a:r>
              <a:rPr lang="en-US" dirty="0" err="1"/>
              <a:t>desmopressin</a:t>
            </a:r>
            <a:r>
              <a:rPr lang="en-US" dirty="0"/>
              <a:t>, a person should drink fluids only when thirsty and not at other times. </a:t>
            </a:r>
          </a:p>
        </p:txBody>
      </p:sp>
    </p:spTree>
    <p:extLst>
      <p:ext uri="{BB962C8B-B14F-4D97-AF65-F5344CB8AC3E}">
        <p14:creationId xmlns:p14="http://schemas.microsoft.com/office/powerpoint/2010/main" val="298334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Nephrogenic</a:t>
            </a:r>
            <a:r>
              <a:rPr lang="en-US" dirty="0" smtClean="0"/>
              <a:t>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Nephrogenic</a:t>
            </a:r>
            <a:r>
              <a:rPr lang="en-US" dirty="0"/>
              <a:t> DI results when the </a:t>
            </a:r>
            <a:r>
              <a:rPr lang="en-US" dirty="0" smtClean="0"/>
              <a:t>kidneys </a:t>
            </a:r>
            <a:r>
              <a:rPr lang="en-US" dirty="0"/>
              <a:t>are unable to respond to ADH.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kidneys’ ability to respond to ADH </a:t>
            </a:r>
            <a:r>
              <a:rPr lang="en-US" dirty="0" smtClean="0"/>
              <a:t>can be </a:t>
            </a:r>
            <a:r>
              <a:rPr lang="en-US" dirty="0"/>
              <a:t>impaired </a:t>
            </a:r>
            <a:r>
              <a:rPr lang="en-US" dirty="0" smtClean="0"/>
              <a:t>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drugs—like lithium, </a:t>
            </a:r>
          </a:p>
          <a:p>
            <a:pPr marL="0" indent="0">
              <a:buNone/>
            </a:pPr>
            <a:r>
              <a:rPr lang="en-US" dirty="0" smtClean="0"/>
              <a:t>	 chronic </a:t>
            </a:r>
            <a:r>
              <a:rPr lang="en-US" dirty="0"/>
              <a:t>disorders </a:t>
            </a:r>
            <a:r>
              <a:rPr lang="en-US" dirty="0" smtClean="0"/>
              <a:t>including </a:t>
            </a:r>
            <a:r>
              <a:rPr lang="en-US" dirty="0"/>
              <a:t>polycystic kidney disease, sickle cell </a:t>
            </a:r>
            <a:r>
              <a:rPr lang="en-US" dirty="0" smtClean="0"/>
              <a:t>	disease</a:t>
            </a:r>
            <a:r>
              <a:rPr lang="en-US" dirty="0"/>
              <a:t>, kidney failure, </a:t>
            </a:r>
            <a:r>
              <a:rPr lang="en-US" dirty="0" smtClean="0"/>
              <a:t>	partial </a:t>
            </a:r>
            <a:r>
              <a:rPr lang="en-US" dirty="0"/>
              <a:t>blockage of the ureters, and </a:t>
            </a:r>
            <a:r>
              <a:rPr lang="en-US" dirty="0" smtClean="0"/>
              <a:t>	inherited </a:t>
            </a:r>
            <a:r>
              <a:rPr lang="en-US" dirty="0"/>
              <a:t>genetic disorders.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Treatment:</a:t>
            </a:r>
          </a:p>
          <a:p>
            <a:pPr marL="0" indent="0">
              <a:buNone/>
            </a:pPr>
            <a:r>
              <a:rPr lang="en-US" dirty="0" err="1" smtClean="0"/>
              <a:t>Desmopressin</a:t>
            </a:r>
            <a:r>
              <a:rPr lang="en-US" dirty="0" smtClean="0"/>
              <a:t> </a:t>
            </a:r>
            <a:r>
              <a:rPr lang="en-US" dirty="0"/>
              <a:t>will not work for this form of DI.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Moduretic</a:t>
            </a:r>
            <a:r>
              <a:rPr lang="en-US" dirty="0" smtClean="0"/>
              <a:t> .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this </a:t>
            </a:r>
            <a:r>
              <a:rPr lang="en-US" dirty="0" smtClean="0"/>
              <a:t>drug, </a:t>
            </a:r>
            <a:r>
              <a:rPr lang="en-US" dirty="0"/>
              <a:t>one should drink fluids only when thirsty and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74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Dispodenic</a:t>
            </a:r>
            <a:r>
              <a:rPr lang="en-US" dirty="0" smtClean="0"/>
              <a:t> 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Cause:</a:t>
            </a:r>
          </a:p>
          <a:p>
            <a:r>
              <a:rPr lang="en-US" sz="2400" dirty="0" err="1" smtClean="0"/>
              <a:t>Dipsogenic</a:t>
            </a:r>
            <a:r>
              <a:rPr lang="en-US" sz="2400" dirty="0" smtClean="0"/>
              <a:t> </a:t>
            </a:r>
            <a:r>
              <a:rPr lang="en-US" sz="2400" dirty="0"/>
              <a:t>DI is caused by a defect in or damage to the thirst mechanism, which is located in the hypothalamus.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defect results in an abnormal increase in thirst and fluid intake that suppresses ADH secretion and increases urine output. </a:t>
            </a:r>
            <a:endParaRPr lang="en-US" sz="2400" dirty="0" smtClean="0"/>
          </a:p>
          <a:p>
            <a:r>
              <a:rPr lang="en-US" sz="2400" dirty="0" err="1" smtClean="0"/>
              <a:t>Desmopressin</a:t>
            </a:r>
            <a:r>
              <a:rPr lang="en-US" sz="2400" dirty="0" smtClean="0"/>
              <a:t> </a:t>
            </a:r>
            <a:r>
              <a:rPr lang="en-US" sz="2400" dirty="0"/>
              <a:t>or other drugs should not be used to treat </a:t>
            </a:r>
            <a:r>
              <a:rPr lang="en-US" sz="2400" dirty="0" err="1"/>
              <a:t>dipsogenic</a:t>
            </a:r>
            <a:r>
              <a:rPr lang="en-US" sz="2400" dirty="0"/>
              <a:t> DI because they may decrease urine output but not thirst and fluid intake. This fluid overload can lead to water </a:t>
            </a:r>
            <a:r>
              <a:rPr lang="en-US" sz="2400" dirty="0" smtClean="0"/>
              <a:t>intoxication</a:t>
            </a:r>
            <a:r>
              <a:rPr lang="en-US" sz="2400" dirty="0"/>
              <a:t>, a condition that lowers the con­ centration of sodium in the blood and can seriously damage the </a:t>
            </a:r>
            <a:r>
              <a:rPr lang="en-US" sz="2400" dirty="0" smtClean="0"/>
              <a:t>brain cells. </a:t>
            </a:r>
          </a:p>
          <a:p>
            <a:r>
              <a:rPr lang="en-US" sz="2400" dirty="0" smtClean="0"/>
              <a:t>Scientists </a:t>
            </a:r>
            <a:r>
              <a:rPr lang="en-US" sz="2400" dirty="0"/>
              <a:t>have not yet found an effective treatment for </a:t>
            </a:r>
            <a:r>
              <a:rPr lang="en-US" sz="2400" dirty="0" err="1"/>
              <a:t>dipsogenic</a:t>
            </a:r>
            <a:r>
              <a:rPr lang="en-US" sz="2400" dirty="0"/>
              <a:t> DI.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8586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fluid deprivation test helps determine whether DI is caused by one of the following: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excessive </a:t>
            </a:r>
            <a:r>
              <a:rPr lang="en-US" dirty="0"/>
              <a:t>intake of fluid </a:t>
            </a:r>
          </a:p>
          <a:p>
            <a:pPr marL="0" indent="0">
              <a:buNone/>
            </a:pPr>
            <a:r>
              <a:rPr lang="en-US" dirty="0" smtClean="0"/>
              <a:t>	a </a:t>
            </a:r>
            <a:r>
              <a:rPr lang="en-US" dirty="0"/>
              <a:t>defect in ADH production </a:t>
            </a:r>
          </a:p>
          <a:p>
            <a:pPr marL="0" indent="0">
              <a:buNone/>
            </a:pPr>
            <a:r>
              <a:rPr lang="en-US" dirty="0" smtClean="0"/>
              <a:t>	a </a:t>
            </a:r>
            <a:r>
              <a:rPr lang="en-US" dirty="0"/>
              <a:t>defect in the kidneys’ response to </a:t>
            </a:r>
            <a:r>
              <a:rPr lang="en-US" dirty="0" smtClean="0"/>
              <a:t>ADH.</a:t>
            </a:r>
          </a:p>
          <a:p>
            <a:r>
              <a:rPr lang="en-US" dirty="0" smtClean="0"/>
              <a:t>Measuring ADH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05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49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90147</TotalTime>
  <Words>506</Words>
  <Application>Microsoft Macintosh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Disorders of ADH secretion</vt:lpstr>
      <vt:lpstr>PowerPoint Presentation</vt:lpstr>
      <vt:lpstr>Diabetes insipidus</vt:lpstr>
      <vt:lpstr>PowerPoint Presentation</vt:lpstr>
      <vt:lpstr>Central DI</vt:lpstr>
      <vt:lpstr>Nephrogenic DI</vt:lpstr>
      <vt:lpstr>Dispodenic DI</vt:lpstr>
      <vt:lpstr>Diagnosis</vt:lpstr>
      <vt:lpstr>SIADH</vt:lpstr>
      <vt:lpstr>PowerPoint Presentation</vt:lpstr>
      <vt:lpstr>PowerPoint Presentation</vt:lpstr>
      <vt:lpstr>Signs &amp; symptoms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of the command for conjugate eye movements</dc:title>
  <dc:creator>Eman El-Etr</dc:creator>
  <cp:lastModifiedBy>Eman El-Etr</cp:lastModifiedBy>
  <cp:revision>6</cp:revision>
  <dcterms:created xsi:type="dcterms:W3CDTF">2015-03-09T14:04:39Z</dcterms:created>
  <dcterms:modified xsi:type="dcterms:W3CDTF">2015-05-11T04:32:14Z</dcterms:modified>
</cp:coreProperties>
</file>