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7" r:id="rId2"/>
    <p:sldMasterId id="2147483659" r:id="rId3"/>
    <p:sldMasterId id="2147483660" r:id="rId4"/>
    <p:sldMasterId id="2147483661" r:id="rId5"/>
    <p:sldMasterId id="2147483662" r:id="rId6"/>
    <p:sldMasterId id="2147483663" r:id="rId7"/>
  </p:sldMasterIdLst>
  <p:notesMasterIdLst>
    <p:notesMasterId r:id="rId40"/>
  </p:notesMasterIdLst>
  <p:handoutMasterIdLst>
    <p:handoutMasterId r:id="rId41"/>
  </p:handoutMasterIdLst>
  <p:sldIdLst>
    <p:sldId id="256" r:id="rId8"/>
    <p:sldId id="363" r:id="rId9"/>
    <p:sldId id="513" r:id="rId10"/>
    <p:sldId id="545" r:id="rId11"/>
    <p:sldId id="543" r:id="rId12"/>
    <p:sldId id="576" r:id="rId13"/>
    <p:sldId id="544" r:id="rId14"/>
    <p:sldId id="567" r:id="rId15"/>
    <p:sldId id="572" r:id="rId16"/>
    <p:sldId id="569" r:id="rId17"/>
    <p:sldId id="570" r:id="rId18"/>
    <p:sldId id="562" r:id="rId19"/>
    <p:sldId id="571" r:id="rId20"/>
    <p:sldId id="563" r:id="rId21"/>
    <p:sldId id="549" r:id="rId22"/>
    <p:sldId id="514" r:id="rId23"/>
    <p:sldId id="561" r:id="rId24"/>
    <p:sldId id="550" r:id="rId25"/>
    <p:sldId id="551" r:id="rId26"/>
    <p:sldId id="552" r:id="rId27"/>
    <p:sldId id="558" r:id="rId28"/>
    <p:sldId id="553" r:id="rId29"/>
    <p:sldId id="554" r:id="rId30"/>
    <p:sldId id="568" r:id="rId31"/>
    <p:sldId id="555" r:id="rId32"/>
    <p:sldId id="565" r:id="rId33"/>
    <p:sldId id="573" r:id="rId34"/>
    <p:sldId id="564" r:id="rId35"/>
    <p:sldId id="560" r:id="rId36"/>
    <p:sldId id="556" r:id="rId37"/>
    <p:sldId id="574" r:id="rId38"/>
    <p:sldId id="559" r:id="rId39"/>
  </p:sldIdLst>
  <p:sldSz cx="10287000" cy="6858000" type="35mm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Palatino" charset="0"/>
        <a:ea typeface="ＭＳ Ｐゴシック" charset="0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Palatino" charset="0"/>
        <a:ea typeface="ＭＳ Ｐゴシック" charset="0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Palatino" charset="0"/>
        <a:ea typeface="ＭＳ Ｐゴシック" charset="0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Palatino" charset="0"/>
        <a:ea typeface="ＭＳ Ｐゴシック" charset="0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Palatino" charset="0"/>
        <a:ea typeface="ＭＳ Ｐゴシック" charset="0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Palatino" charset="0"/>
        <a:ea typeface="ＭＳ Ｐゴシック" charset="0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Palatino" charset="0"/>
        <a:ea typeface="ＭＳ Ｐゴシック" charset="0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Palatino" charset="0"/>
        <a:ea typeface="ＭＳ Ｐゴシック" charset="0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Palatino" charset="0"/>
        <a:ea typeface="ＭＳ Ｐゴシック" charset="0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21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33CC33"/>
    <a:srgbClr val="FFFF00"/>
    <a:srgbClr val="FF3300"/>
    <a:srgbClr val="009999"/>
    <a:srgbClr val="009900"/>
    <a:srgbClr val="DC8300"/>
    <a:srgbClr val="FF99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17" autoAdjust="0"/>
    <p:restoredTop sz="94660" autoAdjust="0"/>
  </p:normalViewPr>
  <p:slideViewPr>
    <p:cSldViewPr>
      <p:cViewPr varScale="1">
        <p:scale>
          <a:sx n="95" d="100"/>
          <a:sy n="95" d="100"/>
        </p:scale>
        <p:origin x="960" y="72"/>
      </p:cViewPr>
      <p:guideLst>
        <p:guide orient="horz" pos="2160"/>
        <p:guide pos="3216"/>
      </p:guideLst>
    </p:cSldViewPr>
  </p:slideViewPr>
  <p:outlineViewPr>
    <p:cViewPr>
      <p:scale>
        <a:sx n="25" d="100"/>
        <a:sy n="25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9" Type="http://schemas.openxmlformats.org/officeDocument/2006/relationships/slide" Target="slides/slide3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34" Type="http://schemas.openxmlformats.org/officeDocument/2006/relationships/slide" Target="slides/slide27.xml"/><Relationship Id="rId42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slide" Target="slides/slide26.xml"/><Relationship Id="rId38" Type="http://schemas.openxmlformats.org/officeDocument/2006/relationships/slide" Target="slides/slide3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slide" Target="slides/slide22.xml"/><Relationship Id="rId41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slide" Target="slides/slide25.xml"/><Relationship Id="rId37" Type="http://schemas.openxmlformats.org/officeDocument/2006/relationships/slide" Target="slides/slide30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slide" Target="slides/slide29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slide" Target="slides/slide24.xml"/><Relationship Id="rId44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slide" Target="slides/slide28.xml"/><Relationship Id="rId43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charset="0"/>
              </a:defRPr>
            </a:lvl1pPr>
          </a:lstStyle>
          <a:p>
            <a:fld id="{3B38B3EE-B719-EE40-9976-A6EB6663A34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8312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57250" y="685800"/>
            <a:ext cx="51435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xmlns="" val="1"/>
            </a:ext>
          </a:extLst>
        </p:spPr>
      </p:sp>
      <p:sp>
        <p:nvSpPr>
          <p:cNvPr id="153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charset="0"/>
              </a:defRPr>
            </a:lvl1pPr>
          </a:lstStyle>
          <a:p>
            <a:fld id="{8686B44C-64FC-C24F-B4C9-B94669943E4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180584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Line 2"/>
          <p:cNvSpPr>
            <a:spLocks noChangeShapeType="1"/>
          </p:cNvSpPr>
          <p:nvPr/>
        </p:nvSpPr>
        <p:spPr bwMode="auto">
          <a:xfrm>
            <a:off x="0" y="1708150"/>
            <a:ext cx="10290175" cy="0"/>
          </a:xfrm>
          <a:prstGeom prst="line">
            <a:avLst/>
          </a:prstGeom>
          <a:noFill/>
          <a:ln w="12700" cap="sq">
            <a:solidFill>
              <a:schemeClr val="bg2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75" name="Arc 3"/>
          <p:cNvSpPr>
            <a:spLocks/>
          </p:cNvSpPr>
          <p:nvPr/>
        </p:nvSpPr>
        <p:spPr bwMode="auto">
          <a:xfrm>
            <a:off x="0" y="842963"/>
            <a:ext cx="3259138" cy="6015037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</a:path>
              <a:path w="21600" h="21600" stroke="0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round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algn="l"/>
            <a:endParaRPr kumimoji="1" lang="en-US">
              <a:latin typeface="Times New Roman" charset="0"/>
            </a:endParaRP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3086100" y="427038"/>
            <a:ext cx="7199313" cy="1524000"/>
          </a:xfrm>
        </p:spPr>
        <p:txBody>
          <a:bodyPr anchor="b"/>
          <a:lstStyle>
            <a:lvl1pPr>
              <a:lnSpc>
                <a:spcPct val="80000"/>
              </a:lnSpc>
              <a:defRPr sz="66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714875" y="1828800"/>
            <a:ext cx="5143500" cy="1752600"/>
          </a:xfrm>
        </p:spPr>
        <p:txBody>
          <a:bodyPr/>
          <a:lstStyle>
            <a:lvl1pPr marL="0" indent="0">
              <a:buFont typeface="Wingdings" charset="0"/>
              <a:buNone/>
              <a:defRPr sz="2400"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dt" sz="quarter" idx="2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chemeClr val="accent2"/>
                </a:solidFill>
              </a14:hiddenFill>
            </a:ext>
          </a:extLst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3FAF8BE5-0D6C-604A-BB5A-0979E341873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F46B03-671C-804F-B8F8-06B0F367CAB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941690"/>
      </p:ext>
    </p:extLst>
  </p:cSld>
  <p:clrMapOvr>
    <a:masterClrMapping/>
  </p:clrMapOvr>
  <p:transition spd="slow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15325" y="609600"/>
            <a:ext cx="17145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171825" y="609600"/>
            <a:ext cx="49911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107090-7716-7540-BE99-E082BE021F0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839973"/>
      </p:ext>
    </p:extLst>
  </p:cSld>
  <p:clrMapOvr>
    <a:masterClrMapping/>
  </p:clrMapOvr>
  <p:transition spd="slow">
    <p:fade thruBlk="1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1525" y="2130425"/>
            <a:ext cx="874395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43050" y="3886200"/>
            <a:ext cx="72009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4F4D69-AF09-5746-8639-B468C2CA2CE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9555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9054BE-1E53-EA40-A0E1-647D4C879EB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6547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4406900"/>
            <a:ext cx="874395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2800" y="2906713"/>
            <a:ext cx="874395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E93CAF-CE34-A049-8F97-8B4B1624715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47228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1525" y="1981200"/>
            <a:ext cx="4295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1981200"/>
            <a:ext cx="4295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195C0B-FF4A-EC48-9FBC-C5375DCC3A1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299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274638"/>
            <a:ext cx="92583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0" y="1535113"/>
            <a:ext cx="454501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" y="2174875"/>
            <a:ext cx="454501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26050" y="1535113"/>
            <a:ext cx="45466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26050" y="2174875"/>
            <a:ext cx="4546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3749F3-2D80-2347-8158-E4EB5DB9CB7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56637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194096-4F8E-EC41-87A4-CB425C7BCC7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02168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670F38-AEB8-1242-86D4-A3B19613232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7330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273050"/>
            <a:ext cx="3384550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2725" y="273050"/>
            <a:ext cx="574992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0" y="1435100"/>
            <a:ext cx="3384550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AAB06D-5233-334F-8026-9139106C629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7628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F18E08-D533-0240-B2FA-F250C5EA9EE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9172"/>
      </p:ext>
    </p:extLst>
  </p:cSld>
  <p:clrMapOvr>
    <a:masterClrMapping/>
  </p:clrMapOvr>
  <p:transition spd="slow">
    <p:fade thruBlk="1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6125" y="4800600"/>
            <a:ext cx="6172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16125" y="612775"/>
            <a:ext cx="6172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16125" y="5367338"/>
            <a:ext cx="6172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37DE52-E22D-C543-90A3-C09EACC8885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680009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2CAA62-D402-C246-AF5F-6DBC71797B1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60657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29488" y="609600"/>
            <a:ext cx="2185987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1525" y="609600"/>
            <a:ext cx="6405563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30FCDB-F45A-D24B-97B7-DAEED26A835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775762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1525" y="2130425"/>
            <a:ext cx="874395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43050" y="3886200"/>
            <a:ext cx="72009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270037901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263116818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4406900"/>
            <a:ext cx="874395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2800" y="2906713"/>
            <a:ext cx="8743950" cy="1500187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349638652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1525" y="419100"/>
            <a:ext cx="4295775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419100"/>
            <a:ext cx="4295775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50576064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274638"/>
            <a:ext cx="92583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0" y="1535113"/>
            <a:ext cx="4545013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" y="2174875"/>
            <a:ext cx="454501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26050" y="1535113"/>
            <a:ext cx="4546600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26050" y="2174875"/>
            <a:ext cx="4546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260412548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352518626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425360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4406900"/>
            <a:ext cx="874395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2800" y="2906713"/>
            <a:ext cx="874395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EE62D5-79C7-A946-86E5-F3B4B23C0B8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871857"/>
      </p:ext>
    </p:extLst>
  </p:cSld>
  <p:clrMapOvr>
    <a:masterClrMapping/>
  </p:clrMapOvr>
  <p:transition spd="slow">
    <p:fade thruBlk="1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273050"/>
            <a:ext cx="3384550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2725" y="273050"/>
            <a:ext cx="574992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0" y="1435100"/>
            <a:ext cx="3384550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94292236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6125" y="4800600"/>
            <a:ext cx="6172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16125" y="612775"/>
            <a:ext cx="6172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16125" y="5367338"/>
            <a:ext cx="6172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91575534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93268708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29488" y="419100"/>
            <a:ext cx="2185987" cy="6210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1525" y="419100"/>
            <a:ext cx="6405563" cy="6210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2933560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1525" y="2130425"/>
            <a:ext cx="874395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43050" y="3886200"/>
            <a:ext cx="72009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256100640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374117594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4406900"/>
            <a:ext cx="874395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2800" y="2906713"/>
            <a:ext cx="8743950" cy="1500187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221384027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1525" y="419100"/>
            <a:ext cx="4295775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419100"/>
            <a:ext cx="4295775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418589914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274638"/>
            <a:ext cx="92583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0" y="1535113"/>
            <a:ext cx="4545013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" y="2174875"/>
            <a:ext cx="454501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26050" y="1535113"/>
            <a:ext cx="4546600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26050" y="2174875"/>
            <a:ext cx="4546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288658233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28038534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171825" y="1981200"/>
            <a:ext cx="3352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77025" y="1981200"/>
            <a:ext cx="3352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5B0874-DC67-094F-9863-8E990D08254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5660956"/>
      </p:ext>
    </p:extLst>
  </p:cSld>
  <p:clrMapOvr>
    <a:masterClrMapping/>
  </p:clrMapOvr>
  <p:transition spd="slow">
    <p:fade thruBlk="1"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275915279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273050"/>
            <a:ext cx="3384550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2725" y="273050"/>
            <a:ext cx="574992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0" y="1435100"/>
            <a:ext cx="3384550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237236957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6125" y="4800600"/>
            <a:ext cx="6172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16125" y="612775"/>
            <a:ext cx="6172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16125" y="5367338"/>
            <a:ext cx="6172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272383046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8339363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29488" y="419100"/>
            <a:ext cx="2185987" cy="6210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1525" y="419100"/>
            <a:ext cx="6405563" cy="6210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6081294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1525" y="2130425"/>
            <a:ext cx="874395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43050" y="3886200"/>
            <a:ext cx="72009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90928621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377667767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4406900"/>
            <a:ext cx="874395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2800" y="2906713"/>
            <a:ext cx="8743950" cy="1500187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226848036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1525" y="419100"/>
            <a:ext cx="4295775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419100"/>
            <a:ext cx="4295775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129478453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274638"/>
            <a:ext cx="92583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0" y="1535113"/>
            <a:ext cx="4545013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" y="2174875"/>
            <a:ext cx="454501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26050" y="1535113"/>
            <a:ext cx="4546600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26050" y="2174875"/>
            <a:ext cx="4546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32760886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274638"/>
            <a:ext cx="92583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0" y="1535113"/>
            <a:ext cx="454501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" y="2174875"/>
            <a:ext cx="454501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26050" y="1535113"/>
            <a:ext cx="45466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26050" y="2174875"/>
            <a:ext cx="4546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BEA40C-FA59-2141-B02A-7D74E767D84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224118"/>
      </p:ext>
    </p:extLst>
  </p:cSld>
  <p:clrMapOvr>
    <a:masterClrMapping/>
  </p:clrMapOvr>
  <p:transition spd="slow">
    <p:fade thruBlk="1"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403511853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189593787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273050"/>
            <a:ext cx="3384550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2725" y="273050"/>
            <a:ext cx="574992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0" y="1435100"/>
            <a:ext cx="3384550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207129930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6125" y="4800600"/>
            <a:ext cx="6172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16125" y="612775"/>
            <a:ext cx="6172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16125" y="5367338"/>
            <a:ext cx="6172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295958842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988161123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29488" y="419100"/>
            <a:ext cx="2185987" cy="6210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1525" y="419100"/>
            <a:ext cx="6405563" cy="6210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105096328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1525" y="2130425"/>
            <a:ext cx="874395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43050" y="3886200"/>
            <a:ext cx="72009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2118439309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2862616420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4406900"/>
            <a:ext cx="874395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2800" y="2906713"/>
            <a:ext cx="8743950" cy="1500187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90762589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1525" y="419100"/>
            <a:ext cx="4295775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419100"/>
            <a:ext cx="4295775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34187568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7420B1-3C88-4742-B508-A2FA444254A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8142238"/>
      </p:ext>
    </p:extLst>
  </p:cSld>
  <p:clrMapOvr>
    <a:masterClrMapping/>
  </p:clrMapOvr>
  <p:transition spd="slow">
    <p:fade thruBlk="1"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274638"/>
            <a:ext cx="92583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0" y="1535113"/>
            <a:ext cx="4545013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" y="2174875"/>
            <a:ext cx="454501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26050" y="1535113"/>
            <a:ext cx="4546600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26050" y="2174875"/>
            <a:ext cx="4546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868925905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1129762159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1551498494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273050"/>
            <a:ext cx="3384550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2725" y="273050"/>
            <a:ext cx="574992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0" y="1435100"/>
            <a:ext cx="3384550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3309223764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6125" y="4800600"/>
            <a:ext cx="6172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16125" y="612775"/>
            <a:ext cx="6172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16125" y="5367338"/>
            <a:ext cx="6172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1490855177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2709983842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29488" y="419100"/>
            <a:ext cx="2185987" cy="6210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1525" y="419100"/>
            <a:ext cx="6405563" cy="6210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3992219621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5698" name="Line 2"/>
          <p:cNvSpPr>
            <a:spLocks noChangeShapeType="1"/>
          </p:cNvSpPr>
          <p:nvPr/>
        </p:nvSpPr>
        <p:spPr bwMode="auto">
          <a:xfrm>
            <a:off x="0" y="1708150"/>
            <a:ext cx="10290175" cy="0"/>
          </a:xfrm>
          <a:prstGeom prst="line">
            <a:avLst/>
          </a:prstGeom>
          <a:noFill/>
          <a:ln w="12700" cap="sq">
            <a:solidFill>
              <a:schemeClr val="bg2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5699" name="Arc 3"/>
          <p:cNvSpPr>
            <a:spLocks/>
          </p:cNvSpPr>
          <p:nvPr/>
        </p:nvSpPr>
        <p:spPr bwMode="auto">
          <a:xfrm>
            <a:off x="0" y="842963"/>
            <a:ext cx="3259138" cy="6015037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</a:path>
              <a:path w="21600" h="21600" stroke="0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round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algn="l"/>
            <a:endParaRPr kumimoji="1" lang="en-US">
              <a:latin typeface="Times New Roman" charset="0"/>
            </a:endParaRPr>
          </a:p>
        </p:txBody>
      </p:sp>
      <p:sp>
        <p:nvSpPr>
          <p:cNvPr id="925700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3086100" y="427038"/>
            <a:ext cx="7199313" cy="1524000"/>
          </a:xfrm>
        </p:spPr>
        <p:txBody>
          <a:bodyPr anchor="b"/>
          <a:lstStyle>
            <a:lvl1pPr>
              <a:lnSpc>
                <a:spcPct val="80000"/>
              </a:lnSpc>
              <a:defRPr sz="66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925701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714875" y="1828800"/>
            <a:ext cx="5143500" cy="1752600"/>
          </a:xfrm>
        </p:spPr>
        <p:txBody>
          <a:bodyPr/>
          <a:lstStyle>
            <a:lvl1pPr marL="0" indent="0">
              <a:buFont typeface="Wingdings" charset="0"/>
              <a:buNone/>
              <a:defRPr sz="2400"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925702" name="Rectangle 6"/>
          <p:cNvSpPr>
            <a:spLocks noGrp="1" noChangeArrowheads="1"/>
          </p:cNvSpPr>
          <p:nvPr>
            <p:ph type="dt" sz="quarter" idx="2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chemeClr val="accent2"/>
                </a:solidFill>
              </a14:hiddenFill>
            </a:ext>
          </a:extLst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25703" name="Rectangle 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25704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505AB073-7B8D-0F40-BC84-5F59BBC5695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fade thruBlk="1"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4328CA-B405-A846-A359-C6FED47E00D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1953535"/>
      </p:ext>
    </p:extLst>
  </p:cSld>
  <p:clrMapOvr>
    <a:masterClrMapping/>
  </p:clrMapOvr>
  <p:transition spd="slow">
    <p:fade thruBlk="1"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4406900"/>
            <a:ext cx="874395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2800" y="2906713"/>
            <a:ext cx="874395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FC5264-EA87-FD4D-AEF0-A2E070A08FD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7012388"/>
      </p:ext>
    </p:extLst>
  </p:cSld>
  <p:clrMapOvr>
    <a:masterClrMapping/>
  </p:clrMapOvr>
  <p:transition spd="slow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94A31D-46BB-F54F-B355-889FD1F7AA2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9335864"/>
      </p:ext>
    </p:extLst>
  </p:cSld>
  <p:clrMapOvr>
    <a:masterClrMapping/>
  </p:clrMapOvr>
  <p:transition spd="slow">
    <p:fade thruBlk="1"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171825" y="1981200"/>
            <a:ext cx="3352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77025" y="1981200"/>
            <a:ext cx="3352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6F4213-EB0A-5A48-935E-7E96D48C208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676447"/>
      </p:ext>
    </p:extLst>
  </p:cSld>
  <p:clrMapOvr>
    <a:masterClrMapping/>
  </p:clrMapOvr>
  <p:transition spd="slow">
    <p:fade thruBlk="1"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274638"/>
            <a:ext cx="92583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0" y="1535113"/>
            <a:ext cx="454501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" y="2174875"/>
            <a:ext cx="454501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26050" y="1535113"/>
            <a:ext cx="45466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26050" y="2174875"/>
            <a:ext cx="4546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6C5821-6B6B-674E-AB94-044B1D58AC5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100719"/>
      </p:ext>
    </p:extLst>
  </p:cSld>
  <p:clrMapOvr>
    <a:masterClrMapping/>
  </p:clrMapOvr>
  <p:transition spd="slow">
    <p:fade thruBlk="1"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E78B84-BE98-FE41-9A82-D6121D2C5F9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670714"/>
      </p:ext>
    </p:extLst>
  </p:cSld>
  <p:clrMapOvr>
    <a:masterClrMapping/>
  </p:clrMapOvr>
  <p:transition spd="slow">
    <p:fade thruBlk="1"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7463A9-68FD-9746-90B0-8D2B6273EBD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756057"/>
      </p:ext>
    </p:extLst>
  </p:cSld>
  <p:clrMapOvr>
    <a:masterClrMapping/>
  </p:clrMapOvr>
  <p:transition spd="slow">
    <p:fade thruBlk="1"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273050"/>
            <a:ext cx="3384550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2725" y="273050"/>
            <a:ext cx="574992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0" y="1435100"/>
            <a:ext cx="3384550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6DB5A7-722E-9047-A516-AEE35115E61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0579240"/>
      </p:ext>
    </p:extLst>
  </p:cSld>
  <p:clrMapOvr>
    <a:masterClrMapping/>
  </p:clrMapOvr>
  <p:transition spd="slow">
    <p:fade thruBlk="1"/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6125" y="4800600"/>
            <a:ext cx="6172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16125" y="612775"/>
            <a:ext cx="6172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16125" y="5367338"/>
            <a:ext cx="6172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EA2F6F-F192-1843-AC17-233D32591F7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8442121"/>
      </p:ext>
    </p:extLst>
  </p:cSld>
  <p:clrMapOvr>
    <a:masterClrMapping/>
  </p:clrMapOvr>
  <p:transition spd="slow">
    <p:fade thruBlk="1"/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6A501B-7A9B-004D-BB51-05EEE25B6F9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7840882"/>
      </p:ext>
    </p:extLst>
  </p:cSld>
  <p:clrMapOvr>
    <a:masterClrMapping/>
  </p:clrMapOvr>
  <p:transition spd="slow">
    <p:fade thruBlk="1"/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15325" y="609600"/>
            <a:ext cx="17145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171825" y="609600"/>
            <a:ext cx="49911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AE32B9-A58E-A84B-9AFC-1B81A97DD3D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0968963"/>
      </p:ext>
    </p:extLst>
  </p:cSld>
  <p:clrMapOvr>
    <a:masterClrMapping/>
  </p:clrMapOvr>
  <p:transition spd="slow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273050"/>
            <a:ext cx="3384550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2725" y="273050"/>
            <a:ext cx="574992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0" y="1435100"/>
            <a:ext cx="3384550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93814E-1510-0D44-AF7D-B82052E63DF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7460785"/>
      </p:ext>
    </p:extLst>
  </p:cSld>
  <p:clrMapOvr>
    <a:masterClrMapping/>
  </p:clrMapOvr>
  <p:transition spd="slow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6125" y="4800600"/>
            <a:ext cx="6172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16125" y="612775"/>
            <a:ext cx="6172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16125" y="5367338"/>
            <a:ext cx="6172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DC228B-5698-3545-AAA1-9B8B229080C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6380283"/>
      </p:ext>
    </p:extLst>
  </p:cSld>
  <p:clrMapOvr>
    <a:masterClrMapping/>
  </p:clrMapOvr>
  <p:transition spd="slow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40000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rc 2"/>
          <p:cNvSpPr>
            <a:spLocks/>
          </p:cNvSpPr>
          <p:nvPr/>
        </p:nvSpPr>
        <p:spPr bwMode="auto">
          <a:xfrm>
            <a:off x="0" y="842963"/>
            <a:ext cx="3259138" cy="6015037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</a:path>
              <a:path w="21600" h="21600" stroke="0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round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algn="l"/>
            <a:endParaRPr kumimoji="1" lang="en-US">
              <a:latin typeface="Times New Roman" charset="0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171825" y="609600"/>
            <a:ext cx="6858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171825" y="1981200"/>
            <a:ext cx="68580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6248400"/>
            <a:ext cx="2143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29075" y="6248400"/>
            <a:ext cx="32575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886700" y="6248400"/>
            <a:ext cx="2143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6A37D20E-8155-9D4B-AF14-88655D5DFFB5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ransition spd="slow">
    <p:fade thruBlk="1"/>
  </p:transition>
  <p:txStyles>
    <p:titleStyle>
      <a:lvl1pPr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charset="0"/>
          <a:ea typeface="ＭＳ Ｐゴシック" charset="0"/>
        </a:defRPr>
      </a:lvl2pPr>
      <a:lvl3pPr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charset="0"/>
          <a:ea typeface="ＭＳ Ｐゴシック" charset="0"/>
        </a:defRPr>
      </a:lvl3pPr>
      <a:lvl4pPr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charset="0"/>
          <a:ea typeface="ＭＳ Ｐゴシック" charset="0"/>
        </a:defRPr>
      </a:lvl4pPr>
      <a:lvl5pPr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charset="0"/>
          <a:ea typeface="ＭＳ Ｐゴシック" charset="0"/>
        </a:defRPr>
      </a:lvl5pPr>
      <a:lvl6pPr marL="457200"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charset="0"/>
          <a:ea typeface="ＭＳ Ｐゴシック" charset="0"/>
        </a:defRPr>
      </a:lvl6pPr>
      <a:lvl7pPr marL="914400"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charset="0"/>
          <a:ea typeface="ＭＳ Ｐゴシック" charset="0"/>
        </a:defRPr>
      </a:lvl7pPr>
      <a:lvl8pPr marL="1371600"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charset="0"/>
          <a:ea typeface="ＭＳ Ｐゴシック" charset="0"/>
        </a:defRPr>
      </a:lvl8pPr>
      <a:lvl9pPr marL="1828800"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charset="0"/>
          <a:ea typeface="ＭＳ Ｐゴシック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charset="0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65000"/>
        <a:buFont typeface="Wingdings" charset="0"/>
        <a:buChar char="u"/>
        <a:defRPr sz="26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charset="0"/>
        <a:buChar char="«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00000"/>
        <a:buChar char="•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50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71525" y="609600"/>
            <a:ext cx="874395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8550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71525" y="1981200"/>
            <a:ext cx="874395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550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71525" y="6248400"/>
            <a:ext cx="2143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8550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14725" y="6248400"/>
            <a:ext cx="32575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8550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372350" y="6248400"/>
            <a:ext cx="2143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309F7B99-36BB-F14B-8E27-2EF48BE06A2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34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71525" y="5562600"/>
            <a:ext cx="874395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8734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71525" y="419100"/>
            <a:ext cx="8743950" cy="510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73476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 rot="-5400000">
            <a:off x="-981075" y="4962525"/>
            <a:ext cx="2819400" cy="51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000">
                <a:latin typeface="+mj-lt"/>
              </a:defRPr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  <p:pic>
        <p:nvPicPr>
          <p:cNvPr id="873477" name="Picture 5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152400"/>
            <a:ext cx="1076325" cy="219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</a:defRPr>
      </a:lvl2pPr>
      <a:lvl3pPr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</a:defRPr>
      </a:lvl3pPr>
      <a:lvl4pPr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</a:defRPr>
      </a:lvl4pPr>
      <a:lvl5pPr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98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71525" y="5562600"/>
            <a:ext cx="874395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8898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71525" y="419100"/>
            <a:ext cx="8743950" cy="510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8986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 rot="-5400000">
            <a:off x="-981075" y="4962525"/>
            <a:ext cx="2819400" cy="51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000">
                <a:latin typeface="+mj-lt"/>
              </a:defRPr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  <p:pic>
        <p:nvPicPr>
          <p:cNvPr id="889861" name="Picture 5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152400"/>
            <a:ext cx="1076325" cy="219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dt="0"/>
  <p:txStyles>
    <p:titleStyle>
      <a:lvl1pPr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</a:defRPr>
      </a:lvl2pPr>
      <a:lvl3pPr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</a:defRPr>
      </a:lvl3pPr>
      <a:lvl4pPr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</a:defRPr>
      </a:lvl4pPr>
      <a:lvl5pPr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5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71525" y="5562600"/>
            <a:ext cx="874395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905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71525" y="419100"/>
            <a:ext cx="8743950" cy="510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0522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 rot="-5400000">
            <a:off x="-981075" y="4962525"/>
            <a:ext cx="2819400" cy="51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000">
                <a:latin typeface="+mj-lt"/>
              </a:defRPr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  <p:pic>
        <p:nvPicPr>
          <p:cNvPr id="905221" name="Picture 5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152400"/>
            <a:ext cx="1076325" cy="219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hf sldNum="0" hdr="0" dt="0"/>
  <p:txStyles>
    <p:titleStyle>
      <a:lvl1pPr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</a:defRPr>
      </a:lvl2pPr>
      <a:lvl3pPr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</a:defRPr>
      </a:lvl3pPr>
      <a:lvl4pPr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</a:defRPr>
      </a:lvl4pPr>
      <a:lvl5pPr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34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71525" y="5562600"/>
            <a:ext cx="874395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9134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71525" y="419100"/>
            <a:ext cx="8743950" cy="510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13412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 rot="-5400000">
            <a:off x="-981075" y="4962525"/>
            <a:ext cx="2819400" cy="51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000">
                <a:latin typeface="+mj-lt"/>
              </a:defRPr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  <p:pic>
        <p:nvPicPr>
          <p:cNvPr id="913413" name="Picture 5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152400"/>
            <a:ext cx="1076325" cy="219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</p:sldLayoutIdLst>
  <p:hf sldNum="0" hdr="0" dt="0"/>
  <p:txStyles>
    <p:titleStyle>
      <a:lvl1pPr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Arial" charset="0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Arial" charset="0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Arial" charset="0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40000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4674" name="Arc 2"/>
          <p:cNvSpPr>
            <a:spLocks/>
          </p:cNvSpPr>
          <p:nvPr/>
        </p:nvSpPr>
        <p:spPr bwMode="auto">
          <a:xfrm>
            <a:off x="0" y="842963"/>
            <a:ext cx="3259138" cy="6015037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</a:path>
              <a:path w="21600" h="21600" stroke="0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round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algn="l"/>
            <a:endParaRPr kumimoji="1" lang="en-US">
              <a:latin typeface="Times New Roman" charset="0"/>
            </a:endParaRPr>
          </a:p>
        </p:txBody>
      </p:sp>
      <p:sp>
        <p:nvSpPr>
          <p:cNvPr id="92467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171825" y="609600"/>
            <a:ext cx="6858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92467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171825" y="1981200"/>
            <a:ext cx="68580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24677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6248400"/>
            <a:ext cx="2143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924678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29075" y="6248400"/>
            <a:ext cx="32575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924679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886700" y="6248400"/>
            <a:ext cx="2143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FE55CFFB-C0C8-0E41-AA07-5DC7FD132A92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4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</p:sldLayoutIdLst>
  <p:transition spd="slow">
    <p:fade thruBlk="1"/>
  </p:transition>
  <p:txStyles>
    <p:titleStyle>
      <a:lvl1pPr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charset="0"/>
          <a:ea typeface="ＭＳ Ｐゴシック" charset="0"/>
          <a:cs typeface="Arial" charset="0"/>
        </a:defRPr>
      </a:lvl2pPr>
      <a:lvl3pPr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charset="0"/>
          <a:ea typeface="ＭＳ Ｐゴシック" charset="0"/>
          <a:cs typeface="Arial" charset="0"/>
        </a:defRPr>
      </a:lvl3pPr>
      <a:lvl4pPr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charset="0"/>
          <a:ea typeface="ＭＳ Ｐゴシック" charset="0"/>
          <a:cs typeface="Arial" charset="0"/>
        </a:defRPr>
      </a:lvl4pPr>
      <a:lvl5pPr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charset="0"/>
          <a:ea typeface="ＭＳ Ｐゴシック" charset="0"/>
          <a:cs typeface="Arial" charset="0"/>
        </a:defRPr>
      </a:lvl5pPr>
      <a:lvl6pPr marL="457200"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charset="0"/>
          <a:ea typeface="ＭＳ Ｐゴシック" charset="0"/>
          <a:cs typeface="Arial" charset="0"/>
        </a:defRPr>
      </a:lvl6pPr>
      <a:lvl7pPr marL="914400"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charset="0"/>
          <a:ea typeface="ＭＳ Ｐゴシック" charset="0"/>
          <a:cs typeface="Arial" charset="0"/>
        </a:defRPr>
      </a:lvl7pPr>
      <a:lvl8pPr marL="1371600"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charset="0"/>
          <a:ea typeface="ＭＳ Ｐゴシック" charset="0"/>
          <a:cs typeface="Arial" charset="0"/>
        </a:defRPr>
      </a:lvl8pPr>
      <a:lvl9pPr marL="1828800"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charset="0"/>
          <a:ea typeface="ＭＳ Ｐゴシック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charset="0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65000"/>
        <a:buFont typeface="Wingdings" charset="0"/>
        <a:buChar char="u"/>
        <a:defRPr sz="2600">
          <a:solidFill>
            <a:schemeClr val="tx1"/>
          </a:solidFill>
          <a:latin typeface="+mn-lt"/>
          <a:ea typeface="Arial" charset="0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charset="0"/>
        <a:buChar char="«"/>
        <a:defRPr sz="2400">
          <a:solidFill>
            <a:schemeClr val="tx1"/>
          </a:solidFill>
          <a:latin typeface="+mn-lt"/>
          <a:ea typeface="Arial" charset="0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00000"/>
        <a:buChar char="•"/>
        <a:defRPr sz="2000">
          <a:solidFill>
            <a:schemeClr val="tx1"/>
          </a:solidFill>
          <a:latin typeface="+mn-lt"/>
          <a:ea typeface="Arial" charset="0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sz="2000">
          <a:solidFill>
            <a:schemeClr val="tx1"/>
          </a:solidFill>
          <a:latin typeface="+mn-lt"/>
          <a:ea typeface="Arial" charset="0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sz="2000">
          <a:solidFill>
            <a:schemeClr val="tx1"/>
          </a:solidFill>
          <a:latin typeface="+mn-lt"/>
          <a:ea typeface="Arial" charset="0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sz="2000">
          <a:solidFill>
            <a:schemeClr val="tx1"/>
          </a:solidFill>
          <a:latin typeface="+mn-lt"/>
          <a:ea typeface="Arial" charset="0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sz="2000">
          <a:solidFill>
            <a:schemeClr val="tx1"/>
          </a:solidFill>
          <a:latin typeface="+mn-lt"/>
          <a:ea typeface="Arial" charset="0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sz="2000">
          <a:solidFill>
            <a:schemeClr val="tx1"/>
          </a:solidFill>
          <a:latin typeface="+mn-lt"/>
          <a:ea typeface="Arial" charset="0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8" name="Rectangle 12"/>
          <p:cNvSpPr>
            <a:spLocks noChangeArrowheads="1"/>
          </p:cNvSpPr>
          <p:nvPr/>
        </p:nvSpPr>
        <p:spPr bwMode="auto">
          <a:xfrm>
            <a:off x="495300" y="304800"/>
            <a:ext cx="93726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2075" tIns="46038" rIns="92075" bIns="46038" anchor="b"/>
          <a:lstStyle/>
          <a:p>
            <a:r>
              <a:rPr lang="en-US" sz="36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Inborn Errors of Amino Acid Metabolism</a:t>
            </a:r>
          </a:p>
          <a:p>
            <a:r>
              <a:rPr lang="en-US" sz="36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(Renal Block)</a:t>
            </a:r>
          </a:p>
        </p:txBody>
      </p:sp>
      <p:sp>
        <p:nvSpPr>
          <p:cNvPr id="4114" name="Text Box 18"/>
          <p:cNvSpPr txBox="1">
            <a:spLocks noChangeArrowheads="1"/>
          </p:cNvSpPr>
          <p:nvPr/>
        </p:nvSpPr>
        <p:spPr bwMode="auto">
          <a:xfrm>
            <a:off x="3527425" y="3027363"/>
            <a:ext cx="49688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4115" name="Text Box 19"/>
          <p:cNvSpPr txBox="1">
            <a:spLocks noChangeArrowheads="1"/>
          </p:cNvSpPr>
          <p:nvPr/>
        </p:nvSpPr>
        <p:spPr bwMode="auto">
          <a:xfrm>
            <a:off x="1409700" y="2895600"/>
            <a:ext cx="7362825" cy="2677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sz="2800" b="1" dirty="0">
                <a:solidFill>
                  <a:srgbClr val="FF9900"/>
                </a:solidFill>
              </a:rPr>
              <a:t>Biochemistry of:</a:t>
            </a:r>
          </a:p>
          <a:p>
            <a:pPr lvl="1" algn="l">
              <a:buFontTx/>
              <a:buChar char="•"/>
            </a:pPr>
            <a:r>
              <a:rPr lang="en-US" sz="2800" b="1" dirty="0"/>
              <a:t>Phenylketonuria (PKU)</a:t>
            </a:r>
          </a:p>
          <a:p>
            <a:pPr lvl="1" algn="l">
              <a:buFontTx/>
              <a:buChar char="•"/>
            </a:pPr>
            <a:r>
              <a:rPr lang="en-US" sz="2800" b="1" dirty="0">
                <a:solidFill>
                  <a:srgbClr val="FF9900"/>
                </a:solidFill>
              </a:rPr>
              <a:t>Maple Syrup Urine Disease (MSUD)</a:t>
            </a:r>
          </a:p>
          <a:p>
            <a:pPr lvl="1" algn="l">
              <a:buFontTx/>
              <a:buChar char="•"/>
            </a:pPr>
            <a:r>
              <a:rPr lang="en-US" sz="2800" b="1" dirty="0"/>
              <a:t>Albinism</a:t>
            </a:r>
          </a:p>
          <a:p>
            <a:pPr lvl="1" algn="l">
              <a:buFontTx/>
              <a:buChar char="•"/>
            </a:pPr>
            <a:r>
              <a:rPr lang="en-US" sz="2800" b="1" dirty="0" err="1">
                <a:solidFill>
                  <a:srgbClr val="FF9900"/>
                </a:solidFill>
              </a:rPr>
              <a:t>Homocyteinuria</a:t>
            </a:r>
            <a:endParaRPr lang="en-US" sz="2800" b="1" dirty="0">
              <a:solidFill>
                <a:srgbClr val="FF9900"/>
              </a:solidFill>
            </a:endParaRPr>
          </a:p>
          <a:p>
            <a:pPr lvl="1" algn="l">
              <a:buFontTx/>
              <a:buChar char="•"/>
            </a:pPr>
            <a:r>
              <a:rPr lang="en-US" sz="2800" b="1" dirty="0" err="1"/>
              <a:t>Alkaptonuria</a:t>
            </a:r>
            <a:endParaRPr lang="en-US" sz="2800" b="1" dirty="0"/>
          </a:p>
        </p:txBody>
      </p:sp>
      <p:sp>
        <p:nvSpPr>
          <p:cNvPr id="4116" name="Text Box 20"/>
          <p:cNvSpPr txBox="1">
            <a:spLocks noChangeArrowheads="1"/>
          </p:cNvSpPr>
          <p:nvPr/>
        </p:nvSpPr>
        <p:spPr bwMode="auto">
          <a:xfrm>
            <a:off x="647700" y="1790700"/>
            <a:ext cx="9296400" cy="5847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US" sz="32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1 Lecture                 Dr. </a:t>
            </a:r>
            <a:r>
              <a:rPr lang="en-GB" sz="32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Ahmed H. </a:t>
            </a:r>
            <a:r>
              <a:rPr lang="en-GB" sz="3200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Mujamammi</a:t>
            </a:r>
            <a:endParaRPr lang="en-US" sz="32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  <p:sp>
        <p:nvSpPr>
          <p:cNvPr id="914434" name="Rectangle 2"/>
          <p:cNvSpPr>
            <a:spLocks noGrp="1" noChangeArrowheads="1"/>
          </p:cNvSpPr>
          <p:nvPr>
            <p:ph type="title"/>
          </p:nvPr>
        </p:nvSpPr>
        <p:spPr>
          <a:xfrm>
            <a:off x="723900" y="5943600"/>
            <a:ext cx="8743950" cy="457200"/>
          </a:xfrm>
        </p:spPr>
        <p:txBody>
          <a:bodyPr/>
          <a:lstStyle/>
          <a:p>
            <a:pPr algn="ctr"/>
            <a:r>
              <a:rPr lang="en-US">
                <a:solidFill>
                  <a:schemeClr val="tx1"/>
                </a:solidFill>
              </a:rPr>
              <a:t>Melanin biosynthesis from tyrosine</a:t>
            </a:r>
          </a:p>
        </p:txBody>
      </p:sp>
      <p:sp>
        <p:nvSpPr>
          <p:cNvPr id="914435" name="Text Box 3"/>
          <p:cNvSpPr txBox="1">
            <a:spLocks noChangeArrowheads="1"/>
          </p:cNvSpPr>
          <p:nvPr/>
        </p:nvSpPr>
        <p:spPr bwMode="auto">
          <a:xfrm rot="-5400000">
            <a:off x="-98425" y="4716463"/>
            <a:ext cx="836613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sz="1000">
                <a:latin typeface="Arial" charset="0"/>
              </a:rPr>
              <a:t>Page 1002</a:t>
            </a:r>
            <a:endParaRPr lang="en-US" sz="1000">
              <a:latin typeface="Times" charset="0"/>
            </a:endParaRPr>
          </a:p>
        </p:txBody>
      </p:sp>
      <p:pic>
        <p:nvPicPr>
          <p:cNvPr id="914439" name="Picture 7" descr="gibson_clip_image00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58" t="6329" r="42360" b="41772"/>
          <a:stretch>
            <a:fillRect/>
          </a:stretch>
        </p:blipFill>
        <p:spPr bwMode="auto">
          <a:xfrm>
            <a:off x="3987800" y="228600"/>
            <a:ext cx="2247900" cy="40386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914440" name="Rectangle 8"/>
          <p:cNvSpPr>
            <a:spLocks noChangeArrowheads="1"/>
          </p:cNvSpPr>
          <p:nvPr/>
        </p:nvSpPr>
        <p:spPr bwMode="auto">
          <a:xfrm>
            <a:off x="4102100" y="762000"/>
            <a:ext cx="5334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14441" name="Rectangle 9"/>
          <p:cNvSpPr>
            <a:spLocks noChangeArrowheads="1"/>
          </p:cNvSpPr>
          <p:nvPr/>
        </p:nvSpPr>
        <p:spPr bwMode="auto">
          <a:xfrm>
            <a:off x="4102100" y="1600200"/>
            <a:ext cx="5334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14445" name="Text Box 13"/>
          <p:cNvSpPr txBox="1">
            <a:spLocks noChangeArrowheads="1"/>
          </p:cNvSpPr>
          <p:nvPr/>
        </p:nvSpPr>
        <p:spPr bwMode="auto">
          <a:xfrm>
            <a:off x="6210300" y="228600"/>
            <a:ext cx="12128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sz="2000">
                <a:solidFill>
                  <a:srgbClr val="FF3300"/>
                </a:solidFill>
              </a:rPr>
              <a:t>No or less</a:t>
            </a:r>
          </a:p>
          <a:p>
            <a:pPr algn="l"/>
            <a:r>
              <a:rPr lang="en-US" sz="2000">
                <a:solidFill>
                  <a:srgbClr val="FF3300"/>
                </a:solidFill>
              </a:rPr>
              <a:t>tyrosine</a:t>
            </a:r>
          </a:p>
        </p:txBody>
      </p:sp>
      <p:sp>
        <p:nvSpPr>
          <p:cNvPr id="914446" name="Line 14"/>
          <p:cNvSpPr>
            <a:spLocks noChangeShapeType="1"/>
          </p:cNvSpPr>
          <p:nvPr/>
        </p:nvSpPr>
        <p:spPr bwMode="auto">
          <a:xfrm>
            <a:off x="5105400" y="4343400"/>
            <a:ext cx="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14447" name="Line 15"/>
          <p:cNvSpPr>
            <a:spLocks noChangeShapeType="1"/>
          </p:cNvSpPr>
          <p:nvPr/>
        </p:nvSpPr>
        <p:spPr bwMode="auto">
          <a:xfrm>
            <a:off x="5105400" y="4800600"/>
            <a:ext cx="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14448" name="Text Box 16"/>
          <p:cNvSpPr txBox="1">
            <a:spLocks noChangeArrowheads="1"/>
          </p:cNvSpPr>
          <p:nvPr/>
        </p:nvSpPr>
        <p:spPr bwMode="auto">
          <a:xfrm>
            <a:off x="4533900" y="5257800"/>
            <a:ext cx="11287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 b="1">
                <a:latin typeface="Arial" charset="0"/>
                <a:cs typeface="Arial" charset="0"/>
              </a:rPr>
              <a:t>Melanin</a:t>
            </a:r>
          </a:p>
        </p:txBody>
      </p:sp>
      <p:grpSp>
        <p:nvGrpSpPr>
          <p:cNvPr id="914453" name="Group 21"/>
          <p:cNvGrpSpPr>
            <a:grpSpLocks/>
          </p:cNvGrpSpPr>
          <p:nvPr/>
        </p:nvGrpSpPr>
        <p:grpSpPr bwMode="auto">
          <a:xfrm>
            <a:off x="5676900" y="381000"/>
            <a:ext cx="381000" cy="304800"/>
            <a:chOff x="4056" y="2736"/>
            <a:chExt cx="240" cy="192"/>
          </a:xfrm>
        </p:grpSpPr>
        <p:sp>
          <p:nvSpPr>
            <p:cNvPr id="914454" name="Line 22"/>
            <p:cNvSpPr>
              <a:spLocks noChangeShapeType="1"/>
            </p:cNvSpPr>
            <p:nvPr/>
          </p:nvSpPr>
          <p:spPr bwMode="auto">
            <a:xfrm flipH="1">
              <a:off x="4056" y="2736"/>
              <a:ext cx="240" cy="19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14455" name="Line 23"/>
            <p:cNvSpPr>
              <a:spLocks noChangeShapeType="1"/>
            </p:cNvSpPr>
            <p:nvPr/>
          </p:nvSpPr>
          <p:spPr bwMode="auto">
            <a:xfrm>
              <a:off x="4056" y="2736"/>
              <a:ext cx="240" cy="19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14456" name="Text Box 24"/>
          <p:cNvSpPr txBox="1">
            <a:spLocks noChangeArrowheads="1"/>
          </p:cNvSpPr>
          <p:nvPr/>
        </p:nvSpPr>
        <p:spPr bwMode="auto">
          <a:xfrm>
            <a:off x="6283325" y="5165725"/>
            <a:ext cx="2903538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sz="2000">
                <a:solidFill>
                  <a:srgbClr val="FF3300"/>
                </a:solidFill>
              </a:rPr>
              <a:t>No or less melanin</a:t>
            </a:r>
          </a:p>
          <a:p>
            <a:pPr algn="l"/>
            <a:r>
              <a:rPr lang="en-US" sz="2000">
                <a:solidFill>
                  <a:srgbClr val="FF3300"/>
                </a:solidFill>
              </a:rPr>
              <a:t>Light skin in PKU patients</a:t>
            </a:r>
          </a:p>
        </p:txBody>
      </p:sp>
      <p:grpSp>
        <p:nvGrpSpPr>
          <p:cNvPr id="914457" name="Group 25"/>
          <p:cNvGrpSpPr>
            <a:grpSpLocks/>
          </p:cNvGrpSpPr>
          <p:nvPr/>
        </p:nvGrpSpPr>
        <p:grpSpPr bwMode="auto">
          <a:xfrm>
            <a:off x="5749925" y="5334000"/>
            <a:ext cx="381000" cy="304800"/>
            <a:chOff x="4056" y="2736"/>
            <a:chExt cx="240" cy="192"/>
          </a:xfrm>
        </p:grpSpPr>
        <p:sp>
          <p:nvSpPr>
            <p:cNvPr id="914458" name="Line 26"/>
            <p:cNvSpPr>
              <a:spLocks noChangeShapeType="1"/>
            </p:cNvSpPr>
            <p:nvPr/>
          </p:nvSpPr>
          <p:spPr bwMode="auto">
            <a:xfrm flipH="1">
              <a:off x="4056" y="2736"/>
              <a:ext cx="240" cy="19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14459" name="Line 27"/>
            <p:cNvSpPr>
              <a:spLocks noChangeShapeType="1"/>
            </p:cNvSpPr>
            <p:nvPr/>
          </p:nvSpPr>
          <p:spPr bwMode="auto">
            <a:xfrm>
              <a:off x="4056" y="2736"/>
              <a:ext cx="240" cy="19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5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104900" y="533400"/>
            <a:ext cx="8229600" cy="715963"/>
          </a:xfrm>
          <a:noFill/>
          <a:ln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sz="4000">
                <a:solidFill>
                  <a:srgbClr val="FFFF00"/>
                </a:solidFill>
                <a:latin typeface="Palatino Linotype" charset="0"/>
              </a:rPr>
              <a:t>Characteristics of PKU</a:t>
            </a:r>
          </a:p>
        </p:txBody>
      </p:sp>
      <p:sp>
        <p:nvSpPr>
          <p:cNvPr id="915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76300" y="1600200"/>
            <a:ext cx="8724900" cy="4191000"/>
          </a:xfrm>
          <a:noFill/>
          <a:ln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3200">
                <a:latin typeface="Palatino Linotype" charset="0"/>
              </a:rPr>
              <a:t>Tyr will not be converted to catecholamine neurotransmitters</a:t>
            </a:r>
          </a:p>
          <a:p>
            <a:r>
              <a:rPr lang="en-US" sz="3200">
                <a:latin typeface="Palatino Linotype" charset="0"/>
              </a:rPr>
              <a:t>Synthesis of catecholamines requires BH</a:t>
            </a:r>
            <a:r>
              <a:rPr lang="en-US" sz="3200" baseline="-25000">
                <a:latin typeface="Palatino Linotype" charset="0"/>
              </a:rPr>
              <a:t>4</a:t>
            </a:r>
          </a:p>
          <a:p>
            <a:endParaRPr lang="en-US" sz="3200">
              <a:latin typeface="Palatino Linotype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5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15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5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15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5459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1122" name="Picture 2" descr="c19f050"/>
          <p:cNvPicPr preferRelativeResize="0"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438" y="177800"/>
            <a:ext cx="7858125" cy="651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grpSp>
        <p:nvGrpSpPr>
          <p:cNvPr id="901123" name="Group 3"/>
          <p:cNvGrpSpPr>
            <a:grpSpLocks/>
          </p:cNvGrpSpPr>
          <p:nvPr/>
        </p:nvGrpSpPr>
        <p:grpSpPr bwMode="auto">
          <a:xfrm>
            <a:off x="2247900" y="1905000"/>
            <a:ext cx="381000" cy="304800"/>
            <a:chOff x="744" y="1632"/>
            <a:chExt cx="240" cy="192"/>
          </a:xfrm>
        </p:grpSpPr>
        <p:sp>
          <p:nvSpPr>
            <p:cNvPr id="901124" name="Line 4"/>
            <p:cNvSpPr>
              <a:spLocks noChangeShapeType="1"/>
            </p:cNvSpPr>
            <p:nvPr/>
          </p:nvSpPr>
          <p:spPr bwMode="auto">
            <a:xfrm flipH="1">
              <a:off x="744" y="1632"/>
              <a:ext cx="240" cy="19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01125" name="Line 5"/>
            <p:cNvSpPr>
              <a:spLocks noChangeShapeType="1"/>
            </p:cNvSpPr>
            <p:nvPr/>
          </p:nvSpPr>
          <p:spPr bwMode="auto">
            <a:xfrm>
              <a:off x="744" y="1632"/>
              <a:ext cx="240" cy="19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6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104900" y="533400"/>
            <a:ext cx="8229600" cy="715963"/>
          </a:xfrm>
          <a:noFill/>
          <a:ln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sz="4000">
                <a:solidFill>
                  <a:srgbClr val="FFFF00"/>
                </a:solidFill>
                <a:latin typeface="Palatino Linotype" charset="0"/>
              </a:rPr>
              <a:t>Characteristics of PKU</a:t>
            </a:r>
          </a:p>
        </p:txBody>
      </p:sp>
      <p:sp>
        <p:nvSpPr>
          <p:cNvPr id="916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76300" y="1600200"/>
            <a:ext cx="8724900" cy="4191000"/>
          </a:xfrm>
          <a:noFill/>
          <a:ln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3200">
                <a:latin typeface="Palatino Linotype" charset="0"/>
              </a:rPr>
              <a:t>Trp will not be converted to serotonin (a neurotransmitter) as it requires BH</a:t>
            </a:r>
            <a:r>
              <a:rPr lang="en-US" sz="3200" baseline="-25000">
                <a:latin typeface="Palatino Linotype" charset="0"/>
              </a:rPr>
              <a:t>4</a:t>
            </a:r>
          </a:p>
          <a:p>
            <a:endParaRPr lang="en-US" sz="3200">
              <a:solidFill>
                <a:srgbClr val="FF9900"/>
              </a:solidFill>
              <a:latin typeface="Palatino Linotype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6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16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648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  <p:sp>
        <p:nvSpPr>
          <p:cNvPr id="906242" name="Rectangle 2"/>
          <p:cNvSpPr>
            <a:spLocks noGrp="1" noChangeArrowheads="1"/>
          </p:cNvSpPr>
          <p:nvPr>
            <p:ph type="title"/>
          </p:nvPr>
        </p:nvSpPr>
        <p:spPr>
          <a:xfrm>
            <a:off x="723900" y="5410200"/>
            <a:ext cx="8743950" cy="457200"/>
          </a:xfrm>
        </p:spPr>
        <p:txBody>
          <a:bodyPr/>
          <a:lstStyle/>
          <a:p>
            <a:pPr algn="ctr"/>
            <a:r>
              <a:rPr lang="en-US">
                <a:solidFill>
                  <a:schemeClr val="tx1"/>
                </a:solidFill>
              </a:rPr>
              <a:t>Synthesis of serotonin</a:t>
            </a:r>
          </a:p>
        </p:txBody>
      </p:sp>
      <p:pic>
        <p:nvPicPr>
          <p:cNvPr id="90624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71525" y="1150938"/>
            <a:ext cx="8743950" cy="3641725"/>
          </a:xfrm>
        </p:spPr>
      </p:pic>
      <p:sp>
        <p:nvSpPr>
          <p:cNvPr id="906244" name="Text Box 4"/>
          <p:cNvSpPr txBox="1">
            <a:spLocks noChangeArrowheads="1"/>
          </p:cNvSpPr>
          <p:nvPr/>
        </p:nvSpPr>
        <p:spPr bwMode="auto">
          <a:xfrm rot="-5400000">
            <a:off x="-103980" y="4717256"/>
            <a:ext cx="836612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sz="1000">
                <a:latin typeface="Arial" charset="0"/>
              </a:rPr>
              <a:t>Page 1025</a:t>
            </a:r>
            <a:endParaRPr lang="en-US" sz="1000">
              <a:latin typeface="Times" charset="0"/>
            </a:endParaRPr>
          </a:p>
        </p:txBody>
      </p:sp>
      <p:grpSp>
        <p:nvGrpSpPr>
          <p:cNvPr id="906245" name="Group 5"/>
          <p:cNvGrpSpPr>
            <a:grpSpLocks/>
          </p:cNvGrpSpPr>
          <p:nvPr/>
        </p:nvGrpSpPr>
        <p:grpSpPr bwMode="auto">
          <a:xfrm>
            <a:off x="4635500" y="711200"/>
            <a:ext cx="381000" cy="304800"/>
            <a:chOff x="744" y="1632"/>
            <a:chExt cx="240" cy="192"/>
          </a:xfrm>
        </p:grpSpPr>
        <p:sp>
          <p:nvSpPr>
            <p:cNvPr id="906246" name="Line 6"/>
            <p:cNvSpPr>
              <a:spLocks noChangeShapeType="1"/>
            </p:cNvSpPr>
            <p:nvPr/>
          </p:nvSpPr>
          <p:spPr bwMode="auto">
            <a:xfrm flipH="1">
              <a:off x="744" y="1632"/>
              <a:ext cx="240" cy="19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06247" name="Line 7"/>
            <p:cNvSpPr>
              <a:spLocks noChangeShapeType="1"/>
            </p:cNvSpPr>
            <p:nvPr/>
          </p:nvSpPr>
          <p:spPr bwMode="auto">
            <a:xfrm>
              <a:off x="744" y="1632"/>
              <a:ext cx="240" cy="19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1666" name="Rectangle 2"/>
          <p:cNvSpPr>
            <a:spLocks noGrp="1" noChangeArrowheads="1"/>
          </p:cNvSpPr>
          <p:nvPr>
            <p:ph type="title"/>
          </p:nvPr>
        </p:nvSpPr>
        <p:spPr>
          <a:xfrm>
            <a:off x="1104900" y="533400"/>
            <a:ext cx="8229600" cy="715963"/>
          </a:xfrm>
          <a:noFill/>
          <a:ln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sz="4000">
                <a:solidFill>
                  <a:srgbClr val="FFFF00"/>
                </a:solidFill>
                <a:latin typeface="Palatino Linotype" charset="0"/>
              </a:rPr>
              <a:t>Characteristics of PKU</a:t>
            </a:r>
          </a:p>
        </p:txBody>
      </p:sp>
      <p:sp>
        <p:nvSpPr>
          <p:cNvPr id="8816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76300" y="1600200"/>
            <a:ext cx="8724900" cy="4191000"/>
          </a:xfrm>
          <a:noFill/>
          <a:ln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3200" dirty="0">
                <a:latin typeface="Palatino Linotype" charset="0"/>
              </a:rPr>
              <a:t>CNS symptoms: Mental retardation, failure to walk or talk, seizures, etc.</a:t>
            </a:r>
          </a:p>
          <a:p>
            <a:r>
              <a:rPr lang="en-US" sz="3200" dirty="0">
                <a:latin typeface="Palatino Linotype" charset="0"/>
              </a:rPr>
              <a:t>Hypopigmentation</a:t>
            </a:r>
          </a:p>
          <a:p>
            <a:pPr lvl="1"/>
            <a:r>
              <a:rPr lang="en-US" sz="3000" dirty="0">
                <a:solidFill>
                  <a:srgbClr val="FF9900"/>
                </a:solidFill>
                <a:latin typeface="Palatino Linotype" charset="0"/>
              </a:rPr>
              <a:t>Deficiency of melanin</a:t>
            </a:r>
          </a:p>
          <a:p>
            <a:pPr lvl="1"/>
            <a:r>
              <a:rPr lang="en-US" sz="3000" dirty="0">
                <a:solidFill>
                  <a:srgbClr val="FF9900"/>
                </a:solidFill>
                <a:latin typeface="Palatino Linotype" charset="0"/>
              </a:rPr>
              <a:t>Hydroxylation of tyrosine by </a:t>
            </a:r>
            <a:r>
              <a:rPr lang="en-US" sz="3000" dirty="0" err="1">
                <a:solidFill>
                  <a:srgbClr val="FFFF00"/>
                </a:solidFill>
                <a:latin typeface="Palatino Linotype" charset="0"/>
              </a:rPr>
              <a:t>tyrosinase</a:t>
            </a:r>
            <a:r>
              <a:rPr lang="en-US" sz="3000" dirty="0">
                <a:solidFill>
                  <a:srgbClr val="FF9900"/>
                </a:solidFill>
                <a:latin typeface="Palatino Linotype" charset="0"/>
              </a:rPr>
              <a:t> is inhibited by high </a:t>
            </a:r>
            <a:r>
              <a:rPr lang="en-US" sz="3000" dirty="0" err="1">
                <a:solidFill>
                  <a:srgbClr val="FF9900"/>
                </a:solidFill>
                <a:latin typeface="Palatino Linotype" charset="0"/>
              </a:rPr>
              <a:t>phe</a:t>
            </a:r>
            <a:r>
              <a:rPr lang="en-US" sz="3000" dirty="0">
                <a:solidFill>
                  <a:srgbClr val="FF9900"/>
                </a:solidFill>
                <a:latin typeface="Palatino Linotype" charset="0"/>
              </a:rPr>
              <a:t> conc.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81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81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81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6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816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1667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5346" name="Rectangle 2"/>
          <p:cNvSpPr>
            <a:spLocks noGrp="1" noChangeArrowheads="1"/>
          </p:cNvSpPr>
          <p:nvPr>
            <p:ph type="title"/>
          </p:nvPr>
        </p:nvSpPr>
        <p:spPr>
          <a:xfrm>
            <a:off x="1104900" y="533400"/>
            <a:ext cx="8229600" cy="715963"/>
          </a:xfrm>
          <a:noFill/>
          <a:ln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sz="4000">
                <a:solidFill>
                  <a:srgbClr val="FFFF00"/>
                </a:solidFill>
                <a:latin typeface="Palatino Linotype" charset="0"/>
              </a:rPr>
              <a:t>Characteristics of PKU</a:t>
            </a:r>
          </a:p>
        </p:txBody>
      </p:sp>
      <p:sp>
        <p:nvSpPr>
          <p:cNvPr id="825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76300" y="1600200"/>
            <a:ext cx="8724900" cy="4191000"/>
          </a:xfrm>
          <a:noFill/>
          <a:ln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3200">
                <a:latin typeface="Palatino Linotype" charset="0"/>
              </a:rPr>
              <a:t>Elevated phenylalanine in tissues, plasma, urine</a:t>
            </a:r>
          </a:p>
          <a:p>
            <a:r>
              <a:rPr lang="en-US" sz="3200">
                <a:solidFill>
                  <a:srgbClr val="FF9900"/>
                </a:solidFill>
                <a:latin typeface="Palatino Linotype" charset="0"/>
              </a:rPr>
              <a:t>Phe is degraded to </a:t>
            </a:r>
            <a:r>
              <a:rPr lang="en-US" sz="3200">
                <a:solidFill>
                  <a:srgbClr val="FFFF00"/>
                </a:solidFill>
                <a:latin typeface="Palatino Linotype" charset="0"/>
              </a:rPr>
              <a:t>phenyllactate</a:t>
            </a:r>
            <a:r>
              <a:rPr lang="en-US" sz="3200">
                <a:solidFill>
                  <a:srgbClr val="FF9900"/>
                </a:solidFill>
                <a:latin typeface="Palatino Linotype" charset="0"/>
              </a:rPr>
              <a:t>, </a:t>
            </a:r>
            <a:r>
              <a:rPr lang="en-US" sz="3200">
                <a:solidFill>
                  <a:srgbClr val="FFFF00"/>
                </a:solidFill>
                <a:latin typeface="Palatino Linotype" charset="0"/>
              </a:rPr>
              <a:t>phenylacetate</a:t>
            </a:r>
            <a:r>
              <a:rPr lang="en-US" sz="3200">
                <a:solidFill>
                  <a:srgbClr val="FF9900"/>
                </a:solidFill>
                <a:latin typeface="Palatino Linotype" charset="0"/>
              </a:rPr>
              <a:t>, and </a:t>
            </a:r>
            <a:r>
              <a:rPr lang="en-US" sz="3200">
                <a:solidFill>
                  <a:srgbClr val="FFFF00"/>
                </a:solidFill>
                <a:latin typeface="Palatino Linotype" charset="0"/>
              </a:rPr>
              <a:t>phenylpyruvate</a:t>
            </a:r>
          </a:p>
          <a:p>
            <a:pPr lvl="1"/>
            <a:r>
              <a:rPr lang="en-US" sz="3000">
                <a:latin typeface="Palatino Linotype" charset="0"/>
              </a:rPr>
              <a:t>Gives urine a mousy odor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5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25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5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25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5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25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5347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0098" name="Picture 2" descr="c19f049"/>
          <p:cNvPicPr preferRelativeResize="0"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87" r="27406" b="10332"/>
          <a:stretch>
            <a:fillRect/>
          </a:stretch>
        </p:blipFill>
        <p:spPr bwMode="auto">
          <a:xfrm>
            <a:off x="4076700" y="177800"/>
            <a:ext cx="3886200" cy="584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900099" name="Rectangle 3"/>
          <p:cNvSpPr>
            <a:spLocks noChangeArrowheads="1"/>
          </p:cNvSpPr>
          <p:nvPr/>
        </p:nvSpPr>
        <p:spPr bwMode="auto">
          <a:xfrm>
            <a:off x="771525" y="6096000"/>
            <a:ext cx="87439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2200">
                <a:latin typeface="Times New Roman" charset="0"/>
              </a:rPr>
              <a:t>Cause of mousy urine smell in PKU</a:t>
            </a:r>
          </a:p>
        </p:txBody>
      </p:sp>
      <p:pic>
        <p:nvPicPr>
          <p:cNvPr id="900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19" b="89789"/>
          <a:stretch>
            <a:fillRect/>
          </a:stretch>
        </p:blipFill>
        <p:spPr bwMode="auto">
          <a:xfrm>
            <a:off x="952500" y="1066800"/>
            <a:ext cx="25146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900104" name="Line 8"/>
          <p:cNvSpPr>
            <a:spLocks noChangeShapeType="1"/>
          </p:cNvSpPr>
          <p:nvPr/>
        </p:nvSpPr>
        <p:spPr bwMode="auto">
          <a:xfrm>
            <a:off x="3162300" y="1600200"/>
            <a:ext cx="838200" cy="1219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00105" name="Line 9"/>
          <p:cNvSpPr>
            <a:spLocks noChangeShapeType="1"/>
          </p:cNvSpPr>
          <p:nvPr/>
        </p:nvSpPr>
        <p:spPr bwMode="auto">
          <a:xfrm>
            <a:off x="3162300" y="1600200"/>
            <a:ext cx="990600" cy="3200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00106" name="Line 10"/>
          <p:cNvSpPr>
            <a:spLocks noChangeShapeType="1"/>
          </p:cNvSpPr>
          <p:nvPr/>
        </p:nvSpPr>
        <p:spPr bwMode="auto">
          <a:xfrm flipV="1">
            <a:off x="3162300" y="1143000"/>
            <a:ext cx="990600" cy="457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2690" name="Rectangle 2"/>
          <p:cNvSpPr>
            <a:spLocks noGrp="1" noChangeArrowheads="1"/>
          </p:cNvSpPr>
          <p:nvPr>
            <p:ph type="title"/>
          </p:nvPr>
        </p:nvSpPr>
        <p:spPr>
          <a:xfrm>
            <a:off x="1104900" y="533400"/>
            <a:ext cx="8229600" cy="715963"/>
          </a:xfrm>
          <a:noFill/>
          <a:ln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sz="4000">
                <a:solidFill>
                  <a:srgbClr val="FFFF00"/>
                </a:solidFill>
                <a:latin typeface="Palatino Linotype" charset="0"/>
              </a:rPr>
              <a:t>Characteristics of PKU</a:t>
            </a:r>
          </a:p>
        </p:txBody>
      </p:sp>
      <p:sp>
        <p:nvSpPr>
          <p:cNvPr id="8826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76300" y="1600200"/>
            <a:ext cx="8724900" cy="4191000"/>
          </a:xfrm>
          <a:noFill/>
          <a:ln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3200">
                <a:latin typeface="Palatino Linotype" charset="0"/>
              </a:rPr>
              <a:t>Prenatal diagnosis is done by detecting gene mutation in fetus</a:t>
            </a:r>
          </a:p>
          <a:p>
            <a:r>
              <a:rPr lang="en-US" sz="3200">
                <a:solidFill>
                  <a:srgbClr val="FF9900"/>
                </a:solidFill>
                <a:latin typeface="Palatino Linotype" charset="0"/>
              </a:rPr>
              <a:t>Neonatal diagnosis in infants is done by measuring blood phe levels</a:t>
            </a:r>
          </a:p>
          <a:p>
            <a:r>
              <a:rPr lang="en-US" sz="3200">
                <a:latin typeface="Palatino Linotype" charset="0"/>
              </a:rPr>
              <a:t>Treatment:</a:t>
            </a:r>
          </a:p>
          <a:p>
            <a:pPr lvl="1"/>
            <a:r>
              <a:rPr lang="en-US" sz="3000">
                <a:latin typeface="Palatino Linotype" charset="0"/>
              </a:rPr>
              <a:t>Life long phe-restricted diet</a:t>
            </a:r>
            <a:endParaRPr lang="en-US" sz="3000">
              <a:solidFill>
                <a:srgbClr val="FF9900"/>
              </a:solidFill>
              <a:latin typeface="Palatino Linotype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2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82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26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826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26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826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26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826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2691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3714" name="Rectangle 2"/>
          <p:cNvSpPr>
            <a:spLocks noGrp="1" noChangeArrowheads="1"/>
          </p:cNvSpPr>
          <p:nvPr>
            <p:ph type="title"/>
          </p:nvPr>
        </p:nvSpPr>
        <p:spPr>
          <a:xfrm>
            <a:off x="1104900" y="533400"/>
            <a:ext cx="8229600" cy="715963"/>
          </a:xfrm>
          <a:noFill/>
          <a:ln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sz="4000">
                <a:solidFill>
                  <a:srgbClr val="FFFF00"/>
                </a:solidFill>
                <a:latin typeface="Palatino Linotype" charset="0"/>
              </a:rPr>
              <a:t>Maple Syrup Urine Disease</a:t>
            </a:r>
          </a:p>
        </p:txBody>
      </p:sp>
      <p:sp>
        <p:nvSpPr>
          <p:cNvPr id="8837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76300" y="1600200"/>
            <a:ext cx="8724900" cy="4191000"/>
          </a:xfrm>
          <a:noFill/>
          <a:ln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3200" dirty="0">
                <a:latin typeface="Palatino Linotype" charset="0"/>
              </a:rPr>
              <a:t>Due to deficiency of </a:t>
            </a:r>
            <a:r>
              <a:rPr lang="en-US" sz="3200" dirty="0" smtClean="0">
                <a:solidFill>
                  <a:srgbClr val="FFFF00"/>
                </a:solidFill>
                <a:latin typeface="Palatino Linotype" charset="0"/>
              </a:rPr>
              <a:t>branched chain</a:t>
            </a:r>
            <a:r>
              <a:rPr lang="en-US" sz="3200" dirty="0" smtClean="0">
                <a:latin typeface="Palatino Linotype" charset="0"/>
              </a:rPr>
              <a:t> </a:t>
            </a:r>
            <a:r>
              <a:rPr lang="en-US" sz="3200" dirty="0" smtClean="0">
                <a:solidFill>
                  <a:srgbClr val="FFFF00"/>
                </a:solidFill>
                <a:latin typeface="Symbol" charset="0"/>
              </a:rPr>
              <a:t>a</a:t>
            </a:r>
            <a:r>
              <a:rPr lang="en-US" sz="3200" dirty="0">
                <a:solidFill>
                  <a:srgbClr val="FFFF00"/>
                </a:solidFill>
                <a:latin typeface="Palatino Linotype" charset="0"/>
              </a:rPr>
              <a:t>-</a:t>
            </a:r>
            <a:r>
              <a:rPr lang="en-US" sz="3200" dirty="0" err="1">
                <a:solidFill>
                  <a:srgbClr val="FFFF00"/>
                </a:solidFill>
                <a:latin typeface="Palatino Linotype" charset="0"/>
              </a:rPr>
              <a:t>ketoacid</a:t>
            </a:r>
            <a:r>
              <a:rPr lang="en-US" sz="3200" dirty="0">
                <a:solidFill>
                  <a:srgbClr val="FFFF00"/>
                </a:solidFill>
                <a:latin typeface="Palatino Linotype" charset="0"/>
              </a:rPr>
              <a:t> dehydrogenase</a:t>
            </a:r>
          </a:p>
          <a:p>
            <a:pPr>
              <a:lnSpc>
                <a:spcPct val="90000"/>
              </a:lnSpc>
            </a:pPr>
            <a:r>
              <a:rPr lang="en-US" sz="3200" dirty="0">
                <a:solidFill>
                  <a:srgbClr val="FF9900"/>
                </a:solidFill>
                <a:latin typeface="Palatino Linotype" charset="0"/>
              </a:rPr>
              <a:t>The enzyme </a:t>
            </a:r>
            <a:r>
              <a:rPr lang="en-US" sz="3200" dirty="0" err="1">
                <a:solidFill>
                  <a:srgbClr val="FF9900"/>
                </a:solidFill>
                <a:latin typeface="Palatino Linotype" charset="0"/>
              </a:rPr>
              <a:t>decarboxylates</a:t>
            </a:r>
            <a:r>
              <a:rPr lang="en-US" sz="3200" dirty="0">
                <a:solidFill>
                  <a:srgbClr val="FF9900"/>
                </a:solidFill>
                <a:latin typeface="Palatino Linotype" charset="0"/>
              </a:rPr>
              <a:t> </a:t>
            </a:r>
            <a:r>
              <a:rPr lang="en-US" sz="3200" dirty="0" err="1">
                <a:solidFill>
                  <a:srgbClr val="FFFF00"/>
                </a:solidFill>
                <a:latin typeface="Palatino Linotype" charset="0"/>
              </a:rPr>
              <a:t>leucine</a:t>
            </a:r>
            <a:r>
              <a:rPr lang="en-US" sz="3200" dirty="0">
                <a:solidFill>
                  <a:srgbClr val="FF9900"/>
                </a:solidFill>
                <a:latin typeface="Palatino Linotype" charset="0"/>
              </a:rPr>
              <a:t>, </a:t>
            </a:r>
            <a:r>
              <a:rPr lang="en-US" sz="3200" dirty="0">
                <a:solidFill>
                  <a:srgbClr val="FFFF00"/>
                </a:solidFill>
                <a:latin typeface="Palatino Linotype" charset="0"/>
              </a:rPr>
              <a:t>isoleucine</a:t>
            </a:r>
            <a:r>
              <a:rPr lang="en-US" sz="3200" dirty="0">
                <a:solidFill>
                  <a:srgbClr val="FF9900"/>
                </a:solidFill>
                <a:latin typeface="Palatino Linotype" charset="0"/>
              </a:rPr>
              <a:t> and </a:t>
            </a:r>
            <a:r>
              <a:rPr lang="en-US" sz="3200" dirty="0" err="1">
                <a:solidFill>
                  <a:srgbClr val="FFFF00"/>
                </a:solidFill>
                <a:latin typeface="Palatino Linotype" charset="0"/>
              </a:rPr>
              <a:t>valine</a:t>
            </a:r>
            <a:endParaRPr lang="en-US" sz="3200" dirty="0">
              <a:solidFill>
                <a:srgbClr val="FFFF00"/>
              </a:solidFill>
              <a:latin typeface="Palatino Linotype" charset="0"/>
            </a:endParaRPr>
          </a:p>
          <a:p>
            <a:pPr>
              <a:lnSpc>
                <a:spcPct val="90000"/>
              </a:lnSpc>
            </a:pPr>
            <a:r>
              <a:rPr lang="en-US" sz="3200" dirty="0">
                <a:latin typeface="Palatino Linotype" charset="0"/>
              </a:rPr>
              <a:t>These </a:t>
            </a:r>
            <a:r>
              <a:rPr lang="en-US" sz="3200" dirty="0" err="1">
                <a:latin typeface="Palatino Linotype" charset="0"/>
              </a:rPr>
              <a:t>aa</a:t>
            </a:r>
            <a:r>
              <a:rPr lang="en-US" sz="3200" dirty="0">
                <a:latin typeface="Palatino Linotype" charset="0"/>
              </a:rPr>
              <a:t> accumulate in blood</a:t>
            </a:r>
          </a:p>
          <a:p>
            <a:pPr>
              <a:lnSpc>
                <a:spcPct val="90000"/>
              </a:lnSpc>
            </a:pPr>
            <a:r>
              <a:rPr lang="en-US" sz="3200" dirty="0">
                <a:solidFill>
                  <a:srgbClr val="FF9900"/>
                </a:solidFill>
                <a:latin typeface="Palatino Linotype" charset="0"/>
              </a:rPr>
              <a:t>Symptoms: mental retardation, physical disability, metabolic acidosis, etc.</a:t>
            </a:r>
          </a:p>
          <a:p>
            <a:pPr>
              <a:lnSpc>
                <a:spcPct val="90000"/>
              </a:lnSpc>
            </a:pPr>
            <a:r>
              <a:rPr lang="en-US" sz="3200" dirty="0">
                <a:latin typeface="Palatino Linotype" charset="0"/>
              </a:rPr>
              <a:t>Maple syrup odor of urine</a:t>
            </a:r>
            <a:endParaRPr lang="en-US" sz="3200" dirty="0">
              <a:solidFill>
                <a:srgbClr val="FF9900"/>
              </a:solidFill>
              <a:latin typeface="Palatino Linotype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37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837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37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837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37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837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37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837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37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837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371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6" name="Rectangle 6"/>
          <p:cNvSpPr>
            <a:spLocks noGrp="1" noChangeArrowheads="1"/>
          </p:cNvSpPr>
          <p:nvPr>
            <p:ph type="title"/>
          </p:nvPr>
        </p:nvSpPr>
        <p:spPr>
          <a:xfrm>
            <a:off x="1104900" y="533400"/>
            <a:ext cx="8229600" cy="762000"/>
          </a:xfrm>
          <a:noFill/>
          <a:ln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sz="4000">
                <a:solidFill>
                  <a:srgbClr val="FFFF00"/>
                </a:solidFill>
                <a:latin typeface="Palatino Linotype" charset="0"/>
              </a:rPr>
              <a:t>Inborn Errors of aa Metabolism</a:t>
            </a:r>
          </a:p>
        </p:txBody>
      </p:sp>
      <p:sp>
        <p:nvSpPr>
          <p:cNvPr id="143367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876300" y="1600200"/>
            <a:ext cx="8724900" cy="4191000"/>
          </a:xfrm>
          <a:noFill/>
          <a:ln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3200">
                <a:latin typeface="Palatino Linotype" charset="0"/>
              </a:rPr>
              <a:t>Caused by enzyme loss or deficiency due to gene loss or gene mutation</a:t>
            </a:r>
          </a:p>
          <a:p>
            <a:pPr>
              <a:buFont typeface="Wingdings" charset="0"/>
              <a:buNone/>
            </a:pPr>
            <a:endParaRPr lang="en-US" sz="3200">
              <a:solidFill>
                <a:srgbClr val="FF9900"/>
              </a:solidFill>
              <a:latin typeface="Palatino Linotype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33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67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4738" name="Rectangle 2"/>
          <p:cNvSpPr>
            <a:spLocks noGrp="1" noChangeArrowheads="1"/>
          </p:cNvSpPr>
          <p:nvPr>
            <p:ph type="title"/>
          </p:nvPr>
        </p:nvSpPr>
        <p:spPr>
          <a:xfrm>
            <a:off x="1104900" y="533400"/>
            <a:ext cx="8229600" cy="715963"/>
          </a:xfrm>
          <a:noFill/>
          <a:ln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sz="4000">
                <a:solidFill>
                  <a:srgbClr val="FFFF00"/>
                </a:solidFill>
                <a:latin typeface="Palatino Linotype" charset="0"/>
              </a:rPr>
              <a:t>Maple Syrup Urine Disease</a:t>
            </a:r>
          </a:p>
        </p:txBody>
      </p:sp>
      <p:sp>
        <p:nvSpPr>
          <p:cNvPr id="8847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76300" y="1600200"/>
            <a:ext cx="8724900" cy="4191000"/>
          </a:xfrm>
          <a:noFill/>
          <a:ln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3200">
                <a:latin typeface="Palatino Linotype" charset="0"/>
              </a:rPr>
              <a:t>Types:</a:t>
            </a:r>
          </a:p>
          <a:p>
            <a:pPr lvl="1"/>
            <a:r>
              <a:rPr lang="en-US" sz="3000">
                <a:solidFill>
                  <a:srgbClr val="FFFF00"/>
                </a:solidFill>
                <a:latin typeface="Palatino Linotype" charset="0"/>
              </a:rPr>
              <a:t>Classic type:</a:t>
            </a:r>
            <a:r>
              <a:rPr lang="en-US" sz="3000">
                <a:solidFill>
                  <a:srgbClr val="FF9900"/>
                </a:solidFill>
                <a:latin typeface="Palatino Linotype" charset="0"/>
              </a:rPr>
              <a:t> </a:t>
            </a:r>
            <a:r>
              <a:rPr lang="en-US" sz="3000">
                <a:latin typeface="Palatino Linotype" charset="0"/>
              </a:rPr>
              <a:t>Most common, due to little or no activity of </a:t>
            </a:r>
            <a:r>
              <a:rPr lang="en-US" sz="3000">
                <a:latin typeface="Symbol" charset="0"/>
              </a:rPr>
              <a:t>a</a:t>
            </a:r>
            <a:r>
              <a:rPr lang="en-US" sz="3000">
                <a:latin typeface="Palatino Linotype" charset="0"/>
              </a:rPr>
              <a:t>-ketoacid dehydrogenase</a:t>
            </a:r>
          </a:p>
          <a:p>
            <a:pPr lvl="1"/>
            <a:r>
              <a:rPr lang="en-US" sz="3000">
                <a:solidFill>
                  <a:srgbClr val="FFFF00"/>
                </a:solidFill>
                <a:latin typeface="Palatino Linotype" charset="0"/>
              </a:rPr>
              <a:t>Intermediate and intermittent forms:</a:t>
            </a:r>
            <a:r>
              <a:rPr lang="en-US" sz="3000">
                <a:solidFill>
                  <a:srgbClr val="FF9900"/>
                </a:solidFill>
                <a:latin typeface="Palatino Linotype" charset="0"/>
              </a:rPr>
              <a:t> </a:t>
            </a:r>
            <a:r>
              <a:rPr lang="en-US" sz="3000">
                <a:latin typeface="Palatino Linotype" charset="0"/>
              </a:rPr>
              <a:t>Some enzyme activity, symptoms are milder</a:t>
            </a:r>
          </a:p>
          <a:p>
            <a:pPr lvl="1"/>
            <a:r>
              <a:rPr lang="en-US" sz="3000">
                <a:solidFill>
                  <a:srgbClr val="FFFF00"/>
                </a:solidFill>
                <a:latin typeface="Palatino Linotype" charset="0"/>
              </a:rPr>
              <a:t>Thiamin-responsive form:</a:t>
            </a:r>
            <a:r>
              <a:rPr lang="en-US" sz="3000">
                <a:solidFill>
                  <a:srgbClr val="FF9900"/>
                </a:solidFill>
                <a:latin typeface="Palatino Linotype" charset="0"/>
              </a:rPr>
              <a:t> </a:t>
            </a:r>
            <a:r>
              <a:rPr lang="en-US" sz="3000">
                <a:latin typeface="Palatino Linotype" charset="0"/>
              </a:rPr>
              <a:t>High doses of thiamin increases </a:t>
            </a:r>
            <a:r>
              <a:rPr lang="en-US" sz="3000">
                <a:latin typeface="Symbol" charset="0"/>
              </a:rPr>
              <a:t>a</a:t>
            </a:r>
            <a:r>
              <a:rPr lang="en-US" sz="3000">
                <a:latin typeface="Palatino Linotype" charset="0"/>
              </a:rPr>
              <a:t>-ketoacid dehydrogenase activity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4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84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47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847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47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847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47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847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4739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2930" name="Picture 2" descr="c19f068"/>
          <p:cNvPicPr preferRelativeResize="0"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493"/>
          <a:stretch>
            <a:fillRect/>
          </a:stretch>
        </p:blipFill>
        <p:spPr bwMode="auto">
          <a:xfrm>
            <a:off x="400050" y="114300"/>
            <a:ext cx="9772650" cy="552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892934" name="Rectangle 6"/>
          <p:cNvSpPr>
            <a:spLocks noChangeArrowheads="1"/>
          </p:cNvSpPr>
          <p:nvPr/>
        </p:nvSpPr>
        <p:spPr bwMode="auto">
          <a:xfrm>
            <a:off x="733425" y="5791200"/>
            <a:ext cx="874395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BBE0E3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2200">
                <a:solidFill>
                  <a:srgbClr val="000000"/>
                </a:solidFill>
                <a:latin typeface="Times New Roman" charset="0"/>
              </a:rPr>
              <a:t>Degradation of branched-chain amino acids: valine, isoleucine and leucine.</a:t>
            </a:r>
            <a:br>
              <a:rPr lang="en-US" sz="2200">
                <a:solidFill>
                  <a:srgbClr val="000000"/>
                </a:solidFill>
                <a:latin typeface="Times New Roman" charset="0"/>
              </a:rPr>
            </a:br>
            <a:r>
              <a:rPr lang="en-US" sz="2200">
                <a:solidFill>
                  <a:srgbClr val="000000"/>
                </a:solidFill>
                <a:latin typeface="Times New Roman" charset="0"/>
              </a:rPr>
              <a:t>Deficiency of branched chain a-keto acid dehydrogenase leads to MSUD.</a:t>
            </a:r>
          </a:p>
        </p:txBody>
      </p:sp>
      <p:grpSp>
        <p:nvGrpSpPr>
          <p:cNvPr id="892935" name="Group 7"/>
          <p:cNvGrpSpPr>
            <a:grpSpLocks/>
          </p:cNvGrpSpPr>
          <p:nvPr/>
        </p:nvGrpSpPr>
        <p:grpSpPr bwMode="auto">
          <a:xfrm>
            <a:off x="571500" y="2971800"/>
            <a:ext cx="381000" cy="304800"/>
            <a:chOff x="744" y="1632"/>
            <a:chExt cx="240" cy="192"/>
          </a:xfrm>
        </p:grpSpPr>
        <p:sp>
          <p:nvSpPr>
            <p:cNvPr id="892936" name="Line 8"/>
            <p:cNvSpPr>
              <a:spLocks noChangeShapeType="1"/>
            </p:cNvSpPr>
            <p:nvPr/>
          </p:nvSpPr>
          <p:spPr bwMode="auto">
            <a:xfrm flipH="1">
              <a:off x="744" y="1632"/>
              <a:ext cx="240" cy="19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92937" name="Line 9"/>
            <p:cNvSpPr>
              <a:spLocks noChangeShapeType="1"/>
            </p:cNvSpPr>
            <p:nvPr/>
          </p:nvSpPr>
          <p:spPr bwMode="auto">
            <a:xfrm>
              <a:off x="744" y="1632"/>
              <a:ext cx="240" cy="19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92938" name="Group 10"/>
          <p:cNvGrpSpPr>
            <a:grpSpLocks/>
          </p:cNvGrpSpPr>
          <p:nvPr/>
        </p:nvGrpSpPr>
        <p:grpSpPr bwMode="auto">
          <a:xfrm>
            <a:off x="3086100" y="2895600"/>
            <a:ext cx="381000" cy="304800"/>
            <a:chOff x="744" y="1632"/>
            <a:chExt cx="240" cy="192"/>
          </a:xfrm>
        </p:grpSpPr>
        <p:sp>
          <p:nvSpPr>
            <p:cNvPr id="892939" name="Line 11"/>
            <p:cNvSpPr>
              <a:spLocks noChangeShapeType="1"/>
            </p:cNvSpPr>
            <p:nvPr/>
          </p:nvSpPr>
          <p:spPr bwMode="auto">
            <a:xfrm flipH="1">
              <a:off x="744" y="1632"/>
              <a:ext cx="240" cy="19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92940" name="Line 12"/>
            <p:cNvSpPr>
              <a:spLocks noChangeShapeType="1"/>
            </p:cNvSpPr>
            <p:nvPr/>
          </p:nvSpPr>
          <p:spPr bwMode="auto">
            <a:xfrm>
              <a:off x="744" y="1632"/>
              <a:ext cx="240" cy="19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92941" name="Group 13"/>
          <p:cNvGrpSpPr>
            <a:grpSpLocks/>
          </p:cNvGrpSpPr>
          <p:nvPr/>
        </p:nvGrpSpPr>
        <p:grpSpPr bwMode="auto">
          <a:xfrm>
            <a:off x="6896100" y="2895600"/>
            <a:ext cx="381000" cy="304800"/>
            <a:chOff x="744" y="1632"/>
            <a:chExt cx="240" cy="192"/>
          </a:xfrm>
        </p:grpSpPr>
        <p:sp>
          <p:nvSpPr>
            <p:cNvPr id="892942" name="Line 14"/>
            <p:cNvSpPr>
              <a:spLocks noChangeShapeType="1"/>
            </p:cNvSpPr>
            <p:nvPr/>
          </p:nvSpPr>
          <p:spPr bwMode="auto">
            <a:xfrm flipH="1">
              <a:off x="744" y="1632"/>
              <a:ext cx="240" cy="19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92943" name="Line 15"/>
            <p:cNvSpPr>
              <a:spLocks noChangeShapeType="1"/>
            </p:cNvSpPr>
            <p:nvPr/>
          </p:nvSpPr>
          <p:spPr bwMode="auto">
            <a:xfrm>
              <a:off x="744" y="1632"/>
              <a:ext cx="240" cy="19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92944" name="Text Box 16"/>
          <p:cNvSpPr txBox="1">
            <a:spLocks noChangeArrowheads="1"/>
          </p:cNvSpPr>
          <p:nvPr/>
        </p:nvSpPr>
        <p:spPr bwMode="auto">
          <a:xfrm>
            <a:off x="8496300" y="2028825"/>
            <a:ext cx="1524000" cy="94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sz="1400">
                <a:solidFill>
                  <a:srgbClr val="FF3300"/>
                </a:solidFill>
              </a:rPr>
              <a:t>Valine, Isoleucine,</a:t>
            </a:r>
          </a:p>
          <a:p>
            <a:pPr algn="l"/>
            <a:r>
              <a:rPr lang="en-US" sz="1400">
                <a:solidFill>
                  <a:srgbClr val="FF3300"/>
                </a:solidFill>
              </a:rPr>
              <a:t>Leucine and their</a:t>
            </a:r>
          </a:p>
          <a:p>
            <a:pPr algn="l"/>
            <a:r>
              <a:rPr lang="en-US" sz="1400">
                <a:solidFill>
                  <a:srgbClr val="FF3300"/>
                </a:solidFill>
              </a:rPr>
              <a:t>keto acids</a:t>
            </a:r>
          </a:p>
          <a:p>
            <a:pPr algn="l"/>
            <a:r>
              <a:rPr lang="en-US" sz="1400">
                <a:solidFill>
                  <a:srgbClr val="FF3300"/>
                </a:solidFill>
              </a:rPr>
              <a:t>accumulated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5762" name="Rectangle 2"/>
          <p:cNvSpPr>
            <a:spLocks noGrp="1" noChangeArrowheads="1"/>
          </p:cNvSpPr>
          <p:nvPr>
            <p:ph type="title"/>
          </p:nvPr>
        </p:nvSpPr>
        <p:spPr>
          <a:xfrm>
            <a:off x="1104900" y="533400"/>
            <a:ext cx="8229600" cy="715963"/>
          </a:xfrm>
          <a:noFill/>
          <a:ln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sz="4000">
                <a:solidFill>
                  <a:srgbClr val="FFFF00"/>
                </a:solidFill>
                <a:latin typeface="Palatino Linotype" charset="0"/>
              </a:rPr>
              <a:t>Maple Syrup Urine Disease</a:t>
            </a:r>
          </a:p>
        </p:txBody>
      </p:sp>
      <p:sp>
        <p:nvSpPr>
          <p:cNvPr id="8857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76300" y="1600200"/>
            <a:ext cx="8724900" cy="4191000"/>
          </a:xfrm>
          <a:noFill/>
          <a:ln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buFont typeface="Wingdings" charset="0"/>
              <a:buNone/>
            </a:pPr>
            <a:r>
              <a:rPr lang="en-US" sz="3200">
                <a:solidFill>
                  <a:srgbClr val="FFFF00"/>
                </a:solidFill>
                <a:latin typeface="Palatino Linotype" charset="0"/>
              </a:rPr>
              <a:t>Treatment:</a:t>
            </a:r>
          </a:p>
          <a:p>
            <a:r>
              <a:rPr lang="en-US" sz="3200">
                <a:latin typeface="Palatino Linotype" charset="0"/>
              </a:rPr>
              <a:t>Limited intake of leucine, isoleucine and valine</a:t>
            </a:r>
          </a:p>
          <a:p>
            <a:pPr>
              <a:buFont typeface="Wingdings" charset="0"/>
              <a:buNone/>
            </a:pPr>
            <a:endParaRPr lang="en-US" sz="3200">
              <a:latin typeface="Palatino Linotype" charset="0"/>
            </a:endParaRPr>
          </a:p>
          <a:p>
            <a:endParaRPr lang="en-US" sz="3200">
              <a:solidFill>
                <a:srgbClr val="FF9900"/>
              </a:solidFill>
              <a:latin typeface="Palatino Linotype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5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85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57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857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6786" name="Rectangle 2"/>
          <p:cNvSpPr>
            <a:spLocks noGrp="1" noChangeArrowheads="1"/>
          </p:cNvSpPr>
          <p:nvPr>
            <p:ph type="title"/>
          </p:nvPr>
        </p:nvSpPr>
        <p:spPr>
          <a:xfrm>
            <a:off x="1104900" y="533400"/>
            <a:ext cx="8229600" cy="715963"/>
          </a:xfrm>
          <a:noFill/>
          <a:ln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sz="4000">
                <a:solidFill>
                  <a:srgbClr val="FFFF00"/>
                </a:solidFill>
                <a:latin typeface="Palatino Linotype" charset="0"/>
              </a:rPr>
              <a:t>Albinism</a:t>
            </a:r>
          </a:p>
        </p:txBody>
      </p:sp>
      <p:sp>
        <p:nvSpPr>
          <p:cNvPr id="8867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42900" y="1143000"/>
            <a:ext cx="6477000" cy="4191000"/>
          </a:xfrm>
          <a:noFill/>
          <a:ln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3200" dirty="0">
                <a:latin typeface="Palatino Linotype" charset="0"/>
              </a:rPr>
              <a:t>A disease of tyrosine metabolism</a:t>
            </a:r>
          </a:p>
          <a:p>
            <a:r>
              <a:rPr lang="en-US" sz="3200" dirty="0">
                <a:solidFill>
                  <a:srgbClr val="FF9900"/>
                </a:solidFill>
                <a:latin typeface="Palatino Linotype" charset="0"/>
              </a:rPr>
              <a:t>Tyrosine is involved in melanin production</a:t>
            </a:r>
          </a:p>
          <a:p>
            <a:r>
              <a:rPr lang="en-US" sz="3200" dirty="0">
                <a:latin typeface="Palatino Linotype" charset="0"/>
              </a:rPr>
              <a:t>Melanin is a pigment of hair, skin, eyes</a:t>
            </a:r>
          </a:p>
          <a:p>
            <a:r>
              <a:rPr lang="en-US" sz="3200" dirty="0">
                <a:solidFill>
                  <a:srgbClr val="FF9900"/>
                </a:solidFill>
                <a:latin typeface="Palatino Linotype" charset="0"/>
              </a:rPr>
              <a:t>Due to </a:t>
            </a:r>
            <a:r>
              <a:rPr lang="en-US" sz="3200" dirty="0" err="1">
                <a:solidFill>
                  <a:srgbClr val="FFFF00"/>
                </a:solidFill>
                <a:latin typeface="Palatino Linotype" charset="0"/>
              </a:rPr>
              <a:t>tyrosinase</a:t>
            </a:r>
            <a:r>
              <a:rPr lang="en-US" sz="3200" dirty="0">
                <a:solidFill>
                  <a:srgbClr val="FF9900"/>
                </a:solidFill>
                <a:latin typeface="Palatino Linotype" charset="0"/>
              </a:rPr>
              <a:t> deficiency</a:t>
            </a:r>
          </a:p>
          <a:p>
            <a:r>
              <a:rPr lang="en-US" sz="3200" dirty="0">
                <a:latin typeface="Palatino Linotype" charset="0"/>
              </a:rPr>
              <a:t>Melanin is absent in albino patients</a:t>
            </a:r>
          </a:p>
          <a:p>
            <a:r>
              <a:rPr lang="en-US" sz="3200" dirty="0">
                <a:solidFill>
                  <a:srgbClr val="FF9900"/>
                </a:solidFill>
                <a:latin typeface="Palatino Linotype" charset="0"/>
              </a:rPr>
              <a:t>Hair and skin appear white</a:t>
            </a:r>
          </a:p>
          <a:p>
            <a:r>
              <a:rPr lang="en-US" sz="3200" dirty="0">
                <a:latin typeface="Palatino Linotype" charset="0"/>
              </a:rPr>
              <a:t>Vision defects, photophobia</a:t>
            </a:r>
            <a:endParaRPr lang="en-US" sz="3200" dirty="0">
              <a:solidFill>
                <a:srgbClr val="FF9900"/>
              </a:solidFill>
              <a:latin typeface="Palatino Linotype" charset="0"/>
            </a:endParaRPr>
          </a:p>
        </p:txBody>
      </p:sp>
      <p:pic>
        <p:nvPicPr>
          <p:cNvPr id="2" name="Picture 1" descr="imag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3700" y="4114800"/>
            <a:ext cx="3276600" cy="1990990"/>
          </a:xfrm>
          <a:prstGeom prst="rect">
            <a:avLst/>
          </a:prstGeom>
        </p:spPr>
      </p:pic>
      <p:pic>
        <p:nvPicPr>
          <p:cNvPr id="3" name="Picture 2" descr="Unknown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8500" y="838200"/>
            <a:ext cx="2692400" cy="3022600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6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86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67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867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67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867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67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867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67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867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67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867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67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867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6787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  <p:sp>
        <p:nvSpPr>
          <p:cNvPr id="911362" name="Rectangle 2"/>
          <p:cNvSpPr>
            <a:spLocks noGrp="1" noChangeArrowheads="1"/>
          </p:cNvSpPr>
          <p:nvPr>
            <p:ph type="title"/>
          </p:nvPr>
        </p:nvSpPr>
        <p:spPr>
          <a:xfrm>
            <a:off x="723900" y="5867400"/>
            <a:ext cx="8743950" cy="762000"/>
          </a:xfrm>
        </p:spPr>
        <p:txBody>
          <a:bodyPr/>
          <a:lstStyle/>
          <a:p>
            <a:pPr algn="ctr"/>
            <a:r>
              <a:rPr lang="en-US">
                <a:solidFill>
                  <a:schemeClr val="tx1"/>
                </a:solidFill>
              </a:rPr>
              <a:t>Melanin biosynthesis from tyrosine: Deficiency of tyrosinase</a:t>
            </a:r>
            <a:br>
              <a:rPr lang="en-US">
                <a:solidFill>
                  <a:schemeClr val="tx1"/>
                </a:solidFill>
              </a:rPr>
            </a:br>
            <a:r>
              <a:rPr lang="en-US">
                <a:solidFill>
                  <a:schemeClr val="tx1"/>
                </a:solidFill>
              </a:rPr>
              <a:t>leads to albinisim</a:t>
            </a:r>
          </a:p>
        </p:txBody>
      </p:sp>
      <p:sp>
        <p:nvSpPr>
          <p:cNvPr id="911363" name="Text Box 3"/>
          <p:cNvSpPr txBox="1">
            <a:spLocks noChangeArrowheads="1"/>
          </p:cNvSpPr>
          <p:nvPr/>
        </p:nvSpPr>
        <p:spPr bwMode="auto">
          <a:xfrm rot="-5400000">
            <a:off x="-98425" y="4716463"/>
            <a:ext cx="836613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sz="1000">
                <a:latin typeface="Arial" charset="0"/>
              </a:rPr>
              <a:t>Page 1002</a:t>
            </a:r>
            <a:endParaRPr lang="en-US" sz="1000">
              <a:latin typeface="Times" charset="0"/>
            </a:endParaRPr>
          </a:p>
        </p:txBody>
      </p:sp>
      <p:grpSp>
        <p:nvGrpSpPr>
          <p:cNvPr id="911364" name="Group 4"/>
          <p:cNvGrpSpPr>
            <a:grpSpLocks/>
          </p:cNvGrpSpPr>
          <p:nvPr/>
        </p:nvGrpSpPr>
        <p:grpSpPr bwMode="auto">
          <a:xfrm>
            <a:off x="2628900" y="1295400"/>
            <a:ext cx="381000" cy="304800"/>
            <a:chOff x="744" y="1632"/>
            <a:chExt cx="240" cy="192"/>
          </a:xfrm>
        </p:grpSpPr>
        <p:sp>
          <p:nvSpPr>
            <p:cNvPr id="911365" name="Line 5"/>
            <p:cNvSpPr>
              <a:spLocks noChangeShapeType="1"/>
            </p:cNvSpPr>
            <p:nvPr/>
          </p:nvSpPr>
          <p:spPr bwMode="auto">
            <a:xfrm flipH="1">
              <a:off x="744" y="1632"/>
              <a:ext cx="240" cy="19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11366" name="Line 6"/>
            <p:cNvSpPr>
              <a:spLocks noChangeShapeType="1"/>
            </p:cNvSpPr>
            <p:nvPr/>
          </p:nvSpPr>
          <p:spPr bwMode="auto">
            <a:xfrm>
              <a:off x="744" y="1632"/>
              <a:ext cx="240" cy="19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911367" name="Picture 7" descr="gibson_clip_image00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58" t="6329" r="42360" b="41772"/>
          <a:stretch>
            <a:fillRect/>
          </a:stretch>
        </p:blipFill>
        <p:spPr bwMode="auto">
          <a:xfrm>
            <a:off x="3987800" y="228600"/>
            <a:ext cx="2247900" cy="40386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911368" name="Rectangle 8"/>
          <p:cNvSpPr>
            <a:spLocks noChangeArrowheads="1"/>
          </p:cNvSpPr>
          <p:nvPr/>
        </p:nvSpPr>
        <p:spPr bwMode="auto">
          <a:xfrm>
            <a:off x="4102100" y="762000"/>
            <a:ext cx="5334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11369" name="Rectangle 9"/>
          <p:cNvSpPr>
            <a:spLocks noChangeArrowheads="1"/>
          </p:cNvSpPr>
          <p:nvPr/>
        </p:nvSpPr>
        <p:spPr bwMode="auto">
          <a:xfrm>
            <a:off x="4102100" y="1600200"/>
            <a:ext cx="5334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11370" name="Text Box 10"/>
          <p:cNvSpPr txBox="1">
            <a:spLocks noChangeArrowheads="1"/>
          </p:cNvSpPr>
          <p:nvPr/>
        </p:nvSpPr>
        <p:spPr bwMode="auto">
          <a:xfrm>
            <a:off x="3062288" y="1225550"/>
            <a:ext cx="13684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 b="1"/>
              <a:t>Tyrosinase</a:t>
            </a:r>
          </a:p>
        </p:txBody>
      </p:sp>
      <p:sp>
        <p:nvSpPr>
          <p:cNvPr id="911371" name="Line 11"/>
          <p:cNvSpPr>
            <a:spLocks noChangeShapeType="1"/>
          </p:cNvSpPr>
          <p:nvPr/>
        </p:nvSpPr>
        <p:spPr bwMode="auto">
          <a:xfrm flipV="1">
            <a:off x="4406900" y="990600"/>
            <a:ext cx="45720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11372" name="Line 12"/>
          <p:cNvSpPr>
            <a:spLocks noChangeShapeType="1"/>
          </p:cNvSpPr>
          <p:nvPr/>
        </p:nvSpPr>
        <p:spPr bwMode="auto">
          <a:xfrm>
            <a:off x="4483100" y="1600200"/>
            <a:ext cx="38100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11374" name="Line 14"/>
          <p:cNvSpPr>
            <a:spLocks noChangeShapeType="1"/>
          </p:cNvSpPr>
          <p:nvPr/>
        </p:nvSpPr>
        <p:spPr bwMode="auto">
          <a:xfrm>
            <a:off x="5105400" y="4343400"/>
            <a:ext cx="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11375" name="Line 15"/>
          <p:cNvSpPr>
            <a:spLocks noChangeShapeType="1"/>
          </p:cNvSpPr>
          <p:nvPr/>
        </p:nvSpPr>
        <p:spPr bwMode="auto">
          <a:xfrm>
            <a:off x="5105400" y="4800600"/>
            <a:ext cx="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11376" name="Text Box 16"/>
          <p:cNvSpPr txBox="1">
            <a:spLocks noChangeArrowheads="1"/>
          </p:cNvSpPr>
          <p:nvPr/>
        </p:nvSpPr>
        <p:spPr bwMode="auto">
          <a:xfrm>
            <a:off x="4533900" y="5257800"/>
            <a:ext cx="11287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 b="1">
                <a:latin typeface="Arial" charset="0"/>
                <a:cs typeface="Arial" charset="0"/>
              </a:rPr>
              <a:t>Melanin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7810" name="Rectangle 2"/>
          <p:cNvSpPr>
            <a:spLocks noGrp="1" noChangeArrowheads="1"/>
          </p:cNvSpPr>
          <p:nvPr>
            <p:ph type="title"/>
          </p:nvPr>
        </p:nvSpPr>
        <p:spPr>
          <a:xfrm>
            <a:off x="1104900" y="533400"/>
            <a:ext cx="8229600" cy="715963"/>
          </a:xfrm>
          <a:noFill/>
          <a:ln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sz="4000">
                <a:solidFill>
                  <a:srgbClr val="FFFF00"/>
                </a:solidFill>
                <a:latin typeface="Palatino Linotype" charset="0"/>
              </a:rPr>
              <a:t>Homocystinuria</a:t>
            </a:r>
          </a:p>
        </p:txBody>
      </p:sp>
      <p:sp>
        <p:nvSpPr>
          <p:cNvPr id="8878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76300" y="1600200"/>
            <a:ext cx="8724900" cy="4191000"/>
          </a:xfrm>
          <a:noFill/>
          <a:ln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3200" dirty="0">
                <a:latin typeface="Palatino Linotype" charset="0"/>
              </a:rPr>
              <a:t>Due to defects in </a:t>
            </a:r>
            <a:r>
              <a:rPr lang="en-US" sz="3200" dirty="0" err="1">
                <a:latin typeface="Palatino Linotype" charset="0"/>
              </a:rPr>
              <a:t>homocysteine</a:t>
            </a:r>
            <a:r>
              <a:rPr lang="en-US" sz="3200" dirty="0">
                <a:latin typeface="Palatino Linotype" charset="0"/>
              </a:rPr>
              <a:t> metabolism</a:t>
            </a:r>
          </a:p>
          <a:p>
            <a:pPr>
              <a:lnSpc>
                <a:spcPct val="80000"/>
              </a:lnSpc>
            </a:pPr>
            <a:r>
              <a:rPr lang="en-US" sz="3200" dirty="0">
                <a:solidFill>
                  <a:srgbClr val="FF9900"/>
                </a:solidFill>
                <a:latin typeface="Palatino Linotype" charset="0"/>
              </a:rPr>
              <a:t>Deficiency of </a:t>
            </a:r>
            <a:r>
              <a:rPr lang="en-US" sz="3200" dirty="0" err="1">
                <a:solidFill>
                  <a:srgbClr val="FFFF00"/>
                </a:solidFill>
                <a:latin typeface="Palatino Linotype" charset="0"/>
              </a:rPr>
              <a:t>cystathionine</a:t>
            </a:r>
            <a:r>
              <a:rPr lang="en-US" sz="3200" dirty="0">
                <a:solidFill>
                  <a:srgbClr val="FFFF00"/>
                </a:solidFill>
                <a:latin typeface="Palatino Linotype" charset="0"/>
              </a:rPr>
              <a:t> </a:t>
            </a:r>
            <a:r>
              <a:rPr lang="en-US" sz="3200" dirty="0">
                <a:solidFill>
                  <a:srgbClr val="FFFF00"/>
                </a:solidFill>
                <a:latin typeface="Symbol" charset="0"/>
              </a:rPr>
              <a:t>b</a:t>
            </a:r>
            <a:r>
              <a:rPr lang="en-US" sz="3200" dirty="0">
                <a:solidFill>
                  <a:srgbClr val="FFFF00"/>
                </a:solidFill>
                <a:latin typeface="Palatino Linotype" charset="0"/>
              </a:rPr>
              <a:t>-synthase</a:t>
            </a:r>
          </a:p>
          <a:p>
            <a:pPr lvl="1">
              <a:lnSpc>
                <a:spcPct val="80000"/>
              </a:lnSpc>
            </a:pPr>
            <a:r>
              <a:rPr lang="en-US" sz="3200" dirty="0">
                <a:solidFill>
                  <a:srgbClr val="FF9900"/>
                </a:solidFill>
                <a:latin typeface="Palatino Linotype" charset="0"/>
              </a:rPr>
              <a:t>Converts </a:t>
            </a:r>
            <a:r>
              <a:rPr lang="en-US" sz="3200" dirty="0" err="1">
                <a:solidFill>
                  <a:srgbClr val="FF9900"/>
                </a:solidFill>
                <a:latin typeface="Palatino Linotype" charset="0"/>
              </a:rPr>
              <a:t>homocysteine</a:t>
            </a:r>
            <a:r>
              <a:rPr lang="en-US" sz="3200" dirty="0">
                <a:solidFill>
                  <a:srgbClr val="FF9900"/>
                </a:solidFill>
                <a:latin typeface="Palatino Linotype" charset="0"/>
              </a:rPr>
              <a:t> to </a:t>
            </a:r>
            <a:r>
              <a:rPr lang="en-US" sz="3200" dirty="0" err="1">
                <a:solidFill>
                  <a:srgbClr val="FF9900"/>
                </a:solidFill>
                <a:latin typeface="Palatino Linotype" charset="0"/>
              </a:rPr>
              <a:t>cystathione</a:t>
            </a:r>
            <a:endParaRPr lang="en-US" sz="3200" dirty="0">
              <a:solidFill>
                <a:srgbClr val="FF9900"/>
              </a:solidFill>
              <a:latin typeface="Palatino Linotype" charset="0"/>
            </a:endParaRPr>
          </a:p>
          <a:p>
            <a:pPr>
              <a:lnSpc>
                <a:spcPct val="80000"/>
              </a:lnSpc>
            </a:pPr>
            <a:r>
              <a:rPr lang="en-US" sz="3200" dirty="0">
                <a:latin typeface="Palatino Linotype" charset="0"/>
              </a:rPr>
              <a:t>High plasma and urine levels of </a:t>
            </a:r>
            <a:r>
              <a:rPr lang="en-US" sz="3200" dirty="0" err="1">
                <a:latin typeface="Palatino Linotype" charset="0"/>
              </a:rPr>
              <a:t>homocysteine</a:t>
            </a:r>
            <a:endParaRPr lang="en-US" sz="3200" dirty="0">
              <a:latin typeface="Palatino Linotype" charset="0"/>
            </a:endParaRPr>
          </a:p>
          <a:p>
            <a:pPr>
              <a:lnSpc>
                <a:spcPct val="80000"/>
              </a:lnSpc>
            </a:pPr>
            <a:r>
              <a:rPr lang="en-US" sz="3200" dirty="0" smtClean="0">
                <a:solidFill>
                  <a:srgbClr val="FF9900"/>
                </a:solidFill>
                <a:latin typeface="Palatino Linotype" charset="0"/>
              </a:rPr>
              <a:t>High plasma </a:t>
            </a:r>
            <a:r>
              <a:rPr lang="en-US" sz="3200" dirty="0" err="1">
                <a:solidFill>
                  <a:srgbClr val="FF9900"/>
                </a:solidFill>
                <a:latin typeface="Palatino Linotype" charset="0"/>
              </a:rPr>
              <a:t>h</a:t>
            </a:r>
            <a:r>
              <a:rPr lang="en-US" sz="3200" dirty="0" err="1" smtClean="0">
                <a:solidFill>
                  <a:srgbClr val="FF9900"/>
                </a:solidFill>
                <a:latin typeface="Palatino Linotype" charset="0"/>
              </a:rPr>
              <a:t>omocysteine</a:t>
            </a:r>
            <a:r>
              <a:rPr lang="en-US" sz="3200" dirty="0" smtClean="0">
                <a:solidFill>
                  <a:srgbClr val="FF9900"/>
                </a:solidFill>
                <a:latin typeface="Palatino Linotype" charset="0"/>
              </a:rPr>
              <a:t> </a:t>
            </a:r>
            <a:r>
              <a:rPr lang="en-US" sz="3200" dirty="0">
                <a:solidFill>
                  <a:srgbClr val="FF9900"/>
                </a:solidFill>
                <a:latin typeface="Palatino Linotype" charset="0"/>
              </a:rPr>
              <a:t>is a risk factor for atherosclerosis and heart disease</a:t>
            </a:r>
          </a:p>
          <a:p>
            <a:pPr>
              <a:lnSpc>
                <a:spcPct val="80000"/>
              </a:lnSpc>
            </a:pPr>
            <a:r>
              <a:rPr lang="en-US" sz="3200" dirty="0">
                <a:latin typeface="Palatino Linotype" charset="0"/>
              </a:rPr>
              <a:t>Skeletal abnormalities, osteoporosis, mental retardation, displacement of eye lens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78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878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78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878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78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878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78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878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78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878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78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878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7811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  <p:sp>
        <p:nvSpPr>
          <p:cNvPr id="908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>
                <a:solidFill>
                  <a:schemeClr val="tx1"/>
                </a:solidFill>
              </a:rPr>
              <a:t>Methionine degradation pathway: Deficiency of cystathione </a:t>
            </a:r>
            <a:r>
              <a:rPr lang="en-US">
                <a:solidFill>
                  <a:schemeClr val="tx1"/>
                </a:solidFill>
                <a:latin typeface="Symbol" charset="0"/>
              </a:rPr>
              <a:t>b</a:t>
            </a:r>
            <a:r>
              <a:rPr lang="en-US">
                <a:solidFill>
                  <a:schemeClr val="tx1"/>
                </a:solidFill>
              </a:rPr>
              <a:t>-synthase leads to homocystinuria / homocysteinemia</a:t>
            </a:r>
          </a:p>
        </p:txBody>
      </p:sp>
      <p:pic>
        <p:nvPicPr>
          <p:cNvPr id="90829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82863" y="419100"/>
            <a:ext cx="5121275" cy="5105400"/>
          </a:xfrm>
        </p:spPr>
      </p:pic>
      <p:sp>
        <p:nvSpPr>
          <p:cNvPr id="908292" name="Text Box 4"/>
          <p:cNvSpPr txBox="1">
            <a:spLocks noChangeArrowheads="1"/>
          </p:cNvSpPr>
          <p:nvPr/>
        </p:nvSpPr>
        <p:spPr bwMode="auto">
          <a:xfrm rot="-5400000">
            <a:off x="-98425" y="4716463"/>
            <a:ext cx="836613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sz="1000">
                <a:latin typeface="Arial" charset="0"/>
              </a:rPr>
              <a:t>Page 1002</a:t>
            </a:r>
            <a:endParaRPr lang="en-US" sz="1000">
              <a:latin typeface="Times" charset="0"/>
            </a:endParaRPr>
          </a:p>
        </p:txBody>
      </p:sp>
      <p:sp>
        <p:nvSpPr>
          <p:cNvPr id="908293" name="Text Box 5"/>
          <p:cNvSpPr txBox="1">
            <a:spLocks noChangeArrowheads="1"/>
          </p:cNvSpPr>
          <p:nvPr/>
        </p:nvSpPr>
        <p:spPr bwMode="auto">
          <a:xfrm>
            <a:off x="1133475" y="3057525"/>
            <a:ext cx="19462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400" b="1"/>
              <a:t>Cystathione </a:t>
            </a:r>
            <a:r>
              <a:rPr lang="en-US" sz="1400" b="1">
                <a:latin typeface="Symbol" charset="0"/>
              </a:rPr>
              <a:t>b</a:t>
            </a:r>
            <a:r>
              <a:rPr lang="en-US" sz="1400" b="1"/>
              <a:t>-synthase</a:t>
            </a:r>
          </a:p>
        </p:txBody>
      </p:sp>
      <p:sp>
        <p:nvSpPr>
          <p:cNvPr id="908294" name="Text Box 6"/>
          <p:cNvSpPr txBox="1">
            <a:spLocks noChangeArrowheads="1"/>
          </p:cNvSpPr>
          <p:nvPr/>
        </p:nvSpPr>
        <p:spPr bwMode="auto">
          <a:xfrm>
            <a:off x="800100" y="685800"/>
            <a:ext cx="1519238" cy="73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sz="1400"/>
              <a:t>Methionine and its</a:t>
            </a:r>
          </a:p>
          <a:p>
            <a:pPr algn="l"/>
            <a:r>
              <a:rPr lang="en-US" sz="1400"/>
              <a:t>metabolites are</a:t>
            </a:r>
          </a:p>
          <a:p>
            <a:pPr algn="l"/>
            <a:r>
              <a:rPr lang="en-US" sz="1400"/>
              <a:t>accumulated</a:t>
            </a:r>
          </a:p>
        </p:txBody>
      </p:sp>
      <p:sp>
        <p:nvSpPr>
          <p:cNvPr id="908295" name="Text Box 7"/>
          <p:cNvSpPr txBox="1">
            <a:spLocks noChangeArrowheads="1"/>
          </p:cNvSpPr>
          <p:nvPr/>
        </p:nvSpPr>
        <p:spPr bwMode="auto">
          <a:xfrm>
            <a:off x="7200900" y="3876675"/>
            <a:ext cx="147637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sz="1400"/>
              <a:t>Cysteine becomes</a:t>
            </a:r>
          </a:p>
          <a:p>
            <a:pPr algn="l"/>
            <a:r>
              <a:rPr lang="en-US" sz="1400"/>
              <a:t>deficient</a:t>
            </a:r>
          </a:p>
        </p:txBody>
      </p:sp>
      <p:grpSp>
        <p:nvGrpSpPr>
          <p:cNvPr id="908296" name="Group 8"/>
          <p:cNvGrpSpPr>
            <a:grpSpLocks/>
          </p:cNvGrpSpPr>
          <p:nvPr/>
        </p:nvGrpSpPr>
        <p:grpSpPr bwMode="auto">
          <a:xfrm>
            <a:off x="800100" y="3057525"/>
            <a:ext cx="381000" cy="304800"/>
            <a:chOff x="744" y="1632"/>
            <a:chExt cx="240" cy="192"/>
          </a:xfrm>
        </p:grpSpPr>
        <p:sp>
          <p:nvSpPr>
            <p:cNvPr id="908297" name="Line 9"/>
            <p:cNvSpPr>
              <a:spLocks noChangeShapeType="1"/>
            </p:cNvSpPr>
            <p:nvPr/>
          </p:nvSpPr>
          <p:spPr bwMode="auto">
            <a:xfrm flipH="1">
              <a:off x="744" y="1632"/>
              <a:ext cx="240" cy="19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08298" name="Line 10"/>
            <p:cNvSpPr>
              <a:spLocks noChangeShapeType="1"/>
            </p:cNvSpPr>
            <p:nvPr/>
          </p:nvSpPr>
          <p:spPr bwMode="auto">
            <a:xfrm>
              <a:off x="744" y="1632"/>
              <a:ext cx="240" cy="19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9554" name="Rectangle 2"/>
          <p:cNvSpPr>
            <a:spLocks noGrp="1" noChangeArrowheads="1"/>
          </p:cNvSpPr>
          <p:nvPr>
            <p:ph type="title"/>
          </p:nvPr>
        </p:nvSpPr>
        <p:spPr>
          <a:xfrm>
            <a:off x="1104900" y="533400"/>
            <a:ext cx="8229600" cy="715963"/>
          </a:xfrm>
          <a:noFill/>
          <a:ln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sz="4000">
                <a:solidFill>
                  <a:srgbClr val="FFFF00"/>
                </a:solidFill>
                <a:latin typeface="Palatino Linotype" charset="0"/>
              </a:rPr>
              <a:t>Homocystinuria</a:t>
            </a:r>
          </a:p>
        </p:txBody>
      </p:sp>
      <p:sp>
        <p:nvSpPr>
          <p:cNvPr id="919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76300" y="1600200"/>
            <a:ext cx="8724900" cy="4191000"/>
          </a:xfrm>
          <a:noFill/>
          <a:ln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80000"/>
              </a:lnSpc>
              <a:buFont typeface="Wingdings" charset="0"/>
              <a:buNone/>
            </a:pPr>
            <a:r>
              <a:rPr lang="en-US" sz="3200">
                <a:solidFill>
                  <a:srgbClr val="FFFF00"/>
                </a:solidFill>
                <a:latin typeface="Palatino Linotype" charset="0"/>
              </a:rPr>
              <a:t>Treatment:</a:t>
            </a:r>
          </a:p>
          <a:p>
            <a:pPr lvl="1">
              <a:lnSpc>
                <a:spcPct val="80000"/>
              </a:lnSpc>
            </a:pPr>
            <a:r>
              <a:rPr lang="en-US" sz="3200">
                <a:latin typeface="Palatino Linotype" charset="0"/>
              </a:rPr>
              <a:t>Oral administration of vitamins B</a:t>
            </a:r>
            <a:r>
              <a:rPr lang="en-US" sz="3200" baseline="-25000">
                <a:latin typeface="Palatino Linotype" charset="0"/>
              </a:rPr>
              <a:t>6</a:t>
            </a:r>
            <a:r>
              <a:rPr lang="en-US" sz="3200">
                <a:latin typeface="Palatino Linotype" charset="0"/>
              </a:rPr>
              <a:t>,</a:t>
            </a:r>
            <a:r>
              <a:rPr lang="en-US" sz="3200" baseline="-25000">
                <a:latin typeface="Palatino Linotype" charset="0"/>
              </a:rPr>
              <a:t> </a:t>
            </a:r>
            <a:r>
              <a:rPr lang="en-US" sz="3200">
                <a:latin typeface="Palatino Linotype" charset="0"/>
              </a:rPr>
              <a:t>B</a:t>
            </a:r>
            <a:r>
              <a:rPr lang="en-US" sz="3200" baseline="-25000">
                <a:latin typeface="Palatino Linotype" charset="0"/>
              </a:rPr>
              <a:t>12</a:t>
            </a:r>
            <a:r>
              <a:rPr lang="en-US" sz="3200">
                <a:latin typeface="Palatino Linotype" charset="0"/>
              </a:rPr>
              <a:t> and folate</a:t>
            </a:r>
          </a:p>
          <a:p>
            <a:pPr lvl="1">
              <a:lnSpc>
                <a:spcPct val="80000"/>
              </a:lnSpc>
            </a:pPr>
            <a:r>
              <a:rPr lang="en-US" sz="3200">
                <a:solidFill>
                  <a:srgbClr val="FF9900"/>
                </a:solidFill>
                <a:latin typeface="Palatino Linotype" charset="0"/>
              </a:rPr>
              <a:t>Vitamin B</a:t>
            </a:r>
            <a:r>
              <a:rPr lang="en-US" sz="3200" baseline="-25000">
                <a:solidFill>
                  <a:srgbClr val="FF9900"/>
                </a:solidFill>
                <a:latin typeface="Palatino Linotype" charset="0"/>
              </a:rPr>
              <a:t>6</a:t>
            </a:r>
            <a:r>
              <a:rPr lang="en-US" sz="3200">
                <a:solidFill>
                  <a:srgbClr val="FF9900"/>
                </a:solidFill>
                <a:latin typeface="Palatino Linotype" charset="0"/>
              </a:rPr>
              <a:t> is a cofactor for cystathionine </a:t>
            </a:r>
            <a:r>
              <a:rPr lang="en-US" sz="3200">
                <a:solidFill>
                  <a:srgbClr val="FF9900"/>
                </a:solidFill>
                <a:latin typeface="Symbol" charset="0"/>
              </a:rPr>
              <a:t>b</a:t>
            </a:r>
            <a:r>
              <a:rPr lang="en-US" sz="3200">
                <a:solidFill>
                  <a:srgbClr val="FF9900"/>
                </a:solidFill>
                <a:latin typeface="Palatino Linotype" charset="0"/>
              </a:rPr>
              <a:t>-synthase</a:t>
            </a:r>
          </a:p>
          <a:p>
            <a:pPr lvl="1">
              <a:lnSpc>
                <a:spcPct val="80000"/>
              </a:lnSpc>
            </a:pPr>
            <a:r>
              <a:rPr lang="en-US" sz="3200">
                <a:latin typeface="Palatino Linotype" charset="0"/>
              </a:rPr>
              <a:t>Methionine-restricted diet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9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19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9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19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9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19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9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19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9555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7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104900" y="533400"/>
            <a:ext cx="8229600" cy="715963"/>
          </a:xfrm>
          <a:noFill/>
          <a:ln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sz="4000">
                <a:solidFill>
                  <a:srgbClr val="FFFF00"/>
                </a:solidFill>
                <a:latin typeface="Palatino Linotype" charset="0"/>
              </a:rPr>
              <a:t>Homocysteinemia</a:t>
            </a:r>
          </a:p>
        </p:txBody>
      </p:sp>
      <p:sp>
        <p:nvSpPr>
          <p:cNvPr id="907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76300" y="1600200"/>
            <a:ext cx="8724900" cy="4191000"/>
          </a:xfrm>
          <a:noFill/>
          <a:ln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80000"/>
              </a:lnSpc>
              <a:buFont typeface="Wingdings" charset="0"/>
              <a:buNone/>
            </a:pPr>
            <a:r>
              <a:rPr lang="en-US" sz="3200">
                <a:solidFill>
                  <a:srgbClr val="FFFF00"/>
                </a:solidFill>
                <a:latin typeface="Palatino Linotype" charset="0"/>
              </a:rPr>
              <a:t>Hyperhomocysteinemia is also associated with:</a:t>
            </a:r>
          </a:p>
          <a:p>
            <a:pPr>
              <a:lnSpc>
                <a:spcPct val="80000"/>
              </a:lnSpc>
            </a:pPr>
            <a:endParaRPr lang="en-US" sz="3200">
              <a:solidFill>
                <a:srgbClr val="FFFF00"/>
              </a:solidFill>
              <a:latin typeface="Palatino Linotype" charset="0"/>
            </a:endParaRPr>
          </a:p>
          <a:p>
            <a:pPr>
              <a:lnSpc>
                <a:spcPct val="80000"/>
              </a:lnSpc>
            </a:pPr>
            <a:r>
              <a:rPr lang="en-US" sz="3200">
                <a:latin typeface="Palatino Linotype" charset="0"/>
              </a:rPr>
              <a:t>Neural tube defect (spina bifida)</a:t>
            </a:r>
          </a:p>
          <a:p>
            <a:pPr>
              <a:lnSpc>
                <a:spcPct val="80000"/>
              </a:lnSpc>
            </a:pPr>
            <a:r>
              <a:rPr lang="en-US" sz="3200">
                <a:solidFill>
                  <a:srgbClr val="FF9900"/>
                </a:solidFill>
                <a:latin typeface="Palatino Linotype" charset="0"/>
              </a:rPr>
              <a:t>Vascular disease (atherosclerosis)</a:t>
            </a:r>
          </a:p>
          <a:p>
            <a:pPr>
              <a:lnSpc>
                <a:spcPct val="80000"/>
              </a:lnSpc>
            </a:pPr>
            <a:r>
              <a:rPr lang="en-US" sz="3200">
                <a:latin typeface="Palatino Linotype" charset="0"/>
              </a:rPr>
              <a:t>Heart disease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7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07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7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07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7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07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7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07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7267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  <p:sp>
        <p:nvSpPr>
          <p:cNvPr id="896002" name="Rectangle 2"/>
          <p:cNvSpPr>
            <a:spLocks noGrp="1" noChangeArrowheads="1"/>
          </p:cNvSpPr>
          <p:nvPr>
            <p:ph type="title"/>
          </p:nvPr>
        </p:nvSpPr>
        <p:spPr>
          <a:xfrm>
            <a:off x="771525" y="5791200"/>
            <a:ext cx="8743950" cy="838200"/>
          </a:xfrm>
        </p:spPr>
        <p:txBody>
          <a:bodyPr/>
          <a:lstStyle/>
          <a:p>
            <a:pPr algn="ctr"/>
            <a:r>
              <a:rPr lang="en-US">
                <a:solidFill>
                  <a:schemeClr val="tx1"/>
                </a:solidFill>
              </a:rPr>
              <a:t>Methionine degradation pathway: Deficiency of cystathione </a:t>
            </a:r>
            <a:r>
              <a:rPr lang="en-US">
                <a:solidFill>
                  <a:schemeClr val="tx1"/>
                </a:solidFill>
                <a:latin typeface="Symbol" charset="0"/>
              </a:rPr>
              <a:t>b</a:t>
            </a:r>
            <a:r>
              <a:rPr lang="en-US">
                <a:solidFill>
                  <a:schemeClr val="tx1"/>
                </a:solidFill>
              </a:rPr>
              <a:t>-synthase leads to hyperhomocystinuria / hyperhomocysteinemia</a:t>
            </a:r>
          </a:p>
        </p:txBody>
      </p:sp>
      <p:pic>
        <p:nvPicPr>
          <p:cNvPr id="89600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137025" y="419100"/>
            <a:ext cx="5121275" cy="5105400"/>
          </a:xfrm>
        </p:spPr>
      </p:pic>
      <p:sp>
        <p:nvSpPr>
          <p:cNvPr id="896004" name="Text Box 4"/>
          <p:cNvSpPr txBox="1">
            <a:spLocks noChangeArrowheads="1"/>
          </p:cNvSpPr>
          <p:nvPr/>
        </p:nvSpPr>
        <p:spPr bwMode="auto">
          <a:xfrm rot="-5400000">
            <a:off x="-98425" y="4716463"/>
            <a:ext cx="836613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sz="1000">
                <a:latin typeface="Arial" charset="0"/>
              </a:rPr>
              <a:t>Page 1002</a:t>
            </a:r>
            <a:endParaRPr lang="en-US" sz="1000">
              <a:latin typeface="Times" charset="0"/>
            </a:endParaRPr>
          </a:p>
        </p:txBody>
      </p:sp>
      <p:sp>
        <p:nvSpPr>
          <p:cNvPr id="896005" name="Text Box 5"/>
          <p:cNvSpPr txBox="1">
            <a:spLocks noChangeArrowheads="1"/>
          </p:cNvSpPr>
          <p:nvPr/>
        </p:nvSpPr>
        <p:spPr bwMode="auto">
          <a:xfrm>
            <a:off x="2663825" y="3057525"/>
            <a:ext cx="19462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400" b="1"/>
              <a:t>Cystathione </a:t>
            </a:r>
            <a:r>
              <a:rPr lang="en-US" sz="1400" b="1">
                <a:latin typeface="Symbol" charset="0"/>
              </a:rPr>
              <a:t>b</a:t>
            </a:r>
            <a:r>
              <a:rPr lang="en-US" sz="1400" b="1"/>
              <a:t>-synthase</a:t>
            </a:r>
          </a:p>
        </p:txBody>
      </p:sp>
      <p:grpSp>
        <p:nvGrpSpPr>
          <p:cNvPr id="896008" name="Group 8"/>
          <p:cNvGrpSpPr>
            <a:grpSpLocks/>
          </p:cNvGrpSpPr>
          <p:nvPr/>
        </p:nvGrpSpPr>
        <p:grpSpPr bwMode="auto">
          <a:xfrm>
            <a:off x="2171700" y="3057525"/>
            <a:ext cx="381000" cy="304800"/>
            <a:chOff x="744" y="1632"/>
            <a:chExt cx="240" cy="192"/>
          </a:xfrm>
        </p:grpSpPr>
        <p:sp>
          <p:nvSpPr>
            <p:cNvPr id="896009" name="Line 9"/>
            <p:cNvSpPr>
              <a:spLocks noChangeShapeType="1"/>
            </p:cNvSpPr>
            <p:nvPr/>
          </p:nvSpPr>
          <p:spPr bwMode="auto">
            <a:xfrm flipH="1">
              <a:off x="744" y="1632"/>
              <a:ext cx="240" cy="19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96010" name="Line 10"/>
            <p:cNvSpPr>
              <a:spLocks noChangeShapeType="1"/>
            </p:cNvSpPr>
            <p:nvPr/>
          </p:nvSpPr>
          <p:spPr bwMode="auto">
            <a:xfrm>
              <a:off x="744" y="1632"/>
              <a:ext cx="240" cy="19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96011" name="Text Box 11"/>
          <p:cNvSpPr txBox="1">
            <a:spLocks noChangeArrowheads="1"/>
          </p:cNvSpPr>
          <p:nvPr/>
        </p:nvSpPr>
        <p:spPr bwMode="auto">
          <a:xfrm>
            <a:off x="1866900" y="2416175"/>
            <a:ext cx="224313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600" b="1"/>
              <a:t>Hyperhomocysteinemia</a:t>
            </a:r>
          </a:p>
        </p:txBody>
      </p:sp>
      <p:sp>
        <p:nvSpPr>
          <p:cNvPr id="896014" name="Text Box 14"/>
          <p:cNvSpPr txBox="1">
            <a:spLocks noChangeArrowheads="1"/>
          </p:cNvSpPr>
          <p:nvPr/>
        </p:nvSpPr>
        <p:spPr bwMode="auto">
          <a:xfrm>
            <a:off x="1866900" y="422275"/>
            <a:ext cx="2133600" cy="155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sz="1600" b="1" u="sng" dirty="0"/>
              <a:t>Deficiency of:</a:t>
            </a:r>
          </a:p>
          <a:p>
            <a:pPr algn="l">
              <a:buFontTx/>
              <a:buChar char="•"/>
            </a:pPr>
            <a:r>
              <a:rPr lang="en-US" sz="1600" b="1" dirty="0" err="1"/>
              <a:t>Tetrahydrofolate</a:t>
            </a:r>
            <a:endParaRPr lang="en-US" sz="1600" b="1" dirty="0"/>
          </a:p>
          <a:p>
            <a:pPr algn="l">
              <a:buFontTx/>
              <a:buChar char="•"/>
            </a:pPr>
            <a:r>
              <a:rPr lang="en-US" sz="1600" b="1" dirty="0"/>
              <a:t>Methionine synthase</a:t>
            </a:r>
          </a:p>
          <a:p>
            <a:pPr algn="l">
              <a:buFontTx/>
              <a:buChar char="•"/>
            </a:pPr>
            <a:r>
              <a:rPr lang="en-US" sz="1600" b="1" dirty="0"/>
              <a:t>Vitamin B</a:t>
            </a:r>
            <a:r>
              <a:rPr lang="en-US" sz="1600" b="1" baseline="-25000" dirty="0"/>
              <a:t>6</a:t>
            </a:r>
            <a:r>
              <a:rPr lang="en-US" sz="1600" b="1" dirty="0"/>
              <a:t>, B</a:t>
            </a:r>
            <a:r>
              <a:rPr lang="en-US" sz="1600" b="1" baseline="-25000" dirty="0"/>
              <a:t>12</a:t>
            </a:r>
          </a:p>
          <a:p>
            <a:pPr algn="l">
              <a:buFontTx/>
              <a:buChar char="•"/>
            </a:pPr>
            <a:r>
              <a:rPr lang="en-US" sz="1600" b="1" dirty="0"/>
              <a:t>Folic acid</a:t>
            </a:r>
          </a:p>
        </p:txBody>
      </p:sp>
      <p:sp>
        <p:nvSpPr>
          <p:cNvPr id="896019" name="AutoShape 19"/>
          <p:cNvSpPr>
            <a:spLocks/>
          </p:cNvSpPr>
          <p:nvPr/>
        </p:nvSpPr>
        <p:spPr bwMode="auto">
          <a:xfrm>
            <a:off x="1562100" y="457200"/>
            <a:ext cx="304800" cy="2133600"/>
          </a:xfrm>
          <a:prstGeom prst="leftBrace">
            <a:avLst>
              <a:gd name="adj1" fmla="val 5833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96020" name="Text Box 20"/>
          <p:cNvSpPr txBox="1">
            <a:spLocks noChangeArrowheads="1"/>
          </p:cNvSpPr>
          <p:nvPr/>
        </p:nvSpPr>
        <p:spPr bwMode="auto">
          <a:xfrm>
            <a:off x="596900" y="1117600"/>
            <a:ext cx="782638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rgbClr val="FF3300"/>
                </a:solidFill>
              </a:rPr>
              <a:t>Neural</a:t>
            </a:r>
          </a:p>
          <a:p>
            <a:r>
              <a:rPr lang="en-US" sz="1600" b="1">
                <a:solidFill>
                  <a:srgbClr val="FF3300"/>
                </a:solidFill>
              </a:rPr>
              <a:t>tube</a:t>
            </a:r>
          </a:p>
          <a:p>
            <a:r>
              <a:rPr lang="en-US" sz="1600" b="1">
                <a:solidFill>
                  <a:srgbClr val="FF3300"/>
                </a:solidFill>
              </a:rPr>
              <a:t>defect</a:t>
            </a:r>
          </a:p>
        </p:txBody>
      </p:sp>
      <p:sp>
        <p:nvSpPr>
          <p:cNvPr id="896023" name="Text Box 23"/>
          <p:cNvSpPr txBox="1">
            <a:spLocks noChangeArrowheads="1"/>
          </p:cNvSpPr>
          <p:nvPr/>
        </p:nvSpPr>
        <p:spPr bwMode="auto">
          <a:xfrm>
            <a:off x="2476500" y="1905000"/>
            <a:ext cx="4159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3200" b="1">
                <a:effectLst>
                  <a:outerShdw blurRad="38100" dist="38100" dir="2700000" algn="tl">
                    <a:srgbClr val="DDDDDD"/>
                  </a:outerShdw>
                </a:effectLst>
              </a:rPr>
              <a:t>+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4322" name="Rectangle 2"/>
          <p:cNvSpPr>
            <a:spLocks noGrp="1" noChangeArrowheads="1"/>
          </p:cNvSpPr>
          <p:nvPr>
            <p:ph type="title"/>
          </p:nvPr>
        </p:nvSpPr>
        <p:spPr>
          <a:xfrm>
            <a:off x="1104900" y="533400"/>
            <a:ext cx="8229600" cy="715963"/>
          </a:xfrm>
          <a:noFill/>
          <a:ln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sz="4000">
                <a:solidFill>
                  <a:srgbClr val="FFFF00"/>
                </a:solidFill>
                <a:latin typeface="Palatino Linotype" charset="0"/>
              </a:rPr>
              <a:t>Phenylketonuria (PKU)</a:t>
            </a:r>
          </a:p>
        </p:txBody>
      </p:sp>
      <p:sp>
        <p:nvSpPr>
          <p:cNvPr id="824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76300" y="1600200"/>
            <a:ext cx="8724900" cy="4191000"/>
          </a:xfrm>
          <a:noFill/>
          <a:ln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3200">
                <a:latin typeface="Palatino Linotype" charset="0"/>
              </a:rPr>
              <a:t>Due to deficiency of </a:t>
            </a:r>
            <a:r>
              <a:rPr lang="en-US" sz="3200">
                <a:solidFill>
                  <a:srgbClr val="FFFF00"/>
                </a:solidFill>
                <a:latin typeface="Palatino Linotype" charset="0"/>
              </a:rPr>
              <a:t>phenylalanine hydroxylase</a:t>
            </a:r>
            <a:r>
              <a:rPr lang="en-US" sz="3200">
                <a:latin typeface="Palatino Linotype" charset="0"/>
              </a:rPr>
              <a:t> enzyme</a:t>
            </a:r>
          </a:p>
          <a:p>
            <a:r>
              <a:rPr lang="en-US" sz="3200">
                <a:solidFill>
                  <a:srgbClr val="FF9900"/>
                </a:solidFill>
                <a:latin typeface="Palatino Linotype" charset="0"/>
              </a:rPr>
              <a:t>Most common disease of aa metabolism</a:t>
            </a:r>
          </a:p>
          <a:p>
            <a:r>
              <a:rPr lang="en-US" sz="3200">
                <a:latin typeface="Palatino Linotype" charset="0"/>
              </a:rPr>
              <a:t>Results in hyperphenylalaninemia</a:t>
            </a:r>
          </a:p>
          <a:p>
            <a:endParaRPr lang="en-US" sz="3200">
              <a:solidFill>
                <a:srgbClr val="FFFF00"/>
              </a:solidFill>
              <a:latin typeface="Palatino Linotype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24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24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24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432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8834" name="Rectangle 2"/>
          <p:cNvSpPr>
            <a:spLocks noGrp="1" noChangeArrowheads="1"/>
          </p:cNvSpPr>
          <p:nvPr>
            <p:ph type="title"/>
          </p:nvPr>
        </p:nvSpPr>
        <p:spPr>
          <a:xfrm>
            <a:off x="1104900" y="533400"/>
            <a:ext cx="8229600" cy="715963"/>
          </a:xfrm>
          <a:noFill/>
          <a:ln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sz="4000">
                <a:solidFill>
                  <a:srgbClr val="FFFF00"/>
                </a:solidFill>
                <a:latin typeface="Palatino Linotype" charset="0"/>
              </a:rPr>
              <a:t>Alkaptonuria</a:t>
            </a:r>
          </a:p>
        </p:txBody>
      </p:sp>
      <p:sp>
        <p:nvSpPr>
          <p:cNvPr id="8888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76300" y="1600200"/>
            <a:ext cx="8724900" cy="4191000"/>
          </a:xfrm>
          <a:noFill/>
          <a:ln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3200">
                <a:latin typeface="Palatino Linotype" charset="0"/>
              </a:rPr>
              <a:t>A rare disease of tyrosine degradation</a:t>
            </a:r>
          </a:p>
          <a:p>
            <a:r>
              <a:rPr lang="en-US" sz="3200">
                <a:solidFill>
                  <a:srgbClr val="FF9900"/>
                </a:solidFill>
                <a:latin typeface="Palatino Linotype" charset="0"/>
              </a:rPr>
              <a:t>Due to deficiency of </a:t>
            </a:r>
            <a:r>
              <a:rPr lang="en-US" sz="3200">
                <a:solidFill>
                  <a:srgbClr val="FFFF00"/>
                </a:solidFill>
                <a:latin typeface="Palatino Linotype" charset="0"/>
              </a:rPr>
              <a:t>homogentisic acid oxidase</a:t>
            </a:r>
          </a:p>
          <a:p>
            <a:r>
              <a:rPr lang="en-US" sz="3200">
                <a:latin typeface="Palatino Linotype" charset="0"/>
              </a:rPr>
              <a:t>Homogentisic acid is accumulated in tissue and cartilage</a:t>
            </a:r>
          </a:p>
          <a:p>
            <a:r>
              <a:rPr lang="en-US" sz="3200">
                <a:solidFill>
                  <a:srgbClr val="FFFF00"/>
                </a:solidFill>
                <a:latin typeface="Palatino Linotype" charset="0"/>
              </a:rPr>
              <a:t>Homogentisic aciduria:</a:t>
            </a:r>
            <a:r>
              <a:rPr lang="en-US" sz="3200">
                <a:solidFill>
                  <a:srgbClr val="FF9900"/>
                </a:solidFill>
                <a:latin typeface="Palatino Linotype" charset="0"/>
              </a:rPr>
              <a:t> elevated homogentisic acid in urine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88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888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88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888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88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888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88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888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8835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02" name="Rectangle 2"/>
          <p:cNvSpPr>
            <a:spLocks noGrp="1" noChangeArrowheads="1"/>
          </p:cNvSpPr>
          <p:nvPr>
            <p:ph type="title"/>
          </p:nvPr>
        </p:nvSpPr>
        <p:spPr>
          <a:xfrm>
            <a:off x="1104900" y="533400"/>
            <a:ext cx="8229600" cy="715963"/>
          </a:xfrm>
          <a:noFill/>
          <a:ln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sz="4000">
                <a:solidFill>
                  <a:srgbClr val="FFFF00"/>
                </a:solidFill>
                <a:latin typeface="Palatino Linotype" charset="0"/>
              </a:rPr>
              <a:t>Alkaptonuria</a:t>
            </a:r>
          </a:p>
        </p:txBody>
      </p:sp>
      <p:sp>
        <p:nvSpPr>
          <p:cNvPr id="921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76300" y="1295400"/>
            <a:ext cx="5867400" cy="4191000"/>
          </a:xfrm>
          <a:noFill/>
          <a:ln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3200" dirty="0" err="1">
                <a:latin typeface="Palatino Linotype" charset="0"/>
              </a:rPr>
              <a:t>Homogentisic</a:t>
            </a:r>
            <a:r>
              <a:rPr lang="en-US" sz="3200" dirty="0">
                <a:latin typeface="Palatino Linotype" charset="0"/>
              </a:rPr>
              <a:t> acid is oxidized to dark pigment in urine over time</a:t>
            </a:r>
          </a:p>
          <a:p>
            <a:pPr>
              <a:lnSpc>
                <a:spcPct val="90000"/>
              </a:lnSpc>
            </a:pPr>
            <a:r>
              <a:rPr lang="en-US" sz="3200" dirty="0">
                <a:solidFill>
                  <a:srgbClr val="FF9900"/>
                </a:solidFill>
                <a:latin typeface="Palatino Linotype" charset="0"/>
              </a:rPr>
              <a:t>Arthritis, black pigmentation of cartilage and tissue</a:t>
            </a:r>
          </a:p>
          <a:p>
            <a:pPr>
              <a:lnSpc>
                <a:spcPct val="90000"/>
              </a:lnSpc>
            </a:pPr>
            <a:r>
              <a:rPr lang="en-US" sz="3200" dirty="0">
                <a:latin typeface="Palatino Linotype" charset="0"/>
              </a:rPr>
              <a:t>Usually asymptomatic until adulthood</a:t>
            </a:r>
          </a:p>
          <a:p>
            <a:pPr>
              <a:lnSpc>
                <a:spcPct val="90000"/>
              </a:lnSpc>
            </a:pPr>
            <a:r>
              <a:rPr lang="en-US" sz="3200" dirty="0">
                <a:solidFill>
                  <a:srgbClr val="FF9900"/>
                </a:solidFill>
                <a:latin typeface="Palatino Linotype" charset="0"/>
              </a:rPr>
              <a:t>Restricted intake of tyrosine and phenylalanine reduces </a:t>
            </a:r>
            <a:r>
              <a:rPr lang="en-US" sz="3200" dirty="0" err="1">
                <a:solidFill>
                  <a:srgbClr val="FF9900"/>
                </a:solidFill>
                <a:latin typeface="Palatino Linotype" charset="0"/>
              </a:rPr>
              <a:t>homogentisic</a:t>
            </a:r>
            <a:r>
              <a:rPr lang="en-US" sz="3200" dirty="0">
                <a:solidFill>
                  <a:srgbClr val="FF9900"/>
                </a:solidFill>
                <a:latin typeface="Palatino Linotype" charset="0"/>
              </a:rPr>
              <a:t> acid and dark pigmentation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658100" y="152400"/>
            <a:ext cx="2105246" cy="6553200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21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21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21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21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603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4978" name="Picture 2" descr="c19f048"/>
          <p:cNvPicPr preferRelativeResize="0"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95" t="783" r="34445" b="40741"/>
          <a:stretch>
            <a:fillRect/>
          </a:stretch>
        </p:blipFill>
        <p:spPr bwMode="auto">
          <a:xfrm>
            <a:off x="3113088" y="101600"/>
            <a:ext cx="3983037" cy="568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894979" name="Rectangle 3"/>
          <p:cNvSpPr>
            <a:spLocks noChangeArrowheads="1"/>
          </p:cNvSpPr>
          <p:nvPr/>
        </p:nvSpPr>
        <p:spPr bwMode="auto">
          <a:xfrm>
            <a:off x="419100" y="1295400"/>
            <a:ext cx="44958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l"/>
            <a:r>
              <a:rPr lang="en-US" sz="2200">
                <a:latin typeface="Times New Roman" charset="0"/>
              </a:rPr>
              <a:t>Degradation of tyrosine</a:t>
            </a:r>
            <a:br>
              <a:rPr lang="en-US" sz="2200">
                <a:latin typeface="Times New Roman" charset="0"/>
              </a:rPr>
            </a:br>
            <a:r>
              <a:rPr lang="en-US" sz="2200">
                <a:latin typeface="Times New Roman" charset="0"/>
              </a:rPr>
              <a:t>Deficiency of homogentisic acid oxidase leads to alkaptonuria</a:t>
            </a:r>
          </a:p>
        </p:txBody>
      </p:sp>
      <p:grpSp>
        <p:nvGrpSpPr>
          <p:cNvPr id="894980" name="Group 4"/>
          <p:cNvGrpSpPr>
            <a:grpSpLocks/>
          </p:cNvGrpSpPr>
          <p:nvPr/>
        </p:nvGrpSpPr>
        <p:grpSpPr bwMode="auto">
          <a:xfrm>
            <a:off x="6591300" y="4292600"/>
            <a:ext cx="381000" cy="304800"/>
            <a:chOff x="744" y="1632"/>
            <a:chExt cx="240" cy="192"/>
          </a:xfrm>
        </p:grpSpPr>
        <p:sp>
          <p:nvSpPr>
            <p:cNvPr id="894981" name="Line 5"/>
            <p:cNvSpPr>
              <a:spLocks noChangeShapeType="1"/>
            </p:cNvSpPr>
            <p:nvPr/>
          </p:nvSpPr>
          <p:spPr bwMode="auto">
            <a:xfrm flipH="1">
              <a:off x="744" y="1632"/>
              <a:ext cx="240" cy="19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94982" name="Line 6"/>
            <p:cNvSpPr>
              <a:spLocks noChangeShapeType="1"/>
            </p:cNvSpPr>
            <p:nvPr/>
          </p:nvSpPr>
          <p:spPr bwMode="auto">
            <a:xfrm>
              <a:off x="744" y="1632"/>
              <a:ext cx="240" cy="19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94984" name="Rectangle 8"/>
          <p:cNvSpPr>
            <a:spLocks noChangeArrowheads="1"/>
          </p:cNvSpPr>
          <p:nvPr/>
        </p:nvSpPr>
        <p:spPr bwMode="auto">
          <a:xfrm>
            <a:off x="4533900" y="4267200"/>
            <a:ext cx="8382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94983" name="Text Box 7"/>
          <p:cNvSpPr txBox="1">
            <a:spLocks noChangeArrowheads="1"/>
          </p:cNvSpPr>
          <p:nvPr/>
        </p:nvSpPr>
        <p:spPr bwMode="auto">
          <a:xfrm>
            <a:off x="4664075" y="4267200"/>
            <a:ext cx="19272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400" b="1"/>
              <a:t>Homogentisate oxidase</a:t>
            </a:r>
          </a:p>
        </p:txBody>
      </p:sp>
      <p:sp>
        <p:nvSpPr>
          <p:cNvPr id="894985" name="Line 9"/>
          <p:cNvSpPr>
            <a:spLocks noChangeShapeType="1"/>
          </p:cNvSpPr>
          <p:nvPr/>
        </p:nvSpPr>
        <p:spPr bwMode="auto">
          <a:xfrm>
            <a:off x="4686300" y="58674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94986" name="Line 10"/>
          <p:cNvSpPr>
            <a:spLocks noChangeShapeType="1"/>
          </p:cNvSpPr>
          <p:nvPr/>
        </p:nvSpPr>
        <p:spPr bwMode="auto">
          <a:xfrm>
            <a:off x="4686300" y="63246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7570" name="Rectangle 2"/>
          <p:cNvSpPr>
            <a:spLocks noGrp="1" noChangeArrowheads="1"/>
          </p:cNvSpPr>
          <p:nvPr>
            <p:ph type="title"/>
          </p:nvPr>
        </p:nvSpPr>
        <p:spPr>
          <a:xfrm>
            <a:off x="1104900" y="533400"/>
            <a:ext cx="8229600" cy="715963"/>
          </a:xfrm>
          <a:noFill/>
          <a:ln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sz="4000">
                <a:solidFill>
                  <a:srgbClr val="FFFF00"/>
                </a:solidFill>
                <a:latin typeface="Palatino Linotype" charset="0"/>
              </a:rPr>
              <a:t>Phenylketonuria (PKU)</a:t>
            </a:r>
          </a:p>
        </p:txBody>
      </p:sp>
      <p:sp>
        <p:nvSpPr>
          <p:cNvPr id="8775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76300" y="1295400"/>
            <a:ext cx="8724900" cy="5029200"/>
          </a:xfrm>
          <a:noFill/>
          <a:ln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3200">
                <a:solidFill>
                  <a:srgbClr val="FF9900"/>
                </a:solidFill>
                <a:latin typeface="Palatino Linotype" charset="0"/>
              </a:rPr>
              <a:t>Classic PKU:</a:t>
            </a:r>
          </a:p>
          <a:p>
            <a:pPr lvl="1"/>
            <a:r>
              <a:rPr lang="en-US" sz="3200">
                <a:latin typeface="Palatino Linotype" charset="0"/>
              </a:rPr>
              <a:t>Due to deficiency of </a:t>
            </a:r>
            <a:r>
              <a:rPr lang="en-US" sz="3200">
                <a:solidFill>
                  <a:srgbClr val="FFFF00"/>
                </a:solidFill>
                <a:latin typeface="Palatino Linotype" charset="0"/>
              </a:rPr>
              <a:t>phenylalanine hydroxylase</a:t>
            </a:r>
          </a:p>
          <a:p>
            <a:r>
              <a:rPr lang="en-US" sz="3200">
                <a:latin typeface="Palatino Linotype" charset="0"/>
              </a:rPr>
              <a:t>Conversion of Phe to Tyr requires tetrahydrobiopterin (BH</a:t>
            </a:r>
            <a:r>
              <a:rPr lang="en-US" sz="3200" baseline="-25000">
                <a:latin typeface="Palatino Linotype" charset="0"/>
              </a:rPr>
              <a:t>4</a:t>
            </a:r>
            <a:r>
              <a:rPr lang="en-US" sz="3200">
                <a:latin typeface="Palatino Linotype" charset="0"/>
              </a:rPr>
              <a:t>)</a:t>
            </a:r>
          </a:p>
          <a:p>
            <a:r>
              <a:rPr lang="en-US" sz="3200">
                <a:solidFill>
                  <a:srgbClr val="FF9900"/>
                </a:solidFill>
                <a:latin typeface="Palatino Linotype" charset="0"/>
              </a:rPr>
              <a:t>Even if phenylalanine hydroxylase level is normal</a:t>
            </a:r>
          </a:p>
          <a:p>
            <a:r>
              <a:rPr lang="en-US" sz="3200">
                <a:latin typeface="Palatino Linotype" charset="0"/>
              </a:rPr>
              <a:t>The enzyme will not function without BH</a:t>
            </a:r>
            <a:r>
              <a:rPr lang="en-US" sz="3200" baseline="-25000">
                <a:latin typeface="Palatino Linotype" charset="0"/>
              </a:rPr>
              <a:t>4</a:t>
            </a:r>
          </a:p>
          <a:p>
            <a:r>
              <a:rPr lang="en-US" sz="3200">
                <a:solidFill>
                  <a:srgbClr val="FF9900"/>
                </a:solidFill>
                <a:latin typeface="Palatino Linotype" charset="0"/>
              </a:rPr>
              <a:t>Hence Phe is accumulated</a:t>
            </a:r>
          </a:p>
          <a:p>
            <a:pPr lvl="1"/>
            <a:endParaRPr lang="en-US" sz="3500">
              <a:solidFill>
                <a:srgbClr val="FFFF00"/>
              </a:solidFill>
              <a:latin typeface="Palatino Linotype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75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775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75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775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75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775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75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775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75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775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75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775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7571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  <p:sp>
        <p:nvSpPr>
          <p:cNvPr id="874498" name="Rectangle 2"/>
          <p:cNvSpPr>
            <a:spLocks noGrp="1" noChangeArrowheads="1"/>
          </p:cNvSpPr>
          <p:nvPr>
            <p:ph type="title"/>
          </p:nvPr>
        </p:nvSpPr>
        <p:spPr>
          <a:xfrm>
            <a:off x="771525" y="6096000"/>
            <a:ext cx="8743950" cy="457200"/>
          </a:xfrm>
        </p:spPr>
        <p:txBody>
          <a:bodyPr/>
          <a:lstStyle/>
          <a:p>
            <a:pPr algn="ctr"/>
            <a:r>
              <a:rPr lang="en-US">
                <a:solidFill>
                  <a:schemeClr val="tx1"/>
                </a:solidFill>
              </a:rPr>
              <a:t>The pathway of phenylalanine degradation</a:t>
            </a:r>
          </a:p>
        </p:txBody>
      </p:sp>
      <p:pic>
        <p:nvPicPr>
          <p:cNvPr id="8744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494"/>
          <a:stretch>
            <a:fillRect/>
          </a:stretch>
        </p:blipFill>
        <p:spPr>
          <a:xfrm>
            <a:off x="3313113" y="228600"/>
            <a:ext cx="3582987" cy="4343400"/>
          </a:xfrm>
        </p:spPr>
      </p:pic>
      <p:sp>
        <p:nvSpPr>
          <p:cNvPr id="874500" name="Text Box 4"/>
          <p:cNvSpPr txBox="1">
            <a:spLocks noChangeArrowheads="1"/>
          </p:cNvSpPr>
          <p:nvPr/>
        </p:nvSpPr>
        <p:spPr bwMode="auto">
          <a:xfrm rot="-5400000">
            <a:off x="-101600" y="4716463"/>
            <a:ext cx="836613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sz="1000">
                <a:latin typeface="Arial" charset="0"/>
              </a:rPr>
              <a:t>Page 1009</a:t>
            </a:r>
            <a:endParaRPr lang="en-US" sz="1000">
              <a:latin typeface="Times" charset="0"/>
            </a:endParaRPr>
          </a:p>
        </p:txBody>
      </p:sp>
      <p:sp>
        <p:nvSpPr>
          <p:cNvPr id="874501" name="Line 5"/>
          <p:cNvSpPr>
            <a:spLocks noChangeShapeType="1"/>
          </p:cNvSpPr>
          <p:nvPr/>
        </p:nvSpPr>
        <p:spPr bwMode="auto">
          <a:xfrm>
            <a:off x="5600700" y="51816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4502" name="Line 6"/>
          <p:cNvSpPr>
            <a:spLocks noChangeShapeType="1"/>
          </p:cNvSpPr>
          <p:nvPr/>
        </p:nvSpPr>
        <p:spPr bwMode="auto">
          <a:xfrm>
            <a:off x="5600700" y="56388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4503" name="Line 7"/>
          <p:cNvSpPr>
            <a:spLocks noChangeShapeType="1"/>
          </p:cNvSpPr>
          <p:nvPr/>
        </p:nvSpPr>
        <p:spPr bwMode="auto">
          <a:xfrm>
            <a:off x="5600700" y="47244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4504" name="Text Box 8"/>
          <p:cNvSpPr txBox="1">
            <a:spLocks noChangeArrowheads="1"/>
          </p:cNvSpPr>
          <p:nvPr/>
        </p:nvSpPr>
        <p:spPr bwMode="auto">
          <a:xfrm>
            <a:off x="5842000" y="1246188"/>
            <a:ext cx="28067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 dirty="0"/>
              <a:t>Phenylalanine hydroxylase</a:t>
            </a:r>
          </a:p>
        </p:txBody>
      </p:sp>
      <p:grpSp>
        <p:nvGrpSpPr>
          <p:cNvPr id="874505" name="Group 9"/>
          <p:cNvGrpSpPr>
            <a:grpSpLocks/>
          </p:cNvGrpSpPr>
          <p:nvPr/>
        </p:nvGrpSpPr>
        <p:grpSpPr bwMode="auto">
          <a:xfrm>
            <a:off x="8648700" y="1295400"/>
            <a:ext cx="381000" cy="304800"/>
            <a:chOff x="744" y="1632"/>
            <a:chExt cx="240" cy="192"/>
          </a:xfrm>
        </p:grpSpPr>
        <p:sp>
          <p:nvSpPr>
            <p:cNvPr id="874506" name="Line 10"/>
            <p:cNvSpPr>
              <a:spLocks noChangeShapeType="1"/>
            </p:cNvSpPr>
            <p:nvPr/>
          </p:nvSpPr>
          <p:spPr bwMode="auto">
            <a:xfrm flipH="1">
              <a:off x="744" y="1632"/>
              <a:ext cx="240" cy="19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74507" name="Line 11"/>
            <p:cNvSpPr>
              <a:spLocks noChangeShapeType="1"/>
            </p:cNvSpPr>
            <p:nvPr/>
          </p:nvSpPr>
          <p:spPr bwMode="auto">
            <a:xfrm>
              <a:off x="744" y="1632"/>
              <a:ext cx="240" cy="19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74508" name="Text Box 12"/>
          <p:cNvSpPr txBox="1">
            <a:spLocks noChangeArrowheads="1"/>
          </p:cNvSpPr>
          <p:nvPr/>
        </p:nvSpPr>
        <p:spPr bwMode="auto">
          <a:xfrm>
            <a:off x="6923088" y="307975"/>
            <a:ext cx="17208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sz="2000" b="1">
                <a:solidFill>
                  <a:srgbClr val="FF3300"/>
                </a:solidFill>
              </a:rPr>
              <a:t>Phenylalanine</a:t>
            </a:r>
          </a:p>
          <a:p>
            <a:pPr algn="l"/>
            <a:r>
              <a:rPr lang="en-US" sz="2000" b="1">
                <a:solidFill>
                  <a:srgbClr val="FF3300"/>
                </a:solidFill>
              </a:rPr>
              <a:t>accumulated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6722" name="Rectangle 2"/>
          <p:cNvSpPr>
            <a:spLocks noGrp="1" noChangeArrowheads="1"/>
          </p:cNvSpPr>
          <p:nvPr>
            <p:ph type="title"/>
          </p:nvPr>
        </p:nvSpPr>
        <p:spPr>
          <a:xfrm>
            <a:off x="1104900" y="533400"/>
            <a:ext cx="8229600" cy="715963"/>
          </a:xfrm>
          <a:noFill/>
          <a:ln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sz="4000">
                <a:solidFill>
                  <a:srgbClr val="FFFF00"/>
                </a:solidFill>
                <a:latin typeface="Palatino Linotype" charset="0"/>
              </a:rPr>
              <a:t>Phenylketonuria (PKU)</a:t>
            </a:r>
          </a:p>
        </p:txBody>
      </p:sp>
      <p:sp>
        <p:nvSpPr>
          <p:cNvPr id="926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76300" y="1295400"/>
            <a:ext cx="8724900" cy="4191000"/>
          </a:xfrm>
          <a:noFill/>
          <a:ln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lvl="1">
              <a:buFont typeface="Wingdings" charset="0"/>
              <a:buNone/>
            </a:pPr>
            <a:r>
              <a:rPr lang="en-US" sz="3100">
                <a:solidFill>
                  <a:srgbClr val="FF9900"/>
                </a:solidFill>
                <a:latin typeface="Palatino Linotype" charset="0"/>
              </a:rPr>
              <a:t>Atypical hyperphenylalaninemia:</a:t>
            </a:r>
          </a:p>
          <a:p>
            <a:pPr lvl="1"/>
            <a:r>
              <a:rPr lang="en-US" sz="3200">
                <a:latin typeface="Palatino Linotype" charset="0"/>
              </a:rPr>
              <a:t>Due to deficiency of BH</a:t>
            </a:r>
            <a:r>
              <a:rPr lang="en-US" sz="3200" baseline="-25000">
                <a:latin typeface="Palatino Linotype" charset="0"/>
              </a:rPr>
              <a:t>4</a:t>
            </a:r>
          </a:p>
          <a:p>
            <a:pPr lvl="1"/>
            <a:r>
              <a:rPr lang="en-US" sz="3200">
                <a:latin typeface="Palatino Linotype" charset="0"/>
              </a:rPr>
              <a:t>Caused by the deficiency of:</a:t>
            </a:r>
          </a:p>
          <a:p>
            <a:pPr lvl="2"/>
            <a:r>
              <a:rPr lang="en-US" sz="3200">
                <a:solidFill>
                  <a:srgbClr val="FFFF00"/>
                </a:solidFill>
                <a:latin typeface="Palatino Linotype" charset="0"/>
              </a:rPr>
              <a:t>Dihydropteridine reductase</a:t>
            </a:r>
          </a:p>
          <a:p>
            <a:pPr lvl="2"/>
            <a:r>
              <a:rPr lang="en-US" sz="3200">
                <a:solidFill>
                  <a:srgbClr val="FFFF00"/>
                </a:solidFill>
                <a:latin typeface="Palatino Linotype" charset="0"/>
              </a:rPr>
              <a:t>Dihydrobiopterin synthetase</a:t>
            </a:r>
          </a:p>
          <a:p>
            <a:pPr lvl="2"/>
            <a:r>
              <a:rPr lang="en-US" sz="3200">
                <a:solidFill>
                  <a:srgbClr val="FFFF00"/>
                </a:solidFill>
                <a:latin typeface="Palatino Linotype" charset="0"/>
              </a:rPr>
              <a:t>Carbinolamine dehydratase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26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26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26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26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26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7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267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672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  <p:sp>
        <p:nvSpPr>
          <p:cNvPr id="875522" name="Rectangle 2"/>
          <p:cNvSpPr>
            <a:spLocks noGrp="1" noChangeArrowheads="1"/>
          </p:cNvSpPr>
          <p:nvPr>
            <p:ph type="title"/>
          </p:nvPr>
        </p:nvSpPr>
        <p:spPr>
          <a:xfrm>
            <a:off x="771525" y="5791200"/>
            <a:ext cx="8743950" cy="762000"/>
          </a:xfrm>
        </p:spPr>
        <p:txBody>
          <a:bodyPr/>
          <a:lstStyle/>
          <a:p>
            <a:pPr algn="ctr"/>
            <a:r>
              <a:rPr lang="en-US">
                <a:solidFill>
                  <a:schemeClr val="tx1"/>
                </a:solidFill>
              </a:rPr>
              <a:t>Formation, utilization, and regeneration of 5,6,7,8-tetrahydrobiopterin (BH</a:t>
            </a:r>
            <a:r>
              <a:rPr lang="en-US" baseline="-25000">
                <a:solidFill>
                  <a:schemeClr val="tx1"/>
                </a:solidFill>
              </a:rPr>
              <a:t>4</a:t>
            </a:r>
            <a:r>
              <a:rPr lang="en-US">
                <a:solidFill>
                  <a:schemeClr val="tx1"/>
                </a:solidFill>
              </a:rPr>
              <a:t>) in the phenylalanine hydroxylase reaction</a:t>
            </a:r>
          </a:p>
        </p:txBody>
      </p:sp>
      <p:pic>
        <p:nvPicPr>
          <p:cNvPr id="87552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33613" y="228600"/>
            <a:ext cx="6275387" cy="5105400"/>
          </a:xfrm>
        </p:spPr>
      </p:pic>
      <p:sp>
        <p:nvSpPr>
          <p:cNvPr id="875524" name="Text Box 4"/>
          <p:cNvSpPr txBox="1">
            <a:spLocks noChangeArrowheads="1"/>
          </p:cNvSpPr>
          <p:nvPr/>
        </p:nvSpPr>
        <p:spPr bwMode="auto">
          <a:xfrm rot="-5400000">
            <a:off x="-101600" y="4716463"/>
            <a:ext cx="836613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sz="1000">
                <a:latin typeface="Arial" charset="0"/>
              </a:rPr>
              <a:t>Page 1010</a:t>
            </a:r>
            <a:endParaRPr lang="en-US" sz="1000">
              <a:latin typeface="Times" charset="0"/>
            </a:endParaRPr>
          </a:p>
        </p:txBody>
      </p:sp>
      <p:sp>
        <p:nvSpPr>
          <p:cNvPr id="875525" name="Line 5"/>
          <p:cNvSpPr>
            <a:spLocks noChangeShapeType="1"/>
          </p:cNvSpPr>
          <p:nvPr/>
        </p:nvSpPr>
        <p:spPr bwMode="auto">
          <a:xfrm>
            <a:off x="2476500" y="48387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5526" name="Line 6"/>
          <p:cNvSpPr>
            <a:spLocks noChangeShapeType="1"/>
          </p:cNvSpPr>
          <p:nvPr/>
        </p:nvSpPr>
        <p:spPr bwMode="auto">
          <a:xfrm>
            <a:off x="1790700" y="48387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5527" name="Text Box 7"/>
          <p:cNvSpPr txBox="1">
            <a:spLocks noChangeArrowheads="1"/>
          </p:cNvSpPr>
          <p:nvPr/>
        </p:nvSpPr>
        <p:spPr bwMode="auto">
          <a:xfrm>
            <a:off x="1181100" y="4635500"/>
            <a:ext cx="6159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/>
              <a:t>GTP</a:t>
            </a:r>
          </a:p>
        </p:txBody>
      </p:sp>
      <p:sp>
        <p:nvSpPr>
          <p:cNvPr id="875528" name="Text Box 8"/>
          <p:cNvSpPr txBox="1">
            <a:spLocks noChangeArrowheads="1"/>
          </p:cNvSpPr>
          <p:nvPr/>
        </p:nvSpPr>
        <p:spPr bwMode="auto">
          <a:xfrm>
            <a:off x="1562100" y="4876800"/>
            <a:ext cx="17716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/>
              <a:t>Dihydrobiopterin</a:t>
            </a:r>
          </a:p>
          <a:p>
            <a:r>
              <a:rPr lang="en-US" sz="1800"/>
              <a:t>synthetase</a:t>
            </a:r>
          </a:p>
        </p:txBody>
      </p:sp>
      <p:grpSp>
        <p:nvGrpSpPr>
          <p:cNvPr id="875529" name="Group 9"/>
          <p:cNvGrpSpPr>
            <a:grpSpLocks/>
          </p:cNvGrpSpPr>
          <p:nvPr/>
        </p:nvGrpSpPr>
        <p:grpSpPr bwMode="auto">
          <a:xfrm>
            <a:off x="1104900" y="5181600"/>
            <a:ext cx="381000" cy="304800"/>
            <a:chOff x="744" y="1632"/>
            <a:chExt cx="240" cy="192"/>
          </a:xfrm>
        </p:grpSpPr>
        <p:sp>
          <p:nvSpPr>
            <p:cNvPr id="875530" name="Line 10"/>
            <p:cNvSpPr>
              <a:spLocks noChangeShapeType="1"/>
            </p:cNvSpPr>
            <p:nvPr/>
          </p:nvSpPr>
          <p:spPr bwMode="auto">
            <a:xfrm flipH="1">
              <a:off x="744" y="1632"/>
              <a:ext cx="240" cy="19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75531" name="Line 11"/>
            <p:cNvSpPr>
              <a:spLocks noChangeShapeType="1"/>
            </p:cNvSpPr>
            <p:nvPr/>
          </p:nvSpPr>
          <p:spPr bwMode="auto">
            <a:xfrm>
              <a:off x="744" y="1632"/>
              <a:ext cx="240" cy="19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75532" name="Group 12"/>
          <p:cNvGrpSpPr>
            <a:grpSpLocks/>
          </p:cNvGrpSpPr>
          <p:nvPr/>
        </p:nvGrpSpPr>
        <p:grpSpPr bwMode="auto">
          <a:xfrm>
            <a:off x="1714500" y="3276600"/>
            <a:ext cx="381000" cy="304800"/>
            <a:chOff x="744" y="1632"/>
            <a:chExt cx="240" cy="192"/>
          </a:xfrm>
        </p:grpSpPr>
        <p:sp>
          <p:nvSpPr>
            <p:cNvPr id="875533" name="Line 13"/>
            <p:cNvSpPr>
              <a:spLocks noChangeShapeType="1"/>
            </p:cNvSpPr>
            <p:nvPr/>
          </p:nvSpPr>
          <p:spPr bwMode="auto">
            <a:xfrm flipH="1">
              <a:off x="744" y="1632"/>
              <a:ext cx="240" cy="19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75534" name="Line 14"/>
            <p:cNvSpPr>
              <a:spLocks noChangeShapeType="1"/>
            </p:cNvSpPr>
            <p:nvPr/>
          </p:nvSpPr>
          <p:spPr bwMode="auto">
            <a:xfrm>
              <a:off x="744" y="1632"/>
              <a:ext cx="240" cy="19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75535" name="Group 15"/>
          <p:cNvGrpSpPr>
            <a:grpSpLocks/>
          </p:cNvGrpSpPr>
          <p:nvPr/>
        </p:nvGrpSpPr>
        <p:grpSpPr bwMode="auto">
          <a:xfrm>
            <a:off x="5295900" y="5029200"/>
            <a:ext cx="381000" cy="304800"/>
            <a:chOff x="744" y="1632"/>
            <a:chExt cx="240" cy="192"/>
          </a:xfrm>
        </p:grpSpPr>
        <p:sp>
          <p:nvSpPr>
            <p:cNvPr id="875536" name="Line 16"/>
            <p:cNvSpPr>
              <a:spLocks noChangeShapeType="1"/>
            </p:cNvSpPr>
            <p:nvPr/>
          </p:nvSpPr>
          <p:spPr bwMode="auto">
            <a:xfrm flipH="1">
              <a:off x="744" y="1632"/>
              <a:ext cx="240" cy="19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75537" name="Line 17"/>
            <p:cNvSpPr>
              <a:spLocks noChangeShapeType="1"/>
            </p:cNvSpPr>
            <p:nvPr/>
          </p:nvSpPr>
          <p:spPr bwMode="auto">
            <a:xfrm>
              <a:off x="744" y="1632"/>
              <a:ext cx="240" cy="19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0338" name="Rectangle 2"/>
          <p:cNvSpPr>
            <a:spLocks noGrp="1" noChangeArrowheads="1"/>
          </p:cNvSpPr>
          <p:nvPr>
            <p:ph type="title"/>
          </p:nvPr>
        </p:nvSpPr>
        <p:spPr>
          <a:xfrm>
            <a:off x="1104900" y="533400"/>
            <a:ext cx="8229600" cy="715963"/>
          </a:xfrm>
          <a:noFill/>
          <a:ln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sz="4000">
                <a:solidFill>
                  <a:srgbClr val="FFFF00"/>
                </a:solidFill>
                <a:latin typeface="Palatino Linotype" charset="0"/>
              </a:rPr>
              <a:t>Characteristics of PKU</a:t>
            </a:r>
          </a:p>
        </p:txBody>
      </p:sp>
      <p:sp>
        <p:nvSpPr>
          <p:cNvPr id="910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76300" y="1600200"/>
            <a:ext cx="8724900" cy="4191000"/>
          </a:xfrm>
          <a:noFill/>
          <a:ln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3200">
                <a:latin typeface="Palatino Linotype" charset="0"/>
              </a:rPr>
              <a:t>In the absence of BH</a:t>
            </a:r>
            <a:r>
              <a:rPr lang="en-US" sz="3200" baseline="-25000">
                <a:latin typeface="Palatino Linotype" charset="0"/>
              </a:rPr>
              <a:t>4</a:t>
            </a:r>
            <a:r>
              <a:rPr lang="en-US" sz="3200">
                <a:latin typeface="Palatino Linotype" charset="0"/>
              </a:rPr>
              <a:t>, Phe will not be converted to Tyr</a:t>
            </a:r>
          </a:p>
          <a:p>
            <a:endParaRPr lang="en-US" sz="3200">
              <a:solidFill>
                <a:srgbClr val="FF9900"/>
              </a:solidFill>
              <a:latin typeface="Palatino Linotype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0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10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0339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  <p:pic>
        <p:nvPicPr>
          <p:cNvPr id="91853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28" t="28358" b="11940"/>
          <a:stretch>
            <a:fillRect/>
          </a:stretch>
        </p:blipFill>
        <p:spPr>
          <a:xfrm>
            <a:off x="2774950" y="1219200"/>
            <a:ext cx="4660900" cy="3048000"/>
          </a:xfrm>
        </p:spPr>
      </p:pic>
      <p:sp>
        <p:nvSpPr>
          <p:cNvPr id="918532" name="Text Box 4"/>
          <p:cNvSpPr txBox="1">
            <a:spLocks noChangeArrowheads="1"/>
          </p:cNvSpPr>
          <p:nvPr/>
        </p:nvSpPr>
        <p:spPr bwMode="auto">
          <a:xfrm rot="-5400000">
            <a:off x="-101600" y="4716463"/>
            <a:ext cx="836613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sz="1000">
                <a:latin typeface="Arial" charset="0"/>
              </a:rPr>
              <a:t>Page 1010</a:t>
            </a:r>
            <a:endParaRPr lang="en-US" sz="1000">
              <a:latin typeface="Times" charset="0"/>
            </a:endParaRPr>
          </a:p>
        </p:txBody>
      </p:sp>
      <p:sp>
        <p:nvSpPr>
          <p:cNvPr id="918544" name="Line 16"/>
          <p:cNvSpPr>
            <a:spLocks noChangeShapeType="1"/>
          </p:cNvSpPr>
          <p:nvPr/>
        </p:nvSpPr>
        <p:spPr bwMode="auto">
          <a:xfrm flipH="1">
            <a:off x="3619500" y="2362200"/>
            <a:ext cx="381000" cy="3048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18545" name="Line 17"/>
          <p:cNvSpPr>
            <a:spLocks noChangeShapeType="1"/>
          </p:cNvSpPr>
          <p:nvPr/>
        </p:nvSpPr>
        <p:spPr bwMode="auto">
          <a:xfrm>
            <a:off x="3619500" y="2362200"/>
            <a:ext cx="381000" cy="3048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18548" name="Rectangle 20"/>
          <p:cNvSpPr>
            <a:spLocks noChangeArrowheads="1"/>
          </p:cNvSpPr>
          <p:nvPr/>
        </p:nvSpPr>
        <p:spPr bwMode="auto">
          <a:xfrm>
            <a:off x="2781300" y="3581400"/>
            <a:ext cx="2895600" cy="1066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18550" name="Rectangle 22"/>
          <p:cNvSpPr>
            <a:spLocks noChangeArrowheads="1"/>
          </p:cNvSpPr>
          <p:nvPr/>
        </p:nvSpPr>
        <p:spPr bwMode="auto">
          <a:xfrm>
            <a:off x="4686300" y="3276600"/>
            <a:ext cx="4191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18549" name="Text Box 21"/>
          <p:cNvSpPr txBox="1">
            <a:spLocks noChangeArrowheads="1"/>
          </p:cNvSpPr>
          <p:nvPr/>
        </p:nvSpPr>
        <p:spPr bwMode="auto">
          <a:xfrm>
            <a:off x="4229100" y="3276600"/>
            <a:ext cx="7096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/>
              <a:t>BH</a:t>
            </a:r>
            <a:r>
              <a:rPr lang="en-US" baseline="-25000"/>
              <a:t>2</a:t>
            </a:r>
          </a:p>
        </p:txBody>
      </p:sp>
      <p:grpSp>
        <p:nvGrpSpPr>
          <p:cNvPr id="918554" name="Group 26"/>
          <p:cNvGrpSpPr>
            <a:grpSpLocks/>
          </p:cNvGrpSpPr>
          <p:nvPr/>
        </p:nvGrpSpPr>
        <p:grpSpPr bwMode="auto">
          <a:xfrm>
            <a:off x="6438900" y="4343400"/>
            <a:ext cx="381000" cy="304800"/>
            <a:chOff x="4056" y="2736"/>
            <a:chExt cx="240" cy="192"/>
          </a:xfrm>
        </p:grpSpPr>
        <p:sp>
          <p:nvSpPr>
            <p:cNvPr id="918552" name="Line 24"/>
            <p:cNvSpPr>
              <a:spLocks noChangeShapeType="1"/>
            </p:cNvSpPr>
            <p:nvPr/>
          </p:nvSpPr>
          <p:spPr bwMode="auto">
            <a:xfrm flipH="1">
              <a:off x="4056" y="2736"/>
              <a:ext cx="240" cy="19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18553" name="Line 25"/>
            <p:cNvSpPr>
              <a:spLocks noChangeShapeType="1"/>
            </p:cNvSpPr>
            <p:nvPr/>
          </p:nvSpPr>
          <p:spPr bwMode="auto">
            <a:xfrm>
              <a:off x="4056" y="2736"/>
              <a:ext cx="240" cy="19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18555" name="Text Box 27"/>
          <p:cNvSpPr txBox="1">
            <a:spLocks noChangeArrowheads="1"/>
          </p:cNvSpPr>
          <p:nvPr/>
        </p:nvSpPr>
        <p:spPr bwMode="auto">
          <a:xfrm>
            <a:off x="7581900" y="1905000"/>
            <a:ext cx="19097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sz="2000">
                <a:solidFill>
                  <a:srgbClr val="FF3300"/>
                </a:solidFill>
              </a:rPr>
              <a:t>Phe accumulated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eneric">
  <a:themeElements>
    <a:clrScheme name="">
      <a:dk1>
        <a:srgbClr val="FF0000"/>
      </a:dk1>
      <a:lt1>
        <a:srgbClr val="FFFFFF"/>
      </a:lt1>
      <a:dk2>
        <a:srgbClr val="000066"/>
      </a:dk2>
      <a:lt2>
        <a:srgbClr val="FFFFCC"/>
      </a:lt2>
      <a:accent1>
        <a:srgbClr val="777777"/>
      </a:accent1>
      <a:accent2>
        <a:srgbClr val="006666"/>
      </a:accent2>
      <a:accent3>
        <a:srgbClr val="AAAAB8"/>
      </a:accent3>
      <a:accent4>
        <a:srgbClr val="DADADA"/>
      </a:accent4>
      <a:accent5>
        <a:srgbClr val="BDBDBD"/>
      </a:accent5>
      <a:accent6>
        <a:srgbClr val="005C5C"/>
      </a:accent6>
      <a:hlink>
        <a:srgbClr val="800000"/>
      </a:hlink>
      <a:folHlink>
        <a:srgbClr val="660066"/>
      </a:folHlink>
    </a:clrScheme>
    <a:fontScheme name="Generic">
      <a:majorFont>
        <a:latin typeface="Arial Narrow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Palatino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Palatino" charset="0"/>
            <a:ea typeface="ＭＳ Ｐゴシック" charset="0"/>
          </a:defRPr>
        </a:defPPr>
      </a:lstStyle>
    </a:lnDef>
  </a:objectDefaults>
  <a:extraClrSchemeLst>
    <a:extraClrScheme>
      <a:clrScheme name="Generic 1">
        <a:dk1>
          <a:srgbClr val="800000"/>
        </a:dk1>
        <a:lt1>
          <a:srgbClr val="FFFFFF"/>
        </a:lt1>
        <a:dk2>
          <a:srgbClr val="000000"/>
        </a:dk2>
        <a:lt2>
          <a:srgbClr val="FFFFCC"/>
        </a:lt2>
        <a:accent1>
          <a:srgbClr val="777777"/>
        </a:accent1>
        <a:accent2>
          <a:srgbClr val="0033CC"/>
        </a:accent2>
        <a:accent3>
          <a:srgbClr val="AAAAAA"/>
        </a:accent3>
        <a:accent4>
          <a:srgbClr val="DADADA"/>
        </a:accent4>
        <a:accent5>
          <a:srgbClr val="BDBDBD"/>
        </a:accent5>
        <a:accent6>
          <a:srgbClr val="002DB9"/>
        </a:accent6>
        <a:hlink>
          <a:srgbClr val="800000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neric 2">
        <a:dk1>
          <a:srgbClr val="009999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8282"/>
        </a:accent4>
        <a:accent5>
          <a:srgbClr val="E2F4FF"/>
        </a:accent5>
        <a:accent6>
          <a:srgbClr val="E7E7B9"/>
        </a:accent6>
        <a:hlink>
          <a:srgbClr val="FF9966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neric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ＭＳ Ｐゴシック"/>
        <a:cs typeface=""/>
      </a:majorFont>
      <a:minorFont>
        <a:latin typeface="Times New Roman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Palatino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Palatino" charset="0"/>
            <a:ea typeface="ＭＳ Ｐゴシック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voet_template2">
  <a:themeElements>
    <a:clrScheme name="1_voet_template2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voet_template2">
      <a:majorFont>
        <a:latin typeface="Arial"/>
        <a:ea typeface="ＭＳ Ｐゴシック"/>
        <a:cs typeface=""/>
      </a:majorFont>
      <a:minorFont>
        <a:latin typeface="Times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Palatino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Palatino" charset="0"/>
            <a:ea typeface="ＭＳ Ｐゴシック" charset="0"/>
          </a:defRPr>
        </a:defPPr>
      </a:lstStyle>
    </a:lnDef>
  </a:objectDefaults>
  <a:extraClrSchemeLst>
    <a:extraClrScheme>
      <a:clrScheme name="1_voet_template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voet_template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voet_template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voet_template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voet_template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voet_template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voet_template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voet_template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voet_template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voet_template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voet_template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voet_template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voet_template2">
  <a:themeElements>
    <a:clrScheme name="2_voet_template2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voet_template2">
      <a:majorFont>
        <a:latin typeface="Arial"/>
        <a:ea typeface="ＭＳ Ｐゴシック"/>
        <a:cs typeface=""/>
      </a:majorFont>
      <a:minorFont>
        <a:latin typeface="Times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Palatino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Palatino" charset="0"/>
            <a:ea typeface="ＭＳ Ｐゴシック" charset="0"/>
          </a:defRPr>
        </a:defPPr>
      </a:lstStyle>
    </a:lnDef>
  </a:objectDefaults>
  <a:extraClrSchemeLst>
    <a:extraClrScheme>
      <a:clrScheme name="2_voet_template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voet_template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voet_template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voet_template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voet_template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voet_template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voet_template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voet_template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voet_template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voet_template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voet_template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voet_template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voet_template2">
  <a:themeElements>
    <a:clrScheme name="voet_template2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oet_template2">
      <a:majorFont>
        <a:latin typeface="Arial"/>
        <a:ea typeface="ＭＳ Ｐゴシック"/>
        <a:cs typeface=""/>
      </a:majorFont>
      <a:minorFont>
        <a:latin typeface="Times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Palatino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Palatino" charset="0"/>
            <a:ea typeface="ＭＳ Ｐゴシック" charset="0"/>
          </a:defRPr>
        </a:defPPr>
      </a:lstStyle>
    </a:lnDef>
  </a:objectDefaults>
  <a:extraClrSchemeLst>
    <a:extraClrScheme>
      <a:clrScheme name="voet_template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oet_template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oet_template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oet_template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oet_template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oet_template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oet_template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oet_template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oet_template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oet_template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oet_template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oet_template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3_voet_template2">
  <a:themeElements>
    <a:clrScheme name="3_voet_template2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3_voet_template2">
      <a:majorFont>
        <a:latin typeface="Arial"/>
        <a:ea typeface="ＭＳ Ｐゴシック"/>
        <a:cs typeface="Arial"/>
      </a:majorFont>
      <a:minorFont>
        <a:latin typeface="Times"/>
        <a:ea typeface="ＭＳ Ｐゴシック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Palatino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Palatino" charset="0"/>
            <a:ea typeface="ＭＳ Ｐゴシック" charset="0"/>
          </a:defRPr>
        </a:defPPr>
      </a:lstStyle>
    </a:lnDef>
  </a:objectDefaults>
  <a:extraClrSchemeLst>
    <a:extraClrScheme>
      <a:clrScheme name="3_voet_template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voet_template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voet_template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voet_template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voet_template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voet_template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voet_template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voet_template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voet_template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voet_template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voet_template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voet_template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1_Generic">
  <a:themeElements>
    <a:clrScheme name="">
      <a:dk1>
        <a:srgbClr val="FF0000"/>
      </a:dk1>
      <a:lt1>
        <a:srgbClr val="FFFFFF"/>
      </a:lt1>
      <a:dk2>
        <a:srgbClr val="000066"/>
      </a:dk2>
      <a:lt2>
        <a:srgbClr val="FFFFCC"/>
      </a:lt2>
      <a:accent1>
        <a:srgbClr val="777777"/>
      </a:accent1>
      <a:accent2>
        <a:srgbClr val="006666"/>
      </a:accent2>
      <a:accent3>
        <a:srgbClr val="AAAAB8"/>
      </a:accent3>
      <a:accent4>
        <a:srgbClr val="DADADA"/>
      </a:accent4>
      <a:accent5>
        <a:srgbClr val="BDBDBD"/>
      </a:accent5>
      <a:accent6>
        <a:srgbClr val="005C5C"/>
      </a:accent6>
      <a:hlink>
        <a:srgbClr val="800000"/>
      </a:hlink>
      <a:folHlink>
        <a:srgbClr val="660066"/>
      </a:folHlink>
    </a:clrScheme>
    <a:fontScheme name="1_Generic">
      <a:majorFont>
        <a:latin typeface="Arial Narrow"/>
        <a:ea typeface="ＭＳ Ｐゴシック"/>
        <a:cs typeface="Arial"/>
      </a:majorFont>
      <a:minorFont>
        <a:latin typeface="Arial"/>
        <a:ea typeface="ＭＳ Ｐゴシック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Palatino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Palatino" charset="0"/>
            <a:ea typeface="ＭＳ Ｐゴシック" charset="0"/>
          </a:defRPr>
        </a:defPPr>
      </a:lstStyle>
    </a:lnDef>
  </a:objectDefaults>
  <a:extraClrSchemeLst>
    <a:extraClrScheme>
      <a:clrScheme name="1_Generic 1">
        <a:dk1>
          <a:srgbClr val="800000"/>
        </a:dk1>
        <a:lt1>
          <a:srgbClr val="FFFFFF"/>
        </a:lt1>
        <a:dk2>
          <a:srgbClr val="000000"/>
        </a:dk2>
        <a:lt2>
          <a:srgbClr val="FFFFCC"/>
        </a:lt2>
        <a:accent1>
          <a:srgbClr val="777777"/>
        </a:accent1>
        <a:accent2>
          <a:srgbClr val="0033CC"/>
        </a:accent2>
        <a:accent3>
          <a:srgbClr val="AAAAAA"/>
        </a:accent3>
        <a:accent4>
          <a:srgbClr val="DADADA"/>
        </a:accent4>
        <a:accent5>
          <a:srgbClr val="BDBDBD"/>
        </a:accent5>
        <a:accent6>
          <a:srgbClr val="002DB9"/>
        </a:accent6>
        <a:hlink>
          <a:srgbClr val="800000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Generic 2">
        <a:dk1>
          <a:srgbClr val="009999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8282"/>
        </a:accent4>
        <a:accent5>
          <a:srgbClr val="E2F4FF"/>
        </a:accent5>
        <a:accent6>
          <a:srgbClr val="E7E7B9"/>
        </a:accent6>
        <a:hlink>
          <a:srgbClr val="FF9966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Generic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Office\Templates\1033\Generic.pot</Template>
  <TotalTime>4436</TotalTime>
  <Words>840</Words>
  <Application>Microsoft Office PowerPoint</Application>
  <PresentationFormat>35mm Slides</PresentationFormat>
  <Paragraphs>171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7</vt:i4>
      </vt:variant>
      <vt:variant>
        <vt:lpstr>Slide Titles</vt:lpstr>
      </vt:variant>
      <vt:variant>
        <vt:i4>32</vt:i4>
      </vt:variant>
    </vt:vector>
  </HeadingPairs>
  <TitlesOfParts>
    <vt:vector size="48" baseType="lpstr">
      <vt:lpstr>ＭＳ Ｐゴシック</vt:lpstr>
      <vt:lpstr>Arial</vt:lpstr>
      <vt:lpstr>Arial Narrow</vt:lpstr>
      <vt:lpstr>Palatino</vt:lpstr>
      <vt:lpstr>Palatino Linotype</vt:lpstr>
      <vt:lpstr>Symbol</vt:lpstr>
      <vt:lpstr>Times</vt:lpstr>
      <vt:lpstr>Times New Roman</vt:lpstr>
      <vt:lpstr>Wingdings</vt:lpstr>
      <vt:lpstr>Generic</vt:lpstr>
      <vt:lpstr>Default Design</vt:lpstr>
      <vt:lpstr>1_voet_template2</vt:lpstr>
      <vt:lpstr>2_voet_template2</vt:lpstr>
      <vt:lpstr>voet_template2</vt:lpstr>
      <vt:lpstr>3_voet_template2</vt:lpstr>
      <vt:lpstr>1_Generic</vt:lpstr>
      <vt:lpstr>PowerPoint Presentation</vt:lpstr>
      <vt:lpstr>Inborn Errors of aa Metabolism</vt:lpstr>
      <vt:lpstr>Phenylketonuria (PKU)</vt:lpstr>
      <vt:lpstr>Phenylketonuria (PKU)</vt:lpstr>
      <vt:lpstr>The pathway of phenylalanine degradation</vt:lpstr>
      <vt:lpstr>Phenylketonuria (PKU)</vt:lpstr>
      <vt:lpstr>Formation, utilization, and regeneration of 5,6,7,8-tetrahydrobiopterin (BH4) in the phenylalanine hydroxylase reaction</vt:lpstr>
      <vt:lpstr>Characteristics of PKU</vt:lpstr>
      <vt:lpstr>PowerPoint Presentation</vt:lpstr>
      <vt:lpstr>Melanin biosynthesis from tyrosine</vt:lpstr>
      <vt:lpstr>Characteristics of PKU</vt:lpstr>
      <vt:lpstr>PowerPoint Presentation</vt:lpstr>
      <vt:lpstr>Characteristics of PKU</vt:lpstr>
      <vt:lpstr>Synthesis of serotonin</vt:lpstr>
      <vt:lpstr>Characteristics of PKU</vt:lpstr>
      <vt:lpstr>Characteristics of PKU</vt:lpstr>
      <vt:lpstr>PowerPoint Presentation</vt:lpstr>
      <vt:lpstr>Characteristics of PKU</vt:lpstr>
      <vt:lpstr>Maple Syrup Urine Disease</vt:lpstr>
      <vt:lpstr>Maple Syrup Urine Disease</vt:lpstr>
      <vt:lpstr>PowerPoint Presentation</vt:lpstr>
      <vt:lpstr>Maple Syrup Urine Disease</vt:lpstr>
      <vt:lpstr>Albinism</vt:lpstr>
      <vt:lpstr>Melanin biosynthesis from tyrosine: Deficiency of tyrosinase leads to albinisim</vt:lpstr>
      <vt:lpstr>Homocystinuria</vt:lpstr>
      <vt:lpstr>Methionine degradation pathway: Deficiency of cystathione b-synthase leads to homocystinuria / homocysteinemia</vt:lpstr>
      <vt:lpstr>Homocystinuria</vt:lpstr>
      <vt:lpstr>Homocysteinemia</vt:lpstr>
      <vt:lpstr>Methionine degradation pathway: Deficiency of cystathione b-synthase leads to hyperhomocystinuria / hyperhomocysteinemia</vt:lpstr>
      <vt:lpstr>Alkaptonuria</vt:lpstr>
      <vt:lpstr>Alkaptonuria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Modeling</dc:title>
  <dc:creator>Usman Ghani</dc:creator>
  <cp:lastModifiedBy>saeed nassar</cp:lastModifiedBy>
  <cp:revision>353</cp:revision>
  <cp:lastPrinted>1601-01-01T00:00:00Z</cp:lastPrinted>
  <dcterms:created xsi:type="dcterms:W3CDTF">2001-02-07T02:23:56Z</dcterms:created>
  <dcterms:modified xsi:type="dcterms:W3CDTF">2015-05-05T15:52:21Z</dcterms:modified>
</cp:coreProperties>
</file>