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8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2" r:id="rId23"/>
    <p:sldId id="277" r:id="rId24"/>
    <p:sldId id="281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3" d="100"/>
          <a:sy n="93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5215E9-6D9D-4636-9DB5-EB8E9EC1EB1A}" type="datetimeFigureOut">
              <a:rPr lang="en-US"/>
              <a:pPr>
                <a:defRPr/>
              </a:pPr>
              <a:t>4/30/2015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0DBB0F-0DE3-4156-8CCE-7C490D452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80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charset="0"/>
              </a:rPr>
              <a:t>If E.coli &lt;20% resistant to ampicillin and TMP-SMX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charset="0"/>
              </a:rPr>
              <a:t>Nitrofurantoin 100mg BID for five days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>
                <a:cs typeface="Arial" charset="0"/>
              </a:rPr>
              <a:t>Or Fosfomycin 3gm Po once + pyridium 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B3469E-C13E-46CF-99C4-D04076A01E0B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1127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B16F0-EE67-4C1C-9E90-EED3592B4C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0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54F4A-290D-4E1A-9A02-21E8F4B1690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4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40C97-2A2A-4AB0-A7EA-ED57F07C7C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2D998-0936-4C78-8741-60A3BD55D47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1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7BB27-7AEE-4FD6-8D72-8202091BA3E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51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8D1A3-8474-40EA-87E5-C69331886E2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5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7FFC7-C6A2-46E6-8592-EDEE5787E7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0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35315-0F2A-4FAA-8F9C-C717EDDD94D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9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E110D-D88F-4705-945A-071F7315A4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9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DE7F3-249E-438D-A6A4-AB4F9E7F99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5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8D2A9-160D-42EF-9DB7-CF3F0F4412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1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24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1025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D6C76F-BBE4-4490-980E-C4C209E3E3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ds.yahoo.com/_ylt=A0WTefVU8X9KddYAU3qJzbkF;_ylu=X3oDMTBqaWRlZWhnBHBvcwMxOQRzZWMDc3IEdnRpZAM-/SIG=1hsj07btk/EXP=1249985236/**http:/images.search.yahoo.com/images/view?back=http%3A%2F%2Fimages.search.yahoo.com%2Fsearch%2Fimages%3F_adv_prop%3Dimage%26va%3Durinary%2Btract%26fr%3Dyfp-t-203&amp;w=100&amp;h=100&amp;imgurl=health.discovery.com%2Fcenters%2Fwomens%2Futi%2Fgallery%2Furinarytractinfect.jpg&amp;rurl=http%3A%2F%2Fhealth.discovery.com%2Fcenters%2Fwomens%2Futi%2Futi.html&amp;size=5k&amp;name=urinarytractinfe...&amp;p=urinary+tract&amp;oid=f0632d2faa766c5e&amp;fr2=&amp;no=19&amp;tt=20905&amp;sigr=11nj1c6l2&amp;sigi=126f690vh&amp;sigb=12q4sjmg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ds.yahoo.com/_ylt=A0WTefai839Kq8QA_2mJzbkF;_ylu=X3oDMTBpaWhqZmNtBHBvcwMzBHNlYwNzcgR2dGlkAw--/SIG=1jkbqh9gc/EXP=1249985826/**http:/images.search.yahoo.com/images/view?back=http%3A%2F%2Fimages.search.yahoo.com%2Fsearch%2Fimages%3Fp%3DIMAGES%2BOF%2Bpyelonephritis%26ei%3Dutf-8%26y%3DSearch%26fr%3Dyfp-t-203&amp;w=340&amp;h=361&amp;imgurl=www.lifeline.de%2Fimg%2Fll%2F4%2F33763__nierenanatomie_schematisch_f.jpg&amp;rurl=http%3A%2F%2Fwww.lifeline.de%2Fcda%2Fkrankheit_therapie%2Fkrankheitenlexikon%2Fcontent-131428.html&amp;size=21k&amp;name=33763+nierenanat...&amp;p=IMAGES+OF+pyelonephritis&amp;oid=24680555e299eb18&amp;fr2=&amp;no=3&amp;tt=356&amp;sigr=12kbh941s&amp;sigi=120045c0u&amp;sigb=136l01ed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rds.yahoo.com/_ylt=A0WTefai839Kq8QABWqJzbkF;_ylu=X3oDMTBpdDZuNzZrBHBvcwM5BHNlYwNzcgR2dGlkAw--/SIG=1k9agvj0s/EXP=1249985826/**http:/images.search.yahoo.com/images/view?back=http%3A%2F%2Fimages.search.yahoo.com%2Fsearch%2Fimages%3Fp%3DIMAGES%2BOF%2Bpyelonephritis%26ei%3Dutf-8%26y%3DSearch%26fr%3Dyfp-t-203&amp;w=1093&amp;h=1950&amp;imgurl=www.vetmed.wsu.edu%2Fcourses_vm546%2FContent_Links%2FDfDx%2FRenal_Disease%2FKidney.jpg&amp;rurl=http%3A%2F%2Fwww.vetmed.wsu.edu%2Fcourses_vm546%2FContent_Links%2FDfDx%2FRenal_Disease%2Fpyelonephritis.htm&amp;size=171k&amp;name=Kidney+jpg&amp;p=IMAGES+OF+pyelonephritis&amp;oid=8f8ac242a9960414&amp;fr2=&amp;no=9&amp;tt=356&amp;sigr=12rim8m3m&amp;sigi=12cl110m7&amp;sigb=136l01ed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ds.yahoo.com/_ylt=A0WTbx849H9KOVwAc.2JzbkF;_ylu=X3oDMTBqZDFlYmxzBHBvcwMxNgRzZWMDc3IEdnRpZAM-/SIG=1m5ljtl25/EXP=1249985976/**http:/images.search.yahoo.com/images/view?back=http%3A%2F%2Fimages.search.yahoo.com%2Fsearch%2Fimages%3Fp%3DIMAGES%2BOF%2Burethritis%26ei%3Dutf-8%26y%3DSearch%26fr%3Dyfp-t-203&amp;w=450&amp;h=303&amp;imgurl=www.co.hennepin.mn.us%2Ffiles%2FHCInternet%2FStatic%2520Files%2FNGonorrhoeaeGonococci450.jpg&amp;rurl=http%3A%2F%2Fwww.co.hennepin.mn.us%2Fportal%2Fsite%2FHCInternet%2Fmenuitem.3f94db53874f9b6f68ce1e10b1466498%3Fvgnextoid%3D8d09954fc658e010VgnVCM1000000f094689RCRD&amp;size=16k&amp;name=NGonorrhoeaeGono...&amp;p=IMAGES+OF+urethritis&amp;oid=53c2c66a762b5802&amp;fr2=&amp;no=16&amp;tt=260&amp;sigr=14gcusqhq&amp;sigi=12icjd42m&amp;sigb=132ul7ib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ds.yahoo.com/_ylt=A0WTefXN8n9Klc8A9_qJzbkF;_ylu=X3oDMTBpZm5udGl1BHBvcwM1BHNlYwNzcgR2dGlkAw--/SIG=1hqd6cecv/EXP=1249985613/**http:/images.search.yahoo.com/images/view?back=http%3A%2F%2Fimages.search.yahoo.com%2Fsearch%2Fimages%3Fp%3DIMAGES%2BOF%2BANTIBIOTIC%26ei%3Dutf-8%26y%3DSearch%26fr%3Dyfp-t-203&amp;w=231&amp;h=272&amp;imgurl=www.icna.co.uk%2Fimages%2Fproducts%2Fantibiotic.jpg&amp;rurl=http%3A%2F%2Fwww.icna.co.uk%2Fpublic%2Fprod_pub%2Fproduct.asp%3Fpid%3D15&amp;size=22k&amp;name=antibiotic+jpg&amp;p=IMAGES+OF+ANTIBIOTIC&amp;oid=d5ce53f7111b787a&amp;fr2=&amp;no=5&amp;tt=51989&amp;sigr=11orcg479&amp;sigi=11d0ak3cq&amp;sigb=1327u9lq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ds.yahoo.com/_ylt=A0WTefRw9H9KgxcAHgOJzbkF;_ylu=X3oDMTBqNzBoY2J0BHBvcwMxNARzZWMDc3IEdnRpZAM-/SIG=1hicubc3j/EXP=1249986032/**http:/images.search.yahoo.com/images/view?back=http%3A%2F%2Fimages.search.yahoo.com%2Fsearch%2Fimages%3Fp%3DIMAGES%2BOF%2Bvesicoureteral%2Breflux&amp;w=289&amp;h=419&amp;imgurl=www.urologyhealth.org%2Fcommon%2Fimages%2Fanatomy_Vesicoureteral_reflux_GrV.jpg&amp;rurl=http%3A%2F%2Fwww.urologyhealth.org%2Fpicturepopup.cfm%3Fid%3D40&amp;size=17k&amp;name=anatomy+Vesicour...&amp;p=IMAGES+OF+vesicoureteral+reflux&amp;oid=63a886132f2f0588&amp;fr2=&amp;no=14&amp;tt=178&amp;sigr=11jke6rh0&amp;sigi=129sq04ul&amp;sigb=12eqoaevf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rds.yahoo.com/_ylt=A0WTefRw9H9KgxcAIAOJzbkF;_ylu=X3oDMTBqZDFlYmxzBHBvcwMxNgRzZWMDc3IEdnRpZAM-/SIG=1gok0m0hb/EXP=1249986032/**http:/images.search.yahoo.com/images/view?back=http%3A%2F%2Fimages.search.yahoo.com%2Fsearch%2Fimages%3Fp%3DIMAGES%2BOF%2Bvesicoureteral%2Breflux&amp;w=326&amp;h=400&amp;imgurl=urology.jhu.edu%2Fpediatric%2Fdiseases%2Fimg%2Freflux2.jpg&amp;rurl=http%3A%2F%2Furology.jhu.edu%2Fpediatric%2Fdiseases%2Freflux.php&amp;size=80k&amp;name=reflux2+jpg&amp;p=IMAGES+OF+vesicoureteral+reflux&amp;oid=0cbf8b2df6cc48e0&amp;fr2=&amp;no=16&amp;tt=178&amp;sigr=11kp5csa9&amp;sigi=11igb208h&amp;sigb=12eqoaev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ds.yahoo.com/_ylt=A0WTefgH8n9K6V4Afl6JzbkF;_ylu=X3oDMTBqMjRpazg1BHBvcwMxMARzZWMDc3IEdnRpZAM-/SIG=1kdeliksb/EXP=1249985415/**http:/images.search.yahoo.com/images/view?back=http%3A%2F%2Fimages.search.yahoo.com%2Fsearch%2Fimages%3Fp%3DIMAGES%2BOF%2BCATHETER%2BURINE%26ei%3Dutf-8%26fr%3Dyfp-t-203&amp;w=143&amp;h=150&amp;imgurl=images.clipartof.com%2Fthumbnails%2F6309-Obese-Man-With-A-Medical-Condition-That-Requires-The-Use-Of-A-Catheter-And-Urine-Bag-Clipart-Picture.jpg&amp;rurl=http%3A%2F%2Fwww.clipartof.com%2Fdetails%2Fclipart%2F18281.html&amp;size=8k&amp;name=Obese+Man+with+a...&amp;p=IMAGES+OF+CATHETER+URINE&amp;oid=e8e6c8f92ee9efaa&amp;fr2=&amp;no=10&amp;tt=289&amp;sigr=11j131ckp&amp;sigi=14devs4a1&amp;sigb=12t8dt0l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ds.yahoo.com/_ylt=A0WTefgH8n9K6V4Ael6JzbkF;_ylu=X3oDMTBpY2Y5NXNiBHBvcwM2BHNlYwNzcgR2dGlkAw--/SIG=1glgmfm5u/EXP=1249985415/**http:/images.search.yahoo.com/images/view?back=http%3A%2F%2Fimages.search.yahoo.com%2Fsearch%2Fimages%3Fp%3DIMAGES%2BOF%2BCATHETER%2BURINE%26ei%3Dutf-8%26fr%3Dyfp-t-203&amp;w=175&amp;h=221&amp;imgurl=www.surgicalsindia.com%2Fgifs%2Furine-bags.jpg&amp;rurl=http%3A%2F%2Fwww.surgicalsindia.com%2Furine-bags.html&amp;size=11k&amp;name=urine+bags+jpg&amp;p=IMAGES+OF+CATHETER+URINE&amp;oid=58bb0e0e4fc8b318&amp;fr2=&amp;no=6&amp;tt=289&amp;sigr=11dgqls7h&amp;sigi=11a1jngv0&amp;sigb=12t8dt0l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://rds.yahoo.com/_ylt=A0WTefgH8n9K6V4AiF6JzbkF;_ylu=X3oDMTBqMGphbm9uBHBvcwMyMARzZWMDc3IEdnRpZAM-/SIG=1gtu8fog8/EXP=1249985415/**http:/images.search.yahoo.com/images/view?back=http%3A%2F%2Fimages.search.yahoo.com%2Fsearch%2Fimages%3Fp%3DIMAGES%2BOF%2BCATHETER%2BURINE%26ei%3Dutf-8%26fr%3Dyfp-t-203&amp;w=200&amp;h=109&amp;imgurl=www.shreeambicasurgical.com%2Fballon_catheter.jpg&amp;rurl=http%3A%2F%2Fwww.shreeambicasurgical.com%2Furology.htm&amp;size=11k&amp;name=ballon+catheter+...&amp;p=IMAGES+OF+CATHETER+URINE&amp;oid=db9b06614743e54c&amp;fr2=&amp;no=20&amp;tt=289&amp;sigr=11ek3t0cq&amp;sigi=11ffv6fib&amp;sigb=12t8dt0lt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rds.yahoo.com/_ylt=A0WTefMQ9X9KHWgBeE6JzbkF;_ylu=X3oDMTBqaHBscmZmBHBvcwMxMwRzZWMDc3IEdnRpZAM-/SIG=1ibc4s9le/EXP=1249986192/**http:/images.search.yahoo.com/images/view?back=http%3A%2F%2Fimages.search.yahoo.com%2Fsearch%2Fimages%3Fp%3DIMAGES%2BOF%2Bcystitis%26ei%3Dutf-8%26y%3DSearch&amp;w=400&amp;h=569&amp;imgurl=www.glasgowpharmacyhealthpromotion.scot.nhs.uk%2Fimages%2Fwomen_cystitis.jpg&amp;rurl=http%3A%2F%2Fwww.glasgowpharmacyhealthpromotion.scot.nhs.uk%2Fwomens_health%2Fwh_main.htm&amp;size=14k&amp;name=women+cystitis+j...&amp;p=IMAGES+OF+cystitis&amp;oid=a9c9770b134836e2&amp;fr2=&amp;no=13&amp;tt=10973&amp;sigr=12f7qoq6v&amp;sigi=128sjsbjo&amp;sigb=12jmadqgt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ds.yahoo.com/_ylt=A0WTefMQ9X9KHWgBb06JzbkF;_ylu=X3oDMTBpc2ozM2gzBHBvcwM0BHNlYwNzcgR2dGlkAw--/SIG=1gciart2m/EXP=1249986192/**http:/images.search.yahoo.com/images/view?back=http%3A%2F%2Fimages.search.yahoo.com%2Fsearch%2Fimages%3Fp%3DIMAGES%2BOF%2Bcystitis%26ei%3Dutf-8%26y%3DSearch&amp;w=650&amp;h=420&amp;imgurl=www.pathology.vcu.edu%2Feducation%2Frenal%2Fimages%2Fdc-15.jpg&amp;rurl=http%3A%2F%2Fpathologyoutlines.com%2Fbladder.html&amp;size=73k&amp;name=dc+15+jpg&amp;p=IMAGES+OF+cystitis&amp;oid=ffccf8c60b3c2888&amp;fr2=&amp;no=4&amp;tt=10973&amp;sigr=1197at21a&amp;sigi=11m969sc1&amp;sigb=12jmadqgt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rds.yahoo.com/_ylt=A0WTefMQ9X9KHWgBck6JzbkF;_ylu=X3oDMTBpc2VvdmQ2BHBvcwM3BHNlYwNzcgR2dGlkAw--/SIG=1ga4o8lr6/EXP=1249986192/**http:/images.search.yahoo.com/images/view?back=http%3A%2F%2Fimages.search.yahoo.com%2Fsearch%2Fimages%3Fp%3DIMAGES%2BOF%2Bcystitis%26ei%3Dutf-8%26y%3DSearch&amp;w=251&amp;h=189&amp;imgurl=www.urogyn.org%2Fmed_photos%2FInter_Cystitis_3.jpg&amp;rurl=http%3A%2F%2Fwww.urogyn.org%2Fprocedure_gallery6.html&amp;size=11k&amp;name=Inter+Cystitis+3...&amp;p=IMAGES+OF+cystitis&amp;oid=0d503cefc59dc10e&amp;fr2=&amp;no=7&amp;tt=10973&amp;sigr=11dblrgsm&amp;sigi=11eib7ll6&amp;sigb=12jmadqg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Treatment of urinary tract infections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Prof. </a:t>
            </a:r>
            <a:r>
              <a:rPr lang="en-US" i="1" dirty="0" smtClean="0">
                <a:solidFill>
                  <a:srgbClr val="FFFF00"/>
                </a:solidFill>
              </a:rPr>
              <a:t>Hanan Habib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Postcoital antibiotics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If recurrent UTI related to sexual activity, and episodes recur more than 2 times within 6 months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en-US" smtClean="0"/>
              <a:t> </a:t>
            </a: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single preventive dose taken immediately after intercourse</a:t>
            </a:r>
            <a:r>
              <a:rPr lang="en-US" smtClean="0"/>
              <a:t> 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Antibiotics include: TMP-SMX, Cephalexin or ciprofloxacin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Prophylactic antibiotics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Optional for patients who do not respond to other measures.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Reduces recurrence by up to 95%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Low dose antibiotic taken continuously for 6 months or longer, it includes :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TMP-SMX, Nitrofurantoin, or Cephalexin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Antibiotic taken at bed time more effective.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Uncomplicated pyelonephritis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Patients with fever, chills and flank pain ,but they are healthy non-pregnant not nauseous or vomiting with no signs of kidney involvement.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Can be treated at home with oral antibiotics for 14 days with one of the followings: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Cephalosporins, Amoxicillin-Clavulanate, Ciprofloxacin or SMX-SMX.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First dose may be given by injection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Continue-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A urine culture may be obtained within one week of completion of therapy and again after 4 weeks.</a:t>
            </a:r>
          </a:p>
        </p:txBody>
      </p:sp>
      <p:pic>
        <p:nvPicPr>
          <p:cNvPr id="15364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05200"/>
            <a:ext cx="4038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0066"/>
                </a:solidFill>
              </a:rPr>
              <a:t>Moderate to sever pyelonephritis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Patients need</a:t>
            </a:r>
            <a:r>
              <a:rPr lang="en-US" smtClean="0"/>
              <a:t>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hospitalization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Antibiotic given by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IV route</a:t>
            </a:r>
            <a:r>
              <a:rPr lang="en-US" smtClean="0"/>
              <a:t> for 3-5 days until symptoms relieved for 24-48 hrs.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If fever and back pain continue after 72 hrs of antibiotic, </a:t>
            </a: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imaging tests</a:t>
            </a:r>
            <a:r>
              <a:rPr lang="en-US" smtClean="0"/>
              <a:t> indicated to exclude abscesses, obstruction or other abnormality.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Chronic pyelonephritis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Those patients need long-term antibiotic treatment even during periods when they have no symptoms.</a:t>
            </a:r>
          </a:p>
        </p:txBody>
      </p:sp>
      <p:pic>
        <p:nvPicPr>
          <p:cNvPr id="17412" name="Picture 9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52800"/>
            <a:ext cx="25146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1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2590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FF00"/>
                </a:solidFill>
              </a:rPr>
              <a:t>Treatment of specific populations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Pregnant women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High risk for UTI and complications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Should be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screened</a:t>
            </a:r>
            <a:r>
              <a:rPr lang="en-US" dirty="0" smtClean="0"/>
              <a:t> for UTI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Antibiotics during pregnancy include:</a:t>
            </a:r>
          </a:p>
          <a:p>
            <a:pPr algn="l" eaLnBrk="1" hangingPunct="1">
              <a:buNone/>
              <a:defRPr/>
            </a:pPr>
            <a:r>
              <a:rPr lang="en-US" dirty="0" smtClean="0"/>
              <a:t>Amoxicillin, </a:t>
            </a:r>
            <a:r>
              <a:rPr lang="en-US" dirty="0" smtClean="0"/>
              <a:t>ampicillin </a:t>
            </a:r>
            <a:r>
              <a:rPr lang="en-US" dirty="0" smtClean="0"/>
              <a:t>and cephalosporins</a:t>
            </a:r>
            <a:r>
              <a:rPr lang="en-US" dirty="0"/>
              <a:t>, </a:t>
            </a:r>
            <a:endParaRPr lang="en-US" dirty="0" smtClean="0"/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Pregnant women should </a:t>
            </a: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NOT</a:t>
            </a:r>
            <a:r>
              <a:rPr lang="en-US" dirty="0" smtClean="0"/>
              <a:t> take quinolones.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Pregnant women with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asymptomatic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bacteriuria</a:t>
            </a:r>
            <a:r>
              <a:rPr lang="en-US" dirty="0" smtClean="0"/>
              <a:t> </a:t>
            </a:r>
            <a:r>
              <a:rPr lang="en-US" i="1" dirty="0" smtClean="0"/>
              <a:t>( evidence of infection but no</a:t>
            </a:r>
            <a:r>
              <a:rPr lang="en-US" dirty="0" smtClean="0"/>
              <a:t> </a:t>
            </a:r>
            <a:r>
              <a:rPr lang="en-US" i="1" dirty="0" smtClean="0"/>
              <a:t>symptoms)</a:t>
            </a:r>
            <a:r>
              <a:rPr lang="en-US" dirty="0" smtClean="0"/>
              <a:t> have 30% risk for acute </a:t>
            </a:r>
            <a:r>
              <a:rPr lang="en-US" dirty="0" err="1" smtClean="0"/>
              <a:t>pyelonephritis</a:t>
            </a:r>
            <a:r>
              <a:rPr lang="en-US" dirty="0" smtClean="0"/>
              <a:t> in the second or third trimester.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Screening and 3-5 days antibiotic needed.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For uncomplicated UTI, need 7-10 days antibiotic treatment.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Diabetic patients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Have more frequent and more sever UTIs.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Treated for 7-14 days antibiotics even patients with uncomplicated infections.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Urethritis in men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Require 7days regimen of </a:t>
            </a:r>
            <a:r>
              <a:rPr lang="en-US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Doxycycline</a:t>
            </a:r>
            <a:r>
              <a:rPr lang="en-US" smtClean="0"/>
              <a:t>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A single dose </a:t>
            </a:r>
            <a:r>
              <a:rPr lang="en-US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Azithromycin</a:t>
            </a:r>
            <a:r>
              <a:rPr lang="en-US" smtClean="0"/>
              <a:t> may be effective but </a:t>
            </a:r>
            <a:r>
              <a:rPr lang="en-US" i="1" smtClean="0"/>
              <a:t>not recommended</a:t>
            </a:r>
            <a:r>
              <a:rPr lang="en-US" smtClean="0"/>
              <a:t> to avoid spread to the prostate gland.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Patients should also be tested for accompanying STD.</a:t>
            </a:r>
            <a:r>
              <a:rPr lang="en-US" smtClean="0"/>
              <a:t> </a:t>
            </a:r>
          </a:p>
        </p:txBody>
      </p:sp>
      <p:pic>
        <p:nvPicPr>
          <p:cNvPr id="21508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72000"/>
            <a:ext cx="2057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Goal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To eradicate the offending organisms from the urinary bladder and tissues.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Main treatment of UTI is by antibiotics.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Children with UTI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Usually treated with TMP-SMX or Cephalexin.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Sometimes given as IV.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Gentamicin may be recommended as resistance to cephalexin is increasing.</a:t>
            </a:r>
          </a:p>
        </p:txBody>
      </p:sp>
      <p:pic>
        <p:nvPicPr>
          <p:cNvPr id="22532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95800"/>
            <a:ext cx="2057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Vesicoureteric reflux ( VUR)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Common in children with UTI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Can lead to pyelonephritis and kidney damage.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Long-term antibiotic + surgery</a:t>
            </a:r>
            <a:r>
              <a:rPr lang="en-US" smtClean="0"/>
              <a:t> used to correct VUR and prevent infections.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Acute kidney infection : use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Cefixime</a:t>
            </a:r>
            <a:r>
              <a:rPr lang="en-US" smtClean="0"/>
              <a:t> (Suprax) or 2-4 days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Gentamicin</a:t>
            </a:r>
            <a:r>
              <a:rPr lang="en-US" smtClean="0"/>
              <a:t> in a one daily dose. Oral antibiotic then follows IV.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76400"/>
            <a:ext cx="2286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79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226695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FFFF00"/>
                </a:solidFill>
              </a:rPr>
              <a:t>Management of catheter-induced UTI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Very common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Preventive measures important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Catheter should not be used unless absolutely necessary and they should be removed as soon as possible</a:t>
            </a:r>
            <a:r>
              <a:rPr lang="en-US" smtClean="0"/>
              <a:t>.</a:t>
            </a:r>
          </a:p>
        </p:txBody>
      </p:sp>
      <p:pic>
        <p:nvPicPr>
          <p:cNvPr id="25604" name="Picture 7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343400"/>
            <a:ext cx="1905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2590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11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2590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</a:rPr>
              <a:t>Intermittent use of catheters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If catheter required for long-periods ,it is best to be used intermittently.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May be replaced every 2 weeks to reduce risk of infection and irrigating bladder with antibiotics between replacements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Daily hygiene and use of closed system to prevent infection.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folHlink"/>
                </a:solidFill>
              </a:rPr>
              <a:t>Catheter induced infections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Catheterized patients who develop UTI with symptoms or at risk for sepsis should be treated for each episode with antibiotics and catheter should be removed, if possible.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Associated organisms are constantly changing.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May be multiple species of bacteria.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smtClean="0"/>
              <a:t>continue-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Antibiotic use for prophylaxis is rarely recommended since high bacterial counts present and patients do not develop symptomatic UTI.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ANTIBIOTIC THERAPY HAS LITTLE BENEFIT IF THE CATHETER IS TO REMAIN IN PLACE FOR LONG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FF00"/>
                </a:solidFill>
              </a:rPr>
              <a:t>Choice of antibiotic depends on: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Whether infection is complicated or uncomplicated.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Whether infection is primary or recurrent.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Type of patient </a:t>
            </a:r>
            <a:r>
              <a:rPr lang="en-US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pregnant  women ,children ,  hospitalized patients , diabetic patients </a:t>
            </a:r>
            <a:r>
              <a:rPr lang="en-US" dirty="0" smtClean="0"/>
              <a:t>Bacterial count.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Presence of symptoms.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Uncomplicated UTI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Low-risk patient </a:t>
            </a:r>
            <a:r>
              <a:rPr lang="en-US" i="1" dirty="0" smtClean="0"/>
              <a:t>(woman)</a:t>
            </a:r>
            <a:r>
              <a:rPr lang="en-US" dirty="0" smtClean="0"/>
              <a:t> for recurrent infection.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3-days antibiotic without urine test.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Cure rate 94%.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Choice of antibiotic depend on susceptibility pattern ,include: 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Amoxicillin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with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clavulanate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Cephlosporins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first or second generation</a:t>
            </a:r>
            <a:r>
              <a:rPr lang="en-US" dirty="0" smtClean="0"/>
              <a:t>)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Go to full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9540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7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24000"/>
            <a:ext cx="1752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9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2057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/>
              <a:t>TMP-SMX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Nitrofurantoin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 long term use) </a:t>
            </a:r>
            <a:r>
              <a:rPr lang="en-US" dirty="0" err="1" smtClean="0"/>
              <a:t>Fluoroquinolone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 ciprofloxacin or </a:t>
            </a:r>
            <a:r>
              <a:rPr lang="en-US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norfloxacin</a:t>
            </a:r>
            <a:r>
              <a:rPr lang="en-US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(not for pregnant women or children)</a:t>
            </a:r>
            <a:r>
              <a:rPr lang="en-US" dirty="0" smtClean="0"/>
              <a:t> ,first choice if other antibiotics are resistant.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1"/>
                </a:solidFill>
              </a:rPr>
              <a:t>Relapsing infection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Caused by treatment failure or structural abnormalities or abscesses.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Antibiotics used as initial infection</a:t>
            </a:r>
          </a:p>
          <a:p>
            <a:pPr algn="l" eaLnBrk="1" hangingPunct="1">
              <a:buFont typeface="Wingdings" pitchFamily="2" charset="2"/>
              <a:buNone/>
              <a:defRPr/>
            </a:pPr>
            <a:endParaRPr lang="en-US" smtClean="0"/>
          </a:p>
          <a:p>
            <a:pPr algn="l" eaLnBrk="1" hangingPunct="1">
              <a:buFont typeface="Wingdings" pitchFamily="2" charset="2"/>
              <a:buNone/>
              <a:defRPr/>
            </a:pPr>
            <a:r>
              <a:rPr lang="en-US" smtClean="0"/>
              <a:t>Treatment for 7-14 days.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accent1"/>
                </a:solidFill>
              </a:rPr>
              <a:t>Recurrent infections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Patients with two or more symptomatic UTIs within 6 months or 3 or more over a year.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Need preventive therapy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Antibiotic taken as soon as symptoms develop.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If infection occurs less than twice a year, a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clean catch urine test</a:t>
            </a:r>
            <a:r>
              <a:rPr lang="en-US" smtClean="0"/>
              <a:t>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should be taken for culture </a:t>
            </a:r>
            <a:r>
              <a:rPr lang="en-US" smtClean="0"/>
              <a:t>and treated as initial attack for 3 days.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66"/>
                </a:solidFill>
              </a:rPr>
              <a:t>When to consult the doctor ?</a:t>
            </a:r>
            <a:r>
              <a:rPr lang="en-US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If symptoms persist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A change in symptoms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Pregnant women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Three or more infections per year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Impaired immune system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Previous kidney infections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Structural abnormalities of urinary tract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H/O infection with resistant bacteria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316</TotalTime>
  <Words>886</Words>
  <Application>Microsoft Office PowerPoint</Application>
  <PresentationFormat>On-screen Show (4:3)</PresentationFormat>
  <Paragraphs>109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Orbit</vt:lpstr>
      <vt:lpstr>Treatment of urinary tract infections</vt:lpstr>
      <vt:lpstr>Goal</vt:lpstr>
      <vt:lpstr>Choice of antibiotic depends on:</vt:lpstr>
      <vt:lpstr>Uncomplicated UTI</vt:lpstr>
      <vt:lpstr>PowerPoint Presentation</vt:lpstr>
      <vt:lpstr>PowerPoint Presentation</vt:lpstr>
      <vt:lpstr>Relapsing infection</vt:lpstr>
      <vt:lpstr>Recurrent infections</vt:lpstr>
      <vt:lpstr>When to consult the doctor ? </vt:lpstr>
      <vt:lpstr>Postcoital antibiotics</vt:lpstr>
      <vt:lpstr>Prophylactic antibiotics</vt:lpstr>
      <vt:lpstr>Uncomplicated pyelonephritis</vt:lpstr>
      <vt:lpstr>Continue-</vt:lpstr>
      <vt:lpstr>Moderate to sever pyelonephritis</vt:lpstr>
      <vt:lpstr>Chronic pyelonephritis</vt:lpstr>
      <vt:lpstr>Treatment of specific populations</vt:lpstr>
      <vt:lpstr>PowerPoint Presentation</vt:lpstr>
      <vt:lpstr>Diabetic patients</vt:lpstr>
      <vt:lpstr>Urethritis in men</vt:lpstr>
      <vt:lpstr>Children with UTI</vt:lpstr>
      <vt:lpstr>Vesicoureteric reflux ( VUR)</vt:lpstr>
      <vt:lpstr>PowerPoint Presentation</vt:lpstr>
      <vt:lpstr>Management of catheter-induced UTI</vt:lpstr>
      <vt:lpstr>PowerPoint Presentation</vt:lpstr>
      <vt:lpstr>Intermittent use of catheters</vt:lpstr>
      <vt:lpstr>Catheter induced infections</vt:lpstr>
      <vt:lpstr>continue-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urinary tract infection</dc:title>
  <dc:creator>Dr.Hannan</dc:creator>
  <cp:lastModifiedBy>DRSUMAILI</cp:lastModifiedBy>
  <cp:revision>15</cp:revision>
  <dcterms:created xsi:type="dcterms:W3CDTF">2009-08-09T11:30:51Z</dcterms:created>
  <dcterms:modified xsi:type="dcterms:W3CDTF">2015-04-30T06:19:16Z</dcterms:modified>
</cp:coreProperties>
</file>