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90"/>
  </p:notesMasterIdLst>
  <p:sldIdLst>
    <p:sldId id="256" r:id="rId2"/>
    <p:sldId id="258" r:id="rId3"/>
    <p:sldId id="260" r:id="rId4"/>
    <p:sldId id="261" r:id="rId5"/>
    <p:sldId id="264" r:id="rId6"/>
    <p:sldId id="320" r:id="rId7"/>
    <p:sldId id="321" r:id="rId8"/>
    <p:sldId id="337" r:id="rId9"/>
    <p:sldId id="322" r:id="rId10"/>
    <p:sldId id="323" r:id="rId11"/>
    <p:sldId id="324" r:id="rId12"/>
    <p:sldId id="325" r:id="rId13"/>
    <p:sldId id="326" r:id="rId14"/>
    <p:sldId id="347" r:id="rId15"/>
    <p:sldId id="327" r:id="rId16"/>
    <p:sldId id="328" r:id="rId17"/>
    <p:sldId id="329" r:id="rId18"/>
    <p:sldId id="330" r:id="rId19"/>
    <p:sldId id="331" r:id="rId20"/>
    <p:sldId id="332" r:id="rId21"/>
    <p:sldId id="333" r:id="rId22"/>
    <p:sldId id="334" r:id="rId23"/>
    <p:sldId id="335" r:id="rId24"/>
    <p:sldId id="336" r:id="rId25"/>
    <p:sldId id="349" r:id="rId26"/>
    <p:sldId id="318" r:id="rId27"/>
    <p:sldId id="282" r:id="rId28"/>
    <p:sldId id="350" r:id="rId29"/>
    <p:sldId id="351" r:id="rId30"/>
    <p:sldId id="352" r:id="rId31"/>
    <p:sldId id="353" r:id="rId32"/>
    <p:sldId id="354" r:id="rId33"/>
    <p:sldId id="355" r:id="rId34"/>
    <p:sldId id="356" r:id="rId35"/>
    <p:sldId id="283" r:id="rId36"/>
    <p:sldId id="284" r:id="rId37"/>
    <p:sldId id="285" r:id="rId38"/>
    <p:sldId id="286" r:id="rId39"/>
    <p:sldId id="339" r:id="rId40"/>
    <p:sldId id="357" r:id="rId41"/>
    <p:sldId id="358" r:id="rId42"/>
    <p:sldId id="359" r:id="rId43"/>
    <p:sldId id="360" r:id="rId44"/>
    <p:sldId id="361" r:id="rId45"/>
    <p:sldId id="287" r:id="rId46"/>
    <p:sldId id="288" r:id="rId47"/>
    <p:sldId id="289" r:id="rId48"/>
    <p:sldId id="290" r:id="rId49"/>
    <p:sldId id="291" r:id="rId50"/>
    <p:sldId id="292" r:id="rId51"/>
    <p:sldId id="293" r:id="rId52"/>
    <p:sldId id="299" r:id="rId53"/>
    <p:sldId id="362" r:id="rId54"/>
    <p:sldId id="363" r:id="rId55"/>
    <p:sldId id="364" r:id="rId56"/>
    <p:sldId id="365" r:id="rId57"/>
    <p:sldId id="366" r:id="rId58"/>
    <p:sldId id="367" r:id="rId59"/>
    <p:sldId id="368" r:id="rId60"/>
    <p:sldId id="369" r:id="rId61"/>
    <p:sldId id="370" r:id="rId62"/>
    <p:sldId id="371" r:id="rId63"/>
    <p:sldId id="372" r:id="rId64"/>
    <p:sldId id="300" r:id="rId65"/>
    <p:sldId id="301" r:id="rId66"/>
    <p:sldId id="302" r:id="rId67"/>
    <p:sldId id="303" r:id="rId68"/>
    <p:sldId id="304" r:id="rId69"/>
    <p:sldId id="305" r:id="rId70"/>
    <p:sldId id="306" r:id="rId71"/>
    <p:sldId id="307" r:id="rId72"/>
    <p:sldId id="340" r:id="rId73"/>
    <p:sldId id="341" r:id="rId74"/>
    <p:sldId id="342" r:id="rId75"/>
    <p:sldId id="343" r:id="rId76"/>
    <p:sldId id="344" r:id="rId77"/>
    <p:sldId id="345" r:id="rId78"/>
    <p:sldId id="346" r:id="rId79"/>
    <p:sldId id="348" r:id="rId80"/>
    <p:sldId id="308" r:id="rId81"/>
    <p:sldId id="309" r:id="rId82"/>
    <p:sldId id="310" r:id="rId83"/>
    <p:sldId id="311" r:id="rId84"/>
    <p:sldId id="312" r:id="rId85"/>
    <p:sldId id="313" r:id="rId86"/>
    <p:sldId id="314" r:id="rId87"/>
    <p:sldId id="315" r:id="rId88"/>
    <p:sldId id="316"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sorterViewPr>
    <p:cViewPr>
      <p:scale>
        <a:sx n="100" d="100"/>
        <a:sy n="100" d="100"/>
      </p:scale>
      <p:origin x="0" y="-130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7653D-6221-4580-B9D3-A384B01468E6}" type="datetimeFigureOut">
              <a:rPr lang="en-US" smtClean="0"/>
              <a:t>5/3/2015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CFEE4-2DE1-4C34-8F81-88F990280D9B}" type="slidenum">
              <a:rPr lang="en-US" smtClean="0"/>
              <a:t>‹#›</a:t>
            </a:fld>
            <a:endParaRPr lang="en-US"/>
          </a:p>
        </p:txBody>
      </p:sp>
    </p:spTree>
    <p:extLst>
      <p:ext uri="{BB962C8B-B14F-4D97-AF65-F5344CB8AC3E}">
        <p14:creationId xmlns:p14="http://schemas.microsoft.com/office/powerpoint/2010/main" val="291878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At the end of the activity (2 lectures) the students will be able to:</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B816ED0-358C-4C91-BBFE-95173D4FB32C}" type="slidenum">
              <a:rPr lang="en-US" altLang="en-US">
                <a:latin typeface="Calibri" panose="020F0502020204030204" pitchFamily="34" charset="0"/>
              </a:rPr>
              <a:pPr eaLnBrk="1" hangingPunct="1"/>
              <a:t>2</a:t>
            </a:fld>
            <a:endParaRPr lang="en-US" altLang="en-US">
              <a:latin typeface="Calibri" panose="020F0502020204030204" pitchFamily="34" charset="0"/>
            </a:endParaRPr>
          </a:p>
        </p:txBody>
      </p:sp>
    </p:spTree>
    <p:extLst>
      <p:ext uri="{BB962C8B-B14F-4D97-AF65-F5344CB8AC3E}">
        <p14:creationId xmlns:p14="http://schemas.microsoft.com/office/powerpoint/2010/main" val="931445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A0A9DCEE-EC53-4433-821B-4DFCE28DAD30}"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Tree>
    <p:extLst>
      <p:ext uri="{BB962C8B-B14F-4D97-AF65-F5344CB8AC3E}">
        <p14:creationId xmlns:p14="http://schemas.microsoft.com/office/powerpoint/2010/main" val="58652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AEB2DF94-4D61-4C43-A817-9A35F230362E}"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Tree>
    <p:extLst>
      <p:ext uri="{BB962C8B-B14F-4D97-AF65-F5344CB8AC3E}">
        <p14:creationId xmlns:p14="http://schemas.microsoft.com/office/powerpoint/2010/main" val="3441987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805FF15-CB0D-49F2-903C-45E68DB780CE}"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
        <p:nvSpPr>
          <p:cNvPr id="82947"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82948"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Membranous nephropathy.  This electron microscopy shows a classical stage II disease. Numerous, sometimes confluent electron dense deposits in the subepithelial space (asterisks)are separated from each other by "spikes" of matrix material (arrows) that extend from the basement membrane toward the epithelial cells. This gives the appearance of the deposits being partially incorporated into the basement membrane.</a:t>
            </a:r>
            <a:endParaRPr lang="en-US" altLang="en-US" smtClean="0">
              <a:solidFill>
                <a:srgbClr val="000000"/>
              </a:solidFill>
              <a:latin typeface="TimesNewRomanPS"/>
            </a:endParaRPr>
          </a:p>
          <a:p>
            <a:pPr eaLnBrk="1" hangingPunct="1">
              <a:spcBef>
                <a:spcPct val="0"/>
              </a:spcBef>
            </a:pPr>
            <a:endParaRPr lang="en-US" altLang="en-US" smtClean="0"/>
          </a:p>
          <a:p>
            <a:pPr eaLnBrk="1" hangingPunct="1">
              <a:spcBef>
                <a:spcPct val="0"/>
              </a:spcBef>
            </a:pPr>
            <a:endParaRPr lang="en-US" altLang="en-US" smtClean="0"/>
          </a:p>
        </p:txBody>
      </p:sp>
    </p:spTree>
    <p:extLst>
      <p:ext uri="{BB962C8B-B14F-4D97-AF65-F5344CB8AC3E}">
        <p14:creationId xmlns:p14="http://schemas.microsoft.com/office/powerpoint/2010/main" val="406711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939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E8157D0-64B2-45C8-BFB0-17A003206413}" type="slidenum">
              <a:rPr lang="en-US" altLang="en-US">
                <a:latin typeface="Calibri" panose="020F0502020204030204" pitchFamily="34" charset="0"/>
              </a:rPr>
              <a:pPr eaLnBrk="1" hangingPunct="1"/>
              <a:t>18</a:t>
            </a:fld>
            <a:endParaRPr lang="en-US" altLang="en-US">
              <a:latin typeface="Calibri" panose="020F0502020204030204" pitchFamily="34" charset="0"/>
            </a:endParaRPr>
          </a:p>
        </p:txBody>
      </p:sp>
    </p:spTree>
    <p:extLst>
      <p:ext uri="{BB962C8B-B14F-4D97-AF65-F5344CB8AC3E}">
        <p14:creationId xmlns:p14="http://schemas.microsoft.com/office/powerpoint/2010/main" val="2838672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871EB1A-5010-4BF2-86A2-59D7178CF12D}"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Tree>
    <p:extLst>
      <p:ext uri="{BB962C8B-B14F-4D97-AF65-F5344CB8AC3E}">
        <p14:creationId xmlns:p14="http://schemas.microsoft.com/office/powerpoint/2010/main" val="142009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4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B54FECC1-83A5-40C0-B11F-15503E578768}"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Tree>
    <p:extLst>
      <p:ext uri="{BB962C8B-B14F-4D97-AF65-F5344CB8AC3E}">
        <p14:creationId xmlns:p14="http://schemas.microsoft.com/office/powerpoint/2010/main" val="2785510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46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66511F6-704A-4703-8DA5-8E4B761934D3}" type="slidenum">
              <a:rPr lang="en-US" altLang="en-US">
                <a:latin typeface="Calibri" panose="020F0502020204030204" pitchFamily="34" charset="0"/>
              </a:rPr>
              <a:pPr eaLnBrk="1" hangingPunct="1"/>
              <a:t>21</a:t>
            </a:fld>
            <a:endParaRPr lang="en-US" altLang="en-US">
              <a:latin typeface="Calibri" panose="020F0502020204030204" pitchFamily="34" charset="0"/>
            </a:endParaRPr>
          </a:p>
        </p:txBody>
      </p:sp>
    </p:spTree>
    <p:extLst>
      <p:ext uri="{BB962C8B-B14F-4D97-AF65-F5344CB8AC3E}">
        <p14:creationId xmlns:p14="http://schemas.microsoft.com/office/powerpoint/2010/main" val="2477040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349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D690B95-E9FA-443F-89AF-2D022356DDA6}"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extLst>
      <p:ext uri="{BB962C8B-B14F-4D97-AF65-F5344CB8AC3E}">
        <p14:creationId xmlns:p14="http://schemas.microsoft.com/office/powerpoint/2010/main" val="3802613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E3514E9-0D14-4340-A343-A02206DF3498}"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Tree>
    <p:extLst>
      <p:ext uri="{BB962C8B-B14F-4D97-AF65-F5344CB8AC3E}">
        <p14:creationId xmlns:p14="http://schemas.microsoft.com/office/powerpoint/2010/main" val="3294016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475AEFD-2C3C-40E1-AAE6-18BF7EC6D1C7}" type="slidenum">
              <a:rPr lang="en-US" altLang="en-US">
                <a:latin typeface="Calibri" panose="020F0502020204030204" pitchFamily="34" charset="0"/>
              </a:rPr>
              <a:pPr eaLnBrk="1" hangingPunct="1"/>
              <a:t>24</a:t>
            </a:fld>
            <a:endParaRPr lang="en-US" altLang="en-US">
              <a:latin typeface="Calibri" panose="020F0502020204030204" pitchFamily="34" charset="0"/>
            </a:endParaRPr>
          </a:p>
        </p:txBody>
      </p:sp>
    </p:spTree>
    <p:extLst>
      <p:ext uri="{BB962C8B-B14F-4D97-AF65-F5344CB8AC3E}">
        <p14:creationId xmlns:p14="http://schemas.microsoft.com/office/powerpoint/2010/main" val="3671809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C38D11B-960D-4BE7-945F-8896CB3B383B}"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Tree>
    <p:extLst>
      <p:ext uri="{BB962C8B-B14F-4D97-AF65-F5344CB8AC3E}">
        <p14:creationId xmlns:p14="http://schemas.microsoft.com/office/powerpoint/2010/main" val="1824485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696B025-65A9-468F-86BA-2548B041077E}" type="slidenum">
              <a:rPr lang="en-US" altLang="en-US">
                <a:latin typeface="Calibri" panose="020F0502020204030204" pitchFamily="34" charset="0"/>
              </a:rPr>
              <a:pPr eaLnBrk="1" hangingPunct="1"/>
              <a:t>27</a:t>
            </a:fld>
            <a:endParaRPr lang="en-US" altLang="en-US">
              <a:latin typeface="Calibri" panose="020F0502020204030204" pitchFamily="34" charset="0"/>
            </a:endParaRPr>
          </a:p>
        </p:txBody>
      </p:sp>
    </p:spTree>
    <p:extLst>
      <p:ext uri="{BB962C8B-B14F-4D97-AF65-F5344CB8AC3E}">
        <p14:creationId xmlns:p14="http://schemas.microsoft.com/office/powerpoint/2010/main" val="297713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69B80D3-DCC3-4246-87C2-A9AD44A2150F}" type="slidenum">
              <a:rPr lang="en-US" altLang="en-US">
                <a:latin typeface="Calibri" panose="020F0502020204030204" pitchFamily="34" charset="0"/>
              </a:rPr>
              <a:pPr eaLnBrk="1" hangingPunct="1"/>
              <a:t>35</a:t>
            </a:fld>
            <a:endParaRPr lang="en-US" altLang="en-US">
              <a:latin typeface="Calibri" panose="020F0502020204030204" pitchFamily="34" charset="0"/>
            </a:endParaRPr>
          </a:p>
        </p:txBody>
      </p:sp>
    </p:spTree>
    <p:extLst>
      <p:ext uri="{BB962C8B-B14F-4D97-AF65-F5344CB8AC3E}">
        <p14:creationId xmlns:p14="http://schemas.microsoft.com/office/powerpoint/2010/main" val="334591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BAE651E-7B26-4C4B-AB63-4BDCCADD13FF}" type="slidenum">
              <a:rPr lang="en-US" altLang="en-US">
                <a:latin typeface="Calibri" panose="020F0502020204030204" pitchFamily="34" charset="0"/>
              </a:rPr>
              <a:pPr eaLnBrk="1" hangingPunct="1"/>
              <a:t>36</a:t>
            </a:fld>
            <a:endParaRPr lang="en-US" altLang="en-US">
              <a:latin typeface="Calibri" panose="020F0502020204030204" pitchFamily="34" charset="0"/>
            </a:endParaRPr>
          </a:p>
        </p:txBody>
      </p:sp>
    </p:spTree>
    <p:extLst>
      <p:ext uri="{BB962C8B-B14F-4D97-AF65-F5344CB8AC3E}">
        <p14:creationId xmlns:p14="http://schemas.microsoft.com/office/powerpoint/2010/main" val="51928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963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E3F3D3C7-9B91-4E38-BC0E-D038E86F98A9}" type="slidenum">
              <a:rPr lang="en-US" altLang="en-US">
                <a:latin typeface="Calibri" panose="020F0502020204030204" pitchFamily="34" charset="0"/>
              </a:rPr>
              <a:pPr eaLnBrk="1" hangingPunct="1"/>
              <a:t>37</a:t>
            </a:fld>
            <a:endParaRPr lang="en-US" altLang="en-US">
              <a:latin typeface="Calibri" panose="020F0502020204030204" pitchFamily="34" charset="0"/>
            </a:endParaRPr>
          </a:p>
        </p:txBody>
      </p:sp>
    </p:spTree>
    <p:extLst>
      <p:ext uri="{BB962C8B-B14F-4D97-AF65-F5344CB8AC3E}">
        <p14:creationId xmlns:p14="http://schemas.microsoft.com/office/powerpoint/2010/main" val="3245105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0060F55-C715-4ADF-AE05-D316779A60D2}"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Tree>
    <p:extLst>
      <p:ext uri="{BB962C8B-B14F-4D97-AF65-F5344CB8AC3E}">
        <p14:creationId xmlns:p14="http://schemas.microsoft.com/office/powerpoint/2010/main" val="3625880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68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98146CF-E44E-44AE-B172-809D34AA099B}" type="slidenum">
              <a:rPr lang="en-US" altLang="en-US">
                <a:latin typeface="Calibri" panose="020F0502020204030204" pitchFamily="34" charset="0"/>
              </a:rPr>
              <a:pPr eaLnBrk="1" hangingPunct="1"/>
              <a:t>46</a:t>
            </a:fld>
            <a:endParaRPr lang="en-US" altLang="en-US">
              <a:latin typeface="Calibri" panose="020F0502020204030204" pitchFamily="34" charset="0"/>
            </a:endParaRPr>
          </a:p>
        </p:txBody>
      </p:sp>
    </p:spTree>
    <p:extLst>
      <p:ext uri="{BB962C8B-B14F-4D97-AF65-F5344CB8AC3E}">
        <p14:creationId xmlns:p14="http://schemas.microsoft.com/office/powerpoint/2010/main" val="745902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C442FC8-F7D7-480F-9E51-F7F00F122946}" type="slidenum">
              <a:rPr lang="en-US" altLang="en-US">
                <a:latin typeface="Calibri" panose="020F0502020204030204" pitchFamily="34" charset="0"/>
              </a:rPr>
              <a:pPr eaLnBrk="1" hangingPunct="1"/>
              <a:t>47</a:t>
            </a:fld>
            <a:endParaRPr lang="en-US" altLang="en-US">
              <a:latin typeface="Calibri" panose="020F0502020204030204" pitchFamily="34" charset="0"/>
            </a:endParaRPr>
          </a:p>
        </p:txBody>
      </p:sp>
    </p:spTree>
    <p:extLst>
      <p:ext uri="{BB962C8B-B14F-4D97-AF65-F5344CB8AC3E}">
        <p14:creationId xmlns:p14="http://schemas.microsoft.com/office/powerpoint/2010/main" val="3392284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18E893F-E956-40CB-8163-7377F498197C}" type="slidenum">
              <a:rPr lang="en-US" altLang="en-US">
                <a:latin typeface="Calibri" panose="020F0502020204030204" pitchFamily="34" charset="0"/>
              </a:rPr>
              <a:pPr eaLnBrk="1" hangingPunct="1"/>
              <a:t>48</a:t>
            </a:fld>
            <a:endParaRPr lang="en-US" altLang="en-US">
              <a:latin typeface="Calibri" panose="020F0502020204030204" pitchFamily="34" charset="0"/>
            </a:endParaRPr>
          </a:p>
        </p:txBody>
      </p:sp>
    </p:spTree>
    <p:extLst>
      <p:ext uri="{BB962C8B-B14F-4D97-AF65-F5344CB8AC3E}">
        <p14:creationId xmlns:p14="http://schemas.microsoft.com/office/powerpoint/2010/main" val="2044399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1C9729C-820B-450B-BF9C-8F20432D5155}" type="slidenum">
              <a:rPr lang="en-US" altLang="en-US">
                <a:latin typeface="Calibri" panose="020F0502020204030204" pitchFamily="34" charset="0"/>
              </a:rPr>
              <a:pPr eaLnBrk="1" hangingPunct="1"/>
              <a:t>49</a:t>
            </a:fld>
            <a:endParaRPr lang="en-US" altLang="en-US">
              <a:latin typeface="Calibri" panose="020F0502020204030204" pitchFamily="34" charset="0"/>
            </a:endParaRPr>
          </a:p>
        </p:txBody>
      </p:sp>
      <p:sp>
        <p:nvSpPr>
          <p:cNvPr id="99331"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99332"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Crescentic glomerulonephritis: this image shows details of the cellular composition of the crescent. Notice 	mostly mononuclear cells (monocytes, epithelioid cells, proliferated parietal epithelial cells from Bowman's capsule, some polymorphonuclear neutrophils) in the crescent and the collapsed, fragmented capillary tuft, as highlighted by the PAS positive basement membranes (center and right). (PAS)</a:t>
            </a:r>
            <a:endParaRPr lang="en-US" altLang="en-US" smtClean="0">
              <a:solidFill>
                <a:srgbClr val="000000"/>
              </a:solidFill>
              <a:latin typeface="TimesNewRomanPS"/>
            </a:endParaRPr>
          </a:p>
        </p:txBody>
      </p:sp>
    </p:spTree>
    <p:extLst>
      <p:ext uri="{BB962C8B-B14F-4D97-AF65-F5344CB8AC3E}">
        <p14:creationId xmlns:p14="http://schemas.microsoft.com/office/powerpoint/2010/main" val="2641924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7EB58F2-A342-463A-8FEE-5532A57FC9CB}" type="slidenum">
              <a:rPr lang="en-US" altLang="en-US">
                <a:latin typeface="Calibri" panose="020F0502020204030204" pitchFamily="34" charset="0"/>
              </a:rPr>
              <a:pPr eaLnBrk="1" hangingPunct="1"/>
              <a:t>50</a:t>
            </a:fld>
            <a:endParaRPr lang="en-US" altLang="en-US">
              <a:latin typeface="Calibri" panose="020F0502020204030204" pitchFamily="34" charset="0"/>
            </a:endParaRPr>
          </a:p>
        </p:txBody>
      </p:sp>
    </p:spTree>
    <p:extLst>
      <p:ext uri="{BB962C8B-B14F-4D97-AF65-F5344CB8AC3E}">
        <p14:creationId xmlns:p14="http://schemas.microsoft.com/office/powerpoint/2010/main" val="61536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32C908F2-9C5D-431B-ADE9-8E9E90185C0A}"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p14="http://schemas.microsoft.com/office/powerpoint/2010/main" val="284229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329836E-2FC8-490C-812A-8D066DF6FDB3}" type="slidenum">
              <a:rPr lang="en-US" altLang="en-US">
                <a:latin typeface="Calibri" panose="020F0502020204030204" pitchFamily="34" charset="0"/>
              </a:rPr>
              <a:pPr eaLnBrk="1" hangingPunct="1"/>
              <a:t>51</a:t>
            </a:fld>
            <a:endParaRPr lang="en-US" altLang="en-US">
              <a:latin typeface="Calibri" panose="020F0502020204030204" pitchFamily="34" charset="0"/>
            </a:endParaRPr>
          </a:p>
        </p:txBody>
      </p:sp>
    </p:spTree>
    <p:extLst>
      <p:ext uri="{BB962C8B-B14F-4D97-AF65-F5344CB8AC3E}">
        <p14:creationId xmlns:p14="http://schemas.microsoft.com/office/powerpoint/2010/main" val="2257054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703B5E8-C11A-4428-B75F-BBA4E40A115B}" type="slidenum">
              <a:rPr lang="en-US" altLang="en-US">
                <a:latin typeface="Calibri" panose="020F0502020204030204" pitchFamily="34" charset="0"/>
              </a:rPr>
              <a:pPr eaLnBrk="1" hangingPunct="1"/>
              <a:t>52</a:t>
            </a:fld>
            <a:endParaRPr lang="en-US" altLang="en-US">
              <a:latin typeface="Calibri" panose="020F0502020204030204" pitchFamily="34" charset="0"/>
            </a:endParaRPr>
          </a:p>
        </p:txBody>
      </p:sp>
    </p:spTree>
    <p:extLst>
      <p:ext uri="{BB962C8B-B14F-4D97-AF65-F5344CB8AC3E}">
        <p14:creationId xmlns:p14="http://schemas.microsoft.com/office/powerpoint/2010/main" val="1521357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973E270-F22D-443C-90B9-B4677019CF94}" type="slidenum">
              <a:rPr lang="en-US" altLang="en-US">
                <a:latin typeface="Calibri" panose="020F0502020204030204" pitchFamily="34" charset="0"/>
              </a:rPr>
              <a:pPr eaLnBrk="1" hangingPunct="1"/>
              <a:t>64</a:t>
            </a:fld>
            <a:endParaRPr lang="en-US" altLang="en-US">
              <a:latin typeface="Calibri" panose="020F0502020204030204" pitchFamily="34" charset="0"/>
            </a:endParaRPr>
          </a:p>
        </p:txBody>
      </p:sp>
    </p:spTree>
    <p:extLst>
      <p:ext uri="{BB962C8B-B14F-4D97-AF65-F5344CB8AC3E}">
        <p14:creationId xmlns:p14="http://schemas.microsoft.com/office/powerpoint/2010/main" val="383728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47ADE57-04BA-4750-9EEF-CA87F7A23E7F}" type="slidenum">
              <a:rPr lang="en-US" altLang="en-US">
                <a:latin typeface="Calibri" panose="020F0502020204030204" pitchFamily="34" charset="0"/>
              </a:rPr>
              <a:pPr eaLnBrk="1" hangingPunct="1"/>
              <a:t>65</a:t>
            </a:fld>
            <a:endParaRPr lang="en-US" altLang="en-US">
              <a:latin typeface="Calibri" panose="020F0502020204030204" pitchFamily="34" charset="0"/>
            </a:endParaRPr>
          </a:p>
        </p:txBody>
      </p:sp>
      <p:sp>
        <p:nvSpPr>
          <p:cNvPr id="109571"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109572"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Membranoproliferative glomerulonephritis. </a:t>
            </a:r>
            <a:endParaRPr lang="en-US" altLang="en-US" smtClean="0"/>
          </a:p>
        </p:txBody>
      </p:sp>
    </p:spTree>
    <p:extLst>
      <p:ext uri="{BB962C8B-B14F-4D97-AF65-F5344CB8AC3E}">
        <p14:creationId xmlns:p14="http://schemas.microsoft.com/office/powerpoint/2010/main" val="3748716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A1BFBC84-AA79-49F8-84B5-B4C171CFA111}" type="slidenum">
              <a:rPr lang="en-US" altLang="en-US">
                <a:latin typeface="Calibri" panose="020F0502020204030204" pitchFamily="34" charset="0"/>
              </a:rPr>
              <a:pPr eaLnBrk="1" hangingPunct="1"/>
              <a:t>66</a:t>
            </a:fld>
            <a:endParaRPr lang="en-US" altLang="en-US">
              <a:latin typeface="Calibri" panose="020F0502020204030204" pitchFamily="34" charset="0"/>
            </a:endParaRPr>
          </a:p>
        </p:txBody>
      </p:sp>
    </p:spTree>
    <p:extLst>
      <p:ext uri="{BB962C8B-B14F-4D97-AF65-F5344CB8AC3E}">
        <p14:creationId xmlns:p14="http://schemas.microsoft.com/office/powerpoint/2010/main" val="2666098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D1C7EE2-A2C9-4E0D-98B7-C28B04101FA8}" type="slidenum">
              <a:rPr lang="en-US" altLang="en-US">
                <a:latin typeface="Calibri" panose="020F0502020204030204" pitchFamily="34" charset="0"/>
              </a:rPr>
              <a:pPr eaLnBrk="1" hangingPunct="1"/>
              <a:t>67</a:t>
            </a:fld>
            <a:endParaRPr lang="en-US" altLang="en-US">
              <a:latin typeface="Calibri" panose="020F0502020204030204" pitchFamily="34" charset="0"/>
            </a:endParaRPr>
          </a:p>
        </p:txBody>
      </p:sp>
    </p:spTree>
    <p:extLst>
      <p:ext uri="{BB962C8B-B14F-4D97-AF65-F5344CB8AC3E}">
        <p14:creationId xmlns:p14="http://schemas.microsoft.com/office/powerpoint/2010/main" val="2296605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2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7AC402E-E056-4943-87BA-A8B565CAFB4A}" type="slidenum">
              <a:rPr lang="en-US" altLang="en-US">
                <a:latin typeface="Calibri" panose="020F0502020204030204" pitchFamily="34" charset="0"/>
              </a:rPr>
              <a:pPr eaLnBrk="1" hangingPunct="1"/>
              <a:t>68</a:t>
            </a:fld>
            <a:endParaRPr lang="en-US" altLang="en-US">
              <a:latin typeface="Calibri" panose="020F0502020204030204" pitchFamily="34" charset="0"/>
            </a:endParaRPr>
          </a:p>
        </p:txBody>
      </p:sp>
    </p:spTree>
    <p:extLst>
      <p:ext uri="{BB962C8B-B14F-4D97-AF65-F5344CB8AC3E}">
        <p14:creationId xmlns:p14="http://schemas.microsoft.com/office/powerpoint/2010/main" val="2590620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2FBC2B0-5328-4355-B9E9-C337972ED752}" type="slidenum">
              <a:rPr lang="en-US" altLang="en-US">
                <a:latin typeface="Calibri" panose="020F0502020204030204" pitchFamily="34" charset="0"/>
              </a:rPr>
              <a:pPr eaLnBrk="1" hangingPunct="1"/>
              <a:t>69</a:t>
            </a:fld>
            <a:endParaRPr lang="en-US" altLang="en-US">
              <a:latin typeface="Calibri" panose="020F0502020204030204" pitchFamily="34" charset="0"/>
            </a:endParaRPr>
          </a:p>
        </p:txBody>
      </p:sp>
    </p:spTree>
    <p:extLst>
      <p:ext uri="{BB962C8B-B14F-4D97-AF65-F5344CB8AC3E}">
        <p14:creationId xmlns:p14="http://schemas.microsoft.com/office/powerpoint/2010/main" val="2732624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8B96E13-3215-4AD9-945B-0F1A6AF8987A}" type="slidenum">
              <a:rPr lang="en-US" altLang="en-US">
                <a:latin typeface="Calibri" panose="020F0502020204030204" pitchFamily="34" charset="0"/>
              </a:rPr>
              <a:pPr eaLnBrk="1" hangingPunct="1"/>
              <a:t>70</a:t>
            </a:fld>
            <a:endParaRPr lang="en-US" altLang="en-US">
              <a:latin typeface="Calibri" panose="020F0502020204030204" pitchFamily="34" charset="0"/>
            </a:endParaRPr>
          </a:p>
        </p:txBody>
      </p:sp>
    </p:spTree>
    <p:extLst>
      <p:ext uri="{BB962C8B-B14F-4D97-AF65-F5344CB8AC3E}">
        <p14:creationId xmlns:p14="http://schemas.microsoft.com/office/powerpoint/2010/main" val="3963881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AB287D7-59B8-449B-A93E-A54FB3FEFBEE}" type="slidenum">
              <a:rPr lang="en-US" altLang="en-US">
                <a:latin typeface="Calibri" panose="020F0502020204030204" pitchFamily="34" charset="0"/>
              </a:rPr>
              <a:pPr eaLnBrk="1" hangingPunct="1"/>
              <a:t>71</a:t>
            </a:fld>
            <a:endParaRPr lang="en-US" altLang="en-US">
              <a:latin typeface="Calibri" panose="020F0502020204030204" pitchFamily="34" charset="0"/>
            </a:endParaRPr>
          </a:p>
        </p:txBody>
      </p:sp>
    </p:spTree>
    <p:extLst>
      <p:ext uri="{BB962C8B-B14F-4D97-AF65-F5344CB8AC3E}">
        <p14:creationId xmlns:p14="http://schemas.microsoft.com/office/powerpoint/2010/main" val="3651341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68111D3-6B25-485D-B765-224442A66701}"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Tree>
    <p:extLst>
      <p:ext uri="{BB962C8B-B14F-4D97-AF65-F5344CB8AC3E}">
        <p14:creationId xmlns:p14="http://schemas.microsoft.com/office/powerpoint/2010/main" val="1996952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17D4A595-5F5E-4055-B4E7-68F35F59C982}" type="slidenum">
              <a:rPr lang="en-US" altLang="en-US">
                <a:latin typeface="Calibri" panose="020F0502020204030204" pitchFamily="34" charset="0"/>
              </a:rPr>
              <a:pPr eaLnBrk="1" hangingPunct="1"/>
              <a:t>73</a:t>
            </a:fld>
            <a:endParaRPr lang="en-US" altLang="en-US">
              <a:latin typeface="Calibri" panose="020F0502020204030204" pitchFamily="34" charset="0"/>
            </a:endParaRPr>
          </a:p>
        </p:txBody>
      </p:sp>
      <p:sp>
        <p:nvSpPr>
          <p:cNvPr id="102403" name="Rectangle 2"/>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spcBef>
                <a:spcPct val="0"/>
              </a:spcBef>
            </a:pPr>
            <a:endParaRPr lang="en-US" altLang="en-US" smtClean="0"/>
          </a:p>
        </p:txBody>
      </p:sp>
      <p:sp>
        <p:nvSpPr>
          <p:cNvPr id="102404" name="Rectangle 3"/>
          <p:cNvSpPr>
            <a:spLocks noGrp="1" noRot="1" noChangeAspect="1" noChangeArrowheads="1" noTextEdit="1"/>
          </p:cNvSpPr>
          <p:nvPr>
            <p:ph type="sldImg"/>
          </p:nvPr>
        </p:nvSpPr>
        <p:spPr bwMode="auto">
          <a:xfrm>
            <a:off x="392113"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261865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680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A9A6AE0-18E8-4760-AE2C-7AEECF85EDBF}" type="slidenum">
              <a:rPr lang="en-US" altLang="en-US">
                <a:latin typeface="Calibri" panose="020F0502020204030204" pitchFamily="34" charset="0"/>
              </a:rPr>
              <a:pPr eaLnBrk="1" hangingPunct="1"/>
              <a:t>74</a:t>
            </a:fld>
            <a:endParaRPr lang="en-US" altLang="en-US">
              <a:latin typeface="Calibri" panose="020F0502020204030204" pitchFamily="34" charset="0"/>
            </a:endParaRPr>
          </a:p>
        </p:txBody>
      </p:sp>
    </p:spTree>
    <p:extLst>
      <p:ext uri="{BB962C8B-B14F-4D97-AF65-F5344CB8AC3E}">
        <p14:creationId xmlns:p14="http://schemas.microsoft.com/office/powerpoint/2010/main" val="2543173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7828"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2F5AAEF0-B700-4147-9B9F-247EE2183941}" type="slidenum">
              <a:rPr lang="en-US" altLang="en-US">
                <a:latin typeface="Calibri" panose="020F0502020204030204" pitchFamily="34" charset="0"/>
              </a:rPr>
              <a:pPr eaLnBrk="1" hangingPunct="1"/>
              <a:t>75</a:t>
            </a:fld>
            <a:endParaRPr lang="en-US" altLang="en-US">
              <a:latin typeface="Calibri" panose="020F0502020204030204" pitchFamily="34" charset="0"/>
            </a:endParaRPr>
          </a:p>
        </p:txBody>
      </p:sp>
    </p:spTree>
    <p:extLst>
      <p:ext uri="{BB962C8B-B14F-4D97-AF65-F5344CB8AC3E}">
        <p14:creationId xmlns:p14="http://schemas.microsoft.com/office/powerpoint/2010/main" val="3201448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5C534DF2-8AC9-4611-A558-F95CD17E1D3B}" type="slidenum">
              <a:rPr lang="en-US" altLang="en-US">
                <a:latin typeface="Calibri" panose="020F0502020204030204" pitchFamily="34" charset="0"/>
              </a:rPr>
              <a:pPr eaLnBrk="1" hangingPunct="1"/>
              <a:t>76</a:t>
            </a:fld>
            <a:endParaRPr lang="en-US" altLang="en-US">
              <a:latin typeface="Calibri" panose="020F0502020204030204" pitchFamily="34" charset="0"/>
            </a:endParaRPr>
          </a:p>
        </p:txBody>
      </p:sp>
      <p:sp>
        <p:nvSpPr>
          <p:cNvPr id="105475"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105476"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Mesangioproliferative glomerulonephritis. There is prominent expansion of the mesangium by matrix and cells.( PAS)</a:t>
            </a:r>
            <a:endParaRPr lang="en-US" altLang="en-US" smtClean="0">
              <a:solidFill>
                <a:srgbClr val="000000"/>
              </a:solidFill>
              <a:latin typeface="TimesNewRomanPS"/>
            </a:endParaRPr>
          </a:p>
          <a:p>
            <a:pPr eaLnBrk="1" hangingPunct="1">
              <a:spcBef>
                <a:spcPct val="0"/>
              </a:spcBef>
            </a:pPr>
            <a:endParaRPr lang="en-US" altLang="en-US" smtClean="0"/>
          </a:p>
        </p:txBody>
      </p:sp>
    </p:spTree>
    <p:extLst>
      <p:ext uri="{BB962C8B-B14F-4D97-AF65-F5344CB8AC3E}">
        <p14:creationId xmlns:p14="http://schemas.microsoft.com/office/powerpoint/2010/main" val="36131587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2FB06E14-0020-485B-9103-922EFD19EFE9}" type="slidenum">
              <a:rPr lang="en-US" altLang="en-US">
                <a:latin typeface="Calibri" panose="020F0502020204030204" pitchFamily="34" charset="0"/>
              </a:rPr>
              <a:pPr eaLnBrk="1" hangingPunct="1"/>
              <a:t>77</a:t>
            </a:fld>
            <a:endParaRPr lang="en-US" altLang="en-US">
              <a:latin typeface="Calibri" panose="020F0502020204030204" pitchFamily="34" charset="0"/>
            </a:endParaRPr>
          </a:p>
        </p:txBody>
      </p:sp>
    </p:spTree>
    <p:extLst>
      <p:ext uri="{BB962C8B-B14F-4D97-AF65-F5344CB8AC3E}">
        <p14:creationId xmlns:p14="http://schemas.microsoft.com/office/powerpoint/2010/main" val="39361652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EEDBC7E9-B1EF-4DE0-98A5-0276F19E49BD}" type="slidenum">
              <a:rPr lang="en-US" altLang="en-US">
                <a:latin typeface="Calibri" panose="020F0502020204030204" pitchFamily="34" charset="0"/>
              </a:rPr>
              <a:pPr eaLnBrk="1" hangingPunct="1"/>
              <a:t>80</a:t>
            </a:fld>
            <a:endParaRPr lang="en-US" altLang="en-US">
              <a:latin typeface="Calibri" panose="020F0502020204030204" pitchFamily="34" charset="0"/>
            </a:endParaRPr>
          </a:p>
        </p:txBody>
      </p:sp>
      <p:sp>
        <p:nvSpPr>
          <p:cNvPr id="116739" name="Rectangle 2"/>
          <p:cNvSpPr>
            <a:spLocks noGrp="1" noRot="1" noChangeAspect="1" noChangeArrowheads="1" noTextEdit="1"/>
          </p:cNvSpPr>
          <p:nvPr>
            <p:ph type="sldImg"/>
          </p:nvPr>
        </p:nvSpPr>
        <p:spPr bwMode="auto">
          <a:xfrm>
            <a:off x="393700"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xfrm>
            <a:off x="914400" y="4341813"/>
            <a:ext cx="5027613"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62" tIns="43405" rIns="88362" bIns="43405"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966602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6D2B89F4-A13A-4FFC-A5C2-F30163508EE5}" type="slidenum">
              <a:rPr lang="en-US" altLang="en-US">
                <a:latin typeface="Calibri" panose="020F0502020204030204" pitchFamily="34" charset="0"/>
              </a:rPr>
              <a:pPr eaLnBrk="1" hangingPunct="1"/>
              <a:t>81</a:t>
            </a:fld>
            <a:endParaRPr lang="en-US" altLang="en-US">
              <a:latin typeface="Calibri" panose="020F0502020204030204" pitchFamily="34" charset="0"/>
            </a:endParaRPr>
          </a:p>
        </p:txBody>
      </p:sp>
      <p:sp>
        <p:nvSpPr>
          <p:cNvPr id="117763" name="Rectangle 2"/>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spcBef>
                <a:spcPct val="0"/>
              </a:spcBef>
            </a:pPr>
            <a:endParaRPr lang="en-US" altLang="en-US" smtClean="0"/>
          </a:p>
        </p:txBody>
      </p:sp>
      <p:sp>
        <p:nvSpPr>
          <p:cNvPr id="117764" name="Rectangle 3"/>
          <p:cNvSpPr>
            <a:spLocks noGrp="1" noRot="1" noChangeAspect="1" noChangeArrowheads="1" noTextEdit="1"/>
          </p:cNvSpPr>
          <p:nvPr>
            <p:ph type="sldImg"/>
          </p:nvPr>
        </p:nvSpPr>
        <p:spPr bwMode="auto">
          <a:xfrm>
            <a:off x="392113" y="692150"/>
            <a:ext cx="6070600"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649409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7567654B-0E0B-4251-AB0A-D57FB69BF0E6}"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419137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7F74BA22-D010-43FF-85B2-0490D7CE62A4}"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extLst>
      <p:ext uri="{BB962C8B-B14F-4D97-AF65-F5344CB8AC3E}">
        <p14:creationId xmlns:p14="http://schemas.microsoft.com/office/powerpoint/2010/main" val="3832026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4D023EB6-B34F-4A7E-BAD1-5FC7D17B14C9}"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
        <p:nvSpPr>
          <p:cNvPr id="77827" name="Rectangle 2"/>
          <p:cNvSpPr>
            <a:spLocks noGrp="1" noRot="1" noChangeAspect="1" noChangeArrowheads="1" noTextEdit="1"/>
          </p:cNvSpPr>
          <p:nvPr>
            <p:ph type="sldImg"/>
          </p:nvPr>
        </p:nvSpPr>
        <p:spPr bwMode="auto">
          <a:xfrm>
            <a:off x="393700" y="692150"/>
            <a:ext cx="6070600" cy="3416300"/>
          </a:xfrm>
          <a:solidFill>
            <a:srgbClr val="FFFFFF"/>
          </a:solidFill>
          <a:ln>
            <a:solidFill>
              <a:srgbClr val="000000"/>
            </a:solidFill>
            <a:miter lim="800000"/>
            <a:headEnd/>
            <a:tailEnd/>
          </a:ln>
        </p:spPr>
      </p:sp>
      <p:sp>
        <p:nvSpPr>
          <p:cNvPr id="77828" name="Rectangle 3"/>
          <p:cNvSpPr>
            <a:spLocks noGrp="1" noChangeArrowheads="1"/>
          </p:cNvSpPr>
          <p:nvPr>
            <p:ph type="body" idx="1"/>
          </p:nvPr>
        </p:nvSpPr>
        <p:spPr bwMode="auto">
          <a:xfrm>
            <a:off x="914400" y="4341813"/>
            <a:ext cx="5027613" cy="4117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latin typeface="Arial" panose="020B0604020202020204" pitchFamily="34" charset="0"/>
                <a:cs typeface="Arial" panose="020B0604020202020204" pitchFamily="34" charset="0"/>
              </a:rPr>
              <a:t>Primary or idiopathic FSGS: LM showing characteristic segmental collapse of the tuft (between 9 and 1 o'clock) with adhesion to the capsule and hyaline accumulation (most prominent at 9 o'clock). PAS.</a:t>
            </a:r>
            <a:endParaRPr lang="en-US" altLang="en-US" smtClean="0">
              <a:solidFill>
                <a:srgbClr val="000000"/>
              </a:solidFill>
              <a:latin typeface="TimesNewRomanPS"/>
            </a:endParaRPr>
          </a:p>
        </p:txBody>
      </p:sp>
    </p:spTree>
    <p:extLst>
      <p:ext uri="{BB962C8B-B14F-4D97-AF65-F5344CB8AC3E}">
        <p14:creationId xmlns:p14="http://schemas.microsoft.com/office/powerpoint/2010/main" val="1015898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5300"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9D972618-163E-481F-B653-4DA6B20028F9}"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Tree>
    <p:extLst>
      <p:ext uri="{BB962C8B-B14F-4D97-AF65-F5344CB8AC3E}">
        <p14:creationId xmlns:p14="http://schemas.microsoft.com/office/powerpoint/2010/main" val="411936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6324" name="Slide Number Placeholder 3"/>
          <p:cNvSpPr>
            <a:spLocks noGrp="1"/>
          </p:cNvSpPr>
          <p:nvPr>
            <p:ph type="sldNum" sz="quarter" idx="5"/>
          </p:nvPr>
        </p:nvSpPr>
        <p:spPr bwMode="auto">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642D7178-FE3C-437E-B49C-0A9971F7C6B0}"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extLst>
      <p:ext uri="{BB962C8B-B14F-4D97-AF65-F5344CB8AC3E}">
        <p14:creationId xmlns:p14="http://schemas.microsoft.com/office/powerpoint/2010/main" val="887673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5/3/2015</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5/3/2015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5/3/2015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5/3/2015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5/3/2015</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5/3/2015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5/3/2015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5/3/2015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5/3/2015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5/3/2015</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5/3/2015</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5/3/2015</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solidFill>
                  <a:schemeClr val="accent1">
                    <a:lumMod val="50000"/>
                  </a:schemeClr>
                </a:solidFill>
                <a:effectLst>
                  <a:outerShdw blurRad="38100" dist="38100" dir="2700000" algn="tl">
                    <a:srgbClr val="000000">
                      <a:alpha val="43137"/>
                    </a:srgbClr>
                  </a:outerShdw>
                </a:effectLst>
              </a:rPr>
              <a:t>Pathology of the </a:t>
            </a:r>
            <a:r>
              <a:rPr lang="en-US" sz="3600" dirty="0" err="1">
                <a:solidFill>
                  <a:schemeClr val="accent1">
                    <a:lumMod val="50000"/>
                  </a:schemeClr>
                </a:solidFill>
                <a:effectLst>
                  <a:outerShdw blurRad="38100" dist="38100" dir="2700000" algn="tl">
                    <a:srgbClr val="000000">
                      <a:alpha val="43137"/>
                    </a:srgbClr>
                  </a:outerShdw>
                </a:effectLst>
              </a:rPr>
              <a:t>Nephrotic</a:t>
            </a:r>
            <a:r>
              <a:rPr lang="en-US" sz="3600" dirty="0">
                <a:solidFill>
                  <a:schemeClr val="accent1">
                    <a:lumMod val="50000"/>
                  </a:schemeClr>
                </a:solidFill>
                <a:effectLst>
                  <a:outerShdw blurRad="38100" dist="38100" dir="2700000" algn="tl">
                    <a:srgbClr val="000000">
                      <a:alpha val="43137"/>
                    </a:srgbClr>
                  </a:outerShdw>
                </a:effectLst>
              </a:rPr>
              <a:t> and Nephritic Syndromes.</a:t>
            </a:r>
            <a:br>
              <a:rPr lang="en-US" sz="3600" dirty="0">
                <a:solidFill>
                  <a:schemeClr val="accent1">
                    <a:lumMod val="50000"/>
                  </a:schemeClr>
                </a:solidFill>
                <a:effectLst>
                  <a:outerShdw blurRad="38100" dist="38100" dir="2700000" algn="tl">
                    <a:srgbClr val="000000">
                      <a:alpha val="43137"/>
                    </a:srgbClr>
                  </a:outerShdw>
                </a:effectLst>
              </a:rPr>
            </a:br>
            <a:r>
              <a:rPr lang="en-US" sz="3600" dirty="0">
                <a:solidFill>
                  <a:schemeClr val="accent1">
                    <a:lumMod val="50000"/>
                  </a:schemeClr>
                </a:solidFill>
                <a:effectLst>
                  <a:outerShdw blurRad="38100" dist="38100" dir="2700000" algn="tl">
                    <a:srgbClr val="000000">
                      <a:alpha val="43137"/>
                    </a:srgbClr>
                  </a:outerShdw>
                </a:effectLst>
              </a:rPr>
              <a:t>(glomerular diseases)</a:t>
            </a:r>
            <a:endParaRPr lang="en-US" sz="3600" dirty="0"/>
          </a:p>
        </p:txBody>
      </p:sp>
      <p:sp>
        <p:nvSpPr>
          <p:cNvPr id="3" name="Subtitle 2"/>
          <p:cNvSpPr>
            <a:spLocks noGrp="1"/>
          </p:cNvSpPr>
          <p:nvPr>
            <p:ph type="subTitle" idx="1"/>
          </p:nvPr>
        </p:nvSpPr>
        <p:spPr/>
        <p:txBody>
          <a:bodyPr>
            <a:noAutofit/>
          </a:bodyPr>
          <a:lstStyle/>
          <a:p>
            <a:r>
              <a:rPr lang="en-US" sz="3600" dirty="0" smtClean="0"/>
              <a:t>Dr. tariq </a:t>
            </a:r>
            <a:r>
              <a:rPr lang="en-US" sz="3600" dirty="0" err="1" smtClean="0"/>
              <a:t>aljohani</a:t>
            </a:r>
            <a:r>
              <a:rPr lang="en-US" sz="3600" dirty="0" smtClean="0"/>
              <a:t> </a:t>
            </a:r>
            <a:endParaRPr lang="en-US" sz="3600" dirty="0"/>
          </a:p>
        </p:txBody>
      </p:sp>
    </p:spTree>
    <p:extLst>
      <p:ext uri="{BB962C8B-B14F-4D97-AF65-F5344CB8AC3E}">
        <p14:creationId xmlns:p14="http://schemas.microsoft.com/office/powerpoint/2010/main" val="277747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648" y="2915816"/>
            <a:ext cx="5795865" cy="3124200"/>
          </a:xfrm>
        </p:spPr>
        <p:txBody>
          <a:bodyPr rtlCol="0" anchor="ctr">
            <a:noAutofit/>
          </a:bodyPr>
          <a:lstStyle/>
          <a:p>
            <a:pPr>
              <a:defRPr/>
            </a:pPr>
            <a:r>
              <a:rPr lang="en-US" sz="2400" dirty="0">
                <a:solidFill>
                  <a:schemeClr val="accent1">
                    <a:lumMod val="50000"/>
                  </a:schemeClr>
                </a:solidFill>
              </a:rPr>
              <a:t>FSGS. There is sharply defined segmental  sclerosis, defined as obliteration of capillary loops and increased matrix, without deposits and with diffuse foot process effacement by EM. Adhesions can also be present.</a:t>
            </a:r>
          </a:p>
        </p:txBody>
      </p:sp>
      <p:pic>
        <p:nvPicPr>
          <p:cNvPr id="1741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7518" y="289249"/>
            <a:ext cx="5816081" cy="6363477"/>
          </a:xfrm>
        </p:spPr>
      </p:pic>
      <p:sp>
        <p:nvSpPr>
          <p:cNvPr id="17412" name="TextBox 3"/>
          <p:cNvSpPr txBox="1">
            <a:spLocks noChangeArrowheads="1"/>
          </p:cNvSpPr>
          <p:nvPr/>
        </p:nvSpPr>
        <p:spPr bwMode="auto">
          <a:xfrm>
            <a:off x="6096000" y="1600201"/>
            <a:ext cx="373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200" dirty="0"/>
              <a:t>Focal segmental </a:t>
            </a:r>
            <a:r>
              <a:rPr lang="en-US" altLang="en-US" sz="3200" dirty="0" err="1" smtClean="0"/>
              <a:t>glomerulosclerosis</a:t>
            </a:r>
            <a:endParaRPr lang="en-US" altLang="en-US" sz="3200" dirty="0"/>
          </a:p>
        </p:txBody>
      </p:sp>
    </p:spTree>
    <p:extLst>
      <p:ext uri="{BB962C8B-B14F-4D97-AF65-F5344CB8AC3E}">
        <p14:creationId xmlns:p14="http://schemas.microsoft.com/office/powerpoint/2010/main" val="29168847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My Documents\HMS\FGS-PASHP.jp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05274" y="221602"/>
            <a:ext cx="11803224" cy="648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30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2521" y="1143000"/>
            <a:ext cx="4618655" cy="4648200"/>
          </a:xfrm>
        </p:spPr>
        <p:txBody>
          <a:bodyPr rtlCol="0" anchor="ctr">
            <a:noAutofit/>
          </a:bodyPr>
          <a:lstStyle/>
          <a:p>
            <a:pPr>
              <a:defRPr/>
            </a:pPr>
            <a:r>
              <a:rPr lang="en-US" sz="3200" dirty="0">
                <a:solidFill>
                  <a:schemeClr val="accent1">
                    <a:lumMod val="50000"/>
                  </a:schemeClr>
                </a:solidFill>
              </a:rPr>
              <a:t>FSGS. The typical segmental sclerotic lesion in FSGS is characterized by increased matrix and obliteration of capillary lumina, frequently with hyalinosis and adhesions, as illustrated here.</a:t>
            </a:r>
          </a:p>
        </p:txBody>
      </p:sp>
      <p:pic>
        <p:nvPicPr>
          <p:cNvPr id="1945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1256" y="267121"/>
            <a:ext cx="7091265" cy="6357614"/>
          </a:xfrm>
          <a:ln>
            <a:solidFill>
              <a:schemeClr val="tx1"/>
            </a:solidFill>
            <a:miter lim="800000"/>
            <a:headEnd/>
            <a:tailEnd/>
          </a:ln>
        </p:spPr>
      </p:pic>
    </p:spTree>
    <p:extLst>
      <p:ext uri="{BB962C8B-B14F-4D97-AF65-F5344CB8AC3E}">
        <p14:creationId xmlns:p14="http://schemas.microsoft.com/office/powerpoint/2010/main" val="975031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9" y="2864498"/>
            <a:ext cx="5800531" cy="2621902"/>
          </a:xfrm>
        </p:spPr>
        <p:txBody>
          <a:bodyPr rtlCol="0" anchor="ctr">
            <a:noAutofit/>
          </a:bodyPr>
          <a:lstStyle/>
          <a:p>
            <a:pPr>
              <a:defRPr/>
            </a:pPr>
            <a:r>
              <a:rPr lang="en-US" sz="3200" dirty="0" smtClean="0">
                <a:solidFill>
                  <a:schemeClr val="accent1">
                    <a:lumMod val="50000"/>
                  </a:schemeClr>
                </a:solidFill>
              </a:rPr>
              <a:t>Membranous </a:t>
            </a:r>
            <a:r>
              <a:rPr lang="en-US" sz="3200" dirty="0" err="1" smtClean="0">
                <a:solidFill>
                  <a:schemeClr val="accent1">
                    <a:lumMod val="50000"/>
                  </a:schemeClr>
                </a:solidFill>
              </a:rPr>
              <a:t>glomerulopathy</a:t>
            </a:r>
            <a:r>
              <a:rPr lang="en-US" sz="3200" dirty="0">
                <a:solidFill>
                  <a:schemeClr val="accent1">
                    <a:lumMod val="50000"/>
                  </a:schemeClr>
                </a:solidFill>
              </a:rPr>
              <a:t>. There is no evident proliferation by light microscopy, with global subepithelial deposits, which may be visualized by light microscopy by the glomerular basement membrane spike reaction on silver stain.</a:t>
            </a:r>
          </a:p>
        </p:txBody>
      </p:sp>
      <p:pic>
        <p:nvPicPr>
          <p:cNvPr id="2048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1495" y="223935"/>
            <a:ext cx="5884505" cy="6529874"/>
          </a:xfrm>
        </p:spPr>
      </p:pic>
      <p:sp>
        <p:nvSpPr>
          <p:cNvPr id="20484" name="Rectangle 2"/>
          <p:cNvSpPr>
            <a:spLocks noChangeArrowheads="1"/>
          </p:cNvSpPr>
          <p:nvPr/>
        </p:nvSpPr>
        <p:spPr bwMode="auto">
          <a:xfrm>
            <a:off x="6096000" y="327582"/>
            <a:ext cx="59498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200" dirty="0"/>
              <a:t>Membranous </a:t>
            </a:r>
            <a:r>
              <a:rPr lang="en-US" altLang="en-US" sz="3200" dirty="0" err="1"/>
              <a:t>glomerulopathy</a:t>
            </a:r>
            <a:endParaRPr lang="en-US" altLang="en-US" sz="3200" dirty="0"/>
          </a:p>
        </p:txBody>
      </p:sp>
    </p:spTree>
    <p:extLst>
      <p:ext uri="{BB962C8B-B14F-4D97-AF65-F5344CB8AC3E}">
        <p14:creationId xmlns:p14="http://schemas.microsoft.com/office/powerpoint/2010/main" val="1600948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850" y="527221"/>
            <a:ext cx="7133966" cy="5305167"/>
          </a:xfrm>
        </p:spPr>
      </p:pic>
    </p:spTree>
    <p:extLst>
      <p:ext uri="{BB962C8B-B14F-4D97-AF65-F5344CB8AC3E}">
        <p14:creationId xmlns:p14="http://schemas.microsoft.com/office/powerpoint/2010/main" val="3043464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65" y="239485"/>
            <a:ext cx="11650825" cy="1786813"/>
          </a:xfrm>
        </p:spPr>
        <p:txBody>
          <a:bodyPr rtlCol="0" anchor="t">
            <a:normAutofit/>
          </a:bodyPr>
          <a:lstStyle/>
          <a:p>
            <a:pPr algn="ctr">
              <a:defRPr/>
            </a:pPr>
            <a:r>
              <a:rPr lang="en-US" sz="3200" dirty="0">
                <a:solidFill>
                  <a:schemeClr val="accent1">
                    <a:lumMod val="50000"/>
                  </a:schemeClr>
                </a:solidFill>
              </a:rPr>
              <a:t>Membranous glomerulopathy. There are well-developed spikes and holes in tangential sections in stage-2 membranous glomerulopathy</a:t>
            </a:r>
            <a:r>
              <a:rPr lang="en-US" sz="1600" dirty="0">
                <a:solidFill>
                  <a:schemeClr val="accent1">
                    <a:lumMod val="50000"/>
                  </a:schemeClr>
                </a:solidFill>
              </a:rPr>
              <a:t>.</a:t>
            </a:r>
          </a:p>
        </p:txBody>
      </p:sp>
      <p:pic>
        <p:nvPicPr>
          <p:cNvPr id="21507"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4366" y="2026299"/>
            <a:ext cx="11650825" cy="4575175"/>
          </a:xfrm>
          <a:ln>
            <a:solidFill>
              <a:schemeClr val="tx1"/>
            </a:solidFill>
            <a:miter lim="800000"/>
            <a:headEnd/>
            <a:tailEnd/>
          </a:ln>
        </p:spPr>
      </p:pic>
    </p:spTree>
    <p:extLst>
      <p:ext uri="{BB962C8B-B14F-4D97-AF65-F5344CB8AC3E}">
        <p14:creationId xmlns:p14="http://schemas.microsoft.com/office/powerpoint/2010/main" val="30052206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26" y="233265"/>
            <a:ext cx="11691258" cy="1054360"/>
          </a:xfrm>
        </p:spPr>
        <p:txBody>
          <a:bodyPr rtlCol="0" anchor="t">
            <a:noAutofit/>
          </a:bodyPr>
          <a:lstStyle/>
          <a:p>
            <a:pPr>
              <a:defRPr/>
            </a:pPr>
            <a:r>
              <a:rPr lang="en-US" sz="2400" b="1" dirty="0">
                <a:solidFill>
                  <a:schemeClr val="accent1">
                    <a:lumMod val="50000"/>
                  </a:schemeClr>
                </a:solidFill>
              </a:rPr>
              <a:t>Membranous glomerulopathy.</a:t>
            </a:r>
            <a:r>
              <a:rPr lang="en-US" sz="2400" dirty="0">
                <a:solidFill>
                  <a:schemeClr val="accent1">
                    <a:lumMod val="50000"/>
                  </a:schemeClr>
                </a:solidFill>
              </a:rPr>
              <a:t/>
            </a:r>
            <a:br>
              <a:rPr lang="en-US" sz="2400" dirty="0">
                <a:solidFill>
                  <a:schemeClr val="accent1">
                    <a:lumMod val="50000"/>
                  </a:schemeClr>
                </a:solidFill>
              </a:rPr>
            </a:br>
            <a:r>
              <a:rPr lang="en-US" sz="2400" dirty="0">
                <a:solidFill>
                  <a:schemeClr val="accent1">
                    <a:lumMod val="50000"/>
                  </a:schemeClr>
                </a:solidFill>
              </a:rPr>
              <a:t>There is an evenly distributed granular capillary loop pattern of positively in membranous glomerulopathy.</a:t>
            </a:r>
          </a:p>
        </p:txBody>
      </p:sp>
      <p:pic>
        <p:nvPicPr>
          <p:cNvPr id="2253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1926" y="1287625"/>
            <a:ext cx="11691258" cy="5342490"/>
          </a:xfrm>
          <a:ln>
            <a:solidFill>
              <a:schemeClr val="tx1"/>
            </a:solidFill>
            <a:miter lim="800000"/>
            <a:headEnd/>
            <a:tailEnd/>
          </a:ln>
        </p:spPr>
      </p:pic>
    </p:spTree>
    <p:extLst>
      <p:ext uri="{BB962C8B-B14F-4D97-AF65-F5344CB8AC3E}">
        <p14:creationId xmlns:p14="http://schemas.microsoft.com/office/powerpoint/2010/main" val="38440831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My Documents\HMS\MGN-EMHP.jpg"/>
          <p:cNvPicPr>
            <a:picLocks noChangeAspect="1" noChangeArrowheads="1"/>
          </p:cNvPicPr>
          <p:nvPr/>
        </p:nvPicPr>
        <p:blipFill>
          <a:blip r:embed="rId3">
            <a:lum bright="24000" contrast="18000"/>
            <a:extLst>
              <a:ext uri="{28A0092B-C50C-407E-A947-70E740481C1C}">
                <a14:useLocalDpi xmlns:a14="http://schemas.microsoft.com/office/drawing/2010/main" val="0"/>
              </a:ext>
            </a:extLst>
          </a:blip>
          <a:srcRect/>
          <a:stretch>
            <a:fillRect/>
          </a:stretch>
        </p:blipFill>
        <p:spPr bwMode="auto">
          <a:xfrm>
            <a:off x="214604" y="207605"/>
            <a:ext cx="11728580" cy="645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6469064" y="2438401"/>
            <a:ext cx="338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spcBef>
                <a:spcPct val="50000"/>
              </a:spcBef>
            </a:pPr>
            <a:r>
              <a:rPr lang="en-US" altLang="en-US" sz="4000" b="1">
                <a:solidFill>
                  <a:srgbClr val="FFFFFF"/>
                </a:solidFill>
                <a:latin typeface="Arial" panose="020B0604020202020204" pitchFamily="34" charset="0"/>
              </a:rPr>
              <a:t>*</a:t>
            </a:r>
          </a:p>
        </p:txBody>
      </p:sp>
      <p:sp>
        <p:nvSpPr>
          <p:cNvPr id="23556" name="Text Box 4"/>
          <p:cNvSpPr txBox="1">
            <a:spLocks noChangeArrowheads="1"/>
          </p:cNvSpPr>
          <p:nvPr/>
        </p:nvSpPr>
        <p:spPr bwMode="auto">
          <a:xfrm>
            <a:off x="4978400" y="4343401"/>
            <a:ext cx="40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spcBef>
                <a:spcPct val="50000"/>
              </a:spcBef>
            </a:pPr>
            <a:r>
              <a:rPr lang="en-US" altLang="en-US" sz="4000" b="1">
                <a:solidFill>
                  <a:srgbClr val="FFFFFF"/>
                </a:solidFill>
                <a:latin typeface="Arial" panose="020B0604020202020204" pitchFamily="34" charset="0"/>
              </a:rPr>
              <a:t>* </a:t>
            </a:r>
          </a:p>
        </p:txBody>
      </p:sp>
      <p:sp>
        <p:nvSpPr>
          <p:cNvPr id="23557" name="Text Box 5"/>
          <p:cNvSpPr txBox="1">
            <a:spLocks noChangeArrowheads="1"/>
          </p:cNvSpPr>
          <p:nvPr/>
        </p:nvSpPr>
        <p:spPr bwMode="auto">
          <a:xfrm>
            <a:off x="8567738" y="1219201"/>
            <a:ext cx="2714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spcBef>
                <a:spcPct val="50000"/>
              </a:spcBef>
            </a:pPr>
            <a:r>
              <a:rPr lang="en-US" altLang="en-US" sz="4000" b="1">
                <a:solidFill>
                  <a:srgbClr val="FFFFFF"/>
                </a:solidFill>
                <a:latin typeface="Arial" panose="020B0604020202020204" pitchFamily="34" charset="0"/>
              </a:rPr>
              <a:t>*</a:t>
            </a:r>
          </a:p>
        </p:txBody>
      </p:sp>
      <p:sp>
        <p:nvSpPr>
          <p:cNvPr id="23558" name="Line 6"/>
          <p:cNvSpPr>
            <a:spLocks noChangeShapeType="1"/>
          </p:cNvSpPr>
          <p:nvPr/>
        </p:nvSpPr>
        <p:spPr bwMode="auto">
          <a:xfrm flipH="1" flipV="1">
            <a:off x="5722938" y="4419600"/>
            <a:ext cx="474662" cy="304800"/>
          </a:xfrm>
          <a:prstGeom prst="line">
            <a:avLst/>
          </a:prstGeom>
          <a:noFill/>
          <a:ln w="38100">
            <a:solidFill>
              <a:schemeClr val="tx1"/>
            </a:solidFill>
            <a:round/>
            <a:headEnd/>
            <a:tailEnd type="stealth" w="lg" len="med"/>
          </a:ln>
          <a:extLst>
            <a:ext uri="{909E8E84-426E-40DD-AFC4-6F175D3DCCD1}">
              <a14:hiddenFill xmlns:a14="http://schemas.microsoft.com/office/drawing/2010/main">
                <a:noFill/>
              </a14:hiddenFill>
            </a:ext>
          </a:extLst>
        </p:spPr>
        <p:txBody>
          <a:bodyPr>
            <a:spAutoFit/>
          </a:bodyPr>
          <a:lstStyle/>
          <a:p>
            <a:endParaRPr lang="en-US"/>
          </a:p>
        </p:txBody>
      </p:sp>
      <p:sp>
        <p:nvSpPr>
          <p:cNvPr id="23559" name="Line 7"/>
          <p:cNvSpPr>
            <a:spLocks noChangeShapeType="1"/>
          </p:cNvSpPr>
          <p:nvPr/>
        </p:nvSpPr>
        <p:spPr bwMode="auto">
          <a:xfrm flipH="1" flipV="1">
            <a:off x="6672264" y="3200400"/>
            <a:ext cx="473075" cy="304800"/>
          </a:xfrm>
          <a:prstGeom prst="line">
            <a:avLst/>
          </a:prstGeom>
          <a:noFill/>
          <a:ln w="38100">
            <a:solidFill>
              <a:schemeClr val="tx1"/>
            </a:solidFill>
            <a:round/>
            <a:headEnd/>
            <a:tailEnd type="stealth" w="lg" len="med"/>
          </a:ln>
          <a:extLst>
            <a:ext uri="{909E8E84-426E-40DD-AFC4-6F175D3DCCD1}">
              <a14:hiddenFill xmlns:a14="http://schemas.microsoft.com/office/drawing/2010/main">
                <a:noFill/>
              </a14:hiddenFill>
            </a:ext>
          </a:extLst>
        </p:spPr>
        <p:txBody>
          <a:bodyPr>
            <a:spAutoFit/>
          </a:bodyPr>
          <a:lstStyle/>
          <a:p>
            <a:endParaRPr lang="en-US"/>
          </a:p>
        </p:txBody>
      </p:sp>
      <p:sp>
        <p:nvSpPr>
          <p:cNvPr id="23560" name="Line 8"/>
          <p:cNvSpPr>
            <a:spLocks noChangeShapeType="1"/>
          </p:cNvSpPr>
          <p:nvPr/>
        </p:nvSpPr>
        <p:spPr bwMode="auto">
          <a:xfrm flipH="1" flipV="1">
            <a:off x="9720264" y="1219200"/>
            <a:ext cx="134937" cy="685800"/>
          </a:xfrm>
          <a:prstGeom prst="line">
            <a:avLst/>
          </a:prstGeom>
          <a:noFill/>
          <a:ln w="38100">
            <a:solidFill>
              <a:schemeClr val="tx1"/>
            </a:solidFill>
            <a:round/>
            <a:headEnd/>
            <a:tailEnd type="stealth" w="lg" len="med"/>
          </a:ln>
          <a:extLst>
            <a:ext uri="{909E8E84-426E-40DD-AFC4-6F175D3DCCD1}">
              <a14:hiddenFill xmlns:a14="http://schemas.microsoft.com/office/drawing/2010/main">
                <a:noFill/>
              </a14:hiddenFill>
            </a:ext>
          </a:extLst>
        </p:spPr>
        <p:txBody>
          <a:bodyPr>
            <a:spAutoFit/>
          </a:bodyPr>
          <a:lstStyle/>
          <a:p>
            <a:endParaRPr lang="en-US"/>
          </a:p>
        </p:txBody>
      </p:sp>
    </p:spTree>
    <p:extLst>
      <p:ext uri="{BB962C8B-B14F-4D97-AF65-F5344CB8AC3E}">
        <p14:creationId xmlns:p14="http://schemas.microsoft.com/office/powerpoint/2010/main" val="888533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3437" y="914400"/>
            <a:ext cx="5467739" cy="4953000"/>
          </a:xfrm>
        </p:spPr>
        <p:txBody>
          <a:bodyPr rtlCol="0" anchor="ctr">
            <a:noAutofit/>
          </a:bodyPr>
          <a:lstStyle/>
          <a:p>
            <a:pPr>
              <a:defRPr/>
            </a:pPr>
            <a:r>
              <a:rPr lang="en-US" sz="3200" dirty="0">
                <a:solidFill>
                  <a:schemeClr val="tx1"/>
                </a:solidFill>
              </a:rPr>
              <a:t>Diabetic nephropathy.</a:t>
            </a:r>
            <a:br>
              <a:rPr lang="en-US" sz="3200" dirty="0">
                <a:solidFill>
                  <a:schemeClr val="tx1"/>
                </a:solidFill>
              </a:rPr>
            </a:br>
            <a:r>
              <a:rPr lang="en-US" sz="3200" dirty="0">
                <a:solidFill>
                  <a:schemeClr val="accent1">
                    <a:lumMod val="50000"/>
                  </a:schemeClr>
                </a:solidFill>
              </a:rPr>
              <a:t/>
            </a:r>
            <a:br>
              <a:rPr lang="en-US" sz="3200" dirty="0">
                <a:solidFill>
                  <a:schemeClr val="accent1">
                    <a:lumMod val="50000"/>
                  </a:schemeClr>
                </a:solidFill>
              </a:rPr>
            </a:br>
            <a:r>
              <a:rPr lang="en-US" sz="3200" dirty="0">
                <a:solidFill>
                  <a:schemeClr val="accent1">
                    <a:lumMod val="50000"/>
                  </a:schemeClr>
                </a:solidFill>
              </a:rPr>
              <a:t> </a:t>
            </a:r>
            <a:br>
              <a:rPr lang="en-US" sz="3200" dirty="0">
                <a:solidFill>
                  <a:schemeClr val="accent1">
                    <a:lumMod val="50000"/>
                  </a:schemeClr>
                </a:solidFill>
              </a:rPr>
            </a:br>
            <a:r>
              <a:rPr lang="en-US" sz="3200" dirty="0">
                <a:solidFill>
                  <a:schemeClr val="accent1">
                    <a:lumMod val="50000"/>
                  </a:schemeClr>
                </a:solidFill>
              </a:rPr>
              <a:t>The lesions in diabetic nephropathy are characterized by arteriolar hyalinization, mesangial matrix expansion and glomerular basement thickening.</a:t>
            </a:r>
          </a:p>
        </p:txBody>
      </p:sp>
      <p:pic>
        <p:nvPicPr>
          <p:cNvPr id="2457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0372" y="251925"/>
            <a:ext cx="6253065" cy="6410131"/>
          </a:xfrm>
          <a:ln>
            <a:solidFill>
              <a:schemeClr val="tx1"/>
            </a:solidFill>
            <a:miter lim="800000"/>
            <a:headEnd/>
            <a:tailEnd/>
          </a:ln>
        </p:spPr>
      </p:pic>
    </p:spTree>
    <p:extLst>
      <p:ext uri="{BB962C8B-B14F-4D97-AF65-F5344CB8AC3E}">
        <p14:creationId xmlns:p14="http://schemas.microsoft.com/office/powerpoint/2010/main" val="575676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08" y="220823"/>
            <a:ext cx="11683483" cy="1374711"/>
          </a:xfrm>
        </p:spPr>
        <p:txBody>
          <a:bodyPr rtlCol="0" anchor="t">
            <a:noAutofit/>
          </a:bodyPr>
          <a:lstStyle/>
          <a:p>
            <a:pPr>
              <a:defRPr/>
            </a:pPr>
            <a:r>
              <a:rPr lang="en-US" sz="3200" dirty="0">
                <a:solidFill>
                  <a:schemeClr val="accent1">
                    <a:lumMod val="50000"/>
                  </a:schemeClr>
                </a:solidFill>
              </a:rPr>
              <a:t>Diabetic nephropathy. Diabetic nephropathy may manifest either as diffuse mesangial increase, or with nodular glomerulosclerosis as in this case.</a:t>
            </a:r>
          </a:p>
        </p:txBody>
      </p:sp>
      <p:pic>
        <p:nvPicPr>
          <p:cNvPr id="2560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1709" y="1595534"/>
            <a:ext cx="11786119" cy="5036231"/>
          </a:xfrm>
          <a:ln>
            <a:solidFill>
              <a:schemeClr val="tx1"/>
            </a:solidFill>
            <a:miter lim="800000"/>
            <a:headEnd/>
            <a:tailEnd/>
          </a:ln>
        </p:spPr>
      </p:pic>
    </p:spTree>
    <p:extLst>
      <p:ext uri="{BB962C8B-B14F-4D97-AF65-F5344CB8AC3E}">
        <p14:creationId xmlns:p14="http://schemas.microsoft.com/office/powerpoint/2010/main" val="477422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r>
              <a:rPr lang="en-US" altLang="en-US" b="1" u="sng" dirty="0" smtClean="0"/>
              <a:t>Objectives:</a:t>
            </a:r>
            <a:r>
              <a:rPr lang="en-US" altLang="en-US" dirty="0" smtClean="0"/>
              <a:t/>
            </a:r>
            <a:br>
              <a:rPr lang="en-US" altLang="en-US" dirty="0" smtClean="0"/>
            </a:br>
            <a:endParaRPr lang="en-US" altLang="en-US" dirty="0" smtClean="0"/>
          </a:p>
        </p:txBody>
      </p:sp>
      <p:sp>
        <p:nvSpPr>
          <p:cNvPr id="7171" name="Content Placeholder 2"/>
          <p:cNvSpPr>
            <a:spLocks noGrp="1"/>
          </p:cNvSpPr>
          <p:nvPr>
            <p:ph idx="1"/>
          </p:nvPr>
        </p:nvSpPr>
        <p:spPr/>
        <p:txBody>
          <a:bodyPr/>
          <a:lstStyle/>
          <a:p>
            <a:r>
              <a:rPr lang="en-US" altLang="en-US" sz="3200" dirty="0" smtClean="0"/>
              <a:t>Recognize the five major renal clinical syndromes.</a:t>
            </a:r>
          </a:p>
          <a:p>
            <a:r>
              <a:rPr lang="en-US" altLang="en-US" sz="3200" dirty="0" smtClean="0"/>
              <a:t>Describe the main differential pathological diagnosis for each syndrome.</a:t>
            </a:r>
          </a:p>
          <a:p>
            <a:r>
              <a:rPr lang="en-US" altLang="en-US" sz="3200" dirty="0" smtClean="0"/>
              <a:t>Perform a </a:t>
            </a:r>
            <a:r>
              <a:rPr lang="en-US" altLang="en-US" sz="3200" dirty="0" err="1" smtClean="0"/>
              <a:t>clinico</a:t>
            </a:r>
            <a:r>
              <a:rPr lang="en-US" altLang="en-US" sz="3200" dirty="0" smtClean="0"/>
              <a:t>-pathological correlation.</a:t>
            </a:r>
          </a:p>
          <a:p>
            <a:r>
              <a:rPr lang="en-US" altLang="en-US" sz="3200" dirty="0" smtClean="0"/>
              <a:t>Describe the patterns of injury of each syndrome.</a:t>
            </a:r>
          </a:p>
          <a:p>
            <a:endParaRPr lang="en-US" altLang="en-US" dirty="0" smtClean="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C4FCB4A9-3FD1-4EC3-B49D-29DB1F30B43C}" type="slidenum">
              <a:rPr lang="en-US" altLang="en-US">
                <a:solidFill>
                  <a:srgbClr val="FEFEFE"/>
                </a:solidFill>
              </a:rPr>
              <a:pPr eaLnBrk="1" hangingPunct="1"/>
              <a:t>2</a:t>
            </a:fld>
            <a:endParaRPr lang="en-US" altLang="en-US">
              <a:solidFill>
                <a:srgbClr val="FEFEFE"/>
              </a:solidFill>
            </a:endParaRPr>
          </a:p>
        </p:txBody>
      </p:sp>
    </p:spTree>
    <p:extLst>
      <p:ext uri="{BB962C8B-B14F-4D97-AF65-F5344CB8AC3E}">
        <p14:creationId xmlns:p14="http://schemas.microsoft.com/office/powerpoint/2010/main" val="3243265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27" y="258147"/>
            <a:ext cx="11709918" cy="1418252"/>
          </a:xfrm>
        </p:spPr>
        <p:txBody>
          <a:bodyPr rtlCol="0" anchor="t">
            <a:noAutofit/>
          </a:bodyPr>
          <a:lstStyle/>
          <a:p>
            <a:pPr algn="just">
              <a:defRPr/>
            </a:pPr>
            <a:r>
              <a:rPr lang="en-US" sz="2400" dirty="0">
                <a:solidFill>
                  <a:schemeClr val="accent1">
                    <a:lumMod val="50000"/>
                  </a:schemeClr>
                </a:solidFill>
              </a:rPr>
              <a:t>Diabetic nephropathy. The lamellated appearance of the Kimmelstiel-Wilson nodule characteristic of the nodular sclerosis form of diabetic nephropathy is shown, along with arteriolar hyalinization and surrounding tubulointerstitial fibrosis.</a:t>
            </a:r>
          </a:p>
        </p:txBody>
      </p:sp>
      <p:pic>
        <p:nvPicPr>
          <p:cNvPr id="2662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1927" y="1676399"/>
            <a:ext cx="11709918" cy="4957665"/>
          </a:xfrm>
          <a:ln>
            <a:solidFill>
              <a:schemeClr val="tx1"/>
            </a:solidFill>
            <a:miter lim="800000"/>
            <a:headEnd/>
            <a:tailEnd/>
          </a:ln>
        </p:spPr>
      </p:pic>
    </p:spTree>
    <p:extLst>
      <p:ext uri="{BB962C8B-B14F-4D97-AF65-F5344CB8AC3E}">
        <p14:creationId xmlns:p14="http://schemas.microsoft.com/office/powerpoint/2010/main" val="1518992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8815"/>
            <a:ext cx="11705252" cy="1369819"/>
          </a:xfrm>
        </p:spPr>
        <p:txBody>
          <a:bodyPr rtlCol="0" anchor="t">
            <a:normAutofit/>
          </a:bodyPr>
          <a:lstStyle/>
          <a:p>
            <a:pPr>
              <a:defRPr/>
            </a:pPr>
            <a:r>
              <a:rPr lang="en-US" sz="3200" b="1" dirty="0">
                <a:solidFill>
                  <a:schemeClr val="tx1"/>
                </a:solidFill>
              </a:rPr>
              <a:t>Amyloidosis.</a:t>
            </a:r>
            <a:r>
              <a:rPr lang="en-US" sz="3200" dirty="0">
                <a:solidFill>
                  <a:schemeClr val="accent1">
                    <a:lumMod val="50000"/>
                  </a:schemeClr>
                </a:solidFill>
              </a:rPr>
              <a:t> Massive amyloid deposits are present in glomeruli and arterioles</a:t>
            </a:r>
            <a:r>
              <a:rPr lang="en-US" sz="1600" dirty="0">
                <a:solidFill>
                  <a:schemeClr val="accent1">
                    <a:lumMod val="50000"/>
                  </a:schemeClr>
                </a:solidFill>
              </a:rPr>
              <a:t>.</a:t>
            </a:r>
          </a:p>
        </p:txBody>
      </p:sp>
      <p:pic>
        <p:nvPicPr>
          <p:cNvPr id="27651"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8599" y="1618635"/>
            <a:ext cx="11705253" cy="5021262"/>
          </a:xfrm>
          <a:ln>
            <a:solidFill>
              <a:schemeClr val="tx1"/>
            </a:solidFill>
            <a:miter lim="800000"/>
            <a:headEnd/>
            <a:tailEnd/>
          </a:ln>
        </p:spPr>
      </p:pic>
    </p:spTree>
    <p:extLst>
      <p:ext uri="{BB962C8B-B14F-4D97-AF65-F5344CB8AC3E}">
        <p14:creationId xmlns:p14="http://schemas.microsoft.com/office/powerpoint/2010/main" val="24073214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51" y="247260"/>
            <a:ext cx="11744131" cy="1420165"/>
          </a:xfrm>
        </p:spPr>
        <p:txBody>
          <a:bodyPr rtlCol="0" anchor="t">
            <a:noAutofit/>
          </a:bodyPr>
          <a:lstStyle/>
          <a:p>
            <a:pPr>
              <a:defRPr/>
            </a:pPr>
            <a:r>
              <a:rPr lang="en-US" sz="2400" b="1" dirty="0">
                <a:solidFill>
                  <a:schemeClr val="tx1"/>
                </a:solidFill>
              </a:rPr>
              <a:t>Amyloidosis.</a:t>
            </a:r>
            <a:r>
              <a:rPr lang="en-US" sz="2400" dirty="0">
                <a:solidFill>
                  <a:schemeClr val="accent1">
                    <a:lumMod val="50000"/>
                  </a:schemeClr>
                </a:solidFill>
              </a:rPr>
              <a:t> Tubular involvement with amyloid is verified by apple-green birefringence under polarized light.</a:t>
            </a:r>
          </a:p>
        </p:txBody>
      </p:sp>
      <p:pic>
        <p:nvPicPr>
          <p:cNvPr id="28675"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99045" y="1511559"/>
            <a:ext cx="7144141" cy="4731074"/>
          </a:xfrm>
          <a:ln>
            <a:solidFill>
              <a:schemeClr val="tx1"/>
            </a:solidFill>
            <a:miter lim="800000"/>
            <a:headEnd/>
            <a:tailEnd/>
          </a:ln>
        </p:spPr>
      </p:pic>
    </p:spTree>
    <p:extLst>
      <p:ext uri="{BB962C8B-B14F-4D97-AF65-F5344CB8AC3E}">
        <p14:creationId xmlns:p14="http://schemas.microsoft.com/office/powerpoint/2010/main" val="2284666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64" y="267477"/>
            <a:ext cx="11747241" cy="1534885"/>
          </a:xfrm>
        </p:spPr>
        <p:txBody>
          <a:bodyPr rtlCol="0" anchor="t">
            <a:noAutofit/>
          </a:bodyPr>
          <a:lstStyle/>
          <a:p>
            <a:pPr>
              <a:defRPr/>
            </a:pPr>
            <a:r>
              <a:rPr lang="en-US" sz="3200" b="1" dirty="0">
                <a:solidFill>
                  <a:schemeClr val="tx1"/>
                </a:solidFill>
              </a:rPr>
              <a:t>Amyloidosis.</a:t>
            </a:r>
            <a:r>
              <a:rPr lang="en-US" sz="3200" dirty="0">
                <a:solidFill>
                  <a:schemeClr val="accent1">
                    <a:lumMod val="50000"/>
                  </a:schemeClr>
                </a:solidFill>
              </a:rPr>
              <a:t> Randomly oriented, 8-10nm fibrils, typical of amyloid within the mesangium.</a:t>
            </a:r>
          </a:p>
        </p:txBody>
      </p:sp>
      <p:pic>
        <p:nvPicPr>
          <p:cNvPr id="2969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802363"/>
            <a:ext cx="11675706" cy="4781550"/>
          </a:xfrm>
          <a:ln>
            <a:solidFill>
              <a:schemeClr val="tx1"/>
            </a:solidFill>
            <a:miter lim="800000"/>
            <a:headEnd/>
            <a:tailEnd/>
          </a:ln>
        </p:spPr>
      </p:pic>
    </p:spTree>
    <p:extLst>
      <p:ext uri="{BB962C8B-B14F-4D97-AF65-F5344CB8AC3E}">
        <p14:creationId xmlns:p14="http://schemas.microsoft.com/office/powerpoint/2010/main" val="1756777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2676" y="3763963"/>
            <a:ext cx="3465513" cy="2286000"/>
          </a:xfrm>
        </p:spPr>
        <p:txBody>
          <a:bodyPr rtlCol="0">
            <a:normAutofit/>
          </a:bodyPr>
          <a:lstStyle/>
          <a:p>
            <a:pPr>
              <a:defRPr/>
            </a:pPr>
            <a:r>
              <a:rPr lang="en-US" sz="1600" dirty="0">
                <a:solidFill>
                  <a:schemeClr val="accent1">
                    <a:lumMod val="50000"/>
                  </a:schemeClr>
                </a:solidFill>
              </a:rPr>
              <a:t>(b) Silver methenamine (jones) stains reveal a spike and dome pattern to be present along the peripheral capillary loops where the wall of the capillaries cut tangentially; there is a moth-eaten appearance of the capillary wall.</a:t>
            </a:r>
          </a:p>
        </p:txBody>
      </p:sp>
      <p:pic>
        <p:nvPicPr>
          <p:cNvPr id="3072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1" y="762000"/>
            <a:ext cx="3833813" cy="2978150"/>
          </a:xfrm>
          <a:ln>
            <a:solidFill>
              <a:schemeClr val="tx1"/>
            </a:solidFill>
            <a:miter lim="800000"/>
            <a:headEnd/>
            <a:tailEnd/>
          </a:ln>
        </p:spPr>
      </p:pic>
      <p:pic>
        <p:nvPicPr>
          <p:cNvPr id="3072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18189" y="3048001"/>
            <a:ext cx="3895725" cy="300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288088" y="1295400"/>
            <a:ext cx="3465512" cy="1676400"/>
          </a:xfrm>
          <a:prstGeom prst="rect">
            <a:avLst/>
          </a:prstGeom>
        </p:spPr>
        <p:txBody>
          <a:bodyPr>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1600" dirty="0">
                <a:solidFill>
                  <a:schemeClr val="accent1">
                    <a:lumMod val="50000"/>
                  </a:schemeClr>
                </a:solidFill>
              </a:rPr>
              <a:t>(a) Class V lesion or lupus membranous glomerulopathy. There is diffuse thickening of the peripheral capillary walls associated with an increase in mesangial matrix.</a:t>
            </a:r>
          </a:p>
        </p:txBody>
      </p:sp>
      <p:sp>
        <p:nvSpPr>
          <p:cNvPr id="3" name="Rectangle 2"/>
          <p:cNvSpPr/>
          <p:nvPr/>
        </p:nvSpPr>
        <p:spPr>
          <a:xfrm>
            <a:off x="6265864" y="762001"/>
            <a:ext cx="3868737" cy="646113"/>
          </a:xfrm>
          <a:prstGeom prst="rect">
            <a:avLst/>
          </a:prstGeom>
        </p:spPr>
        <p:txBody>
          <a:bodyPr>
            <a:spAutoFit/>
          </a:bodyPr>
          <a:lstStyle/>
          <a:p>
            <a:pPr>
              <a:defRPr/>
            </a:pPr>
            <a:r>
              <a:rPr lang="en-US" b="1" dirty="0">
                <a:cs typeface="Arial" charset="0"/>
              </a:rPr>
              <a:t>Lupus nephritis. </a:t>
            </a:r>
            <a:r>
              <a:rPr lang="en-US" dirty="0">
                <a:solidFill>
                  <a:schemeClr val="accent1">
                    <a:lumMod val="50000"/>
                  </a:schemeClr>
                </a:solidFill>
                <a:cs typeface="Arial" charset="0"/>
              </a:rPr>
              <a:t/>
            </a:r>
            <a:br>
              <a:rPr lang="en-US" dirty="0">
                <a:solidFill>
                  <a:schemeClr val="accent1">
                    <a:lumMod val="50000"/>
                  </a:schemeClr>
                </a:solidFill>
                <a:cs typeface="Arial" charset="0"/>
              </a:rPr>
            </a:br>
            <a:endParaRPr lang="en-US" dirty="0">
              <a:cs typeface="Arial" charset="0"/>
            </a:endParaRPr>
          </a:p>
        </p:txBody>
      </p:sp>
    </p:spTree>
    <p:extLst>
      <p:ext uri="{BB962C8B-B14F-4D97-AF65-F5344CB8AC3E}">
        <p14:creationId xmlns:p14="http://schemas.microsoft.com/office/powerpoint/2010/main" val="463260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611" y="271850"/>
            <a:ext cx="11681254" cy="6367848"/>
          </a:xfrm>
        </p:spPr>
      </p:pic>
    </p:spTree>
    <p:extLst>
      <p:ext uri="{BB962C8B-B14F-4D97-AF65-F5344CB8AC3E}">
        <p14:creationId xmlns:p14="http://schemas.microsoft.com/office/powerpoint/2010/main" val="1799268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Clinical Syndromes</a:t>
            </a:r>
          </a:p>
        </p:txBody>
      </p:sp>
      <p:sp>
        <p:nvSpPr>
          <p:cNvPr id="10243" name="Content Placeholder 2"/>
          <p:cNvSpPr>
            <a:spLocks noGrp="1"/>
          </p:cNvSpPr>
          <p:nvPr>
            <p:ph idx="1"/>
          </p:nvPr>
        </p:nvSpPr>
        <p:spPr/>
        <p:txBody>
          <a:bodyPr/>
          <a:lstStyle/>
          <a:p>
            <a:pPr marL="0" indent="0">
              <a:buNone/>
            </a:pPr>
            <a:endParaRPr lang="en-US" altLang="en-US" sz="2000" b="1" dirty="0" smtClean="0">
              <a:solidFill>
                <a:srgbClr val="333399"/>
              </a:solidFill>
              <a:latin typeface="Tahoma" panose="020B0604030504040204" pitchFamily="34" charset="0"/>
              <a:cs typeface="Tahoma" panose="020B0604030504040204" pitchFamily="34" charset="0"/>
            </a:endParaRPr>
          </a:p>
          <a:p>
            <a:pPr marL="0" indent="0">
              <a:buNone/>
            </a:pP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2.  </a:t>
            </a:r>
            <a:r>
              <a:rPr lang="en-US" altLang="en-US" sz="3200" b="1" dirty="0">
                <a:solidFill>
                  <a:srgbClr val="FF0000"/>
                </a:solidFill>
                <a:latin typeface="Tahoma" panose="020B0604030504040204" pitchFamily="34" charset="0"/>
                <a:cs typeface="Tahoma" panose="020B0604030504040204" pitchFamily="34" charset="0"/>
              </a:rPr>
              <a:t>Nephritic syndrome</a:t>
            </a:r>
            <a:r>
              <a:rPr lang="en-US" altLang="en-US" sz="3200" b="1" dirty="0">
                <a:solidFill>
                  <a:srgbClr val="333399"/>
                </a:solidFill>
                <a:latin typeface="Tahoma" panose="020B0604030504040204" pitchFamily="34" charset="0"/>
                <a:cs typeface="Tahoma" panose="020B0604030504040204" pitchFamily="34" charset="0"/>
              </a:rPr>
              <a:t> = grossly visible hematuria = red blood cells in urine  </a:t>
            </a:r>
            <a:r>
              <a:rPr lang="en-US" altLang="en-US" sz="3200" b="1" i="1" dirty="0">
                <a:solidFill>
                  <a:srgbClr val="333399"/>
                </a:solidFill>
                <a:latin typeface="Tahoma" panose="020B0604030504040204" pitchFamily="34" charset="0"/>
                <a:cs typeface="Tahoma" panose="020B0604030504040204" pitchFamily="34" charset="0"/>
              </a:rPr>
              <a:t>= </a:t>
            </a:r>
            <a:r>
              <a:rPr lang="en-US" altLang="en-US" sz="3200" b="1" dirty="0">
                <a:solidFill>
                  <a:srgbClr val="333399"/>
                </a:solidFill>
                <a:latin typeface="Tahoma" panose="020B0604030504040204" pitchFamily="34" charset="0"/>
                <a:cs typeface="Tahoma" panose="020B0604030504040204" pitchFamily="34" charset="0"/>
              </a:rPr>
              <a:t>red blood cell casts, edema, hypertension, abnormal renal function </a:t>
            </a:r>
            <a:r>
              <a:rPr lang="en-US" altLang="en-US" sz="3200" b="1" dirty="0" smtClean="0">
                <a:solidFill>
                  <a:srgbClr val="FF0000"/>
                </a:solidFill>
                <a:latin typeface="Tahoma" panose="020B0604030504040204" pitchFamily="34" charset="0"/>
                <a:cs typeface="Tahoma" panose="020B0604030504040204" pitchFamily="34" charset="0"/>
              </a:rPr>
              <a:t>.</a:t>
            </a:r>
            <a:endParaRPr lang="en-US" altLang="en-US" sz="32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443013D-1839-4871-A2C2-7B77FE7B1905}" type="slidenum">
              <a:rPr lang="en-US" altLang="en-US">
                <a:solidFill>
                  <a:srgbClr val="FEFEFE"/>
                </a:solidFill>
              </a:rPr>
              <a:pPr eaLnBrk="1" hangingPunct="1"/>
              <a:t>26</a:t>
            </a:fld>
            <a:endParaRPr lang="en-US" altLang="en-US">
              <a:solidFill>
                <a:srgbClr val="FEFEFE"/>
              </a:solidFill>
            </a:endParaRPr>
          </a:p>
        </p:txBody>
      </p:sp>
    </p:spTree>
    <p:extLst>
      <p:ext uri="{BB962C8B-B14F-4D97-AF65-F5344CB8AC3E}">
        <p14:creationId xmlns:p14="http://schemas.microsoft.com/office/powerpoint/2010/main" val="12005293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4700" y="2362200"/>
            <a:ext cx="8077200" cy="1143000"/>
          </a:xfrm>
        </p:spPr>
        <p:txBody>
          <a:bodyPr rtlCol="0" anchor="ctr">
            <a:normAutofit/>
          </a:bodyPr>
          <a:lstStyle/>
          <a:p>
            <a:pPr algn="ctr">
              <a:defRPr/>
            </a:pPr>
            <a:r>
              <a:rPr lang="en-US" sz="2400" u="sng" dirty="0">
                <a:solidFill>
                  <a:schemeClr val="tx1">
                    <a:lumMod val="65000"/>
                    <a:lumOff val="35000"/>
                  </a:schemeClr>
                </a:solidFill>
              </a:rPr>
              <a:t>Lecture - 3and 4 </a:t>
            </a:r>
            <a:br>
              <a:rPr lang="en-US" sz="2400" u="sng" dirty="0">
                <a:solidFill>
                  <a:schemeClr val="tx1">
                    <a:lumMod val="65000"/>
                    <a:lumOff val="35000"/>
                  </a:schemeClr>
                </a:solidFill>
              </a:rPr>
            </a:br>
            <a:r>
              <a:rPr lang="en-US" sz="2400" u="sng" dirty="0">
                <a:solidFill>
                  <a:schemeClr val="accent1">
                    <a:lumMod val="50000"/>
                  </a:schemeClr>
                </a:solidFill>
              </a:rPr>
              <a:t>Part2 </a:t>
            </a:r>
          </a:p>
        </p:txBody>
      </p:sp>
      <p:sp>
        <p:nvSpPr>
          <p:cNvPr id="4" name="Title 1"/>
          <p:cNvSpPr txBox="1">
            <a:spLocks/>
          </p:cNvSpPr>
          <p:nvPr/>
        </p:nvSpPr>
        <p:spPr>
          <a:xfrm>
            <a:off x="2044700" y="3352800"/>
            <a:ext cx="8077200" cy="571500"/>
          </a:xfrm>
          <a:prstGeom prst="rect">
            <a:avLst/>
          </a:prstGeom>
        </p:spPr>
        <p:txBody>
          <a:bodyPr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2400" u="sng" dirty="0">
                <a:solidFill>
                  <a:schemeClr val="accent1">
                    <a:lumMod val="50000"/>
                  </a:schemeClr>
                </a:solidFill>
              </a:rPr>
              <a:t>(continued- </a:t>
            </a:r>
            <a:r>
              <a:rPr lang="en-US" sz="2400" b="1" u="sng" dirty="0">
                <a:solidFill>
                  <a:schemeClr val="accent1">
                    <a:lumMod val="50000"/>
                  </a:schemeClr>
                </a:solidFill>
              </a:rPr>
              <a:t>Nephritic Syndrome</a:t>
            </a:r>
            <a:r>
              <a:rPr lang="en-US" sz="2400" u="sng" dirty="0">
                <a:solidFill>
                  <a:schemeClr val="accent1">
                    <a:lumMod val="50000"/>
                  </a:schemeClr>
                </a:solidFill>
              </a:rPr>
              <a:t>)</a:t>
            </a:r>
          </a:p>
        </p:txBody>
      </p:sp>
    </p:spTree>
    <p:extLst>
      <p:ext uri="{BB962C8B-B14F-4D97-AF65-F5344CB8AC3E}">
        <p14:creationId xmlns:p14="http://schemas.microsoft.com/office/powerpoint/2010/main" val="6445815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22832191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259294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1" y="990600"/>
            <a:ext cx="7229475" cy="685800"/>
          </a:xfrm>
        </p:spPr>
        <p:txBody>
          <a:bodyPr rtlCol="0">
            <a:normAutofit fontScale="90000"/>
          </a:bodyPr>
          <a:lstStyle/>
          <a:p>
            <a:pPr>
              <a:defRPr/>
            </a:pPr>
            <a:r>
              <a:rPr lang="en-US" dirty="0" smtClean="0">
                <a:solidFill>
                  <a:schemeClr val="accent1">
                    <a:lumMod val="50000"/>
                  </a:schemeClr>
                </a:solidFill>
              </a:rPr>
              <a:t>Ultrastructure of the glomerulus</a:t>
            </a:r>
            <a:endParaRPr lang="en-US" dirty="0">
              <a:solidFill>
                <a:schemeClr val="accent1">
                  <a:lumMod val="50000"/>
                </a:schemeClr>
              </a:solidFill>
            </a:endParaRPr>
          </a:p>
        </p:txBody>
      </p:sp>
      <p:pic>
        <p:nvPicPr>
          <p:cNvPr id="921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96563" y="140043"/>
            <a:ext cx="11895437" cy="6532605"/>
          </a:xfrm>
        </p:spPr>
      </p:pic>
    </p:spTree>
    <p:extLst>
      <p:ext uri="{BB962C8B-B14F-4D97-AF65-F5344CB8AC3E}">
        <p14:creationId xmlns:p14="http://schemas.microsoft.com/office/powerpoint/2010/main" val="2410963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26312531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2095413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27439118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695802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29387745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838200"/>
            <a:ext cx="2895600" cy="5410200"/>
          </a:xfrm>
        </p:spPr>
        <p:txBody>
          <a:bodyPr rtlCol="0" anchor="ctr">
            <a:normAutofit/>
          </a:bodyPr>
          <a:lstStyle/>
          <a:p>
            <a:pPr>
              <a:defRPr/>
            </a:pPr>
            <a:r>
              <a:rPr lang="en-US" sz="2000" dirty="0">
                <a:solidFill>
                  <a:schemeClr val="tx1"/>
                </a:solidFill>
              </a:rPr>
              <a:t>Acute post-infectious glomerulonephritis. </a:t>
            </a:r>
            <a:r>
              <a:rPr lang="en-US" sz="1800" dirty="0">
                <a:solidFill>
                  <a:schemeClr val="tx1"/>
                </a:solidFill>
              </a:rPr>
              <a:t/>
            </a:r>
            <a:br>
              <a:rPr lang="en-US" sz="1800" dirty="0">
                <a:solidFill>
                  <a:schemeClr val="tx1"/>
                </a:solidFill>
              </a:rPr>
            </a:b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There is an exudative proliferation with numerous PMNs and endocapillary proliferation, with scatted mesangial and large hump-shaped sub-epithelial deposits.</a:t>
            </a:r>
          </a:p>
        </p:txBody>
      </p:sp>
      <p:pic>
        <p:nvPicPr>
          <p:cNvPr id="3277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685800"/>
            <a:ext cx="384651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363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62000"/>
            <a:ext cx="7620000" cy="838200"/>
          </a:xfrm>
        </p:spPr>
        <p:txBody>
          <a:bodyPr rtlCol="0" anchor="t">
            <a:normAutofit/>
          </a:bodyPr>
          <a:lstStyle/>
          <a:p>
            <a:pPr>
              <a:defRPr/>
            </a:pPr>
            <a:r>
              <a:rPr lang="en-US" sz="1800" dirty="0">
                <a:solidFill>
                  <a:schemeClr val="accent1">
                    <a:lumMod val="50000"/>
                  </a:schemeClr>
                </a:solidFill>
              </a:rPr>
              <a:t>Acute post-infectious glomerulonephritis. There is diffuse, global exudative proliferation with prominent endocapillary proliferation and numerous neutrophils.</a:t>
            </a:r>
          </a:p>
        </p:txBody>
      </p:sp>
      <p:pic>
        <p:nvPicPr>
          <p:cNvPr id="337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654176"/>
            <a:ext cx="7239000" cy="459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689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0"/>
            <a:ext cx="7924800" cy="801688"/>
          </a:xfrm>
        </p:spPr>
        <p:txBody>
          <a:bodyPr rtlCol="0" anchor="t">
            <a:normAutofit fontScale="90000"/>
          </a:bodyPr>
          <a:lstStyle/>
          <a:p>
            <a:pPr>
              <a:defRPr/>
            </a:pPr>
            <a:r>
              <a:rPr lang="en-US" sz="1800" dirty="0">
                <a:solidFill>
                  <a:schemeClr val="accent1">
                    <a:lumMod val="50000"/>
                  </a:schemeClr>
                </a:solidFill>
              </a:rPr>
              <a:t>Acute post-infectious glomerulonephritis. Endocapillary proliferation and numerous PMNs both within capillary loops and within the mesangial area are present.</a:t>
            </a:r>
          </a:p>
        </p:txBody>
      </p:sp>
      <p:pic>
        <p:nvPicPr>
          <p:cNvPr id="348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619250"/>
            <a:ext cx="7350125" cy="462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7656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62000"/>
            <a:ext cx="7620000" cy="838200"/>
          </a:xfrm>
        </p:spPr>
        <p:txBody>
          <a:bodyPr rtlCol="0" anchor="t">
            <a:normAutofit/>
          </a:bodyPr>
          <a:lstStyle/>
          <a:p>
            <a:pPr>
              <a:defRPr/>
            </a:pPr>
            <a:r>
              <a:rPr lang="en-US" sz="1800" dirty="0">
                <a:solidFill>
                  <a:schemeClr val="accent1">
                    <a:lumMod val="50000"/>
                  </a:schemeClr>
                </a:solidFill>
              </a:rPr>
              <a:t>Acute post-infectious glomerulonephritis. A more extensive garland pattern with elongated peripheral loop deposits is illustrated, along with occasional small mesangial deposits.</a:t>
            </a:r>
          </a:p>
        </p:txBody>
      </p:sp>
      <p:pic>
        <p:nvPicPr>
          <p:cNvPr id="3584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00200"/>
            <a:ext cx="7391400" cy="4787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4029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098"/>
          <p:cNvSpPr>
            <a:spLocks noGrp="1" noChangeArrowheads="1"/>
          </p:cNvSpPr>
          <p:nvPr>
            <p:ph type="title"/>
          </p:nvPr>
        </p:nvSpPr>
        <p:spPr>
          <a:xfrm>
            <a:off x="255372" y="280086"/>
            <a:ext cx="11714205" cy="6308125"/>
          </a:xfrm>
        </p:spPr>
        <p:txBody>
          <a:bodyPr/>
          <a:lstStyle/>
          <a:p>
            <a:pPr eaLnBrk="1" hangingPunct="1"/>
            <a:r>
              <a:rPr lang="en-US" altLang="en-US" sz="3200" dirty="0"/>
              <a:t>Clinical Syndromes</a:t>
            </a:r>
            <a:r>
              <a:rPr lang="en-US" altLang="en-US" sz="3200" b="1" dirty="0">
                <a:solidFill>
                  <a:srgbClr val="333399"/>
                </a:solidFill>
                <a:latin typeface="Tahoma" panose="020B0604030504040204" pitchFamily="34" charset="0"/>
                <a:cs typeface="Tahoma" panose="020B0604030504040204" pitchFamily="34" charset="0"/>
              </a:rPr>
              <a:t/>
            </a:r>
            <a:br>
              <a:rPr lang="en-US" altLang="en-US" sz="32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4. </a:t>
            </a:r>
            <a:r>
              <a:rPr lang="en-US" altLang="en-US" sz="3200" b="1" dirty="0">
                <a:solidFill>
                  <a:srgbClr val="FF0000"/>
                </a:solidFill>
                <a:latin typeface="Tahoma" panose="020B0604030504040204" pitchFamily="34" charset="0"/>
                <a:cs typeface="Tahoma" panose="020B0604030504040204" pitchFamily="34" charset="0"/>
              </a:rPr>
              <a:t>Rapidly progressive GN</a:t>
            </a:r>
            <a:r>
              <a:rPr lang="en-US" altLang="en-US" sz="3200" b="1" dirty="0">
                <a:solidFill>
                  <a:srgbClr val="333399"/>
                </a:solidFill>
                <a:latin typeface="Tahoma" panose="020B0604030504040204" pitchFamily="34" charset="0"/>
                <a:cs typeface="Tahoma" panose="020B0604030504040204" pitchFamily="34" charset="0"/>
              </a:rPr>
              <a:t> = rapid deterioration of renal function </a:t>
            </a:r>
            <a:br>
              <a:rPr lang="en-US" altLang="en-US" sz="32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
            </a:r>
            <a:br>
              <a:rPr lang="en-US" altLang="en-US" sz="3200" b="1" dirty="0">
                <a:solidFill>
                  <a:srgbClr val="333399"/>
                </a:solidFill>
                <a:latin typeface="Tahoma" panose="020B0604030504040204" pitchFamily="34" charset="0"/>
                <a:cs typeface="Tahoma" panose="020B0604030504040204" pitchFamily="34" charset="0"/>
              </a:rPr>
            </a:br>
            <a:endParaRPr lang="en-US" altLang="en-US" sz="3200" b="1" dirty="0">
              <a:solidFill>
                <a:srgbClr val="333399"/>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25380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Clinical Syndromes</a:t>
            </a:r>
          </a:p>
        </p:txBody>
      </p:sp>
      <p:sp>
        <p:nvSpPr>
          <p:cNvPr id="10243" name="Content Placeholder 2"/>
          <p:cNvSpPr>
            <a:spLocks noGrp="1"/>
          </p:cNvSpPr>
          <p:nvPr>
            <p:ph idx="1"/>
          </p:nvPr>
        </p:nvSpPr>
        <p:spPr/>
        <p:txBody>
          <a:bodyPr/>
          <a:lstStyle/>
          <a:p>
            <a:pPr marL="0" indent="0">
              <a:buNone/>
            </a:pP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1.  </a:t>
            </a:r>
            <a:r>
              <a:rPr lang="en-US" altLang="en-US" sz="3200" b="1" dirty="0" err="1">
                <a:solidFill>
                  <a:srgbClr val="FF0000"/>
                </a:solidFill>
                <a:latin typeface="Tahoma" panose="020B0604030504040204" pitchFamily="34" charset="0"/>
                <a:cs typeface="Tahoma" panose="020B0604030504040204" pitchFamily="34" charset="0"/>
              </a:rPr>
              <a:t>Nephrotic</a:t>
            </a:r>
            <a:r>
              <a:rPr lang="en-US" altLang="en-US" sz="3200" b="1" dirty="0">
                <a:solidFill>
                  <a:srgbClr val="FF0000"/>
                </a:solidFill>
                <a:latin typeface="Tahoma" panose="020B0604030504040204" pitchFamily="34" charset="0"/>
                <a:cs typeface="Tahoma" panose="020B0604030504040204" pitchFamily="34" charset="0"/>
              </a:rPr>
              <a:t> syndrome </a:t>
            </a:r>
            <a:r>
              <a:rPr lang="en-US" altLang="en-US" sz="3200" b="1" dirty="0">
                <a:solidFill>
                  <a:srgbClr val="333399"/>
                </a:solidFill>
                <a:latin typeface="Tahoma" panose="020B0604030504040204" pitchFamily="34" charset="0"/>
                <a:cs typeface="Tahoma" panose="020B0604030504040204" pitchFamily="34" charset="0"/>
              </a:rPr>
              <a:t>= heavy proteinuria = proteins in urine = loss of 3,5 g/day </a:t>
            </a:r>
            <a:br>
              <a:rPr lang="en-US" altLang="en-US" sz="3200" b="1" dirty="0">
                <a:solidFill>
                  <a:srgbClr val="333399"/>
                </a:solidFill>
                <a:latin typeface="Tahoma" panose="020B0604030504040204" pitchFamily="34" charset="0"/>
                <a:cs typeface="Tahoma" panose="020B0604030504040204" pitchFamily="34" charset="0"/>
              </a:rPr>
            </a:br>
            <a:endParaRPr lang="en-US" altLang="en-US" sz="32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443013D-1839-4871-A2C2-7B77FE7B1905}" type="slidenum">
              <a:rPr lang="en-US" altLang="en-US">
                <a:solidFill>
                  <a:srgbClr val="FEFEFE"/>
                </a:solidFill>
              </a:rPr>
              <a:pPr eaLnBrk="1" hangingPunct="1"/>
              <a:t>4</a:t>
            </a:fld>
            <a:endParaRPr lang="en-US" altLang="en-US">
              <a:solidFill>
                <a:srgbClr val="FEFEFE"/>
              </a:solidFill>
            </a:endParaRPr>
          </a:p>
        </p:txBody>
      </p:sp>
    </p:spTree>
    <p:extLst>
      <p:ext uri="{BB962C8B-B14F-4D97-AF65-F5344CB8AC3E}">
        <p14:creationId xmlns:p14="http://schemas.microsoft.com/office/powerpoint/2010/main" val="407140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20045193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26028356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3903016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755949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2364717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2"/>
          <p:cNvSpPr txBox="1">
            <a:spLocks noChangeArrowheads="1"/>
          </p:cNvSpPr>
          <p:nvPr/>
        </p:nvSpPr>
        <p:spPr bwMode="auto">
          <a:xfrm>
            <a:off x="1600200" y="152400"/>
            <a:ext cx="8991600" cy="6694488"/>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eaLnBrk="0" hangingPunct="0">
              <a:lnSpc>
                <a:spcPct val="105000"/>
              </a:lnSpc>
              <a:defRPr/>
            </a:pPr>
            <a:r>
              <a:rPr lang="en-US" sz="3600" b="1">
                <a:solidFill>
                  <a:srgbClr val="FAFD00"/>
                </a:solidFill>
                <a:latin typeface="Arial" pitchFamily="34" charset="0"/>
              </a:rPr>
              <a:t>CRESCENTIC GLOMERULONEPHRITIS</a:t>
            </a:r>
          </a:p>
          <a:p>
            <a:pPr eaLnBrk="0" hangingPunct="0">
              <a:lnSpc>
                <a:spcPct val="105000"/>
              </a:lnSpc>
              <a:defRPr/>
            </a:pPr>
            <a:endParaRPr lang="en-US" sz="3600" b="1">
              <a:solidFill>
                <a:srgbClr val="FAFD00"/>
              </a:solidFill>
              <a:latin typeface="Arial" pitchFamily="34" charset="0"/>
            </a:endParaRPr>
          </a:p>
          <a:p>
            <a:pPr eaLnBrk="0" hangingPunct="0">
              <a:lnSpc>
                <a:spcPct val="105000"/>
              </a:lnSpc>
              <a:defRPr/>
            </a:pPr>
            <a:endParaRPr lang="en-US" sz="3600" b="1">
              <a:solidFill>
                <a:srgbClr val="FAFD00"/>
              </a:solidFill>
              <a:latin typeface="Arial" pitchFamily="34" charset="0"/>
            </a:endParaRPr>
          </a:p>
          <a:p>
            <a:pPr eaLnBrk="0" hangingPunct="0">
              <a:lnSpc>
                <a:spcPct val="105000"/>
              </a:lnSpc>
              <a:defRPr/>
            </a:pPr>
            <a:r>
              <a:rPr lang="en-US" sz="2800">
                <a:solidFill>
                  <a:srgbClr val="FFFFFF"/>
                </a:solidFill>
                <a:latin typeface="Arial" pitchFamily="34" charset="0"/>
              </a:rPr>
              <a:t>   </a:t>
            </a:r>
            <a:r>
              <a:rPr lang="en-US" sz="2800">
                <a:solidFill>
                  <a:srgbClr val="FF0000"/>
                </a:solidFill>
                <a:latin typeface="Arial" pitchFamily="34" charset="0"/>
              </a:rPr>
              <a:t>Idiopathic or primary crescentic glomerulonephritis:</a:t>
            </a:r>
            <a:endParaRPr lang="en-US" sz="2600">
              <a:solidFill>
                <a:srgbClr val="FF0000"/>
              </a:solidFill>
              <a:latin typeface="Arial" pitchFamily="34" charset="0"/>
            </a:endParaRPr>
          </a:p>
          <a:p>
            <a:pPr eaLnBrk="0" hangingPunct="0">
              <a:defRPr/>
            </a:pPr>
            <a:r>
              <a:rPr lang="en-US" sz="2600">
                <a:solidFill>
                  <a:srgbClr val="FF0000"/>
                </a:solidFill>
                <a:latin typeface="Arial" pitchFamily="34" charset="0"/>
              </a:rPr>
              <a:t>	Type I, anti-GBM disease</a:t>
            </a:r>
          </a:p>
          <a:p>
            <a:pPr eaLnBrk="0" hangingPunct="0">
              <a:defRPr/>
            </a:pPr>
            <a:r>
              <a:rPr lang="en-US" sz="2600">
                <a:solidFill>
                  <a:srgbClr val="FF0000"/>
                </a:solidFill>
                <a:latin typeface="Arial" pitchFamily="34" charset="0"/>
              </a:rPr>
              <a:t>	Type II, immune complex-mediated</a:t>
            </a:r>
          </a:p>
          <a:p>
            <a:pPr eaLnBrk="0" hangingPunct="0">
              <a:defRPr/>
            </a:pPr>
            <a:r>
              <a:rPr lang="en-US" sz="2600">
                <a:solidFill>
                  <a:srgbClr val="FF0000"/>
                </a:solidFill>
                <a:latin typeface="Arial" pitchFamily="34" charset="0"/>
              </a:rPr>
              <a:t>	Type III, pauci immune (ANCA-associated)</a:t>
            </a:r>
          </a:p>
          <a:p>
            <a:pPr eaLnBrk="0" hangingPunct="0">
              <a:defRPr/>
            </a:pPr>
            <a:r>
              <a:rPr lang="en-US" sz="2600">
                <a:solidFill>
                  <a:srgbClr val="FF0000"/>
                </a:solidFill>
                <a:latin typeface="Arial" pitchFamily="34" charset="0"/>
              </a:rPr>
              <a:t>		Vasculitides (ANCA-associated): 	</a:t>
            </a:r>
          </a:p>
          <a:p>
            <a:pPr eaLnBrk="0" hangingPunct="0">
              <a:defRPr/>
            </a:pPr>
            <a:r>
              <a:rPr lang="en-US" sz="2600">
                <a:solidFill>
                  <a:srgbClr val="FF0000"/>
                </a:solidFill>
                <a:latin typeface="Arial" pitchFamily="34" charset="0"/>
              </a:rPr>
              <a:t>		microscopic form of polyarteritis nodosa,</a:t>
            </a:r>
          </a:p>
          <a:p>
            <a:pPr eaLnBrk="0" hangingPunct="0">
              <a:defRPr/>
            </a:pPr>
            <a:r>
              <a:rPr lang="en-US" sz="2600">
                <a:solidFill>
                  <a:srgbClr val="FF0000"/>
                </a:solidFill>
                <a:latin typeface="Arial" pitchFamily="34" charset="0"/>
              </a:rPr>
              <a:t>		Wegener's granulomatosis</a:t>
            </a:r>
          </a:p>
          <a:p>
            <a:pPr eaLnBrk="0" hangingPunct="0">
              <a:defRPr/>
            </a:pPr>
            <a:r>
              <a:rPr lang="en-US" sz="2600">
                <a:solidFill>
                  <a:srgbClr val="FF0000"/>
                </a:solidFill>
                <a:latin typeface="Arial" pitchFamily="34" charset="0"/>
              </a:rPr>
              <a:t>		Churg-Strauss syndrome</a:t>
            </a:r>
          </a:p>
          <a:p>
            <a:pPr eaLnBrk="0" hangingPunct="0">
              <a:defRPr/>
            </a:pPr>
            <a:r>
              <a:rPr lang="en-US" sz="2600">
                <a:solidFill>
                  <a:srgbClr val="FF0000"/>
                </a:solidFill>
                <a:latin typeface="Arial" pitchFamily="34" charset="0"/>
              </a:rPr>
              <a:t>		Drug-induced vasculitides</a:t>
            </a:r>
          </a:p>
          <a:p>
            <a:pPr eaLnBrk="0" hangingPunct="0">
              <a:defRPr/>
            </a:pPr>
            <a:r>
              <a:rPr lang="en-US" sz="2600">
                <a:solidFill>
                  <a:srgbClr val="FF0000"/>
                </a:solidFill>
                <a:latin typeface="Arial" pitchFamily="34" charset="0"/>
              </a:rPr>
              <a:t>   </a:t>
            </a:r>
            <a:r>
              <a:rPr lang="en-US" sz="2800">
                <a:solidFill>
                  <a:srgbClr val="FF0000"/>
                </a:solidFill>
                <a:latin typeface="Arial" pitchFamily="34" charset="0"/>
              </a:rPr>
              <a:t>Other primary glomerulonephritides:</a:t>
            </a:r>
            <a:r>
              <a:rPr lang="en-US" sz="2600">
                <a:solidFill>
                  <a:srgbClr val="FF0000"/>
                </a:solidFill>
                <a:latin typeface="Arial" pitchFamily="34" charset="0"/>
              </a:rPr>
              <a:t> </a:t>
            </a:r>
          </a:p>
          <a:p>
            <a:pPr eaLnBrk="0" hangingPunct="0">
              <a:defRPr/>
            </a:pPr>
            <a:r>
              <a:rPr lang="en-US" sz="2600">
                <a:solidFill>
                  <a:srgbClr val="FF0000"/>
                </a:solidFill>
                <a:latin typeface="Arial" pitchFamily="34" charset="0"/>
              </a:rPr>
              <a:t>	post-infectious GN, IgA nephropathy, MPGN, etc.</a:t>
            </a:r>
          </a:p>
          <a:p>
            <a:pPr eaLnBrk="0" hangingPunct="0">
              <a:defRPr/>
            </a:pPr>
            <a:r>
              <a:rPr lang="en-US" sz="2800">
                <a:solidFill>
                  <a:srgbClr val="FF0000"/>
                </a:solidFill>
                <a:latin typeface="Arial" pitchFamily="34" charset="0"/>
              </a:rPr>
              <a:t>   Systemic diseases (SLE, RA, H-S purpura)  </a:t>
            </a:r>
          </a:p>
        </p:txBody>
      </p:sp>
    </p:spTree>
    <p:extLst>
      <p:ext uri="{BB962C8B-B14F-4D97-AF65-F5344CB8AC3E}">
        <p14:creationId xmlns:p14="http://schemas.microsoft.com/office/powerpoint/2010/main" val="13869017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685801"/>
            <a:ext cx="7759700" cy="874713"/>
          </a:xfrm>
        </p:spPr>
        <p:txBody>
          <a:bodyPr rtlCol="0" anchor="t">
            <a:normAutofit fontScale="90000"/>
          </a:bodyPr>
          <a:lstStyle/>
          <a:p>
            <a:pPr>
              <a:defRPr/>
            </a:pPr>
            <a:r>
              <a:rPr lang="en-US" sz="1800" b="1" dirty="0">
                <a:solidFill>
                  <a:schemeClr val="tx1"/>
                </a:solidFill>
              </a:rPr>
              <a:t>Wegener’s granulomatosis / microscopic polyangiitis</a:t>
            </a:r>
            <a:r>
              <a:rPr lang="en-US" sz="1800" dirty="0">
                <a:solidFill>
                  <a:schemeClr val="accent1">
                    <a:lumMod val="50000"/>
                  </a:schemeClr>
                </a:solidFill>
              </a:rPr>
              <a:t>. Vessel  with transmural necrosis involving the vessels circumferentially with a significant inflammatory infiltrate with mixed polymorphonuclear leukocytes and mononuclear cells.</a:t>
            </a:r>
          </a:p>
        </p:txBody>
      </p:sp>
      <p:pic>
        <p:nvPicPr>
          <p:cNvPr id="378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524001"/>
            <a:ext cx="6172200" cy="4799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5280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685800"/>
            <a:ext cx="7696200" cy="762000"/>
          </a:xfrm>
        </p:spPr>
        <p:txBody>
          <a:bodyPr rtlCol="0" anchor="t">
            <a:normAutofit/>
          </a:bodyPr>
          <a:lstStyle/>
          <a:p>
            <a:pPr>
              <a:defRPr/>
            </a:pPr>
            <a:r>
              <a:rPr lang="en-US" sz="1600" b="1" dirty="0">
                <a:solidFill>
                  <a:schemeClr val="tx1"/>
                </a:solidFill>
              </a:rPr>
              <a:t>Wegener’s granulomatosis / microscopic polyangiitis</a:t>
            </a:r>
            <a:r>
              <a:rPr lang="en-US" sz="1600" dirty="0">
                <a:solidFill>
                  <a:schemeClr val="accent1">
                    <a:lumMod val="50000"/>
                  </a:schemeClr>
                </a:solidFill>
              </a:rPr>
              <a:t>. Glomerulus demonstrating focal  and segmental necrosis with adhesion to Bowman’s capsule and proliferation of parietal epithelium.</a:t>
            </a:r>
          </a:p>
        </p:txBody>
      </p:sp>
      <p:pic>
        <p:nvPicPr>
          <p:cNvPr id="389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524000"/>
            <a:ext cx="6019800" cy="4776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1763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1" y="1981200"/>
            <a:ext cx="3190875" cy="2743200"/>
          </a:xfrm>
        </p:spPr>
        <p:txBody>
          <a:bodyPr rtlCol="0" anchor="ctr">
            <a:normAutofit/>
          </a:bodyPr>
          <a:lstStyle/>
          <a:p>
            <a:pPr>
              <a:defRPr/>
            </a:pPr>
            <a:r>
              <a:rPr lang="en-US" sz="1600" dirty="0">
                <a:solidFill>
                  <a:schemeClr val="accent1">
                    <a:lumMod val="50000"/>
                  </a:schemeClr>
                </a:solidFill>
              </a:rPr>
              <a:t>There is segmental necrosis with a break of the glomerular basement membrane, and fibrinoid necrosis and PMNs in the area, with a cellular crescent developing in response to this GBM break.</a:t>
            </a:r>
          </a:p>
        </p:txBody>
      </p:sp>
      <p:pic>
        <p:nvPicPr>
          <p:cNvPr id="399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381000"/>
            <a:ext cx="394811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2"/>
          <p:cNvSpPr txBox="1">
            <a:spLocks noChangeArrowheads="1"/>
          </p:cNvSpPr>
          <p:nvPr/>
        </p:nvSpPr>
        <p:spPr bwMode="auto">
          <a:xfrm>
            <a:off x="6477000" y="1447801"/>
            <a:ext cx="3429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a:t>Anti-GBM-antibody mediated glomerulonephritis (Goodpasture’s Syndrome).</a:t>
            </a:r>
          </a:p>
        </p:txBody>
      </p:sp>
    </p:spTree>
    <p:extLst>
      <p:ext uri="{BB962C8B-B14F-4D97-AF65-F5344CB8AC3E}">
        <p14:creationId xmlns:p14="http://schemas.microsoft.com/office/powerpoint/2010/main" val="8978599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My Documents\HMS\CRGN-PAS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470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632788"/>
            <a:ext cx="5940490" cy="3973286"/>
          </a:xfrm>
        </p:spPr>
        <p:txBody>
          <a:bodyPr rtlCol="0" anchor="ctr">
            <a:noAutofit/>
          </a:bodyPr>
          <a:lstStyle/>
          <a:p>
            <a:pPr>
              <a:defRPr/>
            </a:pPr>
            <a:r>
              <a:rPr lang="en-US" sz="3200" dirty="0">
                <a:solidFill>
                  <a:schemeClr val="accent1">
                    <a:lumMod val="50000"/>
                  </a:schemeClr>
                </a:solidFill>
              </a:rPr>
              <a:t>The glomeruli are normal by LM, but with diffuse effacement of foot processes by EM.</a:t>
            </a:r>
          </a:p>
        </p:txBody>
      </p:sp>
      <p:pic>
        <p:nvPicPr>
          <p:cNvPr id="1331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3502" y="149291"/>
            <a:ext cx="5988698" cy="6522098"/>
          </a:xfrm>
        </p:spPr>
      </p:pic>
      <p:sp>
        <p:nvSpPr>
          <p:cNvPr id="13316" name="TextBox 3"/>
          <p:cNvSpPr txBox="1">
            <a:spLocks noChangeArrowheads="1"/>
          </p:cNvSpPr>
          <p:nvPr/>
        </p:nvSpPr>
        <p:spPr bwMode="auto">
          <a:xfrm>
            <a:off x="6096000" y="1600201"/>
            <a:ext cx="594049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600" dirty="0"/>
              <a:t>Minimal change disease/ glomerulonephritis.</a:t>
            </a:r>
          </a:p>
        </p:txBody>
      </p:sp>
    </p:spTree>
    <p:extLst>
      <p:ext uri="{BB962C8B-B14F-4D97-AF65-F5344CB8AC3E}">
        <p14:creationId xmlns:p14="http://schemas.microsoft.com/office/powerpoint/2010/main" val="17448654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0"/>
            <a:ext cx="7620000" cy="609600"/>
          </a:xfrm>
        </p:spPr>
        <p:txBody>
          <a:bodyPr rtlCol="0" anchor="t">
            <a:normAutofit fontScale="90000"/>
          </a:bodyPr>
          <a:lstStyle/>
          <a:p>
            <a:pPr>
              <a:defRPr/>
            </a:pPr>
            <a:r>
              <a:rPr lang="en-US" sz="1600" b="1" dirty="0">
                <a:solidFill>
                  <a:schemeClr val="tx1"/>
                </a:solidFill>
              </a:rPr>
              <a:t>Anti-GBM  antibody-mediated glomerulonephritis </a:t>
            </a:r>
            <a:r>
              <a:rPr lang="en-US" sz="1600" dirty="0">
                <a:solidFill>
                  <a:schemeClr val="accent1">
                    <a:lumMod val="50000"/>
                  </a:schemeClr>
                </a:solidFill>
              </a:rPr>
              <a:t>with </a:t>
            </a:r>
            <a:r>
              <a:rPr lang="en-US" sz="1600" dirty="0" err="1">
                <a:solidFill>
                  <a:schemeClr val="accent1">
                    <a:lumMod val="50000"/>
                  </a:schemeClr>
                </a:solidFill>
              </a:rPr>
              <a:t>karyorrhexis</a:t>
            </a:r>
            <a:r>
              <a:rPr lang="en-US" sz="1600" dirty="0">
                <a:solidFill>
                  <a:schemeClr val="accent1">
                    <a:lumMod val="50000"/>
                  </a:schemeClr>
                </a:solidFill>
              </a:rPr>
              <a:t> and ruptured fragments of GBM, with a small remaining intact portion of the glomerulus at the top.</a:t>
            </a:r>
          </a:p>
        </p:txBody>
      </p:sp>
      <p:pic>
        <p:nvPicPr>
          <p:cNvPr id="419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1414464"/>
            <a:ext cx="7635875" cy="4757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5536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0"/>
            <a:ext cx="7924800" cy="533400"/>
          </a:xfrm>
        </p:spPr>
        <p:txBody>
          <a:bodyPr rtlCol="0" anchor="t">
            <a:normAutofit fontScale="90000"/>
          </a:bodyPr>
          <a:lstStyle/>
          <a:p>
            <a:pPr>
              <a:defRPr/>
            </a:pPr>
            <a:r>
              <a:rPr lang="en-US" sz="1800" b="1" dirty="0">
                <a:solidFill>
                  <a:schemeClr val="tx1"/>
                </a:solidFill>
              </a:rPr>
              <a:t>Anti-GBM antibody-mediated glomerulonephritis</a:t>
            </a:r>
            <a:r>
              <a:rPr lang="en-US" sz="1800" dirty="0">
                <a:solidFill>
                  <a:schemeClr val="accent1">
                    <a:lumMod val="50000"/>
                  </a:schemeClr>
                </a:solidFill>
              </a:rPr>
              <a:t>. Linear glomerular basement membrane staining with lgG is diagnostic of this disease in this setting.</a:t>
            </a:r>
          </a:p>
        </p:txBody>
      </p:sp>
      <p:pic>
        <p:nvPicPr>
          <p:cNvPr id="4301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0013" y="1447800"/>
            <a:ext cx="6934200" cy="4832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4413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2362200"/>
            <a:ext cx="3048000" cy="3200400"/>
          </a:xfrm>
        </p:spPr>
        <p:txBody>
          <a:bodyPr rtlCol="0" anchor="ctr">
            <a:normAutofit/>
          </a:bodyPr>
          <a:lstStyle/>
          <a:p>
            <a:pPr>
              <a:defRPr/>
            </a:pPr>
            <a:r>
              <a:rPr lang="en-US" sz="1600" dirty="0">
                <a:solidFill>
                  <a:schemeClr val="accent1">
                    <a:lumMod val="50000"/>
                  </a:schemeClr>
                </a:solidFill>
              </a:rPr>
              <a:t>There is endocapillary proliferation and glomerular basement membrane splitting, due to mesangial and subendothelial deposits, with resultant interposition and new basement membrane being laid down, causing the split appearance.</a:t>
            </a:r>
          </a:p>
        </p:txBody>
      </p:sp>
      <p:pic>
        <p:nvPicPr>
          <p:cNvPr id="491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0"/>
            <a:ext cx="3962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3"/>
          <p:cNvSpPr txBox="1">
            <a:spLocks noChangeArrowheads="1"/>
          </p:cNvSpPr>
          <p:nvPr/>
        </p:nvSpPr>
        <p:spPr bwMode="auto">
          <a:xfrm>
            <a:off x="6400800" y="1654176"/>
            <a:ext cx="373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a:t>Membranoproliferative glomerulonephritis</a:t>
            </a:r>
          </a:p>
        </p:txBody>
      </p:sp>
    </p:spTree>
    <p:extLst>
      <p:ext uri="{BB962C8B-B14F-4D97-AF65-F5344CB8AC3E}">
        <p14:creationId xmlns:p14="http://schemas.microsoft.com/office/powerpoint/2010/main" val="12382756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38133346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871603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28418094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3003406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11669592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8250298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41707942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6530" y="896894"/>
            <a:ext cx="5739714" cy="5029200"/>
          </a:xfrm>
        </p:spPr>
        <p:txBody>
          <a:bodyPr rtlCol="0" anchor="ctr">
            <a:noAutofit/>
          </a:bodyPr>
          <a:lstStyle/>
          <a:p>
            <a:pPr>
              <a:defRPr/>
            </a:pPr>
            <a:r>
              <a:rPr lang="en-US" sz="3200" dirty="0">
                <a:solidFill>
                  <a:schemeClr val="accent1">
                    <a:lumMod val="50000"/>
                  </a:schemeClr>
                </a:solidFill>
              </a:rPr>
              <a:t>Minimal change disease. Glomeruli appear unremarkable by light microscopy, and in young patients there is no tubulionterstial fibrosis, as in this patient.</a:t>
            </a:r>
          </a:p>
        </p:txBody>
      </p:sp>
      <p:pic>
        <p:nvPicPr>
          <p:cNvPr id="1433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9492" y="247135"/>
            <a:ext cx="5647038" cy="6328719"/>
          </a:xfrm>
          <a:ln>
            <a:solidFill>
              <a:schemeClr val="tx1"/>
            </a:solidFill>
            <a:miter lim="800000"/>
            <a:headEnd/>
            <a:tailEnd/>
          </a:ln>
        </p:spPr>
      </p:pic>
    </p:spTree>
    <p:extLst>
      <p:ext uri="{BB962C8B-B14F-4D97-AF65-F5344CB8AC3E}">
        <p14:creationId xmlns:p14="http://schemas.microsoft.com/office/powerpoint/2010/main" val="24621272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42845928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20700368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63815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828675"/>
            <a:ext cx="6934200" cy="5200650"/>
          </a:xfrm>
          <a:prstGeom prst="rect">
            <a:avLst/>
          </a:prstGeom>
        </p:spPr>
      </p:pic>
    </p:spTree>
    <p:extLst>
      <p:ext uri="{BB962C8B-B14F-4D97-AF65-F5344CB8AC3E}">
        <p14:creationId xmlns:p14="http://schemas.microsoft.com/office/powerpoint/2010/main" val="22169298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1219200"/>
            <a:ext cx="2667000" cy="4419600"/>
          </a:xfrm>
        </p:spPr>
        <p:txBody>
          <a:bodyPr rtlCol="0" anchor="ctr">
            <a:normAutofit/>
          </a:bodyPr>
          <a:lstStyle/>
          <a:p>
            <a:pPr>
              <a:defRPr/>
            </a:pPr>
            <a:r>
              <a:rPr lang="en-US" sz="1600" b="1" dirty="0">
                <a:solidFill>
                  <a:schemeClr val="tx1"/>
                </a:solidFill>
              </a:rPr>
              <a:t>MPGN type I.</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MPGN is characterized by diffuse endocapillary proliferation, which results in a lobular, uniform appearance of glomeruli.</a:t>
            </a:r>
          </a:p>
        </p:txBody>
      </p:sp>
      <p:pic>
        <p:nvPicPr>
          <p:cNvPr id="501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8688" y="1219200"/>
            <a:ext cx="4735512"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7848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joseph\MGN-MPGM\images2\8_MPGN_P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6245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93714"/>
            <a:ext cx="7696200" cy="801687"/>
          </a:xfrm>
        </p:spPr>
        <p:txBody>
          <a:bodyPr rtlCol="0" anchor="t">
            <a:normAutofit/>
          </a:bodyPr>
          <a:lstStyle/>
          <a:p>
            <a:pPr>
              <a:defRPr/>
            </a:pPr>
            <a:r>
              <a:rPr lang="en-US" sz="1600" b="1" dirty="0">
                <a:solidFill>
                  <a:schemeClr val="tx1"/>
                </a:solidFill>
              </a:rPr>
              <a:t>MPGN type I.</a:t>
            </a:r>
            <a:br>
              <a:rPr lang="en-US" sz="1600" b="1" dirty="0">
                <a:solidFill>
                  <a:schemeClr val="tx1"/>
                </a:solidFill>
              </a:rPr>
            </a:br>
            <a:r>
              <a:rPr lang="en-US" sz="1600" dirty="0">
                <a:solidFill>
                  <a:schemeClr val="accent1">
                    <a:lumMod val="50000"/>
                  </a:schemeClr>
                </a:solidFill>
              </a:rPr>
              <a:t>There is segmental interposition of cells which splitting of peripheral capillary GBM along with subendothelial deposits.</a:t>
            </a:r>
          </a:p>
        </p:txBody>
      </p:sp>
      <p:pic>
        <p:nvPicPr>
          <p:cNvPr id="522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252539"/>
            <a:ext cx="5943600" cy="4979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4149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7696200" cy="990600"/>
          </a:xfrm>
        </p:spPr>
        <p:txBody>
          <a:bodyPr rtlCol="0" anchor="t">
            <a:normAutofit/>
          </a:bodyPr>
          <a:lstStyle/>
          <a:p>
            <a:pPr>
              <a:defRPr/>
            </a:pPr>
            <a:r>
              <a:rPr lang="en-US" sz="1600" b="1" dirty="0">
                <a:solidFill>
                  <a:schemeClr val="tx1"/>
                </a:solidFill>
              </a:rPr>
              <a:t>MPGN type I.</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in addition to </a:t>
            </a:r>
            <a:r>
              <a:rPr lang="en-US" sz="1600" dirty="0" err="1">
                <a:solidFill>
                  <a:schemeClr val="accent1">
                    <a:lumMod val="50000"/>
                  </a:schemeClr>
                </a:solidFill>
              </a:rPr>
              <a:t>IgG</a:t>
            </a:r>
            <a:r>
              <a:rPr lang="en-US" sz="1600" dirty="0">
                <a:solidFill>
                  <a:schemeClr val="accent1">
                    <a:lumMod val="50000"/>
                  </a:schemeClr>
                </a:solidFill>
              </a:rPr>
              <a:t>, there is often very prominent complement deposition in MPGN with prominent mesangial and coarse, chunky peripheral loop deposits, corresponding to the subendothelial deposits. </a:t>
            </a:r>
          </a:p>
        </p:txBody>
      </p:sp>
      <p:pic>
        <p:nvPicPr>
          <p:cNvPr id="532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7801"/>
            <a:ext cx="6858000" cy="4810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5577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838200"/>
            <a:ext cx="3276600" cy="5257800"/>
          </a:xfrm>
        </p:spPr>
        <p:txBody>
          <a:bodyPr rtlCol="0" anchor="ctr">
            <a:normAutofit/>
          </a:bodyPr>
          <a:lstStyle/>
          <a:p>
            <a:pPr>
              <a:defRPr/>
            </a:pPr>
            <a:r>
              <a:rPr lang="en-US" sz="1400" b="1" dirty="0">
                <a:solidFill>
                  <a:schemeClr val="tx1"/>
                </a:solidFill>
              </a:rPr>
              <a:t>MPGN type I</a:t>
            </a:r>
            <a:r>
              <a:rPr lang="en-US" sz="1400" dirty="0">
                <a:solidFill>
                  <a:schemeClr val="accent1">
                    <a:lumMod val="50000"/>
                  </a:schemeClr>
                </a:solidFill>
              </a:rPr>
              <a:t/>
            </a:r>
            <a:br>
              <a:rPr lang="en-US" sz="1400" dirty="0">
                <a:solidFill>
                  <a:schemeClr val="accent1">
                    <a:lumMod val="50000"/>
                  </a:schemeClr>
                </a:solidFill>
              </a:rPr>
            </a:br>
            <a:r>
              <a:rPr lang="en-US" sz="1400" dirty="0">
                <a:solidFill>
                  <a:schemeClr val="accent1">
                    <a:lumMod val="50000"/>
                  </a:schemeClr>
                </a:solidFill>
              </a:rPr>
              <a:t>There are massive subendothelial deposits in the right loop, with minimal endocapillary proliferation, and small, silver-like deposits on the left and top loops, with associated proliferation.</a:t>
            </a:r>
          </a:p>
        </p:txBody>
      </p:sp>
      <p:pic>
        <p:nvPicPr>
          <p:cNvPr id="542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769938"/>
            <a:ext cx="3941763" cy="5402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91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3048001"/>
            <a:ext cx="3352800" cy="1535113"/>
          </a:xfrm>
        </p:spPr>
        <p:txBody>
          <a:bodyPr rtlCol="0" anchor="ctr">
            <a:normAutofit/>
          </a:bodyPr>
          <a:lstStyle/>
          <a:p>
            <a:pPr>
              <a:defRPr/>
            </a:pPr>
            <a:r>
              <a:rPr lang="en-US" sz="1600" dirty="0">
                <a:solidFill>
                  <a:schemeClr val="accent1">
                    <a:lumMod val="50000"/>
                  </a:schemeClr>
                </a:solidFill>
              </a:rPr>
              <a:t>The glomerulus shows a membranoproliferative pattern, with endocapillary proliferation and GBM splitting</a:t>
            </a:r>
          </a:p>
        </p:txBody>
      </p:sp>
      <p:pic>
        <p:nvPicPr>
          <p:cNvPr id="552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1"/>
            <a:ext cx="39624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4"/>
          <p:cNvSpPr txBox="1">
            <a:spLocks noChangeArrowheads="1"/>
          </p:cNvSpPr>
          <p:nvPr/>
        </p:nvSpPr>
        <p:spPr bwMode="auto">
          <a:xfrm>
            <a:off x="6096000" y="1914526"/>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400"/>
              <a:t>Dense deposit disease </a:t>
            </a:r>
          </a:p>
          <a:p>
            <a:pPr eaLnBrk="1" hangingPunct="1"/>
            <a:r>
              <a:rPr lang="en-US" altLang="en-US" sz="2400"/>
              <a:t>(DDD).</a:t>
            </a:r>
          </a:p>
        </p:txBody>
      </p:sp>
    </p:spTree>
    <p:extLst>
      <p:ext uri="{BB962C8B-B14F-4D97-AF65-F5344CB8AC3E}">
        <p14:creationId xmlns:p14="http://schemas.microsoft.com/office/powerpoint/2010/main" val="28966721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34" y="337752"/>
            <a:ext cx="11829535" cy="1197104"/>
          </a:xfrm>
        </p:spPr>
        <p:txBody>
          <a:bodyPr rtlCol="0">
            <a:noAutofit/>
          </a:bodyPr>
          <a:lstStyle/>
          <a:p>
            <a:pPr algn="ctr">
              <a:defRPr/>
            </a:pPr>
            <a:r>
              <a:rPr lang="en-US" sz="3200" dirty="0">
                <a:solidFill>
                  <a:schemeClr val="accent1">
                    <a:lumMod val="50000"/>
                  </a:schemeClr>
                </a:solidFill>
              </a:rPr>
              <a:t>Minimal change disease. Extensive foot process effacement and microvillous transformation of visceral epithelial cells in MCD</a:t>
            </a:r>
          </a:p>
        </p:txBody>
      </p:sp>
      <p:pic>
        <p:nvPicPr>
          <p:cNvPr id="1536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47134" y="1927655"/>
            <a:ext cx="11722444" cy="4720280"/>
          </a:xfrm>
          <a:ln>
            <a:solidFill>
              <a:schemeClr val="tx1"/>
            </a:solidFill>
            <a:miter lim="800000"/>
            <a:headEnd/>
            <a:tailEnd/>
          </a:ln>
        </p:spPr>
      </p:pic>
    </p:spTree>
    <p:extLst>
      <p:ext uri="{BB962C8B-B14F-4D97-AF65-F5344CB8AC3E}">
        <p14:creationId xmlns:p14="http://schemas.microsoft.com/office/powerpoint/2010/main" val="29468492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457200"/>
            <a:ext cx="7924800" cy="1143000"/>
          </a:xfrm>
        </p:spPr>
        <p:txBody>
          <a:bodyPr rtlCol="0" anchor="t">
            <a:normAutofit/>
          </a:bodyPr>
          <a:lstStyle/>
          <a:p>
            <a:pPr>
              <a:defRPr/>
            </a:pPr>
            <a:r>
              <a:rPr lang="en-US" sz="1400" b="1" dirty="0">
                <a:solidFill>
                  <a:schemeClr val="tx1"/>
                </a:solidFill>
              </a:rPr>
              <a:t>DDD</a:t>
            </a:r>
            <a:r>
              <a:rPr lang="en-US" sz="1400" dirty="0">
                <a:solidFill>
                  <a:schemeClr val="accent1">
                    <a:lumMod val="50000"/>
                  </a:schemeClr>
                </a:solidFill>
              </a:rPr>
              <a:t/>
            </a:r>
            <a:br>
              <a:rPr lang="en-US" sz="1400" dirty="0">
                <a:solidFill>
                  <a:schemeClr val="accent1">
                    <a:lumMod val="50000"/>
                  </a:schemeClr>
                </a:solidFill>
              </a:rPr>
            </a:br>
            <a:r>
              <a:rPr lang="en-US" sz="1400" dirty="0">
                <a:solidFill>
                  <a:schemeClr val="accent1">
                    <a:lumMod val="50000"/>
                  </a:schemeClr>
                </a:solidFill>
              </a:rPr>
              <a:t>Dense deposit disease has membranoproliferative features by light microscopy, with diffuse, global mesangial and often endocapillary proliferation, and frequent glomerular basement membrane splitting.</a:t>
            </a:r>
          </a:p>
        </p:txBody>
      </p:sp>
      <p:pic>
        <p:nvPicPr>
          <p:cNvPr id="563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7315200" cy="4787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79799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762000"/>
            <a:ext cx="3124200" cy="5562600"/>
          </a:xfrm>
        </p:spPr>
        <p:txBody>
          <a:bodyPr rtlCol="0" anchor="ctr">
            <a:normAutofit/>
          </a:bodyPr>
          <a:lstStyle/>
          <a:p>
            <a:pPr>
              <a:defRPr/>
            </a:pPr>
            <a:r>
              <a:rPr lang="en-US" sz="1600" b="1" dirty="0">
                <a:solidFill>
                  <a:schemeClr val="tx1"/>
                </a:solidFill>
              </a:rPr>
              <a:t>DDD.</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There is dense transformation of nearly the entire thickness of the glomerular basement membrane, with associated endocapillary proliferation.</a:t>
            </a:r>
          </a:p>
        </p:txBody>
      </p:sp>
      <p:pic>
        <p:nvPicPr>
          <p:cNvPr id="573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68350"/>
            <a:ext cx="4267200" cy="5556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6568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Clinical Syndromes</a:t>
            </a:r>
          </a:p>
        </p:txBody>
      </p:sp>
      <p:sp>
        <p:nvSpPr>
          <p:cNvPr id="10243" name="Content Placeholder 2"/>
          <p:cNvSpPr>
            <a:spLocks noGrp="1"/>
          </p:cNvSpPr>
          <p:nvPr>
            <p:ph idx="1"/>
          </p:nvPr>
        </p:nvSpPr>
        <p:spPr/>
        <p:txBody>
          <a:bodyPr/>
          <a:lstStyle/>
          <a:p>
            <a:pPr marL="0" indent="0">
              <a:buNone/>
            </a:pPr>
            <a:endParaRPr lang="en-US" altLang="en-US" sz="2000" b="1" dirty="0" smtClean="0">
              <a:solidFill>
                <a:srgbClr val="333399"/>
              </a:solidFill>
              <a:latin typeface="Tahoma" panose="020B0604030504040204" pitchFamily="34" charset="0"/>
              <a:cs typeface="Tahoma" panose="020B0604030504040204" pitchFamily="34" charset="0"/>
            </a:endParaRPr>
          </a:p>
          <a:p>
            <a:pPr marL="0" indent="0">
              <a:buNone/>
            </a:pPr>
            <a:endParaRPr lang="en-US" altLang="en-US" sz="2000" b="1" dirty="0">
              <a:solidFill>
                <a:srgbClr val="333399"/>
              </a:solidFill>
              <a:latin typeface="Tahoma" panose="020B0604030504040204" pitchFamily="34" charset="0"/>
              <a:cs typeface="Tahoma" panose="020B0604030504040204" pitchFamily="34" charset="0"/>
            </a:endParaRPr>
          </a:p>
          <a:p>
            <a:pPr marL="0" indent="0">
              <a:buNone/>
            </a:pP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i="1" dirty="0">
                <a:solidFill>
                  <a:srgbClr val="333399"/>
                </a:solidFill>
                <a:latin typeface="Tahoma" panose="020B0604030504040204" pitchFamily="34" charset="0"/>
                <a:cs typeface="Tahoma" panose="020B0604030504040204" pitchFamily="34" charset="0"/>
              </a:rPr>
              <a:t>3</a:t>
            </a:r>
            <a:r>
              <a:rPr lang="en-US" altLang="en-US" sz="3200" b="1" dirty="0">
                <a:solidFill>
                  <a:srgbClr val="333399"/>
                </a:solidFill>
                <a:latin typeface="Tahoma" panose="020B0604030504040204" pitchFamily="34" charset="0"/>
                <a:cs typeface="Tahoma" panose="020B0604030504040204" pitchFamily="34" charset="0"/>
              </a:rPr>
              <a:t>. </a:t>
            </a:r>
            <a:r>
              <a:rPr lang="en-US" altLang="en-US" sz="3200" b="1" dirty="0">
                <a:solidFill>
                  <a:srgbClr val="FF0000"/>
                </a:solidFill>
                <a:latin typeface="Tahoma" panose="020B0604030504040204" pitchFamily="34" charset="0"/>
                <a:cs typeface="Tahoma" panose="020B0604030504040204" pitchFamily="34" charset="0"/>
              </a:rPr>
              <a:t>Asymptomatic hematuria/proteinuria</a:t>
            </a:r>
            <a:r>
              <a:rPr lang="en-US" altLang="en-US" sz="3200" b="1" dirty="0">
                <a:solidFill>
                  <a:srgbClr val="333399"/>
                </a:solidFill>
                <a:latin typeface="Tahoma" panose="020B0604030504040204" pitchFamily="34" charset="0"/>
                <a:cs typeface="Tahoma" panose="020B0604030504040204" pitchFamily="34" charset="0"/>
              </a:rPr>
              <a:t> = microscopic hematuria with red cell casts; proteinuria usually &lt;1 gram/24 hours; normal renal function</a:t>
            </a:r>
            <a:endParaRPr lang="en-US" altLang="en-US" sz="3200" dirty="0"/>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F443013D-1839-4871-A2C2-7B77FE7B1905}" type="slidenum">
              <a:rPr lang="en-US" altLang="en-US">
                <a:solidFill>
                  <a:srgbClr val="FEFEFE"/>
                </a:solidFill>
              </a:rPr>
              <a:pPr eaLnBrk="1" hangingPunct="1"/>
              <a:t>72</a:t>
            </a:fld>
            <a:endParaRPr lang="en-US" altLang="en-US">
              <a:solidFill>
                <a:srgbClr val="FEFEFE"/>
              </a:solidFill>
            </a:endParaRPr>
          </a:p>
        </p:txBody>
      </p:sp>
    </p:spTree>
    <p:extLst>
      <p:ext uri="{BB962C8B-B14F-4D97-AF65-F5344CB8AC3E}">
        <p14:creationId xmlns:p14="http://schemas.microsoft.com/office/powerpoint/2010/main" val="12077874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235201"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44035" name="Rectangle 3"/>
          <p:cNvSpPr>
            <a:spLocks noChangeArrowheads="1"/>
          </p:cNvSpPr>
          <p:nvPr/>
        </p:nvSpPr>
        <p:spPr bwMode="auto">
          <a:xfrm>
            <a:off x="4673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315396" name="Rectangle 4"/>
          <p:cNvSpPr>
            <a:spLocks noChangeArrowheads="1"/>
          </p:cNvSpPr>
          <p:nvPr/>
        </p:nvSpPr>
        <p:spPr bwMode="auto">
          <a:xfrm>
            <a:off x="1676400" y="228600"/>
            <a:ext cx="8686800" cy="152400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nchor="ctr"/>
          <a:lstStyle/>
          <a:p>
            <a:pPr eaLnBrk="0" hangingPunct="0">
              <a:lnSpc>
                <a:spcPct val="120000"/>
              </a:lnSpc>
              <a:defRPr/>
            </a:pPr>
            <a:r>
              <a:rPr lang="en-US" sz="4800" b="1">
                <a:solidFill>
                  <a:srgbClr val="FAFD00"/>
                </a:solidFill>
                <a:latin typeface="Arial" pitchFamily="34" charset="0"/>
              </a:rPr>
              <a:t>ASYMPTOMATIC HEMATURIA/PROTEINURIA</a:t>
            </a:r>
          </a:p>
        </p:txBody>
      </p:sp>
      <p:sp>
        <p:nvSpPr>
          <p:cNvPr id="315397" name="Rectangle 5"/>
          <p:cNvSpPr>
            <a:spLocks noChangeArrowheads="1"/>
          </p:cNvSpPr>
          <p:nvPr/>
        </p:nvSpPr>
        <p:spPr bwMode="auto">
          <a:xfrm>
            <a:off x="2057400" y="2362200"/>
            <a:ext cx="8229600" cy="338455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spAutoFit/>
          </a:bodyPr>
          <a:lstStyle/>
          <a:p>
            <a:pPr eaLnBrk="0" hangingPunct="0">
              <a:spcBef>
                <a:spcPct val="50000"/>
              </a:spcBef>
              <a:defRPr/>
            </a:pPr>
            <a:r>
              <a:rPr lang="en-US" sz="3600">
                <a:solidFill>
                  <a:srgbClr val="FF0000"/>
                </a:solidFill>
                <a:latin typeface="Arial" pitchFamily="34" charset="0"/>
              </a:rPr>
              <a:t>These conditions are characterized morphologically either by focal necrotizing and/or inflammatory lesions of the glomeruli or by basement membrane anomalies that result in greater capillary fragility.</a:t>
            </a:r>
          </a:p>
        </p:txBody>
      </p:sp>
    </p:spTree>
    <p:extLst>
      <p:ext uri="{BB962C8B-B14F-4D97-AF65-F5344CB8AC3E}">
        <p14:creationId xmlns:p14="http://schemas.microsoft.com/office/powerpoint/2010/main" val="2215940796"/>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98514"/>
            <a:ext cx="7848600" cy="725487"/>
          </a:xfrm>
        </p:spPr>
        <p:txBody>
          <a:bodyPr rtlCol="0" anchor="t">
            <a:normAutofit fontScale="90000"/>
          </a:bodyPr>
          <a:lstStyle/>
          <a:p>
            <a:pPr>
              <a:defRPr/>
            </a:pPr>
            <a:r>
              <a:rPr lang="en-US" sz="1600" b="1" dirty="0" err="1">
                <a:solidFill>
                  <a:schemeClr val="tx1"/>
                </a:solidFill>
              </a:rPr>
              <a:t>Alport</a:t>
            </a:r>
            <a:r>
              <a:rPr lang="en-US" sz="1600" b="1" dirty="0">
                <a:solidFill>
                  <a:schemeClr val="tx1"/>
                </a:solidFill>
              </a:rPr>
              <a:t> syndrome</a:t>
            </a:r>
            <a:r>
              <a:rPr lang="en-US" sz="1600" dirty="0">
                <a:solidFill>
                  <a:schemeClr val="accent1">
                    <a:lumMod val="50000"/>
                  </a:schemeClr>
                </a:solidFill>
              </a:rPr>
              <a:t>. Alternating areas of extreme thinning of the glomerular basement membrane (~120 nm) with thick, irregular areas with basket weaving are shown.</a:t>
            </a:r>
          </a:p>
        </p:txBody>
      </p:sp>
      <p:pic>
        <p:nvPicPr>
          <p:cNvPr id="450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392239"/>
            <a:ext cx="5105400" cy="4879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7513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685800"/>
            <a:ext cx="3352800" cy="5334000"/>
          </a:xfrm>
        </p:spPr>
        <p:txBody>
          <a:bodyPr rtlCol="0" anchor="ctr">
            <a:normAutofit/>
          </a:bodyPr>
          <a:lstStyle/>
          <a:p>
            <a:pPr>
              <a:defRPr/>
            </a:pPr>
            <a:r>
              <a:rPr lang="en-US" sz="2400" dirty="0">
                <a:solidFill>
                  <a:schemeClr val="tx1"/>
                </a:solidFill>
              </a:rPr>
              <a:t>IgA nephropathy. </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There is mesangial cell and matrix increase, with mesangial deposits.</a:t>
            </a:r>
          </a:p>
        </p:txBody>
      </p:sp>
      <p:pic>
        <p:nvPicPr>
          <p:cNvPr id="460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1"/>
            <a:ext cx="3962400"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8563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Helmut G. Rennke M.D\My Documents\My Pictures\74 slides\MesPgnlm.jpg"/>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1524000" y="1"/>
            <a:ext cx="91440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2335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33400"/>
            <a:ext cx="7848600" cy="762000"/>
          </a:xfrm>
        </p:spPr>
        <p:txBody>
          <a:bodyPr rtlCol="0" anchor="t">
            <a:normAutofit fontScale="90000"/>
          </a:bodyPr>
          <a:lstStyle/>
          <a:p>
            <a:pPr>
              <a:defRPr/>
            </a:pPr>
            <a:r>
              <a:rPr lang="en-US" sz="1600" b="1" dirty="0">
                <a:solidFill>
                  <a:schemeClr val="tx1"/>
                </a:solidFill>
              </a:rPr>
              <a:t>IgA nephropathy. </a:t>
            </a:r>
            <a:r>
              <a:rPr lang="en-US" sz="1600" dirty="0">
                <a:solidFill>
                  <a:schemeClr val="accent1">
                    <a:lumMod val="50000"/>
                  </a:schemeClr>
                </a:solidFill>
              </a:rPr>
              <a:t/>
            </a:r>
            <a:br>
              <a:rPr lang="en-US" sz="1600" dirty="0">
                <a:solidFill>
                  <a:schemeClr val="accent1">
                    <a:lumMod val="50000"/>
                  </a:schemeClr>
                </a:solidFill>
              </a:rPr>
            </a:br>
            <a:r>
              <a:rPr lang="en-US" sz="1600" dirty="0">
                <a:solidFill>
                  <a:schemeClr val="accent1">
                    <a:lumMod val="50000"/>
                  </a:schemeClr>
                </a:solidFill>
              </a:rPr>
              <a:t>Definitive diagnosis is made by immunofluorescence, showing dominant or codominant staining with IgA in a predominantly mesangial pattern, as shown here. </a:t>
            </a:r>
          </a:p>
        </p:txBody>
      </p:sp>
      <p:pic>
        <p:nvPicPr>
          <p:cNvPr id="481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26" y="1343026"/>
            <a:ext cx="7153275" cy="4981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6533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098"/>
          <p:cNvSpPr>
            <a:spLocks noGrp="1" noChangeArrowheads="1"/>
          </p:cNvSpPr>
          <p:nvPr>
            <p:ph type="title"/>
          </p:nvPr>
        </p:nvSpPr>
        <p:spPr>
          <a:xfrm>
            <a:off x="296562" y="205946"/>
            <a:ext cx="11607114" cy="6398741"/>
          </a:xfrm>
        </p:spPr>
        <p:txBody>
          <a:bodyPr/>
          <a:lstStyle/>
          <a:p>
            <a:r>
              <a:rPr lang="en-US" altLang="en-US" sz="3200" dirty="0"/>
              <a:t>Clinical Syndromes</a:t>
            </a:r>
            <a:r>
              <a:rPr lang="en-US" altLang="en-US" sz="3200" b="1" dirty="0">
                <a:solidFill>
                  <a:srgbClr val="333399"/>
                </a:solidFill>
                <a:latin typeface="Tahoma" panose="020B0604030504040204" pitchFamily="34" charset="0"/>
                <a:cs typeface="Tahoma" panose="020B0604030504040204" pitchFamily="34" charset="0"/>
              </a:rPr>
              <a:t/>
            </a:r>
            <a:br>
              <a:rPr lang="en-US" altLang="en-US" sz="32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2000" b="1" dirty="0">
                <a:solidFill>
                  <a:srgbClr val="333399"/>
                </a:solidFill>
                <a:latin typeface="Tahoma" panose="020B0604030504040204" pitchFamily="34" charset="0"/>
                <a:cs typeface="Tahoma" panose="020B0604030504040204" pitchFamily="34" charset="0"/>
              </a:rPr>
              <a:t/>
            </a:r>
            <a:br>
              <a:rPr lang="en-US" altLang="en-US" sz="2000" b="1" dirty="0">
                <a:solidFill>
                  <a:srgbClr val="333399"/>
                </a:solidFill>
                <a:latin typeface="Tahoma" panose="020B0604030504040204" pitchFamily="34" charset="0"/>
                <a:cs typeface="Tahoma" panose="020B0604030504040204" pitchFamily="34" charset="0"/>
              </a:rPr>
            </a:br>
            <a:r>
              <a:rPr lang="en-US" altLang="en-US" sz="3200" b="1" dirty="0">
                <a:solidFill>
                  <a:srgbClr val="333399"/>
                </a:solidFill>
                <a:latin typeface="Tahoma" panose="020B0604030504040204" pitchFamily="34" charset="0"/>
                <a:cs typeface="Tahoma" panose="020B0604030504040204" pitchFamily="34" charset="0"/>
              </a:rPr>
              <a:t>5.  </a:t>
            </a:r>
            <a:r>
              <a:rPr lang="en-US" altLang="en-US" sz="3200" b="1" dirty="0">
                <a:solidFill>
                  <a:srgbClr val="FF0000"/>
                </a:solidFill>
                <a:latin typeface="Tahoma" panose="020B0604030504040204" pitchFamily="34" charset="0"/>
                <a:cs typeface="Tahoma" panose="020B0604030504040204" pitchFamily="34" charset="0"/>
              </a:rPr>
              <a:t>Chronic renal failure</a:t>
            </a:r>
            <a:r>
              <a:rPr lang="en-US" altLang="en-US" sz="3200" b="1" dirty="0">
                <a:solidFill>
                  <a:srgbClr val="333399"/>
                </a:solidFill>
                <a:latin typeface="Tahoma" panose="020B0604030504040204" pitchFamily="34" charset="0"/>
                <a:cs typeface="Tahoma" panose="020B0604030504040204" pitchFamily="34" charset="0"/>
              </a:rPr>
              <a:t> = chronic uremia = end of all renal </a:t>
            </a:r>
            <a:r>
              <a:rPr lang="en-US" altLang="en-US" sz="3200" b="1" dirty="0" smtClean="0">
                <a:solidFill>
                  <a:srgbClr val="333399"/>
                </a:solidFill>
                <a:latin typeface="Tahoma" panose="020B0604030504040204" pitchFamily="34" charset="0"/>
                <a:cs typeface="Tahoma" panose="020B0604030504040204" pitchFamily="34" charset="0"/>
              </a:rPr>
              <a:t>diseases </a:t>
            </a:r>
            <a:r>
              <a:rPr lang="en-US" altLang="en-US" sz="3200" b="1" dirty="0">
                <a:solidFill>
                  <a:srgbClr val="333399"/>
                </a:solidFill>
                <a:latin typeface="Tahoma" panose="020B0604030504040204" pitchFamily="34" charset="0"/>
                <a:cs typeface="Tahoma" panose="020B0604030504040204" pitchFamily="34" charset="0"/>
              </a:rPr>
              <a:t>= end stage renal disease - (ESRD; </a:t>
            </a:r>
            <a:r>
              <a:rPr lang="en-US" altLang="en-US" sz="3200" b="1" dirty="0" smtClean="0">
                <a:solidFill>
                  <a:srgbClr val="333399"/>
                </a:solidFill>
                <a:latin typeface="Tahoma" panose="020B0604030504040204" pitchFamily="34" charset="0"/>
                <a:cs typeface="Tahoma" panose="020B0604030504040204" pitchFamily="34" charset="0"/>
              </a:rPr>
              <a:t>uremia</a:t>
            </a:r>
            <a:r>
              <a:rPr lang="en-US" altLang="en-US" sz="3200" b="1" dirty="0">
                <a:solidFill>
                  <a:srgbClr val="333399"/>
                </a:solidFill>
                <a:latin typeface="Tahoma" panose="020B0604030504040204" pitchFamily="34" charset="0"/>
                <a:cs typeface="Tahoma" panose="020B0604030504040204" pitchFamily="34" charset="0"/>
              </a:rPr>
              <a:t>)</a:t>
            </a:r>
            <a:br>
              <a:rPr lang="en-US" altLang="en-US" sz="3200" b="1" dirty="0">
                <a:solidFill>
                  <a:srgbClr val="333399"/>
                </a:solidFill>
                <a:latin typeface="Tahoma" panose="020B0604030504040204" pitchFamily="34" charset="0"/>
                <a:cs typeface="Tahoma" panose="020B0604030504040204" pitchFamily="34" charset="0"/>
              </a:rPr>
            </a:br>
            <a:r>
              <a:rPr lang="en-US" altLang="en-US" sz="3200" b="1" dirty="0">
                <a:solidFill>
                  <a:schemeClr val="tx1"/>
                </a:solidFill>
                <a:latin typeface="Tahoma" panose="020B0604030504040204" pitchFamily="34" charset="0"/>
                <a:cs typeface="Tahoma" panose="020B0604030504040204" pitchFamily="34" charset="0"/>
              </a:rPr>
              <a:t/>
            </a:r>
            <a:br>
              <a:rPr lang="en-US" altLang="en-US" sz="3200" b="1" dirty="0">
                <a:solidFill>
                  <a:schemeClr val="tx1"/>
                </a:solidFill>
                <a:latin typeface="Tahoma" panose="020B0604030504040204" pitchFamily="34" charset="0"/>
                <a:cs typeface="Tahoma" panose="020B0604030504040204" pitchFamily="34" charset="0"/>
              </a:rPr>
            </a:br>
            <a:endParaRPr lang="en-US" altLang="en-US" sz="3200" b="1" dirty="0">
              <a:solidFill>
                <a:srgbClr val="333399"/>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38447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1028" name="Picture 4" descr="http://fce-study.netdna-ssl.com/images/upload-flashcards/front/5/2/7025237_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547" y="3204519"/>
            <a:ext cx="5758248" cy="272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93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38898" y="245076"/>
            <a:ext cx="11714205" cy="6740307"/>
          </a:xfrm>
          <a:prstGeom prst="rect">
            <a:avLst/>
          </a:prstGeom>
          <a:solidFill>
            <a:schemeClr val="accent1"/>
          </a:solidFill>
          <a:ln w="9525">
            <a:solidFill>
              <a:srgbClr val="FF9700"/>
            </a:solidFill>
            <a:miter lim="800000"/>
            <a:headEnd/>
            <a:tailEnd/>
          </a:ln>
          <a:effectLst>
            <a:outerShdw dist="23000" dir="5400000" rotWithShape="0">
              <a:srgbClr val="808080">
                <a:alpha val="34999"/>
              </a:srgbClr>
            </a:outerShdw>
          </a:effectLst>
        </p:spPr>
        <p:txBody>
          <a:bodyPr wrap="square">
            <a:spAutoFit/>
          </a:bodyPr>
          <a:lstStyle/>
          <a:p>
            <a:pPr eaLnBrk="0" hangingPunct="0">
              <a:spcBef>
                <a:spcPct val="50000"/>
              </a:spcBef>
              <a:defRPr/>
            </a:pPr>
            <a:r>
              <a:rPr lang="en-US" sz="5400" b="1" dirty="0">
                <a:solidFill>
                  <a:srgbClr val="FF0000"/>
                </a:solidFill>
                <a:latin typeface="Arial" pitchFamily="34" charset="0"/>
                <a:cs typeface="Arial" charset="0"/>
              </a:rPr>
              <a:t>MINIMAL CHANGE </a:t>
            </a:r>
            <a:r>
              <a:rPr lang="en-US" sz="5400" b="1" dirty="0" smtClean="0">
                <a:solidFill>
                  <a:srgbClr val="FF0000"/>
                </a:solidFill>
                <a:latin typeface="Arial" pitchFamily="34" charset="0"/>
                <a:cs typeface="Arial" charset="0"/>
              </a:rPr>
              <a:t>DISEASE</a:t>
            </a:r>
          </a:p>
          <a:p>
            <a:pPr eaLnBrk="0" hangingPunct="0">
              <a:spcBef>
                <a:spcPct val="50000"/>
              </a:spcBef>
              <a:defRPr/>
            </a:pPr>
            <a:endParaRPr lang="en-US" sz="5400" b="1" dirty="0">
              <a:solidFill>
                <a:srgbClr val="FF0000"/>
              </a:solidFill>
              <a:latin typeface="Arial" pitchFamily="34" charset="0"/>
              <a:cs typeface="Arial" charset="0"/>
            </a:endParaRPr>
          </a:p>
          <a:p>
            <a:pPr eaLnBrk="0" hangingPunct="0">
              <a:spcBef>
                <a:spcPct val="50000"/>
              </a:spcBef>
              <a:defRPr/>
            </a:pPr>
            <a:r>
              <a:rPr lang="en-US" sz="5400" b="1" dirty="0">
                <a:solidFill>
                  <a:srgbClr val="FF0000"/>
                </a:solidFill>
                <a:latin typeface="Arial" pitchFamily="34" charset="0"/>
                <a:cs typeface="Arial" charset="0"/>
              </a:rPr>
              <a:t>DIFFUSE EPITHELIAL CELL DISEASE</a:t>
            </a:r>
            <a:r>
              <a:rPr lang="en-US" sz="5400" dirty="0">
                <a:solidFill>
                  <a:srgbClr val="FF0000"/>
                </a:solidFill>
                <a:latin typeface="Arial" pitchFamily="34" charset="0"/>
                <a:cs typeface="Arial" charset="0"/>
              </a:rPr>
              <a:t> </a:t>
            </a:r>
            <a:endParaRPr lang="en-US" sz="5400" dirty="0" smtClean="0">
              <a:solidFill>
                <a:srgbClr val="FF0000"/>
              </a:solidFill>
              <a:latin typeface="Arial" pitchFamily="34" charset="0"/>
              <a:cs typeface="Arial" charset="0"/>
            </a:endParaRPr>
          </a:p>
          <a:p>
            <a:pPr eaLnBrk="0" hangingPunct="0">
              <a:spcBef>
                <a:spcPct val="50000"/>
              </a:spcBef>
              <a:defRPr/>
            </a:pPr>
            <a:endParaRPr lang="en-US" sz="5400" dirty="0">
              <a:solidFill>
                <a:srgbClr val="FF0000"/>
              </a:solidFill>
              <a:latin typeface="Arial" pitchFamily="34" charset="0"/>
              <a:cs typeface="Arial" charset="0"/>
            </a:endParaRPr>
          </a:p>
          <a:p>
            <a:pPr eaLnBrk="0" hangingPunct="0">
              <a:spcBef>
                <a:spcPct val="50000"/>
              </a:spcBef>
              <a:defRPr/>
            </a:pPr>
            <a:endParaRPr lang="en-US" sz="5400" dirty="0">
              <a:solidFill>
                <a:srgbClr val="FF0000"/>
              </a:solidFill>
              <a:latin typeface="Arial" pitchFamily="34" charset="0"/>
              <a:cs typeface="Arial" charset="0"/>
            </a:endParaRPr>
          </a:p>
        </p:txBody>
      </p:sp>
    </p:spTree>
    <p:extLst>
      <p:ext uri="{BB962C8B-B14F-4D97-AF65-F5344CB8AC3E}">
        <p14:creationId xmlns:p14="http://schemas.microsoft.com/office/powerpoint/2010/main" val="39521074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998664" y="2433638"/>
            <a:ext cx="826293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a:lnSpc>
                <a:spcPct val="150000"/>
              </a:lnSpc>
            </a:pPr>
            <a:r>
              <a:rPr lang="en-US" altLang="en-US" sz="2800" b="1">
                <a:solidFill>
                  <a:srgbClr val="FFFFFF"/>
                </a:solidFill>
                <a:latin typeface="Arial" panose="020B0604020202020204" pitchFamily="34" charset="0"/>
              </a:rPr>
              <a:t>      </a:t>
            </a:r>
          </a:p>
        </p:txBody>
      </p:sp>
      <p:sp>
        <p:nvSpPr>
          <p:cNvPr id="346115" name="Rectangle 3"/>
          <p:cNvSpPr>
            <a:spLocks noChangeArrowheads="1"/>
          </p:cNvSpPr>
          <p:nvPr/>
        </p:nvSpPr>
        <p:spPr bwMode="auto">
          <a:xfrm>
            <a:off x="1524000" y="685801"/>
            <a:ext cx="9144000" cy="736099"/>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spAutoFit/>
          </a:bodyPr>
          <a:lstStyle/>
          <a:p>
            <a:pPr eaLnBrk="0" hangingPunct="0">
              <a:defRPr/>
            </a:pPr>
            <a:r>
              <a:rPr lang="en-US" sz="4200" b="1">
                <a:solidFill>
                  <a:srgbClr val="FAFD00"/>
                </a:solidFill>
                <a:latin typeface="Arial" pitchFamily="34" charset="0"/>
              </a:rPr>
              <a:t>CHRONIC NEPHRITIC SYNDROME</a:t>
            </a:r>
          </a:p>
        </p:txBody>
      </p:sp>
      <p:sp>
        <p:nvSpPr>
          <p:cNvPr id="346116" name="Text Box 4"/>
          <p:cNvSpPr txBox="1">
            <a:spLocks noChangeArrowheads="1"/>
          </p:cNvSpPr>
          <p:nvPr/>
        </p:nvSpPr>
        <p:spPr bwMode="auto">
          <a:xfrm>
            <a:off x="1981200" y="1828800"/>
            <a:ext cx="8534400" cy="399415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eaLnBrk="0" hangingPunct="0">
              <a:spcBef>
                <a:spcPct val="50000"/>
              </a:spcBef>
              <a:defRPr/>
            </a:pPr>
            <a:r>
              <a:rPr lang="en-US" sz="3200" b="1">
                <a:solidFill>
                  <a:srgbClr val="FF0000"/>
                </a:solidFill>
                <a:latin typeface="Arial" pitchFamily="34" charset="0"/>
              </a:rPr>
              <a:t>Azotemia</a:t>
            </a:r>
          </a:p>
          <a:p>
            <a:pPr eaLnBrk="0" hangingPunct="0">
              <a:spcBef>
                <a:spcPct val="50000"/>
              </a:spcBef>
              <a:defRPr/>
            </a:pPr>
            <a:r>
              <a:rPr lang="en-US" sz="3200" b="1">
                <a:solidFill>
                  <a:srgbClr val="FF0000"/>
                </a:solidFill>
                <a:latin typeface="Arial" pitchFamily="34" charset="0"/>
              </a:rPr>
              <a:t>Active urine sediment (variable)</a:t>
            </a:r>
          </a:p>
          <a:p>
            <a:pPr eaLnBrk="0" hangingPunct="0">
              <a:spcBef>
                <a:spcPct val="50000"/>
              </a:spcBef>
              <a:defRPr/>
            </a:pPr>
            <a:r>
              <a:rPr lang="en-US" sz="3200" b="1">
                <a:solidFill>
                  <a:srgbClr val="FF0000"/>
                </a:solidFill>
                <a:latin typeface="Arial" pitchFamily="34" charset="0"/>
              </a:rPr>
              <a:t>Proteinuria (variable)</a:t>
            </a:r>
          </a:p>
          <a:p>
            <a:pPr eaLnBrk="0" hangingPunct="0">
              <a:spcBef>
                <a:spcPct val="50000"/>
              </a:spcBef>
              <a:defRPr/>
            </a:pPr>
            <a:r>
              <a:rPr lang="en-US" sz="3200" b="1">
                <a:solidFill>
                  <a:srgbClr val="FF0000"/>
                </a:solidFill>
                <a:latin typeface="Arial" pitchFamily="34" charset="0"/>
              </a:rPr>
              <a:t>Past history of RPGN, nephrotic syndrome, 	or nephritic syndrome</a:t>
            </a:r>
          </a:p>
          <a:p>
            <a:pPr eaLnBrk="0" hangingPunct="0">
              <a:spcBef>
                <a:spcPct val="50000"/>
              </a:spcBef>
              <a:defRPr/>
            </a:pPr>
            <a:r>
              <a:rPr lang="en-US" sz="3200" b="1">
                <a:solidFill>
                  <a:srgbClr val="FF0000"/>
                </a:solidFill>
                <a:latin typeface="Arial" pitchFamily="34" charset="0"/>
              </a:rPr>
              <a:t>Hypertension</a:t>
            </a:r>
          </a:p>
        </p:txBody>
      </p:sp>
    </p:spTree>
    <p:extLst>
      <p:ext uri="{BB962C8B-B14F-4D97-AF65-F5344CB8AC3E}">
        <p14:creationId xmlns:p14="http://schemas.microsoft.com/office/powerpoint/2010/main" val="540558385"/>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2235201" y="6248400"/>
            <a:ext cx="189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59395" name="Rectangle 3"/>
          <p:cNvSpPr>
            <a:spLocks noChangeArrowheads="1"/>
          </p:cNvSpPr>
          <p:nvPr/>
        </p:nvSpPr>
        <p:spPr bwMode="auto">
          <a:xfrm>
            <a:off x="4673600" y="6248400"/>
            <a:ext cx="284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348164" name="Rectangle 4"/>
          <p:cNvSpPr>
            <a:spLocks noChangeArrowheads="1"/>
          </p:cNvSpPr>
          <p:nvPr/>
        </p:nvSpPr>
        <p:spPr bwMode="auto">
          <a:xfrm>
            <a:off x="1600200" y="0"/>
            <a:ext cx="9067800" cy="190500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nchor="ctr"/>
          <a:lstStyle/>
          <a:p>
            <a:pPr eaLnBrk="0" hangingPunct="0">
              <a:lnSpc>
                <a:spcPct val="120000"/>
              </a:lnSpc>
              <a:defRPr/>
            </a:pPr>
            <a:r>
              <a:rPr lang="en-US" sz="4800" b="1">
                <a:solidFill>
                  <a:srgbClr val="FAFD00"/>
                </a:solidFill>
                <a:latin typeface="Arial" pitchFamily="34" charset="0"/>
              </a:rPr>
              <a:t>CHRONIC RENAL FAILURE </a:t>
            </a:r>
            <a:r>
              <a:rPr lang="en-US" sz="4000" b="1">
                <a:solidFill>
                  <a:srgbClr val="FAFD00"/>
                </a:solidFill>
                <a:latin typeface="Arial" pitchFamily="34" charset="0"/>
              </a:rPr>
              <a:t>CHRONIC NEPHRITIC SYNDROME</a:t>
            </a:r>
          </a:p>
        </p:txBody>
      </p:sp>
      <p:sp>
        <p:nvSpPr>
          <p:cNvPr id="348165" name="Rectangle 5"/>
          <p:cNvSpPr>
            <a:spLocks noChangeArrowheads="1"/>
          </p:cNvSpPr>
          <p:nvPr/>
        </p:nvSpPr>
        <p:spPr bwMode="auto">
          <a:xfrm>
            <a:off x="1905000" y="2281238"/>
            <a:ext cx="8458200" cy="438150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lIns="90488" tIns="44450" rIns="90488" bIns="44450">
            <a:spAutoFit/>
          </a:bodyPr>
          <a:lstStyle/>
          <a:p>
            <a:pPr eaLnBrk="0" hangingPunct="0">
              <a:lnSpc>
                <a:spcPct val="110000"/>
              </a:lnSpc>
              <a:spcBef>
                <a:spcPct val="50000"/>
              </a:spcBef>
              <a:defRPr/>
            </a:pPr>
            <a:r>
              <a:rPr lang="en-US" sz="3200">
                <a:solidFill>
                  <a:srgbClr val="FF0000"/>
                </a:solidFill>
                <a:latin typeface="Arial" pitchFamily="34" charset="0"/>
              </a:rPr>
              <a:t>The structural equivalent of this syndrome is end-stage renal disease, with widespread global glomerular obsolescence (sclerosis), tubular atrophy, interstitial fibrosis, and variable degree of arterial and arteriolar sclerosis.  A more precise diagnosis can often be established by immunohistochemical and ultrstructural studies.</a:t>
            </a:r>
          </a:p>
        </p:txBody>
      </p:sp>
    </p:spTree>
    <p:extLst>
      <p:ext uri="{BB962C8B-B14F-4D97-AF65-F5344CB8AC3E}">
        <p14:creationId xmlns:p14="http://schemas.microsoft.com/office/powerpoint/2010/main" val="69530973"/>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651126" y="2622550"/>
            <a:ext cx="66262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3600" b="1" i="1">
                <a:solidFill>
                  <a:srgbClr val="333399"/>
                </a:solidFill>
                <a:latin typeface="Tahoma" panose="020B0604030504040204" pitchFamily="34" charset="0"/>
                <a:cs typeface="Tahoma" panose="020B0604030504040204" pitchFamily="34" charset="0"/>
              </a:rPr>
              <a:t>END STAGE RENAL DISEASE</a:t>
            </a:r>
          </a:p>
          <a:p>
            <a:pPr eaLnBrk="1" hangingPunct="1"/>
            <a:r>
              <a:rPr lang="en-US" altLang="en-US" sz="3600">
                <a:solidFill>
                  <a:srgbClr val="333399"/>
                </a:solidFill>
                <a:latin typeface="Tahoma" panose="020B0604030504040204" pitchFamily="34" charset="0"/>
                <a:cs typeface="Tahoma" panose="020B0604030504040204" pitchFamily="34" charset="0"/>
              </a:rPr>
              <a:t>Chronic Renal Failure</a:t>
            </a:r>
          </a:p>
          <a:p>
            <a:pPr eaLnBrk="1" hangingPunct="1"/>
            <a:endParaRPr lang="en-US" altLang="en-US" sz="3600">
              <a:solidFill>
                <a:srgbClr val="333399"/>
              </a:solidFill>
            </a:endParaRPr>
          </a:p>
        </p:txBody>
      </p:sp>
    </p:spTree>
    <p:extLst>
      <p:ext uri="{BB962C8B-B14F-4D97-AF65-F5344CB8AC3E}">
        <p14:creationId xmlns:p14="http://schemas.microsoft.com/office/powerpoint/2010/main" val="8669046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889126" y="414339"/>
            <a:ext cx="847407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eaLnBrk="0" hangingPunct="0">
              <a:defRPr>
                <a:solidFill>
                  <a:schemeClr val="tx1"/>
                </a:solidFill>
                <a:latin typeface="Century Gothic" panose="020B0502020202020204" pitchFamily="34" charset="0"/>
                <a:cs typeface="Arial" panose="020B0604020202020204" pitchFamily="34" charset="0"/>
              </a:defRPr>
            </a:lvl1pPr>
            <a:lvl2pPr marL="1066800" indent="-609600" eaLnBrk="0" hangingPunct="0">
              <a:defRPr>
                <a:solidFill>
                  <a:schemeClr val="tx1"/>
                </a:solidFill>
                <a:latin typeface="Century Gothic" panose="020B0502020202020204" pitchFamily="34" charset="0"/>
                <a:cs typeface="Arial" panose="020B0604020202020204" pitchFamily="34" charset="0"/>
              </a:defRPr>
            </a:lvl2pPr>
            <a:lvl3pPr marL="1524000" indent="-609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b="1" i="1">
                <a:latin typeface="Tahoma" panose="020B0604030504040204" pitchFamily="34" charset="0"/>
                <a:cs typeface="Tahoma" panose="020B0604030504040204" pitchFamily="34" charset="0"/>
              </a:rPr>
              <a:t>END STAGE RENAL DISEASE</a:t>
            </a:r>
          </a:p>
          <a:p>
            <a:pPr eaLnBrk="1" hangingPunct="1"/>
            <a:r>
              <a:rPr lang="en-US" altLang="en-US">
                <a:latin typeface="Tahoma" panose="020B0604030504040204" pitchFamily="34" charset="0"/>
                <a:cs typeface="Tahoma" panose="020B0604030504040204" pitchFamily="34" charset="0"/>
              </a:rPr>
              <a:t>I. Chronic Renal Failure</a:t>
            </a:r>
          </a:p>
          <a:p>
            <a:pPr eaLnBrk="1" hangingPunct="1">
              <a:buFontTx/>
              <a:buAutoNum type="romanUcPeriod"/>
            </a:pPr>
            <a:endParaRPr lang="en-US" altLang="en-US">
              <a:latin typeface="Tahoma" panose="020B0604030504040204" pitchFamily="34" charset="0"/>
              <a:cs typeface="Tahoma" panose="020B0604030504040204" pitchFamily="34" charset="0"/>
            </a:endParaRPr>
          </a:p>
          <a:p>
            <a:pPr lvl="1" eaLnBrk="1" hangingPunct="1"/>
            <a:r>
              <a:rPr lang="en-US" altLang="en-US">
                <a:latin typeface="Tahoma" panose="020B0604030504040204" pitchFamily="34" charset="0"/>
                <a:cs typeface="Tahoma" panose="020B0604030504040204" pitchFamily="34" charset="0"/>
              </a:rPr>
              <a:t>A. Extent of the problem; medical costs and ESRD</a:t>
            </a:r>
          </a:p>
          <a:p>
            <a:pPr lvl="1" eaLnBrk="1" hangingPunct="1"/>
            <a:r>
              <a:rPr lang="en-US" altLang="en-US">
                <a:latin typeface="Tahoma" panose="020B0604030504040204" pitchFamily="34" charset="0"/>
                <a:cs typeface="Tahoma" panose="020B0604030504040204" pitchFamily="34" charset="0"/>
              </a:rPr>
              <a:t>B. Uremic syndrome - definition</a:t>
            </a:r>
          </a:p>
          <a:p>
            <a:pPr lvl="2" eaLnBrk="1" hangingPunct="1"/>
            <a:r>
              <a:rPr lang="en-US" altLang="en-US" sz="2000">
                <a:latin typeface="Tahoma" panose="020B0604030504040204" pitchFamily="34" charset="0"/>
                <a:cs typeface="Tahoma" panose="020B0604030504040204" pitchFamily="34" charset="0"/>
              </a:rPr>
              <a:t>	1. Skin manifestations - pruritus, uremic "frost", skin </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2. Cardiac manifestations - uremic pericarditis</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3. Neurological manifestations - peripheral neuropathy</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4. Pulmonary complications - pneumonitis and hemorrhage</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5. Hematopoietic manifestations - anemia, bleeding diathesis</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6. Skeletal abnormalities - renal osteodystrophy (secondary hyperparathyroidism)</a:t>
            </a:r>
            <a:br>
              <a:rPr lang="en-US" altLang="en-US" sz="2000">
                <a:latin typeface="Tahoma" panose="020B0604030504040204" pitchFamily="34" charset="0"/>
                <a:cs typeface="Tahoma" panose="020B0604030504040204" pitchFamily="34" charset="0"/>
              </a:rPr>
            </a:br>
            <a:r>
              <a:rPr lang="en-US" altLang="en-US" sz="2000">
                <a:latin typeface="Tahoma" panose="020B0604030504040204" pitchFamily="34" charset="0"/>
                <a:cs typeface="Tahoma" panose="020B0604030504040204" pitchFamily="34" charset="0"/>
              </a:rPr>
              <a:t>7. Other - metabolic imbalances</a:t>
            </a:r>
          </a:p>
        </p:txBody>
      </p:sp>
    </p:spTree>
    <p:extLst>
      <p:ext uri="{BB962C8B-B14F-4D97-AF65-F5344CB8AC3E}">
        <p14:creationId xmlns:p14="http://schemas.microsoft.com/office/powerpoint/2010/main" val="17320985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048000" y="1219201"/>
            <a:ext cx="6096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981200" indent="-609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b="1" i="1" dirty="0">
                <a:latin typeface="Tahoma" panose="020B0604030504040204" pitchFamily="34" charset="0"/>
                <a:cs typeface="Tahoma" panose="020B0604030504040204" pitchFamily="34" charset="0"/>
              </a:rPr>
              <a:t>END STAGE RENAL DISEASE</a:t>
            </a:r>
          </a:p>
          <a:p>
            <a:pPr eaLnBrk="1" hangingPunct="1"/>
            <a:r>
              <a:rPr lang="en-US" altLang="en-US" dirty="0">
                <a:latin typeface="Tahoma" panose="020B0604030504040204" pitchFamily="34" charset="0"/>
                <a:cs typeface="Tahoma" panose="020B0604030504040204" pitchFamily="34" charset="0"/>
              </a:rPr>
              <a:t>Chronic Renal Failure</a:t>
            </a:r>
          </a:p>
          <a:p>
            <a:pPr eaLnBrk="1" hangingPunct="1"/>
            <a:endParaRPr lang="en-US" altLang="en-US" dirty="0">
              <a:latin typeface="Tahoma" panose="020B0604030504040204" pitchFamily="34" charset="0"/>
              <a:cs typeface="Tahoma" panose="020B0604030504040204" pitchFamily="34" charset="0"/>
            </a:endParaRPr>
          </a:p>
          <a:p>
            <a:pPr eaLnBrk="1" hangingPunct="1"/>
            <a:r>
              <a:rPr lang="en-US" altLang="en-US" dirty="0">
                <a:latin typeface="Tahoma" panose="020B0604030504040204" pitchFamily="34" charset="0"/>
                <a:cs typeface="Tahoma" panose="020B0604030504040204" pitchFamily="34" charset="0"/>
              </a:rPr>
              <a:t>C. Pathogenesis of uremic syndrome</a:t>
            </a:r>
          </a:p>
          <a:p>
            <a:pPr lvl="3" eaLnBrk="1" hangingPunct="1"/>
            <a:r>
              <a:rPr lang="en-US" altLang="en-US" sz="2000" b="1" dirty="0">
                <a:latin typeface="Tahoma" panose="020B0604030504040204" pitchFamily="34" charset="0"/>
                <a:cs typeface="Tahoma" panose="020B0604030504040204" pitchFamily="34" charset="0"/>
              </a:rPr>
              <a:t>	1. Uremic "Toxins"</a:t>
            </a:r>
            <a:r>
              <a:rPr lang="en-US" altLang="en-US" sz="2000" b="1">
                <a:latin typeface="Tahoma" panose="020B0604030504040204" pitchFamily="34" charset="0"/>
                <a:cs typeface="Tahoma" panose="020B0604030504040204" pitchFamily="34" charset="0"/>
              </a:rPr>
              <a:t/>
            </a:r>
            <a:br>
              <a:rPr lang="en-US" altLang="en-US" sz="2000" b="1">
                <a:latin typeface="Tahoma" panose="020B0604030504040204" pitchFamily="34" charset="0"/>
                <a:cs typeface="Tahoma" panose="020B0604030504040204" pitchFamily="34" charset="0"/>
              </a:rPr>
            </a:br>
            <a:endParaRPr lang="en-US" altLang="en-US" sz="2000" b="1" dirty="0">
              <a:latin typeface="Tahoma" panose="020B0604030504040204" pitchFamily="34" charset="0"/>
              <a:cs typeface="Tahoma" panose="020B0604030504040204" pitchFamily="34" charset="0"/>
            </a:endParaRPr>
          </a:p>
          <a:p>
            <a:pPr lvl="3" eaLnBrk="1" hangingPunct="1"/>
            <a:endParaRPr lang="en-US" altLang="en-US" sz="2000" b="1" dirty="0">
              <a:latin typeface="Tahoma" panose="020B0604030504040204" pitchFamily="34" charset="0"/>
              <a:cs typeface="Tahoma" panose="020B0604030504040204" pitchFamily="34" charset="0"/>
            </a:endParaRPr>
          </a:p>
          <a:p>
            <a:pPr eaLnBrk="1" hangingPunct="1"/>
            <a:r>
              <a:rPr lang="en-US" altLang="en-US" dirty="0">
                <a:latin typeface="Tahoma" panose="020B0604030504040204" pitchFamily="34" charset="0"/>
                <a:cs typeface="Tahoma" panose="020B0604030504040204" pitchFamily="34" charset="0"/>
              </a:rPr>
              <a:t>II. Treatment of End Stage Renal Disease</a:t>
            </a:r>
          </a:p>
          <a:p>
            <a:pPr lvl="3" eaLnBrk="1" hangingPunct="1"/>
            <a:r>
              <a:rPr lang="en-US" altLang="en-US" sz="2000" b="1" dirty="0">
                <a:latin typeface="Tahoma" panose="020B0604030504040204" pitchFamily="34" charset="0"/>
                <a:cs typeface="Tahoma" panose="020B0604030504040204" pitchFamily="34" charset="0"/>
              </a:rPr>
              <a:t>A. Supportive therapy</a:t>
            </a:r>
          </a:p>
          <a:p>
            <a:pPr lvl="3" eaLnBrk="1" hangingPunct="1"/>
            <a:r>
              <a:rPr lang="en-US" altLang="en-US" sz="2000" b="1" dirty="0">
                <a:latin typeface="Tahoma" panose="020B0604030504040204" pitchFamily="34" charset="0"/>
                <a:cs typeface="Tahoma" panose="020B0604030504040204" pitchFamily="34" charset="0"/>
              </a:rPr>
              <a:t>B. Dialysis</a:t>
            </a:r>
          </a:p>
          <a:p>
            <a:pPr lvl="3" eaLnBrk="1" hangingPunct="1"/>
            <a:r>
              <a:rPr lang="en-US" altLang="en-US" sz="2000" b="1" dirty="0">
                <a:latin typeface="Tahoma" panose="020B0604030504040204" pitchFamily="34" charset="0"/>
                <a:cs typeface="Tahoma" panose="020B0604030504040204" pitchFamily="34" charset="0"/>
              </a:rPr>
              <a:t>C. Renal transplantation</a:t>
            </a:r>
          </a:p>
          <a:p>
            <a:pPr lvl="3" eaLnBrk="1" hangingPunct="1"/>
            <a:endParaRPr lang="en-US" altLang="en-US" sz="2000" b="1"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794153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http://www.mcl.tulane.edu/classware/pathology/medical_pathology/McPath/GR_Renal/Rena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74876"/>
            <a:ext cx="4800600" cy="39973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63171" name="Text Box 4"/>
          <p:cNvSpPr txBox="1">
            <a:spLocks noChangeArrowheads="1"/>
          </p:cNvSpPr>
          <p:nvPr/>
        </p:nvSpPr>
        <p:spPr bwMode="auto">
          <a:xfrm>
            <a:off x="1524000" y="152400"/>
            <a:ext cx="9144000" cy="923330"/>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a:defRPr/>
            </a:pPr>
            <a:r>
              <a:rPr lang="en-US" b="1">
                <a:solidFill>
                  <a:srgbClr val="FF0000"/>
                </a:solidFill>
                <a:latin typeface="Tahoma" pitchFamily="34" charset="0"/>
                <a:cs typeface="Tahoma" pitchFamily="34" charset="0"/>
              </a:rPr>
              <a:t>“End stage kidney” of chronic glomerulonephritis</a:t>
            </a:r>
            <a:r>
              <a:rPr lang="en-US">
                <a:solidFill>
                  <a:srgbClr val="FF0000"/>
                </a:solidFill>
                <a:latin typeface="Tahoma" pitchFamily="34" charset="0"/>
                <a:cs typeface="Tahoma" pitchFamily="34" charset="0"/>
              </a:rPr>
              <a:t>. These are severely contracted kidneys each measure about 2 x 3".. Notice the cortices small amount of parenchyma and the finely granular surfaces. Such kidneys are incompatible with life. </a:t>
            </a:r>
          </a:p>
        </p:txBody>
      </p:sp>
      <p:pic>
        <p:nvPicPr>
          <p:cNvPr id="63492" name="Picture 6" descr="http://www.mcl.tulane.edu/classware/pathology/medical_pathology/McPath/GR_Renal/Rena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09800"/>
            <a:ext cx="4419600" cy="3962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9599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 descr="http://www.mcl.tulane.edu/classware/pathology/medical_pathology/McPath/GR_Renal/Renal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0238"/>
            <a:ext cx="7543800"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Text Box 6"/>
          <p:cNvSpPr txBox="1">
            <a:spLocks noChangeArrowheads="1"/>
          </p:cNvSpPr>
          <p:nvPr/>
        </p:nvSpPr>
        <p:spPr bwMode="auto">
          <a:xfrm>
            <a:off x="1752600" y="228601"/>
            <a:ext cx="8763000" cy="1616075"/>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a:defRPr/>
            </a:pPr>
            <a:r>
              <a:rPr lang="en-US" sz="2000" b="1">
                <a:solidFill>
                  <a:srgbClr val="FF0000"/>
                </a:solidFill>
                <a:latin typeface="Tahoma" pitchFamily="34" charset="0"/>
                <a:cs typeface="Tahoma" pitchFamily="34" charset="0"/>
              </a:rPr>
              <a:t>“End stage kidney” of chronic glomerulonephritis. This is the kidney of a 38 year old man who presented with an insidious onset of the three signs of uremia, that is loss of appetite, lethargy, and the laboratory finding of an increased BUN. He had no antecedent history of acute glomerulonephritis. </a:t>
            </a:r>
          </a:p>
        </p:txBody>
      </p:sp>
      <p:pic>
        <p:nvPicPr>
          <p:cNvPr id="64516" name="Picture 7" descr="http://www.mcl.tulane.edu/classware/pathology/medical_pathology/McPath/GR_Renal/Renal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954588"/>
            <a:ext cx="2743200" cy="19034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517" name="Text Box 8"/>
          <p:cNvSpPr txBox="1">
            <a:spLocks noChangeArrowheads="1"/>
          </p:cNvSpPr>
          <p:nvPr/>
        </p:nvSpPr>
        <p:spPr bwMode="auto">
          <a:xfrm>
            <a:off x="2514600" y="5715000"/>
            <a:ext cx="5418138" cy="406400"/>
          </a:xfrm>
          <a:prstGeom prst="rect">
            <a:avLst/>
          </a:prstGeom>
          <a:solidFill>
            <a:schemeClr val="accent2"/>
          </a:solidFill>
          <a:ln w="9525">
            <a:solidFill>
              <a:schemeClr val="hlink"/>
            </a:solidFill>
            <a:miter lim="800000"/>
            <a:headEnd/>
            <a:tailEnd/>
          </a:ln>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solidFill>
                  <a:srgbClr val="FFFF99"/>
                </a:solidFill>
                <a:latin typeface="Tahoma" panose="020B0604030504040204" pitchFamily="34" charset="0"/>
                <a:cs typeface="Tahoma" panose="020B0604030504040204" pitchFamily="34" charset="0"/>
              </a:rPr>
              <a:t>Extremely contracted and finely granular</a:t>
            </a:r>
          </a:p>
        </p:txBody>
      </p:sp>
    </p:spTree>
    <p:extLst>
      <p:ext uri="{BB962C8B-B14F-4D97-AF65-F5344CB8AC3E}">
        <p14:creationId xmlns:p14="http://schemas.microsoft.com/office/powerpoint/2010/main" val="35976371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http://www.mcl.tulane.edu/classware/pathology/medical_pathology/McPath/GR_Renal/Renal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663826"/>
            <a:ext cx="525780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9" name="Text Box 4"/>
          <p:cNvSpPr txBox="1">
            <a:spLocks noChangeArrowheads="1"/>
          </p:cNvSpPr>
          <p:nvPr/>
        </p:nvSpPr>
        <p:spPr bwMode="auto">
          <a:xfrm>
            <a:off x="1828800" y="304800"/>
            <a:ext cx="8534400" cy="1477328"/>
          </a:xfrm>
          <a:prstGeom prst="rect">
            <a:avLst/>
          </a:prstGeom>
          <a:gradFill rotWithShape="1">
            <a:gsLst>
              <a:gs pos="0">
                <a:srgbClr val="FFBD67"/>
              </a:gs>
              <a:gs pos="100000">
                <a:srgbClr val="FFA100"/>
              </a:gs>
            </a:gsLst>
            <a:lin ang="5400000"/>
          </a:gradFill>
          <a:ln w="9525">
            <a:solidFill>
              <a:srgbClr val="FF9700"/>
            </a:solidFill>
            <a:miter lim="800000"/>
            <a:headEnd/>
            <a:tailEnd/>
          </a:ln>
          <a:effectLst>
            <a:outerShdw dist="23000" dir="5400000" rotWithShape="0">
              <a:srgbClr val="808080">
                <a:alpha val="34999"/>
              </a:srgbClr>
            </a:outerShdw>
          </a:effectLst>
        </p:spPr>
        <p:txBody>
          <a:bodyPr>
            <a:spAutoFit/>
          </a:bodyPr>
          <a:lstStyle/>
          <a:p>
            <a:pPr>
              <a:defRPr/>
            </a:pPr>
            <a:r>
              <a:rPr lang="en-US">
                <a:solidFill>
                  <a:srgbClr val="FF0000"/>
                </a:solidFill>
                <a:latin typeface="Tahoma" pitchFamily="34" charset="0"/>
                <a:cs typeface="Tahoma" pitchFamily="34" charset="0"/>
              </a:rPr>
              <a:t>Contracted kidney with a finely granular surface representing another glomerular disease, Kimmelsteil-Wilson disease or diabetic glomerulosclerosis. Grossly is indistinguishable from chronic glomerulonephritis. Notice larger scars rather shallow pits on the surface: these represent chronic pyelonephritis another disease that diabetics are apt to develop.</a:t>
            </a:r>
          </a:p>
        </p:txBody>
      </p:sp>
    </p:spTree>
    <p:extLst>
      <p:ext uri="{BB962C8B-B14F-4D97-AF65-F5344CB8AC3E}">
        <p14:creationId xmlns:p14="http://schemas.microsoft.com/office/powerpoint/2010/main" val="15416114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http://www.mcl.tulane.edu/classware/pathology/medical_pathology/McPath/GR_Renal/Renal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828801"/>
            <a:ext cx="71628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4"/>
          <p:cNvSpPr txBox="1">
            <a:spLocks noChangeArrowheads="1"/>
          </p:cNvSpPr>
          <p:nvPr/>
        </p:nvSpPr>
        <p:spPr bwMode="auto">
          <a:xfrm>
            <a:off x="2133600" y="457201"/>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a:t>This is a close-up photograph of a cross-section of a kidney with chronic glomerulonephritis. The cortex has largely turned to scar tissue and there is a poor demarcation between cortex and medulla due to the glomerular scarring.</a:t>
            </a:r>
          </a:p>
        </p:txBody>
      </p:sp>
    </p:spTree>
    <p:extLst>
      <p:ext uri="{BB962C8B-B14F-4D97-AF65-F5344CB8AC3E}">
        <p14:creationId xmlns:p14="http://schemas.microsoft.com/office/powerpoint/2010/main" val="3424163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09800" y="228600"/>
            <a:ext cx="7772400" cy="1143000"/>
          </a:xfrm>
        </p:spPr>
        <p:txBody>
          <a:bodyPr/>
          <a:lstStyle/>
          <a:p>
            <a:pPr eaLnBrk="1" hangingPunct="1"/>
            <a:r>
              <a:rPr lang="en-US" altLang="en-US" sz="3600">
                <a:solidFill>
                  <a:srgbClr val="333399"/>
                </a:solidFill>
                <a:latin typeface="Tahoma" panose="020B0604030504040204" pitchFamily="34" charset="0"/>
                <a:cs typeface="Tahoma" panose="020B0604030504040204" pitchFamily="34" charset="0"/>
              </a:rPr>
              <a:t>Pathology of the kidney</a:t>
            </a:r>
            <a:br>
              <a:rPr lang="en-US" altLang="en-US" sz="3600">
                <a:solidFill>
                  <a:srgbClr val="333399"/>
                </a:solidFill>
                <a:latin typeface="Tahoma" panose="020B0604030504040204" pitchFamily="34" charset="0"/>
                <a:cs typeface="Tahoma" panose="020B0604030504040204" pitchFamily="34" charset="0"/>
              </a:rPr>
            </a:br>
            <a:r>
              <a:rPr lang="en-US" altLang="en-US" sz="2400" b="1">
                <a:solidFill>
                  <a:srgbClr val="333399"/>
                </a:solidFill>
                <a:latin typeface="Tahoma" panose="020B0604030504040204" pitchFamily="34" charset="0"/>
                <a:cs typeface="Tahoma" panose="020B0604030504040204" pitchFamily="34" charset="0"/>
              </a:rPr>
              <a:t>Glomerular diseases</a:t>
            </a:r>
          </a:p>
        </p:txBody>
      </p:sp>
      <p:sp>
        <p:nvSpPr>
          <p:cNvPr id="16387" name="Oval 13"/>
          <p:cNvSpPr>
            <a:spLocks noChangeArrowheads="1"/>
          </p:cNvSpPr>
          <p:nvPr/>
        </p:nvSpPr>
        <p:spPr bwMode="auto">
          <a:xfrm>
            <a:off x="3657600" y="4343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88" name="Oval 14"/>
          <p:cNvSpPr>
            <a:spLocks noChangeArrowheads="1"/>
          </p:cNvSpPr>
          <p:nvPr/>
        </p:nvSpPr>
        <p:spPr bwMode="auto">
          <a:xfrm>
            <a:off x="39624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89" name="Oval 15"/>
          <p:cNvSpPr>
            <a:spLocks noChangeArrowheads="1"/>
          </p:cNvSpPr>
          <p:nvPr/>
        </p:nvSpPr>
        <p:spPr bwMode="auto">
          <a:xfrm>
            <a:off x="3429000" y="4267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0" name="Oval 16"/>
          <p:cNvSpPr>
            <a:spLocks noChangeArrowheads="1"/>
          </p:cNvSpPr>
          <p:nvPr/>
        </p:nvSpPr>
        <p:spPr bwMode="auto">
          <a:xfrm>
            <a:off x="4114800" y="4419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1" name="Oval 17"/>
          <p:cNvSpPr>
            <a:spLocks noChangeArrowheads="1"/>
          </p:cNvSpPr>
          <p:nvPr/>
        </p:nvSpPr>
        <p:spPr bwMode="auto">
          <a:xfrm>
            <a:off x="3962400" y="4876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2" name="Oval 18"/>
          <p:cNvSpPr>
            <a:spLocks noChangeArrowheads="1"/>
          </p:cNvSpPr>
          <p:nvPr/>
        </p:nvSpPr>
        <p:spPr bwMode="auto">
          <a:xfrm>
            <a:off x="4267200" y="4724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3" name="Oval 19"/>
          <p:cNvSpPr>
            <a:spLocks noChangeArrowheads="1"/>
          </p:cNvSpPr>
          <p:nvPr/>
        </p:nvSpPr>
        <p:spPr bwMode="auto">
          <a:xfrm>
            <a:off x="3733800" y="5181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4" name="Oval 20"/>
          <p:cNvSpPr>
            <a:spLocks noChangeArrowheads="1"/>
          </p:cNvSpPr>
          <p:nvPr/>
        </p:nvSpPr>
        <p:spPr bwMode="auto">
          <a:xfrm>
            <a:off x="4267200" y="5257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5" name="Oval 21"/>
          <p:cNvSpPr>
            <a:spLocks noChangeArrowheads="1"/>
          </p:cNvSpPr>
          <p:nvPr/>
        </p:nvSpPr>
        <p:spPr bwMode="auto">
          <a:xfrm>
            <a:off x="3505200" y="190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6" name="Oval 22"/>
          <p:cNvSpPr>
            <a:spLocks noChangeArrowheads="1"/>
          </p:cNvSpPr>
          <p:nvPr/>
        </p:nvSpPr>
        <p:spPr bwMode="auto">
          <a:xfrm>
            <a:off x="4191000" y="5562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7" name="Oval 23"/>
          <p:cNvSpPr>
            <a:spLocks noChangeArrowheads="1"/>
          </p:cNvSpPr>
          <p:nvPr/>
        </p:nvSpPr>
        <p:spPr bwMode="auto">
          <a:xfrm>
            <a:off x="3581400" y="5486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8" name="Oval 24"/>
          <p:cNvSpPr>
            <a:spLocks noChangeArrowheads="1"/>
          </p:cNvSpPr>
          <p:nvPr/>
        </p:nvSpPr>
        <p:spPr bwMode="auto">
          <a:xfrm>
            <a:off x="3810000" y="5638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399" name="Oval 25"/>
          <p:cNvSpPr>
            <a:spLocks noChangeArrowheads="1"/>
          </p:cNvSpPr>
          <p:nvPr/>
        </p:nvSpPr>
        <p:spPr bwMode="auto">
          <a:xfrm>
            <a:off x="4419600" y="4495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0" name="Oval 26"/>
          <p:cNvSpPr>
            <a:spLocks noChangeArrowheads="1"/>
          </p:cNvSpPr>
          <p:nvPr/>
        </p:nvSpPr>
        <p:spPr bwMode="auto">
          <a:xfrm>
            <a:off x="3886200" y="4648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1" name="Oval 27"/>
          <p:cNvSpPr>
            <a:spLocks noChangeArrowheads="1"/>
          </p:cNvSpPr>
          <p:nvPr/>
        </p:nvSpPr>
        <p:spPr bwMode="auto">
          <a:xfrm>
            <a:off x="4267200" y="41910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2" name="Oval 28"/>
          <p:cNvSpPr>
            <a:spLocks noChangeArrowheads="1"/>
          </p:cNvSpPr>
          <p:nvPr/>
        </p:nvSpPr>
        <p:spPr bwMode="auto">
          <a:xfrm>
            <a:off x="4038600" y="51054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3" name="Oval 29"/>
          <p:cNvSpPr>
            <a:spLocks noChangeArrowheads="1"/>
          </p:cNvSpPr>
          <p:nvPr/>
        </p:nvSpPr>
        <p:spPr bwMode="auto">
          <a:xfrm>
            <a:off x="4343400" y="49530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4" name="Oval 30"/>
          <p:cNvSpPr>
            <a:spLocks noChangeArrowheads="1"/>
          </p:cNvSpPr>
          <p:nvPr/>
        </p:nvSpPr>
        <p:spPr bwMode="auto">
          <a:xfrm>
            <a:off x="3352800" y="4038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5" name="Oval 31"/>
          <p:cNvSpPr>
            <a:spLocks noChangeArrowheads="1"/>
          </p:cNvSpPr>
          <p:nvPr/>
        </p:nvSpPr>
        <p:spPr bwMode="auto">
          <a:xfrm>
            <a:off x="3657600" y="4038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6" name="Oval 32"/>
          <p:cNvSpPr>
            <a:spLocks noChangeArrowheads="1"/>
          </p:cNvSpPr>
          <p:nvPr/>
        </p:nvSpPr>
        <p:spPr bwMode="auto">
          <a:xfrm>
            <a:off x="3886200" y="4419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7" name="Freeform 46"/>
          <p:cNvSpPr>
            <a:spLocks/>
          </p:cNvSpPr>
          <p:nvPr/>
        </p:nvSpPr>
        <p:spPr bwMode="auto">
          <a:xfrm>
            <a:off x="3276600" y="3886200"/>
            <a:ext cx="1676400" cy="2209800"/>
          </a:xfrm>
          <a:custGeom>
            <a:avLst/>
            <a:gdLst>
              <a:gd name="T0" fmla="*/ 2147483647 w 1080"/>
              <a:gd name="T1" fmla="*/ 2147483647 h 1796"/>
              <a:gd name="T2" fmla="*/ 2147483647 w 1080"/>
              <a:gd name="T3" fmla="*/ 0 h 1796"/>
              <a:gd name="T4" fmla="*/ 2147483647 w 1080"/>
              <a:gd name="T5" fmla="*/ 2147483647 h 1796"/>
              <a:gd name="T6" fmla="*/ 2147483647 w 1080"/>
              <a:gd name="T7" fmla="*/ 2147483647 h 1796"/>
              <a:gd name="T8" fmla="*/ 2147483647 w 1080"/>
              <a:gd name="T9" fmla="*/ 2147483647 h 1796"/>
              <a:gd name="T10" fmla="*/ 2147483647 w 1080"/>
              <a:gd name="T11" fmla="*/ 2147483647 h 1796"/>
              <a:gd name="T12" fmla="*/ 2147483647 w 1080"/>
              <a:gd name="T13" fmla="*/ 2147483647 h 1796"/>
              <a:gd name="T14" fmla="*/ 2147483647 w 1080"/>
              <a:gd name="T15" fmla="*/ 2147483647 h 1796"/>
              <a:gd name="T16" fmla="*/ 2147483647 w 1080"/>
              <a:gd name="T17" fmla="*/ 2147483647 h 1796"/>
              <a:gd name="T18" fmla="*/ 2147483647 w 1080"/>
              <a:gd name="T19" fmla="*/ 2147483647 h 1796"/>
              <a:gd name="T20" fmla="*/ 2147483647 w 1080"/>
              <a:gd name="T21" fmla="*/ 2147483647 h 1796"/>
              <a:gd name="T22" fmla="*/ 2147483647 w 1080"/>
              <a:gd name="T23" fmla="*/ 2147483647 h 1796"/>
              <a:gd name="T24" fmla="*/ 2147483647 w 1080"/>
              <a:gd name="T25" fmla="*/ 2147483647 h 1796"/>
              <a:gd name="T26" fmla="*/ 2147483647 w 1080"/>
              <a:gd name="T27" fmla="*/ 2147483647 h 1796"/>
              <a:gd name="T28" fmla="*/ 2147483647 w 1080"/>
              <a:gd name="T29" fmla="*/ 2147483647 h 1796"/>
              <a:gd name="T30" fmla="*/ 2147483647 w 1080"/>
              <a:gd name="T31" fmla="*/ 2147483647 h 1796"/>
              <a:gd name="T32" fmla="*/ 2147483647 w 1080"/>
              <a:gd name="T33" fmla="*/ 2147483647 h 1796"/>
              <a:gd name="T34" fmla="*/ 2147483647 w 1080"/>
              <a:gd name="T35" fmla="*/ 2147483647 h 1796"/>
              <a:gd name="T36" fmla="*/ 2147483647 w 1080"/>
              <a:gd name="T37" fmla="*/ 2147483647 h 1796"/>
              <a:gd name="T38" fmla="*/ 2147483647 w 1080"/>
              <a:gd name="T39" fmla="*/ 2147483647 h 1796"/>
              <a:gd name="T40" fmla="*/ 2147483647 w 1080"/>
              <a:gd name="T41" fmla="*/ 2147483647 h 1796"/>
              <a:gd name="T42" fmla="*/ 2147483647 w 1080"/>
              <a:gd name="T43" fmla="*/ 2147483647 h 1796"/>
              <a:gd name="T44" fmla="*/ 2147483647 w 1080"/>
              <a:gd name="T45" fmla="*/ 2147483647 h 1796"/>
              <a:gd name="T46" fmla="*/ 2147483647 w 1080"/>
              <a:gd name="T47" fmla="*/ 2147483647 h 1796"/>
              <a:gd name="T48" fmla="*/ 2147483647 w 1080"/>
              <a:gd name="T49" fmla="*/ 2147483647 h 1796"/>
              <a:gd name="T50" fmla="*/ 2147483647 w 1080"/>
              <a:gd name="T51" fmla="*/ 2147483647 h 1796"/>
              <a:gd name="T52" fmla="*/ 2147483647 w 1080"/>
              <a:gd name="T53" fmla="*/ 2147483647 h 1796"/>
              <a:gd name="T54" fmla="*/ 2147483647 w 1080"/>
              <a:gd name="T55" fmla="*/ 2147483647 h 1796"/>
              <a:gd name="T56" fmla="*/ 2147483647 w 1080"/>
              <a:gd name="T57" fmla="*/ 2147483647 h 1796"/>
              <a:gd name="T58" fmla="*/ 2147483647 w 1080"/>
              <a:gd name="T59" fmla="*/ 2147483647 h 1796"/>
              <a:gd name="T60" fmla="*/ 2147483647 w 1080"/>
              <a:gd name="T61" fmla="*/ 2147483647 h 17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0"/>
              <a:gd name="T94" fmla="*/ 0 h 1796"/>
              <a:gd name="T95" fmla="*/ 1080 w 1080"/>
              <a:gd name="T96" fmla="*/ 1796 h 17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0" h="1796">
                <a:moveTo>
                  <a:pt x="166" y="91"/>
                </a:moveTo>
                <a:cubicBezTo>
                  <a:pt x="225" y="3"/>
                  <a:pt x="252" y="11"/>
                  <a:pt x="347" y="0"/>
                </a:cubicBezTo>
                <a:cubicBezTo>
                  <a:pt x="415" y="4"/>
                  <a:pt x="483" y="5"/>
                  <a:pt x="550" y="11"/>
                </a:cubicBezTo>
                <a:cubicBezTo>
                  <a:pt x="626" y="18"/>
                  <a:pt x="702" y="94"/>
                  <a:pt x="765" y="136"/>
                </a:cubicBezTo>
                <a:cubicBezTo>
                  <a:pt x="801" y="160"/>
                  <a:pt x="839" y="180"/>
                  <a:pt x="866" y="215"/>
                </a:cubicBezTo>
                <a:cubicBezTo>
                  <a:pt x="883" y="236"/>
                  <a:pt x="896" y="260"/>
                  <a:pt x="911" y="283"/>
                </a:cubicBezTo>
                <a:cubicBezTo>
                  <a:pt x="918" y="294"/>
                  <a:pt x="934" y="316"/>
                  <a:pt x="934" y="316"/>
                </a:cubicBezTo>
                <a:cubicBezTo>
                  <a:pt x="949" y="361"/>
                  <a:pt x="964" y="407"/>
                  <a:pt x="979" y="452"/>
                </a:cubicBezTo>
                <a:cubicBezTo>
                  <a:pt x="983" y="463"/>
                  <a:pt x="987" y="475"/>
                  <a:pt x="991" y="486"/>
                </a:cubicBezTo>
                <a:cubicBezTo>
                  <a:pt x="995" y="497"/>
                  <a:pt x="1002" y="520"/>
                  <a:pt x="1002" y="520"/>
                </a:cubicBezTo>
                <a:cubicBezTo>
                  <a:pt x="1008" y="644"/>
                  <a:pt x="1011" y="751"/>
                  <a:pt x="1036" y="870"/>
                </a:cubicBezTo>
                <a:cubicBezTo>
                  <a:pt x="1034" y="951"/>
                  <a:pt x="1080" y="1404"/>
                  <a:pt x="968" y="1570"/>
                </a:cubicBezTo>
                <a:cubicBezTo>
                  <a:pt x="917" y="1728"/>
                  <a:pt x="742" y="1775"/>
                  <a:pt x="595" y="1796"/>
                </a:cubicBezTo>
                <a:cubicBezTo>
                  <a:pt x="482" y="1792"/>
                  <a:pt x="369" y="1792"/>
                  <a:pt x="256" y="1785"/>
                </a:cubicBezTo>
                <a:cubicBezTo>
                  <a:pt x="217" y="1783"/>
                  <a:pt x="155" y="1728"/>
                  <a:pt x="155" y="1728"/>
                </a:cubicBezTo>
                <a:cubicBezTo>
                  <a:pt x="137" y="1677"/>
                  <a:pt x="95" y="1638"/>
                  <a:pt x="64" y="1593"/>
                </a:cubicBezTo>
                <a:cubicBezTo>
                  <a:pt x="56" y="1582"/>
                  <a:pt x="49" y="1570"/>
                  <a:pt x="42" y="1559"/>
                </a:cubicBezTo>
                <a:cubicBezTo>
                  <a:pt x="29" y="1539"/>
                  <a:pt x="19" y="1491"/>
                  <a:pt x="19" y="1491"/>
                </a:cubicBezTo>
                <a:cubicBezTo>
                  <a:pt x="23" y="1435"/>
                  <a:pt x="18" y="1377"/>
                  <a:pt x="31" y="1322"/>
                </a:cubicBezTo>
                <a:cubicBezTo>
                  <a:pt x="45" y="1262"/>
                  <a:pt x="98" y="1239"/>
                  <a:pt x="143" y="1209"/>
                </a:cubicBezTo>
                <a:cubicBezTo>
                  <a:pt x="209" y="1164"/>
                  <a:pt x="281" y="1139"/>
                  <a:pt x="347" y="1096"/>
                </a:cubicBezTo>
                <a:cubicBezTo>
                  <a:pt x="362" y="1049"/>
                  <a:pt x="387" y="1001"/>
                  <a:pt x="415" y="960"/>
                </a:cubicBezTo>
                <a:cubicBezTo>
                  <a:pt x="428" y="919"/>
                  <a:pt x="437" y="911"/>
                  <a:pt x="415" y="859"/>
                </a:cubicBezTo>
                <a:cubicBezTo>
                  <a:pt x="392" y="804"/>
                  <a:pt x="349" y="767"/>
                  <a:pt x="313" y="723"/>
                </a:cubicBezTo>
                <a:cubicBezTo>
                  <a:pt x="304" y="713"/>
                  <a:pt x="301" y="697"/>
                  <a:pt x="290" y="689"/>
                </a:cubicBezTo>
                <a:cubicBezTo>
                  <a:pt x="281" y="682"/>
                  <a:pt x="267" y="682"/>
                  <a:pt x="256" y="678"/>
                </a:cubicBezTo>
                <a:cubicBezTo>
                  <a:pt x="234" y="663"/>
                  <a:pt x="204" y="655"/>
                  <a:pt x="189" y="633"/>
                </a:cubicBezTo>
                <a:cubicBezTo>
                  <a:pt x="163" y="594"/>
                  <a:pt x="137" y="568"/>
                  <a:pt x="98" y="542"/>
                </a:cubicBezTo>
                <a:cubicBezTo>
                  <a:pt x="71" y="501"/>
                  <a:pt x="46" y="454"/>
                  <a:pt x="31" y="407"/>
                </a:cubicBezTo>
                <a:cubicBezTo>
                  <a:pt x="41" y="240"/>
                  <a:pt x="0" y="177"/>
                  <a:pt x="155" y="147"/>
                </a:cubicBezTo>
                <a:cubicBezTo>
                  <a:pt x="163" y="135"/>
                  <a:pt x="230" y="57"/>
                  <a:pt x="166" y="91"/>
                </a:cubicBezTo>
                <a:close/>
              </a:path>
            </a:pathLst>
          </a:custGeom>
          <a:solidFill>
            <a:schemeClr val="folHlink"/>
          </a:solidFill>
          <a:ln w="38100">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8" name="Freeform 47"/>
          <p:cNvSpPr>
            <a:spLocks/>
          </p:cNvSpPr>
          <p:nvPr/>
        </p:nvSpPr>
        <p:spPr bwMode="auto">
          <a:xfrm>
            <a:off x="3162300" y="1591501"/>
            <a:ext cx="1676400" cy="2214563"/>
          </a:xfrm>
          <a:custGeom>
            <a:avLst/>
            <a:gdLst>
              <a:gd name="T0" fmla="*/ 2147483647 w 1080"/>
              <a:gd name="T1" fmla="*/ 2147483647 h 1796"/>
              <a:gd name="T2" fmla="*/ 2147483647 w 1080"/>
              <a:gd name="T3" fmla="*/ 0 h 1796"/>
              <a:gd name="T4" fmla="*/ 2147483647 w 1080"/>
              <a:gd name="T5" fmla="*/ 2147483647 h 1796"/>
              <a:gd name="T6" fmla="*/ 2147483647 w 1080"/>
              <a:gd name="T7" fmla="*/ 2147483647 h 1796"/>
              <a:gd name="T8" fmla="*/ 2147483647 w 1080"/>
              <a:gd name="T9" fmla="*/ 2147483647 h 1796"/>
              <a:gd name="T10" fmla="*/ 2147483647 w 1080"/>
              <a:gd name="T11" fmla="*/ 2147483647 h 1796"/>
              <a:gd name="T12" fmla="*/ 2147483647 w 1080"/>
              <a:gd name="T13" fmla="*/ 2147483647 h 1796"/>
              <a:gd name="T14" fmla="*/ 2147483647 w 1080"/>
              <a:gd name="T15" fmla="*/ 2147483647 h 1796"/>
              <a:gd name="T16" fmla="*/ 2147483647 w 1080"/>
              <a:gd name="T17" fmla="*/ 2147483647 h 1796"/>
              <a:gd name="T18" fmla="*/ 2147483647 w 1080"/>
              <a:gd name="T19" fmla="*/ 2147483647 h 1796"/>
              <a:gd name="T20" fmla="*/ 2147483647 w 1080"/>
              <a:gd name="T21" fmla="*/ 2147483647 h 1796"/>
              <a:gd name="T22" fmla="*/ 2147483647 w 1080"/>
              <a:gd name="T23" fmla="*/ 2147483647 h 1796"/>
              <a:gd name="T24" fmla="*/ 2147483647 w 1080"/>
              <a:gd name="T25" fmla="*/ 2147483647 h 1796"/>
              <a:gd name="T26" fmla="*/ 2147483647 w 1080"/>
              <a:gd name="T27" fmla="*/ 2147483647 h 1796"/>
              <a:gd name="T28" fmla="*/ 2147483647 w 1080"/>
              <a:gd name="T29" fmla="*/ 2147483647 h 1796"/>
              <a:gd name="T30" fmla="*/ 2147483647 w 1080"/>
              <a:gd name="T31" fmla="*/ 2147483647 h 1796"/>
              <a:gd name="T32" fmla="*/ 2147483647 w 1080"/>
              <a:gd name="T33" fmla="*/ 2147483647 h 1796"/>
              <a:gd name="T34" fmla="*/ 2147483647 w 1080"/>
              <a:gd name="T35" fmla="*/ 2147483647 h 1796"/>
              <a:gd name="T36" fmla="*/ 2147483647 w 1080"/>
              <a:gd name="T37" fmla="*/ 2147483647 h 1796"/>
              <a:gd name="T38" fmla="*/ 2147483647 w 1080"/>
              <a:gd name="T39" fmla="*/ 2147483647 h 1796"/>
              <a:gd name="T40" fmla="*/ 2147483647 w 1080"/>
              <a:gd name="T41" fmla="*/ 2147483647 h 1796"/>
              <a:gd name="T42" fmla="*/ 2147483647 w 1080"/>
              <a:gd name="T43" fmla="*/ 2147483647 h 1796"/>
              <a:gd name="T44" fmla="*/ 2147483647 w 1080"/>
              <a:gd name="T45" fmla="*/ 2147483647 h 1796"/>
              <a:gd name="T46" fmla="*/ 2147483647 w 1080"/>
              <a:gd name="T47" fmla="*/ 2147483647 h 1796"/>
              <a:gd name="T48" fmla="*/ 2147483647 w 1080"/>
              <a:gd name="T49" fmla="*/ 2147483647 h 1796"/>
              <a:gd name="T50" fmla="*/ 2147483647 w 1080"/>
              <a:gd name="T51" fmla="*/ 2147483647 h 1796"/>
              <a:gd name="T52" fmla="*/ 2147483647 w 1080"/>
              <a:gd name="T53" fmla="*/ 2147483647 h 1796"/>
              <a:gd name="T54" fmla="*/ 2147483647 w 1080"/>
              <a:gd name="T55" fmla="*/ 2147483647 h 1796"/>
              <a:gd name="T56" fmla="*/ 2147483647 w 1080"/>
              <a:gd name="T57" fmla="*/ 2147483647 h 1796"/>
              <a:gd name="T58" fmla="*/ 2147483647 w 1080"/>
              <a:gd name="T59" fmla="*/ 2147483647 h 1796"/>
              <a:gd name="T60" fmla="*/ 2147483647 w 1080"/>
              <a:gd name="T61" fmla="*/ 2147483647 h 17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0"/>
              <a:gd name="T94" fmla="*/ 0 h 1796"/>
              <a:gd name="T95" fmla="*/ 1080 w 1080"/>
              <a:gd name="T96" fmla="*/ 1796 h 179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0" h="1796">
                <a:moveTo>
                  <a:pt x="166" y="91"/>
                </a:moveTo>
                <a:cubicBezTo>
                  <a:pt x="225" y="3"/>
                  <a:pt x="252" y="11"/>
                  <a:pt x="347" y="0"/>
                </a:cubicBezTo>
                <a:cubicBezTo>
                  <a:pt x="415" y="4"/>
                  <a:pt x="483" y="5"/>
                  <a:pt x="550" y="11"/>
                </a:cubicBezTo>
                <a:cubicBezTo>
                  <a:pt x="626" y="18"/>
                  <a:pt x="702" y="94"/>
                  <a:pt x="765" y="136"/>
                </a:cubicBezTo>
                <a:cubicBezTo>
                  <a:pt x="801" y="160"/>
                  <a:pt x="839" y="180"/>
                  <a:pt x="866" y="215"/>
                </a:cubicBezTo>
                <a:cubicBezTo>
                  <a:pt x="883" y="236"/>
                  <a:pt x="896" y="260"/>
                  <a:pt x="911" y="283"/>
                </a:cubicBezTo>
                <a:cubicBezTo>
                  <a:pt x="918" y="294"/>
                  <a:pt x="934" y="316"/>
                  <a:pt x="934" y="316"/>
                </a:cubicBezTo>
                <a:cubicBezTo>
                  <a:pt x="949" y="361"/>
                  <a:pt x="964" y="407"/>
                  <a:pt x="979" y="452"/>
                </a:cubicBezTo>
                <a:cubicBezTo>
                  <a:pt x="983" y="463"/>
                  <a:pt x="987" y="475"/>
                  <a:pt x="991" y="486"/>
                </a:cubicBezTo>
                <a:cubicBezTo>
                  <a:pt x="995" y="497"/>
                  <a:pt x="1002" y="520"/>
                  <a:pt x="1002" y="520"/>
                </a:cubicBezTo>
                <a:cubicBezTo>
                  <a:pt x="1008" y="644"/>
                  <a:pt x="1011" y="751"/>
                  <a:pt x="1036" y="870"/>
                </a:cubicBezTo>
                <a:cubicBezTo>
                  <a:pt x="1034" y="951"/>
                  <a:pt x="1080" y="1404"/>
                  <a:pt x="968" y="1570"/>
                </a:cubicBezTo>
                <a:cubicBezTo>
                  <a:pt x="917" y="1728"/>
                  <a:pt x="742" y="1775"/>
                  <a:pt x="595" y="1796"/>
                </a:cubicBezTo>
                <a:cubicBezTo>
                  <a:pt x="482" y="1792"/>
                  <a:pt x="369" y="1792"/>
                  <a:pt x="256" y="1785"/>
                </a:cubicBezTo>
                <a:cubicBezTo>
                  <a:pt x="217" y="1783"/>
                  <a:pt x="155" y="1728"/>
                  <a:pt x="155" y="1728"/>
                </a:cubicBezTo>
                <a:cubicBezTo>
                  <a:pt x="137" y="1677"/>
                  <a:pt x="95" y="1638"/>
                  <a:pt x="64" y="1593"/>
                </a:cubicBezTo>
                <a:cubicBezTo>
                  <a:pt x="56" y="1582"/>
                  <a:pt x="49" y="1570"/>
                  <a:pt x="42" y="1559"/>
                </a:cubicBezTo>
                <a:cubicBezTo>
                  <a:pt x="29" y="1539"/>
                  <a:pt x="19" y="1491"/>
                  <a:pt x="19" y="1491"/>
                </a:cubicBezTo>
                <a:cubicBezTo>
                  <a:pt x="23" y="1435"/>
                  <a:pt x="18" y="1377"/>
                  <a:pt x="31" y="1322"/>
                </a:cubicBezTo>
                <a:cubicBezTo>
                  <a:pt x="45" y="1262"/>
                  <a:pt x="98" y="1239"/>
                  <a:pt x="143" y="1209"/>
                </a:cubicBezTo>
                <a:cubicBezTo>
                  <a:pt x="209" y="1164"/>
                  <a:pt x="281" y="1139"/>
                  <a:pt x="347" y="1096"/>
                </a:cubicBezTo>
                <a:cubicBezTo>
                  <a:pt x="362" y="1049"/>
                  <a:pt x="387" y="1001"/>
                  <a:pt x="415" y="960"/>
                </a:cubicBezTo>
                <a:cubicBezTo>
                  <a:pt x="428" y="919"/>
                  <a:pt x="437" y="911"/>
                  <a:pt x="415" y="859"/>
                </a:cubicBezTo>
                <a:cubicBezTo>
                  <a:pt x="392" y="804"/>
                  <a:pt x="349" y="767"/>
                  <a:pt x="313" y="723"/>
                </a:cubicBezTo>
                <a:cubicBezTo>
                  <a:pt x="304" y="713"/>
                  <a:pt x="301" y="697"/>
                  <a:pt x="290" y="689"/>
                </a:cubicBezTo>
                <a:cubicBezTo>
                  <a:pt x="281" y="682"/>
                  <a:pt x="267" y="682"/>
                  <a:pt x="256" y="678"/>
                </a:cubicBezTo>
                <a:cubicBezTo>
                  <a:pt x="234" y="663"/>
                  <a:pt x="204" y="655"/>
                  <a:pt x="189" y="633"/>
                </a:cubicBezTo>
                <a:cubicBezTo>
                  <a:pt x="163" y="594"/>
                  <a:pt x="137" y="568"/>
                  <a:pt x="98" y="542"/>
                </a:cubicBezTo>
                <a:cubicBezTo>
                  <a:pt x="71" y="501"/>
                  <a:pt x="46" y="454"/>
                  <a:pt x="31" y="407"/>
                </a:cubicBezTo>
                <a:cubicBezTo>
                  <a:pt x="41" y="240"/>
                  <a:pt x="0" y="177"/>
                  <a:pt x="155" y="147"/>
                </a:cubicBezTo>
                <a:cubicBezTo>
                  <a:pt x="163" y="135"/>
                  <a:pt x="230" y="57"/>
                  <a:pt x="166" y="91"/>
                </a:cubicBezTo>
                <a:close/>
              </a:path>
            </a:pathLst>
          </a:custGeom>
          <a:solidFill>
            <a:schemeClr val="folHlink"/>
          </a:solidFill>
          <a:ln w="38100">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09" name="Oval 48"/>
          <p:cNvSpPr>
            <a:spLocks noChangeArrowheads="1"/>
          </p:cNvSpPr>
          <p:nvPr/>
        </p:nvSpPr>
        <p:spPr bwMode="auto">
          <a:xfrm>
            <a:off x="3886200" y="2743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0" name="Oval 49"/>
          <p:cNvSpPr>
            <a:spLocks noChangeArrowheads="1"/>
          </p:cNvSpPr>
          <p:nvPr/>
        </p:nvSpPr>
        <p:spPr bwMode="auto">
          <a:xfrm>
            <a:off x="4038600" y="2971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1" name="Oval 50"/>
          <p:cNvSpPr>
            <a:spLocks noChangeArrowheads="1"/>
          </p:cNvSpPr>
          <p:nvPr/>
        </p:nvSpPr>
        <p:spPr bwMode="auto">
          <a:xfrm>
            <a:off x="3886200" y="25146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2" name="Oval 51"/>
          <p:cNvSpPr>
            <a:spLocks noChangeArrowheads="1"/>
          </p:cNvSpPr>
          <p:nvPr/>
        </p:nvSpPr>
        <p:spPr bwMode="auto">
          <a:xfrm>
            <a:off x="4343400" y="2743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3" name="Oval 52"/>
          <p:cNvSpPr>
            <a:spLocks noChangeArrowheads="1"/>
          </p:cNvSpPr>
          <p:nvPr/>
        </p:nvSpPr>
        <p:spPr bwMode="auto">
          <a:xfrm>
            <a:off x="4419600" y="2438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4" name="Oval 53"/>
          <p:cNvSpPr>
            <a:spLocks noChangeArrowheads="1"/>
          </p:cNvSpPr>
          <p:nvPr/>
        </p:nvSpPr>
        <p:spPr bwMode="auto">
          <a:xfrm>
            <a:off x="4267200" y="2971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5" name="Oval 54"/>
          <p:cNvSpPr>
            <a:spLocks noChangeArrowheads="1"/>
          </p:cNvSpPr>
          <p:nvPr/>
        </p:nvSpPr>
        <p:spPr bwMode="auto">
          <a:xfrm>
            <a:off x="4191000" y="3352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6" name="Oval 55"/>
          <p:cNvSpPr>
            <a:spLocks noChangeArrowheads="1"/>
          </p:cNvSpPr>
          <p:nvPr/>
        </p:nvSpPr>
        <p:spPr bwMode="auto">
          <a:xfrm>
            <a:off x="4267200" y="2057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7" name="Oval 56"/>
          <p:cNvSpPr>
            <a:spLocks noChangeArrowheads="1"/>
          </p:cNvSpPr>
          <p:nvPr/>
        </p:nvSpPr>
        <p:spPr bwMode="auto">
          <a:xfrm>
            <a:off x="4191000" y="2362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8" name="Oval 57"/>
          <p:cNvSpPr>
            <a:spLocks noChangeArrowheads="1"/>
          </p:cNvSpPr>
          <p:nvPr/>
        </p:nvSpPr>
        <p:spPr bwMode="auto">
          <a:xfrm>
            <a:off x="4114800" y="2667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19" name="Oval 58"/>
          <p:cNvSpPr>
            <a:spLocks noChangeArrowheads="1"/>
          </p:cNvSpPr>
          <p:nvPr/>
        </p:nvSpPr>
        <p:spPr bwMode="auto">
          <a:xfrm>
            <a:off x="3810000" y="3505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0" name="Oval 59"/>
          <p:cNvSpPr>
            <a:spLocks noChangeArrowheads="1"/>
          </p:cNvSpPr>
          <p:nvPr/>
        </p:nvSpPr>
        <p:spPr bwMode="auto">
          <a:xfrm>
            <a:off x="3886200" y="32766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1" name="Oval 60"/>
          <p:cNvSpPr>
            <a:spLocks noChangeArrowheads="1"/>
          </p:cNvSpPr>
          <p:nvPr/>
        </p:nvSpPr>
        <p:spPr bwMode="auto">
          <a:xfrm>
            <a:off x="3429000" y="3352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2" name="Oval 61"/>
          <p:cNvSpPr>
            <a:spLocks noChangeArrowheads="1"/>
          </p:cNvSpPr>
          <p:nvPr/>
        </p:nvSpPr>
        <p:spPr bwMode="auto">
          <a:xfrm>
            <a:off x="3886200" y="2209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3" name="Oval 62"/>
          <p:cNvSpPr>
            <a:spLocks noChangeArrowheads="1"/>
          </p:cNvSpPr>
          <p:nvPr/>
        </p:nvSpPr>
        <p:spPr bwMode="auto">
          <a:xfrm>
            <a:off x="4038600" y="1981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4" name="Oval 63"/>
          <p:cNvSpPr>
            <a:spLocks noChangeArrowheads="1"/>
          </p:cNvSpPr>
          <p:nvPr/>
        </p:nvSpPr>
        <p:spPr bwMode="auto">
          <a:xfrm>
            <a:off x="3733800" y="1828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5" name="Oval 64"/>
          <p:cNvSpPr>
            <a:spLocks noChangeArrowheads="1"/>
          </p:cNvSpPr>
          <p:nvPr/>
        </p:nvSpPr>
        <p:spPr bwMode="auto">
          <a:xfrm>
            <a:off x="3657600" y="2057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6" name="Oval 65"/>
          <p:cNvSpPr>
            <a:spLocks noChangeArrowheads="1"/>
          </p:cNvSpPr>
          <p:nvPr/>
        </p:nvSpPr>
        <p:spPr bwMode="auto">
          <a:xfrm>
            <a:off x="3733800" y="2971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7" name="Oval 66"/>
          <p:cNvSpPr>
            <a:spLocks noChangeArrowheads="1"/>
          </p:cNvSpPr>
          <p:nvPr/>
        </p:nvSpPr>
        <p:spPr bwMode="auto">
          <a:xfrm>
            <a:off x="3429000" y="190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8" name="Oval 67"/>
          <p:cNvSpPr>
            <a:spLocks noChangeArrowheads="1"/>
          </p:cNvSpPr>
          <p:nvPr/>
        </p:nvSpPr>
        <p:spPr bwMode="auto">
          <a:xfrm>
            <a:off x="3962400" y="1676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29" name="Oval 68"/>
          <p:cNvSpPr>
            <a:spLocks noChangeArrowheads="1"/>
          </p:cNvSpPr>
          <p:nvPr/>
        </p:nvSpPr>
        <p:spPr bwMode="auto">
          <a:xfrm>
            <a:off x="3657600" y="2362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0" name="Oval 69"/>
          <p:cNvSpPr>
            <a:spLocks noChangeArrowheads="1"/>
          </p:cNvSpPr>
          <p:nvPr/>
        </p:nvSpPr>
        <p:spPr bwMode="auto">
          <a:xfrm>
            <a:off x="3200400" y="3200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1" name="Oval 70"/>
          <p:cNvSpPr>
            <a:spLocks noChangeArrowheads="1"/>
          </p:cNvSpPr>
          <p:nvPr/>
        </p:nvSpPr>
        <p:spPr bwMode="auto">
          <a:xfrm>
            <a:off x="3581400" y="3124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2" name="Oval 71"/>
          <p:cNvSpPr>
            <a:spLocks noChangeArrowheads="1"/>
          </p:cNvSpPr>
          <p:nvPr/>
        </p:nvSpPr>
        <p:spPr bwMode="auto">
          <a:xfrm>
            <a:off x="4419600" y="31242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3" name="Text Box 73"/>
          <p:cNvSpPr txBox="1">
            <a:spLocks noChangeArrowheads="1"/>
          </p:cNvSpPr>
          <p:nvPr/>
        </p:nvSpPr>
        <p:spPr bwMode="auto">
          <a:xfrm>
            <a:off x="4818064" y="1651000"/>
            <a:ext cx="12731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Diffuse :</a:t>
            </a:r>
          </a:p>
          <a:p>
            <a:pPr eaLnBrk="1" hangingPunct="1"/>
            <a:endParaRPr lang="en-US" altLang="en-US" sz="2000" b="1">
              <a:latin typeface="Tahoma" panose="020B0604030504040204" pitchFamily="34" charset="0"/>
              <a:cs typeface="Tahoma" panose="020B0604030504040204" pitchFamily="34" charset="0"/>
            </a:endParaRPr>
          </a:p>
          <a:p>
            <a:pPr eaLnBrk="1" hangingPunct="1"/>
            <a:r>
              <a:rPr lang="en-US" altLang="en-US" b="1">
                <a:solidFill>
                  <a:srgbClr val="FF0000"/>
                </a:solidFill>
                <a:latin typeface="Tahoma" panose="020B0604030504040204" pitchFamily="34" charset="0"/>
                <a:cs typeface="Tahoma" panose="020B0604030504040204" pitchFamily="34" charset="0"/>
              </a:rPr>
              <a:t>all </a:t>
            </a:r>
          </a:p>
          <a:p>
            <a:pPr eaLnBrk="1" hangingPunct="1"/>
            <a:r>
              <a:rPr lang="en-US" altLang="en-US" b="1">
                <a:solidFill>
                  <a:srgbClr val="FF0000"/>
                </a:solidFill>
                <a:latin typeface="Tahoma" panose="020B0604030504040204" pitchFamily="34" charset="0"/>
                <a:cs typeface="Tahoma" panose="020B0604030504040204" pitchFamily="34" charset="0"/>
              </a:rPr>
              <a:t>glomeruli</a:t>
            </a:r>
          </a:p>
        </p:txBody>
      </p:sp>
      <p:sp>
        <p:nvSpPr>
          <p:cNvPr id="16434" name="Oval 74"/>
          <p:cNvSpPr>
            <a:spLocks noChangeArrowheads="1"/>
          </p:cNvSpPr>
          <p:nvPr/>
        </p:nvSpPr>
        <p:spPr bwMode="auto">
          <a:xfrm>
            <a:off x="4343400" y="4114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5" name="Oval 75"/>
          <p:cNvSpPr>
            <a:spLocks noChangeArrowheads="1"/>
          </p:cNvSpPr>
          <p:nvPr/>
        </p:nvSpPr>
        <p:spPr bwMode="auto">
          <a:xfrm>
            <a:off x="3810000" y="4343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6" name="Oval 80"/>
          <p:cNvSpPr>
            <a:spLocks noChangeArrowheads="1"/>
          </p:cNvSpPr>
          <p:nvPr/>
        </p:nvSpPr>
        <p:spPr bwMode="auto">
          <a:xfrm>
            <a:off x="4572000" y="4572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7" name="Oval 81"/>
          <p:cNvSpPr>
            <a:spLocks noChangeArrowheads="1"/>
          </p:cNvSpPr>
          <p:nvPr/>
        </p:nvSpPr>
        <p:spPr bwMode="auto">
          <a:xfrm>
            <a:off x="4191000" y="571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8" name="Oval 82"/>
          <p:cNvSpPr>
            <a:spLocks noChangeArrowheads="1"/>
          </p:cNvSpPr>
          <p:nvPr/>
        </p:nvSpPr>
        <p:spPr bwMode="auto">
          <a:xfrm>
            <a:off x="3581400" y="57150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39" name="Oval 83"/>
          <p:cNvSpPr>
            <a:spLocks noChangeArrowheads="1"/>
          </p:cNvSpPr>
          <p:nvPr/>
        </p:nvSpPr>
        <p:spPr bwMode="auto">
          <a:xfrm>
            <a:off x="3429000" y="4114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0" name="Oval 84"/>
          <p:cNvSpPr>
            <a:spLocks noChangeArrowheads="1"/>
          </p:cNvSpPr>
          <p:nvPr/>
        </p:nvSpPr>
        <p:spPr bwMode="auto">
          <a:xfrm>
            <a:off x="4495800" y="55626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1" name="Oval 85"/>
          <p:cNvSpPr>
            <a:spLocks noChangeArrowheads="1"/>
          </p:cNvSpPr>
          <p:nvPr/>
        </p:nvSpPr>
        <p:spPr bwMode="auto">
          <a:xfrm>
            <a:off x="3886200" y="51054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2" name="Oval 86"/>
          <p:cNvSpPr>
            <a:spLocks noChangeArrowheads="1"/>
          </p:cNvSpPr>
          <p:nvPr/>
        </p:nvSpPr>
        <p:spPr bwMode="auto">
          <a:xfrm>
            <a:off x="4572000" y="4876800"/>
            <a:ext cx="228600" cy="228600"/>
          </a:xfrm>
          <a:prstGeom prst="ellipse">
            <a:avLst/>
          </a:prstGeom>
          <a:solidFill>
            <a:srgbClr val="333399"/>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3" name="Oval 87"/>
          <p:cNvSpPr>
            <a:spLocks noChangeArrowheads="1"/>
          </p:cNvSpPr>
          <p:nvPr/>
        </p:nvSpPr>
        <p:spPr bwMode="auto">
          <a:xfrm>
            <a:off x="4114800" y="5029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4" name="Oval 88"/>
          <p:cNvSpPr>
            <a:spLocks noChangeArrowheads="1"/>
          </p:cNvSpPr>
          <p:nvPr/>
        </p:nvSpPr>
        <p:spPr bwMode="auto">
          <a:xfrm>
            <a:off x="3886200" y="5410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5" name="Oval 89"/>
          <p:cNvSpPr>
            <a:spLocks noChangeArrowheads="1"/>
          </p:cNvSpPr>
          <p:nvPr/>
        </p:nvSpPr>
        <p:spPr bwMode="auto">
          <a:xfrm>
            <a:off x="4267200" y="4800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6" name="Oval 90"/>
          <p:cNvSpPr>
            <a:spLocks noChangeArrowheads="1"/>
          </p:cNvSpPr>
          <p:nvPr/>
        </p:nvSpPr>
        <p:spPr bwMode="auto">
          <a:xfrm>
            <a:off x="4191000" y="5410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7" name="Oval 91"/>
          <p:cNvSpPr>
            <a:spLocks noChangeArrowheads="1"/>
          </p:cNvSpPr>
          <p:nvPr/>
        </p:nvSpPr>
        <p:spPr bwMode="auto">
          <a:xfrm>
            <a:off x="4343400" y="4419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8" name="Oval 92"/>
          <p:cNvSpPr>
            <a:spLocks noChangeArrowheads="1"/>
          </p:cNvSpPr>
          <p:nvPr/>
        </p:nvSpPr>
        <p:spPr bwMode="auto">
          <a:xfrm>
            <a:off x="37338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49" name="Oval 93"/>
          <p:cNvSpPr>
            <a:spLocks noChangeArrowheads="1"/>
          </p:cNvSpPr>
          <p:nvPr/>
        </p:nvSpPr>
        <p:spPr bwMode="auto">
          <a:xfrm>
            <a:off x="4495800" y="51816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0" name="Oval 94"/>
          <p:cNvSpPr>
            <a:spLocks noChangeArrowheads="1"/>
          </p:cNvSpPr>
          <p:nvPr/>
        </p:nvSpPr>
        <p:spPr bwMode="auto">
          <a:xfrm>
            <a:off x="4038600" y="45720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1" name="Oval 95"/>
          <p:cNvSpPr>
            <a:spLocks noChangeArrowheads="1"/>
          </p:cNvSpPr>
          <p:nvPr/>
        </p:nvSpPr>
        <p:spPr bwMode="auto">
          <a:xfrm>
            <a:off x="40386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2" name="Oval 96"/>
          <p:cNvSpPr>
            <a:spLocks noChangeArrowheads="1"/>
          </p:cNvSpPr>
          <p:nvPr/>
        </p:nvSpPr>
        <p:spPr bwMode="auto">
          <a:xfrm>
            <a:off x="3429000" y="54102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3" name="Text Box 98"/>
          <p:cNvSpPr txBox="1">
            <a:spLocks noChangeArrowheads="1"/>
          </p:cNvSpPr>
          <p:nvPr/>
        </p:nvSpPr>
        <p:spPr bwMode="auto">
          <a:xfrm>
            <a:off x="4953001" y="4394200"/>
            <a:ext cx="12731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Focal:</a:t>
            </a:r>
          </a:p>
          <a:p>
            <a:pPr eaLnBrk="1" hangingPunct="1"/>
            <a:endParaRPr lang="en-US" altLang="en-US" sz="2000" b="1">
              <a:latin typeface="Tahoma" panose="020B0604030504040204" pitchFamily="34" charset="0"/>
              <a:cs typeface="Tahoma" panose="020B0604030504040204" pitchFamily="34" charset="0"/>
            </a:endParaRPr>
          </a:p>
          <a:p>
            <a:pPr eaLnBrk="1" hangingPunct="1"/>
            <a:r>
              <a:rPr lang="en-US" altLang="en-US" b="1">
                <a:solidFill>
                  <a:srgbClr val="FF0000"/>
                </a:solidFill>
                <a:latin typeface="Tahoma" panose="020B0604030504040204" pitchFamily="34" charset="0"/>
                <a:cs typeface="Tahoma" panose="020B0604030504040204" pitchFamily="34" charset="0"/>
              </a:rPr>
              <a:t>some </a:t>
            </a:r>
          </a:p>
          <a:p>
            <a:pPr eaLnBrk="1" hangingPunct="1"/>
            <a:r>
              <a:rPr lang="en-US" altLang="en-US" b="1">
                <a:solidFill>
                  <a:srgbClr val="FF0000"/>
                </a:solidFill>
                <a:latin typeface="Tahoma" panose="020B0604030504040204" pitchFamily="34" charset="0"/>
                <a:cs typeface="Tahoma" panose="020B0604030504040204" pitchFamily="34" charset="0"/>
              </a:rPr>
              <a:t>glomeruli</a:t>
            </a:r>
          </a:p>
        </p:txBody>
      </p:sp>
      <p:sp>
        <p:nvSpPr>
          <p:cNvPr id="16454" name="Oval 99"/>
          <p:cNvSpPr>
            <a:spLocks noChangeArrowheads="1"/>
          </p:cNvSpPr>
          <p:nvPr/>
        </p:nvSpPr>
        <p:spPr bwMode="auto">
          <a:xfrm>
            <a:off x="7162800" y="1828800"/>
            <a:ext cx="2133600" cy="1981200"/>
          </a:xfrm>
          <a:prstGeom prst="ellipse">
            <a:avLst/>
          </a:prstGeom>
          <a:noFill/>
          <a:ln w="5715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5" name="Freeform 101"/>
          <p:cNvSpPr>
            <a:spLocks/>
          </p:cNvSpPr>
          <p:nvPr/>
        </p:nvSpPr>
        <p:spPr bwMode="auto">
          <a:xfrm>
            <a:off x="7391400" y="1600200"/>
            <a:ext cx="1600200" cy="2133600"/>
          </a:xfrm>
          <a:custGeom>
            <a:avLst/>
            <a:gdLst>
              <a:gd name="T0" fmla="*/ 2147483647 w 1467"/>
              <a:gd name="T1" fmla="*/ 2147483647 h 1489"/>
              <a:gd name="T2" fmla="*/ 2147483647 w 1467"/>
              <a:gd name="T3" fmla="*/ 2147483647 h 1489"/>
              <a:gd name="T4" fmla="*/ 2147483647 w 1467"/>
              <a:gd name="T5" fmla="*/ 2147483647 h 1489"/>
              <a:gd name="T6" fmla="*/ 2147483647 w 1467"/>
              <a:gd name="T7" fmla="*/ 2147483647 h 1489"/>
              <a:gd name="T8" fmla="*/ 2147483647 w 1467"/>
              <a:gd name="T9" fmla="*/ 2147483647 h 1489"/>
              <a:gd name="T10" fmla="*/ 2147483647 w 1467"/>
              <a:gd name="T11" fmla="*/ 2147483647 h 1489"/>
              <a:gd name="T12" fmla="*/ 2147483647 w 1467"/>
              <a:gd name="T13" fmla="*/ 2147483647 h 1489"/>
              <a:gd name="T14" fmla="*/ 2147483647 w 1467"/>
              <a:gd name="T15" fmla="*/ 2147483647 h 1489"/>
              <a:gd name="T16" fmla="*/ 2147483647 w 1467"/>
              <a:gd name="T17" fmla="*/ 2147483647 h 1489"/>
              <a:gd name="T18" fmla="*/ 2147483647 w 1467"/>
              <a:gd name="T19" fmla="*/ 2147483647 h 1489"/>
              <a:gd name="T20" fmla="*/ 0 w 1467"/>
              <a:gd name="T21" fmla="*/ 2147483647 h 1489"/>
              <a:gd name="T22" fmla="*/ 2147483647 w 1467"/>
              <a:gd name="T23" fmla="*/ 2147483647 h 1489"/>
              <a:gd name="T24" fmla="*/ 2147483647 w 1467"/>
              <a:gd name="T25" fmla="*/ 2147483647 h 1489"/>
              <a:gd name="T26" fmla="*/ 2147483647 w 1467"/>
              <a:gd name="T27" fmla="*/ 2147483647 h 1489"/>
              <a:gd name="T28" fmla="*/ 2147483647 w 1467"/>
              <a:gd name="T29" fmla="*/ 2147483647 h 1489"/>
              <a:gd name="T30" fmla="*/ 2147483647 w 1467"/>
              <a:gd name="T31" fmla="*/ 2147483647 h 1489"/>
              <a:gd name="T32" fmla="*/ 2147483647 w 1467"/>
              <a:gd name="T33" fmla="*/ 2147483647 h 1489"/>
              <a:gd name="T34" fmla="*/ 2147483647 w 1467"/>
              <a:gd name="T35" fmla="*/ 2147483647 h 1489"/>
              <a:gd name="T36" fmla="*/ 2147483647 w 1467"/>
              <a:gd name="T37" fmla="*/ 2147483647 h 1489"/>
              <a:gd name="T38" fmla="*/ 2147483647 w 1467"/>
              <a:gd name="T39" fmla="*/ 2147483647 h 1489"/>
              <a:gd name="T40" fmla="*/ 2147483647 w 1467"/>
              <a:gd name="T41" fmla="*/ 2147483647 h 1489"/>
              <a:gd name="T42" fmla="*/ 2147483647 w 1467"/>
              <a:gd name="T43" fmla="*/ 2147483647 h 1489"/>
              <a:gd name="T44" fmla="*/ 2147483647 w 1467"/>
              <a:gd name="T45" fmla="*/ 2147483647 h 1489"/>
              <a:gd name="T46" fmla="*/ 2147483647 w 1467"/>
              <a:gd name="T47" fmla="*/ 2147483647 h 1489"/>
              <a:gd name="T48" fmla="*/ 2147483647 w 1467"/>
              <a:gd name="T49" fmla="*/ 2147483647 h 1489"/>
              <a:gd name="T50" fmla="*/ 2147483647 w 1467"/>
              <a:gd name="T51" fmla="*/ 2147483647 h 1489"/>
              <a:gd name="T52" fmla="*/ 2147483647 w 1467"/>
              <a:gd name="T53" fmla="*/ 2147483647 h 1489"/>
              <a:gd name="T54" fmla="*/ 2147483647 w 1467"/>
              <a:gd name="T55" fmla="*/ 2147483647 h 1489"/>
              <a:gd name="T56" fmla="*/ 2147483647 w 1467"/>
              <a:gd name="T57" fmla="*/ 2147483647 h 1489"/>
              <a:gd name="T58" fmla="*/ 2147483647 w 1467"/>
              <a:gd name="T59" fmla="*/ 2147483647 h 1489"/>
              <a:gd name="T60" fmla="*/ 2147483647 w 1467"/>
              <a:gd name="T61" fmla="*/ 2147483647 h 1489"/>
              <a:gd name="T62" fmla="*/ 2147483647 w 1467"/>
              <a:gd name="T63" fmla="*/ 2147483647 h 1489"/>
              <a:gd name="T64" fmla="*/ 2147483647 w 1467"/>
              <a:gd name="T65" fmla="*/ 2147483647 h 1489"/>
              <a:gd name="T66" fmla="*/ 2147483647 w 1467"/>
              <a:gd name="T67" fmla="*/ 2147483647 h 1489"/>
              <a:gd name="T68" fmla="*/ 2147483647 w 1467"/>
              <a:gd name="T69" fmla="*/ 2147483647 h 1489"/>
              <a:gd name="T70" fmla="*/ 2147483647 w 1467"/>
              <a:gd name="T71" fmla="*/ 2147483647 h 1489"/>
              <a:gd name="T72" fmla="*/ 2147483647 w 1467"/>
              <a:gd name="T73" fmla="*/ 2147483647 h 1489"/>
              <a:gd name="T74" fmla="*/ 2147483647 w 1467"/>
              <a:gd name="T75" fmla="*/ 2147483647 h 1489"/>
              <a:gd name="T76" fmla="*/ 2147483647 w 1467"/>
              <a:gd name="T77" fmla="*/ 2147483647 h 1489"/>
              <a:gd name="T78" fmla="*/ 2147483647 w 1467"/>
              <a:gd name="T79" fmla="*/ 2147483647 h 1489"/>
              <a:gd name="T80" fmla="*/ 2147483647 w 1467"/>
              <a:gd name="T81" fmla="*/ 2147483647 h 1489"/>
              <a:gd name="T82" fmla="*/ 2147483647 w 1467"/>
              <a:gd name="T83" fmla="*/ 2147483647 h 1489"/>
              <a:gd name="T84" fmla="*/ 2147483647 w 1467"/>
              <a:gd name="T85" fmla="*/ 2147483647 h 1489"/>
              <a:gd name="T86" fmla="*/ 2147483647 w 1467"/>
              <a:gd name="T87" fmla="*/ 2147483647 h 1489"/>
              <a:gd name="T88" fmla="*/ 2147483647 w 1467"/>
              <a:gd name="T89" fmla="*/ 2147483647 h 1489"/>
              <a:gd name="T90" fmla="*/ 2147483647 w 1467"/>
              <a:gd name="T91" fmla="*/ 2147483647 h 1489"/>
              <a:gd name="T92" fmla="*/ 2147483647 w 1467"/>
              <a:gd name="T93" fmla="*/ 2147483647 h 1489"/>
              <a:gd name="T94" fmla="*/ 2147483647 w 1467"/>
              <a:gd name="T95" fmla="*/ 2147483647 h 14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7"/>
              <a:gd name="T145" fmla="*/ 0 h 1489"/>
              <a:gd name="T146" fmla="*/ 1467 w 1467"/>
              <a:gd name="T147" fmla="*/ 1489 h 148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7" h="1489">
                <a:moveTo>
                  <a:pt x="418" y="162"/>
                </a:moveTo>
                <a:cubicBezTo>
                  <a:pt x="408" y="211"/>
                  <a:pt x="397" y="289"/>
                  <a:pt x="350" y="320"/>
                </a:cubicBezTo>
                <a:cubicBezTo>
                  <a:pt x="328" y="335"/>
                  <a:pt x="305" y="350"/>
                  <a:pt x="283" y="365"/>
                </a:cubicBezTo>
                <a:cubicBezTo>
                  <a:pt x="272" y="372"/>
                  <a:pt x="260" y="380"/>
                  <a:pt x="249" y="387"/>
                </a:cubicBezTo>
                <a:cubicBezTo>
                  <a:pt x="238" y="395"/>
                  <a:pt x="215" y="410"/>
                  <a:pt x="215" y="410"/>
                </a:cubicBezTo>
                <a:cubicBezTo>
                  <a:pt x="203" y="445"/>
                  <a:pt x="199" y="498"/>
                  <a:pt x="237" y="523"/>
                </a:cubicBezTo>
                <a:cubicBezTo>
                  <a:pt x="250" y="532"/>
                  <a:pt x="268" y="530"/>
                  <a:pt x="283" y="534"/>
                </a:cubicBezTo>
                <a:cubicBezTo>
                  <a:pt x="351" y="524"/>
                  <a:pt x="406" y="515"/>
                  <a:pt x="463" y="478"/>
                </a:cubicBezTo>
                <a:cubicBezTo>
                  <a:pt x="489" y="482"/>
                  <a:pt x="520" y="474"/>
                  <a:pt x="542" y="489"/>
                </a:cubicBezTo>
                <a:cubicBezTo>
                  <a:pt x="576" y="512"/>
                  <a:pt x="515" y="531"/>
                  <a:pt x="497" y="534"/>
                </a:cubicBezTo>
                <a:cubicBezTo>
                  <a:pt x="467" y="540"/>
                  <a:pt x="437" y="542"/>
                  <a:pt x="407" y="546"/>
                </a:cubicBezTo>
                <a:cubicBezTo>
                  <a:pt x="313" y="637"/>
                  <a:pt x="237" y="595"/>
                  <a:pt x="79" y="602"/>
                </a:cubicBezTo>
                <a:cubicBezTo>
                  <a:pt x="55" y="639"/>
                  <a:pt x="26" y="680"/>
                  <a:pt x="57" y="726"/>
                </a:cubicBezTo>
                <a:cubicBezTo>
                  <a:pt x="64" y="736"/>
                  <a:pt x="80" y="734"/>
                  <a:pt x="91" y="738"/>
                </a:cubicBezTo>
                <a:cubicBezTo>
                  <a:pt x="208" y="734"/>
                  <a:pt x="325" y="736"/>
                  <a:pt x="441" y="726"/>
                </a:cubicBezTo>
                <a:cubicBezTo>
                  <a:pt x="454" y="725"/>
                  <a:pt x="463" y="710"/>
                  <a:pt x="475" y="704"/>
                </a:cubicBezTo>
                <a:cubicBezTo>
                  <a:pt x="520" y="681"/>
                  <a:pt x="561" y="652"/>
                  <a:pt x="610" y="636"/>
                </a:cubicBezTo>
                <a:cubicBezTo>
                  <a:pt x="656" y="704"/>
                  <a:pt x="620" y="706"/>
                  <a:pt x="554" y="749"/>
                </a:cubicBezTo>
                <a:cubicBezTo>
                  <a:pt x="463" y="810"/>
                  <a:pt x="385" y="798"/>
                  <a:pt x="271" y="805"/>
                </a:cubicBezTo>
                <a:cubicBezTo>
                  <a:pt x="260" y="809"/>
                  <a:pt x="249" y="816"/>
                  <a:pt x="237" y="817"/>
                </a:cubicBezTo>
                <a:cubicBezTo>
                  <a:pt x="166" y="824"/>
                  <a:pt x="91" y="805"/>
                  <a:pt x="23" y="828"/>
                </a:cubicBezTo>
                <a:cubicBezTo>
                  <a:pt x="0" y="836"/>
                  <a:pt x="0" y="896"/>
                  <a:pt x="0" y="896"/>
                </a:cubicBezTo>
                <a:cubicBezTo>
                  <a:pt x="4" y="956"/>
                  <a:pt x="2" y="1017"/>
                  <a:pt x="11" y="1076"/>
                </a:cubicBezTo>
                <a:cubicBezTo>
                  <a:pt x="16" y="1107"/>
                  <a:pt x="147" y="1189"/>
                  <a:pt x="181" y="1212"/>
                </a:cubicBezTo>
                <a:cubicBezTo>
                  <a:pt x="227" y="1283"/>
                  <a:pt x="175" y="1320"/>
                  <a:pt x="249" y="1370"/>
                </a:cubicBezTo>
                <a:cubicBezTo>
                  <a:pt x="287" y="1358"/>
                  <a:pt x="316" y="1347"/>
                  <a:pt x="350" y="1325"/>
                </a:cubicBezTo>
                <a:cubicBezTo>
                  <a:pt x="413" y="1334"/>
                  <a:pt x="473" y="1364"/>
                  <a:pt x="497" y="1291"/>
                </a:cubicBezTo>
                <a:cubicBezTo>
                  <a:pt x="503" y="1160"/>
                  <a:pt x="485" y="1065"/>
                  <a:pt x="554" y="963"/>
                </a:cubicBezTo>
                <a:cubicBezTo>
                  <a:pt x="593" y="845"/>
                  <a:pt x="531" y="1023"/>
                  <a:pt x="587" y="896"/>
                </a:cubicBezTo>
                <a:cubicBezTo>
                  <a:pt x="619" y="824"/>
                  <a:pt x="599" y="817"/>
                  <a:pt x="667" y="771"/>
                </a:cubicBezTo>
                <a:cubicBezTo>
                  <a:pt x="708" y="834"/>
                  <a:pt x="698" y="945"/>
                  <a:pt x="655" y="1009"/>
                </a:cubicBezTo>
                <a:cubicBezTo>
                  <a:pt x="640" y="1031"/>
                  <a:pt x="610" y="1076"/>
                  <a:pt x="610" y="1076"/>
                </a:cubicBezTo>
                <a:cubicBezTo>
                  <a:pt x="602" y="1099"/>
                  <a:pt x="595" y="1121"/>
                  <a:pt x="587" y="1144"/>
                </a:cubicBezTo>
                <a:cubicBezTo>
                  <a:pt x="583" y="1155"/>
                  <a:pt x="576" y="1178"/>
                  <a:pt x="576" y="1178"/>
                </a:cubicBezTo>
                <a:cubicBezTo>
                  <a:pt x="585" y="1356"/>
                  <a:pt x="531" y="1386"/>
                  <a:pt x="655" y="1426"/>
                </a:cubicBezTo>
                <a:cubicBezTo>
                  <a:pt x="681" y="1422"/>
                  <a:pt x="709" y="1425"/>
                  <a:pt x="734" y="1415"/>
                </a:cubicBezTo>
                <a:cubicBezTo>
                  <a:pt x="769" y="1401"/>
                  <a:pt x="782" y="1343"/>
                  <a:pt x="802" y="1314"/>
                </a:cubicBezTo>
                <a:cubicBezTo>
                  <a:pt x="810" y="1291"/>
                  <a:pt x="817" y="1269"/>
                  <a:pt x="825" y="1246"/>
                </a:cubicBezTo>
                <a:cubicBezTo>
                  <a:pt x="829" y="1235"/>
                  <a:pt x="836" y="1212"/>
                  <a:pt x="836" y="1212"/>
                </a:cubicBezTo>
                <a:cubicBezTo>
                  <a:pt x="854" y="1086"/>
                  <a:pt x="857" y="1095"/>
                  <a:pt x="836" y="918"/>
                </a:cubicBezTo>
                <a:cubicBezTo>
                  <a:pt x="827" y="845"/>
                  <a:pt x="781" y="839"/>
                  <a:pt x="847" y="862"/>
                </a:cubicBezTo>
                <a:cubicBezTo>
                  <a:pt x="855" y="873"/>
                  <a:pt x="860" y="887"/>
                  <a:pt x="870" y="896"/>
                </a:cubicBezTo>
                <a:cubicBezTo>
                  <a:pt x="891" y="914"/>
                  <a:pt x="938" y="941"/>
                  <a:pt x="938" y="941"/>
                </a:cubicBezTo>
                <a:cubicBezTo>
                  <a:pt x="965" y="983"/>
                  <a:pt x="979" y="1028"/>
                  <a:pt x="994" y="1076"/>
                </a:cubicBezTo>
                <a:cubicBezTo>
                  <a:pt x="986" y="1180"/>
                  <a:pt x="984" y="1273"/>
                  <a:pt x="926" y="1359"/>
                </a:cubicBezTo>
                <a:cubicBezTo>
                  <a:pt x="909" y="1412"/>
                  <a:pt x="902" y="1430"/>
                  <a:pt x="960" y="1449"/>
                </a:cubicBezTo>
                <a:cubicBezTo>
                  <a:pt x="1019" y="1489"/>
                  <a:pt x="1030" y="1483"/>
                  <a:pt x="1107" y="1472"/>
                </a:cubicBezTo>
                <a:cubicBezTo>
                  <a:pt x="1130" y="1464"/>
                  <a:pt x="1152" y="1457"/>
                  <a:pt x="1175" y="1449"/>
                </a:cubicBezTo>
                <a:cubicBezTo>
                  <a:pt x="1186" y="1445"/>
                  <a:pt x="1209" y="1438"/>
                  <a:pt x="1209" y="1438"/>
                </a:cubicBezTo>
                <a:cubicBezTo>
                  <a:pt x="1250" y="1397"/>
                  <a:pt x="1279" y="1350"/>
                  <a:pt x="1310" y="1302"/>
                </a:cubicBezTo>
                <a:cubicBezTo>
                  <a:pt x="1323" y="1282"/>
                  <a:pt x="1320" y="1254"/>
                  <a:pt x="1333" y="1234"/>
                </a:cubicBezTo>
                <a:cubicBezTo>
                  <a:pt x="1340" y="1223"/>
                  <a:pt x="1348" y="1212"/>
                  <a:pt x="1355" y="1201"/>
                </a:cubicBezTo>
                <a:cubicBezTo>
                  <a:pt x="1363" y="1073"/>
                  <a:pt x="1340" y="1017"/>
                  <a:pt x="1401" y="930"/>
                </a:cubicBezTo>
                <a:cubicBezTo>
                  <a:pt x="1421" y="870"/>
                  <a:pt x="1467" y="778"/>
                  <a:pt x="1378" y="749"/>
                </a:cubicBezTo>
                <a:cubicBezTo>
                  <a:pt x="1332" y="764"/>
                  <a:pt x="1281" y="773"/>
                  <a:pt x="1243" y="805"/>
                </a:cubicBezTo>
                <a:cubicBezTo>
                  <a:pt x="1231" y="815"/>
                  <a:pt x="1222" y="830"/>
                  <a:pt x="1209" y="839"/>
                </a:cubicBezTo>
                <a:cubicBezTo>
                  <a:pt x="1192" y="850"/>
                  <a:pt x="1111" y="861"/>
                  <a:pt x="1107" y="862"/>
                </a:cubicBezTo>
                <a:cubicBezTo>
                  <a:pt x="1054" y="858"/>
                  <a:pt x="1001" y="856"/>
                  <a:pt x="949" y="850"/>
                </a:cubicBezTo>
                <a:cubicBezTo>
                  <a:pt x="937" y="849"/>
                  <a:pt x="915" y="851"/>
                  <a:pt x="915" y="839"/>
                </a:cubicBezTo>
                <a:cubicBezTo>
                  <a:pt x="915" y="826"/>
                  <a:pt x="937" y="822"/>
                  <a:pt x="949" y="817"/>
                </a:cubicBezTo>
                <a:cubicBezTo>
                  <a:pt x="971" y="807"/>
                  <a:pt x="994" y="802"/>
                  <a:pt x="1017" y="794"/>
                </a:cubicBezTo>
                <a:cubicBezTo>
                  <a:pt x="1078" y="773"/>
                  <a:pt x="1145" y="787"/>
                  <a:pt x="1209" y="783"/>
                </a:cubicBezTo>
                <a:cubicBezTo>
                  <a:pt x="1245" y="770"/>
                  <a:pt x="1273" y="750"/>
                  <a:pt x="1310" y="738"/>
                </a:cubicBezTo>
                <a:cubicBezTo>
                  <a:pt x="1354" y="708"/>
                  <a:pt x="1370" y="716"/>
                  <a:pt x="1401" y="670"/>
                </a:cubicBezTo>
                <a:cubicBezTo>
                  <a:pt x="1384" y="510"/>
                  <a:pt x="1403" y="529"/>
                  <a:pt x="1243" y="546"/>
                </a:cubicBezTo>
                <a:cubicBezTo>
                  <a:pt x="1232" y="550"/>
                  <a:pt x="1218" y="549"/>
                  <a:pt x="1209" y="557"/>
                </a:cubicBezTo>
                <a:cubicBezTo>
                  <a:pt x="1172" y="593"/>
                  <a:pt x="1226" y="593"/>
                  <a:pt x="1175" y="625"/>
                </a:cubicBezTo>
                <a:cubicBezTo>
                  <a:pt x="1155" y="638"/>
                  <a:pt x="1130" y="640"/>
                  <a:pt x="1107" y="647"/>
                </a:cubicBezTo>
                <a:cubicBezTo>
                  <a:pt x="993" y="684"/>
                  <a:pt x="1170" y="627"/>
                  <a:pt x="1028" y="670"/>
                </a:cubicBezTo>
                <a:cubicBezTo>
                  <a:pt x="1005" y="677"/>
                  <a:pt x="960" y="692"/>
                  <a:pt x="960" y="692"/>
                </a:cubicBezTo>
                <a:cubicBezTo>
                  <a:pt x="924" y="717"/>
                  <a:pt x="895" y="747"/>
                  <a:pt x="859" y="771"/>
                </a:cubicBezTo>
                <a:cubicBezTo>
                  <a:pt x="832" y="767"/>
                  <a:pt x="804" y="771"/>
                  <a:pt x="779" y="760"/>
                </a:cubicBezTo>
                <a:cubicBezTo>
                  <a:pt x="767" y="755"/>
                  <a:pt x="767" y="736"/>
                  <a:pt x="757" y="726"/>
                </a:cubicBezTo>
                <a:cubicBezTo>
                  <a:pt x="747" y="716"/>
                  <a:pt x="734" y="711"/>
                  <a:pt x="723" y="704"/>
                </a:cubicBezTo>
                <a:cubicBezTo>
                  <a:pt x="727" y="681"/>
                  <a:pt x="719" y="653"/>
                  <a:pt x="734" y="636"/>
                </a:cubicBezTo>
                <a:cubicBezTo>
                  <a:pt x="745" y="624"/>
                  <a:pt x="825" y="609"/>
                  <a:pt x="847" y="602"/>
                </a:cubicBezTo>
                <a:cubicBezTo>
                  <a:pt x="883" y="591"/>
                  <a:pt x="945" y="550"/>
                  <a:pt x="983" y="546"/>
                </a:cubicBezTo>
                <a:cubicBezTo>
                  <a:pt x="1047" y="540"/>
                  <a:pt x="1111" y="538"/>
                  <a:pt x="1175" y="534"/>
                </a:cubicBezTo>
                <a:cubicBezTo>
                  <a:pt x="1227" y="526"/>
                  <a:pt x="1271" y="513"/>
                  <a:pt x="1322" y="500"/>
                </a:cubicBezTo>
                <a:cubicBezTo>
                  <a:pt x="1333" y="493"/>
                  <a:pt x="1351" y="491"/>
                  <a:pt x="1355" y="478"/>
                </a:cubicBezTo>
                <a:cubicBezTo>
                  <a:pt x="1360" y="463"/>
                  <a:pt x="1352" y="446"/>
                  <a:pt x="1344" y="433"/>
                </a:cubicBezTo>
                <a:cubicBezTo>
                  <a:pt x="1319" y="389"/>
                  <a:pt x="1242" y="346"/>
                  <a:pt x="1197" y="331"/>
                </a:cubicBezTo>
                <a:cubicBezTo>
                  <a:pt x="1165" y="337"/>
                  <a:pt x="1099" y="348"/>
                  <a:pt x="1073" y="365"/>
                </a:cubicBezTo>
                <a:cubicBezTo>
                  <a:pt x="995" y="417"/>
                  <a:pt x="1031" y="402"/>
                  <a:pt x="971" y="421"/>
                </a:cubicBezTo>
                <a:cubicBezTo>
                  <a:pt x="923" y="454"/>
                  <a:pt x="892" y="492"/>
                  <a:pt x="836" y="512"/>
                </a:cubicBezTo>
                <a:cubicBezTo>
                  <a:pt x="779" y="493"/>
                  <a:pt x="733" y="502"/>
                  <a:pt x="779" y="421"/>
                </a:cubicBezTo>
                <a:cubicBezTo>
                  <a:pt x="785" y="411"/>
                  <a:pt x="802" y="414"/>
                  <a:pt x="813" y="410"/>
                </a:cubicBezTo>
                <a:cubicBezTo>
                  <a:pt x="891" y="358"/>
                  <a:pt x="855" y="373"/>
                  <a:pt x="915" y="354"/>
                </a:cubicBezTo>
                <a:cubicBezTo>
                  <a:pt x="919" y="343"/>
                  <a:pt x="930" y="331"/>
                  <a:pt x="926" y="320"/>
                </a:cubicBezTo>
                <a:cubicBezTo>
                  <a:pt x="917" y="298"/>
                  <a:pt x="863" y="290"/>
                  <a:pt x="847" y="286"/>
                </a:cubicBezTo>
                <a:cubicBezTo>
                  <a:pt x="821" y="290"/>
                  <a:pt x="793" y="289"/>
                  <a:pt x="768" y="297"/>
                </a:cubicBezTo>
                <a:cubicBezTo>
                  <a:pt x="724" y="310"/>
                  <a:pt x="740" y="326"/>
                  <a:pt x="712" y="354"/>
                </a:cubicBezTo>
                <a:cubicBezTo>
                  <a:pt x="691" y="375"/>
                  <a:pt x="671" y="378"/>
                  <a:pt x="644" y="387"/>
                </a:cubicBezTo>
                <a:cubicBezTo>
                  <a:pt x="603" y="383"/>
                  <a:pt x="559" y="389"/>
                  <a:pt x="520" y="376"/>
                </a:cubicBezTo>
                <a:cubicBezTo>
                  <a:pt x="509" y="372"/>
                  <a:pt x="509" y="354"/>
                  <a:pt x="508" y="342"/>
                </a:cubicBezTo>
                <a:cubicBezTo>
                  <a:pt x="502" y="286"/>
                  <a:pt x="506" y="229"/>
                  <a:pt x="497" y="173"/>
                </a:cubicBezTo>
                <a:cubicBezTo>
                  <a:pt x="469" y="0"/>
                  <a:pt x="475" y="261"/>
                  <a:pt x="475" y="105"/>
                </a:cubicBezTo>
              </a:path>
            </a:pathLst>
          </a:custGeom>
          <a:solidFill>
            <a:srgbClr val="339933"/>
          </a:solidFill>
          <a:ln w="28575">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6" name="Oval 103"/>
          <p:cNvSpPr>
            <a:spLocks noChangeArrowheads="1"/>
          </p:cNvSpPr>
          <p:nvPr/>
        </p:nvSpPr>
        <p:spPr bwMode="auto">
          <a:xfrm>
            <a:off x="6858000" y="4038600"/>
            <a:ext cx="2286000" cy="2133600"/>
          </a:xfrm>
          <a:prstGeom prst="ellipse">
            <a:avLst/>
          </a:prstGeom>
          <a:noFill/>
          <a:ln w="5715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7" name="Freeform 104"/>
          <p:cNvSpPr>
            <a:spLocks/>
          </p:cNvSpPr>
          <p:nvPr/>
        </p:nvSpPr>
        <p:spPr bwMode="auto">
          <a:xfrm>
            <a:off x="7239000" y="3886200"/>
            <a:ext cx="1600200" cy="2133600"/>
          </a:xfrm>
          <a:custGeom>
            <a:avLst/>
            <a:gdLst>
              <a:gd name="T0" fmla="*/ 2147483647 w 1467"/>
              <a:gd name="T1" fmla="*/ 2147483647 h 1489"/>
              <a:gd name="T2" fmla="*/ 2147483647 w 1467"/>
              <a:gd name="T3" fmla="*/ 2147483647 h 1489"/>
              <a:gd name="T4" fmla="*/ 2147483647 w 1467"/>
              <a:gd name="T5" fmla="*/ 2147483647 h 1489"/>
              <a:gd name="T6" fmla="*/ 2147483647 w 1467"/>
              <a:gd name="T7" fmla="*/ 2147483647 h 1489"/>
              <a:gd name="T8" fmla="*/ 2147483647 w 1467"/>
              <a:gd name="T9" fmla="*/ 2147483647 h 1489"/>
              <a:gd name="T10" fmla="*/ 2147483647 w 1467"/>
              <a:gd name="T11" fmla="*/ 2147483647 h 1489"/>
              <a:gd name="T12" fmla="*/ 2147483647 w 1467"/>
              <a:gd name="T13" fmla="*/ 2147483647 h 1489"/>
              <a:gd name="T14" fmla="*/ 2147483647 w 1467"/>
              <a:gd name="T15" fmla="*/ 2147483647 h 1489"/>
              <a:gd name="T16" fmla="*/ 2147483647 w 1467"/>
              <a:gd name="T17" fmla="*/ 2147483647 h 1489"/>
              <a:gd name="T18" fmla="*/ 2147483647 w 1467"/>
              <a:gd name="T19" fmla="*/ 2147483647 h 1489"/>
              <a:gd name="T20" fmla="*/ 0 w 1467"/>
              <a:gd name="T21" fmla="*/ 2147483647 h 1489"/>
              <a:gd name="T22" fmla="*/ 2147483647 w 1467"/>
              <a:gd name="T23" fmla="*/ 2147483647 h 1489"/>
              <a:gd name="T24" fmla="*/ 2147483647 w 1467"/>
              <a:gd name="T25" fmla="*/ 2147483647 h 1489"/>
              <a:gd name="T26" fmla="*/ 2147483647 w 1467"/>
              <a:gd name="T27" fmla="*/ 2147483647 h 1489"/>
              <a:gd name="T28" fmla="*/ 2147483647 w 1467"/>
              <a:gd name="T29" fmla="*/ 2147483647 h 1489"/>
              <a:gd name="T30" fmla="*/ 2147483647 w 1467"/>
              <a:gd name="T31" fmla="*/ 2147483647 h 1489"/>
              <a:gd name="T32" fmla="*/ 2147483647 w 1467"/>
              <a:gd name="T33" fmla="*/ 2147483647 h 1489"/>
              <a:gd name="T34" fmla="*/ 2147483647 w 1467"/>
              <a:gd name="T35" fmla="*/ 2147483647 h 1489"/>
              <a:gd name="T36" fmla="*/ 2147483647 w 1467"/>
              <a:gd name="T37" fmla="*/ 2147483647 h 1489"/>
              <a:gd name="T38" fmla="*/ 2147483647 w 1467"/>
              <a:gd name="T39" fmla="*/ 2147483647 h 1489"/>
              <a:gd name="T40" fmla="*/ 2147483647 w 1467"/>
              <a:gd name="T41" fmla="*/ 2147483647 h 1489"/>
              <a:gd name="T42" fmla="*/ 2147483647 w 1467"/>
              <a:gd name="T43" fmla="*/ 2147483647 h 1489"/>
              <a:gd name="T44" fmla="*/ 2147483647 w 1467"/>
              <a:gd name="T45" fmla="*/ 2147483647 h 1489"/>
              <a:gd name="T46" fmla="*/ 2147483647 w 1467"/>
              <a:gd name="T47" fmla="*/ 2147483647 h 1489"/>
              <a:gd name="T48" fmla="*/ 2147483647 w 1467"/>
              <a:gd name="T49" fmla="*/ 2147483647 h 1489"/>
              <a:gd name="T50" fmla="*/ 2147483647 w 1467"/>
              <a:gd name="T51" fmla="*/ 2147483647 h 1489"/>
              <a:gd name="T52" fmla="*/ 2147483647 w 1467"/>
              <a:gd name="T53" fmla="*/ 2147483647 h 1489"/>
              <a:gd name="T54" fmla="*/ 2147483647 w 1467"/>
              <a:gd name="T55" fmla="*/ 2147483647 h 1489"/>
              <a:gd name="T56" fmla="*/ 2147483647 w 1467"/>
              <a:gd name="T57" fmla="*/ 2147483647 h 1489"/>
              <a:gd name="T58" fmla="*/ 2147483647 w 1467"/>
              <a:gd name="T59" fmla="*/ 2147483647 h 1489"/>
              <a:gd name="T60" fmla="*/ 2147483647 w 1467"/>
              <a:gd name="T61" fmla="*/ 2147483647 h 1489"/>
              <a:gd name="T62" fmla="*/ 2147483647 w 1467"/>
              <a:gd name="T63" fmla="*/ 2147483647 h 1489"/>
              <a:gd name="T64" fmla="*/ 2147483647 w 1467"/>
              <a:gd name="T65" fmla="*/ 2147483647 h 1489"/>
              <a:gd name="T66" fmla="*/ 2147483647 w 1467"/>
              <a:gd name="T67" fmla="*/ 2147483647 h 1489"/>
              <a:gd name="T68" fmla="*/ 2147483647 w 1467"/>
              <a:gd name="T69" fmla="*/ 2147483647 h 1489"/>
              <a:gd name="T70" fmla="*/ 2147483647 w 1467"/>
              <a:gd name="T71" fmla="*/ 2147483647 h 1489"/>
              <a:gd name="T72" fmla="*/ 2147483647 w 1467"/>
              <a:gd name="T73" fmla="*/ 2147483647 h 1489"/>
              <a:gd name="T74" fmla="*/ 2147483647 w 1467"/>
              <a:gd name="T75" fmla="*/ 2147483647 h 1489"/>
              <a:gd name="T76" fmla="*/ 2147483647 w 1467"/>
              <a:gd name="T77" fmla="*/ 2147483647 h 1489"/>
              <a:gd name="T78" fmla="*/ 2147483647 w 1467"/>
              <a:gd name="T79" fmla="*/ 2147483647 h 1489"/>
              <a:gd name="T80" fmla="*/ 2147483647 w 1467"/>
              <a:gd name="T81" fmla="*/ 2147483647 h 1489"/>
              <a:gd name="T82" fmla="*/ 2147483647 w 1467"/>
              <a:gd name="T83" fmla="*/ 2147483647 h 1489"/>
              <a:gd name="T84" fmla="*/ 2147483647 w 1467"/>
              <a:gd name="T85" fmla="*/ 2147483647 h 1489"/>
              <a:gd name="T86" fmla="*/ 2147483647 w 1467"/>
              <a:gd name="T87" fmla="*/ 2147483647 h 1489"/>
              <a:gd name="T88" fmla="*/ 2147483647 w 1467"/>
              <a:gd name="T89" fmla="*/ 2147483647 h 1489"/>
              <a:gd name="T90" fmla="*/ 2147483647 w 1467"/>
              <a:gd name="T91" fmla="*/ 2147483647 h 1489"/>
              <a:gd name="T92" fmla="*/ 2147483647 w 1467"/>
              <a:gd name="T93" fmla="*/ 2147483647 h 1489"/>
              <a:gd name="T94" fmla="*/ 2147483647 w 1467"/>
              <a:gd name="T95" fmla="*/ 2147483647 h 14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7"/>
              <a:gd name="T145" fmla="*/ 0 h 1489"/>
              <a:gd name="T146" fmla="*/ 1467 w 1467"/>
              <a:gd name="T147" fmla="*/ 1489 h 148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7" h="1489">
                <a:moveTo>
                  <a:pt x="418" y="162"/>
                </a:moveTo>
                <a:cubicBezTo>
                  <a:pt x="408" y="211"/>
                  <a:pt x="397" y="289"/>
                  <a:pt x="350" y="320"/>
                </a:cubicBezTo>
                <a:cubicBezTo>
                  <a:pt x="328" y="335"/>
                  <a:pt x="305" y="350"/>
                  <a:pt x="283" y="365"/>
                </a:cubicBezTo>
                <a:cubicBezTo>
                  <a:pt x="272" y="372"/>
                  <a:pt x="260" y="380"/>
                  <a:pt x="249" y="387"/>
                </a:cubicBezTo>
                <a:cubicBezTo>
                  <a:pt x="238" y="395"/>
                  <a:pt x="215" y="410"/>
                  <a:pt x="215" y="410"/>
                </a:cubicBezTo>
                <a:cubicBezTo>
                  <a:pt x="203" y="445"/>
                  <a:pt x="199" y="498"/>
                  <a:pt x="237" y="523"/>
                </a:cubicBezTo>
                <a:cubicBezTo>
                  <a:pt x="250" y="532"/>
                  <a:pt x="268" y="530"/>
                  <a:pt x="283" y="534"/>
                </a:cubicBezTo>
                <a:cubicBezTo>
                  <a:pt x="351" y="524"/>
                  <a:pt x="406" y="515"/>
                  <a:pt x="463" y="478"/>
                </a:cubicBezTo>
                <a:cubicBezTo>
                  <a:pt x="489" y="482"/>
                  <a:pt x="520" y="474"/>
                  <a:pt x="542" y="489"/>
                </a:cubicBezTo>
                <a:cubicBezTo>
                  <a:pt x="576" y="512"/>
                  <a:pt x="515" y="531"/>
                  <a:pt x="497" y="534"/>
                </a:cubicBezTo>
                <a:cubicBezTo>
                  <a:pt x="467" y="540"/>
                  <a:pt x="437" y="542"/>
                  <a:pt x="407" y="546"/>
                </a:cubicBezTo>
                <a:cubicBezTo>
                  <a:pt x="313" y="637"/>
                  <a:pt x="237" y="595"/>
                  <a:pt x="79" y="602"/>
                </a:cubicBezTo>
                <a:cubicBezTo>
                  <a:pt x="55" y="639"/>
                  <a:pt x="26" y="680"/>
                  <a:pt x="57" y="726"/>
                </a:cubicBezTo>
                <a:cubicBezTo>
                  <a:pt x="64" y="736"/>
                  <a:pt x="80" y="734"/>
                  <a:pt x="91" y="738"/>
                </a:cubicBezTo>
                <a:cubicBezTo>
                  <a:pt x="208" y="734"/>
                  <a:pt x="325" y="736"/>
                  <a:pt x="441" y="726"/>
                </a:cubicBezTo>
                <a:cubicBezTo>
                  <a:pt x="454" y="725"/>
                  <a:pt x="463" y="710"/>
                  <a:pt x="475" y="704"/>
                </a:cubicBezTo>
                <a:cubicBezTo>
                  <a:pt x="520" y="681"/>
                  <a:pt x="561" y="652"/>
                  <a:pt x="610" y="636"/>
                </a:cubicBezTo>
                <a:cubicBezTo>
                  <a:pt x="656" y="704"/>
                  <a:pt x="620" y="706"/>
                  <a:pt x="554" y="749"/>
                </a:cubicBezTo>
                <a:cubicBezTo>
                  <a:pt x="463" y="810"/>
                  <a:pt x="385" y="798"/>
                  <a:pt x="271" y="805"/>
                </a:cubicBezTo>
                <a:cubicBezTo>
                  <a:pt x="260" y="809"/>
                  <a:pt x="249" y="816"/>
                  <a:pt x="237" y="817"/>
                </a:cubicBezTo>
                <a:cubicBezTo>
                  <a:pt x="166" y="824"/>
                  <a:pt x="91" y="805"/>
                  <a:pt x="23" y="828"/>
                </a:cubicBezTo>
                <a:cubicBezTo>
                  <a:pt x="0" y="836"/>
                  <a:pt x="0" y="896"/>
                  <a:pt x="0" y="896"/>
                </a:cubicBezTo>
                <a:cubicBezTo>
                  <a:pt x="4" y="956"/>
                  <a:pt x="2" y="1017"/>
                  <a:pt x="11" y="1076"/>
                </a:cubicBezTo>
                <a:cubicBezTo>
                  <a:pt x="16" y="1107"/>
                  <a:pt x="147" y="1189"/>
                  <a:pt x="181" y="1212"/>
                </a:cubicBezTo>
                <a:cubicBezTo>
                  <a:pt x="227" y="1283"/>
                  <a:pt x="175" y="1320"/>
                  <a:pt x="249" y="1370"/>
                </a:cubicBezTo>
                <a:cubicBezTo>
                  <a:pt x="287" y="1358"/>
                  <a:pt x="316" y="1347"/>
                  <a:pt x="350" y="1325"/>
                </a:cubicBezTo>
                <a:cubicBezTo>
                  <a:pt x="413" y="1334"/>
                  <a:pt x="473" y="1364"/>
                  <a:pt x="497" y="1291"/>
                </a:cubicBezTo>
                <a:cubicBezTo>
                  <a:pt x="503" y="1160"/>
                  <a:pt x="485" y="1065"/>
                  <a:pt x="554" y="963"/>
                </a:cubicBezTo>
                <a:cubicBezTo>
                  <a:pt x="593" y="845"/>
                  <a:pt x="531" y="1023"/>
                  <a:pt x="587" y="896"/>
                </a:cubicBezTo>
                <a:cubicBezTo>
                  <a:pt x="619" y="824"/>
                  <a:pt x="599" y="817"/>
                  <a:pt x="667" y="771"/>
                </a:cubicBezTo>
                <a:cubicBezTo>
                  <a:pt x="708" y="834"/>
                  <a:pt x="698" y="945"/>
                  <a:pt x="655" y="1009"/>
                </a:cubicBezTo>
                <a:cubicBezTo>
                  <a:pt x="640" y="1031"/>
                  <a:pt x="610" y="1076"/>
                  <a:pt x="610" y="1076"/>
                </a:cubicBezTo>
                <a:cubicBezTo>
                  <a:pt x="602" y="1099"/>
                  <a:pt x="595" y="1121"/>
                  <a:pt x="587" y="1144"/>
                </a:cubicBezTo>
                <a:cubicBezTo>
                  <a:pt x="583" y="1155"/>
                  <a:pt x="576" y="1178"/>
                  <a:pt x="576" y="1178"/>
                </a:cubicBezTo>
                <a:cubicBezTo>
                  <a:pt x="585" y="1356"/>
                  <a:pt x="531" y="1386"/>
                  <a:pt x="655" y="1426"/>
                </a:cubicBezTo>
                <a:cubicBezTo>
                  <a:pt x="681" y="1422"/>
                  <a:pt x="709" y="1425"/>
                  <a:pt x="734" y="1415"/>
                </a:cubicBezTo>
                <a:cubicBezTo>
                  <a:pt x="769" y="1401"/>
                  <a:pt x="782" y="1343"/>
                  <a:pt x="802" y="1314"/>
                </a:cubicBezTo>
                <a:cubicBezTo>
                  <a:pt x="810" y="1291"/>
                  <a:pt x="817" y="1269"/>
                  <a:pt x="825" y="1246"/>
                </a:cubicBezTo>
                <a:cubicBezTo>
                  <a:pt x="829" y="1235"/>
                  <a:pt x="836" y="1212"/>
                  <a:pt x="836" y="1212"/>
                </a:cubicBezTo>
                <a:cubicBezTo>
                  <a:pt x="854" y="1086"/>
                  <a:pt x="857" y="1095"/>
                  <a:pt x="836" y="918"/>
                </a:cubicBezTo>
                <a:cubicBezTo>
                  <a:pt x="827" y="845"/>
                  <a:pt x="781" y="839"/>
                  <a:pt x="847" y="862"/>
                </a:cubicBezTo>
                <a:cubicBezTo>
                  <a:pt x="855" y="873"/>
                  <a:pt x="860" y="887"/>
                  <a:pt x="870" y="896"/>
                </a:cubicBezTo>
                <a:cubicBezTo>
                  <a:pt x="891" y="914"/>
                  <a:pt x="938" y="941"/>
                  <a:pt x="938" y="941"/>
                </a:cubicBezTo>
                <a:cubicBezTo>
                  <a:pt x="965" y="983"/>
                  <a:pt x="979" y="1028"/>
                  <a:pt x="994" y="1076"/>
                </a:cubicBezTo>
                <a:cubicBezTo>
                  <a:pt x="986" y="1180"/>
                  <a:pt x="984" y="1273"/>
                  <a:pt x="926" y="1359"/>
                </a:cubicBezTo>
                <a:cubicBezTo>
                  <a:pt x="909" y="1412"/>
                  <a:pt x="902" y="1430"/>
                  <a:pt x="960" y="1449"/>
                </a:cubicBezTo>
                <a:cubicBezTo>
                  <a:pt x="1019" y="1489"/>
                  <a:pt x="1030" y="1483"/>
                  <a:pt x="1107" y="1472"/>
                </a:cubicBezTo>
                <a:cubicBezTo>
                  <a:pt x="1130" y="1464"/>
                  <a:pt x="1152" y="1457"/>
                  <a:pt x="1175" y="1449"/>
                </a:cubicBezTo>
                <a:cubicBezTo>
                  <a:pt x="1186" y="1445"/>
                  <a:pt x="1209" y="1438"/>
                  <a:pt x="1209" y="1438"/>
                </a:cubicBezTo>
                <a:cubicBezTo>
                  <a:pt x="1250" y="1397"/>
                  <a:pt x="1279" y="1350"/>
                  <a:pt x="1310" y="1302"/>
                </a:cubicBezTo>
                <a:cubicBezTo>
                  <a:pt x="1323" y="1282"/>
                  <a:pt x="1320" y="1254"/>
                  <a:pt x="1333" y="1234"/>
                </a:cubicBezTo>
                <a:cubicBezTo>
                  <a:pt x="1340" y="1223"/>
                  <a:pt x="1348" y="1212"/>
                  <a:pt x="1355" y="1201"/>
                </a:cubicBezTo>
                <a:cubicBezTo>
                  <a:pt x="1363" y="1073"/>
                  <a:pt x="1340" y="1017"/>
                  <a:pt x="1401" y="930"/>
                </a:cubicBezTo>
                <a:cubicBezTo>
                  <a:pt x="1421" y="870"/>
                  <a:pt x="1467" y="778"/>
                  <a:pt x="1378" y="749"/>
                </a:cubicBezTo>
                <a:cubicBezTo>
                  <a:pt x="1332" y="764"/>
                  <a:pt x="1281" y="773"/>
                  <a:pt x="1243" y="805"/>
                </a:cubicBezTo>
                <a:cubicBezTo>
                  <a:pt x="1231" y="815"/>
                  <a:pt x="1222" y="830"/>
                  <a:pt x="1209" y="839"/>
                </a:cubicBezTo>
                <a:cubicBezTo>
                  <a:pt x="1192" y="850"/>
                  <a:pt x="1111" y="861"/>
                  <a:pt x="1107" y="862"/>
                </a:cubicBezTo>
                <a:cubicBezTo>
                  <a:pt x="1054" y="858"/>
                  <a:pt x="1001" y="856"/>
                  <a:pt x="949" y="850"/>
                </a:cubicBezTo>
                <a:cubicBezTo>
                  <a:pt x="937" y="849"/>
                  <a:pt x="915" y="851"/>
                  <a:pt x="915" y="839"/>
                </a:cubicBezTo>
                <a:cubicBezTo>
                  <a:pt x="915" y="826"/>
                  <a:pt x="937" y="822"/>
                  <a:pt x="949" y="817"/>
                </a:cubicBezTo>
                <a:cubicBezTo>
                  <a:pt x="971" y="807"/>
                  <a:pt x="994" y="802"/>
                  <a:pt x="1017" y="794"/>
                </a:cubicBezTo>
                <a:cubicBezTo>
                  <a:pt x="1078" y="773"/>
                  <a:pt x="1145" y="787"/>
                  <a:pt x="1209" y="783"/>
                </a:cubicBezTo>
                <a:cubicBezTo>
                  <a:pt x="1245" y="770"/>
                  <a:pt x="1273" y="750"/>
                  <a:pt x="1310" y="738"/>
                </a:cubicBezTo>
                <a:cubicBezTo>
                  <a:pt x="1354" y="708"/>
                  <a:pt x="1370" y="716"/>
                  <a:pt x="1401" y="670"/>
                </a:cubicBezTo>
                <a:cubicBezTo>
                  <a:pt x="1384" y="510"/>
                  <a:pt x="1403" y="529"/>
                  <a:pt x="1243" y="546"/>
                </a:cubicBezTo>
                <a:cubicBezTo>
                  <a:pt x="1232" y="550"/>
                  <a:pt x="1218" y="549"/>
                  <a:pt x="1209" y="557"/>
                </a:cubicBezTo>
                <a:cubicBezTo>
                  <a:pt x="1172" y="593"/>
                  <a:pt x="1226" y="593"/>
                  <a:pt x="1175" y="625"/>
                </a:cubicBezTo>
                <a:cubicBezTo>
                  <a:pt x="1155" y="638"/>
                  <a:pt x="1130" y="640"/>
                  <a:pt x="1107" y="647"/>
                </a:cubicBezTo>
                <a:cubicBezTo>
                  <a:pt x="993" y="684"/>
                  <a:pt x="1170" y="627"/>
                  <a:pt x="1028" y="670"/>
                </a:cubicBezTo>
                <a:cubicBezTo>
                  <a:pt x="1005" y="677"/>
                  <a:pt x="960" y="692"/>
                  <a:pt x="960" y="692"/>
                </a:cubicBezTo>
                <a:cubicBezTo>
                  <a:pt x="924" y="717"/>
                  <a:pt x="895" y="747"/>
                  <a:pt x="859" y="771"/>
                </a:cubicBezTo>
                <a:cubicBezTo>
                  <a:pt x="832" y="767"/>
                  <a:pt x="804" y="771"/>
                  <a:pt x="779" y="760"/>
                </a:cubicBezTo>
                <a:cubicBezTo>
                  <a:pt x="767" y="755"/>
                  <a:pt x="767" y="736"/>
                  <a:pt x="757" y="726"/>
                </a:cubicBezTo>
                <a:cubicBezTo>
                  <a:pt x="747" y="716"/>
                  <a:pt x="734" y="711"/>
                  <a:pt x="723" y="704"/>
                </a:cubicBezTo>
                <a:cubicBezTo>
                  <a:pt x="727" y="681"/>
                  <a:pt x="719" y="653"/>
                  <a:pt x="734" y="636"/>
                </a:cubicBezTo>
                <a:cubicBezTo>
                  <a:pt x="745" y="624"/>
                  <a:pt x="825" y="609"/>
                  <a:pt x="847" y="602"/>
                </a:cubicBezTo>
                <a:cubicBezTo>
                  <a:pt x="883" y="591"/>
                  <a:pt x="945" y="550"/>
                  <a:pt x="983" y="546"/>
                </a:cubicBezTo>
                <a:cubicBezTo>
                  <a:pt x="1047" y="540"/>
                  <a:pt x="1111" y="538"/>
                  <a:pt x="1175" y="534"/>
                </a:cubicBezTo>
                <a:cubicBezTo>
                  <a:pt x="1227" y="526"/>
                  <a:pt x="1271" y="513"/>
                  <a:pt x="1322" y="500"/>
                </a:cubicBezTo>
                <a:cubicBezTo>
                  <a:pt x="1333" y="493"/>
                  <a:pt x="1351" y="491"/>
                  <a:pt x="1355" y="478"/>
                </a:cubicBezTo>
                <a:cubicBezTo>
                  <a:pt x="1360" y="463"/>
                  <a:pt x="1352" y="446"/>
                  <a:pt x="1344" y="433"/>
                </a:cubicBezTo>
                <a:cubicBezTo>
                  <a:pt x="1319" y="389"/>
                  <a:pt x="1242" y="346"/>
                  <a:pt x="1197" y="331"/>
                </a:cubicBezTo>
                <a:cubicBezTo>
                  <a:pt x="1165" y="337"/>
                  <a:pt x="1099" y="348"/>
                  <a:pt x="1073" y="365"/>
                </a:cubicBezTo>
                <a:cubicBezTo>
                  <a:pt x="995" y="417"/>
                  <a:pt x="1031" y="402"/>
                  <a:pt x="971" y="421"/>
                </a:cubicBezTo>
                <a:cubicBezTo>
                  <a:pt x="923" y="454"/>
                  <a:pt x="892" y="492"/>
                  <a:pt x="836" y="512"/>
                </a:cubicBezTo>
                <a:cubicBezTo>
                  <a:pt x="779" y="493"/>
                  <a:pt x="733" y="502"/>
                  <a:pt x="779" y="421"/>
                </a:cubicBezTo>
                <a:cubicBezTo>
                  <a:pt x="785" y="411"/>
                  <a:pt x="802" y="414"/>
                  <a:pt x="813" y="410"/>
                </a:cubicBezTo>
                <a:cubicBezTo>
                  <a:pt x="891" y="358"/>
                  <a:pt x="855" y="373"/>
                  <a:pt x="915" y="354"/>
                </a:cubicBezTo>
                <a:cubicBezTo>
                  <a:pt x="919" y="343"/>
                  <a:pt x="930" y="331"/>
                  <a:pt x="926" y="320"/>
                </a:cubicBezTo>
                <a:cubicBezTo>
                  <a:pt x="917" y="298"/>
                  <a:pt x="863" y="290"/>
                  <a:pt x="847" y="286"/>
                </a:cubicBezTo>
                <a:cubicBezTo>
                  <a:pt x="821" y="290"/>
                  <a:pt x="793" y="289"/>
                  <a:pt x="768" y="297"/>
                </a:cubicBezTo>
                <a:cubicBezTo>
                  <a:pt x="724" y="310"/>
                  <a:pt x="740" y="326"/>
                  <a:pt x="712" y="354"/>
                </a:cubicBezTo>
                <a:cubicBezTo>
                  <a:pt x="691" y="375"/>
                  <a:pt x="671" y="378"/>
                  <a:pt x="644" y="387"/>
                </a:cubicBezTo>
                <a:cubicBezTo>
                  <a:pt x="603" y="383"/>
                  <a:pt x="559" y="389"/>
                  <a:pt x="520" y="376"/>
                </a:cubicBezTo>
                <a:cubicBezTo>
                  <a:pt x="509" y="372"/>
                  <a:pt x="509" y="354"/>
                  <a:pt x="508" y="342"/>
                </a:cubicBezTo>
                <a:cubicBezTo>
                  <a:pt x="502" y="286"/>
                  <a:pt x="506" y="229"/>
                  <a:pt x="497" y="173"/>
                </a:cubicBezTo>
                <a:cubicBezTo>
                  <a:pt x="469" y="0"/>
                  <a:pt x="475" y="261"/>
                  <a:pt x="475" y="105"/>
                </a:cubicBezTo>
              </a:path>
            </a:pathLst>
          </a:custGeom>
          <a:solidFill>
            <a:schemeClr val="folHlink"/>
          </a:solidFill>
          <a:ln w="19050">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8" name="Freeform 105"/>
          <p:cNvSpPr>
            <a:spLocks/>
          </p:cNvSpPr>
          <p:nvPr/>
        </p:nvSpPr>
        <p:spPr bwMode="auto">
          <a:xfrm>
            <a:off x="7620000" y="3886200"/>
            <a:ext cx="1219200" cy="2133600"/>
          </a:xfrm>
          <a:custGeom>
            <a:avLst/>
            <a:gdLst>
              <a:gd name="T0" fmla="*/ 2147483647 w 682"/>
              <a:gd name="T1" fmla="*/ 0 h 1027"/>
              <a:gd name="T2" fmla="*/ 2147483647 w 682"/>
              <a:gd name="T3" fmla="*/ 2147483647 h 1027"/>
              <a:gd name="T4" fmla="*/ 2147483647 w 682"/>
              <a:gd name="T5" fmla="*/ 2147483647 h 1027"/>
              <a:gd name="T6" fmla="*/ 2147483647 w 682"/>
              <a:gd name="T7" fmla="*/ 2147483647 h 1027"/>
              <a:gd name="T8" fmla="*/ 2147483647 w 682"/>
              <a:gd name="T9" fmla="*/ 2147483647 h 1027"/>
              <a:gd name="T10" fmla="*/ 2147483647 w 682"/>
              <a:gd name="T11" fmla="*/ 2147483647 h 1027"/>
              <a:gd name="T12" fmla="*/ 2147483647 w 682"/>
              <a:gd name="T13" fmla="*/ 2147483647 h 1027"/>
              <a:gd name="T14" fmla="*/ 2147483647 w 682"/>
              <a:gd name="T15" fmla="*/ 2147483647 h 1027"/>
              <a:gd name="T16" fmla="*/ 2147483647 w 682"/>
              <a:gd name="T17" fmla="*/ 2147483647 h 1027"/>
              <a:gd name="T18" fmla="*/ 2147483647 w 682"/>
              <a:gd name="T19" fmla="*/ 2147483647 h 1027"/>
              <a:gd name="T20" fmla="*/ 2147483647 w 682"/>
              <a:gd name="T21" fmla="*/ 2147483647 h 1027"/>
              <a:gd name="T22" fmla="*/ 2147483647 w 682"/>
              <a:gd name="T23" fmla="*/ 2147483647 h 1027"/>
              <a:gd name="T24" fmla="*/ 2147483647 w 682"/>
              <a:gd name="T25" fmla="*/ 2147483647 h 1027"/>
              <a:gd name="T26" fmla="*/ 2147483647 w 682"/>
              <a:gd name="T27" fmla="*/ 2147483647 h 1027"/>
              <a:gd name="T28" fmla="*/ 2147483647 w 682"/>
              <a:gd name="T29" fmla="*/ 2147483647 h 1027"/>
              <a:gd name="T30" fmla="*/ 2147483647 w 682"/>
              <a:gd name="T31" fmla="*/ 2147483647 h 1027"/>
              <a:gd name="T32" fmla="*/ 2147483647 w 682"/>
              <a:gd name="T33" fmla="*/ 2147483647 h 1027"/>
              <a:gd name="T34" fmla="*/ 2147483647 w 682"/>
              <a:gd name="T35" fmla="*/ 2147483647 h 1027"/>
              <a:gd name="T36" fmla="*/ 2147483647 w 682"/>
              <a:gd name="T37" fmla="*/ 2147483647 h 1027"/>
              <a:gd name="T38" fmla="*/ 2147483647 w 682"/>
              <a:gd name="T39" fmla="*/ 2147483647 h 1027"/>
              <a:gd name="T40" fmla="*/ 2147483647 w 682"/>
              <a:gd name="T41" fmla="*/ 2147483647 h 1027"/>
              <a:gd name="T42" fmla="*/ 2147483647 w 682"/>
              <a:gd name="T43" fmla="*/ 2147483647 h 1027"/>
              <a:gd name="T44" fmla="*/ 2147483647 w 682"/>
              <a:gd name="T45" fmla="*/ 2147483647 h 1027"/>
              <a:gd name="T46" fmla="*/ 2147483647 w 682"/>
              <a:gd name="T47" fmla="*/ 2147483647 h 1027"/>
              <a:gd name="T48" fmla="*/ 2147483647 w 682"/>
              <a:gd name="T49" fmla="*/ 2147483647 h 1027"/>
              <a:gd name="T50" fmla="*/ 2147483647 w 682"/>
              <a:gd name="T51" fmla="*/ 2147483647 h 1027"/>
              <a:gd name="T52" fmla="*/ 2147483647 w 682"/>
              <a:gd name="T53" fmla="*/ 2147483647 h 1027"/>
              <a:gd name="T54" fmla="*/ 2147483647 w 682"/>
              <a:gd name="T55" fmla="*/ 2147483647 h 1027"/>
              <a:gd name="T56" fmla="*/ 2147483647 w 682"/>
              <a:gd name="T57" fmla="*/ 2147483647 h 1027"/>
              <a:gd name="T58" fmla="*/ 2147483647 w 682"/>
              <a:gd name="T59" fmla="*/ 2147483647 h 1027"/>
              <a:gd name="T60" fmla="*/ 2147483647 w 682"/>
              <a:gd name="T61" fmla="*/ 2147483647 h 1027"/>
              <a:gd name="T62" fmla="*/ 2147483647 w 682"/>
              <a:gd name="T63" fmla="*/ 2147483647 h 1027"/>
              <a:gd name="T64" fmla="*/ 2147483647 w 682"/>
              <a:gd name="T65" fmla="*/ 2147483647 h 1027"/>
              <a:gd name="T66" fmla="*/ 2147483647 w 682"/>
              <a:gd name="T67" fmla="*/ 2147483647 h 1027"/>
              <a:gd name="T68" fmla="*/ 2147483647 w 682"/>
              <a:gd name="T69" fmla="*/ 2147483647 h 1027"/>
              <a:gd name="T70" fmla="*/ 2147483647 w 682"/>
              <a:gd name="T71" fmla="*/ 2147483647 h 1027"/>
              <a:gd name="T72" fmla="*/ 2147483647 w 682"/>
              <a:gd name="T73" fmla="*/ 2147483647 h 1027"/>
              <a:gd name="T74" fmla="*/ 2147483647 w 682"/>
              <a:gd name="T75" fmla="*/ 2147483647 h 1027"/>
              <a:gd name="T76" fmla="*/ 2147483647 w 682"/>
              <a:gd name="T77" fmla="*/ 2147483647 h 1027"/>
              <a:gd name="T78" fmla="*/ 2147483647 w 682"/>
              <a:gd name="T79" fmla="*/ 2147483647 h 1027"/>
              <a:gd name="T80" fmla="*/ 2147483647 w 682"/>
              <a:gd name="T81" fmla="*/ 2147483647 h 1027"/>
              <a:gd name="T82" fmla="*/ 2147483647 w 682"/>
              <a:gd name="T83" fmla="*/ 2147483647 h 1027"/>
              <a:gd name="T84" fmla="*/ 2147483647 w 682"/>
              <a:gd name="T85" fmla="*/ 2147483647 h 10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82"/>
              <a:gd name="T130" fmla="*/ 0 h 1027"/>
              <a:gd name="T131" fmla="*/ 682 w 682"/>
              <a:gd name="T132" fmla="*/ 1027 h 10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82" h="1027">
                <a:moveTo>
                  <a:pt x="80" y="0"/>
                </a:moveTo>
                <a:cubicBezTo>
                  <a:pt x="76" y="19"/>
                  <a:pt x="78" y="39"/>
                  <a:pt x="69" y="56"/>
                </a:cubicBezTo>
                <a:cubicBezTo>
                  <a:pt x="62" y="68"/>
                  <a:pt x="39" y="66"/>
                  <a:pt x="35" y="79"/>
                </a:cubicBezTo>
                <a:cubicBezTo>
                  <a:pt x="27" y="104"/>
                  <a:pt x="35" y="132"/>
                  <a:pt x="35" y="158"/>
                </a:cubicBezTo>
                <a:cubicBezTo>
                  <a:pt x="60" y="260"/>
                  <a:pt x="28" y="238"/>
                  <a:pt x="91" y="259"/>
                </a:cubicBezTo>
                <a:cubicBezTo>
                  <a:pt x="121" y="255"/>
                  <a:pt x="154" y="259"/>
                  <a:pt x="182" y="248"/>
                </a:cubicBezTo>
                <a:cubicBezTo>
                  <a:pt x="195" y="243"/>
                  <a:pt x="193" y="221"/>
                  <a:pt x="204" y="214"/>
                </a:cubicBezTo>
                <a:cubicBezTo>
                  <a:pt x="224" y="201"/>
                  <a:pt x="272" y="192"/>
                  <a:pt x="272" y="192"/>
                </a:cubicBezTo>
                <a:cubicBezTo>
                  <a:pt x="283" y="196"/>
                  <a:pt x="301" y="192"/>
                  <a:pt x="306" y="203"/>
                </a:cubicBezTo>
                <a:cubicBezTo>
                  <a:pt x="327" y="243"/>
                  <a:pt x="258" y="246"/>
                  <a:pt x="249" y="248"/>
                </a:cubicBezTo>
                <a:cubicBezTo>
                  <a:pt x="223" y="327"/>
                  <a:pt x="204" y="309"/>
                  <a:pt x="261" y="327"/>
                </a:cubicBezTo>
                <a:cubicBezTo>
                  <a:pt x="351" y="266"/>
                  <a:pt x="353" y="272"/>
                  <a:pt x="475" y="259"/>
                </a:cubicBezTo>
                <a:cubicBezTo>
                  <a:pt x="558" y="232"/>
                  <a:pt x="520" y="231"/>
                  <a:pt x="588" y="248"/>
                </a:cubicBezTo>
                <a:cubicBezTo>
                  <a:pt x="592" y="271"/>
                  <a:pt x="605" y="294"/>
                  <a:pt x="600" y="316"/>
                </a:cubicBezTo>
                <a:cubicBezTo>
                  <a:pt x="597" y="329"/>
                  <a:pt x="579" y="334"/>
                  <a:pt x="566" y="338"/>
                </a:cubicBezTo>
                <a:cubicBezTo>
                  <a:pt x="536" y="346"/>
                  <a:pt x="505" y="346"/>
                  <a:pt x="475" y="350"/>
                </a:cubicBezTo>
                <a:cubicBezTo>
                  <a:pt x="386" y="379"/>
                  <a:pt x="283" y="400"/>
                  <a:pt x="204" y="451"/>
                </a:cubicBezTo>
                <a:cubicBezTo>
                  <a:pt x="224" y="526"/>
                  <a:pt x="232" y="511"/>
                  <a:pt x="306" y="497"/>
                </a:cubicBezTo>
                <a:cubicBezTo>
                  <a:pt x="356" y="419"/>
                  <a:pt x="302" y="483"/>
                  <a:pt x="464" y="451"/>
                </a:cubicBezTo>
                <a:cubicBezTo>
                  <a:pt x="477" y="448"/>
                  <a:pt x="486" y="435"/>
                  <a:pt x="498" y="429"/>
                </a:cubicBezTo>
                <a:cubicBezTo>
                  <a:pt x="525" y="416"/>
                  <a:pt x="560" y="411"/>
                  <a:pt x="588" y="406"/>
                </a:cubicBezTo>
                <a:cubicBezTo>
                  <a:pt x="596" y="395"/>
                  <a:pt x="598" y="377"/>
                  <a:pt x="611" y="372"/>
                </a:cubicBezTo>
                <a:cubicBezTo>
                  <a:pt x="622" y="368"/>
                  <a:pt x="640" y="373"/>
                  <a:pt x="645" y="384"/>
                </a:cubicBezTo>
                <a:cubicBezTo>
                  <a:pt x="657" y="408"/>
                  <a:pt x="652" y="437"/>
                  <a:pt x="656" y="463"/>
                </a:cubicBezTo>
                <a:cubicBezTo>
                  <a:pt x="628" y="549"/>
                  <a:pt x="667" y="465"/>
                  <a:pt x="509" y="508"/>
                </a:cubicBezTo>
                <a:cubicBezTo>
                  <a:pt x="483" y="515"/>
                  <a:pt x="467" y="544"/>
                  <a:pt x="441" y="553"/>
                </a:cubicBezTo>
                <a:cubicBezTo>
                  <a:pt x="390" y="570"/>
                  <a:pt x="419" y="562"/>
                  <a:pt x="351" y="576"/>
                </a:cubicBezTo>
                <a:cubicBezTo>
                  <a:pt x="441" y="605"/>
                  <a:pt x="395" y="602"/>
                  <a:pt x="487" y="587"/>
                </a:cubicBezTo>
                <a:cubicBezTo>
                  <a:pt x="532" y="518"/>
                  <a:pt x="563" y="555"/>
                  <a:pt x="633" y="530"/>
                </a:cubicBezTo>
                <a:cubicBezTo>
                  <a:pt x="682" y="547"/>
                  <a:pt x="674" y="532"/>
                  <a:pt x="656" y="598"/>
                </a:cubicBezTo>
                <a:cubicBezTo>
                  <a:pt x="650" y="621"/>
                  <a:pt x="633" y="666"/>
                  <a:pt x="633" y="666"/>
                </a:cubicBezTo>
                <a:cubicBezTo>
                  <a:pt x="629" y="719"/>
                  <a:pt x="630" y="772"/>
                  <a:pt x="622" y="824"/>
                </a:cubicBezTo>
                <a:cubicBezTo>
                  <a:pt x="616" y="868"/>
                  <a:pt x="590" y="926"/>
                  <a:pt x="577" y="971"/>
                </a:cubicBezTo>
                <a:cubicBezTo>
                  <a:pt x="574" y="982"/>
                  <a:pt x="576" y="998"/>
                  <a:pt x="566" y="1005"/>
                </a:cubicBezTo>
                <a:cubicBezTo>
                  <a:pt x="547" y="1019"/>
                  <a:pt x="498" y="1027"/>
                  <a:pt x="498" y="1027"/>
                </a:cubicBezTo>
                <a:cubicBezTo>
                  <a:pt x="431" y="1014"/>
                  <a:pt x="410" y="1019"/>
                  <a:pt x="362" y="971"/>
                </a:cubicBezTo>
                <a:cubicBezTo>
                  <a:pt x="326" y="859"/>
                  <a:pt x="338" y="748"/>
                  <a:pt x="317" y="632"/>
                </a:cubicBezTo>
                <a:cubicBezTo>
                  <a:pt x="311" y="602"/>
                  <a:pt x="219" y="537"/>
                  <a:pt x="193" y="519"/>
                </a:cubicBezTo>
                <a:cubicBezTo>
                  <a:pt x="173" y="458"/>
                  <a:pt x="219" y="364"/>
                  <a:pt x="182" y="327"/>
                </a:cubicBezTo>
                <a:cubicBezTo>
                  <a:pt x="172" y="317"/>
                  <a:pt x="120" y="299"/>
                  <a:pt x="103" y="293"/>
                </a:cubicBezTo>
                <a:cubicBezTo>
                  <a:pt x="48" y="212"/>
                  <a:pt x="76" y="244"/>
                  <a:pt x="24" y="192"/>
                </a:cubicBezTo>
                <a:cubicBezTo>
                  <a:pt x="14" y="163"/>
                  <a:pt x="0" y="144"/>
                  <a:pt x="24" y="113"/>
                </a:cubicBezTo>
                <a:cubicBezTo>
                  <a:pt x="64" y="62"/>
                  <a:pt x="57" y="135"/>
                  <a:pt x="57" y="79"/>
                </a:cubicBezTo>
              </a:path>
            </a:pathLst>
          </a:custGeom>
          <a:solidFill>
            <a:srgbClr val="339933"/>
          </a:solidFill>
          <a:ln w="28575">
            <a:solidFill>
              <a:srgbClr val="333399"/>
            </a:solidFill>
            <a:round/>
            <a:headEnd/>
            <a:tailEnd/>
          </a:ln>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endParaRPr lang="en-US" altLang="en-US"/>
          </a:p>
        </p:txBody>
      </p:sp>
      <p:sp>
        <p:nvSpPr>
          <p:cNvPr id="16459" name="Text Box 106"/>
          <p:cNvSpPr txBox="1">
            <a:spLocks noChangeArrowheads="1"/>
          </p:cNvSpPr>
          <p:nvPr/>
        </p:nvSpPr>
        <p:spPr bwMode="auto">
          <a:xfrm>
            <a:off x="9178926" y="2717801"/>
            <a:ext cx="9953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Global</a:t>
            </a:r>
          </a:p>
        </p:txBody>
      </p:sp>
      <p:sp>
        <p:nvSpPr>
          <p:cNvPr id="16460" name="Text Box 107"/>
          <p:cNvSpPr txBox="1">
            <a:spLocks noChangeArrowheads="1"/>
          </p:cNvSpPr>
          <p:nvPr/>
        </p:nvSpPr>
        <p:spPr bwMode="auto">
          <a:xfrm>
            <a:off x="8772525" y="4851401"/>
            <a:ext cx="1544638"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r>
              <a:rPr lang="en-US" altLang="en-US" sz="2000" b="1">
                <a:latin typeface="Tahoma" panose="020B0604030504040204" pitchFamily="34" charset="0"/>
                <a:cs typeface="Tahoma" panose="020B0604030504040204" pitchFamily="34" charset="0"/>
              </a:rPr>
              <a:t>Segmental</a:t>
            </a:r>
          </a:p>
        </p:txBody>
      </p:sp>
    </p:spTree>
    <p:extLst>
      <p:ext uri="{BB962C8B-B14F-4D97-AF65-F5344CB8AC3E}">
        <p14:creationId xmlns:p14="http://schemas.microsoft.com/office/powerpoint/2010/main" val="35433469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TC103457510[[fn=Savon]]</Template>
  <TotalTime>357</TotalTime>
  <Words>1323</Words>
  <Application>Microsoft Office PowerPoint</Application>
  <PresentationFormat>Widescreen</PresentationFormat>
  <Paragraphs>187</Paragraphs>
  <Slides>88</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Arial</vt:lpstr>
      <vt:lpstr>Calibri</vt:lpstr>
      <vt:lpstr>Century Gothic</vt:lpstr>
      <vt:lpstr>Garamond</vt:lpstr>
      <vt:lpstr>Tahoma</vt:lpstr>
      <vt:lpstr>TimesNewRomanPS</vt:lpstr>
      <vt:lpstr>Savon</vt:lpstr>
      <vt:lpstr>Pathology of the Nephrotic and Nephritic Syndromes. (glomerular diseases)</vt:lpstr>
      <vt:lpstr>Objectives: </vt:lpstr>
      <vt:lpstr>Ultrastructure of the glomerulus</vt:lpstr>
      <vt:lpstr>Clinical Syndromes</vt:lpstr>
      <vt:lpstr>The glomeruli are normal by LM, but with diffuse effacement of foot processes by EM.</vt:lpstr>
      <vt:lpstr>Minimal change disease. Glomeruli appear unremarkable by light microscopy, and in young patients there is no tubulionterstial fibrosis, as in this patient.</vt:lpstr>
      <vt:lpstr>Minimal change disease. Extensive foot process effacement and microvillous transformation of visceral epithelial cells in MCD</vt:lpstr>
      <vt:lpstr>PowerPoint Presentation</vt:lpstr>
      <vt:lpstr>Pathology of the kidney Glomerular diseases</vt:lpstr>
      <vt:lpstr>FSGS. There is sharply defined segmental  sclerosis, defined as obliteration of capillary loops and increased matrix, without deposits and with diffuse foot process effacement by EM. Adhesions can also be present.</vt:lpstr>
      <vt:lpstr>PowerPoint Presentation</vt:lpstr>
      <vt:lpstr>FSGS. The typical segmental sclerotic lesion in FSGS is characterized by increased matrix and obliteration of capillary lumina, frequently with hyalinosis and adhesions, as illustrated here.</vt:lpstr>
      <vt:lpstr>Membranous glomerulopathy. There is no evident proliferation by light microscopy, with global subepithelial deposits, which may be visualized by light microscopy by the glomerular basement membrane spike reaction on silver stain.</vt:lpstr>
      <vt:lpstr>PowerPoint Presentation</vt:lpstr>
      <vt:lpstr>Membranous glomerulopathy. There are well-developed spikes and holes in tangential sections in stage-2 membranous glomerulopathy.</vt:lpstr>
      <vt:lpstr>Membranous glomerulopathy. There is an evenly distributed granular capillary loop pattern of positively in membranous glomerulopathy.</vt:lpstr>
      <vt:lpstr>PowerPoint Presentation</vt:lpstr>
      <vt:lpstr>Diabetic nephropathy.    The lesions in diabetic nephropathy are characterized by arteriolar hyalinization, mesangial matrix expansion and glomerular basement thickening.</vt:lpstr>
      <vt:lpstr>Diabetic nephropathy. Diabetic nephropathy may manifest either as diffuse mesangial increase, or with nodular glomerulosclerosis as in this case.</vt:lpstr>
      <vt:lpstr>Diabetic nephropathy. The lamellated appearance of the Kimmelstiel-Wilson nodule characteristic of the nodular sclerosis form of diabetic nephropathy is shown, along with arteriolar hyalinization and surrounding tubulointerstitial fibrosis.</vt:lpstr>
      <vt:lpstr>Amyloidosis. Massive amyloid deposits are present in glomeruli and arterioles.</vt:lpstr>
      <vt:lpstr>Amyloidosis. Tubular involvement with amyloid is verified by apple-green birefringence under polarized light.</vt:lpstr>
      <vt:lpstr>Amyloidosis. Randomly oriented, 8-10nm fibrils, typical of amyloid within the mesangium.</vt:lpstr>
      <vt:lpstr>(b) Silver methenamine (jones) stains reveal a spike and dome pattern to be present along the peripheral capillary loops where the wall of the capillaries cut tangentially; there is a moth-eaten appearance of the capillary wall.</vt:lpstr>
      <vt:lpstr>PowerPoint Presentation</vt:lpstr>
      <vt:lpstr>Clinical Syndromes</vt:lpstr>
      <vt:lpstr>Lecture - 3and 4  Part2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Acute post-infectious glomerulonephritis.   There is an exudative proliferation with numerous PMNs and endocapillary proliferation, with scatted mesangial and large hump-shaped sub-epithelial deposits.</vt:lpstr>
      <vt:lpstr>Acute post-infectious glomerulonephritis. There is diffuse, global exudative proliferation with prominent endocapillary proliferation and numerous neutrophils.</vt:lpstr>
      <vt:lpstr>Acute post-infectious glomerulonephritis. Endocapillary proliferation and numerous PMNs both within capillary loops and within the mesangial area are present.</vt:lpstr>
      <vt:lpstr>Acute post-infectious glomerulonephritis. A more extensive garland pattern with elongated peripheral loop deposits is illustrated, along with occasional small mesangial deposits.</vt:lpstr>
      <vt:lpstr>Clinical Syndromes    4. Rapidly progressive GN = rapid deterioration of renal function   </vt:lpstr>
      <vt:lpstr>PowerPoint Presentation</vt:lpstr>
      <vt:lpstr>PowerPoint Presentation</vt:lpstr>
      <vt:lpstr>PowerPoint Presentation</vt:lpstr>
      <vt:lpstr>PowerPoint Presentation</vt:lpstr>
      <vt:lpstr>PowerPoint Presentation</vt:lpstr>
      <vt:lpstr>PowerPoint Presentation</vt:lpstr>
      <vt:lpstr>Wegener’s granulomatosis / microscopic polyangiitis. Vessel  with transmural necrosis involving the vessels circumferentially with a significant inflammatory infiltrate with mixed polymorphonuclear leukocytes and mononuclear cells.</vt:lpstr>
      <vt:lpstr>Wegener’s granulomatosis / microscopic polyangiitis. Glomerulus demonstrating focal  and segmental necrosis with adhesion to Bowman’s capsule and proliferation of parietal epithelium.</vt:lpstr>
      <vt:lpstr>There is segmental necrosis with a break of the glomerular basement membrane, and fibrinoid necrosis and PMNs in the area, with a cellular crescent developing in response to this GBM break.</vt:lpstr>
      <vt:lpstr>PowerPoint Presentation</vt:lpstr>
      <vt:lpstr>Anti-GBM  antibody-mediated glomerulonephritis with karyorrhexis and ruptured fragments of GBM, with a small remaining intact portion of the glomerulus at the top.</vt:lpstr>
      <vt:lpstr>Anti-GBM antibody-mediated glomerulonephritis. Linear glomerular basement membrane staining with lgG is diagnostic of this disease in this setting.</vt:lpstr>
      <vt:lpstr>There is endocapillary proliferation and glomerular basement membrane splitting, due to mesangial and subendothelial deposits, with resultant interposition and new basement membrane being laid down, causing the split appearance.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MPGN type I. MPGN is characterized by diffuse endocapillary proliferation, which results in a lobular, uniform appearance of glomeruli.</vt:lpstr>
      <vt:lpstr>PowerPoint Presentation</vt:lpstr>
      <vt:lpstr>MPGN type I. There is segmental interposition of cells which splitting of peripheral capillary GBM along with subendothelial deposits.</vt:lpstr>
      <vt:lpstr>MPGN type I. in addition to IgG, there is often very prominent complement deposition in MPGN with prominent mesangial and coarse, chunky peripheral loop deposits, corresponding to the subendothelial deposits. </vt:lpstr>
      <vt:lpstr>MPGN type I There are massive subendothelial deposits in the right loop, with minimal endocapillary proliferation, and small, silver-like deposits on the left and top loops, with associated proliferation.</vt:lpstr>
      <vt:lpstr>The glomerulus shows a membranoproliferative pattern, with endocapillary proliferation and GBM splitting</vt:lpstr>
      <vt:lpstr>DDD Dense deposit disease has membranoproliferative features by light microscopy, with diffuse, global mesangial and often endocapillary proliferation, and frequent glomerular basement membrane splitting.</vt:lpstr>
      <vt:lpstr>DDD. There is dense transformation of nearly the entire thickness of the glomerular basement membrane, with associated endocapillary proliferation.</vt:lpstr>
      <vt:lpstr>Clinical Syndromes</vt:lpstr>
      <vt:lpstr>PowerPoint Presentation</vt:lpstr>
      <vt:lpstr>Alport syndrome. Alternating areas of extreme thinning of the glomerular basement membrane (~120 nm) with thick, irregular areas with basket weaving are shown.</vt:lpstr>
      <vt:lpstr>IgA nephropathy.    There is mesangial cell and matrix increase, with mesangial deposits.</vt:lpstr>
      <vt:lpstr>PowerPoint Presentation</vt:lpstr>
      <vt:lpstr>IgA nephropathy.  Definitive diagnosis is made by immunofluorescence, showing dominant or codominant staining with IgA in a predominantly mesangial pattern, as shown here. </vt:lpstr>
      <vt:lpstr>Clinical Syndromes    5.  Chronic renal failure = chronic uremia = end of all renal diseases = end stage renal disease - (ESRD; uremia)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of the Nephrotic and Nephritic Syndromes. (glomerular diseases)</dc:title>
  <dc:creator>Hala Kassouf</dc:creator>
  <cp:lastModifiedBy>tariq</cp:lastModifiedBy>
  <cp:revision>21</cp:revision>
  <dcterms:created xsi:type="dcterms:W3CDTF">2014-09-24T11:56:29Z</dcterms:created>
  <dcterms:modified xsi:type="dcterms:W3CDTF">2015-05-03T06:56:59Z</dcterms:modified>
</cp:coreProperties>
</file>