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7"/>
  </p:notesMasterIdLst>
  <p:sldIdLst>
    <p:sldId id="256" r:id="rId2"/>
    <p:sldId id="259" r:id="rId3"/>
    <p:sldId id="281" r:id="rId4"/>
    <p:sldId id="283" r:id="rId5"/>
    <p:sldId id="260" r:id="rId6"/>
    <p:sldId id="261" r:id="rId7"/>
    <p:sldId id="262" r:id="rId8"/>
    <p:sldId id="263" r:id="rId9"/>
    <p:sldId id="284" r:id="rId10"/>
    <p:sldId id="285" r:id="rId11"/>
    <p:sldId id="286" r:id="rId12"/>
    <p:sldId id="287" r:id="rId13"/>
    <p:sldId id="288" r:id="rId14"/>
    <p:sldId id="289" r:id="rId15"/>
    <p:sldId id="291" r:id="rId16"/>
    <p:sldId id="290" r:id="rId17"/>
    <p:sldId id="264" r:id="rId18"/>
    <p:sldId id="292" r:id="rId19"/>
    <p:sldId id="293" r:id="rId20"/>
    <p:sldId id="294" r:id="rId21"/>
    <p:sldId id="265" r:id="rId22"/>
    <p:sldId id="266" r:id="rId23"/>
    <p:sldId id="267" r:id="rId24"/>
    <p:sldId id="268" r:id="rId25"/>
    <p:sldId id="269" r:id="rId26"/>
    <p:sldId id="270" r:id="rId27"/>
    <p:sldId id="295" r:id="rId28"/>
    <p:sldId id="298" r:id="rId29"/>
    <p:sldId id="299" r:id="rId30"/>
    <p:sldId id="300" r:id="rId31"/>
    <p:sldId id="301" r:id="rId32"/>
    <p:sldId id="302" r:id="rId33"/>
    <p:sldId id="272" r:id="rId34"/>
    <p:sldId id="273" r:id="rId35"/>
    <p:sldId id="303" r:id="rId36"/>
    <p:sldId id="304" r:id="rId37"/>
    <p:sldId id="274" r:id="rId38"/>
    <p:sldId id="275" r:id="rId39"/>
    <p:sldId id="276" r:id="rId40"/>
    <p:sldId id="277" r:id="rId41"/>
    <p:sldId id="282" r:id="rId42"/>
    <p:sldId id="279" r:id="rId43"/>
    <p:sldId id="280" r:id="rId44"/>
    <p:sldId id="305" r:id="rId45"/>
    <p:sldId id="306" r:id="rId4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96638-7584-4819-A1FD-1B765F79F30D}" type="datetimeFigureOut">
              <a:rPr lang="en-US" smtClean="0"/>
              <a:t>5/6/2015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D8659-FB5E-4FF6-95FE-911CBA3BD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1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9621EF-7D72-4E98-A730-3A08899DFF95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45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AB3511-7BB3-46E8-98D1-9DAA84DC1777}" type="slidenum">
              <a:rPr lang="en-US" altLang="en-US">
                <a:latin typeface="Calibri" panose="020F0502020204030204" pitchFamily="34" charset="0"/>
              </a:rPr>
              <a:pPr eaLnBrk="1" hangingPunct="1"/>
              <a:t>37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3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4A5FE53-61FD-4737-8A24-EF10F633D4C9}" type="slidenum">
              <a:rPr lang="en-US" altLang="en-US">
                <a:latin typeface="Calibri" panose="020F0502020204030204" pitchFamily="34" charset="0"/>
              </a:rPr>
              <a:pPr eaLnBrk="1" hangingPunct="1"/>
              <a:t>38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15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B1BF2C-C6E2-4F8B-B0CB-219DEA7EE633}" type="slidenum">
              <a:rPr lang="en-US" altLang="en-US">
                <a:latin typeface="Calibri" panose="020F0502020204030204" pitchFamily="34" charset="0"/>
              </a:rPr>
              <a:pPr eaLnBrk="1" hangingPunct="1"/>
              <a:t>39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10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5B69F8-349B-471A-8E27-4867A9FDC734}" type="slidenum">
              <a:rPr lang="en-US" altLang="en-US">
                <a:latin typeface="Calibri" panose="020F0502020204030204" pitchFamily="34" charset="0"/>
              </a:rPr>
              <a:pPr eaLnBrk="1" hangingPunct="1"/>
              <a:t>40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83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B2BA76-61FF-4088-8790-5E93E8859624}" type="slidenum">
              <a:rPr lang="en-US" altLang="en-US">
                <a:latin typeface="Calibri" panose="020F0502020204030204" pitchFamily="34" charset="0"/>
              </a:rPr>
              <a:pPr eaLnBrk="1" hangingPunct="1"/>
              <a:t>41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306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DA03A-114B-45C7-94D9-DACF18B0019C}" type="slidenum">
              <a:rPr lang="en-US" altLang="en-US">
                <a:latin typeface="Calibri" panose="020F0502020204030204" pitchFamily="34" charset="0"/>
              </a:rPr>
              <a:pPr eaLnBrk="1" hangingPunct="1"/>
              <a:t>42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336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0D1E3E-B3D6-4138-994D-4CD3928D9ADB}" type="slidenum">
              <a:rPr lang="en-US" altLang="en-US">
                <a:latin typeface="Calibri" panose="020F0502020204030204" pitchFamily="34" charset="0"/>
              </a:rPr>
              <a:pPr eaLnBrk="1" hangingPunct="1"/>
              <a:t>43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84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2C649A-2CD3-4653-A6E2-EC6F8AB3D2D2}" type="slidenum">
              <a:rPr lang="en-US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846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2FBB93-D8F0-4E0B-AC8F-46856751F817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6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8FADF8-FC1A-4768-ACB2-8BBAF9290D8E}" type="slidenum">
              <a:rPr lang="en-US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88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1DF0FE-A0F6-4483-B4DB-F72C6F821124}" type="slidenum">
              <a:rPr lang="en-US" altLang="en-US">
                <a:latin typeface="Calibri" panose="020F0502020204030204" pitchFamily="34" charset="0"/>
              </a:rPr>
              <a:pPr eaLnBrk="1" hangingPunct="1"/>
              <a:t>24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172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AB5791-CB4C-4EE0-A975-938D07C7D921}" type="slidenum">
              <a:rPr lang="en-US" altLang="en-US">
                <a:latin typeface="Calibri" panose="020F0502020204030204" pitchFamily="34" charset="0"/>
              </a:rPr>
              <a:pPr eaLnBrk="1" hangingPunct="1"/>
              <a:t>25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751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8D8298-8029-48C3-B6AD-A864DA8DBFAD}" type="slidenum">
              <a:rPr lang="en-US" altLang="en-US">
                <a:latin typeface="Calibri" panose="020F0502020204030204" pitchFamily="34" charset="0"/>
              </a:rPr>
              <a:pPr eaLnBrk="1" hangingPunct="1"/>
              <a:t>26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039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D2F6E5-AF69-4296-8E9D-03F9D3BE584E}" type="slidenum">
              <a:rPr lang="en-US" altLang="en-US">
                <a:latin typeface="Calibri" panose="020F0502020204030204" pitchFamily="34" charset="0"/>
              </a:rPr>
              <a:pPr eaLnBrk="1" hangingPunct="1"/>
              <a:t>33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88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81B2B8-2394-4A0D-98EE-C064B3C01A00}" type="slidenum">
              <a:rPr lang="en-US" altLang="en-US">
                <a:latin typeface="Calibri" panose="020F0502020204030204" pitchFamily="34" charset="0"/>
              </a:rPr>
              <a:pPr eaLnBrk="1" hangingPunct="1"/>
              <a:t>34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7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5/6/2015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TUMORS OF THE KIDNEY AND URINARY BLADDER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Dr</a:t>
            </a:r>
            <a:r>
              <a:rPr lang="en-US" sz="3600" dirty="0" smtClean="0"/>
              <a:t> tariq </a:t>
            </a:r>
            <a:r>
              <a:rPr lang="en-US" sz="3600" dirty="0" err="1" smtClean="0"/>
              <a:t>aljohani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3668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9826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864"/>
            <a:ext cx="12192000" cy="6746135"/>
          </a:xfrm>
        </p:spPr>
      </p:pic>
    </p:spTree>
    <p:extLst>
      <p:ext uri="{BB962C8B-B14F-4D97-AF65-F5344CB8AC3E}">
        <p14:creationId xmlns:p14="http://schemas.microsoft.com/office/powerpoint/2010/main" val="276903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236229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173057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5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408044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361034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3551627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Cotran\Images\CH21\f021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9730"/>
            <a:ext cx="12192000" cy="582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86683" y="383399"/>
            <a:ext cx="6628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14935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12153900" cy="684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185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4287"/>
            <a:ext cx="12153900" cy="684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7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b="1" u="sng" dirty="0" smtClean="0"/>
              <a:t>Objectives:</a:t>
            </a:r>
            <a:r>
              <a:rPr lang="en-US" altLang="en-US" sz="5400" dirty="0" smtClean="0"/>
              <a:t/>
            </a:r>
            <a:br>
              <a:rPr lang="en-US" altLang="en-US" sz="5400" dirty="0" smtClean="0"/>
            </a:br>
            <a:endParaRPr lang="en-US" altLang="en-US" sz="5400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At the end of the lecture the students will be able to:</a:t>
            </a:r>
          </a:p>
          <a:p>
            <a:pPr marL="0" indent="0">
              <a:buNone/>
            </a:pPr>
            <a:endParaRPr lang="en-US" altLang="en-US" dirty="0" smtClean="0"/>
          </a:p>
          <a:p>
            <a:r>
              <a:rPr lang="en-US" altLang="en-US" sz="3200" dirty="0" smtClean="0"/>
              <a:t>Recognize the  benign tumors of the kidney.</a:t>
            </a:r>
          </a:p>
          <a:p>
            <a:r>
              <a:rPr lang="en-US" altLang="en-US" sz="3200" dirty="0" smtClean="0"/>
              <a:t>Describe renal cell carcinoma and </a:t>
            </a:r>
            <a:r>
              <a:rPr lang="en-US" altLang="en-US" sz="3200" dirty="0" err="1" smtClean="0"/>
              <a:t>Wilm’s</a:t>
            </a:r>
            <a:r>
              <a:rPr lang="en-US" altLang="en-US" sz="3200" dirty="0" smtClean="0"/>
              <a:t> tumor.</a:t>
            </a:r>
          </a:p>
          <a:p>
            <a:r>
              <a:rPr lang="en-US" altLang="en-US" sz="3200" dirty="0" smtClean="0"/>
              <a:t>Recognize transitional cell and squamous carcinoma of the urinary bladder.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151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12153900" cy="684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849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599" y="1295400"/>
            <a:ext cx="4331043" cy="55626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Renal cell carcinoma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is the most common primary renal tumor in adults and may be occult.</a:t>
            </a:r>
          </a:p>
        </p:txBody>
      </p:sp>
      <p:pic>
        <p:nvPicPr>
          <p:cNvPr id="13315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32665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61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199" y="838200"/>
            <a:ext cx="5103341" cy="5181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Small clear cell </a:t>
            </a:r>
            <a:r>
              <a:rPr lang="en-US" sz="3200" b="1" dirty="0">
                <a:solidFill>
                  <a:schemeClr val="tx1">
                    <a:lumMod val="95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 (hypernephroma, Grawitz tumor) is spreading into perirenal adipose tissue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  <p:pic>
        <p:nvPicPr>
          <p:cNvPr id="14339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9370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Renal Cell Carcino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49665" cy="6960972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3657601" y="381000"/>
            <a:ext cx="4035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3333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clear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71827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33400"/>
            <a:ext cx="5156886" cy="57912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Typical lobulated, whorled, tan-colored cut surface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6387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2895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4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7848600" cy="533400"/>
          </a:xfrm>
        </p:spPr>
        <p:txBody>
          <a:bodyPr rtlCol="0" anchor="ctr">
            <a:normAutofit fontScale="90000"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Invasion of the renal vein and inferior vena cava (arrow) by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7411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39606"/>
            <a:ext cx="12192001" cy="6818394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424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6999" y="533400"/>
            <a:ext cx="5574957" cy="57912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Papillary urothelial (transitional cell) carcinoma of renal pelvis. Note the exophytic, multifronded nature of the tumor.</a:t>
            </a:r>
          </a:p>
        </p:txBody>
      </p:sp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198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6064077" y="368944"/>
            <a:ext cx="320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Transitional cell carcinoma of the renal pelvis.</a:t>
            </a:r>
          </a:p>
        </p:txBody>
      </p:sp>
    </p:spTree>
    <p:extLst>
      <p:ext uri="{BB962C8B-B14F-4D97-AF65-F5344CB8AC3E}">
        <p14:creationId xmlns:p14="http://schemas.microsoft.com/office/powerpoint/2010/main" val="342964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8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1700116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1338415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512567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1026905" cy="1837401"/>
          </a:xfrm>
        </p:spPr>
        <p:txBody>
          <a:bodyPr/>
          <a:lstStyle/>
          <a:p>
            <a:r>
              <a:rPr lang="en-US" altLang="en-US" sz="5400" dirty="0"/>
              <a:t>Benign tumors of the kidney: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10187" y="266251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4800" dirty="0" smtClean="0"/>
              <a:t>1- adenoma</a:t>
            </a:r>
          </a:p>
          <a:p>
            <a:pPr marL="0" indent="0">
              <a:buNone/>
            </a:pPr>
            <a:r>
              <a:rPr lang="en-US" altLang="en-US" sz="4800" dirty="0" smtClean="0"/>
              <a:t>2- </a:t>
            </a:r>
            <a:r>
              <a:rPr lang="en-US" altLang="en-US" sz="4800" dirty="0" err="1" smtClean="0"/>
              <a:t>angiomyolipoma</a:t>
            </a:r>
            <a:endParaRPr lang="en-US" altLang="en-US" sz="4800" dirty="0" smtClean="0"/>
          </a:p>
          <a:p>
            <a:pPr marL="0" indent="0">
              <a:buNone/>
            </a:pPr>
            <a:endParaRPr lang="en-US" altLang="en-US" sz="4800" dirty="0" smtClean="0"/>
          </a:p>
        </p:txBody>
      </p:sp>
    </p:spTree>
    <p:extLst>
      <p:ext uri="{BB962C8B-B14F-4D97-AF65-F5344CB8AC3E}">
        <p14:creationId xmlns:p14="http://schemas.microsoft.com/office/powerpoint/2010/main" val="24357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29002977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10559374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8365332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78378" y="2207740"/>
            <a:ext cx="5261919" cy="32004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Solid, bulging, fleshy tan-white, partially necrotic tumor has replaced much of the kidney and is encompassed by a thin rim of renal tissue..</a:t>
            </a:r>
          </a:p>
        </p:txBody>
      </p:sp>
      <p:pic>
        <p:nvPicPr>
          <p:cNvPr id="2048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0616"/>
            <a:ext cx="6178378" cy="6948616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6095999" y="0"/>
            <a:ext cx="565115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 (</a:t>
            </a:r>
            <a:r>
              <a:rPr lang="en-US" altLang="en-US" sz="3200" dirty="0" err="1"/>
              <a:t>nephroblastoma</a:t>
            </a:r>
            <a:r>
              <a:rPr lang="en-US" altLang="en-US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02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3718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37188" y="1019433"/>
            <a:ext cx="5181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This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Wilms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’ tumor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appears whiter due to formalin fixation and has extended beyond the confines of the kidney</a:t>
            </a:r>
          </a:p>
        </p:txBody>
      </p:sp>
    </p:spTree>
    <p:extLst>
      <p:ext uri="{BB962C8B-B14F-4D97-AF65-F5344CB8AC3E}">
        <p14:creationId xmlns:p14="http://schemas.microsoft.com/office/powerpoint/2010/main" val="33898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32689726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3236228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57665"/>
            <a:ext cx="6054811" cy="691566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2910" y="844378"/>
            <a:ext cx="5562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shows hypercellular areas comprising undifferentiated blastema, loose stroma  with undifferentiated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glomeruloid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body.</a:t>
            </a: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6054810" y="0"/>
            <a:ext cx="281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</a:t>
            </a:r>
          </a:p>
        </p:txBody>
      </p:sp>
    </p:spTree>
    <p:extLst>
      <p:ext uri="{BB962C8B-B14F-4D97-AF65-F5344CB8AC3E}">
        <p14:creationId xmlns:p14="http://schemas.microsoft.com/office/powerpoint/2010/main" val="6153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194854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94854" y="0"/>
            <a:ext cx="57150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(transitional cell) carcinoma in situ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of the urinary bladder if untreated, up to 75% of cases go on to invasive cancer.</a:t>
            </a:r>
          </a:p>
        </p:txBody>
      </p:sp>
    </p:spTree>
    <p:extLst>
      <p:ext uri="{BB962C8B-B14F-4D97-AF65-F5344CB8AC3E}">
        <p14:creationId xmlns:p14="http://schemas.microsoft.com/office/powerpoint/2010/main" val="139964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55724" y="0"/>
            <a:ext cx="57150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carcinoma in situ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(surface is to the right).</a:t>
            </a:r>
          </a:p>
        </p:txBody>
      </p:sp>
      <p:pic>
        <p:nvPicPr>
          <p:cNvPr id="24579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19568" cy="670354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45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38" y="452718"/>
            <a:ext cx="11697729" cy="6261120"/>
          </a:xfrm>
        </p:spPr>
      </p:pic>
    </p:spTree>
    <p:extLst>
      <p:ext uri="{BB962C8B-B14F-4D97-AF65-F5344CB8AC3E}">
        <p14:creationId xmlns:p14="http://schemas.microsoft.com/office/powerpoint/2010/main" val="131089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52518" y="140043"/>
            <a:ext cx="56388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Invasive urothelial carcinoma of the bladder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is invading the muscle coat on the right side of the picture.</a:t>
            </a:r>
          </a:p>
        </p:txBody>
      </p:sp>
      <p:pic>
        <p:nvPicPr>
          <p:cNvPr id="2560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25251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885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5470" y="928817"/>
            <a:ext cx="5583195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U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</a:rPr>
              <a:t>rothelial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carcinoma of bladder.</a:t>
            </a:r>
          </a:p>
        </p:txBody>
      </p:sp>
      <p:pic>
        <p:nvPicPr>
          <p:cNvPr id="19459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8547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549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8001000" cy="609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Advanced urothelial cancer of the bladder has spread posteriorly (arrow)to invade the uterus.</a:t>
            </a:r>
          </a:p>
        </p:txBody>
      </p:sp>
      <p:pic>
        <p:nvPicPr>
          <p:cNvPr id="27651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553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71383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81799" y="838200"/>
            <a:ext cx="4940643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Poorly differentiated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08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5511089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"/>
            <a:ext cx="12153900" cy="6843713"/>
          </a:xfrm>
        </p:spPr>
      </p:pic>
    </p:spTree>
    <p:extLst>
      <p:ext uri="{BB962C8B-B14F-4D97-AF65-F5344CB8AC3E}">
        <p14:creationId xmlns:p14="http://schemas.microsoft.com/office/powerpoint/2010/main" val="3895745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981200" y="990601"/>
            <a:ext cx="8229600" cy="566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 smtClean="0">
                <a:latin typeface="Tahoma" panose="020B0604030504040204" pitchFamily="34" charset="0"/>
                <a:cs typeface="Tahoma" panose="020B0604030504040204" pitchFamily="34" charset="0"/>
              </a:rPr>
              <a:t>Malignant RENAL </a:t>
            </a:r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NEOPLASMS </a:t>
            </a:r>
            <a:endParaRPr lang="en-US" altLang="en-US" sz="3200" b="1" i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roman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Neoplasms of the Renal Parenchyma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Renal cell carcinoma (renal adenocarcinoma; 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hypernephroma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Nephroblastoma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Wilms's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tumor)</a:t>
            </a:r>
          </a:p>
          <a:p>
            <a:pPr eaLnBrk="1" hangingPunct="1">
              <a:buFontTx/>
              <a:buAutoNum type="alphaUcPeriod" startAt="2"/>
            </a:pPr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Urothelial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tumors</a:t>
            </a:r>
          </a:p>
          <a:p>
            <a:pPr eaLnBrk="1" hangingPunct="1"/>
            <a:endParaRPr lang="en-US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2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7665" y="1371600"/>
            <a:ext cx="12051957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RENAL NEOPLASMS </a:t>
            </a: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Gross pathology and histology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 err="1">
                <a:latin typeface="Tahoma" panose="020B0604030504040204" pitchFamily="34" charset="0"/>
                <a:cs typeface="Tahoma" panose="020B0604030504040204" pitchFamily="34" charset="0"/>
              </a:rPr>
              <a:t>Histogenesis</a:t>
            </a: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Clinical manifestations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Diagnosis: radiographic imaging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Treatment and prognosis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Pathophysiology </a:t>
            </a:r>
          </a:p>
          <a:p>
            <a:pPr eaLnBrk="1" hangingPunct="1"/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0903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400" y="1027114"/>
            <a:ext cx="3352800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Kidney with ischemic atrophy also bears very small subcapsular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adenomas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near to each pole.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5807676" cy="6858000"/>
          </a:xfrm>
          <a:solidFill>
            <a:srgbClr val="FFFFFF">
              <a:shade val="85000"/>
            </a:srgbClr>
          </a:solidFill>
          <a:ln w="19050" cap="sq">
            <a:solidFill>
              <a:schemeClr val="tx1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04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5341" y="1068303"/>
            <a:ext cx="5943599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a subcapsular papillary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shows tubules arranged in a papillary fashion.</a:t>
            </a:r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2080" y="0"/>
            <a:ext cx="593742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24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" y="8238"/>
            <a:ext cx="12019005" cy="6858000"/>
          </a:xfrm>
        </p:spPr>
      </p:pic>
    </p:spTree>
    <p:extLst>
      <p:ext uri="{BB962C8B-B14F-4D97-AF65-F5344CB8AC3E}">
        <p14:creationId xmlns:p14="http://schemas.microsoft.com/office/powerpoint/2010/main" val="189796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648</TotalTime>
  <Words>391</Words>
  <Application>Microsoft Office PowerPoint</Application>
  <PresentationFormat>Widescreen</PresentationFormat>
  <Paragraphs>66</Paragraphs>
  <Slides>45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2" baseType="lpstr">
      <vt:lpstr>Arial</vt:lpstr>
      <vt:lpstr>Calibri</vt:lpstr>
      <vt:lpstr>Century Gothic</vt:lpstr>
      <vt:lpstr>Tahoma</vt:lpstr>
      <vt:lpstr>Times New Roman</vt:lpstr>
      <vt:lpstr>Wingdings 3</vt:lpstr>
      <vt:lpstr>Ion</vt:lpstr>
      <vt:lpstr>TUMORS OF THE KIDNEY AND URINARY BLADDER</vt:lpstr>
      <vt:lpstr>Objectives: </vt:lpstr>
      <vt:lpstr>Benign tumors of the kidney:</vt:lpstr>
      <vt:lpstr>PowerPoint Presentation</vt:lpstr>
      <vt:lpstr>PowerPoint Presentation</vt:lpstr>
      <vt:lpstr>PowerPoint Presentation</vt:lpstr>
      <vt:lpstr>Kidney with ischemic atrophy also bears very small subcapsular adenomas near to each pole.</vt:lpstr>
      <vt:lpstr>Histology of a subcapsular papillary adenoma shows tubules arranged in a papillary fashion.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Renal cell carcinoma   Renal cell carcinoma is the most common primary renal tumor in adults and may be occult.</vt:lpstr>
      <vt:lpstr>Small clear cell renal cell carcinoma (hypernephroma, Grawitz tumor) is spreading into perirenal adipose tissue.</vt:lpstr>
      <vt:lpstr>PowerPoint Presentation</vt:lpstr>
      <vt:lpstr>Typical lobulated, whorled, tan-colored cut surface of renal cell carcinoma.</vt:lpstr>
      <vt:lpstr>Invasion of the renal vein and inferior vena cava (arrow) by renal cell carcinoma.</vt:lpstr>
      <vt:lpstr>Papillary urothelial (transitional cell) carcinoma of renal pelvis. Note the exophytic, multifronded nature of the tumor.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Solid, bulging, fleshy tan-white, partially necrotic tumor has replaced much of the kidney and is encompassed by a thin rim of renal tissue..</vt:lpstr>
      <vt:lpstr>This Wilms’ tumor appears whiter due to formalin fixation and has extended beyond the confines of the kidney</vt:lpstr>
      <vt:lpstr>PowerPoint Presentation</vt:lpstr>
      <vt:lpstr>PowerPoint Presentation</vt:lpstr>
      <vt:lpstr>Histology shows hypercellular areas comprising undifferentiated blastema, loose stroma  with undifferentiated glomeruloid body.</vt:lpstr>
      <vt:lpstr>Urothelial (transitional cell) carcinoma in situ of the urinary bladder if untreated, up to 75% of cases go on to invasive cancer.</vt:lpstr>
      <vt:lpstr>Histology of carcinoma in situ (surface is to the right).</vt:lpstr>
      <vt:lpstr>Invasive urothelial carcinoma of the bladder is invading the muscle coat on the right side of the picture.</vt:lpstr>
      <vt:lpstr>Urothelial carcinoma of bladder.</vt:lpstr>
      <vt:lpstr>Advanced urothelial cancer of the bladder has spread posteriorly (arrow)to invade the uterus.</vt:lpstr>
      <vt:lpstr>Poorly differentiated urothelial carcinoma.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TUMORS OF THE KIDNEY AND URINARY BLADDER</dc:title>
  <dc:creator>Hala Kassouf</dc:creator>
  <cp:lastModifiedBy>tariq</cp:lastModifiedBy>
  <cp:revision>15</cp:revision>
  <dcterms:created xsi:type="dcterms:W3CDTF">2014-09-24T08:28:48Z</dcterms:created>
  <dcterms:modified xsi:type="dcterms:W3CDTF">2015-05-06T06:24:40Z</dcterms:modified>
</cp:coreProperties>
</file>