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75" r:id="rId6"/>
    <p:sldId id="272" r:id="rId7"/>
    <p:sldId id="296" r:id="rId8"/>
    <p:sldId id="260" r:id="rId9"/>
    <p:sldId id="274" r:id="rId10"/>
    <p:sldId id="261" r:id="rId11"/>
    <p:sldId id="295" r:id="rId12"/>
    <p:sldId id="262" r:id="rId13"/>
    <p:sldId id="279" r:id="rId14"/>
    <p:sldId id="297" r:id="rId15"/>
    <p:sldId id="284" r:id="rId16"/>
    <p:sldId id="263" r:id="rId17"/>
    <p:sldId id="264" r:id="rId18"/>
    <p:sldId id="285" r:id="rId19"/>
    <p:sldId id="277" r:id="rId20"/>
    <p:sldId id="276" r:id="rId21"/>
    <p:sldId id="280" r:id="rId22"/>
    <p:sldId id="266" r:id="rId23"/>
    <p:sldId id="273" r:id="rId24"/>
    <p:sldId id="267" r:id="rId25"/>
    <p:sldId id="268" r:id="rId26"/>
    <p:sldId id="269" r:id="rId27"/>
    <p:sldId id="270" r:id="rId28"/>
    <p:sldId id="271" r:id="rId29"/>
    <p:sldId id="286" r:id="rId30"/>
    <p:sldId id="281" r:id="rId31"/>
    <p:sldId id="282" r:id="rId32"/>
    <p:sldId id="28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  <a:srgbClr val="0066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9572" autoAdjust="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14" y="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BDB0AC0D-09EA-4C21-829D-7DB8A8CF9963}" type="datetimeFigureOut">
              <a:rPr lang="ar-SA"/>
              <a:pPr>
                <a:defRPr/>
              </a:pPr>
              <a:t>16/07/1436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D36D2B05-6EC3-4E84-9064-2C54CB9F542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0768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B4112F-FDFF-480E-BE82-E98389979FB5}" type="slidenum">
              <a:rPr lang="ar-SA" smtClean="0"/>
              <a:pPr/>
              <a:t>1</a:t>
            </a:fld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1BE79F-CA8D-4895-8106-E0FA91444D90}" type="slidenum">
              <a:rPr lang="ar-SA" smtClean="0"/>
              <a:pPr/>
              <a:t>8</a:t>
            </a:fld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2165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65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6DDE4B7D-702E-4150-9338-C5CC39A0875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7C2F7-7715-496D-8CFD-F1393137CAF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5D463-C445-474F-90C5-47B5ABD53A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F9AC3-6817-4179-BA88-BB701D2F214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EED82-0918-4D6F-BD1D-89F0760907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D6E92-2712-4983-98C9-4847423110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6C125-0C34-404B-8A68-F61B37D45A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8B7C6-1554-4B2E-B451-1709D135882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8DB4C-6E14-4EAB-A08F-C62293393D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12F50-05DA-4977-BE1F-4CBFDF6C9EB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4BF36-210A-47B0-9B4D-20BB1466D71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048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8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8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8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8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8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049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3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3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3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2063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3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FDE87747-3D9E-4ED6-9477-673B706583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63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DIURETICS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	By: </a:t>
            </a:r>
          </a:p>
          <a:p>
            <a:pPr algn="l"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Prof. A. Alhaider</a:t>
            </a:r>
          </a:p>
          <a:p>
            <a:pPr algn="l"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1436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. Diuretics that inhibit transport in the Convoluted Proximal Tubule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Osmotic Diuretics (e.g.: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Mannitol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MOA: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They are hydrophilic compounds that are easily filtered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through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glomerulus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little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re-absorption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thus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increase urinary output via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osmosis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PK: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Given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i.v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Can  it be given orally?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Indications: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 to decrease intracranial pressure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neurological condition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 to decrease intraocular pressure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acute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glaucoma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 maintain high urine flow in acute renal failure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   during shock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Adverse Reactions of 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Manitol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- Extracellular water expansion and 	dehydration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Hypernatremia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due to loss more water than 	  sodium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you conceder Osmotic Agents as good Diuretics?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0"/>
            <a:ext cx="8540750" cy="6858000"/>
          </a:xfrm>
          <a:solidFill>
            <a:schemeClr val="bg2"/>
          </a:solidFill>
          <a:ln>
            <a:solidFill>
              <a:srgbClr val="FFFF00"/>
            </a:solidFill>
          </a:ln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 startAt="2"/>
              <a:defRPr/>
            </a:pPr>
            <a:r>
              <a:rPr lang="en-US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Carbonic </a:t>
            </a:r>
            <a:r>
              <a:rPr lang="en-US" sz="24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Anhydrase</a:t>
            </a:r>
            <a:r>
              <a:rPr lang="en-US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Inhibitors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Acetazol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amide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(Oral) 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Dorsol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amide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(Ocular)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Brinzol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amide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(Ocular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see figure 2-4) Simply inhibit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reabsorption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of  sodium and  bicarbonate by inhibiting carbonic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anhydrase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 are  the Compensatory mechanisms  and side effects?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Uses: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Acetazolamide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is  not used as a diuretic ?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Glaucoma   Mechanism?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Alkalization of  urine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metabolic alkalosis.   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Epilepsy;  Benign intracranial hypertension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Acute mountain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sickness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are the differences between </a:t>
            </a:r>
            <a:r>
              <a:rPr lang="en-US" sz="20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acetazolamide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sz="20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rzolamide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0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brinzolamide</a:t>
            </a:r>
            <a:r>
              <a:rPr lang="en-US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Oral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Topical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can0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an0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81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Side Effects of  </a:t>
            </a:r>
            <a:r>
              <a:rPr lang="en-US" b="1" dirty="0" err="1" smtClean="0">
                <a:solidFill>
                  <a:srgbClr val="FF0000"/>
                </a:solidFill>
              </a:rPr>
              <a:t>Acetazolamide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>
              <a:defRPr/>
            </a:pPr>
            <a:r>
              <a:rPr lang="en-US" dirty="0" smtClean="0"/>
              <a:t>Sedation and </a:t>
            </a:r>
            <a:r>
              <a:rPr lang="en-US" dirty="0" err="1" smtClean="0"/>
              <a:t>drowsness</a:t>
            </a:r>
            <a:r>
              <a:rPr lang="en-US" dirty="0" smtClean="0"/>
              <a:t>; Hypersensitivity reaction  Why?; Renal stone , Acidosis; </a:t>
            </a:r>
            <a:r>
              <a:rPr lang="en-US" dirty="0" err="1" smtClean="0"/>
              <a:t>Hyperchloremia</a:t>
            </a:r>
            <a:r>
              <a:rPr lang="en-US" dirty="0" smtClean="0"/>
              <a:t>, </a:t>
            </a:r>
            <a:r>
              <a:rPr lang="en-US" dirty="0" err="1" smtClean="0"/>
              <a:t>hyponatremia</a:t>
            </a:r>
            <a:r>
              <a:rPr lang="en-US" dirty="0" smtClean="0"/>
              <a:t> and </a:t>
            </a:r>
            <a:r>
              <a:rPr lang="en-US" dirty="0" err="1" smtClean="0"/>
              <a:t>hypokalemia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B. Diuretics Acting on the Thick Ascending Loop of  </a:t>
            </a:r>
            <a:r>
              <a:rPr lang="en-US" sz="3200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Henle</a:t>
            </a:r>
            <a:r>
              <a:rPr lang="en-US" sz="32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(loop diuretics</a:t>
            </a:r>
            <a:r>
              <a:rPr lang="en-US" sz="40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) High ceiling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95400"/>
            <a:ext cx="8540750" cy="55626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Furosemide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Lasix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Torsemide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Bumetanide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Burex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Ethacrynic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Phrmacodynamics</a:t>
            </a: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arenR"/>
              <a:defRPr/>
            </a:pP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Mechanism of Action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Simply inhibit the coupled NA/K/2Cl transport in the loop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Henle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Also, they have potent pulmonary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vasodilating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effects (via PGs).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What are the compensatory mechanisms?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furosemide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is a better diuretic than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acetazolamide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despite the fact that only 25% of the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reabsorption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occurs at the ascending loop of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Henle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0"/>
            <a:ext cx="8540750" cy="6858000"/>
          </a:xfrm>
        </p:spPr>
        <p:txBody>
          <a:bodyPr/>
          <a:lstStyle/>
          <a:p>
            <a:pPr marL="742950" indent="-742950" eaLnBrk="1" hangingPunct="1">
              <a:lnSpc>
                <a:spcPct val="80000"/>
              </a:lnSpc>
              <a:buFont typeface="Arial" pitchFamily="34" charset="0"/>
              <a:buAutoNum type="arabicPeriod" startAt="2"/>
              <a:defRPr/>
            </a:pPr>
            <a:r>
              <a:rPr lang="en-US" sz="36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Side effects: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Ototoxicity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Hypokalemic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metabolic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alkalalosis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hypocalcemia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hypomagnesemia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hypochloremia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Hypovolemia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hyperuricemia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(How?); hypersensitivity reactions.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3"/>
              <a:defRPr/>
            </a:pP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Therapeutic  Uses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a) Edema (Like What?)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b) Acute renal failure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c)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Hyperkalemia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Why?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d)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Hypercalcemia</a:t>
            </a: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914400"/>
            <a:ext cx="8540750" cy="44989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are the differences between </a:t>
            </a:r>
            <a:r>
              <a:rPr lang="en-US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furosemide</a:t>
            </a:r>
            <a:r>
              <a:rPr lang="en-US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torsemide</a:t>
            </a: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Simply oral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torsemide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considers as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i.v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furesemide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Because  only 50% of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furesemide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absorped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the intestine.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b="1" dirty="0" smtClean="0"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are the advantages of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bumetanide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Bumex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over that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furosemide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 Potent (40 times) with very fast onset and short duration.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Dosage of  loop diuretics: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Furosemide</a:t>
            </a:r>
            <a:r>
              <a:rPr lang="en-US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	20-80 mg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Torsemide</a:t>
            </a:r>
            <a:r>
              <a:rPr lang="en-US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	2.5-20 mg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Bumetanide</a:t>
            </a:r>
            <a:r>
              <a:rPr lang="en-US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	0.5-2.0 mg  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 Drug interactions: NSAIDs</a:t>
            </a:r>
          </a:p>
          <a:p>
            <a:pPr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scan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403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" descr="scan0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411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1219200" y="5029200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8437" name="Oval 14"/>
          <p:cNvSpPr>
            <a:spLocks noChangeArrowheads="1"/>
          </p:cNvSpPr>
          <p:nvPr/>
        </p:nvSpPr>
        <p:spPr bwMode="auto">
          <a:xfrm>
            <a:off x="7772400" y="3124200"/>
            <a:ext cx="1143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Anatomy and Physiology of Renal system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Remember the </a:t>
            </a:r>
            <a:r>
              <a:rPr lang="en-US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nephron</a:t>
            </a: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is the most important part of the kidney which regulates fluid and electrolytes.</a:t>
            </a:r>
          </a:p>
          <a:p>
            <a:pPr marL="609600" indent="-609600" eaLnBrk="1" hangingPunct="1">
              <a:buNone/>
              <a:defRPr/>
            </a:pPr>
            <a:endParaRPr lang="en-US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Urine formation: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filtration  How many  liters per  24 H?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Tubular re-absorption  (around 98%)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Tubular secretion</a:t>
            </a:r>
          </a:p>
          <a:p>
            <a:pPr marL="990600" lvl="1" indent="-533400"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can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848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76200"/>
            <a:ext cx="85407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/>
              <a:t>C. </a:t>
            </a:r>
            <a:r>
              <a:rPr lang="en-US" sz="3200" dirty="0" err="1" smtClean="0"/>
              <a:t>Diureticsa</a:t>
            </a:r>
            <a:r>
              <a:rPr lang="en-US" sz="3200" dirty="0" smtClean="0"/>
              <a:t> that Inhibit Transport in the Distal Convoluted Tubule (e.g.: Thiazides and Thiazide-like (</a:t>
            </a:r>
            <a:r>
              <a:rPr lang="en-US" sz="3200" dirty="0" err="1" smtClean="0"/>
              <a:t>Indapamide</a:t>
            </a:r>
            <a:r>
              <a:rPr lang="en-US" sz="3200" dirty="0" smtClean="0"/>
              <a:t>; </a:t>
            </a:r>
            <a:r>
              <a:rPr lang="en-US" sz="3200" dirty="0" err="1" smtClean="0"/>
              <a:t>Metolazone</a:t>
            </a:r>
            <a:r>
              <a:rPr lang="en-US" sz="3200" dirty="0" smtClean="0"/>
              <a:t>)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371600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History of </a:t>
            </a:r>
            <a:r>
              <a:rPr lang="en-US" dirty="0" err="1" smtClean="0"/>
              <a:t>Thiazides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Pharmacodynamics</a:t>
            </a:r>
            <a:r>
              <a:rPr lang="en-US" dirty="0" smtClean="0"/>
              <a:t>:</a:t>
            </a:r>
          </a:p>
          <a:p>
            <a:pPr lvl="1" eaLnBrk="1" hangingPunct="1">
              <a:defRPr/>
            </a:pPr>
            <a:r>
              <a:rPr lang="en-US" dirty="0" smtClean="0"/>
              <a:t>MOA: Inhibit Na</a:t>
            </a:r>
            <a:r>
              <a:rPr lang="en-US" baseline="30000" dirty="0" smtClean="0"/>
              <a:t>+</a:t>
            </a:r>
            <a:r>
              <a:rPr lang="en-US" dirty="0" smtClean="0"/>
              <a:t> via inhibition of Na</a:t>
            </a:r>
            <a:r>
              <a:rPr lang="en-US" baseline="30000" dirty="0" smtClean="0"/>
              <a:t>+</a:t>
            </a:r>
            <a:r>
              <a:rPr lang="en-US" dirty="0" smtClean="0"/>
              <a:t>/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cotransporter</a:t>
            </a:r>
            <a:r>
              <a:rPr lang="en-US" dirty="0" smtClean="0"/>
              <a:t>?</a:t>
            </a:r>
          </a:p>
          <a:p>
            <a:pPr lvl="2" eaLnBrk="1" hangingPunct="1">
              <a:defRPr/>
            </a:pPr>
            <a:r>
              <a:rPr lang="en-US" dirty="0" smtClean="0"/>
              <a:t>What are the compensatory mechanisms?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Side effects: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thiazides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differ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furosemide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their side effects?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ototoxicity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hypercalcemia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due to PTH, more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hyponatremia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hyperglycemia  How?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hyperlipidemia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hyperurecemia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0"/>
            <a:ext cx="8540750" cy="6629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Clinical uses: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a)  Hypertension Drug of Choice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Hydrochlorthiazide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Indapamide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Natrilex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 b) Refractory Edema together with the  Loop 	diuretics (e.g.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Metolazone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 c)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Nephrolitiasis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due to idiopathic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hypercalciuria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(Renal stone) 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hypocalcemia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d)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Nephrogenic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Diabetes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Insipidus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How?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How does </a:t>
            </a:r>
            <a:r>
              <a:rPr lang="en-US" sz="28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indapamide</a:t>
            </a: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differ from </a:t>
            </a:r>
            <a:r>
              <a:rPr lang="en-US" sz="28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thiazides</a:t>
            </a: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28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metolazone</a:t>
            </a: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can0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3373">
            <a:off x="0" y="-17463"/>
            <a:ext cx="91138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D.  Diuretics that inhibit transport in the Cortical Collecting Tubule (e.g. potassium sparing diuretics).</a:t>
            </a:r>
          </a:p>
          <a:p>
            <a:pPr eaLnBrk="1" hangingPunct="1">
              <a:defRPr/>
            </a:pPr>
            <a:endParaRPr lang="en-US" dirty="0" smtClean="0">
              <a:solidFill>
                <a:srgbClr val="00CCFF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Why does the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natriuretic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activity of this group has limited range (less than 5%)  but d. clinically very important.?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Classification of Potassium Sparing Diuretics: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Direct antagonist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mineralocorticoid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	receptors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Aldosterone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Antagonists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spironolactone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Aldactone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B) Indirect via inhibition of Na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flux in luminal      	membrane (e.g.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Triametrene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Amiloride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600" b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Spironolactone (Aldactone</a:t>
            </a:r>
            <a:r>
              <a:rPr lang="en-US" sz="3600" b="1" baseline="3000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ynthetic steroids acts as competitive antagonist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adlosterone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with slow onset of action.</a:t>
            </a:r>
          </a:p>
          <a:p>
            <a:pPr eaLnBrk="1" hangingPunct="1"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MOA: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Aldosterone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enhance K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secretion by increasing Na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/K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ATPase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the same for H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. Therefore,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Spironolactone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binds to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mineralocorticoid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receptors this leads to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600" b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Clinical Uses of K</a:t>
            </a:r>
            <a:r>
              <a:rPr lang="en-US" sz="3600" b="1" baseline="3000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sparing Diuretics</a:t>
            </a:r>
            <a:r>
              <a:rPr lang="en-US" sz="360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43000"/>
            <a:ext cx="8540750" cy="5715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diuretics in states of primary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mineralocorticoid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excess (e.g. Conn’s syndrome; Ectopic ACTH production) or to secondary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aldosteronism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CHF; Hepatic Cirrhosis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Nephrotic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syndrome).</a:t>
            </a:r>
          </a:p>
          <a:p>
            <a:pPr lvl="1" eaLnBrk="1" hangingPunct="1">
              <a:defRPr/>
            </a:pPr>
            <a:endParaRPr lang="en-US" dirty="0" smtClean="0"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overcome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hypokalemic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action of diuretics</a:t>
            </a:r>
          </a:p>
          <a:p>
            <a:pPr lvl="1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Hirsutism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How?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200" b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Side effects: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066800"/>
            <a:ext cx="854075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Hyperkalemia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(increases ) some times useful?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Hyperchloremic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metabolic acidosis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Antiandrognic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effects (e.g.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gynecomastia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impotence)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spironolactone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kidney stone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Triametrene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Diuretics Combination preparations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 Examples</a:t>
            </a:r>
            <a:r>
              <a:rPr lang="en-US" sz="28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Dyazide</a:t>
            </a:r>
            <a:r>
              <a:rPr lang="en-US" sz="2000" b="1" baseline="30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Triametrene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50 mg + Hydrochlorothiazide HCT 25 mg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Aldactazide</a:t>
            </a:r>
            <a:r>
              <a:rPr lang="en-US" sz="2000" b="1" baseline="30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Spironolactone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25 mg + HCT 25 mg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Moduretic</a:t>
            </a:r>
            <a:r>
              <a:rPr lang="en-US" sz="2000" b="1" baseline="30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Amiloride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 mg + HCT 50 mg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Why?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Note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thiazides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should always be there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Contraindications: Oral K administration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scan0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3373">
            <a:off x="0" y="-17463"/>
            <a:ext cx="91138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36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How could urine output be increased ?</a:t>
            </a:r>
          </a:p>
          <a:p>
            <a:pPr marL="609600" indent="-609600" eaLnBrk="1" hangingPunct="1"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sz="2800" b="1" dirty="0" smtClean="0">
                <a:latin typeface="Times New Roman" pitchFamily="18" charset="0"/>
              </a:rPr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filtration  Vs </a:t>
            </a:r>
            <a:r>
              <a:rPr lang="en-US" sz="2800" b="1" dirty="0" smtClean="0">
                <a:latin typeface="Times New Roman" pitchFamily="18" charset="0"/>
              </a:rPr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Tubular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reabsorption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(the most important clinically)</a:t>
            </a:r>
          </a:p>
          <a:p>
            <a:pPr marL="609600" indent="-609600" eaLnBrk="1" hangingPunct="1">
              <a:buFont typeface="Arial" pitchFamily="34" charset="0"/>
              <a:buNone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Purpose of Using Diuretics</a:t>
            </a:r>
          </a:p>
          <a:p>
            <a:pPr marL="609600" indent="-609600" eaLnBrk="1" hangingPunct="1">
              <a:buFont typeface="Arial" pitchFamily="34" charset="0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 To maintain urine volume ( e.g.: renal 		failure) </a:t>
            </a:r>
          </a:p>
          <a:p>
            <a:pPr marL="609600" indent="-609600" eaLnBrk="1" hangingPunct="1">
              <a:buFont typeface="Arial" pitchFamily="34" charset="0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2.  To mobilize edema fluid (e.g.: heart failure, 	liver failure;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nephrotic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syndrome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609600" indent="-609600" eaLnBrk="1" hangingPunct="1">
              <a:buFont typeface="Arial" pitchFamily="34" charset="0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	3.  To control  high blood pressure.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731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scan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610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can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830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04800"/>
            <a:ext cx="8540750" cy="65532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What are the renal transport mechanisms in:</a:t>
            </a:r>
          </a:p>
          <a:p>
            <a:pPr lvl="1" eaLnBrk="1" hangingPunct="1">
              <a:defRPr/>
            </a:pPr>
            <a:r>
              <a:rPr lang="en-US" dirty="0" smtClean="0"/>
              <a:t>Proximal convoluted tubule  60-70%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	(Isotonic)</a:t>
            </a:r>
          </a:p>
          <a:p>
            <a:pPr lvl="1" eaLnBrk="1" hangingPunct="1">
              <a:defRPr/>
            </a:pPr>
            <a:r>
              <a:rPr lang="en-US" dirty="0" smtClean="0"/>
              <a:t>Thick portion of ascending limb of the loop of </a:t>
            </a:r>
            <a:r>
              <a:rPr lang="en-US" dirty="0" err="1" smtClean="0"/>
              <a:t>Henle</a:t>
            </a:r>
            <a:r>
              <a:rPr lang="en-US" dirty="0" smtClean="0"/>
              <a:t>. 25%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Distal convoluted tubule 5-10%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Cortical collecting tubule 5% (</a:t>
            </a:r>
            <a:r>
              <a:rPr lang="en-US" dirty="0" err="1" smtClean="0"/>
              <a:t>Aldosterone</a:t>
            </a:r>
            <a:r>
              <a:rPr lang="en-US" dirty="0" smtClean="0"/>
              <a:t> and ADH)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can0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952500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can0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286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lectroly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11113"/>
            <a:ext cx="83994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228600"/>
            <a:ext cx="8232775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Classification of Diuretics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990600"/>
            <a:ext cx="86868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The best way to classify diuretics is to look for their Site of action in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nephron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Diuretics that inhibit transport in the Proximal 	Convoluted Tubule (Osmotic diuretics M; Carbonic 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Anhydrase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Inhibitors)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Diuretics that inhibit transport in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Medullary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	Ascending Limb of the Loop of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Henle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(Loop diuretics)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C)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Diuretics that inhibit transport in the Distal Convoluted 	Tubule(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Thiazides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Indapamide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Metolazone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D)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Diuretics that inhibit transport in the Cortical Collecting 	Tubule (Potassium spring diuretics)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can0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1340</TotalTime>
  <Words>557</Words>
  <Application>Microsoft Office PowerPoint</Application>
  <PresentationFormat>On-screen Show (4:3)</PresentationFormat>
  <Paragraphs>154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Compass</vt:lpstr>
      <vt:lpstr>DIURETICS </vt:lpstr>
      <vt:lpstr>Anatomy and Physiology of Renal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of Diuretics</vt:lpstr>
      <vt:lpstr>PowerPoint Presentation</vt:lpstr>
      <vt:lpstr>A. Diuretics that inhibit transport in the Convoluted Proximal Tubule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Diuretics Acting on the Thick Ascending Loop of  Henle (loop diuretics) High ceiling</vt:lpstr>
      <vt:lpstr>PowerPoint Presentation</vt:lpstr>
      <vt:lpstr>PowerPoint Presentation</vt:lpstr>
      <vt:lpstr>PowerPoint Presentation</vt:lpstr>
      <vt:lpstr>PowerPoint Presentation</vt:lpstr>
      <vt:lpstr>C. Diureticsa that Inhibit Transport in the Distal Convoluted Tubule (e.g.: Thiazides and Thiazide-like (Indapamide; Metolazone)</vt:lpstr>
      <vt:lpstr>PowerPoint Presentation</vt:lpstr>
      <vt:lpstr>PowerPoint Presentation</vt:lpstr>
      <vt:lpstr>PowerPoint Presentation</vt:lpstr>
      <vt:lpstr>PowerPoint Presentation</vt:lpstr>
      <vt:lpstr>Spironolactone (AldactoneR)</vt:lpstr>
      <vt:lpstr>Clinical Uses of K+ sparing Diuretics:</vt:lpstr>
      <vt:lpstr>Side effects: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DIURETICS</dc:title>
  <dc:creator>Abdul Latif</dc:creator>
  <cp:lastModifiedBy>3422</cp:lastModifiedBy>
  <cp:revision>105</cp:revision>
  <dcterms:created xsi:type="dcterms:W3CDTF">2006-12-16T07:52:58Z</dcterms:created>
  <dcterms:modified xsi:type="dcterms:W3CDTF">2015-05-04T08:45:23Z</dcterms:modified>
</cp:coreProperties>
</file>