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2" r:id="rId1"/>
  </p:sldMasterIdLst>
  <p:notesMasterIdLst>
    <p:notesMasterId r:id="rId20"/>
  </p:notesMasterIdLst>
  <p:sldIdLst>
    <p:sldId id="256" r:id="rId2"/>
    <p:sldId id="267" r:id="rId3"/>
    <p:sldId id="268" r:id="rId4"/>
    <p:sldId id="269" r:id="rId5"/>
    <p:sldId id="270" r:id="rId6"/>
    <p:sldId id="276" r:id="rId7"/>
    <p:sldId id="271" r:id="rId8"/>
    <p:sldId id="274" r:id="rId9"/>
    <p:sldId id="275" r:id="rId10"/>
    <p:sldId id="272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6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3871" autoAdjust="0"/>
  </p:normalViewPr>
  <p:slideViewPr>
    <p:cSldViewPr>
      <p:cViewPr varScale="1">
        <p:scale>
          <a:sx n="91" d="100"/>
          <a:sy n="91" d="100"/>
        </p:scale>
        <p:origin x="-56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y%20Al-Saja\My%20Documents\Diuresi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y%20Al-Saja\My%20Documents\Diuresi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en-US"/>
            </a:pPr>
            <a:r>
              <a:rPr lang="en-US"/>
              <a:t>Urine Flow Rate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cat>
            <c:numRef>
              <c:f>Sheet1!$B$2:$F$2</c:f>
              <c:numCache>
                <c:formatCode>hh:mm</c:formatCode>
                <c:ptCount val="5"/>
                <c:pt idx="0" formatCode="General">
                  <c:v>10</c:v>
                </c:pt>
                <c:pt idx="1">
                  <c:v>0.43750000000000105</c:v>
                </c:pt>
                <c:pt idx="2">
                  <c:v>0.45833333333333326</c:v>
                </c:pt>
                <c:pt idx="3">
                  <c:v>0.47916666666666802</c:v>
                </c:pt>
                <c:pt idx="4">
                  <c:v>12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0">
                  <c:v>0.89000000000000146</c:v>
                </c:pt>
                <c:pt idx="1">
                  <c:v>1.06</c:v>
                </c:pt>
                <c:pt idx="2">
                  <c:v>4.9300000000000024</c:v>
                </c:pt>
                <c:pt idx="3">
                  <c:v>8</c:v>
                </c:pt>
                <c:pt idx="4">
                  <c:v>2.0699999999999998</c:v>
                </c:pt>
              </c:numCache>
            </c:numRef>
          </c:val>
        </c:ser>
        <c:hiLowLines/>
        <c:marker val="1"/>
        <c:axId val="64417792"/>
        <c:axId val="64419712"/>
      </c:lineChart>
      <c:catAx>
        <c:axId val="644177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Time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64419712"/>
        <c:crosses val="autoZero"/>
        <c:auto val="1"/>
        <c:lblAlgn val="ctr"/>
        <c:lblOffset val="100"/>
      </c:catAx>
      <c:valAx>
        <c:axId val="6441971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Urine flow rate (ml/min) 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64417792"/>
        <c:crosses val="autoZero"/>
        <c:crossBetween val="between"/>
      </c:valAx>
    </c:plotArea>
    <c:plotVisOnly val="1"/>
  </c:chart>
  <c:spPr>
    <a:solidFill>
      <a:schemeClr val="bg1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en-US"/>
            </a:pPr>
            <a:r>
              <a:rPr lang="en-US"/>
              <a:t>Sodium Concentration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Na Concentration (mmol/L)</c:v>
          </c:tx>
          <c:cat>
            <c:numRef>
              <c:f>Sheet1!$B$2:$F$2</c:f>
              <c:numCache>
                <c:formatCode>hh:mm</c:formatCode>
                <c:ptCount val="5"/>
                <c:pt idx="0" formatCode="General">
                  <c:v>10</c:v>
                </c:pt>
                <c:pt idx="1">
                  <c:v>0.43750000000000111</c:v>
                </c:pt>
                <c:pt idx="2">
                  <c:v>0.45833333333333326</c:v>
                </c:pt>
                <c:pt idx="3">
                  <c:v>0.47916666666666807</c:v>
                </c:pt>
                <c:pt idx="4">
                  <c:v>12</c:v>
                </c:pt>
              </c:numCache>
            </c:numRef>
          </c:cat>
          <c:val>
            <c:numRef>
              <c:f>Sheet1!$B$5:$F$5</c:f>
              <c:numCache>
                <c:formatCode>General</c:formatCode>
                <c:ptCount val="5"/>
                <c:pt idx="0">
                  <c:v>126</c:v>
                </c:pt>
                <c:pt idx="1">
                  <c:v>107</c:v>
                </c:pt>
                <c:pt idx="2">
                  <c:v>24</c:v>
                </c:pt>
                <c:pt idx="3">
                  <c:v>17</c:v>
                </c:pt>
                <c:pt idx="4">
                  <c:v>48</c:v>
                </c:pt>
              </c:numCache>
            </c:numRef>
          </c:val>
        </c:ser>
        <c:hiLowLines/>
        <c:marker val="1"/>
        <c:axId val="64971904"/>
        <c:axId val="64973824"/>
      </c:lineChart>
      <c:catAx>
        <c:axId val="649719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Time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64973824"/>
        <c:crosses val="autoZero"/>
        <c:auto val="1"/>
        <c:lblAlgn val="ctr"/>
        <c:lblOffset val="100"/>
      </c:catAx>
      <c:valAx>
        <c:axId val="6497382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Na concentration (mmol/L)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64971904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  <c:txPr>
        <a:bodyPr/>
        <a:lstStyle/>
        <a:p>
          <a:pPr>
            <a:defRPr lang="en-US"/>
          </a:pPr>
          <a:endParaRPr lang="en-US"/>
        </a:p>
      </c:txPr>
    </c:title>
    <c:plotArea>
      <c:layout/>
      <c:lineChart>
        <c:grouping val="standard"/>
        <c:ser>
          <c:idx val="0"/>
          <c:order val="0"/>
          <c:tx>
            <c:strRef>
              <c:f>Sheet1!$A$3</c:f>
              <c:strCache>
                <c:ptCount val="1"/>
                <c:pt idx="0">
                  <c:v>urine osomality</c:v>
                </c:pt>
              </c:strCache>
            </c:strRef>
          </c:tx>
          <c:marker>
            <c:symbol val="none"/>
          </c:marker>
          <c:cat>
            <c:strRef>
              <c:f>Sheet1!$B$2:$F$2</c:f>
              <c:strCache>
                <c:ptCount val="5"/>
                <c:pt idx="0">
                  <c:v>1st sample</c:v>
                </c:pt>
                <c:pt idx="1">
                  <c:v>2nd sample</c:v>
                </c:pt>
                <c:pt idx="2">
                  <c:v>3rd sample</c:v>
                </c:pt>
                <c:pt idx="3">
                  <c:v>4th sample</c:v>
                </c:pt>
                <c:pt idx="4">
                  <c:v>5th sample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266</c:v>
                </c:pt>
                <c:pt idx="1">
                  <c:v>238</c:v>
                </c:pt>
                <c:pt idx="2">
                  <c:v>55.8</c:v>
                </c:pt>
                <c:pt idx="3">
                  <c:v>41</c:v>
                </c:pt>
                <c:pt idx="4">
                  <c:v>120</c:v>
                </c:pt>
              </c:numCache>
            </c:numRef>
          </c:val>
        </c:ser>
        <c:marker val="1"/>
        <c:axId val="65002496"/>
        <c:axId val="65409792"/>
      </c:lineChart>
      <c:catAx>
        <c:axId val="6500249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65409792"/>
        <c:crosses val="autoZero"/>
        <c:auto val="1"/>
        <c:lblAlgn val="ctr"/>
        <c:lblOffset val="100"/>
      </c:catAx>
      <c:valAx>
        <c:axId val="6540979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urine osomality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6500249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US"/>
          </a:pPr>
          <a:endParaRPr lang="en-US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B1CE6F2-BF99-4952-BE88-AE74F4559649}" type="datetimeFigureOut">
              <a:rPr lang="ar-SA" smtClean="0"/>
              <a:pPr/>
              <a:t>19/04/1435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B374603-6306-4895-9C06-DCF1A93BFA1E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4603-6306-4895-9C06-DCF1A93BFA1E}" type="slidenum">
              <a:rPr lang="ar-SA" smtClean="0"/>
              <a:pPr/>
              <a:t>7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4603-6306-4895-9C06-DCF1A93BFA1E}" type="slidenum">
              <a:rPr lang="ar-SA" smtClean="0"/>
              <a:pPr/>
              <a:t>11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C6C227C-DC16-4E01-B397-9976617EFFE3}" type="datetimeFigureOut">
              <a:rPr lang="ar-SA" smtClean="0"/>
              <a:pPr/>
              <a:t>19/04/1435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835C284-B316-4CEC-BD58-B94390F3703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6C227C-DC16-4E01-B397-9976617EFFE3}" type="datetimeFigureOut">
              <a:rPr lang="ar-SA" smtClean="0"/>
              <a:pPr/>
              <a:t>19/04/1435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35C284-B316-4CEC-BD58-B94390F3703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6C227C-DC16-4E01-B397-9976617EFFE3}" type="datetimeFigureOut">
              <a:rPr lang="ar-SA" smtClean="0"/>
              <a:pPr/>
              <a:t>19/04/1435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35C284-B316-4CEC-BD58-B94390F3703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6C227C-DC16-4E01-B397-9976617EFFE3}" type="datetimeFigureOut">
              <a:rPr lang="ar-SA" smtClean="0"/>
              <a:pPr/>
              <a:t>19/04/1435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35C284-B316-4CEC-BD58-B94390F3703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6C227C-DC16-4E01-B397-9976617EFFE3}" type="datetimeFigureOut">
              <a:rPr lang="ar-SA" smtClean="0"/>
              <a:pPr/>
              <a:t>19/04/1435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35C284-B316-4CEC-BD58-B94390F3703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6C227C-DC16-4E01-B397-9976617EFFE3}" type="datetimeFigureOut">
              <a:rPr lang="ar-SA" smtClean="0"/>
              <a:pPr/>
              <a:t>19/04/1435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35C284-B316-4CEC-BD58-B94390F3703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6C227C-DC16-4E01-B397-9976617EFFE3}" type="datetimeFigureOut">
              <a:rPr lang="ar-SA" smtClean="0"/>
              <a:pPr/>
              <a:t>19/04/1435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35C284-B316-4CEC-BD58-B94390F3703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6C227C-DC16-4E01-B397-9976617EFFE3}" type="datetimeFigureOut">
              <a:rPr lang="ar-SA" smtClean="0"/>
              <a:pPr/>
              <a:t>19/04/1435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35C284-B316-4CEC-BD58-B94390F3703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6C227C-DC16-4E01-B397-9976617EFFE3}" type="datetimeFigureOut">
              <a:rPr lang="ar-SA" smtClean="0"/>
              <a:pPr/>
              <a:t>19/04/1435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35C284-B316-4CEC-BD58-B94390F3703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C6C227C-DC16-4E01-B397-9976617EFFE3}" type="datetimeFigureOut">
              <a:rPr lang="ar-SA" smtClean="0"/>
              <a:pPr/>
              <a:t>19/04/1435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35C284-B316-4CEC-BD58-B94390F3703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C6C227C-DC16-4E01-B397-9976617EFFE3}" type="datetimeFigureOut">
              <a:rPr lang="ar-SA" smtClean="0"/>
              <a:pPr/>
              <a:t>19/04/1435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835C284-B316-4CEC-BD58-B94390F3703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C6C227C-DC16-4E01-B397-9976617EFFE3}" type="datetimeFigureOut">
              <a:rPr lang="ar-SA" smtClean="0"/>
              <a:pPr/>
              <a:t>19/04/1435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835C284-B316-4CEC-BD58-B94390F37037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752601"/>
            <a:ext cx="5105400" cy="1829761"/>
          </a:xfrm>
          <a:blipFill>
            <a:blip r:embed="rId2" cstate="print"/>
            <a:tile tx="0" ty="0" sx="100000" sy="100000" flip="none" algn="tl"/>
          </a:blip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8000" dirty="0" err="1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Diuresis</a:t>
            </a:r>
            <a:endParaRPr lang="ar-SA" sz="8000" dirty="0">
              <a:solidFill>
                <a:schemeClr val="accent1">
                  <a:lumMod val="75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Explanation of mechanisms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Comparison among the groups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705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                </a:t>
            </a:r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2743200" y="152400"/>
            <a:ext cx="2743200" cy="4572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Deprive of H2O</a:t>
            </a:r>
            <a:endParaRPr lang="ar-SA" dirty="0"/>
          </a:p>
        </p:txBody>
      </p:sp>
      <p:sp>
        <p:nvSpPr>
          <p:cNvPr id="5" name="Rectangle 4"/>
          <p:cNvSpPr/>
          <p:nvPr/>
        </p:nvSpPr>
        <p:spPr>
          <a:xfrm>
            <a:off x="5867400" y="838200"/>
            <a:ext cx="2667000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Plasma </a:t>
            </a:r>
            <a:r>
              <a:rPr lang="en-US" dirty="0" err="1" smtClean="0"/>
              <a:t>Osmolarity</a:t>
            </a:r>
            <a:endParaRPr lang="ar-SA" dirty="0"/>
          </a:p>
        </p:txBody>
      </p:sp>
      <p:sp>
        <p:nvSpPr>
          <p:cNvPr id="6" name="Up Arrow 5"/>
          <p:cNvSpPr/>
          <p:nvPr/>
        </p:nvSpPr>
        <p:spPr>
          <a:xfrm>
            <a:off x="5943600" y="1066800"/>
            <a:ext cx="1524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5562600" y="2209800"/>
            <a:ext cx="29718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Stimulates </a:t>
            </a:r>
            <a:r>
              <a:rPr lang="en-US" dirty="0" err="1" smtClean="0"/>
              <a:t>Osmoreceptors</a:t>
            </a:r>
            <a:r>
              <a:rPr lang="en-US" dirty="0" smtClean="0"/>
              <a:t> in anterior hypothalamus</a:t>
            </a:r>
            <a:endParaRPr lang="ar-SA" dirty="0"/>
          </a:p>
        </p:txBody>
      </p:sp>
      <p:sp>
        <p:nvSpPr>
          <p:cNvPr id="8" name="Rectangle 7"/>
          <p:cNvSpPr/>
          <p:nvPr/>
        </p:nvSpPr>
        <p:spPr>
          <a:xfrm>
            <a:off x="5410200" y="3505200"/>
            <a:ext cx="3200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ADH secretion from posterior pituitary</a:t>
            </a:r>
            <a:endParaRPr lang="ar-SA" dirty="0"/>
          </a:p>
        </p:txBody>
      </p:sp>
      <p:sp>
        <p:nvSpPr>
          <p:cNvPr id="9" name="Up Arrow 8"/>
          <p:cNvSpPr/>
          <p:nvPr/>
        </p:nvSpPr>
        <p:spPr>
          <a:xfrm>
            <a:off x="5638800" y="3581400"/>
            <a:ext cx="121919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5486400" y="4267200"/>
            <a:ext cx="32004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H2O permeability in late distal tubule and collecting duct</a:t>
            </a:r>
            <a:endParaRPr lang="ar-SA" dirty="0"/>
          </a:p>
        </p:txBody>
      </p:sp>
      <p:sp>
        <p:nvSpPr>
          <p:cNvPr id="11" name="Rectangle 10"/>
          <p:cNvSpPr/>
          <p:nvPr/>
        </p:nvSpPr>
        <p:spPr>
          <a:xfrm>
            <a:off x="5334000" y="5410200"/>
            <a:ext cx="27432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H2O </a:t>
            </a:r>
            <a:r>
              <a:rPr lang="en-US" dirty="0" err="1" smtClean="0"/>
              <a:t>reabsorption</a:t>
            </a:r>
            <a:endParaRPr lang="ar-SA" dirty="0"/>
          </a:p>
        </p:txBody>
      </p:sp>
      <p:sp>
        <p:nvSpPr>
          <p:cNvPr id="12" name="Rectangle 11"/>
          <p:cNvSpPr/>
          <p:nvPr/>
        </p:nvSpPr>
        <p:spPr>
          <a:xfrm>
            <a:off x="5181600" y="6248400"/>
            <a:ext cx="35814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Urine </a:t>
            </a:r>
            <a:r>
              <a:rPr lang="en-US" dirty="0" err="1" smtClean="0"/>
              <a:t>osmolarity</a:t>
            </a:r>
            <a:r>
              <a:rPr lang="en-US" dirty="0" smtClean="0"/>
              <a:t> and    urine volume</a:t>
            </a:r>
            <a:endParaRPr lang="ar-SA" dirty="0"/>
          </a:p>
        </p:txBody>
      </p:sp>
      <p:sp>
        <p:nvSpPr>
          <p:cNvPr id="13" name="Oval 12"/>
          <p:cNvSpPr/>
          <p:nvPr/>
        </p:nvSpPr>
        <p:spPr>
          <a:xfrm>
            <a:off x="533400" y="4953000"/>
            <a:ext cx="3429000" cy="1524000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err="1" smtClean="0"/>
              <a:t>Plsma</a:t>
            </a:r>
            <a:r>
              <a:rPr lang="en-US" dirty="0" smtClean="0"/>
              <a:t> </a:t>
            </a:r>
            <a:r>
              <a:rPr lang="en-US" dirty="0" err="1" smtClean="0"/>
              <a:t>Osmolarity</a:t>
            </a:r>
            <a:r>
              <a:rPr lang="en-US" dirty="0" smtClean="0"/>
              <a:t> Toward Normal </a:t>
            </a:r>
            <a:endParaRPr lang="ar-SA" dirty="0"/>
          </a:p>
        </p:txBody>
      </p:sp>
      <p:sp>
        <p:nvSpPr>
          <p:cNvPr id="14" name="Up Arrow 13"/>
          <p:cNvSpPr/>
          <p:nvPr/>
        </p:nvSpPr>
        <p:spPr>
          <a:xfrm>
            <a:off x="5562600" y="4267200"/>
            <a:ext cx="762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Up Arrow 14"/>
          <p:cNvSpPr/>
          <p:nvPr/>
        </p:nvSpPr>
        <p:spPr>
          <a:xfrm>
            <a:off x="5486400" y="5562600"/>
            <a:ext cx="1524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Up Arrow 15"/>
          <p:cNvSpPr/>
          <p:nvPr/>
        </p:nvSpPr>
        <p:spPr>
          <a:xfrm>
            <a:off x="5257800" y="6324600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Down Arrow 17"/>
          <p:cNvSpPr/>
          <p:nvPr/>
        </p:nvSpPr>
        <p:spPr>
          <a:xfrm>
            <a:off x="838200" y="5410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Rectangle 18"/>
          <p:cNvSpPr/>
          <p:nvPr/>
        </p:nvSpPr>
        <p:spPr>
          <a:xfrm>
            <a:off x="1066800" y="2209800"/>
            <a:ext cx="20574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Thirst</a:t>
            </a:r>
            <a:endParaRPr lang="ar-SA" dirty="0"/>
          </a:p>
        </p:txBody>
      </p:sp>
      <p:sp>
        <p:nvSpPr>
          <p:cNvPr id="20" name="Rectangle 19"/>
          <p:cNvSpPr/>
          <p:nvPr/>
        </p:nvSpPr>
        <p:spPr>
          <a:xfrm>
            <a:off x="1066800" y="3505200"/>
            <a:ext cx="21336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H2O drinking</a:t>
            </a:r>
            <a:endParaRPr lang="ar-SA" dirty="0"/>
          </a:p>
        </p:txBody>
      </p:sp>
      <p:sp>
        <p:nvSpPr>
          <p:cNvPr id="21" name="Up Arrow 20"/>
          <p:cNvSpPr/>
          <p:nvPr/>
        </p:nvSpPr>
        <p:spPr>
          <a:xfrm>
            <a:off x="1447800" y="2286000"/>
            <a:ext cx="1524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Up Arrow 21"/>
          <p:cNvSpPr/>
          <p:nvPr/>
        </p:nvSpPr>
        <p:spPr>
          <a:xfrm>
            <a:off x="1143000" y="3581400"/>
            <a:ext cx="1524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Curved Right Arrow 22"/>
          <p:cNvSpPr/>
          <p:nvPr/>
        </p:nvSpPr>
        <p:spPr>
          <a:xfrm>
            <a:off x="4876800" y="1524000"/>
            <a:ext cx="457200" cy="838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4" name="Curved Right Arrow 23"/>
          <p:cNvSpPr/>
          <p:nvPr/>
        </p:nvSpPr>
        <p:spPr>
          <a:xfrm>
            <a:off x="4800600" y="2667000"/>
            <a:ext cx="457200" cy="838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7" name="Curved Right Arrow 26"/>
          <p:cNvSpPr/>
          <p:nvPr/>
        </p:nvSpPr>
        <p:spPr>
          <a:xfrm>
            <a:off x="4648200" y="3810000"/>
            <a:ext cx="426720" cy="685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8" name="Curved Right Arrow 27"/>
          <p:cNvSpPr/>
          <p:nvPr/>
        </p:nvSpPr>
        <p:spPr>
          <a:xfrm>
            <a:off x="4495800" y="4800600"/>
            <a:ext cx="502920" cy="685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Curved Right Arrow 28"/>
          <p:cNvSpPr/>
          <p:nvPr/>
        </p:nvSpPr>
        <p:spPr>
          <a:xfrm>
            <a:off x="4648200" y="5791200"/>
            <a:ext cx="457200" cy="685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2" name="Left Arrow 31"/>
          <p:cNvSpPr/>
          <p:nvPr/>
        </p:nvSpPr>
        <p:spPr>
          <a:xfrm>
            <a:off x="3429000" y="2438400"/>
            <a:ext cx="12192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Down Arrow 32"/>
          <p:cNvSpPr/>
          <p:nvPr/>
        </p:nvSpPr>
        <p:spPr>
          <a:xfrm>
            <a:off x="1981200" y="2743200"/>
            <a:ext cx="228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Down Arrow 33"/>
          <p:cNvSpPr/>
          <p:nvPr/>
        </p:nvSpPr>
        <p:spPr>
          <a:xfrm>
            <a:off x="1828800" y="4191000"/>
            <a:ext cx="533400" cy="6096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Down Arrow 34"/>
          <p:cNvSpPr/>
          <p:nvPr/>
        </p:nvSpPr>
        <p:spPr>
          <a:xfrm rot="16884691" flipV="1">
            <a:off x="3541123" y="5868287"/>
            <a:ext cx="615287" cy="150963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Down Arrow 35"/>
          <p:cNvSpPr/>
          <p:nvPr/>
        </p:nvSpPr>
        <p:spPr>
          <a:xfrm rot="17516315">
            <a:off x="4908576" y="534713"/>
            <a:ext cx="365362" cy="781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Oval 36"/>
          <p:cNvSpPr/>
          <p:nvPr/>
        </p:nvSpPr>
        <p:spPr>
          <a:xfrm>
            <a:off x="4038600" y="762000"/>
            <a:ext cx="381000" cy="3048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ar-SA" dirty="0"/>
          </a:p>
        </p:txBody>
      </p:sp>
      <p:sp>
        <p:nvSpPr>
          <p:cNvPr id="38" name="Oval 37"/>
          <p:cNvSpPr/>
          <p:nvPr/>
        </p:nvSpPr>
        <p:spPr>
          <a:xfrm>
            <a:off x="4419600" y="1600200"/>
            <a:ext cx="381000" cy="3048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</a:t>
            </a:r>
            <a:endParaRPr lang="ar-SA" dirty="0"/>
          </a:p>
        </p:txBody>
      </p:sp>
      <p:sp>
        <p:nvSpPr>
          <p:cNvPr id="39" name="Oval 38"/>
          <p:cNvSpPr/>
          <p:nvPr/>
        </p:nvSpPr>
        <p:spPr>
          <a:xfrm>
            <a:off x="3733800" y="1981200"/>
            <a:ext cx="457200" cy="381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</a:t>
            </a:r>
            <a:endParaRPr lang="ar-SA" dirty="0"/>
          </a:p>
        </p:txBody>
      </p:sp>
      <p:sp>
        <p:nvSpPr>
          <p:cNvPr id="40" name="Oval 39"/>
          <p:cNvSpPr/>
          <p:nvPr/>
        </p:nvSpPr>
        <p:spPr>
          <a:xfrm>
            <a:off x="4191000" y="2971800"/>
            <a:ext cx="457200" cy="3048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</a:t>
            </a:r>
            <a:endParaRPr lang="ar-SA" dirty="0"/>
          </a:p>
        </p:txBody>
      </p:sp>
      <p:sp>
        <p:nvSpPr>
          <p:cNvPr id="41" name="Oval 40"/>
          <p:cNvSpPr/>
          <p:nvPr/>
        </p:nvSpPr>
        <p:spPr>
          <a:xfrm>
            <a:off x="4114800" y="3886200"/>
            <a:ext cx="457200" cy="4572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4</a:t>
            </a:r>
            <a:endParaRPr lang="ar-SA" dirty="0"/>
          </a:p>
        </p:txBody>
      </p:sp>
      <p:sp>
        <p:nvSpPr>
          <p:cNvPr id="42" name="Oval 41"/>
          <p:cNvSpPr/>
          <p:nvPr/>
        </p:nvSpPr>
        <p:spPr>
          <a:xfrm>
            <a:off x="3810000" y="4800600"/>
            <a:ext cx="609600" cy="609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dirty="0" smtClean="0"/>
              <a:t>5</a:t>
            </a:r>
            <a:r>
              <a:rPr lang="en-US" dirty="0" smtClean="0"/>
              <a:t>a</a:t>
            </a:r>
            <a:endParaRPr lang="ar-SA" dirty="0" smtClean="0"/>
          </a:p>
        </p:txBody>
      </p:sp>
      <p:sp>
        <p:nvSpPr>
          <p:cNvPr id="43" name="Oval 42"/>
          <p:cNvSpPr/>
          <p:nvPr/>
        </p:nvSpPr>
        <p:spPr>
          <a:xfrm>
            <a:off x="3962400" y="5867400"/>
            <a:ext cx="609600" cy="4572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dirty="0" smtClean="0"/>
              <a:t>5b</a:t>
            </a:r>
            <a:endParaRPr lang="ar-SA" sz="1400" dirty="0"/>
          </a:p>
        </p:txBody>
      </p:sp>
      <p:sp>
        <p:nvSpPr>
          <p:cNvPr id="44" name="Oval 43"/>
          <p:cNvSpPr/>
          <p:nvPr/>
        </p:nvSpPr>
        <p:spPr>
          <a:xfrm>
            <a:off x="2590800" y="6477000"/>
            <a:ext cx="609600" cy="381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6</a:t>
            </a:r>
            <a:endParaRPr lang="ar-SA" dirty="0"/>
          </a:p>
        </p:txBody>
      </p:sp>
      <p:sp>
        <p:nvSpPr>
          <p:cNvPr id="45" name="Down Arrow 44"/>
          <p:cNvSpPr/>
          <p:nvPr/>
        </p:nvSpPr>
        <p:spPr>
          <a:xfrm>
            <a:off x="7772400" y="63246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m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152400"/>
            <a:ext cx="2362200" cy="533400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Drink H2O</a:t>
            </a:r>
            <a:endParaRPr lang="ar-SA" dirty="0"/>
          </a:p>
        </p:txBody>
      </p:sp>
      <p:sp>
        <p:nvSpPr>
          <p:cNvPr id="5" name="Rectangle 4"/>
          <p:cNvSpPr/>
          <p:nvPr/>
        </p:nvSpPr>
        <p:spPr>
          <a:xfrm>
            <a:off x="5562600" y="685800"/>
            <a:ext cx="32766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Plasma </a:t>
            </a:r>
            <a:r>
              <a:rPr lang="en-US" dirty="0" err="1" smtClean="0"/>
              <a:t>Osmolarity</a:t>
            </a:r>
            <a:r>
              <a:rPr lang="en-US" dirty="0" smtClean="0"/>
              <a:t> and Volume</a:t>
            </a:r>
            <a:endParaRPr lang="ar-SA" dirty="0"/>
          </a:p>
        </p:txBody>
      </p:sp>
      <p:sp>
        <p:nvSpPr>
          <p:cNvPr id="6" name="Up Arrow 5"/>
          <p:cNvSpPr/>
          <p:nvPr/>
        </p:nvSpPr>
        <p:spPr>
          <a:xfrm>
            <a:off x="6400800" y="990600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5410200" y="1676400"/>
            <a:ext cx="35052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Inhibits </a:t>
            </a:r>
            <a:r>
              <a:rPr lang="en-US" dirty="0" err="1" smtClean="0"/>
              <a:t>osmoreceptors</a:t>
            </a:r>
            <a:r>
              <a:rPr lang="en-US" dirty="0" smtClean="0"/>
              <a:t> in anterior hypothalamus</a:t>
            </a:r>
            <a:endParaRPr lang="ar-SA" dirty="0"/>
          </a:p>
        </p:txBody>
      </p:sp>
      <p:sp>
        <p:nvSpPr>
          <p:cNvPr id="9" name="Rectangle 8"/>
          <p:cNvSpPr/>
          <p:nvPr/>
        </p:nvSpPr>
        <p:spPr>
          <a:xfrm>
            <a:off x="5486400" y="2667000"/>
            <a:ext cx="34290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ADH secretion from posterior pituitary </a:t>
            </a:r>
            <a:endParaRPr lang="ar-SA" dirty="0"/>
          </a:p>
        </p:txBody>
      </p:sp>
      <p:sp>
        <p:nvSpPr>
          <p:cNvPr id="10" name="Down Arrow 9"/>
          <p:cNvSpPr/>
          <p:nvPr/>
        </p:nvSpPr>
        <p:spPr>
          <a:xfrm>
            <a:off x="5638800" y="2743200"/>
            <a:ext cx="152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Rectangle 10"/>
          <p:cNvSpPr/>
          <p:nvPr/>
        </p:nvSpPr>
        <p:spPr>
          <a:xfrm>
            <a:off x="5334000" y="3505200"/>
            <a:ext cx="35814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H2O permeability  in late distal tubule and collecting duct</a:t>
            </a:r>
            <a:endParaRPr lang="ar-SA" dirty="0"/>
          </a:p>
        </p:txBody>
      </p:sp>
      <p:sp>
        <p:nvSpPr>
          <p:cNvPr id="12" name="Down Arrow 11"/>
          <p:cNvSpPr/>
          <p:nvPr/>
        </p:nvSpPr>
        <p:spPr>
          <a:xfrm>
            <a:off x="5410200" y="3581400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Rectangle 12"/>
          <p:cNvSpPr/>
          <p:nvPr/>
        </p:nvSpPr>
        <p:spPr>
          <a:xfrm>
            <a:off x="5410200" y="4724400"/>
            <a:ext cx="33528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H2O </a:t>
            </a:r>
            <a:r>
              <a:rPr lang="en-US" dirty="0" err="1" smtClean="0"/>
              <a:t>reabsorption</a:t>
            </a:r>
            <a:r>
              <a:rPr lang="en-US" dirty="0" smtClean="0"/>
              <a:t> and    excretion</a:t>
            </a:r>
            <a:endParaRPr lang="ar-SA" dirty="0"/>
          </a:p>
        </p:txBody>
      </p:sp>
      <p:sp>
        <p:nvSpPr>
          <p:cNvPr id="14" name="Rectangle 13"/>
          <p:cNvSpPr/>
          <p:nvPr/>
        </p:nvSpPr>
        <p:spPr>
          <a:xfrm>
            <a:off x="4495800" y="5943600"/>
            <a:ext cx="46482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Urine </a:t>
            </a:r>
            <a:r>
              <a:rPr lang="en-US" dirty="0" err="1" smtClean="0"/>
              <a:t>Osmolarity</a:t>
            </a:r>
            <a:r>
              <a:rPr lang="en-US" dirty="0" smtClean="0"/>
              <a:t> and    urine volume</a:t>
            </a:r>
            <a:endParaRPr lang="ar-SA" dirty="0"/>
          </a:p>
        </p:txBody>
      </p:sp>
      <p:sp>
        <p:nvSpPr>
          <p:cNvPr id="15" name="Down Arrow 14"/>
          <p:cNvSpPr/>
          <p:nvPr/>
        </p:nvSpPr>
        <p:spPr>
          <a:xfrm>
            <a:off x="5486400" y="4876800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Up Arrow 15"/>
          <p:cNvSpPr/>
          <p:nvPr/>
        </p:nvSpPr>
        <p:spPr>
          <a:xfrm>
            <a:off x="8382000" y="48768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Down Arrow 16"/>
          <p:cNvSpPr/>
          <p:nvPr/>
        </p:nvSpPr>
        <p:spPr>
          <a:xfrm>
            <a:off x="4572000" y="6019800"/>
            <a:ext cx="152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Up Arrow 17"/>
          <p:cNvSpPr/>
          <p:nvPr/>
        </p:nvSpPr>
        <p:spPr>
          <a:xfrm>
            <a:off x="7162800" y="6019800"/>
            <a:ext cx="2286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Oval 18"/>
          <p:cNvSpPr/>
          <p:nvPr/>
        </p:nvSpPr>
        <p:spPr>
          <a:xfrm>
            <a:off x="304800" y="5029200"/>
            <a:ext cx="3276600" cy="1524000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Plasma </a:t>
            </a:r>
            <a:r>
              <a:rPr lang="en-US" dirty="0" err="1" smtClean="0"/>
              <a:t>osmolarity</a:t>
            </a:r>
            <a:r>
              <a:rPr lang="en-US" dirty="0" smtClean="0"/>
              <a:t> toward Normal</a:t>
            </a:r>
            <a:endParaRPr lang="ar-SA" dirty="0"/>
          </a:p>
        </p:txBody>
      </p:sp>
      <p:sp>
        <p:nvSpPr>
          <p:cNvPr id="20" name="Rectangle 19"/>
          <p:cNvSpPr/>
          <p:nvPr/>
        </p:nvSpPr>
        <p:spPr>
          <a:xfrm>
            <a:off x="685800" y="1600200"/>
            <a:ext cx="18288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Thirst</a:t>
            </a:r>
            <a:endParaRPr lang="ar-SA" dirty="0"/>
          </a:p>
        </p:txBody>
      </p:sp>
      <p:sp>
        <p:nvSpPr>
          <p:cNvPr id="21" name="Rectangle 20"/>
          <p:cNvSpPr/>
          <p:nvPr/>
        </p:nvSpPr>
        <p:spPr>
          <a:xfrm>
            <a:off x="457200" y="3276600"/>
            <a:ext cx="21336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H2O drinking</a:t>
            </a:r>
            <a:endParaRPr lang="ar-SA" dirty="0"/>
          </a:p>
        </p:txBody>
      </p:sp>
      <p:sp>
        <p:nvSpPr>
          <p:cNvPr id="22" name="Down Arrow 21"/>
          <p:cNvSpPr/>
          <p:nvPr/>
        </p:nvSpPr>
        <p:spPr>
          <a:xfrm>
            <a:off x="838200" y="16764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Down Arrow 22"/>
          <p:cNvSpPr/>
          <p:nvPr/>
        </p:nvSpPr>
        <p:spPr>
          <a:xfrm>
            <a:off x="533400" y="34290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Up Arrow 23"/>
          <p:cNvSpPr/>
          <p:nvPr/>
        </p:nvSpPr>
        <p:spPr>
          <a:xfrm>
            <a:off x="609600" y="5486400"/>
            <a:ext cx="2286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Curved Right Arrow 24"/>
          <p:cNvSpPr/>
          <p:nvPr/>
        </p:nvSpPr>
        <p:spPr>
          <a:xfrm>
            <a:off x="4876800" y="1143000"/>
            <a:ext cx="350520" cy="7589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6" name="Curved Right Arrow 25"/>
          <p:cNvSpPr/>
          <p:nvPr/>
        </p:nvSpPr>
        <p:spPr>
          <a:xfrm>
            <a:off x="4800600" y="2362200"/>
            <a:ext cx="381000" cy="685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7" name="Curved Right Arrow 26"/>
          <p:cNvSpPr/>
          <p:nvPr/>
        </p:nvSpPr>
        <p:spPr>
          <a:xfrm>
            <a:off x="4648200" y="3276600"/>
            <a:ext cx="381000" cy="9906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8" name="Curved Right Arrow 27"/>
          <p:cNvSpPr/>
          <p:nvPr/>
        </p:nvSpPr>
        <p:spPr>
          <a:xfrm>
            <a:off x="4648200" y="4495800"/>
            <a:ext cx="381000" cy="838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Curved Right Arrow 28"/>
          <p:cNvSpPr/>
          <p:nvPr/>
        </p:nvSpPr>
        <p:spPr>
          <a:xfrm>
            <a:off x="3962400" y="5486400"/>
            <a:ext cx="457200" cy="914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Left Arrow 29"/>
          <p:cNvSpPr/>
          <p:nvPr/>
        </p:nvSpPr>
        <p:spPr>
          <a:xfrm rot="1088821">
            <a:off x="3200400" y="6400800"/>
            <a:ext cx="990600" cy="45720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Down Arrow 31"/>
          <p:cNvSpPr/>
          <p:nvPr/>
        </p:nvSpPr>
        <p:spPr>
          <a:xfrm>
            <a:off x="1371600" y="25908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Down Arrow 32"/>
          <p:cNvSpPr/>
          <p:nvPr/>
        </p:nvSpPr>
        <p:spPr>
          <a:xfrm>
            <a:off x="1295400" y="4267200"/>
            <a:ext cx="381000" cy="6858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Left Arrow 33"/>
          <p:cNvSpPr/>
          <p:nvPr/>
        </p:nvSpPr>
        <p:spPr>
          <a:xfrm>
            <a:off x="2743200" y="1828800"/>
            <a:ext cx="13716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Curved Down Arrow 35"/>
          <p:cNvSpPr/>
          <p:nvPr/>
        </p:nvSpPr>
        <p:spPr>
          <a:xfrm>
            <a:off x="5257800" y="228600"/>
            <a:ext cx="685800" cy="2286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96000" y="0"/>
            <a:ext cx="457200" cy="381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1</a:t>
            </a:r>
            <a:endParaRPr lang="ar-SA" dirty="0"/>
          </a:p>
        </p:txBody>
      </p:sp>
      <p:sp>
        <p:nvSpPr>
          <p:cNvPr id="38" name="Oval 37"/>
          <p:cNvSpPr/>
          <p:nvPr/>
        </p:nvSpPr>
        <p:spPr>
          <a:xfrm>
            <a:off x="4343400" y="1143000"/>
            <a:ext cx="457200" cy="381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2</a:t>
            </a:r>
            <a:endParaRPr lang="ar-SA" dirty="0"/>
          </a:p>
        </p:txBody>
      </p:sp>
      <p:sp>
        <p:nvSpPr>
          <p:cNvPr id="39" name="Oval 38"/>
          <p:cNvSpPr/>
          <p:nvPr/>
        </p:nvSpPr>
        <p:spPr>
          <a:xfrm>
            <a:off x="4191000" y="2438400"/>
            <a:ext cx="457200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3</a:t>
            </a:r>
            <a:endParaRPr lang="ar-SA" dirty="0"/>
          </a:p>
        </p:txBody>
      </p:sp>
      <p:sp>
        <p:nvSpPr>
          <p:cNvPr id="40" name="Oval 39"/>
          <p:cNvSpPr/>
          <p:nvPr/>
        </p:nvSpPr>
        <p:spPr>
          <a:xfrm>
            <a:off x="3200400" y="1295400"/>
            <a:ext cx="533400" cy="381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3</a:t>
            </a:r>
            <a:endParaRPr lang="ar-SA" dirty="0"/>
          </a:p>
        </p:txBody>
      </p:sp>
      <p:sp>
        <p:nvSpPr>
          <p:cNvPr id="41" name="Oval 40"/>
          <p:cNvSpPr/>
          <p:nvPr/>
        </p:nvSpPr>
        <p:spPr>
          <a:xfrm>
            <a:off x="3962400" y="3505200"/>
            <a:ext cx="533400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4</a:t>
            </a:r>
            <a:endParaRPr lang="ar-SA" dirty="0"/>
          </a:p>
        </p:txBody>
      </p:sp>
      <p:sp>
        <p:nvSpPr>
          <p:cNvPr id="42" name="Oval 41"/>
          <p:cNvSpPr/>
          <p:nvPr/>
        </p:nvSpPr>
        <p:spPr>
          <a:xfrm>
            <a:off x="3810000" y="4495800"/>
            <a:ext cx="685800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 smtClean="0"/>
              <a:t>5a</a:t>
            </a:r>
            <a:endParaRPr lang="ar-SA" sz="1600" dirty="0"/>
          </a:p>
        </p:txBody>
      </p:sp>
      <p:sp>
        <p:nvSpPr>
          <p:cNvPr id="43" name="Oval 42"/>
          <p:cNvSpPr/>
          <p:nvPr/>
        </p:nvSpPr>
        <p:spPr>
          <a:xfrm>
            <a:off x="3581400" y="5181600"/>
            <a:ext cx="685800" cy="457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 smtClean="0"/>
              <a:t>5b</a:t>
            </a:r>
            <a:endParaRPr lang="ar-SA" sz="1600" dirty="0"/>
          </a:p>
        </p:txBody>
      </p:sp>
      <p:sp>
        <p:nvSpPr>
          <p:cNvPr id="44" name="Oval 43"/>
          <p:cNvSpPr/>
          <p:nvPr/>
        </p:nvSpPr>
        <p:spPr>
          <a:xfrm>
            <a:off x="2514600" y="6477000"/>
            <a:ext cx="609600" cy="381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6</a:t>
            </a:r>
            <a:endParaRPr lang="ar-SA" dirty="0"/>
          </a:p>
        </p:txBody>
      </p:sp>
      <p:sp>
        <p:nvSpPr>
          <p:cNvPr id="45" name="Down Arrow 44"/>
          <p:cNvSpPr/>
          <p:nvPr/>
        </p:nvSpPr>
        <p:spPr>
          <a:xfrm>
            <a:off x="5638800" y="7620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Dieresis Experiment </a:t>
            </a:r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3124200" y="1447800"/>
            <a:ext cx="3505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dirty="0" smtClean="0"/>
              <a:t>Isotonic Saline (0.9%) 1 liter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895600" y="2133600"/>
            <a:ext cx="38100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Volume of E.C.F. </a:t>
            </a:r>
            <a:r>
              <a:rPr lang="en-US" dirty="0"/>
              <a:t> </a:t>
            </a:r>
            <a:r>
              <a:rPr lang="en-US" dirty="0" err="1" smtClean="0"/>
              <a:t>Osmolality</a:t>
            </a:r>
            <a:r>
              <a:rPr lang="en-US" dirty="0" smtClean="0"/>
              <a:t> same (as isotonic saline) (  total solute amount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2819400" y="3429000"/>
            <a:ext cx="40386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Stretch on right atrium (volume receptors in right atrium)</a:t>
            </a:r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2819400" y="4495800"/>
            <a:ext cx="39624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ANP (</a:t>
            </a:r>
            <a:r>
              <a:rPr lang="en-US" dirty="0" err="1" smtClean="0"/>
              <a:t>Atrial</a:t>
            </a:r>
            <a:r>
              <a:rPr lang="en-US" dirty="0" smtClean="0"/>
              <a:t> </a:t>
            </a:r>
            <a:r>
              <a:rPr lang="en-US" dirty="0" err="1" smtClean="0"/>
              <a:t>Natriuretic</a:t>
            </a:r>
            <a:r>
              <a:rPr lang="en-US" dirty="0" smtClean="0"/>
              <a:t> peptide</a:t>
            </a:r>
            <a:endParaRPr lang="ar-SA" dirty="0"/>
          </a:p>
        </p:txBody>
      </p:sp>
      <p:sp>
        <p:nvSpPr>
          <p:cNvPr id="8" name="Rectangle 7"/>
          <p:cNvSpPr/>
          <p:nvPr/>
        </p:nvSpPr>
        <p:spPr>
          <a:xfrm>
            <a:off x="2895600" y="5562600"/>
            <a:ext cx="38100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Na excretion by Kidneys </a:t>
            </a:r>
            <a:endParaRPr lang="ar-SA" dirty="0"/>
          </a:p>
        </p:txBody>
      </p:sp>
      <p:sp>
        <p:nvSpPr>
          <p:cNvPr id="9" name="Up Arrow 8"/>
          <p:cNvSpPr/>
          <p:nvPr/>
        </p:nvSpPr>
        <p:spPr>
          <a:xfrm>
            <a:off x="2971800" y="2209800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Up Arrow 9"/>
          <p:cNvSpPr/>
          <p:nvPr/>
        </p:nvSpPr>
        <p:spPr>
          <a:xfrm>
            <a:off x="5791200" y="2438400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Up Arrow 10"/>
          <p:cNvSpPr/>
          <p:nvPr/>
        </p:nvSpPr>
        <p:spPr>
          <a:xfrm>
            <a:off x="2895600" y="3505200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Up Arrow 11"/>
          <p:cNvSpPr/>
          <p:nvPr/>
        </p:nvSpPr>
        <p:spPr>
          <a:xfrm>
            <a:off x="2895600" y="4572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Up Arrow 12"/>
          <p:cNvSpPr/>
          <p:nvPr/>
        </p:nvSpPr>
        <p:spPr>
          <a:xfrm>
            <a:off x="3124200" y="56388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Curved Right Arrow 13"/>
          <p:cNvSpPr/>
          <p:nvPr/>
        </p:nvSpPr>
        <p:spPr>
          <a:xfrm>
            <a:off x="2438400" y="1600200"/>
            <a:ext cx="228600" cy="685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>
            <a:off x="2362200" y="2895600"/>
            <a:ext cx="228600" cy="838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6" name="Curved Right Arrow 15"/>
          <p:cNvSpPr/>
          <p:nvPr/>
        </p:nvSpPr>
        <p:spPr>
          <a:xfrm>
            <a:off x="2286000" y="4114800"/>
            <a:ext cx="228600" cy="7620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7" name="Curved Right Arrow 16"/>
          <p:cNvSpPr/>
          <p:nvPr/>
        </p:nvSpPr>
        <p:spPr>
          <a:xfrm>
            <a:off x="2209800" y="5257800"/>
            <a:ext cx="228600" cy="838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Increase in Blood flow to kidneys (due to relaxation of smooth muscles of blood vessels)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Increase in GFR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Increase in Na loss in urine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Decrease in </a:t>
            </a:r>
            <a:r>
              <a:rPr lang="en-US" dirty="0" err="1" smtClean="0"/>
              <a:t>Aldosterone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Decrease in Na reabsorption in DCT (increase in Na loss in urine)</a:t>
            </a:r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/>
            <a:r>
              <a:rPr lang="en-US" dirty="0" smtClean="0"/>
              <a:t>ANP Action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7667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Dieresis experiment </a:t>
            </a:r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2057400" y="1524000"/>
            <a:ext cx="45720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 tab of </a:t>
            </a:r>
            <a:r>
              <a:rPr lang="en-US" dirty="0" err="1" smtClean="0"/>
              <a:t>Lasix</a:t>
            </a:r>
            <a:r>
              <a:rPr lang="en-US" dirty="0" smtClean="0"/>
              <a:t> (</a:t>
            </a:r>
            <a:r>
              <a:rPr lang="en-US" dirty="0" err="1" smtClean="0"/>
              <a:t>furosemide</a:t>
            </a:r>
            <a:r>
              <a:rPr lang="en-US" dirty="0" smtClean="0"/>
              <a:t>)  (40mg) with 25ml of water</a:t>
            </a:r>
            <a:endParaRPr lang="ar-SA" dirty="0"/>
          </a:p>
        </p:txBody>
      </p:sp>
      <p:sp>
        <p:nvSpPr>
          <p:cNvPr id="5" name="Down Arrow 4"/>
          <p:cNvSpPr/>
          <p:nvPr/>
        </p:nvSpPr>
        <p:spPr>
          <a:xfrm>
            <a:off x="4191000" y="2209800"/>
            <a:ext cx="152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Rectangle 5"/>
          <p:cNvSpPr/>
          <p:nvPr/>
        </p:nvSpPr>
        <p:spPr>
          <a:xfrm>
            <a:off x="1752600" y="2819400"/>
            <a:ext cx="51054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Action starts 1-2 hours and lasts for 4-6 hours (1/2 life of </a:t>
            </a:r>
            <a:r>
              <a:rPr lang="en-US" dirty="0" err="1" smtClean="0"/>
              <a:t>furosemide</a:t>
            </a:r>
            <a:r>
              <a:rPr lang="en-US" dirty="0" smtClean="0"/>
              <a:t> is 6hr)</a:t>
            </a:r>
            <a:endParaRPr lang="ar-SA" dirty="0"/>
          </a:p>
        </p:txBody>
      </p:sp>
      <p:sp>
        <p:nvSpPr>
          <p:cNvPr id="7" name="Down Arrow 6"/>
          <p:cNvSpPr/>
          <p:nvPr/>
        </p:nvSpPr>
        <p:spPr>
          <a:xfrm>
            <a:off x="4191000" y="3581400"/>
            <a:ext cx="152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1676400" y="4267200"/>
            <a:ext cx="5715000" cy="838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Acts on thick </a:t>
            </a:r>
            <a:r>
              <a:rPr lang="en-US" dirty="0" err="1" smtClean="0"/>
              <a:t>asending</a:t>
            </a:r>
            <a:r>
              <a:rPr lang="en-US" dirty="0" smtClean="0"/>
              <a:t> limb of loop of </a:t>
            </a:r>
            <a:r>
              <a:rPr lang="en-US" dirty="0" err="1" smtClean="0"/>
              <a:t>Henle</a:t>
            </a:r>
            <a:r>
              <a:rPr lang="en-US" dirty="0" smtClean="0"/>
              <a:t> and blocks the Na-K-2Cl co-transport (called loop diuretic </a:t>
            </a:r>
            <a:endParaRPr lang="ar-SA" dirty="0"/>
          </a:p>
        </p:txBody>
      </p:sp>
      <p:sp>
        <p:nvSpPr>
          <p:cNvPr id="9" name="Oval 8"/>
          <p:cNvSpPr/>
          <p:nvPr/>
        </p:nvSpPr>
        <p:spPr>
          <a:xfrm>
            <a:off x="1905000" y="5715000"/>
            <a:ext cx="5486400" cy="990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Na </a:t>
            </a:r>
            <a:r>
              <a:rPr lang="en-US" dirty="0" err="1" smtClean="0"/>
              <a:t>exrection</a:t>
            </a:r>
            <a:r>
              <a:rPr lang="en-US" dirty="0" smtClean="0"/>
              <a:t> in urine and   water excretion (osmotic drag)</a:t>
            </a:r>
            <a:endParaRPr lang="ar-SA" dirty="0"/>
          </a:p>
        </p:txBody>
      </p:sp>
      <p:sp>
        <p:nvSpPr>
          <p:cNvPr id="10" name="Up Arrow 9"/>
          <p:cNvSpPr/>
          <p:nvPr/>
        </p:nvSpPr>
        <p:spPr>
          <a:xfrm>
            <a:off x="2590800" y="58674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Up Arrow 10"/>
          <p:cNvSpPr/>
          <p:nvPr/>
        </p:nvSpPr>
        <p:spPr>
          <a:xfrm>
            <a:off x="5638800" y="5867400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Down Arrow 11"/>
          <p:cNvSpPr/>
          <p:nvPr/>
        </p:nvSpPr>
        <p:spPr>
          <a:xfrm>
            <a:off x="4191000" y="5257800"/>
            <a:ext cx="152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6 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946" b="27698"/>
          <a:stretch>
            <a:fillRect/>
          </a:stretch>
        </p:blipFill>
        <p:spPr bwMode="auto">
          <a:xfrm>
            <a:off x="247259" y="152400"/>
            <a:ext cx="8896741" cy="6345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7 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282" b="27644"/>
          <a:stretch>
            <a:fillRect/>
          </a:stretch>
        </p:blipFill>
        <p:spPr bwMode="auto">
          <a:xfrm>
            <a:off x="74006" y="228600"/>
            <a:ext cx="8841394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57400" y="2133600"/>
            <a:ext cx="5029200" cy="1524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000" dirty="0" smtClean="0"/>
              <a:t>Thank You</a:t>
            </a:r>
            <a:endParaRPr lang="ar-SA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To measure the volume and determine the composition of urine excreted by 4 groups of volunteers, as follows:</a:t>
            </a:r>
          </a:p>
          <a:p>
            <a:pPr algn="l" rtl="0"/>
            <a:endParaRPr lang="en-US" dirty="0" smtClean="0"/>
          </a:p>
          <a:p>
            <a:pPr lvl="1" algn="l" rtl="0"/>
            <a:r>
              <a:rPr lang="en-US" dirty="0" smtClean="0"/>
              <a:t>Control.</a:t>
            </a:r>
            <a:endParaRPr lang="en-US" sz="2000" dirty="0" smtClean="0"/>
          </a:p>
          <a:p>
            <a:pPr lvl="1" algn="l" rtl="0"/>
            <a:r>
              <a:rPr lang="en-US" dirty="0" smtClean="0"/>
              <a:t>Drinking one liter of water.</a:t>
            </a:r>
            <a:endParaRPr lang="en-US" sz="2000" dirty="0" smtClean="0"/>
          </a:p>
          <a:p>
            <a:pPr lvl="1" algn="l" rtl="0"/>
            <a:r>
              <a:rPr lang="en-US" dirty="0" smtClean="0"/>
              <a:t>Drinking one liter of normal saline.</a:t>
            </a:r>
            <a:endParaRPr lang="en-US" sz="2000" dirty="0" smtClean="0"/>
          </a:p>
          <a:p>
            <a:pPr lvl="1" algn="l" rtl="0"/>
            <a:r>
              <a:rPr lang="en-US" dirty="0" smtClean="0"/>
              <a:t>Taking </a:t>
            </a:r>
            <a:r>
              <a:rPr lang="en-US" dirty="0" err="1" smtClean="0"/>
              <a:t>lasix</a:t>
            </a:r>
            <a:r>
              <a:rPr lang="en-US" dirty="0" smtClean="0"/>
              <a:t> (a diuretic</a:t>
            </a:r>
            <a:r>
              <a:rPr lang="en-US" smtClean="0"/>
              <a:t>) </a:t>
            </a:r>
            <a:r>
              <a:rPr lang="en-US" smtClean="0"/>
              <a:t>40 </a:t>
            </a:r>
            <a:r>
              <a:rPr lang="en-US" dirty="0" smtClean="0"/>
              <a:t>mg.</a:t>
            </a:r>
            <a:endParaRPr lang="en-US" sz="2000" dirty="0" smtClean="0"/>
          </a:p>
          <a:p>
            <a:pPr algn="l" rtl="0">
              <a:buNone/>
            </a:pPr>
            <a:r>
              <a:rPr lang="en-US" dirty="0" smtClean="0"/>
              <a:t> </a:t>
            </a:r>
            <a:endParaRPr lang="en-US" sz="2400" dirty="0" smtClean="0"/>
          </a:p>
          <a:p>
            <a:pPr lvl="0" algn="l" rtl="0"/>
            <a:r>
              <a:rPr lang="en-US" dirty="0" smtClean="0"/>
              <a:t>To explain the mechanisms behind the different data.</a:t>
            </a:r>
            <a:endParaRPr lang="en-US" sz="2400" dirty="0" smtClean="0"/>
          </a:p>
          <a:p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Objectives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0"/>
            <a:ext cx="8153400" cy="6007291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439718"/>
          </a:xfrm>
          <a:prstGeom prst="rect">
            <a:avLst/>
          </a:prstGeom>
        </p:spPr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Cont. M &amp; M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4282" y="2714620"/>
            <a:ext cx="8715436" cy="285752"/>
            <a:chOff x="-1143040" y="2285992"/>
            <a:chExt cx="8715436" cy="285752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-1071602" y="2428868"/>
              <a:ext cx="8643998" cy="1588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-1143040" y="2285992"/>
              <a:ext cx="214314" cy="21431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Oval 7"/>
            <p:cNvSpPr/>
            <p:nvPr/>
          </p:nvSpPr>
          <p:spPr>
            <a:xfrm>
              <a:off x="1785918" y="2357430"/>
              <a:ext cx="214314" cy="21431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Oval 8"/>
            <p:cNvSpPr/>
            <p:nvPr/>
          </p:nvSpPr>
          <p:spPr>
            <a:xfrm>
              <a:off x="3214678" y="2357430"/>
              <a:ext cx="214314" cy="21431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" name="Oval 9"/>
            <p:cNvSpPr/>
            <p:nvPr/>
          </p:nvSpPr>
          <p:spPr>
            <a:xfrm>
              <a:off x="4572000" y="2357430"/>
              <a:ext cx="214314" cy="21431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" name="Oval 10"/>
            <p:cNvSpPr/>
            <p:nvPr/>
          </p:nvSpPr>
          <p:spPr>
            <a:xfrm>
              <a:off x="5929322" y="2357430"/>
              <a:ext cx="214314" cy="21431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Oval 11"/>
            <p:cNvSpPr/>
            <p:nvPr/>
          </p:nvSpPr>
          <p:spPr>
            <a:xfrm>
              <a:off x="7358082" y="2357430"/>
              <a:ext cx="214314" cy="21431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-5721" y="2273850"/>
            <a:ext cx="720069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b="1" dirty="0" smtClean="0"/>
              <a:t>11am</a:t>
            </a:r>
            <a:endParaRPr lang="ar-SA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30638" y="2273850"/>
            <a:ext cx="61266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b="1" dirty="0" smtClean="0"/>
              <a:t>1pm</a:t>
            </a:r>
            <a:endParaRPr lang="ar-SA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375554" y="2273850"/>
            <a:ext cx="91082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b="1" dirty="0" smtClean="0"/>
              <a:t>1:30pm</a:t>
            </a:r>
            <a:endParaRPr lang="ar-SA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822409" y="2273850"/>
            <a:ext cx="61266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b="1" dirty="0" smtClean="0"/>
              <a:t>2pm</a:t>
            </a:r>
            <a:endParaRPr lang="ar-SA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018759" y="2273850"/>
            <a:ext cx="91082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b="1" dirty="0" smtClean="0"/>
              <a:t>2:30pm</a:t>
            </a:r>
            <a:endParaRPr lang="ar-SA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59933" y="2273850"/>
            <a:ext cx="61266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b="1" dirty="0" smtClean="0"/>
              <a:t>3pm</a:t>
            </a:r>
            <a:endParaRPr lang="ar-SA" b="1" dirty="0"/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-215140" y="3713958"/>
            <a:ext cx="1143008" cy="1588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71406" y="4572008"/>
            <a:ext cx="1285884" cy="8572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Empty bladder</a:t>
            </a:r>
            <a:endParaRPr lang="ar-SA" b="1" dirty="0"/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2713818" y="3642520"/>
            <a:ext cx="1143008" cy="1588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2571736" y="4357694"/>
            <a:ext cx="1500198" cy="12144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Empty Bladder </a:t>
            </a:r>
          </a:p>
          <a:p>
            <a:pPr algn="ctr"/>
            <a:r>
              <a:rPr lang="en-US" b="1" dirty="0" smtClean="0"/>
              <a:t>(1</a:t>
            </a:r>
            <a:r>
              <a:rPr lang="en-US" b="1" baseline="30000" dirty="0" smtClean="0"/>
              <a:t>st</a:t>
            </a:r>
            <a:r>
              <a:rPr lang="en-US" b="1" dirty="0" smtClean="0"/>
              <a:t> sample)</a:t>
            </a:r>
            <a:endParaRPr lang="ar-SA" b="1" dirty="0"/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4142578" y="3642520"/>
            <a:ext cx="1143008" cy="1588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5499900" y="3642520"/>
            <a:ext cx="1143008" cy="1588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6857222" y="3642520"/>
            <a:ext cx="1143008" cy="1588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8285982" y="3642520"/>
            <a:ext cx="1143008" cy="1588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4286248" y="4357694"/>
            <a:ext cx="1000132" cy="7143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 sample</a:t>
            </a:r>
            <a:endParaRPr lang="ar-SA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5572132" y="4357694"/>
            <a:ext cx="1000132" cy="7143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  sample</a:t>
            </a:r>
            <a:endParaRPr lang="ar-SA" b="1" dirty="0"/>
          </a:p>
        </p:txBody>
      </p:sp>
      <p:sp>
        <p:nvSpPr>
          <p:cNvPr id="30" name="Rounded Rectangle 29"/>
          <p:cNvSpPr/>
          <p:nvPr/>
        </p:nvSpPr>
        <p:spPr>
          <a:xfrm>
            <a:off x="6858016" y="4357694"/>
            <a:ext cx="1000132" cy="7143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4</a:t>
            </a:r>
            <a:r>
              <a:rPr lang="en-US" b="1" baseline="30000" dirty="0" smtClean="0"/>
              <a:t>th</a:t>
            </a:r>
            <a:r>
              <a:rPr lang="en-US" b="1" dirty="0" smtClean="0"/>
              <a:t>   sample</a:t>
            </a:r>
            <a:endParaRPr lang="ar-SA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8072462" y="4357694"/>
            <a:ext cx="1000132" cy="7143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5</a:t>
            </a:r>
            <a:r>
              <a:rPr lang="en-US" b="1" baseline="30000" dirty="0" smtClean="0"/>
              <a:t>th</a:t>
            </a:r>
            <a:r>
              <a:rPr lang="en-US" b="1" dirty="0" smtClean="0"/>
              <a:t>   sample</a:t>
            </a:r>
            <a:endParaRPr lang="ar-SA" b="1" dirty="0"/>
          </a:p>
        </p:txBody>
      </p:sp>
      <p:sp>
        <p:nvSpPr>
          <p:cNvPr id="32" name="Left Brace 31"/>
          <p:cNvSpPr/>
          <p:nvPr/>
        </p:nvSpPr>
        <p:spPr>
          <a:xfrm rot="16200000">
            <a:off x="5464958" y="2464602"/>
            <a:ext cx="500067" cy="6572264"/>
          </a:xfrm>
          <a:prstGeom prst="leftBrace">
            <a:avLst>
              <a:gd name="adj1" fmla="val 55392"/>
              <a:gd name="adj2" fmla="val 49773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TextBox 32"/>
          <p:cNvSpPr txBox="1"/>
          <p:nvPr/>
        </p:nvSpPr>
        <p:spPr>
          <a:xfrm>
            <a:off x="2286000" y="6068817"/>
            <a:ext cx="68580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b="1" dirty="0" smtClean="0"/>
              <a:t>Urine volume, </a:t>
            </a:r>
            <a:r>
              <a:rPr lang="en-US" b="1" dirty="0" err="1" smtClean="0"/>
              <a:t>osmolality</a:t>
            </a:r>
            <a:r>
              <a:rPr lang="en-US" b="1" dirty="0" smtClean="0"/>
              <a:t>, and </a:t>
            </a:r>
            <a:r>
              <a:rPr lang="en-US" b="1" dirty="0" err="1" smtClean="0"/>
              <a:t>pH.</a:t>
            </a:r>
            <a:endParaRPr lang="en-US" b="1" dirty="0" smtClean="0"/>
          </a:p>
        </p:txBody>
      </p:sp>
      <p:sp>
        <p:nvSpPr>
          <p:cNvPr id="34" name="Down Arrow 33"/>
          <p:cNvSpPr/>
          <p:nvPr/>
        </p:nvSpPr>
        <p:spPr>
          <a:xfrm>
            <a:off x="3071802" y="1857364"/>
            <a:ext cx="428628" cy="35719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TextBox 34"/>
          <p:cNvSpPr txBox="1"/>
          <p:nvPr/>
        </p:nvSpPr>
        <p:spPr>
          <a:xfrm>
            <a:off x="2428860" y="237160"/>
            <a:ext cx="313374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Control…..Nothing.</a:t>
            </a:r>
          </a:p>
          <a:p>
            <a:pPr algn="l" rtl="0">
              <a:buFont typeface="Arial" pitchFamily="34" charset="0"/>
              <a:buChar char="•"/>
            </a:pPr>
            <a:r>
              <a:rPr lang="en-US" b="1" dirty="0" smtClean="0"/>
              <a:t> Water….drink 1L water.</a:t>
            </a:r>
          </a:p>
          <a:p>
            <a:pPr algn="l" rtl="0">
              <a:buFont typeface="Arial" pitchFamily="34" charset="0"/>
              <a:buChar char="•"/>
            </a:pPr>
            <a:r>
              <a:rPr lang="en-US" b="1" dirty="0" smtClean="0"/>
              <a:t>  Saline…drink 1L saline.</a:t>
            </a:r>
          </a:p>
          <a:p>
            <a:pPr algn="l" rtl="0"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b="1" dirty="0" err="1" smtClean="0"/>
              <a:t>Lasix</a:t>
            </a:r>
            <a:r>
              <a:rPr lang="en-US" b="1" dirty="0" smtClean="0"/>
              <a:t>…..take 20mg </a:t>
            </a:r>
            <a:r>
              <a:rPr lang="en-US" b="1" dirty="0" err="1" smtClean="0"/>
              <a:t>lasix</a:t>
            </a:r>
            <a:r>
              <a:rPr lang="en-US" b="1" dirty="0" smtClean="0"/>
              <a:t>.</a:t>
            </a:r>
            <a:endParaRPr lang="ar-SA" b="1" dirty="0"/>
          </a:p>
        </p:txBody>
      </p:sp>
      <p:sp>
        <p:nvSpPr>
          <p:cNvPr id="36" name="Multiply 35"/>
          <p:cNvSpPr/>
          <p:nvPr/>
        </p:nvSpPr>
        <p:spPr>
          <a:xfrm>
            <a:off x="0" y="4114800"/>
            <a:ext cx="1500198" cy="1785950"/>
          </a:xfrm>
          <a:prstGeom prst="mathMultiply">
            <a:avLst>
              <a:gd name="adj1" fmla="val 10971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3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28600"/>
            <a:ext cx="3810000" cy="762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Recording and Analysis of Data</a:t>
            </a:r>
            <a:endParaRPr lang="ar-S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3505200" cy="4575506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Record the data obtained for each sample in the tables provided.</a:t>
            </a:r>
          </a:p>
          <a:p>
            <a:pPr lvl="1" algn="l" rtl="0"/>
            <a:r>
              <a:rPr lang="en-US" dirty="0" smtClean="0"/>
              <a:t>Urine volume.</a:t>
            </a:r>
          </a:p>
          <a:p>
            <a:pPr lvl="1" algn="l" rtl="0"/>
            <a:r>
              <a:rPr lang="en-US" dirty="0" err="1" smtClean="0"/>
              <a:t>Osmolality</a:t>
            </a:r>
            <a:r>
              <a:rPr lang="en-US" dirty="0" smtClean="0"/>
              <a:t>.</a:t>
            </a:r>
          </a:p>
          <a:p>
            <a:pPr lvl="1" algn="l" rtl="0"/>
            <a:r>
              <a:rPr lang="en-US" dirty="0" err="1" smtClean="0"/>
              <a:t>pH.</a:t>
            </a:r>
            <a:endParaRPr lang="en-US" dirty="0" smtClean="0"/>
          </a:p>
          <a:p>
            <a:pPr lvl="1" algn="l" rtl="0"/>
            <a:r>
              <a:rPr lang="en-US" dirty="0" smtClean="0"/>
              <a:t>[Na</a:t>
            </a:r>
            <a:r>
              <a:rPr lang="en-US" baseline="30000" dirty="0" smtClean="0"/>
              <a:t>+</a:t>
            </a:r>
            <a:r>
              <a:rPr lang="en-US" dirty="0" smtClean="0"/>
              <a:t>]</a:t>
            </a:r>
          </a:p>
          <a:p>
            <a:pPr lvl="1" algn="l" rtl="0"/>
            <a:r>
              <a:rPr lang="en-US" dirty="0" smtClean="0"/>
              <a:t>[K</a:t>
            </a:r>
            <a:r>
              <a:rPr lang="en-US" baseline="30000" dirty="0" smtClean="0"/>
              <a:t>+</a:t>
            </a:r>
            <a:r>
              <a:rPr lang="en-US" dirty="0" smtClean="0"/>
              <a:t>]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Calculate:</a:t>
            </a:r>
          </a:p>
          <a:p>
            <a:pPr lvl="1" algn="l" rtl="0"/>
            <a:r>
              <a:rPr lang="en-US" dirty="0" smtClean="0"/>
              <a:t>Flow rate.</a:t>
            </a:r>
          </a:p>
          <a:p>
            <a:pPr lvl="1" algn="l" rtl="0"/>
            <a:r>
              <a:rPr lang="en-US" dirty="0" smtClean="0"/>
              <a:t>Na excretion.</a:t>
            </a:r>
          </a:p>
          <a:p>
            <a:pPr lvl="1" algn="l" rtl="0"/>
            <a:r>
              <a:rPr lang="en-US" dirty="0" smtClean="0"/>
              <a:t>Total Na excretion</a:t>
            </a:r>
          </a:p>
          <a:p>
            <a:endParaRPr lang="ar-SA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</p:nvPr>
        </p:nvGraphicFramePr>
        <p:xfrm>
          <a:off x="4191000" y="533400"/>
          <a:ext cx="4718050" cy="445558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09676"/>
                <a:gridCol w="679346"/>
                <a:gridCol w="923537"/>
                <a:gridCol w="831111"/>
                <a:gridCol w="1274380"/>
              </a:tblGrid>
              <a:tr h="244574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smtClean="0"/>
                        <a:t>4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smtClean="0"/>
                        <a:t>3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smtClean="0"/>
                        <a:t>2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smtClean="0"/>
                        <a:t>1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smtClean="0"/>
                        <a:t>Sample no</a:t>
                      </a:r>
                      <a:endParaRPr lang="ar-SA" sz="1200" b="1" dirty="0"/>
                    </a:p>
                  </a:txBody>
                  <a:tcPr/>
                </a:tc>
              </a:tr>
              <a:tr h="434799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smtClean="0"/>
                        <a:t>11.30am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smtClean="0"/>
                        <a:t>11am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smtClean="0"/>
                        <a:t>10.30am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smtClean="0"/>
                        <a:t>10am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latin typeface="Calibri"/>
                          <a:ea typeface="Calibri"/>
                          <a:cs typeface="Arial"/>
                        </a:rPr>
                        <a:t>Time </a:t>
                      </a:r>
                    </a:p>
                    <a:p>
                      <a:pPr rtl="1"/>
                      <a:endParaRPr lang="ar-SA" sz="1300" b="1" dirty="0"/>
                    </a:p>
                  </a:txBody>
                  <a:tcPr/>
                </a:tc>
              </a:tr>
              <a:tr h="611436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smtClean="0"/>
                        <a:t>30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smtClean="0"/>
                        <a:t>30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smtClean="0"/>
                        <a:t>30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smtClean="0"/>
                        <a:t>120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latin typeface="Calibri"/>
                          <a:ea typeface="Calibri"/>
                          <a:cs typeface="Arial"/>
                        </a:rPr>
                        <a:t>Duration (min)</a:t>
                      </a:r>
                    </a:p>
                    <a:p>
                      <a:pPr algn="ctr" rtl="1"/>
                      <a:endParaRPr lang="ar-SA" sz="1300" b="1" dirty="0"/>
                    </a:p>
                  </a:txBody>
                  <a:tcPr/>
                </a:tc>
              </a:tr>
              <a:tr h="434799">
                <a:tc>
                  <a:txBody>
                    <a:bodyPr/>
                    <a:lstStyle/>
                    <a:p>
                      <a:pPr rtl="1"/>
                      <a:endParaRPr lang="ar-SA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smtClean="0"/>
                        <a:t>102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300" b="1" dirty="0" smtClean="0"/>
                        <a:t>Volume</a:t>
                      </a:r>
                      <a:r>
                        <a:rPr lang="en-US" sz="1300" b="1" baseline="0" dirty="0" smtClean="0"/>
                        <a:t> (m</a:t>
                      </a:r>
                      <a:r>
                        <a:rPr lang="en-US" sz="1300" b="0" baseline="0" dirty="0" smtClean="0"/>
                        <a:t>l</a:t>
                      </a:r>
                      <a:r>
                        <a:rPr lang="en-US" sz="1300" b="1" baseline="0" dirty="0" smtClean="0"/>
                        <a:t>)</a:t>
                      </a:r>
                      <a:endParaRPr lang="ar-SA" sz="1300" b="1" dirty="0"/>
                    </a:p>
                  </a:txBody>
                  <a:tcPr/>
                </a:tc>
              </a:tr>
              <a:tr h="434799">
                <a:tc>
                  <a:txBody>
                    <a:bodyPr/>
                    <a:lstStyle/>
                    <a:p>
                      <a:pPr rtl="1"/>
                      <a:endParaRPr lang="ar-SA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smtClean="0"/>
                        <a:t>0.85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300" b="1" dirty="0" smtClean="0">
                          <a:latin typeface="Calibri"/>
                          <a:ea typeface="Calibri"/>
                          <a:cs typeface="Arial"/>
                        </a:rPr>
                        <a:t>Flow rate (ml/min)</a:t>
                      </a:r>
                      <a:endParaRPr lang="ar-SA" sz="1300" b="1" dirty="0"/>
                    </a:p>
                  </a:txBody>
                  <a:tcPr/>
                </a:tc>
              </a:tr>
              <a:tr h="434799">
                <a:tc>
                  <a:txBody>
                    <a:bodyPr/>
                    <a:lstStyle/>
                    <a:p>
                      <a:pPr rtl="1"/>
                      <a:endParaRPr lang="ar-SA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smtClean="0"/>
                        <a:t>132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300" b="1" dirty="0" smtClean="0">
                          <a:latin typeface="Calibri"/>
                          <a:ea typeface="Calibri"/>
                          <a:cs typeface="Arial"/>
                        </a:rPr>
                        <a:t>Na</a:t>
                      </a:r>
                      <a:r>
                        <a:rPr lang="en-US" sz="1300" b="1" baseline="30000" dirty="0" smtClean="0">
                          <a:latin typeface="Calibri"/>
                          <a:ea typeface="Calibri"/>
                          <a:cs typeface="Arial"/>
                        </a:rPr>
                        <a:t>+ </a:t>
                      </a:r>
                      <a:r>
                        <a:rPr lang="en-US" sz="1300" b="1" dirty="0" smtClean="0">
                          <a:latin typeface="Calibri"/>
                          <a:ea typeface="Calibri"/>
                          <a:cs typeface="Arial"/>
                        </a:rPr>
                        <a:t>Conc. (</a:t>
                      </a:r>
                      <a:r>
                        <a:rPr lang="en-US" sz="1300" b="1" dirty="0" err="1" smtClean="0">
                          <a:latin typeface="Calibri"/>
                          <a:ea typeface="Calibri"/>
                          <a:cs typeface="Arial"/>
                        </a:rPr>
                        <a:t>mmol</a:t>
                      </a:r>
                      <a:r>
                        <a:rPr lang="en-US" sz="1300" b="1" dirty="0" smtClean="0">
                          <a:latin typeface="Calibri"/>
                          <a:ea typeface="Calibri"/>
                          <a:cs typeface="Arial"/>
                        </a:rPr>
                        <a:t>/L)</a:t>
                      </a:r>
                      <a:endParaRPr lang="ar-SA" sz="1300" b="1" dirty="0"/>
                    </a:p>
                  </a:txBody>
                  <a:tcPr/>
                </a:tc>
              </a:tr>
              <a:tr h="788073">
                <a:tc>
                  <a:txBody>
                    <a:bodyPr/>
                    <a:lstStyle/>
                    <a:p>
                      <a:pPr rtl="1"/>
                      <a:endParaRPr lang="ar-SA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300" b="1" dirty="0" smtClean="0">
                          <a:latin typeface="Calibri"/>
                          <a:ea typeface="Calibri"/>
                          <a:cs typeface="Arial"/>
                        </a:rPr>
                        <a:t>Total </a:t>
                      </a:r>
                      <a:r>
                        <a:rPr lang="en-US" sz="1300" b="1" dirty="0" err="1" smtClean="0">
                          <a:latin typeface="Calibri"/>
                          <a:ea typeface="Calibri"/>
                          <a:cs typeface="Arial"/>
                        </a:rPr>
                        <a:t>Na</a:t>
                      </a:r>
                      <a:r>
                        <a:rPr lang="en-US" sz="1300" b="1" baseline="30000" dirty="0" err="1" smtClean="0">
                          <a:latin typeface="Calibri"/>
                          <a:ea typeface="Calibri"/>
                          <a:cs typeface="Arial"/>
                        </a:rPr>
                        <a:t>+</a:t>
                      </a:r>
                      <a:r>
                        <a:rPr lang="en-US" sz="1300" b="1" dirty="0" err="1" smtClean="0">
                          <a:latin typeface="Calibri"/>
                          <a:ea typeface="Calibri"/>
                          <a:cs typeface="Arial"/>
                        </a:rPr>
                        <a:t>excretion</a:t>
                      </a:r>
                      <a:r>
                        <a:rPr lang="en-US" sz="1300" b="1" dirty="0" smtClean="0">
                          <a:latin typeface="Calibri"/>
                          <a:ea typeface="Calibri"/>
                          <a:cs typeface="Arial"/>
                        </a:rPr>
                        <a:t> (</a:t>
                      </a:r>
                      <a:r>
                        <a:rPr lang="en-US" sz="1300" b="1" dirty="0" err="1" smtClean="0">
                          <a:latin typeface="Calibri"/>
                          <a:ea typeface="Calibri"/>
                          <a:cs typeface="Arial"/>
                        </a:rPr>
                        <a:t>mmol</a:t>
                      </a:r>
                      <a:endParaRPr lang="ar-SA" sz="1300" b="1" dirty="0"/>
                    </a:p>
                  </a:txBody>
                  <a:tcPr/>
                </a:tc>
              </a:tr>
              <a:tr h="788073">
                <a:tc>
                  <a:txBody>
                    <a:bodyPr/>
                    <a:lstStyle/>
                    <a:p>
                      <a:pPr rtl="1"/>
                      <a:endParaRPr lang="ar-SA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latin typeface="Calibri"/>
                          <a:ea typeface="Calibri"/>
                          <a:cs typeface="Arial"/>
                        </a:rPr>
                        <a:t>Rate of Na</a:t>
                      </a:r>
                      <a:r>
                        <a:rPr lang="en-US" sz="1300" b="1" baseline="30000" dirty="0" smtClean="0">
                          <a:latin typeface="Calibri"/>
                          <a:ea typeface="Calibri"/>
                          <a:cs typeface="Arial"/>
                        </a:rPr>
                        <a:t>+ </a:t>
                      </a:r>
                      <a:r>
                        <a:rPr lang="en-US" sz="1300" b="1" dirty="0" smtClean="0">
                          <a:latin typeface="Calibri"/>
                          <a:ea typeface="Calibri"/>
                          <a:cs typeface="Arial"/>
                        </a:rPr>
                        <a:t>excretion (</a:t>
                      </a:r>
                      <a:r>
                        <a:rPr lang="en-US" sz="1300" b="1" dirty="0" err="1" smtClean="0">
                          <a:latin typeface="Arial"/>
                          <a:ea typeface="Calibri"/>
                          <a:cs typeface="Arial"/>
                        </a:rPr>
                        <a:t>μ</a:t>
                      </a:r>
                      <a:r>
                        <a:rPr lang="en-US" sz="1300" b="1" dirty="0" err="1" smtClean="0">
                          <a:latin typeface="Calibri"/>
                          <a:ea typeface="Calibri"/>
                          <a:cs typeface="Arial"/>
                        </a:rPr>
                        <a:t>mol</a:t>
                      </a:r>
                      <a:r>
                        <a:rPr lang="en-US" sz="1300" b="1" dirty="0" smtClean="0">
                          <a:latin typeface="Calibri"/>
                          <a:ea typeface="Calibri"/>
                          <a:cs typeface="Arial"/>
                        </a:rPr>
                        <a:t>/min)</a:t>
                      </a:r>
                      <a:endParaRPr lang="ar-SA" sz="1300" b="1" dirty="0" smtClean="0"/>
                    </a:p>
                    <a:p>
                      <a:pPr algn="ctr" rtl="1"/>
                      <a:endParaRPr lang="ar-SA" sz="13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48072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Urine flow rate</a:t>
            </a:r>
            <a:r>
              <a:rPr lang="en-US" dirty="0" smtClean="0"/>
              <a:t> = Volume/time      (ml/min).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sz="1800" dirty="0" smtClean="0">
                <a:solidFill>
                  <a:srgbClr val="FF0000"/>
                </a:solidFill>
              </a:rPr>
              <a:t>Sodium excretion(</a:t>
            </a:r>
            <a:r>
              <a:rPr lang="en-US" sz="1800" dirty="0" err="1" smtClean="0">
                <a:solidFill>
                  <a:srgbClr val="FF0000"/>
                </a:solidFill>
              </a:rPr>
              <a:t>mmoles</a:t>
            </a:r>
            <a:r>
              <a:rPr lang="en-US" sz="1800" dirty="0" smtClean="0">
                <a:solidFill>
                  <a:srgbClr val="FF0000"/>
                </a:solidFill>
              </a:rPr>
              <a:t>) </a:t>
            </a:r>
            <a:r>
              <a:rPr lang="en-US" sz="1800" dirty="0" smtClean="0"/>
              <a:t>= </a:t>
            </a:r>
            <a:r>
              <a:rPr lang="en-US" sz="1800" u="sng" dirty="0" smtClean="0"/>
              <a:t>Na conc. × Volume of Urine</a:t>
            </a:r>
          </a:p>
          <a:p>
            <a:pPr algn="l" rtl="0"/>
            <a:r>
              <a:rPr lang="en-US" sz="1800" dirty="0" smtClean="0"/>
              <a:t>                                                              1000</a:t>
            </a:r>
          </a:p>
          <a:p>
            <a:pPr lvl="1" algn="l" rtl="0"/>
            <a:r>
              <a:rPr lang="en-US" dirty="0" smtClean="0"/>
              <a:t>Urine Na conc. (</a:t>
            </a:r>
            <a:r>
              <a:rPr lang="en-US" dirty="0" err="1" smtClean="0"/>
              <a:t>mmol</a:t>
            </a:r>
            <a:r>
              <a:rPr lang="en-US" dirty="0" smtClean="0"/>
              <a:t>/L).</a:t>
            </a:r>
          </a:p>
          <a:p>
            <a:pPr lvl="1" algn="l" rtl="0"/>
            <a:r>
              <a:rPr lang="en-US" dirty="0" smtClean="0"/>
              <a:t>Flow rate (ml/min).</a:t>
            </a:r>
          </a:p>
          <a:p>
            <a:pPr lvl="1" algn="l" rtl="0"/>
            <a:r>
              <a:rPr lang="en-US" sz="2400" dirty="0" smtClean="0"/>
              <a:t>Volume of Urine (ml)</a:t>
            </a:r>
          </a:p>
          <a:p>
            <a:pPr lvl="1" algn="l" rtl="0"/>
            <a:r>
              <a:rPr lang="en-US" sz="1800" dirty="0" smtClean="0">
                <a:solidFill>
                  <a:srgbClr val="FF0000"/>
                </a:solidFill>
              </a:rPr>
              <a:t>Sodium excretion rate (µmol/ml) </a:t>
            </a:r>
            <a:r>
              <a:rPr lang="en-US" sz="1800" dirty="0" smtClean="0"/>
              <a:t>=</a:t>
            </a:r>
            <a:r>
              <a:rPr lang="en-US" sz="1800" u="sng" dirty="0" smtClean="0"/>
              <a:t>Sodium </a:t>
            </a:r>
            <a:r>
              <a:rPr lang="en-US" sz="1800" u="sng" dirty="0" err="1" smtClean="0"/>
              <a:t>conc.XVolume</a:t>
            </a:r>
            <a:r>
              <a:rPr lang="en-US" sz="1800" u="sng" dirty="0" smtClean="0"/>
              <a:t> of </a:t>
            </a:r>
            <a:r>
              <a:rPr lang="en-US" sz="2000" u="sng" dirty="0" smtClean="0"/>
              <a:t>Urine</a:t>
            </a:r>
          </a:p>
          <a:p>
            <a:pPr lvl="1" algn="l" rtl="0"/>
            <a:r>
              <a:rPr lang="en-US" sz="2000" dirty="0" smtClean="0"/>
              <a:t>                                                              Time</a:t>
            </a:r>
          </a:p>
          <a:p>
            <a:pPr lvl="1" algn="l" rtl="0">
              <a:buNone/>
            </a:pPr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901950" y="1397000"/>
          <a:ext cx="4718050" cy="445558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09676"/>
                <a:gridCol w="679346"/>
                <a:gridCol w="923537"/>
                <a:gridCol w="831111"/>
                <a:gridCol w="1274380"/>
              </a:tblGrid>
              <a:tr h="244574"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smtClean="0"/>
                        <a:t>4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smtClean="0"/>
                        <a:t>3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smtClean="0"/>
                        <a:t>2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smtClean="0"/>
                        <a:t>1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200" b="1" dirty="0" smtClean="0"/>
                        <a:t>Sample no</a:t>
                      </a:r>
                      <a:endParaRPr lang="ar-SA" sz="1200" b="1" dirty="0"/>
                    </a:p>
                  </a:txBody>
                  <a:tcPr/>
                </a:tc>
              </a:tr>
              <a:tr h="434799"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 smtClean="0"/>
                        <a:t>1 pm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 smtClean="0"/>
                        <a:t>12am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 smtClean="0"/>
                        <a:t>11am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 smtClean="0"/>
                        <a:t>10am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latin typeface="Calibri"/>
                          <a:ea typeface="Calibri"/>
                          <a:cs typeface="Arial"/>
                        </a:rPr>
                        <a:t>Time </a:t>
                      </a:r>
                    </a:p>
                    <a:p>
                      <a:pPr algn="ctr" rtl="1"/>
                      <a:endParaRPr lang="ar-SA" sz="1300" b="1" dirty="0"/>
                    </a:p>
                  </a:txBody>
                  <a:tcPr/>
                </a:tc>
              </a:tr>
              <a:tr h="611436"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 smtClean="0"/>
                        <a:t>60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 smtClean="0"/>
                        <a:t>60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 smtClean="0"/>
                        <a:t>60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 smtClean="0"/>
                        <a:t>120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latin typeface="Calibri"/>
                          <a:ea typeface="Calibri"/>
                          <a:cs typeface="Arial"/>
                        </a:rPr>
                        <a:t>Duration (min)</a:t>
                      </a:r>
                    </a:p>
                    <a:p>
                      <a:pPr algn="ctr" rtl="1"/>
                      <a:endParaRPr lang="ar-SA" sz="1300" b="1" dirty="0"/>
                    </a:p>
                  </a:txBody>
                  <a:tcPr/>
                </a:tc>
              </a:tr>
              <a:tr h="434799">
                <a:tc>
                  <a:txBody>
                    <a:bodyPr/>
                    <a:lstStyle/>
                    <a:p>
                      <a:pPr algn="ctr" rtl="1"/>
                      <a:endParaRPr lang="ar-SA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 smtClean="0"/>
                        <a:t>58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 smtClean="0"/>
                        <a:t>102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300" b="1" dirty="0" smtClean="0"/>
                        <a:t>Volume</a:t>
                      </a:r>
                      <a:r>
                        <a:rPr lang="en-US" sz="1300" b="1" baseline="0" dirty="0" smtClean="0"/>
                        <a:t> (m</a:t>
                      </a:r>
                      <a:r>
                        <a:rPr lang="en-US" sz="1300" b="0" baseline="0" dirty="0" smtClean="0"/>
                        <a:t>l</a:t>
                      </a:r>
                      <a:r>
                        <a:rPr lang="en-US" sz="1300" b="1" baseline="0" dirty="0" smtClean="0"/>
                        <a:t>)</a:t>
                      </a:r>
                      <a:endParaRPr lang="ar-SA" sz="1300" b="1" dirty="0"/>
                    </a:p>
                  </a:txBody>
                  <a:tcPr/>
                </a:tc>
              </a:tr>
              <a:tr h="434799">
                <a:tc>
                  <a:txBody>
                    <a:bodyPr/>
                    <a:lstStyle/>
                    <a:p>
                      <a:pPr algn="ctr" rtl="1"/>
                      <a:endParaRPr lang="ar-SA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 smtClean="0"/>
                        <a:t>?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 smtClean="0"/>
                        <a:t>0.85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300" b="1" dirty="0" smtClean="0">
                          <a:latin typeface="Calibri"/>
                          <a:ea typeface="Calibri"/>
                          <a:cs typeface="Arial"/>
                        </a:rPr>
                        <a:t>Flow rate (ml/min)</a:t>
                      </a:r>
                      <a:endParaRPr lang="ar-SA" sz="1300" b="1" dirty="0"/>
                    </a:p>
                  </a:txBody>
                  <a:tcPr/>
                </a:tc>
              </a:tr>
              <a:tr h="434799">
                <a:tc>
                  <a:txBody>
                    <a:bodyPr/>
                    <a:lstStyle/>
                    <a:p>
                      <a:pPr algn="ctr" rtl="1"/>
                      <a:endParaRPr lang="ar-SA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 smtClean="0"/>
                        <a:t>107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 smtClean="0"/>
                        <a:t>132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300" b="1" dirty="0" smtClean="0">
                          <a:latin typeface="Calibri"/>
                          <a:ea typeface="Calibri"/>
                          <a:cs typeface="Arial"/>
                        </a:rPr>
                        <a:t>Na</a:t>
                      </a:r>
                      <a:r>
                        <a:rPr lang="en-US" sz="1300" b="1" baseline="30000" dirty="0" smtClean="0">
                          <a:latin typeface="Calibri"/>
                          <a:ea typeface="Calibri"/>
                          <a:cs typeface="Arial"/>
                        </a:rPr>
                        <a:t>+ </a:t>
                      </a:r>
                      <a:r>
                        <a:rPr lang="en-US" sz="1300" b="1" dirty="0" smtClean="0">
                          <a:latin typeface="Calibri"/>
                          <a:ea typeface="Calibri"/>
                          <a:cs typeface="Arial"/>
                        </a:rPr>
                        <a:t>Conc. (</a:t>
                      </a:r>
                      <a:r>
                        <a:rPr lang="en-US" sz="1300" b="1" dirty="0" err="1" smtClean="0">
                          <a:latin typeface="Calibri"/>
                          <a:ea typeface="Calibri"/>
                          <a:cs typeface="Arial"/>
                        </a:rPr>
                        <a:t>mmol</a:t>
                      </a:r>
                      <a:r>
                        <a:rPr lang="en-US" sz="1300" b="1" dirty="0" smtClean="0">
                          <a:latin typeface="Calibri"/>
                          <a:ea typeface="Calibri"/>
                          <a:cs typeface="Arial"/>
                        </a:rPr>
                        <a:t>/L)</a:t>
                      </a:r>
                      <a:endParaRPr lang="ar-SA" sz="1300" b="1" dirty="0"/>
                    </a:p>
                  </a:txBody>
                  <a:tcPr/>
                </a:tc>
              </a:tr>
              <a:tr h="788073">
                <a:tc>
                  <a:txBody>
                    <a:bodyPr/>
                    <a:lstStyle/>
                    <a:p>
                      <a:pPr algn="ctr" rtl="1"/>
                      <a:endParaRPr lang="ar-SA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 smtClean="0"/>
                        <a:t>?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 smtClean="0"/>
                        <a:t>13.5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300" b="1" dirty="0" smtClean="0">
                          <a:latin typeface="Calibri"/>
                          <a:ea typeface="Calibri"/>
                          <a:cs typeface="Arial"/>
                        </a:rPr>
                        <a:t>Total </a:t>
                      </a:r>
                      <a:r>
                        <a:rPr lang="en-US" sz="1300" b="1" dirty="0" err="1" smtClean="0">
                          <a:latin typeface="Calibri"/>
                          <a:ea typeface="Calibri"/>
                          <a:cs typeface="Arial"/>
                        </a:rPr>
                        <a:t>Na</a:t>
                      </a:r>
                      <a:r>
                        <a:rPr lang="en-US" sz="1300" b="1" baseline="30000" dirty="0" err="1" smtClean="0">
                          <a:latin typeface="Calibri"/>
                          <a:ea typeface="Calibri"/>
                          <a:cs typeface="Arial"/>
                        </a:rPr>
                        <a:t>+</a:t>
                      </a:r>
                      <a:r>
                        <a:rPr lang="en-US" sz="1300" b="1" dirty="0" err="1" smtClean="0">
                          <a:latin typeface="Calibri"/>
                          <a:ea typeface="Calibri"/>
                          <a:cs typeface="Arial"/>
                        </a:rPr>
                        <a:t>excretion</a:t>
                      </a:r>
                      <a:r>
                        <a:rPr lang="en-US" sz="1300" b="1" dirty="0" smtClean="0">
                          <a:latin typeface="Calibri"/>
                          <a:ea typeface="Calibri"/>
                          <a:cs typeface="Arial"/>
                        </a:rPr>
                        <a:t> (</a:t>
                      </a:r>
                      <a:r>
                        <a:rPr lang="en-US" sz="1300" b="1" dirty="0" err="1" smtClean="0">
                          <a:latin typeface="Calibri"/>
                          <a:ea typeface="Calibri"/>
                          <a:cs typeface="Arial"/>
                        </a:rPr>
                        <a:t>mmol</a:t>
                      </a:r>
                      <a:endParaRPr lang="ar-SA" sz="1300" b="1" dirty="0"/>
                    </a:p>
                  </a:txBody>
                  <a:tcPr/>
                </a:tc>
              </a:tr>
              <a:tr h="788073">
                <a:tc>
                  <a:txBody>
                    <a:bodyPr/>
                    <a:lstStyle/>
                    <a:p>
                      <a:pPr algn="ctr" rtl="1"/>
                      <a:endParaRPr lang="ar-SA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 smtClean="0"/>
                        <a:t>?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 smtClean="0"/>
                        <a:t>112.2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latin typeface="Calibri"/>
                          <a:ea typeface="Calibri"/>
                          <a:cs typeface="Arial"/>
                        </a:rPr>
                        <a:t>Rate of Na</a:t>
                      </a:r>
                      <a:r>
                        <a:rPr lang="en-US" sz="1300" b="1" baseline="30000" dirty="0" smtClean="0">
                          <a:latin typeface="Calibri"/>
                          <a:ea typeface="Calibri"/>
                          <a:cs typeface="Arial"/>
                        </a:rPr>
                        <a:t>+ </a:t>
                      </a:r>
                      <a:r>
                        <a:rPr lang="en-US" sz="1300" b="1" dirty="0" smtClean="0">
                          <a:latin typeface="Calibri"/>
                          <a:ea typeface="Calibri"/>
                          <a:cs typeface="Arial"/>
                        </a:rPr>
                        <a:t>excretion (</a:t>
                      </a:r>
                      <a:r>
                        <a:rPr lang="en-US" sz="1300" b="1" dirty="0" err="1" smtClean="0">
                          <a:latin typeface="Arial"/>
                          <a:ea typeface="Calibri"/>
                          <a:cs typeface="Arial"/>
                        </a:rPr>
                        <a:t>μ</a:t>
                      </a:r>
                      <a:r>
                        <a:rPr lang="en-US" sz="1300" b="1" dirty="0" err="1" smtClean="0">
                          <a:latin typeface="Calibri"/>
                          <a:ea typeface="Calibri"/>
                          <a:cs typeface="Arial"/>
                        </a:rPr>
                        <a:t>mol</a:t>
                      </a:r>
                      <a:r>
                        <a:rPr lang="en-US" sz="1300" b="1" dirty="0" smtClean="0">
                          <a:latin typeface="Calibri"/>
                          <a:ea typeface="Calibri"/>
                          <a:cs typeface="Arial"/>
                        </a:rPr>
                        <a:t>/min)</a:t>
                      </a:r>
                      <a:endParaRPr lang="ar-SA" sz="1300" b="1" dirty="0" smtClean="0"/>
                    </a:p>
                    <a:p>
                      <a:pPr algn="ctr" rtl="1"/>
                      <a:endParaRPr lang="ar-SA" sz="13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Plotting of Data </a:t>
            </a:r>
            <a:r>
              <a:rPr lang="en-US" sz="3100" dirty="0" smtClean="0"/>
              <a:t>(e.g. drink water ) </a:t>
            </a:r>
            <a:endParaRPr lang="ar-SA" sz="3100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" y="1481138"/>
          <a:ext cx="8534400" cy="5072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457200"/>
          <a:ext cx="84582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457200"/>
          <a:ext cx="8686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426</TotalTime>
  <Words>598</Words>
  <Application>Microsoft Office PowerPoint</Application>
  <PresentationFormat>On-screen Show (4:3)</PresentationFormat>
  <Paragraphs>180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Diuresis</vt:lpstr>
      <vt:lpstr>Objectives </vt:lpstr>
      <vt:lpstr>Slide 3</vt:lpstr>
      <vt:lpstr>Slide 4</vt:lpstr>
      <vt:lpstr>Calculations</vt:lpstr>
      <vt:lpstr>Slide 6</vt:lpstr>
      <vt:lpstr>Plotting of Data (e.g. drink water ) </vt:lpstr>
      <vt:lpstr>Slide 8</vt:lpstr>
      <vt:lpstr>Slide 9</vt:lpstr>
      <vt:lpstr>Explanation of mechanisms</vt:lpstr>
      <vt:lpstr>Slide 11</vt:lpstr>
      <vt:lpstr>Slide 12</vt:lpstr>
      <vt:lpstr>Dieresis Experiment </vt:lpstr>
      <vt:lpstr>ANP Action</vt:lpstr>
      <vt:lpstr>Dieresis experiment 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Diuresis</dc:title>
  <dc:creator>sony</dc:creator>
  <cp:lastModifiedBy>Dr. Salah</cp:lastModifiedBy>
  <cp:revision>58</cp:revision>
  <dcterms:created xsi:type="dcterms:W3CDTF">2012-05-04T22:44:02Z</dcterms:created>
  <dcterms:modified xsi:type="dcterms:W3CDTF">2014-02-19T04:24:32Z</dcterms:modified>
</cp:coreProperties>
</file>