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19" Type="http://schemas.openxmlformats.org/officeDocument/2006/relationships/slide" Target="slides/slide13.xml"/><Relationship Id="rId36" Type="http://schemas.openxmlformats.org/officeDocument/2006/relationships/slide" Target="slides/slide30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1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x="2874764" y="-1217414"/>
            <a:ext cx="33944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4" type="body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3" Type="http://schemas.openxmlformats.org/officeDocument/2006/relationships/slideLayout" Target="../slideLayouts/slideLayout9.xml"/><Relationship Id="rId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1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renal block</a:t>
            </a:r>
          </a:p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05977"/>
            <a:ext cx="29717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6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200150"/>
            <a:ext cx="3048000" cy="38504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 related to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084" l="49153" r="15710" t="6779"/>
          <a:stretch/>
        </p:blipFill>
        <p:spPr>
          <a:xfrm>
            <a:off x="4495800" y="342900"/>
            <a:ext cx="4038599" cy="45148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2" name="Shape 182"/>
          <p:cNvSpPr txBox="1"/>
          <p:nvPr/>
        </p:nvSpPr>
        <p:spPr>
          <a:xfrm>
            <a:off x="6629400" y="800100"/>
            <a:ext cx="4540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010400" y="1314450"/>
            <a:ext cx="4540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7924800" y="1657350"/>
            <a:ext cx="5302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858000" y="2857500"/>
            <a:ext cx="5651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05977"/>
            <a:ext cx="29717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6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200150"/>
            <a:ext cx="3612300" cy="376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 related to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stomach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2-pancreas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3-descending colon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4-Coils of jejunum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084" l="49153" r="15710" t="6779"/>
          <a:stretch/>
        </p:blipFill>
        <p:spPr>
          <a:xfrm>
            <a:off x="4495800" y="342900"/>
            <a:ext cx="4038599" cy="45148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93" name="Shape 193"/>
          <p:cNvSpPr txBox="1"/>
          <p:nvPr/>
        </p:nvSpPr>
        <p:spPr>
          <a:xfrm>
            <a:off x="6629400" y="800100"/>
            <a:ext cx="4540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7010400" y="1314450"/>
            <a:ext cx="4540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7924800" y="1657350"/>
            <a:ext cx="5302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858000" y="2857500"/>
            <a:ext cx="5651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05977"/>
            <a:ext cx="2590800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7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200150"/>
            <a:ext cx="3276600" cy="3829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 related to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2726" l="15383" r="55384" t="13575"/>
          <a:stretch/>
        </p:blipFill>
        <p:spPr>
          <a:xfrm>
            <a:off x="4724400" y="285750"/>
            <a:ext cx="3505200" cy="434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04" name="Shape 204"/>
          <p:cNvSpPr txBox="1"/>
          <p:nvPr/>
        </p:nvSpPr>
        <p:spPr>
          <a:xfrm>
            <a:off x="6400800" y="1257300"/>
            <a:ext cx="3397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400800" y="2114550"/>
            <a:ext cx="5302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410200" y="2114550"/>
            <a:ext cx="3778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096000" y="337185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7200" y="205977"/>
            <a:ext cx="2590800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7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200150"/>
            <a:ext cx="3715499" cy="38915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 related to the marked areas: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1- Liver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2- Second  part of the duodenum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3- Right colic flexure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4- Coils of small intestine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2726" l="15383" r="55384" t="13575"/>
          <a:stretch/>
        </p:blipFill>
        <p:spPr>
          <a:xfrm>
            <a:off x="4724400" y="285750"/>
            <a:ext cx="3505200" cy="434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15" name="Shape 215"/>
          <p:cNvSpPr txBox="1"/>
          <p:nvPr/>
        </p:nvSpPr>
        <p:spPr>
          <a:xfrm>
            <a:off x="6400800" y="1257300"/>
            <a:ext cx="3397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400800" y="2114550"/>
            <a:ext cx="5302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410200" y="2114550"/>
            <a:ext cx="377824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096000" y="337185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05977"/>
            <a:ext cx="2895600" cy="5941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8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04800" y="1028700"/>
            <a:ext cx="3124199" cy="35659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 related to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6076" l="-1585" r="1585" t="0"/>
          <a:stretch/>
        </p:blipFill>
        <p:spPr>
          <a:xfrm>
            <a:off x="3657600" y="857250"/>
            <a:ext cx="5257799" cy="3543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26" name="Shape 226"/>
          <p:cNvSpPr txBox="1"/>
          <p:nvPr/>
        </p:nvSpPr>
        <p:spPr>
          <a:xfrm>
            <a:off x="5257800" y="331470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876800" y="3257550"/>
            <a:ext cx="4667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495800" y="3314700"/>
            <a:ext cx="457200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05975"/>
            <a:ext cx="3373500" cy="593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8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97700" y="966925"/>
            <a:ext cx="3904499" cy="3941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 related to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Psoas Major muscle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Quadratus  lumborum Muscle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3-Transversus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abdominis muscle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6076" l="-1585" r="1585" t="0"/>
          <a:stretch/>
        </p:blipFill>
        <p:spPr>
          <a:xfrm>
            <a:off x="4328975" y="526650"/>
            <a:ext cx="4419599" cy="40901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36" name="Shape 236"/>
          <p:cNvSpPr txBox="1"/>
          <p:nvPr/>
        </p:nvSpPr>
        <p:spPr>
          <a:xfrm flipH="1">
            <a:off x="5585199" y="3425925"/>
            <a:ext cx="18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5361100" y="3314675"/>
            <a:ext cx="466799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951175" y="3524775"/>
            <a:ext cx="4572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05977"/>
            <a:ext cx="2514599" cy="7084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9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200150"/>
            <a:ext cx="2895600" cy="33944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</p:txBody>
      </p:sp>
      <p:pic>
        <p:nvPicPr>
          <p:cNvPr id="245" name="Shape 24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8627" l="15093" r="16980" t="20826"/>
          <a:stretch/>
        </p:blipFill>
        <p:spPr>
          <a:xfrm>
            <a:off x="3733800" y="1028700"/>
            <a:ext cx="5105399" cy="3086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46" name="Shape 246"/>
          <p:cNvSpPr txBox="1"/>
          <p:nvPr/>
        </p:nvSpPr>
        <p:spPr>
          <a:xfrm>
            <a:off x="7162800" y="2228850"/>
            <a:ext cx="260350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172200" y="262890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105400" y="177165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6477000" y="2457450"/>
            <a:ext cx="304799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05977"/>
            <a:ext cx="2514599" cy="7084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9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111200" y="1224875"/>
            <a:ext cx="3447599" cy="339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structures: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1-P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soas major Muscle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Quadratus lumborum Muscle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3-Perirenal fat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4-Pararenal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fat</a:t>
            </a:r>
          </a:p>
        </p:txBody>
      </p:sp>
      <p:pic>
        <p:nvPicPr>
          <p:cNvPr id="256" name="Shape 25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8627" l="15093" r="16980" t="20826"/>
          <a:stretch/>
        </p:blipFill>
        <p:spPr>
          <a:xfrm>
            <a:off x="3733800" y="1028700"/>
            <a:ext cx="5105399" cy="3086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57" name="Shape 257"/>
          <p:cNvSpPr txBox="1"/>
          <p:nvPr/>
        </p:nvSpPr>
        <p:spPr>
          <a:xfrm>
            <a:off x="7162800" y="2228850"/>
            <a:ext cx="260350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172200" y="262890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105400" y="177165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477000" y="2457450"/>
            <a:ext cx="304799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05977"/>
            <a:ext cx="2362200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10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1200150"/>
            <a:ext cx="2590800" cy="33944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Shape 26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9457" l="16981" r="18867" t="0"/>
          <a:stretch/>
        </p:blipFill>
        <p:spPr>
          <a:xfrm>
            <a:off x="4419600" y="171450"/>
            <a:ext cx="3962399" cy="4857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68" name="Shape 268"/>
          <p:cNvSpPr txBox="1"/>
          <p:nvPr/>
        </p:nvSpPr>
        <p:spPr>
          <a:xfrm>
            <a:off x="4876800" y="120015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029200" y="228600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6019800" y="125730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6324600" y="2800350"/>
            <a:ext cx="4127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05977"/>
            <a:ext cx="2362200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10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123550" y="1276325"/>
            <a:ext cx="4040699" cy="339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marked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1-Renal co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rtex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Pyramid in renal medulla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3-Minor Calyx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4-Major Calyx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9457" l="16981" r="18867" t="0"/>
          <a:stretch/>
        </p:blipFill>
        <p:spPr>
          <a:xfrm>
            <a:off x="4419600" y="171450"/>
            <a:ext cx="3962399" cy="4857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79" name="Shape 279"/>
          <p:cNvSpPr txBox="1"/>
          <p:nvPr/>
        </p:nvSpPr>
        <p:spPr>
          <a:xfrm>
            <a:off x="4876800" y="120015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029200" y="228600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6019800" y="125730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324600" y="2800350"/>
            <a:ext cx="4127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7"/>
            <a:ext cx="2895600" cy="6512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04800" y="914400"/>
            <a:ext cx="3352799" cy="36802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muscles: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Shape 1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3658" l="22221" r="22221" t="0"/>
          <a:stretch/>
        </p:blipFill>
        <p:spPr>
          <a:xfrm>
            <a:off x="4495800" y="171450"/>
            <a:ext cx="4190999" cy="4857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14" name="Shape 114"/>
          <p:cNvSpPr txBox="1"/>
          <p:nvPr/>
        </p:nvSpPr>
        <p:spPr>
          <a:xfrm>
            <a:off x="5791200" y="280035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486400" y="2343150"/>
            <a:ext cx="1841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867400" y="1543050"/>
            <a:ext cx="457200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609600" y="205977"/>
            <a:ext cx="31241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11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428750"/>
            <a:ext cx="3124199" cy="2800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ureter is supplied by: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689" l="27943" r="11137" t="6905"/>
          <a:stretch/>
        </p:blipFill>
        <p:spPr>
          <a:xfrm>
            <a:off x="5105400" y="285750"/>
            <a:ext cx="3505200" cy="4629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90" name="Shape 290"/>
          <p:cNvSpPr/>
          <p:nvPr/>
        </p:nvSpPr>
        <p:spPr>
          <a:xfrm>
            <a:off x="7848600" y="1828800"/>
            <a:ext cx="762000" cy="2857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6477000" y="3600450"/>
            <a:ext cx="83819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609600" y="205977"/>
            <a:ext cx="31241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11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259500" y="1428750"/>
            <a:ext cx="3879900" cy="2973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ureter is supplied by: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1-Renal artery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2-Gonadal artery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3-Common 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iliac artery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4-Internal 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iliac artey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Shape 29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689" l="27943" r="11137" t="6905"/>
          <a:stretch/>
        </p:blipFill>
        <p:spPr>
          <a:xfrm>
            <a:off x="5105400" y="285750"/>
            <a:ext cx="3505200" cy="46291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99" name="Shape 299"/>
          <p:cNvSpPr/>
          <p:nvPr/>
        </p:nvSpPr>
        <p:spPr>
          <a:xfrm>
            <a:off x="7848600" y="1828800"/>
            <a:ext cx="762000" cy="2857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6477000" y="3600450"/>
            <a:ext cx="838199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57200" y="205977"/>
            <a:ext cx="25145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13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57200" y="1200150"/>
            <a:ext cx="2819400" cy="33944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labeled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454" l="21818" r="18182" t="18182"/>
          <a:stretch/>
        </p:blipFill>
        <p:spPr>
          <a:xfrm>
            <a:off x="3810000" y="628650"/>
            <a:ext cx="4724400" cy="4057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8" name="Shape 308"/>
          <p:cNvSpPr txBox="1"/>
          <p:nvPr/>
        </p:nvSpPr>
        <p:spPr>
          <a:xfrm>
            <a:off x="4419600" y="1600200"/>
            <a:ext cx="4127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5943600" y="2057400"/>
            <a:ext cx="366711" cy="39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5943600" y="3257550"/>
            <a:ext cx="301624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7010400" y="4171950"/>
            <a:ext cx="1447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648200" y="4171950"/>
            <a:ext cx="762000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5867400" y="417195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315200" y="1543050"/>
            <a:ext cx="4127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205977"/>
            <a:ext cx="25145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13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222425" y="1200150"/>
            <a:ext cx="3249899" cy="3794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labeled areas: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1-Ureteric orifice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Trigone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3-Internal urethral ori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4-urethra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Shape 3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5454" l="21818" r="18182" t="18182"/>
          <a:stretch/>
        </p:blipFill>
        <p:spPr>
          <a:xfrm>
            <a:off x="3810000" y="628650"/>
            <a:ext cx="4724400" cy="40577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22" name="Shape 322"/>
          <p:cNvSpPr txBox="1"/>
          <p:nvPr/>
        </p:nvSpPr>
        <p:spPr>
          <a:xfrm>
            <a:off x="4419600" y="1600200"/>
            <a:ext cx="4127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5943600" y="2057400"/>
            <a:ext cx="366711" cy="39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943600" y="3257550"/>
            <a:ext cx="301624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7010400" y="4171950"/>
            <a:ext cx="14478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4648200" y="4171950"/>
            <a:ext cx="762000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5867400" y="417195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7315200" y="1543050"/>
            <a:ext cx="4127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2014025" y="2334200"/>
            <a:ext cx="5577299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From Med432 and Med433 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1609" l="1281" r="2332" t="1406"/>
          <a:stretch/>
        </p:blipFill>
        <p:spPr>
          <a:xfrm>
            <a:off x="1198075" y="72300"/>
            <a:ext cx="6620447" cy="49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999" l="1279" r="1035" t="2007"/>
          <a:stretch/>
        </p:blipFill>
        <p:spPr>
          <a:xfrm>
            <a:off x="1280700" y="103274"/>
            <a:ext cx="6599801" cy="49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 rot="-9266">
            <a:off x="5622149" y="1260321"/>
            <a:ext cx="111300" cy="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850"/>
            <a:ext cx="4707926" cy="49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950" y="98850"/>
            <a:ext cx="4164223" cy="507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75" y="86500"/>
            <a:ext cx="8241976" cy="5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00" y="0"/>
            <a:ext cx="808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926750" y="2449725"/>
            <a:ext cx="8896800" cy="1037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7"/>
            <a:ext cx="2895600" cy="6512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1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04800" y="914400"/>
            <a:ext cx="3352799" cy="36802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muscles: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1-Psoas major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Quadratus lamborum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Diaphragm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3658" l="22221" r="22221" t="0"/>
          <a:stretch/>
        </p:blipFill>
        <p:spPr>
          <a:xfrm>
            <a:off x="4495800" y="171450"/>
            <a:ext cx="4190999" cy="48577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24" name="Shape 124"/>
          <p:cNvSpPr txBox="1"/>
          <p:nvPr/>
        </p:nvSpPr>
        <p:spPr>
          <a:xfrm>
            <a:off x="5791200" y="2800350"/>
            <a:ext cx="3365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486400" y="2343150"/>
            <a:ext cx="184149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867400" y="1543050"/>
            <a:ext cx="457200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25" y="210075"/>
            <a:ext cx="4522301" cy="484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550" y="210075"/>
            <a:ext cx="3892398" cy="484694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7871250" y="40150"/>
            <a:ext cx="692100" cy="9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850" y="-47900"/>
            <a:ext cx="46214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2575" y="0"/>
            <a:ext cx="46214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1668150" y="396850"/>
            <a:ext cx="5807699" cy="106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Done by anatomy team 434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3731750" y="2968700"/>
            <a:ext cx="5128200" cy="123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1- Abdulrahman Alkaff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2- Abdullah Aljomaiah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7"/>
            <a:ext cx="3200399" cy="6512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3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228600" y="971550"/>
            <a:ext cx="3809999" cy="36230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1-The renal artery arises from----------------------------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2-The level of the renal artery is---------------------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3-The renal veins drain into----------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The right renal vein is------ ---than the left renal vein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Shape 13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179" l="22639" r="20755" t="1878"/>
          <a:stretch/>
        </p:blipFill>
        <p:spPr>
          <a:xfrm>
            <a:off x="4343400" y="228600"/>
            <a:ext cx="4495800" cy="4686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7"/>
            <a:ext cx="3200399" cy="6512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3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228600" y="971550"/>
            <a:ext cx="3809999" cy="36230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1-The renal artery arises from </a:t>
            </a: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 aorta.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2-The level of the renal artery is </a:t>
            </a: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L2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3-The renal veins drain into </a:t>
            </a: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inferior vena cava </a:t>
            </a:r>
          </a:p>
          <a:p>
            <a:pPr indent="-292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The right renal vein is </a:t>
            </a: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the left renal vein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4179" l="22639" r="20755" t="1878"/>
          <a:stretch/>
        </p:blipFill>
        <p:spPr>
          <a:xfrm>
            <a:off x="4343400" y="228600"/>
            <a:ext cx="4495800" cy="4686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05977"/>
            <a:ext cx="2819400" cy="5369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4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828800"/>
            <a:ext cx="3657600" cy="27671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b="1" baseline="0" i="0" lang="en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veins drain into the left renal vein: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9085" l="15338" r="17438" t="10101"/>
          <a:stretch/>
        </p:blipFill>
        <p:spPr>
          <a:xfrm>
            <a:off x="4800600" y="400050"/>
            <a:ext cx="3809999" cy="4457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05977"/>
            <a:ext cx="2819400" cy="5369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4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828800"/>
            <a:ext cx="3657600" cy="2777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b="1" baseline="0" i="0" lang="en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veins drain into the left renal vein: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1-left suprarenal vein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2-left gonadal vein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9085" l="15338" r="17438" t="10101"/>
          <a:stretch/>
        </p:blipFill>
        <p:spPr>
          <a:xfrm>
            <a:off x="4800600" y="400050"/>
            <a:ext cx="3809999" cy="4457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05977"/>
            <a:ext cx="27431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5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04800" y="1200150"/>
            <a:ext cx="2971799" cy="33944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4 muscles lie behind the kidney are: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2829" l="16900" r="19717" t="5624"/>
          <a:stretch/>
        </p:blipFill>
        <p:spPr>
          <a:xfrm>
            <a:off x="4114800" y="342900"/>
            <a:ext cx="4572000" cy="4286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62" name="Shape 162"/>
          <p:cNvSpPr txBox="1"/>
          <p:nvPr/>
        </p:nvSpPr>
        <p:spPr>
          <a:xfrm>
            <a:off x="5410200" y="2457450"/>
            <a:ext cx="4921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334000" y="154305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648200" y="160020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05977"/>
            <a:ext cx="2743199" cy="857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 5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04800" y="1200150"/>
            <a:ext cx="2971799" cy="36335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baseline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4 muscles lie behind the kidney are:</a:t>
            </a:r>
          </a:p>
          <a:p>
            <a:pPr indent="-3048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1-Psoas major M </a:t>
            </a:r>
          </a:p>
          <a:p>
            <a:pPr indent="-3048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2-Quadratus lamborum M </a:t>
            </a:r>
          </a:p>
          <a:p>
            <a:pPr indent="-3048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3-Transversus abdominis M</a:t>
            </a:r>
          </a:p>
          <a:p>
            <a:pPr indent="-3048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4-Diaphragm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2829" l="16900" r="19717" t="5624"/>
          <a:stretch/>
        </p:blipFill>
        <p:spPr>
          <a:xfrm>
            <a:off x="4114800" y="342900"/>
            <a:ext cx="4572000" cy="42862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72" name="Shape 172"/>
          <p:cNvSpPr txBox="1"/>
          <p:nvPr/>
        </p:nvSpPr>
        <p:spPr>
          <a:xfrm>
            <a:off x="5410200" y="2457450"/>
            <a:ext cx="4921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334000" y="154305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648200" y="1600200"/>
            <a:ext cx="415925" cy="34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