
<file path=[Content_Types].xml><?xml version="1.0" encoding="utf-8"?>
<Types xmlns="http://schemas.openxmlformats.org/package/2006/content-types">
  <Default ContentType="image/jpeg" Extension="jpg"/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1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6.xml"/>
  <Override ContentType="application/vnd.openxmlformats-officedocument.presentationml.slide+xml" PartName="/ppt/slides/slide21.xml"/>
  <Override ContentType="application/vnd.openxmlformats-officedocument.presentationml.slide+xml" PartName="/ppt/slides/slide2.xml"/>
  <Override ContentType="application/vnd.openxmlformats-officedocument.presentationml.slide+xml" PartName="/ppt/slides/slide26.xml"/>
  <Override ContentType="application/vnd.openxmlformats-officedocument.presentationml.slide+xml" PartName="/ppt/slides/slide25.xml"/>
  <Override ContentType="application/vnd.openxmlformats-officedocument.presentationml.slide+xml" PartName="/ppt/slides/slide6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4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0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29.xml"/>
  <Override ContentType="application/vnd.openxmlformats-officedocument.presentationml.slide+xml" PartName="/ppt/slides/slide9.xml"/>
  <Override ContentType="application/vnd.openxmlformats-officedocument.presentationml.slide+xml" PartName="/ppt/slides/slide18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30.xml"/>
  <Override ContentType="application/vnd.openxmlformats-officedocument.presentationml.slide+xml" PartName="/ppt/slides/slide8.xml"/>
  <Override ContentType="application/vnd.openxmlformats-officedocument.presentationml.slide+xml" PartName="/ppt/slides/slide27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4.xml"/>
  <Override ContentType="application/vnd.openxmlformats-officedocument.presentationml.slide+xml" PartName="/ppt/slides/slide14.xml"/>
  <Override ContentType="application/vnd.openxmlformats-officedocument.presentationml.slide+xml" PartName="/ppt/slides/slide5.xml"/>
  <Override ContentType="application/vnd.openxmlformats-officedocument.presentationml.slide+xml" PartName="/ppt/slides/slide22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65" r:id="rId4"/>
    <p:sldMasterId id="2147483666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19" Type="http://schemas.openxmlformats.org/officeDocument/2006/relationships/slide" Target="slides/slide13.xml"/><Relationship Id="rId36" Type="http://schemas.openxmlformats.org/officeDocument/2006/relationships/slide" Target="slides/slide30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12" Type="http://schemas.openxmlformats.org/officeDocument/2006/relationships/slide" Target="slides/slide6.xml"/><Relationship Id="rId31" Type="http://schemas.openxmlformats.org/officeDocument/2006/relationships/slide" Target="slides/slide25.xml"/><Relationship Id="rId13" Type="http://schemas.openxmlformats.org/officeDocument/2006/relationships/slide" Target="slides/slide7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29" Type="http://schemas.openxmlformats.org/officeDocument/2006/relationships/slide" Target="slides/slide2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" Type="http://schemas.openxmlformats.org/officeDocument/2006/relationships/presProps" Target="presProps.xml"/><Relationship Id="rId21" Type="http://schemas.openxmlformats.org/officeDocument/2006/relationships/slide" Target="slides/slide15.xml"/><Relationship Id="rId1" Type="http://schemas.openxmlformats.org/officeDocument/2006/relationships/theme" Target="theme/theme1.xml"/><Relationship Id="rId22" Type="http://schemas.openxmlformats.org/officeDocument/2006/relationships/slide" Target="slides/slide16.xml"/><Relationship Id="rId4" Type="http://schemas.openxmlformats.org/officeDocument/2006/relationships/slideMaster" Target="slideMasters/slideMaster1.xml"/><Relationship Id="rId23" Type="http://schemas.openxmlformats.org/officeDocument/2006/relationships/slide" Target="slides/slide17.xml"/><Relationship Id="rId3" Type="http://schemas.openxmlformats.org/officeDocument/2006/relationships/tableStyles" Target="tableStyles.xml"/><Relationship Id="rId24" Type="http://schemas.openxmlformats.org/officeDocument/2006/relationships/slide" Target="slides/slide18.xml"/><Relationship Id="rId20" Type="http://schemas.openxmlformats.org/officeDocument/2006/relationships/slide" Target="slides/slide14.xml"/><Relationship Id="rId9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8" Type="http://schemas.openxmlformats.org/officeDocument/2006/relationships/slide" Target="slides/slide2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88" name="Shape 188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9" name="Shape 19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0" name="Shape 210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1" name="Shape 22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1" name="Shape 23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41" name="Shape 24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Shape 25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52" name="Shape 25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Shape 2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3" name="Shape 26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4" name="Shape 274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5" name="Shape 28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9" name="Shape 11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94" name="Shape 294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03" name="Shape 30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17" name="Shape 31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31" name="Shape 33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36" name="Shape 33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41" name="Shape 34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46" name="Shape 3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53" name="Shape 3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Shape 35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58" name="Shape 35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64" name="Shape 3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9" name="Shape 12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71" name="Shape 37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77" name="Shape 37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hape 38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83" name="Shape 38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6" name="Shape 13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3" name="Shape 14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7" name="Shape 15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7" name="Shape 16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7" name="Shape 17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x="685800" y="1583342"/>
            <a:ext cx="7772400" cy="1159856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x="685800" y="2840053"/>
            <a:ext cx="7772400" cy="784737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 rot="5400000">
            <a:off x="2874764" y="-1217414"/>
            <a:ext cx="3394471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57" name="Shape 57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2" name="Shape 62"/>
          <p:cNvSpPr/>
          <p:nvPr>
            <p:ph idx="2" type="pic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x="1792288" y="4025503"/>
            <a:ext cx="5486399" cy="6036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6" name="Shape 66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x="457200" y="204787"/>
            <a:ext cx="3008313" cy="8715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x="3575050" y="204787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2" type="body"/>
          </p:nvPr>
        </p:nvSpPr>
        <p:spPr>
          <a:xfrm>
            <a:off x="457200" y="1076325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6" name="Shape 76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7" name="Shape 77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80" name="Shape 80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1" name="Shape 81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2" name="Shape 82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86" name="Shape 86"/>
          <p:cNvSpPr txBox="1"/>
          <p:nvPr>
            <p:ph idx="2" type="body"/>
          </p:nvPr>
        </p:nvSpPr>
        <p:spPr>
          <a:xfrm>
            <a:off x="457200" y="1631156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87" name="Shape 87"/>
          <p:cNvSpPr txBox="1"/>
          <p:nvPr>
            <p:ph idx="3" type="body"/>
          </p:nvPr>
        </p:nvSpPr>
        <p:spPr>
          <a:xfrm>
            <a:off x="4645025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Font typeface="Calibri"/>
              <a:buNone/>
              <a:defRPr/>
            </a:lvl9pPr>
          </a:lstStyle>
          <a:p/>
        </p:txBody>
      </p:sp>
      <p:sp>
        <p:nvSpPr>
          <p:cNvPr id="88" name="Shape 88"/>
          <p:cNvSpPr txBox="1"/>
          <p:nvPr>
            <p:ph idx="4" type="body"/>
          </p:nvPr>
        </p:nvSpPr>
        <p:spPr>
          <a:xfrm>
            <a:off x="4645025" y="1631156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89" name="Shape 89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0" name="Shape 90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1" name="Shape 91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722312" y="3305175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l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indent="0" marL="457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indent="0" marL="914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indent="0" marL="1371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indent="0" marL="18288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indent="0" marL="22860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indent="0" marL="2743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indent="0" marL="3200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indent="0" marL="3657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/>
        </p:txBody>
      </p:sp>
      <p:sp>
        <p:nvSpPr>
          <p:cNvPr id="95" name="Shape 95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6" name="Shape 96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97" name="Shape 97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457200" y="1200150"/>
            <a:ext cx="8229600" cy="339447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101" name="Shape 101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02" name="Shape 102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03" name="Shape 103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4" name="Shape 14"/>
          <p:cNvSpPr txBox="1"/>
          <p:nvPr>
            <p:ph idx="1" type="body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457200" y="1200150"/>
            <a:ext cx="3994525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2" type="body"/>
          </p:nvPr>
        </p:nvSpPr>
        <p:spPr>
          <a:xfrm>
            <a:off x="4692273" y="1200150"/>
            <a:ext cx="3994525" cy="372568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idx="1" type="body"/>
          </p:nvPr>
        </p:nvSpPr>
        <p:spPr>
          <a:xfrm>
            <a:off x="457200" y="4406309"/>
            <a:ext cx="8229600" cy="51952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ctrTitle"/>
          </p:nvPr>
        </p:nvSpPr>
        <p:spPr>
          <a:xfrm>
            <a:off x="685800" y="1597818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marL="0" marR="0" rtl="0" algn="ctr">
              <a:spcBef>
                <a:spcPts val="0"/>
              </a:spcBef>
              <a:spcAft>
                <a:spcPts val="0"/>
              </a:spcAft>
              <a:defRPr/>
            </a:lvl2pPr>
            <a:lvl3pPr indent="0" marL="0" marR="0" rtl="0" algn="ctr">
              <a:spcBef>
                <a:spcPts val="0"/>
              </a:spcBef>
              <a:spcAft>
                <a:spcPts val="0"/>
              </a:spcAft>
              <a:defRPr/>
            </a:lvl3pPr>
            <a:lvl4pPr indent="0" marL="0" marR="0" rtl="0" algn="ctr">
              <a:spcBef>
                <a:spcPts val="0"/>
              </a:spcBef>
              <a:spcAft>
                <a:spcPts val="0"/>
              </a:spcAft>
              <a:defRPr/>
            </a:lvl4pPr>
            <a:lvl5pPr indent="0" marL="0" marR="0" rtl="0" algn="ctr">
              <a:spcBef>
                <a:spcPts val="0"/>
              </a:spcBef>
              <a:spcAft>
                <a:spcPts val="0"/>
              </a:spcAft>
              <a:defRPr/>
            </a:lvl5pPr>
            <a:lvl6pPr indent="0" marL="457200" marR="0" rtl="0" algn="ctr">
              <a:spcBef>
                <a:spcPts val="0"/>
              </a:spcBef>
              <a:spcAft>
                <a:spcPts val="0"/>
              </a:spcAft>
              <a:defRPr/>
            </a:lvl6pPr>
            <a:lvl7pPr indent="0" marL="914400" marR="0" rtl="0" algn="ctr">
              <a:spcBef>
                <a:spcPts val="0"/>
              </a:spcBef>
              <a:spcAft>
                <a:spcPts val="0"/>
              </a:spcAft>
              <a:defRPr/>
            </a:lvl7pPr>
            <a:lvl8pPr indent="0" marL="1371600" marR="0" rtl="0" algn="ctr">
              <a:spcBef>
                <a:spcPts val="0"/>
              </a:spcBef>
              <a:spcAft>
                <a:spcPts val="0"/>
              </a:spcAft>
              <a:defRPr/>
            </a:lvl8pPr>
            <a:lvl9pPr indent="0" marL="1828800" marR="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" type="subTitle"/>
          </p:nvPr>
        </p:nvSpPr>
        <p:spPr>
          <a:xfrm>
            <a:off x="1371600" y="2914650"/>
            <a:ext cx="6400799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1pPr>
            <a:lvl2pPr indent="0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2pPr>
            <a:lvl3pPr indent="0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3pPr>
            <a:lvl4pPr indent="0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4pPr>
            <a:lvl5pPr indent="0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5pPr>
            <a:lvl6pPr indent="0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indent="0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indent="0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indent="0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/>
        </p:txBody>
      </p:sp>
      <p:sp>
        <p:nvSpPr>
          <p:cNvPr id="38" name="Shape 38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4" name="Shape 44"/>
          <p:cNvSpPr txBox="1"/>
          <p:nvPr>
            <p:ph idx="2" type="body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45" name="Shape 45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/>
            </a:lvl1pPr>
            <a:lvl2pPr rtl="0" algn="ctr">
              <a:spcBef>
                <a:spcPts val="0"/>
              </a:spcBef>
              <a:spcAft>
                <a:spcPts val="0"/>
              </a:spcAft>
              <a:defRPr/>
            </a:lvl2pPr>
            <a:lvl3pPr rtl="0" algn="ctr">
              <a:spcBef>
                <a:spcPts val="0"/>
              </a:spcBef>
              <a:spcAft>
                <a:spcPts val="0"/>
              </a:spcAft>
              <a:defRPr/>
            </a:lvl3pPr>
            <a:lvl4pPr rtl="0" algn="ctr">
              <a:spcBef>
                <a:spcPts val="0"/>
              </a:spcBef>
              <a:spcAft>
                <a:spcPts val="0"/>
              </a:spcAft>
              <a:defRPr/>
            </a:lvl4pPr>
            <a:lvl5pPr rtl="0" algn="ctr">
              <a:spcBef>
                <a:spcPts val="0"/>
              </a:spcBef>
              <a:spcAft>
                <a:spcPts val="0"/>
              </a:spcAft>
              <a:defRPr/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/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/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/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 rot="5400000">
            <a:off x="1272778" y="-609599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51" name="Shape 51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7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7.xml"/><Relationship Id="rId3" Type="http://schemas.openxmlformats.org/officeDocument/2006/relationships/slideLayout" Target="../slideLayouts/slideLayout9.xml"/><Relationship Id="rId9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556791" y="4749850"/>
            <a:ext cx="548699" cy="3935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457200" y="205977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spcAft>
                <a:spcPts val="0"/>
              </a:spcAft>
              <a:defRPr/>
            </a:lvl1pPr>
            <a:lvl2pPr indent="0" marL="0" marR="0" rtl="0" algn="ctr">
              <a:spcBef>
                <a:spcPts val="0"/>
              </a:spcBef>
              <a:spcAft>
                <a:spcPts val="0"/>
              </a:spcAft>
              <a:defRPr/>
            </a:lvl2pPr>
            <a:lvl3pPr indent="0" marL="0" marR="0" rtl="0" algn="ctr">
              <a:spcBef>
                <a:spcPts val="0"/>
              </a:spcBef>
              <a:spcAft>
                <a:spcPts val="0"/>
              </a:spcAft>
              <a:defRPr/>
            </a:lvl3pPr>
            <a:lvl4pPr indent="0" marL="0" marR="0" rtl="0" algn="ctr">
              <a:spcBef>
                <a:spcPts val="0"/>
              </a:spcBef>
              <a:spcAft>
                <a:spcPts val="0"/>
              </a:spcAft>
              <a:defRPr/>
            </a:lvl4pPr>
            <a:lvl5pPr indent="0" marL="0" marR="0" rtl="0" algn="ctr">
              <a:spcBef>
                <a:spcPts val="0"/>
              </a:spcBef>
              <a:spcAft>
                <a:spcPts val="0"/>
              </a:spcAft>
              <a:defRPr/>
            </a:lvl5pPr>
            <a:lvl6pPr indent="0" marL="457200" marR="0" rtl="0" algn="ctr">
              <a:spcBef>
                <a:spcPts val="0"/>
              </a:spcBef>
              <a:spcAft>
                <a:spcPts val="0"/>
              </a:spcAft>
              <a:defRPr/>
            </a:lvl6pPr>
            <a:lvl7pPr indent="0" marL="914400" marR="0" rtl="0" algn="ctr">
              <a:spcBef>
                <a:spcPts val="0"/>
              </a:spcBef>
              <a:spcAft>
                <a:spcPts val="0"/>
              </a:spcAft>
              <a:defRPr/>
            </a:lvl7pPr>
            <a:lvl8pPr indent="0" marL="1371600" marR="0" rtl="0" algn="ctr">
              <a:spcBef>
                <a:spcPts val="0"/>
              </a:spcBef>
              <a:spcAft>
                <a:spcPts val="0"/>
              </a:spcAft>
              <a:defRPr/>
            </a:lvl8pPr>
            <a:lvl9pPr indent="0" marL="1828800" marR="0" rtl="0" algn="ctr">
              <a:spcBef>
                <a:spcPts val="0"/>
              </a:spcBef>
              <a:spcAft>
                <a:spcPts val="0"/>
              </a:spcAft>
              <a:defRPr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457200" y="1200150"/>
            <a:ext cx="8229600" cy="339447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indent="-107950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indent="-76200" marL="11430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indent="-101600" marL="1600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indent="-101600" marL="2057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indent="-101600" marL="25146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indent="-101600" marL="29718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indent="-101600" marL="34290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indent="-101600" marL="3886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/>
        </p:txBody>
      </p:sp>
      <p:sp>
        <p:nvSpPr>
          <p:cNvPr id="32" name="Shape 32"/>
          <p:cNvSpPr txBox="1"/>
          <p:nvPr>
            <p:ph idx="10" type="dt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1" type="ftr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/>
            </a:lvl1pPr>
            <a:lvl2pPr indent="0" marL="457200" marR="0" rtl="0" algn="l">
              <a:spcBef>
                <a:spcPts val="0"/>
              </a:spcBef>
              <a:defRPr/>
            </a:lvl2pPr>
            <a:lvl3pPr indent="0" marL="914400" marR="0" rtl="0" algn="l">
              <a:spcBef>
                <a:spcPts val="0"/>
              </a:spcBef>
              <a:defRPr/>
            </a:lvl3pPr>
            <a:lvl4pPr indent="0" marL="1371600" marR="0" rtl="0" algn="l">
              <a:spcBef>
                <a:spcPts val="0"/>
              </a:spcBef>
              <a:defRPr/>
            </a:lvl4pPr>
            <a:lvl5pPr indent="0" marL="1828800" marR="0" rtl="0" algn="l">
              <a:spcBef>
                <a:spcPts val="0"/>
              </a:spcBef>
              <a:defRPr/>
            </a:lvl5pPr>
            <a:lvl6pPr indent="0" marL="2286000" marR="0" rtl="0" algn="l">
              <a:spcBef>
                <a:spcPts val="0"/>
              </a:spcBef>
              <a:defRPr/>
            </a:lvl6pPr>
            <a:lvl7pPr indent="0" marL="2743200" marR="0" rtl="0" algn="l">
              <a:spcBef>
                <a:spcPts val="0"/>
              </a:spcBef>
              <a:defRPr/>
            </a:lvl7pPr>
            <a:lvl8pPr indent="0" marL="3200400" marR="0" rtl="0" algn="l">
              <a:spcBef>
                <a:spcPts val="0"/>
              </a:spcBef>
              <a:defRPr/>
            </a:lvl8pPr>
            <a:lvl9pPr indent="0" marL="365760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indent="0" lvl="0" marL="0">
              <a:spcBef>
                <a:spcPts val="0"/>
              </a:spcBef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3.jpg"/></Relationships>
</file>

<file path=ppt/slides/_rels/slide1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5.jpg"/></Relationships>
</file>

<file path=ppt/slides/_rels/slide1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5.jpg"/></Relationships>
</file>

<file path=ppt/slides/_rels/slide1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3.jpg"/></Relationships>
</file>

<file path=ppt/slides/_rels/slide1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14.jpg"/></Relationships>
</file>

<file path=ppt/slides/_rels/slide1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15.jpg"/></Relationships>
</file>

<file path=ppt/slides/_rels/slide1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8.jpg"/></Relationships>
</file>

<file path=ppt/slides/_rels/slide1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10.jpg"/></Relationships>
</file>

<file path=ppt/slides/_rels/slide1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13.jpg"/></Relationships>
</file>

<file path=ppt/slides/_rels/slide1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0.jpg"/></Relationships>
</file>

<file path=ppt/slides/_rels/slide2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16.jpg"/></Relationships>
</file>

<file path=ppt/slides/_rels/slide2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17.jpg"/></Relationships>
</file>

<file path=ppt/slides/_rels/slide2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18.jpg"/></Relationships>
</file>

<file path=ppt/slides/_rels/slide2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19.jpg"/></Relationships>
</file>

<file path=ppt/slides/_rels/slide2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3" Type="http://schemas.openxmlformats.org/officeDocument/2006/relationships/image" Target="../media/image29.png"/></Relationships>
</file>

<file path=ppt/slides/_rels/slide2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3" Type="http://schemas.openxmlformats.org/officeDocument/2006/relationships/image" Target="../media/image28.png"/></Relationships>
</file>

<file path=ppt/slides/_rels/slide2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jpg"/><Relationship Id="rId3" Type="http://schemas.openxmlformats.org/officeDocument/2006/relationships/image" Target="../media/image22.jpg"/></Relationships>
</file>

<file path=ppt/slides/_rels/slide2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3" Type="http://schemas.openxmlformats.org/officeDocument/2006/relationships/image" Target="../media/image25.jpg"/></Relationships>
</file>

<file path=ppt/slides/_rels/slide2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3" Type="http://schemas.openxmlformats.org/officeDocument/2006/relationships/image" Target="../media/image20.jpg"/></Relationships>
</file>

<file path=ppt/slides/_rels/slide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1.jpg"/></Relationships>
</file>

<file path=ppt/slides/_rels/slide3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jpg"/><Relationship Id="rId3" Type="http://schemas.openxmlformats.org/officeDocument/2006/relationships/image" Target="../media/image24.jpg"/></Relationships>
</file>

<file path=ppt/slides/_rels/slide3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g"/><Relationship Id="rId3" Type="http://schemas.openxmlformats.org/officeDocument/2006/relationships/image" Target="../media/image27.jpg"/></Relationships>
</file>

<file path=ppt/slides/_rels/slide3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7.jpg"/></Relationships>
</file>

<file path=ppt/slides/_rels/slide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6.jpg"/></Relationships>
</file>

<file path=ppt/slides/_rels/slide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9.jpg"/></Relationships>
</file>

<file path=ppt/slides/_rels/slide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2.jpg"/></Relationships>
</file>

<file path=ppt/slides/_rels/slide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3" Type="http://schemas.openxmlformats.org/officeDocument/2006/relationships/image" Target="../media/image0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ctrTitle"/>
          </p:nvPr>
        </p:nvSpPr>
        <p:spPr>
          <a:xfrm>
            <a:off x="685800" y="1597818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Practical renal block</a:t>
            </a:r>
          </a:p>
        </p:txBody>
      </p:sp>
      <p:sp>
        <p:nvSpPr>
          <p:cNvPr id="106" name="Shape 106"/>
          <p:cNvSpPr txBox="1"/>
          <p:nvPr>
            <p:ph idx="1" type="subTitle"/>
          </p:nvPr>
        </p:nvSpPr>
        <p:spPr>
          <a:xfrm>
            <a:off x="1371600" y="2914650"/>
            <a:ext cx="6400799" cy="1314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</a:pPr>
            <a:r>
              <a:t/>
            </a:r>
            <a:endParaRPr b="0" baseline="0" i="0" sz="3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/>
          <p:nvPr>
            <p:ph type="title"/>
          </p:nvPr>
        </p:nvSpPr>
        <p:spPr>
          <a:xfrm>
            <a:off x="457200" y="205977"/>
            <a:ext cx="2971799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6</a:t>
            </a:r>
          </a:p>
        </p:txBody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457200" y="1200150"/>
            <a:ext cx="3048000" cy="38504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structures related to the marked areas: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1" name="Shape 181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5084" l="49153" r="15710" t="6779"/>
          <a:stretch/>
        </p:blipFill>
        <p:spPr>
          <a:xfrm>
            <a:off x="4495800" y="342900"/>
            <a:ext cx="4038599" cy="45148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182" name="Shape 182"/>
          <p:cNvSpPr txBox="1"/>
          <p:nvPr/>
        </p:nvSpPr>
        <p:spPr>
          <a:xfrm>
            <a:off x="6629400" y="800100"/>
            <a:ext cx="4540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183" name="Shape 183"/>
          <p:cNvSpPr txBox="1"/>
          <p:nvPr/>
        </p:nvSpPr>
        <p:spPr>
          <a:xfrm>
            <a:off x="7010400" y="1314450"/>
            <a:ext cx="4540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184" name="Shape 184"/>
          <p:cNvSpPr txBox="1"/>
          <p:nvPr/>
        </p:nvSpPr>
        <p:spPr>
          <a:xfrm>
            <a:off x="7924800" y="1657350"/>
            <a:ext cx="5302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185" name="Shape 185"/>
          <p:cNvSpPr txBox="1"/>
          <p:nvPr/>
        </p:nvSpPr>
        <p:spPr>
          <a:xfrm>
            <a:off x="6858000" y="2857500"/>
            <a:ext cx="5651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/>
          <p:nvPr>
            <p:ph type="title"/>
          </p:nvPr>
        </p:nvSpPr>
        <p:spPr>
          <a:xfrm>
            <a:off x="457200" y="205977"/>
            <a:ext cx="2971799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6</a:t>
            </a:r>
          </a:p>
        </p:txBody>
      </p:sp>
      <p:sp>
        <p:nvSpPr>
          <p:cNvPr id="191" name="Shape 191"/>
          <p:cNvSpPr txBox="1"/>
          <p:nvPr>
            <p:ph idx="1" type="body"/>
          </p:nvPr>
        </p:nvSpPr>
        <p:spPr>
          <a:xfrm>
            <a:off x="457200" y="1200150"/>
            <a:ext cx="3612300" cy="37677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structures related to the marked areas: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 stomach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2-pancreas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3-descending colon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4-Coils of jejunum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Shape 192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5084" l="49153" r="15710" t="6779"/>
          <a:stretch/>
        </p:blipFill>
        <p:spPr>
          <a:xfrm>
            <a:off x="4495800" y="342900"/>
            <a:ext cx="4038599" cy="45148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193" name="Shape 193"/>
          <p:cNvSpPr txBox="1"/>
          <p:nvPr/>
        </p:nvSpPr>
        <p:spPr>
          <a:xfrm>
            <a:off x="6629400" y="800100"/>
            <a:ext cx="4540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194" name="Shape 194"/>
          <p:cNvSpPr txBox="1"/>
          <p:nvPr/>
        </p:nvSpPr>
        <p:spPr>
          <a:xfrm>
            <a:off x="7010400" y="1314450"/>
            <a:ext cx="4540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195" name="Shape 195"/>
          <p:cNvSpPr txBox="1"/>
          <p:nvPr/>
        </p:nvSpPr>
        <p:spPr>
          <a:xfrm>
            <a:off x="7924800" y="1657350"/>
            <a:ext cx="5302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196" name="Shape 196"/>
          <p:cNvSpPr txBox="1"/>
          <p:nvPr/>
        </p:nvSpPr>
        <p:spPr>
          <a:xfrm>
            <a:off x="6858000" y="2857500"/>
            <a:ext cx="5651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 txBox="1"/>
          <p:nvPr>
            <p:ph type="title"/>
          </p:nvPr>
        </p:nvSpPr>
        <p:spPr>
          <a:xfrm>
            <a:off x="457200" y="205977"/>
            <a:ext cx="2590800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7</a:t>
            </a:r>
          </a:p>
        </p:txBody>
      </p:sp>
      <p:sp>
        <p:nvSpPr>
          <p:cNvPr id="202" name="Shape 202"/>
          <p:cNvSpPr txBox="1"/>
          <p:nvPr>
            <p:ph idx="1" type="body"/>
          </p:nvPr>
        </p:nvSpPr>
        <p:spPr>
          <a:xfrm>
            <a:off x="457200" y="1200150"/>
            <a:ext cx="3276600" cy="38298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structures related to the marked areas: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3" name="Shape 203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12726" l="15383" r="55384" t="13575"/>
          <a:stretch/>
        </p:blipFill>
        <p:spPr>
          <a:xfrm>
            <a:off x="4724400" y="285750"/>
            <a:ext cx="3505200" cy="43434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204" name="Shape 204"/>
          <p:cNvSpPr txBox="1"/>
          <p:nvPr/>
        </p:nvSpPr>
        <p:spPr>
          <a:xfrm>
            <a:off x="6400800" y="1257300"/>
            <a:ext cx="3397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205" name="Shape 205"/>
          <p:cNvSpPr txBox="1"/>
          <p:nvPr/>
        </p:nvSpPr>
        <p:spPr>
          <a:xfrm>
            <a:off x="6400800" y="2114550"/>
            <a:ext cx="5302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206" name="Shape 206"/>
          <p:cNvSpPr txBox="1"/>
          <p:nvPr/>
        </p:nvSpPr>
        <p:spPr>
          <a:xfrm>
            <a:off x="5410200" y="2114550"/>
            <a:ext cx="3778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207" name="Shape 207"/>
          <p:cNvSpPr txBox="1"/>
          <p:nvPr/>
        </p:nvSpPr>
        <p:spPr>
          <a:xfrm>
            <a:off x="6096000" y="3371850"/>
            <a:ext cx="4159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/>
          <p:nvPr>
            <p:ph type="title"/>
          </p:nvPr>
        </p:nvSpPr>
        <p:spPr>
          <a:xfrm>
            <a:off x="457200" y="205977"/>
            <a:ext cx="2590800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7</a:t>
            </a:r>
          </a:p>
        </p:txBody>
      </p:sp>
      <p:sp>
        <p:nvSpPr>
          <p:cNvPr id="213" name="Shape 213"/>
          <p:cNvSpPr txBox="1"/>
          <p:nvPr>
            <p:ph idx="1" type="body"/>
          </p:nvPr>
        </p:nvSpPr>
        <p:spPr>
          <a:xfrm>
            <a:off x="457200" y="1200150"/>
            <a:ext cx="3715499" cy="38915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structures related to the marked areas:</a:t>
            </a: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</a:rPr>
              <a:t>1- Liver</a:t>
            </a: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</a:rPr>
              <a:t>2- Second  part of the duodenum</a:t>
            </a: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</a:rPr>
              <a:t>3- Right colic flexure</a:t>
            </a: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chemeClr val="dk1"/>
                </a:solidFill>
              </a:rPr>
              <a:t>4- Coils of small intestine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4" name="Shape 214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12726" l="15383" r="55384" t="13575"/>
          <a:stretch/>
        </p:blipFill>
        <p:spPr>
          <a:xfrm>
            <a:off x="4724400" y="285750"/>
            <a:ext cx="3505200" cy="43434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215" name="Shape 215"/>
          <p:cNvSpPr txBox="1"/>
          <p:nvPr/>
        </p:nvSpPr>
        <p:spPr>
          <a:xfrm>
            <a:off x="6400800" y="1257300"/>
            <a:ext cx="3397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216" name="Shape 216"/>
          <p:cNvSpPr txBox="1"/>
          <p:nvPr/>
        </p:nvSpPr>
        <p:spPr>
          <a:xfrm>
            <a:off x="6400800" y="2114550"/>
            <a:ext cx="5302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217" name="Shape 217"/>
          <p:cNvSpPr txBox="1"/>
          <p:nvPr/>
        </p:nvSpPr>
        <p:spPr>
          <a:xfrm>
            <a:off x="5410200" y="2114550"/>
            <a:ext cx="377824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218" name="Shape 218"/>
          <p:cNvSpPr txBox="1"/>
          <p:nvPr/>
        </p:nvSpPr>
        <p:spPr>
          <a:xfrm>
            <a:off x="6096000" y="3371850"/>
            <a:ext cx="4159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/>
          <p:nvPr>
            <p:ph type="title"/>
          </p:nvPr>
        </p:nvSpPr>
        <p:spPr>
          <a:xfrm>
            <a:off x="457200" y="205977"/>
            <a:ext cx="2895600" cy="59412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8</a:t>
            </a:r>
          </a:p>
        </p:txBody>
      </p:sp>
      <p:sp>
        <p:nvSpPr>
          <p:cNvPr id="224" name="Shape 224"/>
          <p:cNvSpPr txBox="1"/>
          <p:nvPr>
            <p:ph idx="1" type="body"/>
          </p:nvPr>
        </p:nvSpPr>
        <p:spPr>
          <a:xfrm>
            <a:off x="304800" y="1028700"/>
            <a:ext cx="3124199" cy="356592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structures related to the marked areas: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5" name="Shape 225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26076" l="-1585" r="1585" t="0"/>
          <a:stretch/>
        </p:blipFill>
        <p:spPr>
          <a:xfrm>
            <a:off x="3657600" y="857250"/>
            <a:ext cx="5257799" cy="35433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226" name="Shape 226"/>
          <p:cNvSpPr txBox="1"/>
          <p:nvPr/>
        </p:nvSpPr>
        <p:spPr>
          <a:xfrm>
            <a:off x="5257800" y="331470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227" name="Shape 227"/>
          <p:cNvSpPr txBox="1"/>
          <p:nvPr/>
        </p:nvSpPr>
        <p:spPr>
          <a:xfrm>
            <a:off x="4876800" y="3257550"/>
            <a:ext cx="4667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228" name="Shape 228"/>
          <p:cNvSpPr txBox="1"/>
          <p:nvPr/>
        </p:nvSpPr>
        <p:spPr>
          <a:xfrm>
            <a:off x="4495800" y="3314700"/>
            <a:ext cx="457200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/>
          <p:nvPr>
            <p:ph type="title"/>
          </p:nvPr>
        </p:nvSpPr>
        <p:spPr>
          <a:xfrm>
            <a:off x="457200" y="205975"/>
            <a:ext cx="3373500" cy="5939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8</a:t>
            </a:r>
          </a:p>
        </p:txBody>
      </p:sp>
      <p:sp>
        <p:nvSpPr>
          <p:cNvPr id="234" name="Shape 234"/>
          <p:cNvSpPr txBox="1"/>
          <p:nvPr>
            <p:ph idx="1" type="body"/>
          </p:nvPr>
        </p:nvSpPr>
        <p:spPr>
          <a:xfrm>
            <a:off x="197700" y="966925"/>
            <a:ext cx="3904499" cy="39416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structures related to the marked areas: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Psoas Major muscle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Quadratus  lumborum Muscle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3-Transversus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abdominis muscle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5" name="Shape 235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26076" l="-1585" r="1585" t="0"/>
          <a:stretch/>
        </p:blipFill>
        <p:spPr>
          <a:xfrm>
            <a:off x="4328975" y="526650"/>
            <a:ext cx="4419599" cy="40901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236" name="Shape 236"/>
          <p:cNvSpPr txBox="1"/>
          <p:nvPr/>
        </p:nvSpPr>
        <p:spPr>
          <a:xfrm flipH="1">
            <a:off x="5585199" y="3425925"/>
            <a:ext cx="186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237" name="Shape 237"/>
          <p:cNvSpPr txBox="1"/>
          <p:nvPr/>
        </p:nvSpPr>
        <p:spPr>
          <a:xfrm>
            <a:off x="5361100" y="3314675"/>
            <a:ext cx="466799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238" name="Shape 238"/>
          <p:cNvSpPr txBox="1"/>
          <p:nvPr/>
        </p:nvSpPr>
        <p:spPr>
          <a:xfrm>
            <a:off x="4951175" y="3524775"/>
            <a:ext cx="4572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type="title"/>
          </p:nvPr>
        </p:nvSpPr>
        <p:spPr>
          <a:xfrm>
            <a:off x="457200" y="205977"/>
            <a:ext cx="2514599" cy="70842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9</a:t>
            </a:r>
          </a:p>
        </p:txBody>
      </p:sp>
      <p:sp>
        <p:nvSpPr>
          <p:cNvPr id="244" name="Shape 244"/>
          <p:cNvSpPr txBox="1"/>
          <p:nvPr>
            <p:ph idx="1" type="body"/>
          </p:nvPr>
        </p:nvSpPr>
        <p:spPr>
          <a:xfrm>
            <a:off x="457200" y="1200150"/>
            <a:ext cx="2895600" cy="33944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structures: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</a:t>
            </a:r>
          </a:p>
        </p:txBody>
      </p:sp>
      <p:pic>
        <p:nvPicPr>
          <p:cNvPr id="245" name="Shape 245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8627" l="15093" r="16980" t="20826"/>
          <a:stretch/>
        </p:blipFill>
        <p:spPr>
          <a:xfrm>
            <a:off x="3733800" y="1028700"/>
            <a:ext cx="5105399" cy="30860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246" name="Shape 246"/>
          <p:cNvSpPr txBox="1"/>
          <p:nvPr/>
        </p:nvSpPr>
        <p:spPr>
          <a:xfrm>
            <a:off x="7162800" y="2228850"/>
            <a:ext cx="260350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247" name="Shape 247"/>
          <p:cNvSpPr txBox="1"/>
          <p:nvPr/>
        </p:nvSpPr>
        <p:spPr>
          <a:xfrm>
            <a:off x="6172200" y="262890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248" name="Shape 248"/>
          <p:cNvSpPr txBox="1"/>
          <p:nvPr/>
        </p:nvSpPr>
        <p:spPr>
          <a:xfrm>
            <a:off x="5105400" y="177165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249" name="Shape 249"/>
          <p:cNvSpPr txBox="1"/>
          <p:nvPr/>
        </p:nvSpPr>
        <p:spPr>
          <a:xfrm>
            <a:off x="6477000" y="2457450"/>
            <a:ext cx="304799" cy="300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/>
          <p:nvPr>
            <p:ph type="title"/>
          </p:nvPr>
        </p:nvSpPr>
        <p:spPr>
          <a:xfrm>
            <a:off x="457200" y="205977"/>
            <a:ext cx="2514599" cy="70842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9</a:t>
            </a:r>
          </a:p>
        </p:txBody>
      </p:sp>
      <p:sp>
        <p:nvSpPr>
          <p:cNvPr id="255" name="Shape 255"/>
          <p:cNvSpPr txBox="1"/>
          <p:nvPr>
            <p:ph idx="1" type="body"/>
          </p:nvPr>
        </p:nvSpPr>
        <p:spPr>
          <a:xfrm>
            <a:off x="111200" y="1224875"/>
            <a:ext cx="3447599" cy="3394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structures: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1-P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soas major Muscle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Quadratus lumborum Muscle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3-Perirenal fat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4-Pararenal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fat</a:t>
            </a:r>
          </a:p>
        </p:txBody>
      </p:sp>
      <p:pic>
        <p:nvPicPr>
          <p:cNvPr id="256" name="Shape 256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8627" l="15093" r="16980" t="20826"/>
          <a:stretch/>
        </p:blipFill>
        <p:spPr>
          <a:xfrm>
            <a:off x="3733800" y="1028700"/>
            <a:ext cx="5105399" cy="30860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257" name="Shape 257"/>
          <p:cNvSpPr txBox="1"/>
          <p:nvPr/>
        </p:nvSpPr>
        <p:spPr>
          <a:xfrm>
            <a:off x="7162800" y="2228850"/>
            <a:ext cx="260350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258" name="Shape 258"/>
          <p:cNvSpPr txBox="1"/>
          <p:nvPr/>
        </p:nvSpPr>
        <p:spPr>
          <a:xfrm>
            <a:off x="6172200" y="262890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259" name="Shape 259"/>
          <p:cNvSpPr txBox="1"/>
          <p:nvPr/>
        </p:nvSpPr>
        <p:spPr>
          <a:xfrm>
            <a:off x="5105400" y="177165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260" name="Shape 260"/>
          <p:cNvSpPr txBox="1"/>
          <p:nvPr/>
        </p:nvSpPr>
        <p:spPr>
          <a:xfrm>
            <a:off x="6477000" y="2457450"/>
            <a:ext cx="304799" cy="300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</a:p>
        </p:txBody>
      </p:sp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/>
          <p:nvPr>
            <p:ph type="title"/>
          </p:nvPr>
        </p:nvSpPr>
        <p:spPr>
          <a:xfrm>
            <a:off x="457200" y="205977"/>
            <a:ext cx="2362200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10</a:t>
            </a:r>
          </a:p>
        </p:txBody>
      </p:sp>
      <p:sp>
        <p:nvSpPr>
          <p:cNvPr id="266" name="Shape 266"/>
          <p:cNvSpPr txBox="1"/>
          <p:nvPr>
            <p:ph idx="1" type="body"/>
          </p:nvPr>
        </p:nvSpPr>
        <p:spPr>
          <a:xfrm>
            <a:off x="457200" y="1200150"/>
            <a:ext cx="2590800" cy="33944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marked areas: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7" name="Shape 267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9457" l="16981" r="18867" t="0"/>
          <a:stretch/>
        </p:blipFill>
        <p:spPr>
          <a:xfrm>
            <a:off x="4419600" y="171450"/>
            <a:ext cx="3962399" cy="48577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268" name="Shape 268"/>
          <p:cNvSpPr txBox="1"/>
          <p:nvPr/>
        </p:nvSpPr>
        <p:spPr>
          <a:xfrm>
            <a:off x="4876800" y="120015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269" name="Shape 269"/>
          <p:cNvSpPr txBox="1"/>
          <p:nvPr/>
        </p:nvSpPr>
        <p:spPr>
          <a:xfrm>
            <a:off x="5029200" y="2286000"/>
            <a:ext cx="4159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270" name="Shape 270"/>
          <p:cNvSpPr txBox="1"/>
          <p:nvPr/>
        </p:nvSpPr>
        <p:spPr>
          <a:xfrm>
            <a:off x="6019800" y="125730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271" name="Shape 271"/>
          <p:cNvSpPr txBox="1"/>
          <p:nvPr/>
        </p:nvSpPr>
        <p:spPr>
          <a:xfrm>
            <a:off x="6324600" y="2800350"/>
            <a:ext cx="4127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</a:p>
        </p:txBody>
      </p:sp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/>
          <p:nvPr>
            <p:ph type="title"/>
          </p:nvPr>
        </p:nvSpPr>
        <p:spPr>
          <a:xfrm>
            <a:off x="457200" y="205977"/>
            <a:ext cx="2362200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10</a:t>
            </a:r>
          </a:p>
        </p:txBody>
      </p:sp>
      <p:sp>
        <p:nvSpPr>
          <p:cNvPr id="277" name="Shape 277"/>
          <p:cNvSpPr txBox="1"/>
          <p:nvPr>
            <p:ph idx="1" type="body"/>
          </p:nvPr>
        </p:nvSpPr>
        <p:spPr>
          <a:xfrm>
            <a:off x="123550" y="1276325"/>
            <a:ext cx="4040699" cy="33945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marked areas: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1-Renal co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rtex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 Pyramid in renal medulla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3-Minor Calyx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4-Major Calyx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8" name="Shape 278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9457" l="16981" r="18867" t="0"/>
          <a:stretch/>
        </p:blipFill>
        <p:spPr>
          <a:xfrm>
            <a:off x="4419600" y="171450"/>
            <a:ext cx="3962399" cy="48577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279" name="Shape 279"/>
          <p:cNvSpPr txBox="1"/>
          <p:nvPr/>
        </p:nvSpPr>
        <p:spPr>
          <a:xfrm>
            <a:off x="4876800" y="120015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280" name="Shape 280"/>
          <p:cNvSpPr txBox="1"/>
          <p:nvPr/>
        </p:nvSpPr>
        <p:spPr>
          <a:xfrm>
            <a:off x="5029200" y="2286000"/>
            <a:ext cx="4159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281" name="Shape 281"/>
          <p:cNvSpPr txBox="1"/>
          <p:nvPr/>
        </p:nvSpPr>
        <p:spPr>
          <a:xfrm>
            <a:off x="6019800" y="125730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282" name="Shape 282"/>
          <p:cNvSpPr txBox="1"/>
          <p:nvPr/>
        </p:nvSpPr>
        <p:spPr>
          <a:xfrm>
            <a:off x="6324600" y="2800350"/>
            <a:ext cx="4127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457200" y="205977"/>
            <a:ext cx="2895600" cy="6512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1</a:t>
            </a:r>
          </a:p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304800" y="914400"/>
            <a:ext cx="3352799" cy="368022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muscles: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" name="Shape 113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3658" l="22221" r="22221" t="0"/>
          <a:stretch/>
        </p:blipFill>
        <p:spPr>
          <a:xfrm>
            <a:off x="4495800" y="171450"/>
            <a:ext cx="4190999" cy="48577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114" name="Shape 114"/>
          <p:cNvSpPr txBox="1"/>
          <p:nvPr/>
        </p:nvSpPr>
        <p:spPr>
          <a:xfrm>
            <a:off x="5791200" y="280035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115" name="Shape 115"/>
          <p:cNvSpPr txBox="1"/>
          <p:nvPr/>
        </p:nvSpPr>
        <p:spPr>
          <a:xfrm>
            <a:off x="5486400" y="2343150"/>
            <a:ext cx="1841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116" name="Shape 116"/>
          <p:cNvSpPr txBox="1"/>
          <p:nvPr/>
        </p:nvSpPr>
        <p:spPr>
          <a:xfrm>
            <a:off x="5867400" y="1543050"/>
            <a:ext cx="457200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/>
          <p:nvPr>
            <p:ph type="title"/>
          </p:nvPr>
        </p:nvSpPr>
        <p:spPr>
          <a:xfrm>
            <a:off x="609600" y="205977"/>
            <a:ext cx="3124199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11</a:t>
            </a:r>
          </a:p>
        </p:txBody>
      </p:sp>
      <p:sp>
        <p:nvSpPr>
          <p:cNvPr id="288" name="Shape 288"/>
          <p:cNvSpPr txBox="1"/>
          <p:nvPr>
            <p:ph idx="1" type="body"/>
          </p:nvPr>
        </p:nvSpPr>
        <p:spPr>
          <a:xfrm>
            <a:off x="457200" y="1428750"/>
            <a:ext cx="3124199" cy="28003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ureter is supplied by: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9" name="Shape 289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4689" l="27943" r="11137" t="6905"/>
          <a:stretch/>
        </p:blipFill>
        <p:spPr>
          <a:xfrm>
            <a:off x="5105400" y="285750"/>
            <a:ext cx="3505200" cy="46291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290" name="Shape 290"/>
          <p:cNvSpPr/>
          <p:nvPr/>
        </p:nvSpPr>
        <p:spPr>
          <a:xfrm>
            <a:off x="7848600" y="1828800"/>
            <a:ext cx="762000" cy="28575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Shape 291"/>
          <p:cNvSpPr txBox="1"/>
          <p:nvPr/>
        </p:nvSpPr>
        <p:spPr>
          <a:xfrm>
            <a:off x="6477000" y="3600450"/>
            <a:ext cx="838199" cy="228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 txBox="1"/>
          <p:nvPr>
            <p:ph type="title"/>
          </p:nvPr>
        </p:nvSpPr>
        <p:spPr>
          <a:xfrm>
            <a:off x="609600" y="205977"/>
            <a:ext cx="3124199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11</a:t>
            </a:r>
          </a:p>
        </p:txBody>
      </p:sp>
      <p:sp>
        <p:nvSpPr>
          <p:cNvPr id="297" name="Shape 297"/>
          <p:cNvSpPr txBox="1"/>
          <p:nvPr>
            <p:ph idx="1" type="body"/>
          </p:nvPr>
        </p:nvSpPr>
        <p:spPr>
          <a:xfrm>
            <a:off x="259500" y="1428750"/>
            <a:ext cx="3879900" cy="29733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ureter is supplied by: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1-Renal artery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2-Gonadal artery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3-Common 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iliac artery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4-Internal 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iliac artey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8" name="Shape 298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4689" l="27943" r="11137" t="6905"/>
          <a:stretch/>
        </p:blipFill>
        <p:spPr>
          <a:xfrm>
            <a:off x="5105400" y="285750"/>
            <a:ext cx="3505200" cy="46291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299" name="Shape 299"/>
          <p:cNvSpPr/>
          <p:nvPr/>
        </p:nvSpPr>
        <p:spPr>
          <a:xfrm>
            <a:off x="7848600" y="1828800"/>
            <a:ext cx="762000" cy="28575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Shape 300"/>
          <p:cNvSpPr txBox="1"/>
          <p:nvPr/>
        </p:nvSpPr>
        <p:spPr>
          <a:xfrm>
            <a:off x="6477000" y="3600450"/>
            <a:ext cx="838199" cy="228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/>
          <p:nvPr>
            <p:ph type="title"/>
          </p:nvPr>
        </p:nvSpPr>
        <p:spPr>
          <a:xfrm>
            <a:off x="457200" y="205977"/>
            <a:ext cx="2514599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13</a:t>
            </a:r>
          </a:p>
        </p:txBody>
      </p:sp>
      <p:sp>
        <p:nvSpPr>
          <p:cNvPr id="306" name="Shape 306"/>
          <p:cNvSpPr txBox="1"/>
          <p:nvPr>
            <p:ph idx="1" type="body"/>
          </p:nvPr>
        </p:nvSpPr>
        <p:spPr>
          <a:xfrm>
            <a:off x="457200" y="1200150"/>
            <a:ext cx="2819400" cy="33944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labeled areas: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7" name="Shape 307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5454" l="21818" r="18182" t="18182"/>
          <a:stretch/>
        </p:blipFill>
        <p:spPr>
          <a:xfrm>
            <a:off x="3810000" y="628650"/>
            <a:ext cx="4724400" cy="40576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308" name="Shape 308"/>
          <p:cNvSpPr txBox="1"/>
          <p:nvPr/>
        </p:nvSpPr>
        <p:spPr>
          <a:xfrm>
            <a:off x="4419600" y="1600200"/>
            <a:ext cx="4127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309" name="Shape 309"/>
          <p:cNvSpPr txBox="1"/>
          <p:nvPr/>
        </p:nvSpPr>
        <p:spPr>
          <a:xfrm>
            <a:off x="5943600" y="2057400"/>
            <a:ext cx="366711" cy="3929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310" name="Shape 310"/>
          <p:cNvSpPr txBox="1"/>
          <p:nvPr/>
        </p:nvSpPr>
        <p:spPr>
          <a:xfrm>
            <a:off x="5943600" y="3257550"/>
            <a:ext cx="301624" cy="300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311" name="Shape 311"/>
          <p:cNvSpPr txBox="1"/>
          <p:nvPr/>
        </p:nvSpPr>
        <p:spPr>
          <a:xfrm>
            <a:off x="7010400" y="4171950"/>
            <a:ext cx="1447800" cy="4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Shape 312"/>
          <p:cNvSpPr txBox="1"/>
          <p:nvPr/>
        </p:nvSpPr>
        <p:spPr>
          <a:xfrm>
            <a:off x="4648200" y="4171950"/>
            <a:ext cx="762000" cy="285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Shape 313"/>
          <p:cNvSpPr txBox="1"/>
          <p:nvPr/>
        </p:nvSpPr>
        <p:spPr>
          <a:xfrm>
            <a:off x="5867400" y="4171950"/>
            <a:ext cx="4159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</a:p>
        </p:txBody>
      </p:sp>
      <p:sp>
        <p:nvSpPr>
          <p:cNvPr id="314" name="Shape 314"/>
          <p:cNvSpPr txBox="1"/>
          <p:nvPr/>
        </p:nvSpPr>
        <p:spPr>
          <a:xfrm>
            <a:off x="7315200" y="1543050"/>
            <a:ext cx="4127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 txBox="1"/>
          <p:nvPr>
            <p:ph type="title"/>
          </p:nvPr>
        </p:nvSpPr>
        <p:spPr>
          <a:xfrm>
            <a:off x="457200" y="205977"/>
            <a:ext cx="2514599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13</a:t>
            </a:r>
          </a:p>
        </p:txBody>
      </p:sp>
      <p:sp>
        <p:nvSpPr>
          <p:cNvPr id="320" name="Shape 320"/>
          <p:cNvSpPr txBox="1"/>
          <p:nvPr>
            <p:ph idx="1" type="body"/>
          </p:nvPr>
        </p:nvSpPr>
        <p:spPr>
          <a:xfrm>
            <a:off x="222425" y="1200150"/>
            <a:ext cx="3249899" cy="37949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labeled areas: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1-Ureteric orifice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 Trigone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3-Internal urethral ori</a:t>
            </a: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fice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4-urethra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1" name="Shape 321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5454" l="21818" r="18182" t="18182"/>
          <a:stretch/>
        </p:blipFill>
        <p:spPr>
          <a:xfrm>
            <a:off x="3810000" y="628650"/>
            <a:ext cx="4724400" cy="40577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322" name="Shape 322"/>
          <p:cNvSpPr txBox="1"/>
          <p:nvPr/>
        </p:nvSpPr>
        <p:spPr>
          <a:xfrm>
            <a:off x="4419600" y="1600200"/>
            <a:ext cx="4127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323" name="Shape 323"/>
          <p:cNvSpPr txBox="1"/>
          <p:nvPr/>
        </p:nvSpPr>
        <p:spPr>
          <a:xfrm>
            <a:off x="5943600" y="2057400"/>
            <a:ext cx="366711" cy="3929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324" name="Shape 324"/>
          <p:cNvSpPr txBox="1"/>
          <p:nvPr/>
        </p:nvSpPr>
        <p:spPr>
          <a:xfrm>
            <a:off x="5943600" y="3257550"/>
            <a:ext cx="301624" cy="300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  <p:sp>
        <p:nvSpPr>
          <p:cNvPr id="325" name="Shape 325"/>
          <p:cNvSpPr txBox="1"/>
          <p:nvPr/>
        </p:nvSpPr>
        <p:spPr>
          <a:xfrm>
            <a:off x="7010400" y="4171950"/>
            <a:ext cx="1447800" cy="45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Shape 326"/>
          <p:cNvSpPr txBox="1"/>
          <p:nvPr/>
        </p:nvSpPr>
        <p:spPr>
          <a:xfrm>
            <a:off x="4648200" y="4171950"/>
            <a:ext cx="762000" cy="2857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Shape 327"/>
          <p:cNvSpPr txBox="1"/>
          <p:nvPr/>
        </p:nvSpPr>
        <p:spPr>
          <a:xfrm>
            <a:off x="5867400" y="4171950"/>
            <a:ext cx="4159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</a:p>
        </p:txBody>
      </p:sp>
      <p:sp>
        <p:nvSpPr>
          <p:cNvPr id="328" name="Shape 328"/>
          <p:cNvSpPr txBox="1"/>
          <p:nvPr/>
        </p:nvSpPr>
        <p:spPr>
          <a:xfrm>
            <a:off x="7315200" y="1543050"/>
            <a:ext cx="4127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 txBox="1"/>
          <p:nvPr/>
        </p:nvSpPr>
        <p:spPr>
          <a:xfrm>
            <a:off x="2014025" y="2334200"/>
            <a:ext cx="5577299" cy="13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lang="en" sz="2400">
                <a:solidFill>
                  <a:schemeClr val="dk1"/>
                </a:solidFill>
              </a:rPr>
              <a:t>From Med432 and Med433 </a:t>
            </a:r>
          </a:p>
          <a:p>
            <a:pPr algn="ctr">
              <a:spcBef>
                <a:spcPts val="0"/>
              </a:spcBef>
              <a:buNone/>
            </a:pPr>
            <a:r>
              <a:t/>
            </a:r>
            <a:endParaRPr b="1" sz="2400"/>
          </a:p>
        </p:txBody>
      </p:sp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Shape 338"/>
          <p:cNvPicPr preferRelativeResize="0"/>
          <p:nvPr/>
        </p:nvPicPr>
        <p:blipFill rotWithShape="1">
          <a:blip r:embed="rId3">
            <a:alphaModFix/>
          </a:blip>
          <a:srcRect b="1609" l="1281" r="2332" t="1406"/>
          <a:stretch/>
        </p:blipFill>
        <p:spPr>
          <a:xfrm>
            <a:off x="1198075" y="72300"/>
            <a:ext cx="6620447" cy="4988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Shape 343"/>
          <p:cNvPicPr preferRelativeResize="0"/>
          <p:nvPr/>
        </p:nvPicPr>
        <p:blipFill rotWithShape="1">
          <a:blip r:embed="rId3">
            <a:alphaModFix/>
          </a:blip>
          <a:srcRect b="999" l="1279" r="1035" t="2007"/>
          <a:stretch/>
        </p:blipFill>
        <p:spPr>
          <a:xfrm>
            <a:off x="1280700" y="103274"/>
            <a:ext cx="6599801" cy="498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Shape 348"/>
          <p:cNvSpPr txBox="1"/>
          <p:nvPr/>
        </p:nvSpPr>
        <p:spPr>
          <a:xfrm rot="-9266">
            <a:off x="5622149" y="1260321"/>
            <a:ext cx="111300" cy="9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349" name="Shape 3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8850"/>
            <a:ext cx="4707926" cy="4979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Shape 3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0950" y="98850"/>
            <a:ext cx="4164223" cy="5078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Shape 3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775" y="86500"/>
            <a:ext cx="8241976" cy="505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Shape 3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700" y="0"/>
            <a:ext cx="8080675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Shape 361"/>
          <p:cNvSpPr txBox="1"/>
          <p:nvPr/>
        </p:nvSpPr>
        <p:spPr>
          <a:xfrm>
            <a:off x="926750" y="2449725"/>
            <a:ext cx="8896800" cy="1037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457200" y="205977"/>
            <a:ext cx="2895600" cy="6512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1</a:t>
            </a:r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304800" y="914400"/>
            <a:ext cx="3352799" cy="368022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the muscles: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1-Psoas major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 Quadratus lamborum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 Diaphragm 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Shape 123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3658" l="22221" r="22221" t="0"/>
          <a:stretch/>
        </p:blipFill>
        <p:spPr>
          <a:xfrm>
            <a:off x="4495800" y="171450"/>
            <a:ext cx="4190999" cy="48577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124" name="Shape 124"/>
          <p:cNvSpPr txBox="1"/>
          <p:nvPr/>
        </p:nvSpPr>
        <p:spPr>
          <a:xfrm>
            <a:off x="5791200" y="2800350"/>
            <a:ext cx="3365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125" name="Shape 125"/>
          <p:cNvSpPr txBox="1"/>
          <p:nvPr/>
        </p:nvSpPr>
        <p:spPr>
          <a:xfrm>
            <a:off x="5486400" y="2343150"/>
            <a:ext cx="184149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126" name="Shape 126"/>
          <p:cNvSpPr txBox="1"/>
          <p:nvPr/>
        </p:nvSpPr>
        <p:spPr>
          <a:xfrm>
            <a:off x="5867400" y="1543050"/>
            <a:ext cx="457200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Shape 3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325" y="210075"/>
            <a:ext cx="4522301" cy="484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Shape 3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1550" y="210075"/>
            <a:ext cx="3892398" cy="4846948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Shape 368"/>
          <p:cNvSpPr txBox="1"/>
          <p:nvPr/>
        </p:nvSpPr>
        <p:spPr>
          <a:xfrm>
            <a:off x="7871250" y="40150"/>
            <a:ext cx="692100" cy="98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Shape 3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98850" y="-47900"/>
            <a:ext cx="462142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Shape 3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22575" y="0"/>
            <a:ext cx="462142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/>
          <p:nvPr/>
        </p:nvSpPr>
        <p:spPr>
          <a:xfrm>
            <a:off x="1668150" y="396850"/>
            <a:ext cx="5807699" cy="10628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3600"/>
              <a:t>Done by anatomy team 434</a:t>
            </a:r>
          </a:p>
        </p:txBody>
      </p:sp>
      <p:sp>
        <p:nvSpPr>
          <p:cNvPr id="380" name="Shape 380"/>
          <p:cNvSpPr txBox="1"/>
          <p:nvPr/>
        </p:nvSpPr>
        <p:spPr>
          <a:xfrm>
            <a:off x="3731750" y="2968700"/>
            <a:ext cx="5128200" cy="12357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400"/>
              <a:t>1- Abdulrahman Alkaff</a:t>
            </a:r>
          </a:p>
          <a:p>
            <a:pPr>
              <a:spcBef>
                <a:spcPts val="0"/>
              </a:spcBef>
              <a:buNone/>
            </a:pPr>
            <a:r>
              <a:rPr lang="en" sz="2400"/>
              <a:t>2- Abdullah Aljomaiah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x="457200" y="205977"/>
            <a:ext cx="3200399" cy="6512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3</a:t>
            </a:r>
          </a:p>
        </p:txBody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228600" y="971550"/>
            <a:ext cx="3809999" cy="36230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2921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1-The renal artery arises from----------------------------</a:t>
            </a:r>
          </a:p>
          <a:p>
            <a:pPr indent="-2921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2-The level of the renal artery is---------------------</a:t>
            </a:r>
          </a:p>
          <a:p>
            <a:pPr indent="-2921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3-The renal veins drain into----------</a:t>
            </a:r>
          </a:p>
          <a:p>
            <a:pPr indent="-2921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 The right renal vein is------ ---than the left renal vein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3" name="Shape 133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4179" l="22639" r="20755" t="1878"/>
          <a:stretch/>
        </p:blipFill>
        <p:spPr>
          <a:xfrm>
            <a:off x="4343400" y="228600"/>
            <a:ext cx="4495800" cy="46862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/>
          <p:nvPr>
            <p:ph type="title"/>
          </p:nvPr>
        </p:nvSpPr>
        <p:spPr>
          <a:xfrm>
            <a:off x="457200" y="205977"/>
            <a:ext cx="3200399" cy="6512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3</a:t>
            </a:r>
          </a:p>
        </p:txBody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228600" y="971550"/>
            <a:ext cx="3809999" cy="36230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2921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1-The renal artery arises from </a:t>
            </a:r>
            <a:r>
              <a:rPr lang="en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abdominal aorta.</a:t>
            </a:r>
          </a:p>
          <a:p>
            <a:pPr indent="-2921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2-The level of the renal artery is </a:t>
            </a:r>
            <a:r>
              <a:rPr lang="en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L2</a:t>
            </a:r>
          </a:p>
          <a:p>
            <a:pPr indent="-2921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3-The renal veins drain into </a:t>
            </a:r>
            <a:r>
              <a:rPr lang="en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inferior vena cava </a:t>
            </a:r>
          </a:p>
          <a:p>
            <a:pPr indent="-292100" lvl="0" marL="34290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 The right renal vein is </a:t>
            </a:r>
            <a:r>
              <a:rPr lang="en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shorter </a:t>
            </a:r>
            <a:r>
              <a:rPr lang="en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than the left renal vein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Shape 140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4179" l="22639" r="20755" t="1878"/>
          <a:stretch/>
        </p:blipFill>
        <p:spPr>
          <a:xfrm>
            <a:off x="4343400" y="228600"/>
            <a:ext cx="4495800" cy="46862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/>
          <p:nvPr>
            <p:ph type="title"/>
          </p:nvPr>
        </p:nvSpPr>
        <p:spPr>
          <a:xfrm>
            <a:off x="457200" y="205977"/>
            <a:ext cx="2819400" cy="5369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4</a:t>
            </a:r>
          </a:p>
        </p:txBody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x="457200" y="1828800"/>
            <a:ext cx="3657600" cy="27671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4285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</a:t>
            </a:r>
            <a:r>
              <a:rPr b="1" baseline="0" i="0" lang="en" sz="3200" u="sng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two</a:t>
            </a: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veins drain into the left renal vein: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7" name="Shape 147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9085" l="15338" r="17438" t="10101"/>
          <a:stretch/>
        </p:blipFill>
        <p:spPr>
          <a:xfrm>
            <a:off x="4800600" y="400050"/>
            <a:ext cx="3809999" cy="44576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x="457200" y="205977"/>
            <a:ext cx="2819400" cy="5369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4</a:t>
            </a:r>
          </a:p>
        </p:txBody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457200" y="1828800"/>
            <a:ext cx="3657600" cy="27776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4285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Identify </a:t>
            </a:r>
            <a:r>
              <a:rPr b="1" baseline="0" i="0" lang="en" sz="3200" u="sng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two</a:t>
            </a: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veins drain into the left renal vein: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1-left suprarenal vein 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2-left gonadal vein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Shape 154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9085" l="15338" r="17438" t="10101"/>
          <a:stretch/>
        </p:blipFill>
        <p:spPr>
          <a:xfrm>
            <a:off x="4800600" y="400050"/>
            <a:ext cx="3809999" cy="44576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/>
          <p:nvPr>
            <p:ph type="title"/>
          </p:nvPr>
        </p:nvSpPr>
        <p:spPr>
          <a:xfrm>
            <a:off x="457200" y="205977"/>
            <a:ext cx="2743199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5</a:t>
            </a:r>
          </a:p>
        </p:txBody>
      </p:sp>
      <p:sp>
        <p:nvSpPr>
          <p:cNvPr id="160" name="Shape 160"/>
          <p:cNvSpPr txBox="1"/>
          <p:nvPr>
            <p:ph idx="1" type="body"/>
          </p:nvPr>
        </p:nvSpPr>
        <p:spPr>
          <a:xfrm>
            <a:off x="304800" y="1200150"/>
            <a:ext cx="2971799" cy="339447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4 muscles lie behind the kidney are: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</a:t>
            </a:r>
          </a:p>
          <a:p>
            <a:pPr indent="-3429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0" baseline="0" i="0" lang="en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</a:t>
            </a: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1" name="Shape 161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12829" l="16900" r="19717" t="5624"/>
          <a:stretch/>
        </p:blipFill>
        <p:spPr>
          <a:xfrm>
            <a:off x="4114800" y="342900"/>
            <a:ext cx="4572000" cy="4286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162" name="Shape 162"/>
          <p:cNvSpPr txBox="1"/>
          <p:nvPr/>
        </p:nvSpPr>
        <p:spPr>
          <a:xfrm>
            <a:off x="5410200" y="2457450"/>
            <a:ext cx="4921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163" name="Shape 163"/>
          <p:cNvSpPr txBox="1"/>
          <p:nvPr/>
        </p:nvSpPr>
        <p:spPr>
          <a:xfrm>
            <a:off x="5334000" y="1543050"/>
            <a:ext cx="4159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164" name="Shape 164"/>
          <p:cNvSpPr txBox="1"/>
          <p:nvPr/>
        </p:nvSpPr>
        <p:spPr>
          <a:xfrm>
            <a:off x="4648200" y="1600200"/>
            <a:ext cx="4159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type="title"/>
          </p:nvPr>
        </p:nvSpPr>
        <p:spPr>
          <a:xfrm>
            <a:off x="457200" y="205977"/>
            <a:ext cx="2743199" cy="857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 5</a:t>
            </a:r>
          </a:p>
        </p:txBody>
      </p:sp>
      <p:sp>
        <p:nvSpPr>
          <p:cNvPr id="170" name="Shape 170"/>
          <p:cNvSpPr txBox="1"/>
          <p:nvPr>
            <p:ph idx="1" type="body"/>
          </p:nvPr>
        </p:nvSpPr>
        <p:spPr>
          <a:xfrm>
            <a:off x="304800" y="1200150"/>
            <a:ext cx="2971799" cy="363359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  <p:txBody>
          <a:bodyPr anchorCtr="0" anchor="t" bIns="45700" lIns="91425" rIns="91425" tIns="45700">
            <a:noAutofit/>
          </a:bodyPr>
          <a:lstStyle/>
          <a:p>
            <a:pPr indent="-3048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baseline="0" i="0" lang="en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4 muscles lie behind the kidney are:</a:t>
            </a:r>
          </a:p>
          <a:p>
            <a:pPr indent="-3048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1-Psoas major M </a:t>
            </a:r>
          </a:p>
          <a:p>
            <a:pPr indent="-3048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2-Quadratus lamborum M </a:t>
            </a:r>
          </a:p>
          <a:p>
            <a:pPr indent="-3048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3-Transversus abdominis M</a:t>
            </a:r>
          </a:p>
          <a:p>
            <a:pPr indent="-304800" lvl="0" marL="3429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b="1" lang="en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4-Diaphragm </a:t>
            </a: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b="1" baseline="0" i="0" sz="2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Shape 171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12829" l="16900" r="19717" t="5624"/>
          <a:stretch/>
        </p:blipFill>
        <p:spPr>
          <a:xfrm>
            <a:off x="4114800" y="342900"/>
            <a:ext cx="4572000" cy="42862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miter/>
            <a:headEnd len="med" w="med" type="none"/>
            <a:tailEnd len="med" w="med" type="none"/>
          </a:ln>
        </p:spPr>
      </p:pic>
      <p:sp>
        <p:nvSpPr>
          <p:cNvPr id="172" name="Shape 172"/>
          <p:cNvSpPr txBox="1"/>
          <p:nvPr/>
        </p:nvSpPr>
        <p:spPr>
          <a:xfrm>
            <a:off x="5410200" y="2457450"/>
            <a:ext cx="4921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</a:p>
        </p:txBody>
      </p:sp>
      <p:sp>
        <p:nvSpPr>
          <p:cNvPr id="173" name="Shape 173"/>
          <p:cNvSpPr txBox="1"/>
          <p:nvPr/>
        </p:nvSpPr>
        <p:spPr>
          <a:xfrm>
            <a:off x="5334000" y="1543050"/>
            <a:ext cx="4159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</a:p>
        </p:txBody>
      </p:sp>
      <p:sp>
        <p:nvSpPr>
          <p:cNvPr id="174" name="Shape 174"/>
          <p:cNvSpPr txBox="1"/>
          <p:nvPr/>
        </p:nvSpPr>
        <p:spPr>
          <a:xfrm>
            <a:off x="4648200" y="1600200"/>
            <a:ext cx="415925" cy="3464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b="1" baseline="0" i="0" lang="en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