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4"/>
  </p:notesMasterIdLst>
  <p:sldIdLst>
    <p:sldId id="330" r:id="rId2"/>
    <p:sldId id="331" r:id="rId3"/>
  </p:sldIdLst>
  <p:sldSz cx="12192000" cy="6858000"/>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B740FF"/>
    <a:srgbClr val="E2C208"/>
    <a:srgbClr val="A90053"/>
    <a:srgbClr val="F74D32"/>
    <a:srgbClr val="FF7D75"/>
    <a:srgbClr val="B181C6"/>
    <a:srgbClr val="A40101"/>
    <a:srgbClr val="FF002F"/>
    <a:srgbClr val="245F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81" autoAdjust="0"/>
    <p:restoredTop sz="94778" autoAdjust="0"/>
  </p:normalViewPr>
  <p:slideViewPr>
    <p:cSldViewPr snapToGrid="0">
      <p:cViewPr varScale="1">
        <p:scale>
          <a:sx n="81" d="100"/>
          <a:sy n="81" d="100"/>
        </p:scale>
        <p:origin x="-1160" y="-120"/>
      </p:cViewPr>
      <p:guideLst>
        <p:guide orient="horz" pos="2160"/>
        <p:guide pos="3840"/>
      </p:guideLst>
    </p:cSldViewPr>
  </p:slideViewPr>
  <p:outlineViewPr>
    <p:cViewPr>
      <p:scale>
        <a:sx n="33" d="100"/>
        <a:sy n="33" d="100"/>
      </p:scale>
      <p:origin x="0" y="47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C3A397-DC18-9444-8327-28D7558A3DCF}" type="datetimeFigureOut">
              <a:rPr lang="en-US" smtClean="0"/>
              <a:t>5/26/15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4A22F7-55ED-984A-97C6-FEFD6C300D3C}" type="slidenum">
              <a:rPr lang="en-US" smtClean="0"/>
              <a:t>‹#›</a:t>
            </a:fld>
            <a:endParaRPr lang="en-US"/>
          </a:p>
        </p:txBody>
      </p:sp>
    </p:spTree>
    <p:extLst>
      <p:ext uri="{BB962C8B-B14F-4D97-AF65-F5344CB8AC3E}">
        <p14:creationId xmlns:p14="http://schemas.microsoft.com/office/powerpoint/2010/main" val="1136618466"/>
      </p:ext>
    </p:extLst>
  </p:cSld>
  <p:clrMap bg1="lt1" tx1="dk1" bg2="lt2" tx2="dk2" accent1="accent1" accent2="accent2" accent3="accent3" accent4="accent4" accent5="accent5" accent6="accent6" hlink="hlink" folHlink="folHlink"/>
  <p:notesStyle>
    <a:lvl1pPr marL="0" algn="l" defTabSz="914363" rtl="0" eaLnBrk="1" latinLnBrk="0" hangingPunct="1">
      <a:defRPr sz="1200" kern="1200">
        <a:solidFill>
          <a:schemeClr val="tx1"/>
        </a:solidFill>
        <a:latin typeface="+mn-lt"/>
        <a:ea typeface="+mn-ea"/>
        <a:cs typeface="+mn-cs"/>
      </a:defRPr>
    </a:lvl1pPr>
    <a:lvl2pPr marL="457182" algn="l" defTabSz="914363" rtl="0" eaLnBrk="1" latinLnBrk="0" hangingPunct="1">
      <a:defRPr sz="1200" kern="1200">
        <a:solidFill>
          <a:schemeClr val="tx1"/>
        </a:solidFill>
        <a:latin typeface="+mn-lt"/>
        <a:ea typeface="+mn-ea"/>
        <a:cs typeface="+mn-cs"/>
      </a:defRPr>
    </a:lvl2pPr>
    <a:lvl3pPr marL="914363" algn="l" defTabSz="914363" rtl="0" eaLnBrk="1" latinLnBrk="0" hangingPunct="1">
      <a:defRPr sz="1200" kern="1200">
        <a:solidFill>
          <a:schemeClr val="tx1"/>
        </a:solidFill>
        <a:latin typeface="+mn-lt"/>
        <a:ea typeface="+mn-ea"/>
        <a:cs typeface="+mn-cs"/>
      </a:defRPr>
    </a:lvl3pPr>
    <a:lvl4pPr marL="1371545" algn="l" defTabSz="914363" rtl="0" eaLnBrk="1" latinLnBrk="0" hangingPunct="1">
      <a:defRPr sz="1200" kern="1200">
        <a:solidFill>
          <a:schemeClr val="tx1"/>
        </a:solidFill>
        <a:latin typeface="+mn-lt"/>
        <a:ea typeface="+mn-ea"/>
        <a:cs typeface="+mn-cs"/>
      </a:defRPr>
    </a:lvl4pPr>
    <a:lvl5pPr marL="1828727" algn="l" defTabSz="914363" rtl="0" eaLnBrk="1" latinLnBrk="0" hangingPunct="1">
      <a:defRPr sz="1200" kern="1200">
        <a:solidFill>
          <a:schemeClr val="tx1"/>
        </a:solidFill>
        <a:latin typeface="+mn-lt"/>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287F58-E74F-497C-B8D4-53B750BFE89A}" type="datetimeFigureOut">
              <a:rPr lang="en-US" smtClean="0"/>
              <a:t>5/26/15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00F7E-366D-4CBB-A327-40302484C8AF}" type="slidenum">
              <a:rPr lang="en-US" smtClean="0"/>
              <a:t>‹#›</a:t>
            </a:fld>
            <a:endParaRPr lang="en-US"/>
          </a:p>
        </p:txBody>
      </p:sp>
    </p:spTree>
    <p:extLst>
      <p:ext uri="{BB962C8B-B14F-4D97-AF65-F5344CB8AC3E}">
        <p14:creationId xmlns:p14="http://schemas.microsoft.com/office/powerpoint/2010/main" val="277471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287F58-E74F-497C-B8D4-53B750BFE89A}" type="datetimeFigureOut">
              <a:rPr lang="en-US" smtClean="0"/>
              <a:t>5/26/15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00F7E-366D-4CBB-A327-40302484C8AF}" type="slidenum">
              <a:rPr lang="en-US" smtClean="0"/>
              <a:t>‹#›</a:t>
            </a:fld>
            <a:endParaRPr lang="en-US"/>
          </a:p>
        </p:txBody>
      </p:sp>
    </p:spTree>
    <p:extLst>
      <p:ext uri="{BB962C8B-B14F-4D97-AF65-F5344CB8AC3E}">
        <p14:creationId xmlns:p14="http://schemas.microsoft.com/office/powerpoint/2010/main" val="3311663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287F58-E74F-497C-B8D4-53B750BFE89A}" type="datetimeFigureOut">
              <a:rPr lang="en-US" smtClean="0"/>
              <a:t>5/26/15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00F7E-366D-4CBB-A327-40302484C8AF}" type="slidenum">
              <a:rPr lang="en-US" smtClean="0"/>
              <a:t>‹#›</a:t>
            </a:fld>
            <a:endParaRPr lang="en-US"/>
          </a:p>
        </p:txBody>
      </p:sp>
    </p:spTree>
    <p:extLst>
      <p:ext uri="{BB962C8B-B14F-4D97-AF65-F5344CB8AC3E}">
        <p14:creationId xmlns:p14="http://schemas.microsoft.com/office/powerpoint/2010/main" val="2904829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287F58-E74F-497C-B8D4-53B750BFE89A}" type="datetimeFigureOut">
              <a:rPr lang="en-US" smtClean="0"/>
              <a:t>5/26/15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00F7E-366D-4CBB-A327-40302484C8AF}" type="slidenum">
              <a:rPr lang="en-US" smtClean="0"/>
              <a:t>‹#›</a:t>
            </a:fld>
            <a:endParaRPr lang="en-US"/>
          </a:p>
        </p:txBody>
      </p:sp>
    </p:spTree>
    <p:extLst>
      <p:ext uri="{BB962C8B-B14F-4D97-AF65-F5344CB8AC3E}">
        <p14:creationId xmlns:p14="http://schemas.microsoft.com/office/powerpoint/2010/main" val="1100606674"/>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287F58-E74F-497C-B8D4-53B750BFE89A}" type="datetimeFigureOut">
              <a:rPr lang="en-US" smtClean="0"/>
              <a:t>5/26/15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00F7E-366D-4CBB-A327-40302484C8AF}" type="slidenum">
              <a:rPr lang="en-US" smtClean="0"/>
              <a:t>‹#›</a:t>
            </a:fld>
            <a:endParaRPr lang="en-US"/>
          </a:p>
        </p:txBody>
      </p:sp>
    </p:spTree>
    <p:extLst>
      <p:ext uri="{BB962C8B-B14F-4D97-AF65-F5344CB8AC3E}">
        <p14:creationId xmlns:p14="http://schemas.microsoft.com/office/powerpoint/2010/main" val="1538909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287F58-E74F-497C-B8D4-53B750BFE89A}" type="datetimeFigureOut">
              <a:rPr lang="en-US" smtClean="0"/>
              <a:t>5/26/15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400F7E-366D-4CBB-A327-40302484C8AF}" type="slidenum">
              <a:rPr lang="en-US" smtClean="0"/>
              <a:t>‹#›</a:t>
            </a:fld>
            <a:endParaRPr lang="en-US"/>
          </a:p>
        </p:txBody>
      </p:sp>
    </p:spTree>
    <p:extLst>
      <p:ext uri="{BB962C8B-B14F-4D97-AF65-F5344CB8AC3E}">
        <p14:creationId xmlns:p14="http://schemas.microsoft.com/office/powerpoint/2010/main" val="229798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287F58-E74F-497C-B8D4-53B750BFE89A}" type="datetimeFigureOut">
              <a:rPr lang="en-US" smtClean="0"/>
              <a:t>5/26/15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400F7E-366D-4CBB-A327-40302484C8AF}" type="slidenum">
              <a:rPr lang="en-US" smtClean="0"/>
              <a:t>‹#›</a:t>
            </a:fld>
            <a:endParaRPr lang="en-US"/>
          </a:p>
        </p:txBody>
      </p:sp>
    </p:spTree>
    <p:extLst>
      <p:ext uri="{BB962C8B-B14F-4D97-AF65-F5344CB8AC3E}">
        <p14:creationId xmlns:p14="http://schemas.microsoft.com/office/powerpoint/2010/main" val="2570653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287F58-E74F-497C-B8D4-53B750BFE89A}" type="datetimeFigureOut">
              <a:rPr lang="en-US" smtClean="0"/>
              <a:t>5/26/15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400F7E-366D-4CBB-A327-40302484C8AF}" type="slidenum">
              <a:rPr lang="en-US" smtClean="0"/>
              <a:t>‹#›</a:t>
            </a:fld>
            <a:endParaRPr lang="en-US"/>
          </a:p>
        </p:txBody>
      </p:sp>
    </p:spTree>
    <p:extLst>
      <p:ext uri="{BB962C8B-B14F-4D97-AF65-F5344CB8AC3E}">
        <p14:creationId xmlns:p14="http://schemas.microsoft.com/office/powerpoint/2010/main" val="108846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287F58-E74F-497C-B8D4-53B750BFE89A}" type="datetimeFigureOut">
              <a:rPr lang="en-US" smtClean="0"/>
              <a:t>5/26/15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400F7E-366D-4CBB-A327-40302484C8AF}" type="slidenum">
              <a:rPr lang="en-US" smtClean="0"/>
              <a:t>‹#›</a:t>
            </a:fld>
            <a:endParaRPr lang="en-US"/>
          </a:p>
        </p:txBody>
      </p:sp>
    </p:spTree>
    <p:extLst>
      <p:ext uri="{BB962C8B-B14F-4D97-AF65-F5344CB8AC3E}">
        <p14:creationId xmlns:p14="http://schemas.microsoft.com/office/powerpoint/2010/main" val="302983389"/>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287F58-E74F-497C-B8D4-53B750BFE89A}" type="datetimeFigureOut">
              <a:rPr lang="en-US" smtClean="0"/>
              <a:t>5/26/15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400F7E-366D-4CBB-A327-40302484C8AF}" type="slidenum">
              <a:rPr lang="en-US" smtClean="0"/>
              <a:t>‹#›</a:t>
            </a:fld>
            <a:endParaRPr lang="en-US"/>
          </a:p>
        </p:txBody>
      </p:sp>
    </p:spTree>
    <p:extLst>
      <p:ext uri="{BB962C8B-B14F-4D97-AF65-F5344CB8AC3E}">
        <p14:creationId xmlns:p14="http://schemas.microsoft.com/office/powerpoint/2010/main" val="4290849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287F58-E74F-497C-B8D4-53B750BFE89A}" type="datetimeFigureOut">
              <a:rPr lang="en-US" smtClean="0"/>
              <a:t>5/26/15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400F7E-366D-4CBB-A327-40302484C8AF}" type="slidenum">
              <a:rPr lang="en-US" smtClean="0"/>
              <a:t>‹#›</a:t>
            </a:fld>
            <a:endParaRPr lang="en-US"/>
          </a:p>
        </p:txBody>
      </p:sp>
    </p:spTree>
    <p:extLst>
      <p:ext uri="{BB962C8B-B14F-4D97-AF65-F5344CB8AC3E}">
        <p14:creationId xmlns:p14="http://schemas.microsoft.com/office/powerpoint/2010/main" val="6546466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287F58-E74F-497C-B8D4-53B750BFE89A}" type="datetimeFigureOut">
              <a:rPr lang="en-US" smtClean="0"/>
              <a:t>5/26/15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400F7E-366D-4CBB-A327-40302484C8AF}" type="slidenum">
              <a:rPr lang="en-US" smtClean="0"/>
              <a:t>‹#›</a:t>
            </a:fld>
            <a:endParaRPr lang="en-US"/>
          </a:p>
        </p:txBody>
      </p:sp>
    </p:spTree>
    <p:extLst>
      <p:ext uri="{BB962C8B-B14F-4D97-AF65-F5344CB8AC3E}">
        <p14:creationId xmlns:p14="http://schemas.microsoft.com/office/powerpoint/2010/main" val="312758902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xmlns:p14="http://schemas.microsoft.com/office/powerpoint/2010/main">
    <p:fade/>
  </p:transition>
  <p:timing>
    <p:tnLst>
      <p:par>
        <p:cTn xmlns:p14="http://schemas.microsoft.com/office/powerpoint/2010/mai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Shape 293"/>
          <p:cNvSpPr/>
          <p:nvPr/>
        </p:nvSpPr>
        <p:spPr>
          <a:xfrm>
            <a:off x="297892" y="164316"/>
            <a:ext cx="11210133" cy="5986251"/>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defTabSz="914400">
              <a:lnSpc>
                <a:spcPct val="90000"/>
              </a:lnSpc>
            </a:pPr>
            <a:r>
              <a:rPr sz="1200" b="1" dirty="0">
                <a:solidFill>
                  <a:srgbClr val="4B5BB6"/>
                </a:solidFill>
              </a:rPr>
              <a:t> </a:t>
            </a:r>
            <a:r>
              <a:rPr lang="en-US" sz="1200" b="1" dirty="0" smtClean="0">
                <a:solidFill>
                  <a:srgbClr val="4B5BB6"/>
                </a:solidFill>
              </a:rPr>
              <a:t>1) </a:t>
            </a:r>
            <a:r>
              <a:rPr lang="en-US" sz="1200" b="1" dirty="0" smtClean="0">
                <a:solidFill>
                  <a:srgbClr val="2E75B6"/>
                </a:solidFill>
              </a:rPr>
              <a:t>GIVE </a:t>
            </a:r>
            <a:r>
              <a:rPr lang="en-US" sz="1200" b="1" dirty="0">
                <a:solidFill>
                  <a:srgbClr val="2E75B6"/>
                </a:solidFill>
              </a:rPr>
              <a:t>ONE type of diuretics can be used in acute mountain sickness? </a:t>
            </a:r>
          </a:p>
          <a:p>
            <a:pPr>
              <a:lnSpc>
                <a:spcPct val="90000"/>
              </a:lnSpc>
            </a:pPr>
            <a:r>
              <a:rPr lang="en-US" sz="1200" dirty="0"/>
              <a:t>Acetazolamide </a:t>
            </a:r>
          </a:p>
          <a:p>
            <a:pPr>
              <a:lnSpc>
                <a:spcPct val="90000"/>
              </a:lnSpc>
            </a:pPr>
            <a:r>
              <a:rPr lang="en-US" sz="1200" dirty="0"/>
              <a:t> </a:t>
            </a:r>
          </a:p>
          <a:p>
            <a:pPr defTabSz="914400">
              <a:lnSpc>
                <a:spcPct val="90000"/>
              </a:lnSpc>
            </a:pPr>
            <a:r>
              <a:rPr lang="en-US" sz="1200" b="1" dirty="0" smtClean="0">
                <a:solidFill>
                  <a:srgbClr val="2E75B6"/>
                </a:solidFill>
              </a:rPr>
              <a:t>2) Which </a:t>
            </a:r>
            <a:r>
              <a:rPr lang="en-US" sz="1200" b="1" dirty="0">
                <a:solidFill>
                  <a:srgbClr val="2E75B6"/>
                </a:solidFill>
              </a:rPr>
              <a:t>group of diuretics can cause Renal stones as an adverse effect ? </a:t>
            </a:r>
          </a:p>
          <a:p>
            <a:pPr>
              <a:lnSpc>
                <a:spcPct val="90000"/>
              </a:lnSpc>
            </a:pPr>
            <a:r>
              <a:rPr lang="en-US" sz="1200" dirty="0"/>
              <a:t> Carbonic anhydrase inhibitors </a:t>
            </a:r>
          </a:p>
          <a:p>
            <a:pPr>
              <a:lnSpc>
                <a:spcPct val="90000"/>
              </a:lnSpc>
            </a:pPr>
            <a:r>
              <a:rPr lang="en-US" sz="1200" dirty="0"/>
              <a:t> </a:t>
            </a:r>
          </a:p>
          <a:p>
            <a:pPr defTabSz="914400">
              <a:lnSpc>
                <a:spcPct val="90000"/>
              </a:lnSpc>
            </a:pPr>
            <a:r>
              <a:rPr lang="en-US" sz="1200" b="1" dirty="0" smtClean="0">
                <a:solidFill>
                  <a:srgbClr val="2E75B6"/>
                </a:solidFill>
              </a:rPr>
              <a:t>3) Patient </a:t>
            </a:r>
            <a:r>
              <a:rPr lang="en-US" sz="1200" b="1" dirty="0">
                <a:solidFill>
                  <a:srgbClr val="2E75B6"/>
                </a:solidFill>
              </a:rPr>
              <a:t>with open -angle glaucoma came to </a:t>
            </a:r>
            <a:r>
              <a:rPr lang="en-US" sz="1200" b="1" dirty="0" err="1">
                <a:solidFill>
                  <a:srgbClr val="2E75B6"/>
                </a:solidFill>
              </a:rPr>
              <a:t>mohammed’s</a:t>
            </a:r>
            <a:r>
              <a:rPr lang="en-US" sz="1200" b="1" dirty="0">
                <a:solidFill>
                  <a:srgbClr val="2E75B6"/>
                </a:solidFill>
              </a:rPr>
              <a:t> clinic asking for medication, He has decided to treat him with a diuretic that doesn’t have systemic side effect, What is the best drug that </a:t>
            </a:r>
            <a:r>
              <a:rPr lang="en-US" sz="1200" b="1" dirty="0" err="1">
                <a:solidFill>
                  <a:srgbClr val="2E75B6"/>
                </a:solidFill>
              </a:rPr>
              <a:t>mohammad</a:t>
            </a:r>
            <a:r>
              <a:rPr lang="en-US" sz="1200" b="1" dirty="0">
                <a:solidFill>
                  <a:srgbClr val="2E75B6"/>
                </a:solidFill>
              </a:rPr>
              <a:t> use ? </a:t>
            </a:r>
          </a:p>
          <a:p>
            <a:pPr>
              <a:lnSpc>
                <a:spcPct val="90000"/>
              </a:lnSpc>
            </a:pPr>
            <a:r>
              <a:rPr lang="en-US" sz="1200" dirty="0" err="1"/>
              <a:t>Dorzolamide</a:t>
            </a:r>
            <a:r>
              <a:rPr lang="en-US" sz="1200" dirty="0"/>
              <a:t> ( used topically ) </a:t>
            </a:r>
          </a:p>
          <a:p>
            <a:pPr>
              <a:lnSpc>
                <a:spcPct val="90000"/>
              </a:lnSpc>
            </a:pPr>
            <a:r>
              <a:rPr lang="en-US" sz="1200" dirty="0"/>
              <a:t> </a:t>
            </a:r>
          </a:p>
          <a:p>
            <a:pPr defTabSz="914400">
              <a:lnSpc>
                <a:spcPct val="90000"/>
              </a:lnSpc>
            </a:pPr>
            <a:r>
              <a:rPr lang="en-US" sz="1200" b="1" dirty="0" smtClean="0">
                <a:solidFill>
                  <a:srgbClr val="2E75B6"/>
                </a:solidFill>
              </a:rPr>
              <a:t>4) Patient </a:t>
            </a:r>
            <a:r>
              <a:rPr lang="en-US" sz="1200" b="1" dirty="0">
                <a:solidFill>
                  <a:srgbClr val="2E75B6"/>
                </a:solidFill>
              </a:rPr>
              <a:t>in the ER with acute pulmonary edema, the doctor give a diuretic drug that has fast onset of action with short duration  </a:t>
            </a:r>
            <a:r>
              <a:rPr lang="en-US" sz="1200" b="1" dirty="0" err="1">
                <a:solidFill>
                  <a:srgbClr val="2E75B6"/>
                </a:solidFill>
              </a:rPr>
              <a:t>i.v</a:t>
            </a:r>
            <a:r>
              <a:rPr lang="en-US" sz="1200" b="1" dirty="0">
                <a:solidFill>
                  <a:srgbClr val="2E75B6"/>
                </a:solidFill>
              </a:rPr>
              <a:t> , What is the drug that the doctor used ?  </a:t>
            </a:r>
          </a:p>
          <a:p>
            <a:pPr>
              <a:lnSpc>
                <a:spcPct val="90000"/>
              </a:lnSpc>
            </a:pPr>
            <a:r>
              <a:rPr lang="en-US" sz="1200" dirty="0"/>
              <a:t>Loop diuretics (Furosemide ) </a:t>
            </a:r>
          </a:p>
          <a:p>
            <a:pPr>
              <a:lnSpc>
                <a:spcPct val="90000"/>
              </a:lnSpc>
            </a:pPr>
            <a:r>
              <a:rPr lang="en-US" sz="1200" dirty="0"/>
              <a:t> </a:t>
            </a:r>
          </a:p>
          <a:p>
            <a:pPr defTabSz="914400">
              <a:lnSpc>
                <a:spcPct val="90000"/>
              </a:lnSpc>
            </a:pPr>
            <a:r>
              <a:rPr lang="en-US" sz="1200" b="1" dirty="0">
                <a:solidFill>
                  <a:srgbClr val="2E75B6"/>
                </a:solidFill>
              </a:rPr>
              <a:t> </a:t>
            </a:r>
            <a:r>
              <a:rPr lang="en-US" sz="1200" b="1" dirty="0" smtClean="0">
                <a:solidFill>
                  <a:srgbClr val="2E75B6"/>
                </a:solidFill>
              </a:rPr>
              <a:t>5) Gouty </a:t>
            </a:r>
            <a:r>
              <a:rPr lang="en-US" sz="1200" b="1" dirty="0">
                <a:solidFill>
                  <a:srgbClr val="2E75B6"/>
                </a:solidFill>
              </a:rPr>
              <a:t>patient with CHF , after doing some investigations you find that his blood calcium level is high , Give only ONE drug that is highly contraindicated in this case ? </a:t>
            </a:r>
          </a:p>
          <a:p>
            <a:pPr>
              <a:lnSpc>
                <a:spcPct val="90000"/>
              </a:lnSpc>
            </a:pPr>
            <a:r>
              <a:rPr lang="en-US" sz="1200" dirty="0"/>
              <a:t>Thiazide diuretics ( Chlorothiazide,Hydrochlorothiazide,Metolazone,Chlorthalidone,Indapamide)</a:t>
            </a:r>
          </a:p>
          <a:p>
            <a:pPr>
              <a:lnSpc>
                <a:spcPct val="90000"/>
              </a:lnSpc>
            </a:pPr>
            <a:r>
              <a:rPr lang="en-US" sz="1200" dirty="0"/>
              <a:t> </a:t>
            </a:r>
          </a:p>
          <a:p>
            <a:pPr defTabSz="914400">
              <a:lnSpc>
                <a:spcPct val="90000"/>
              </a:lnSpc>
            </a:pPr>
            <a:r>
              <a:rPr lang="en-US" sz="1200" b="1" dirty="0" smtClean="0">
                <a:solidFill>
                  <a:srgbClr val="2E75B6"/>
                </a:solidFill>
              </a:rPr>
              <a:t>6) Give </a:t>
            </a:r>
            <a:r>
              <a:rPr lang="en-US" sz="1200" b="1" dirty="0">
                <a:solidFill>
                  <a:srgbClr val="2E75B6"/>
                </a:solidFill>
              </a:rPr>
              <a:t>ONE drugs from the diuretics that can cause Ototoxicity? </a:t>
            </a:r>
          </a:p>
          <a:p>
            <a:pPr>
              <a:lnSpc>
                <a:spcPct val="90000"/>
              </a:lnSpc>
            </a:pPr>
            <a:r>
              <a:rPr lang="en-US" sz="1200" dirty="0"/>
              <a:t>Loop diuretics </a:t>
            </a:r>
          </a:p>
          <a:p>
            <a:pPr>
              <a:lnSpc>
                <a:spcPct val="90000"/>
              </a:lnSpc>
            </a:pPr>
            <a:r>
              <a:rPr lang="en-US" sz="1200" dirty="0"/>
              <a:t> </a:t>
            </a:r>
          </a:p>
          <a:p>
            <a:pPr defTabSz="914400">
              <a:lnSpc>
                <a:spcPct val="90000"/>
              </a:lnSpc>
            </a:pPr>
            <a:r>
              <a:rPr lang="en-US" sz="1200" b="1" dirty="0" smtClean="0">
                <a:solidFill>
                  <a:srgbClr val="2E75B6"/>
                </a:solidFill>
              </a:rPr>
              <a:t>7) Patient </a:t>
            </a:r>
            <a:r>
              <a:rPr lang="en-US" sz="1200" b="1" dirty="0">
                <a:solidFill>
                  <a:srgbClr val="2E75B6"/>
                </a:solidFill>
              </a:rPr>
              <a:t>with hepatic cirrhosis developed Ascites because of excess aldosterone level  , What is the drug of choice in this type of edema?</a:t>
            </a:r>
          </a:p>
          <a:p>
            <a:pPr>
              <a:lnSpc>
                <a:spcPct val="90000"/>
              </a:lnSpc>
            </a:pPr>
            <a:r>
              <a:rPr lang="en-US" sz="1200" dirty="0"/>
              <a:t>Spironolactone (Aldosterone antagonist ) </a:t>
            </a:r>
          </a:p>
          <a:p>
            <a:pPr>
              <a:lnSpc>
                <a:spcPct val="90000"/>
              </a:lnSpc>
            </a:pPr>
            <a:r>
              <a:rPr lang="en-US" sz="1200" dirty="0"/>
              <a:t> </a:t>
            </a:r>
          </a:p>
          <a:p>
            <a:pPr defTabSz="914400">
              <a:lnSpc>
                <a:spcPct val="90000"/>
              </a:lnSpc>
            </a:pPr>
            <a:r>
              <a:rPr lang="en-US" sz="1200" b="1" dirty="0" smtClean="0">
                <a:solidFill>
                  <a:srgbClr val="2E75B6"/>
                </a:solidFill>
              </a:rPr>
              <a:t>8) Which </a:t>
            </a:r>
            <a:r>
              <a:rPr lang="en-US" sz="1200" b="1" dirty="0">
                <a:solidFill>
                  <a:srgbClr val="2E75B6"/>
                </a:solidFill>
              </a:rPr>
              <a:t>of type of diuretics can cause diarrhea once it is take orally ? </a:t>
            </a:r>
          </a:p>
          <a:p>
            <a:pPr>
              <a:lnSpc>
                <a:spcPct val="90000"/>
              </a:lnSpc>
            </a:pPr>
            <a:r>
              <a:rPr lang="en-US" sz="1200" dirty="0" err="1"/>
              <a:t>Mannitol</a:t>
            </a:r>
            <a:r>
              <a:rPr lang="en-US" sz="1200" dirty="0"/>
              <a:t> </a:t>
            </a:r>
          </a:p>
          <a:p>
            <a:pPr>
              <a:lnSpc>
                <a:spcPct val="90000"/>
              </a:lnSpc>
            </a:pPr>
            <a:r>
              <a:rPr lang="en-US" sz="1200" dirty="0"/>
              <a:t> </a:t>
            </a:r>
          </a:p>
          <a:p>
            <a:pPr defTabSz="914400">
              <a:lnSpc>
                <a:spcPct val="90000"/>
              </a:lnSpc>
            </a:pPr>
            <a:r>
              <a:rPr lang="en-US" sz="1200" b="1" dirty="0" smtClean="0">
                <a:solidFill>
                  <a:srgbClr val="2E75B6"/>
                </a:solidFill>
              </a:rPr>
              <a:t>9) Patient </a:t>
            </a:r>
            <a:r>
              <a:rPr lang="en-US" sz="1200" b="1" dirty="0">
                <a:solidFill>
                  <a:srgbClr val="2E75B6"/>
                </a:solidFill>
              </a:rPr>
              <a:t>with acute pulmonary edema , the consultant decided to treat with diuretics, he asked the intern  about what is the best drug can be used and what is the drug that is contraindicated, What the best answer for this question?</a:t>
            </a:r>
          </a:p>
          <a:p>
            <a:pPr>
              <a:lnSpc>
                <a:spcPct val="90000"/>
              </a:lnSpc>
            </a:pPr>
            <a:r>
              <a:rPr lang="en-US" sz="1200" dirty="0"/>
              <a:t>USE →  Furosemide</a:t>
            </a:r>
          </a:p>
          <a:p>
            <a:pPr>
              <a:lnSpc>
                <a:spcPct val="90000"/>
              </a:lnSpc>
            </a:pPr>
            <a:r>
              <a:rPr lang="en-US" sz="1200" dirty="0"/>
              <a:t>Contraindicated → </a:t>
            </a:r>
            <a:r>
              <a:rPr lang="en-US" sz="1200" dirty="0" err="1"/>
              <a:t>Mannitol</a:t>
            </a:r>
            <a:r>
              <a:rPr lang="en-US" sz="1200" dirty="0"/>
              <a:t> </a:t>
            </a:r>
          </a:p>
          <a:p>
            <a:pPr>
              <a:lnSpc>
                <a:spcPct val="90000"/>
              </a:lnSpc>
            </a:pPr>
            <a:r>
              <a:rPr lang="en-US" sz="1200" dirty="0"/>
              <a:t> </a:t>
            </a:r>
          </a:p>
          <a:p>
            <a:pPr defTabSz="914400">
              <a:lnSpc>
                <a:spcPct val="90000"/>
              </a:lnSpc>
            </a:pPr>
            <a:r>
              <a:rPr lang="en-US" sz="1200" b="1" dirty="0" smtClean="0">
                <a:solidFill>
                  <a:srgbClr val="2E75B6"/>
                </a:solidFill>
              </a:rPr>
              <a:t>10 )Patient </a:t>
            </a:r>
            <a:r>
              <a:rPr lang="en-US" sz="1200" b="1" dirty="0">
                <a:solidFill>
                  <a:srgbClr val="2E75B6"/>
                </a:solidFill>
              </a:rPr>
              <a:t>with Calcium stones treated with thiazide diuretics, Give Five results of electrolyte blood test can be seen as a side effect? </a:t>
            </a:r>
          </a:p>
          <a:p>
            <a:pPr>
              <a:lnSpc>
                <a:spcPct val="90000"/>
              </a:lnSpc>
            </a:pPr>
            <a:r>
              <a:rPr lang="en-US" sz="1200" dirty="0" err="1"/>
              <a:t>Hyponatremia</a:t>
            </a:r>
            <a:r>
              <a:rPr lang="en-US" sz="1200" dirty="0"/>
              <a:t> 	</a:t>
            </a:r>
          </a:p>
          <a:p>
            <a:pPr>
              <a:lnSpc>
                <a:spcPct val="90000"/>
              </a:lnSpc>
            </a:pPr>
            <a:r>
              <a:rPr lang="en-US" sz="1200" dirty="0"/>
              <a:t>hypokalemia </a:t>
            </a:r>
          </a:p>
          <a:p>
            <a:pPr>
              <a:lnSpc>
                <a:spcPct val="90000"/>
              </a:lnSpc>
            </a:pPr>
            <a:r>
              <a:rPr lang="en-US" sz="1200" dirty="0" err="1"/>
              <a:t>hypercalcemia</a:t>
            </a:r>
            <a:r>
              <a:rPr lang="en-US" sz="1200" dirty="0"/>
              <a:t> </a:t>
            </a:r>
          </a:p>
          <a:p>
            <a:pPr>
              <a:lnSpc>
                <a:spcPct val="90000"/>
              </a:lnSpc>
            </a:pPr>
            <a:r>
              <a:rPr lang="en-US" sz="1200" dirty="0"/>
              <a:t>metabolic alkalosis </a:t>
            </a:r>
          </a:p>
          <a:p>
            <a:pPr>
              <a:lnSpc>
                <a:spcPct val="90000"/>
              </a:lnSpc>
            </a:pPr>
            <a:r>
              <a:rPr lang="en-US" sz="1200" dirty="0" err="1" smtClean="0"/>
              <a:t>hyperuricemia</a:t>
            </a:r>
            <a:endParaRPr lang="en-US" sz="1200" dirty="0"/>
          </a:p>
        </p:txBody>
      </p:sp>
    </p:spTree>
    <p:extLst>
      <p:ext uri="{BB962C8B-B14F-4D97-AF65-F5344CB8AC3E}">
        <p14:creationId xmlns:p14="http://schemas.microsoft.com/office/powerpoint/2010/main" val="3890267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Shape 293"/>
          <p:cNvSpPr/>
          <p:nvPr/>
        </p:nvSpPr>
        <p:spPr>
          <a:xfrm>
            <a:off x="266536" y="86917"/>
            <a:ext cx="10865205" cy="6463306"/>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defTabSz="914400"/>
            <a:r>
              <a:rPr sz="1400" b="1" dirty="0" smtClean="0">
                <a:solidFill>
                  <a:srgbClr val="2E75B6"/>
                </a:solidFill>
              </a:rPr>
              <a:t>1</a:t>
            </a:r>
            <a:r>
              <a:rPr lang="en-US" sz="1400" b="1" dirty="0" smtClean="0">
                <a:solidFill>
                  <a:srgbClr val="2E75B6"/>
                </a:solidFill>
              </a:rPr>
              <a:t>1</a:t>
            </a:r>
            <a:r>
              <a:rPr sz="1400" b="1" dirty="0" smtClean="0">
                <a:solidFill>
                  <a:srgbClr val="2E75B6"/>
                </a:solidFill>
              </a:rPr>
              <a:t>) </a:t>
            </a:r>
            <a:r>
              <a:rPr sz="1400" b="1" dirty="0">
                <a:solidFill>
                  <a:srgbClr val="2E75B6"/>
                </a:solidFill>
              </a:rPr>
              <a:t>what kind of renal stone does the Carbonic anhydrase inhibitors form ?</a:t>
            </a:r>
          </a:p>
          <a:p>
            <a:pPr lvl="0" defTabSz="914400"/>
            <a:r>
              <a:rPr sz="1400" dirty="0"/>
              <a:t>calcium phosphate stones </a:t>
            </a:r>
          </a:p>
          <a:p>
            <a:pPr lvl="0" defTabSz="914400"/>
            <a:r>
              <a:rPr sz="1400" dirty="0"/>
              <a:t> </a:t>
            </a:r>
          </a:p>
          <a:p>
            <a:pPr lvl="0" defTabSz="914400"/>
            <a:r>
              <a:rPr lang="en-US" sz="1400" b="1" dirty="0" smtClean="0">
                <a:solidFill>
                  <a:srgbClr val="2E75B6"/>
                </a:solidFill>
              </a:rPr>
              <a:t>1</a:t>
            </a:r>
            <a:r>
              <a:rPr sz="1400" b="1" dirty="0" smtClean="0">
                <a:solidFill>
                  <a:srgbClr val="2E75B6"/>
                </a:solidFill>
              </a:rPr>
              <a:t>2</a:t>
            </a:r>
            <a:r>
              <a:rPr sz="1400" b="1" dirty="0">
                <a:solidFill>
                  <a:srgbClr val="2E75B6"/>
                </a:solidFill>
              </a:rPr>
              <a:t>) which group of drugs can produce hypersensitivity reaction?</a:t>
            </a:r>
          </a:p>
          <a:p>
            <a:pPr lvl="0" defTabSz="914400"/>
            <a:r>
              <a:rPr sz="1400" dirty="0"/>
              <a:t>Carbonic anhydrase inhibitors ( </a:t>
            </a:r>
            <a:r>
              <a:rPr sz="1400" b="1" dirty="0"/>
              <a:t>Acetazolamide – dorzolamide )</a:t>
            </a:r>
            <a:endParaRPr sz="1400" dirty="0"/>
          </a:p>
          <a:p>
            <a:pPr lvl="0" defTabSz="914400"/>
            <a:r>
              <a:rPr sz="1400" dirty="0"/>
              <a:t> </a:t>
            </a:r>
          </a:p>
          <a:p>
            <a:pPr lvl="0" defTabSz="914400"/>
            <a:r>
              <a:rPr lang="en-US" sz="1400" b="1" dirty="0" smtClean="0">
                <a:solidFill>
                  <a:srgbClr val="2E75B6"/>
                </a:solidFill>
              </a:rPr>
              <a:t>1</a:t>
            </a:r>
            <a:r>
              <a:rPr sz="1400" b="1" dirty="0" smtClean="0">
                <a:solidFill>
                  <a:srgbClr val="2E75B6"/>
                </a:solidFill>
              </a:rPr>
              <a:t>3</a:t>
            </a:r>
            <a:r>
              <a:rPr sz="1400" b="1" dirty="0">
                <a:solidFill>
                  <a:srgbClr val="2E75B6"/>
                </a:solidFill>
              </a:rPr>
              <a:t>) Why do CA inhibitors have weak diuretic properties? </a:t>
            </a:r>
          </a:p>
          <a:p>
            <a:pPr lvl="0" defTabSz="914400"/>
            <a:r>
              <a:rPr sz="1400" dirty="0"/>
              <a:t>Diuretic properties decreases after several days as the blood bicarbonate falls.</a:t>
            </a:r>
          </a:p>
          <a:p>
            <a:pPr lvl="0" defTabSz="914400"/>
            <a:endParaRPr sz="1400" dirty="0"/>
          </a:p>
          <a:p>
            <a:pPr lvl="0" defTabSz="914400"/>
            <a:r>
              <a:rPr lang="en-US" sz="1400" b="1" dirty="0" smtClean="0">
                <a:solidFill>
                  <a:srgbClr val="2E75B6"/>
                </a:solidFill>
              </a:rPr>
              <a:t>1</a:t>
            </a:r>
            <a:r>
              <a:rPr sz="1400" b="1" dirty="0" smtClean="0">
                <a:solidFill>
                  <a:srgbClr val="2E75B6"/>
                </a:solidFill>
              </a:rPr>
              <a:t>4</a:t>
            </a:r>
            <a:r>
              <a:rPr sz="1400" b="1" dirty="0">
                <a:solidFill>
                  <a:srgbClr val="2E75B6"/>
                </a:solidFill>
              </a:rPr>
              <a:t>)what is the mechanism of action of Potassium-sparing diuretics?</a:t>
            </a:r>
          </a:p>
          <a:p>
            <a:pPr lvl="0" defTabSz="914400"/>
            <a:r>
              <a:rPr sz="1400" dirty="0"/>
              <a:t>1- Na+ channels inhibitors</a:t>
            </a:r>
          </a:p>
          <a:p>
            <a:pPr lvl="0" defTabSz="914400"/>
            <a:r>
              <a:rPr sz="1400" dirty="0"/>
              <a:t>2- aldosterone antagonist</a:t>
            </a:r>
          </a:p>
          <a:p>
            <a:pPr lvl="0" defTabSz="914400"/>
            <a:r>
              <a:rPr sz="1400" dirty="0"/>
              <a:t> </a:t>
            </a:r>
          </a:p>
          <a:p>
            <a:pPr lvl="0" defTabSz="914400"/>
            <a:r>
              <a:rPr lang="en-US" sz="1400" b="1" dirty="0" smtClean="0">
                <a:solidFill>
                  <a:srgbClr val="2E75B6"/>
                </a:solidFill>
              </a:rPr>
              <a:t>1</a:t>
            </a:r>
            <a:r>
              <a:rPr sz="1400" b="1" dirty="0" smtClean="0">
                <a:solidFill>
                  <a:srgbClr val="2E75B6"/>
                </a:solidFill>
              </a:rPr>
              <a:t>5</a:t>
            </a:r>
            <a:r>
              <a:rPr sz="1400" b="1" dirty="0">
                <a:solidFill>
                  <a:srgbClr val="2E75B6"/>
                </a:solidFill>
              </a:rPr>
              <a:t>) give an example of Potassium-sparing diuretics which blocks the sodium channels ?</a:t>
            </a:r>
          </a:p>
          <a:p>
            <a:pPr lvl="0" defTabSz="914400"/>
            <a:r>
              <a:rPr sz="1400" dirty="0"/>
              <a:t>Amiloride </a:t>
            </a:r>
          </a:p>
          <a:p>
            <a:pPr lvl="0" defTabSz="914400"/>
            <a:r>
              <a:rPr sz="1400" dirty="0"/>
              <a:t> </a:t>
            </a:r>
          </a:p>
          <a:p>
            <a:pPr lvl="0" defTabSz="914400"/>
            <a:r>
              <a:rPr lang="en-US" sz="1400" b="1" dirty="0" smtClean="0">
                <a:solidFill>
                  <a:srgbClr val="2E75B6"/>
                </a:solidFill>
              </a:rPr>
              <a:t>1</a:t>
            </a:r>
            <a:r>
              <a:rPr sz="1400" b="1" dirty="0" smtClean="0">
                <a:solidFill>
                  <a:srgbClr val="2E75B6"/>
                </a:solidFill>
              </a:rPr>
              <a:t>6</a:t>
            </a:r>
            <a:r>
              <a:rPr sz="1400" b="1" dirty="0">
                <a:solidFill>
                  <a:srgbClr val="2E75B6"/>
                </a:solidFill>
              </a:rPr>
              <a:t>) Drugs that work on collecting tubules and ducts ?</a:t>
            </a:r>
          </a:p>
          <a:p>
            <a:pPr lvl="0" defTabSz="914400"/>
            <a:r>
              <a:rPr sz="1400" dirty="0"/>
              <a:t>Potassium-sparing diuretics</a:t>
            </a:r>
          </a:p>
          <a:p>
            <a:pPr lvl="0" defTabSz="914400"/>
            <a:r>
              <a:rPr sz="1400" dirty="0"/>
              <a:t> </a:t>
            </a:r>
          </a:p>
          <a:p>
            <a:pPr lvl="0" defTabSz="914400"/>
            <a:r>
              <a:rPr lang="en-US" sz="1400" b="1" dirty="0" smtClean="0">
                <a:solidFill>
                  <a:srgbClr val="2E75B6"/>
                </a:solidFill>
              </a:rPr>
              <a:t>1</a:t>
            </a:r>
            <a:r>
              <a:rPr sz="1400" b="1" dirty="0" smtClean="0">
                <a:solidFill>
                  <a:srgbClr val="2E75B6"/>
                </a:solidFill>
              </a:rPr>
              <a:t>7</a:t>
            </a:r>
            <a:r>
              <a:rPr sz="1400" b="1" dirty="0">
                <a:solidFill>
                  <a:srgbClr val="2E75B6"/>
                </a:solidFill>
              </a:rPr>
              <a:t>) a drug which is used to prevent Hypokalemia ?</a:t>
            </a:r>
          </a:p>
          <a:p>
            <a:pPr lvl="0" defTabSz="914400"/>
            <a:r>
              <a:rPr sz="1400" dirty="0"/>
              <a:t>Potassium-sparing diuretics </a:t>
            </a:r>
          </a:p>
          <a:p>
            <a:pPr lvl="0" defTabSz="914400"/>
            <a:r>
              <a:rPr sz="1400" dirty="0"/>
              <a:t> </a:t>
            </a:r>
          </a:p>
          <a:p>
            <a:pPr lvl="0" defTabSz="914400"/>
            <a:r>
              <a:rPr lang="en-US" sz="1400" b="1" dirty="0" smtClean="0">
                <a:solidFill>
                  <a:srgbClr val="2E75B6"/>
                </a:solidFill>
              </a:rPr>
              <a:t>1</a:t>
            </a:r>
            <a:r>
              <a:rPr sz="1400" b="1" dirty="0" smtClean="0">
                <a:solidFill>
                  <a:srgbClr val="2E75B6"/>
                </a:solidFill>
              </a:rPr>
              <a:t>8</a:t>
            </a:r>
            <a:r>
              <a:rPr sz="1400" b="1" dirty="0">
                <a:solidFill>
                  <a:srgbClr val="2E75B6"/>
                </a:solidFill>
              </a:rPr>
              <a:t>) Give the name of the drug that when its given orally the patient will complain of Diarrhea ?</a:t>
            </a:r>
          </a:p>
          <a:p>
            <a:pPr lvl="0" defTabSz="914400"/>
            <a:r>
              <a:rPr sz="1400" dirty="0"/>
              <a:t>Mannitol</a:t>
            </a:r>
          </a:p>
          <a:p>
            <a:pPr lvl="0" defTabSz="914400"/>
            <a:r>
              <a:rPr sz="1400" dirty="0"/>
              <a:t> </a:t>
            </a:r>
          </a:p>
          <a:p>
            <a:pPr lvl="0" defTabSz="914400"/>
            <a:r>
              <a:rPr lang="en-US" sz="1400" b="1" dirty="0" smtClean="0">
                <a:solidFill>
                  <a:srgbClr val="2E75B6"/>
                </a:solidFill>
              </a:rPr>
              <a:t>1</a:t>
            </a:r>
            <a:r>
              <a:rPr sz="1400" b="1" dirty="0" smtClean="0">
                <a:solidFill>
                  <a:srgbClr val="2E75B6"/>
                </a:solidFill>
              </a:rPr>
              <a:t>9</a:t>
            </a:r>
            <a:r>
              <a:rPr sz="1400" b="1" dirty="0">
                <a:solidFill>
                  <a:srgbClr val="2E75B6"/>
                </a:solidFill>
              </a:rPr>
              <a:t>)Where does Mannitol acts?</a:t>
            </a:r>
          </a:p>
          <a:p>
            <a:pPr lvl="0" defTabSz="914400"/>
            <a:r>
              <a:rPr sz="1400" dirty="0"/>
              <a:t>in proximal tubules + descending loop of Henle</a:t>
            </a:r>
          </a:p>
          <a:p>
            <a:pPr lvl="0" defTabSz="914400"/>
            <a:r>
              <a:rPr sz="1400" dirty="0"/>
              <a:t> </a:t>
            </a:r>
          </a:p>
          <a:p>
            <a:pPr lvl="0" defTabSz="914400"/>
            <a:r>
              <a:rPr lang="en-US" sz="1400" b="1" dirty="0">
                <a:solidFill>
                  <a:srgbClr val="2E75B6"/>
                </a:solidFill>
              </a:rPr>
              <a:t>2</a:t>
            </a:r>
            <a:r>
              <a:rPr sz="1400" b="1" dirty="0" smtClean="0">
                <a:solidFill>
                  <a:srgbClr val="2E75B6"/>
                </a:solidFill>
              </a:rPr>
              <a:t>0</a:t>
            </a:r>
            <a:r>
              <a:rPr sz="1400" b="1" dirty="0">
                <a:solidFill>
                  <a:srgbClr val="2E75B6"/>
                </a:solidFill>
              </a:rPr>
              <a:t>) why patients before Opthalmic or brain procedure should be given Mannitol?</a:t>
            </a:r>
          </a:p>
          <a:p>
            <a:pPr lvl="0" defTabSz="914400"/>
            <a:r>
              <a:rPr sz="1400" dirty="0"/>
              <a:t>to decrease intraocular &amp; intracranial pressure </a:t>
            </a:r>
          </a:p>
        </p:txBody>
      </p:sp>
    </p:spTree>
    <p:extLst>
      <p:ext uri="{BB962C8B-B14F-4D97-AF65-F5344CB8AC3E}">
        <p14:creationId xmlns:p14="http://schemas.microsoft.com/office/powerpoint/2010/main" val="1581037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8">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17292</TotalTime>
  <Words>17</Words>
  <Application>Microsoft Macintosh PowerPoint</Application>
  <PresentationFormat>Custom</PresentationFormat>
  <Paragraphs>64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dania overshanks</dc:creator>
  <cp:lastModifiedBy>Abdullah Alhamoudi</cp:lastModifiedBy>
  <cp:revision>226</cp:revision>
  <dcterms:created xsi:type="dcterms:W3CDTF">2015-03-08T14:34:34Z</dcterms:created>
  <dcterms:modified xsi:type="dcterms:W3CDTF">2015-05-26T17:03:09Z</dcterms:modified>
</cp:coreProperties>
</file>