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317" r:id="rId2"/>
    <p:sldId id="319" r:id="rId3"/>
    <p:sldId id="341" r:id="rId4"/>
    <p:sldId id="344" r:id="rId5"/>
    <p:sldId id="325" r:id="rId6"/>
    <p:sldId id="346" r:id="rId7"/>
    <p:sldId id="258" r:id="rId8"/>
    <p:sldId id="345" r:id="rId9"/>
    <p:sldId id="336" r:id="rId10"/>
    <p:sldId id="337" r:id="rId11"/>
    <p:sldId id="338" r:id="rId12"/>
    <p:sldId id="339" r:id="rId13"/>
    <p:sldId id="340" r:id="rId14"/>
    <p:sldId id="342" r:id="rId15"/>
    <p:sldId id="343" r:id="rId16"/>
    <p:sldId id="329" r:id="rId17"/>
    <p:sldId id="34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66FF"/>
    <a:srgbClr val="CC0000"/>
    <a:srgbClr val="FF3300"/>
    <a:srgbClr val="009900"/>
    <a:srgbClr val="CC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7AFEC7-B594-4E54-8299-2E55CEBE2688}" type="datetimeFigureOut">
              <a:rPr lang="ar-SA" smtClean="0"/>
              <a:pPr/>
              <a:t>08/11/1435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038E67B-980F-4B8D-BE43-48EB79E9355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54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2439FAD-D8E3-4A10-AADC-5DAE22F62D9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22046B-D274-40F9-A385-68F24CEDBF53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islamicfinder.org/gallery/displayimage.php?album=lastup&amp;cat=51&amp;pos=4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 descr="Bismillah_45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667000"/>
            <a:ext cx="5600700" cy="1176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257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32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Antagonist :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It opposes the action of the prime mover.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Before contraction of prime mover,  the antagonist must be relaxed.</a:t>
            </a:r>
          </a:p>
          <a:p>
            <a:pPr>
              <a:lnSpc>
                <a:spcPct val="90000"/>
              </a:lnSpc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FF0000"/>
                </a:solidFill>
              </a:rPr>
              <a:t>Biceps </a:t>
            </a:r>
            <a:r>
              <a:rPr lang="en-US" b="1" dirty="0" err="1" smtClean="0">
                <a:solidFill>
                  <a:srgbClr val="FF0000"/>
                </a:solidFill>
              </a:rPr>
              <a:t>Femoris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0070C0"/>
                </a:solidFill>
              </a:rPr>
              <a:t>(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Flexor of knee)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66FF"/>
                </a:solidFill>
              </a:rPr>
              <a:t>It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opposes the action of quadriceps when the knee joint is extended. </a:t>
            </a:r>
          </a:p>
          <a:p>
            <a:endParaRPr lang="en-US" dirty="0"/>
          </a:p>
        </p:txBody>
      </p:sp>
      <p:pic>
        <p:nvPicPr>
          <p:cNvPr id="5" name="Content Placeholder 4" descr="E56529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51848"/>
          <a:stretch>
            <a:fillRect/>
          </a:stretch>
        </p:blipFill>
        <p:spPr>
          <a:xfrm>
            <a:off x="5486400" y="381000"/>
            <a:ext cx="34290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Copy of Picture A"/>
          <p:cNvPicPr>
            <a:picLocks noChangeAspect="1" noChangeArrowheads="1"/>
          </p:cNvPicPr>
          <p:nvPr/>
        </p:nvPicPr>
        <p:blipFill>
          <a:blip r:embed="rId3" cstate="print"/>
          <a:srcRect l="45676" r="4167" b="68832"/>
          <a:stretch>
            <a:fillRect/>
          </a:stretch>
        </p:blipFill>
        <p:spPr>
          <a:xfrm>
            <a:off x="4191000" y="5181600"/>
            <a:ext cx="18288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6019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Synergist 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Prevents unwanted movement in an intermediate joint crossed by the Prime Mover.</a:t>
            </a:r>
          </a:p>
          <a:p>
            <a:r>
              <a:rPr lang="en-US" b="1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US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Flexors and Extensors of wrist joint 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They contract to fix wrist joint in order that flexors and extensors of fingers work efficiently.</a:t>
            </a:r>
          </a:p>
          <a:p>
            <a:endParaRPr lang="en-US" dirty="0"/>
          </a:p>
        </p:txBody>
      </p:sp>
      <p:pic>
        <p:nvPicPr>
          <p:cNvPr id="2050" name="Picture 2" descr="F:\Student Gray\7. Upper limb\F66122-007-f086.jpg"/>
          <p:cNvPicPr>
            <a:picLocks noChangeAspect="1" noChangeArrowheads="1"/>
          </p:cNvPicPr>
          <p:nvPr/>
        </p:nvPicPr>
        <p:blipFill>
          <a:blip r:embed="rId2" cstate="print"/>
          <a:srcRect b="3641"/>
          <a:stretch>
            <a:fillRect/>
          </a:stretch>
        </p:blipFill>
        <p:spPr bwMode="auto">
          <a:xfrm>
            <a:off x="5105400" y="990600"/>
            <a:ext cx="2667000" cy="4038600"/>
          </a:xfrm>
          <a:prstGeom prst="rect">
            <a:avLst/>
          </a:prstGeom>
          <a:noFill/>
        </p:spPr>
      </p:pic>
      <p:pic>
        <p:nvPicPr>
          <p:cNvPr id="6" name="Picture 3" descr="C:\Documents and Settings\me\My Documents\My Pictures\Picture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105400"/>
            <a:ext cx="3382769" cy="16240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4038600" cy="5638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</a:t>
            </a:r>
            <a:r>
              <a:rPr lang="en-US" sz="36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Fixator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Its contraction does not produce movement by itself but it stabilizes the origin of the prime mover so that it can act efficiently.</a:t>
            </a:r>
          </a:p>
          <a:p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Muscles attaching the shoulder girdle to the trunk </a:t>
            </a:r>
            <a:r>
              <a:rPr lang="en-US" b="1" dirty="0" smtClean="0">
                <a:solidFill>
                  <a:schemeClr val="tx1"/>
                </a:solidFill>
              </a:rPr>
              <a:t>contract to fix shoulder girdle, allowing  deltoid muscle  (taking origin from shoulder girdle) to move shoulder joint (</a:t>
            </a:r>
            <a:r>
              <a:rPr lang="en-US" b="1" dirty="0" err="1" smtClean="0">
                <a:solidFill>
                  <a:schemeClr val="tx1"/>
                </a:solidFill>
              </a:rPr>
              <a:t>humerus</a:t>
            </a:r>
            <a:r>
              <a:rPr lang="en-US" b="1" dirty="0" smtClean="0">
                <a:solidFill>
                  <a:schemeClr val="tx1"/>
                </a:solidFill>
              </a:rPr>
              <a:t>).</a:t>
            </a:r>
          </a:p>
          <a:p>
            <a:endParaRPr lang="en-US" dirty="0"/>
          </a:p>
        </p:txBody>
      </p:sp>
      <p:pic>
        <p:nvPicPr>
          <p:cNvPr id="1027" name="Picture 3" descr="F:\Student Gray\7. Upper limb\F66122-007-f012.jpg"/>
          <p:cNvPicPr>
            <a:picLocks noChangeAspect="1" noChangeArrowheads="1"/>
          </p:cNvPicPr>
          <p:nvPr/>
        </p:nvPicPr>
        <p:blipFill>
          <a:blip r:embed="rId2" cstate="print"/>
          <a:srcRect l="10804" r="13568" b="2355"/>
          <a:stretch>
            <a:fillRect/>
          </a:stretch>
        </p:blipFill>
        <p:spPr bwMode="auto">
          <a:xfrm>
            <a:off x="4953000" y="1447800"/>
            <a:ext cx="3276600" cy="4800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162800" y="1828800"/>
            <a:ext cx="9906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NAMING OF MUSCLES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62400" y="1295400"/>
            <a:ext cx="5181600" cy="5562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according to: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Size: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(large).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Minor 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(small).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</a:rPr>
              <a:t> (broad).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dirty="0" smtClean="0">
                <a:solidFill>
                  <a:srgbClr val="0070C0"/>
                </a:solidFill>
              </a:rPr>
              <a:t> (long).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Brevis</a:t>
            </a:r>
            <a:r>
              <a:rPr lang="en-US" b="1" dirty="0" smtClean="0">
                <a:solidFill>
                  <a:srgbClr val="0070C0"/>
                </a:solidFill>
              </a:rPr>
              <a:t> (short).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Position: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</a:rPr>
              <a:t> (pectoral region)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Depth: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Superficialis</a:t>
            </a:r>
            <a:r>
              <a:rPr lang="en-US" b="1" dirty="0" smtClean="0">
                <a:solidFill>
                  <a:srgbClr val="0070C0"/>
                </a:solidFill>
              </a:rPr>
              <a:t> (superficial).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Profundus</a:t>
            </a:r>
            <a:r>
              <a:rPr lang="en-US" b="1" dirty="0" smtClean="0">
                <a:solidFill>
                  <a:srgbClr val="0070C0"/>
                </a:solidFill>
              </a:rPr>
              <a:t> (deep).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Externus</a:t>
            </a:r>
            <a:r>
              <a:rPr lang="en-US" b="1" dirty="0" smtClean="0">
                <a:solidFill>
                  <a:srgbClr val="0070C0"/>
                </a:solidFill>
              </a:rPr>
              <a:t> (external).</a:t>
            </a:r>
          </a:p>
        </p:txBody>
      </p:sp>
      <p:pic>
        <p:nvPicPr>
          <p:cNvPr id="7" name="Picture 2" descr="C:\Documents and Settings\User\My Documents\My Pictures\Picture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371600"/>
            <a:ext cx="3505199" cy="5257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5105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Shape: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Deltoid</a:t>
            </a:r>
            <a:r>
              <a:rPr lang="en-US" b="1" dirty="0" smtClean="0">
                <a:solidFill>
                  <a:srgbClr val="0070C0"/>
                </a:solidFill>
              </a:rPr>
              <a:t> (triangular).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(rounded)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 </a:t>
            </a:r>
            <a:r>
              <a:rPr lang="en-US" b="1" dirty="0" smtClean="0">
                <a:solidFill>
                  <a:srgbClr val="0070C0"/>
                </a:solidFill>
              </a:rPr>
              <a:t>(straight).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Number of Heads: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Biceps </a:t>
            </a:r>
            <a:r>
              <a:rPr lang="en-US" b="1" dirty="0" smtClean="0">
                <a:solidFill>
                  <a:srgbClr val="0070C0"/>
                </a:solidFill>
              </a:rPr>
              <a:t>(2 heads).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Triceps </a:t>
            </a:r>
            <a:r>
              <a:rPr lang="en-US" b="1" dirty="0" smtClean="0">
                <a:solidFill>
                  <a:srgbClr val="0070C0"/>
                </a:solidFill>
              </a:rPr>
              <a:t>(3 heads).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Quadriceps </a:t>
            </a:r>
            <a:r>
              <a:rPr lang="en-US" b="1" dirty="0" smtClean="0">
                <a:solidFill>
                  <a:srgbClr val="0070C0"/>
                </a:solidFill>
              </a:rPr>
              <a:t>(4 heads).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Attachments: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Coracobrachialis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(from </a:t>
            </a:r>
            <a:r>
              <a:rPr lang="en-US" b="1" dirty="0" err="1" smtClean="0">
                <a:solidFill>
                  <a:srgbClr val="0070C0"/>
                </a:solidFill>
              </a:rPr>
              <a:t>coracoid</a:t>
            </a:r>
            <a:r>
              <a:rPr lang="en-US" b="1" dirty="0" smtClean="0">
                <a:solidFill>
                  <a:srgbClr val="0070C0"/>
                </a:solidFill>
              </a:rPr>
              <a:t> process to arm).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Action: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digitorum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flexion of digits.</a:t>
            </a:r>
          </a:p>
          <a:p>
            <a:endParaRPr lang="en-US" dirty="0"/>
          </a:p>
        </p:txBody>
      </p:sp>
      <p:pic>
        <p:nvPicPr>
          <p:cNvPr id="1026" name="Picture 2" descr="C:\Documents and Settings\User\My Documents\My Pictures\Picture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3886200" cy="5486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NERVE SUPPLY of </a:t>
            </a:r>
            <a:r>
              <a:rPr lang="en-US" b="1" i="1" cap="none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Skletal</a:t>
            </a:r>
            <a:r>
              <a:rPr lang="en-US" b="1" i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Muscles</a:t>
            </a:r>
            <a:br>
              <a:rPr lang="en-US" b="1" i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5181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/>
              <a:t>The nerves supplying the skeletal muscles are </a:t>
            </a:r>
            <a:r>
              <a:rPr lang="en-US" sz="3200" b="1" u="sng" dirty="0" smtClean="0">
                <a:solidFill>
                  <a:srgbClr val="7030A0"/>
                </a:solidFill>
              </a:rPr>
              <a:t>Mixed:</a:t>
            </a:r>
          </a:p>
          <a:p>
            <a:r>
              <a:rPr lang="en-US" b="1" dirty="0" smtClean="0"/>
              <a:t>60% are </a:t>
            </a:r>
            <a:r>
              <a:rPr lang="en-US" b="1" dirty="0" smtClean="0">
                <a:solidFill>
                  <a:srgbClr val="C00000"/>
                </a:solidFill>
              </a:rPr>
              <a:t>Motor.</a:t>
            </a:r>
          </a:p>
          <a:p>
            <a:r>
              <a:rPr lang="en-US" b="1" dirty="0" smtClean="0"/>
              <a:t>40% are </a:t>
            </a:r>
            <a:r>
              <a:rPr lang="en-US" b="1" dirty="0" smtClean="0">
                <a:solidFill>
                  <a:srgbClr val="0066FF"/>
                </a:solidFill>
              </a:rPr>
              <a:t>Sensory.</a:t>
            </a:r>
          </a:p>
          <a:p>
            <a:r>
              <a:rPr lang="en-US" b="1" dirty="0" smtClean="0"/>
              <a:t>It has some Autonomic fibers (</a:t>
            </a:r>
            <a:r>
              <a:rPr lang="en-US" b="1" dirty="0" smtClean="0">
                <a:solidFill>
                  <a:srgbClr val="339966"/>
                </a:solidFill>
              </a:rPr>
              <a:t>Sympathetic</a:t>
            </a:r>
            <a:r>
              <a:rPr lang="en-US" b="1" dirty="0" smtClean="0"/>
              <a:t>) for its blood vessels.</a:t>
            </a:r>
          </a:p>
          <a:p>
            <a:r>
              <a:rPr lang="en-US" b="1" dirty="0" smtClean="0"/>
              <a:t>The nerve enters the muscle at about the middle point of its deep surface.</a:t>
            </a:r>
          </a:p>
          <a:p>
            <a:endParaRPr lang="en-US" dirty="0"/>
          </a:p>
        </p:txBody>
      </p:sp>
      <p:pic>
        <p:nvPicPr>
          <p:cNvPr id="5" name="Picture 2" descr="C:\Documents and Settings\User\My Documents\Student Gray\7. Upper limb\F66122-007-f0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4421"/>
          <a:stretch>
            <a:fillRect/>
          </a:stretch>
        </p:blipFill>
        <p:spPr bwMode="auto">
          <a:xfrm>
            <a:off x="685800" y="1905000"/>
            <a:ext cx="3881772" cy="472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200400" y="3657600"/>
            <a:ext cx="5334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257800" cy="10207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Skeletal muscles are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striated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voluntary</a:t>
            </a:r>
            <a:r>
              <a:rPr lang="en-US" b="1" dirty="0" smtClean="0">
                <a:solidFill>
                  <a:srgbClr val="0070C0"/>
                </a:solidFill>
              </a:rPr>
              <a:t> muscles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attached to </a:t>
            </a:r>
            <a:r>
              <a:rPr lang="en-US" b="1" dirty="0" smtClean="0">
                <a:solidFill>
                  <a:srgbClr val="0070C0"/>
                </a:solidFill>
              </a:rPr>
              <a:t>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</a:t>
            </a:r>
            <a:r>
              <a:rPr lang="en-US" b="1" dirty="0" smtClean="0">
                <a:solidFill>
                  <a:srgbClr val="0070C0"/>
                </a:solidFill>
              </a:rPr>
              <a:t> the skeleton.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have 2 attachments: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  <a:r>
              <a:rPr lang="en-US" b="1" dirty="0" smtClean="0">
                <a:solidFill>
                  <a:srgbClr val="C00000"/>
                </a:solidFill>
              </a:rPr>
              <a:t> &amp;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Their fibers may be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or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oblique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pennate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b="1" dirty="0" smtClean="0">
                <a:solidFill>
                  <a:srgbClr val="0070C0"/>
                </a:solidFill>
              </a:rPr>
              <a:t> to the line of pull.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According to mode of action, they are classified as: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mover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antagonist,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synergist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fixator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may be named according to: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size, shape, number of heads, position, attachments, depth or action.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are supplied by a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mixed</a:t>
            </a:r>
            <a:r>
              <a:rPr lang="en-US" b="1" dirty="0" smtClean="0">
                <a:solidFill>
                  <a:srgbClr val="C00000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514600"/>
            <a:ext cx="5638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457200"/>
            <a:ext cx="629278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i="1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SKELETAL MUSCLES</a:t>
            </a:r>
            <a:endParaRPr lang="en-US" sz="4000" b="1" i="1" cap="none" spc="0" dirty="0">
              <a:ln w="11430"/>
              <a:solidFill>
                <a:srgbClr val="00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\My Documents\My Pictures\Picture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2853330" cy="533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581400" y="2667000"/>
            <a:ext cx="4800600" cy="646331"/>
          </a:xfrm>
          <a:prstGeom prst="rect">
            <a:avLst/>
          </a:prstGeom>
          <a:solidFill>
            <a:srgbClr val="CC0000"/>
          </a:solidFill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Jamila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Medany</a:t>
            </a:r>
            <a:endParaRPr lang="en-US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main criteria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attachments</a:t>
            </a:r>
            <a:r>
              <a:rPr lang="en-US" b="1" i="1" dirty="0" smtClean="0">
                <a:solidFill>
                  <a:srgbClr val="0070C0"/>
                </a:solidFill>
              </a:rPr>
              <a:t> of skeletal muscles.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different directions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 fibers.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mode of action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briefly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naming</a:t>
            </a:r>
            <a:r>
              <a:rPr lang="en-US" b="1" i="1" dirty="0" smtClean="0">
                <a:solidFill>
                  <a:srgbClr val="0070C0"/>
                </a:solidFill>
              </a:rPr>
              <a:t> of skeletal muscles.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briefly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nerve supply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muscles.</a:t>
            </a:r>
          </a:p>
          <a:p>
            <a:pPr lvl="0">
              <a:buNone/>
            </a:pPr>
            <a:endParaRPr lang="en-US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i="1" dirty="0" smtClean="0">
                <a:solidFill>
                  <a:srgbClr val="0066FF"/>
                </a:solidFill>
                <a:cs typeface="Arial" charset="0"/>
              </a:rPr>
              <a:t>MUSCULAR  SYSTEM</a:t>
            </a:r>
            <a:endParaRPr lang="en-US" b="1" i="1" dirty="0">
              <a:solidFill>
                <a:srgbClr val="0066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>
                <a:cs typeface="Times New Roman" pitchFamily="18" charset="0"/>
              </a:rPr>
              <a:t>C</a:t>
            </a:r>
            <a:r>
              <a:rPr lang="en-US" b="1" dirty="0" smtClean="0">
                <a:cs typeface="Times New Roman" pitchFamily="18" charset="0"/>
              </a:rPr>
              <a:t>omposed of two main types :</a:t>
            </a:r>
          </a:p>
          <a:p>
            <a:r>
              <a:rPr lang="en-US" b="1" u="sng" dirty="0" smtClean="0">
                <a:solidFill>
                  <a:srgbClr val="4C35F9"/>
                </a:solidFill>
                <a:cs typeface="Times New Roman" pitchFamily="18" charset="0"/>
              </a:rPr>
              <a:t>1. Involuntary muscles:</a:t>
            </a:r>
          </a:p>
          <a:p>
            <a:r>
              <a:rPr lang="en-US" b="1" dirty="0" smtClean="0">
                <a:cs typeface="Times New Roman" pitchFamily="18" charset="0"/>
              </a:rPr>
              <a:t>(a) </a:t>
            </a:r>
            <a:r>
              <a:rPr lang="en-US" b="1" u="sng" dirty="0" smtClean="0">
                <a:solidFill>
                  <a:srgbClr val="FF0000"/>
                </a:solidFill>
                <a:cs typeface="Times New Roman" pitchFamily="18" charset="0"/>
              </a:rPr>
              <a:t>Smooth</a:t>
            </a:r>
            <a:r>
              <a:rPr lang="en-US" u="sng" dirty="0" smtClean="0">
                <a:solidFill>
                  <a:srgbClr val="FF0000"/>
                </a:solidFill>
                <a:cs typeface="Times New Roman" pitchFamily="18" charset="0"/>
              </a:rPr>
              <a:t>: </a:t>
            </a:r>
          </a:p>
          <a:p>
            <a:r>
              <a:rPr lang="en-US" b="1" i="1" dirty="0" smtClean="0">
                <a:cs typeface="Times New Roman" pitchFamily="18" charset="0"/>
              </a:rPr>
              <a:t>Found in the walls of viscera.</a:t>
            </a:r>
          </a:p>
          <a:p>
            <a:r>
              <a:rPr lang="en-US" b="1" i="1" dirty="0" smtClean="0">
                <a:cs typeface="Times New Roman" pitchFamily="18" charset="0"/>
              </a:rPr>
              <a:t>(b) </a:t>
            </a:r>
            <a:r>
              <a:rPr lang="en-US" b="1" i="1" u="sng" dirty="0" smtClean="0">
                <a:solidFill>
                  <a:srgbClr val="FF0000"/>
                </a:solidFill>
                <a:cs typeface="Times New Roman" pitchFamily="18" charset="0"/>
              </a:rPr>
              <a:t>Cardiac: </a:t>
            </a:r>
          </a:p>
          <a:p>
            <a:r>
              <a:rPr lang="en-US" b="1" i="1" dirty="0" smtClean="0">
                <a:cs typeface="Times New Roman" pitchFamily="18" charset="0"/>
              </a:rPr>
              <a:t>Found only in the Heart.</a:t>
            </a:r>
          </a:p>
          <a:p>
            <a:r>
              <a:rPr lang="en-US" b="1" i="1" dirty="0" smtClean="0">
                <a:solidFill>
                  <a:srgbClr val="4C35F9"/>
                </a:solidFill>
                <a:cs typeface="Times New Roman" pitchFamily="18" charset="0"/>
              </a:rPr>
              <a:t>2. Voluntary (skeletal) muscles</a:t>
            </a:r>
          </a:p>
          <a:p>
            <a:endParaRPr lang="en-US" b="1" i="1" dirty="0" smtClean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3" descr="5C1DFA8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6019" t="8461" r="9161" b="81348"/>
          <a:stretch>
            <a:fillRect/>
          </a:stretch>
        </p:blipFill>
        <p:spPr bwMode="auto">
          <a:xfrm>
            <a:off x="838200" y="1828800"/>
            <a:ext cx="1911313" cy="158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5C1DFA84"/>
          <p:cNvPicPr>
            <a:picLocks noChangeAspect="1" noChangeArrowheads="1"/>
          </p:cNvPicPr>
          <p:nvPr/>
        </p:nvPicPr>
        <p:blipFill>
          <a:blip r:embed="rId2" cstate="print"/>
          <a:srcRect l="49174" t="7458" r="37376" b="80946"/>
          <a:stretch>
            <a:fillRect/>
          </a:stretch>
        </p:blipFill>
        <p:spPr bwMode="auto">
          <a:xfrm>
            <a:off x="2819400" y="3810000"/>
            <a:ext cx="1585912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4" descr="5C1DFA84"/>
          <p:cNvPicPr>
            <a:picLocks noChangeAspect="1" noChangeArrowheads="1"/>
          </p:cNvPicPr>
          <p:nvPr/>
        </p:nvPicPr>
        <p:blipFill>
          <a:blip r:embed="rId2" cstate="print"/>
          <a:srcRect l="21463" t="9293" r="61707" b="80452"/>
          <a:stretch>
            <a:fillRect/>
          </a:stretch>
        </p:blipFill>
        <p:spPr>
          <a:xfrm>
            <a:off x="323850" y="4365625"/>
            <a:ext cx="2170113" cy="1597025"/>
          </a:xfrm>
          <a:prstGeom prst="rect">
            <a:avLst/>
          </a:prstGeom>
          <a:noFill/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84213" y="2060575"/>
            <a:ext cx="11509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SMOOTH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1371600" y="2286000"/>
            <a:ext cx="533400" cy="533400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563938" y="4508500"/>
            <a:ext cx="10080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CARDIAC</a:t>
            </a:r>
          </a:p>
        </p:txBody>
      </p:sp>
      <p:cxnSp>
        <p:nvCxnSpPr>
          <p:cNvPr id="15" name="Straight Arrow Connector 14"/>
          <p:cNvCxnSpPr>
            <a:endCxn id="13" idx="2"/>
          </p:cNvCxnSpPr>
          <p:nvPr/>
        </p:nvCxnSpPr>
        <p:spPr>
          <a:xfrm rot="5400000" flipH="1" flipV="1">
            <a:off x="3741339" y="4931175"/>
            <a:ext cx="471491" cy="181769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187450" y="4508500"/>
            <a:ext cx="11525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b="1" dirty="0"/>
              <a:t>SKELETAL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990600" y="4800600"/>
            <a:ext cx="6096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267200" cy="495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Striated.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Attached to skeleton.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Produce movement of skeleton.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Voluntary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Supplied by Somatic Nerves.</a:t>
            </a:r>
          </a:p>
          <a:p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 rot="10800000" flipV="1">
            <a:off x="761998" y="-46167"/>
            <a:ext cx="7162801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CRITERIA OF SKELTAL MUSCLES</a:t>
            </a:r>
            <a:endParaRPr lang="ar-SA" sz="36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1447800" y="2971800"/>
            <a:ext cx="533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D06C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0"/>
            <a:ext cx="4343400" cy="457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OF MUSCLE FIBERS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</a:t>
            </a:r>
            <a:r>
              <a:rPr lang="en-US" b="1" u="sng" dirty="0" smtClean="0">
                <a:solidFill>
                  <a:srgbClr val="0066FF"/>
                </a:solidFill>
              </a:rPr>
              <a:t> to line of pull:</a:t>
            </a:r>
            <a:r>
              <a:rPr lang="en-US" u="sng" dirty="0" smtClean="0">
                <a:solidFill>
                  <a:srgbClr val="0066FF"/>
                </a:solidFill>
              </a:rPr>
              <a:t> </a:t>
            </a:r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range of movement</a:t>
            </a:r>
            <a:r>
              <a:rPr lang="en-US" b="1" dirty="0" smtClean="0">
                <a:solidFill>
                  <a:srgbClr val="CC000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(less powerful).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Pennate</a:t>
            </a:r>
            <a:r>
              <a:rPr lang="en-US" b="1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smtClean="0">
                <a:solidFill>
                  <a:srgbClr val="0066FF"/>
                </a:solidFill>
              </a:rPr>
              <a:t>(oblique to line of pull):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powerful</a:t>
            </a:r>
            <a:r>
              <a:rPr lang="en-US" b="1" dirty="0" smtClean="0">
                <a:solidFill>
                  <a:srgbClr val="0070C0"/>
                </a:solidFill>
              </a:rPr>
              <a:t>, (less range of movement.)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Unipennate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Bipennate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Multipennate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8675" name="Picture 3" descr="C:\Documents and Settings\user1\Desktop\muscles\Copy (2) of musc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371600"/>
            <a:ext cx="1971675" cy="28194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pic>
        <p:nvPicPr>
          <p:cNvPr id="28676" name="Picture 4" descr="C:\Documents and Settings\user1\Desktop\muscles\Copy of musc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495800"/>
            <a:ext cx="1304925" cy="21336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pic>
        <p:nvPicPr>
          <p:cNvPr id="28677" name="Picture 5" descr="C:\Documents and Settings\user1\Desktop\muscles\musc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343400"/>
            <a:ext cx="2276475" cy="22860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pic>
        <p:nvPicPr>
          <p:cNvPr id="28678" name="Picture 6" descr="C:\Documents and Settings\user1\Desktop\muscles\Copy (4) of muscl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371600"/>
            <a:ext cx="1085850" cy="2714625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029200" y="411480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parallel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 of ATTACHMENTS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SKLETAL MUSCLES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71600"/>
            <a:ext cx="4419600" cy="525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Muscles are attached to bones, cartilage or </a:t>
            </a:r>
            <a:r>
              <a:rPr lang="en-US" sz="2800" b="1" dirty="0" smtClean="0">
                <a:solidFill>
                  <a:schemeClr val="tx1"/>
                </a:solidFill>
              </a:rPr>
              <a:t>ligaments through: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800" b="1" u="sng" dirty="0" smtClean="0">
                <a:solidFill>
                  <a:srgbClr val="0066FF"/>
                </a:solidFill>
              </a:rPr>
              <a:t>(</a:t>
            </a:r>
            <a:r>
              <a:rPr lang="en-US" sz="2800" b="1" u="sng" dirty="0">
                <a:solidFill>
                  <a:srgbClr val="0066FF"/>
                </a:solidFill>
              </a:rPr>
              <a:t>1) Tendons</a:t>
            </a:r>
            <a:r>
              <a:rPr lang="en-US" sz="2800" u="sng" dirty="0">
                <a:solidFill>
                  <a:srgbClr val="0066FF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cords </a:t>
            </a:r>
            <a:r>
              <a:rPr lang="en-US" sz="2800" b="1" dirty="0">
                <a:solidFill>
                  <a:schemeClr val="tx1"/>
                </a:solidFill>
              </a:rPr>
              <a:t>of fibrous tissue.</a:t>
            </a: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339966"/>
                </a:solidFill>
              </a:rPr>
              <a:t>(</a:t>
            </a:r>
            <a:r>
              <a:rPr lang="en-US" sz="2800" b="1" i="1" u="sng" dirty="0" smtClean="0">
                <a:solidFill>
                  <a:srgbClr val="339966"/>
                </a:solidFill>
              </a:rPr>
              <a:t>2) </a:t>
            </a:r>
            <a:r>
              <a:rPr lang="en-US" sz="2800" b="1" i="1" u="sng" dirty="0" err="1">
                <a:solidFill>
                  <a:srgbClr val="339966"/>
                </a:solidFill>
              </a:rPr>
              <a:t>Aponeurosis</a:t>
            </a:r>
            <a:r>
              <a:rPr lang="en-US" sz="2800" b="1" i="1" u="sng" dirty="0">
                <a:solidFill>
                  <a:srgbClr val="339966"/>
                </a:solidFill>
              </a:rPr>
              <a:t> </a:t>
            </a:r>
            <a:r>
              <a:rPr lang="en-US" sz="2800" b="1" dirty="0">
                <a:solidFill>
                  <a:srgbClr val="339966"/>
                </a:solidFill>
              </a:rPr>
              <a:t>:</a:t>
            </a:r>
            <a:r>
              <a:rPr lang="en-US" sz="2800" dirty="0"/>
              <a:t> </a:t>
            </a:r>
            <a:endParaRPr lang="en-US" sz="2800" dirty="0" smtClean="0"/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A thin and </a:t>
            </a:r>
            <a:r>
              <a:rPr lang="en-US" sz="2800" b="1" dirty="0">
                <a:solidFill>
                  <a:schemeClr val="tx1"/>
                </a:solidFill>
              </a:rPr>
              <a:t>strong sheet of fibrous tissue.</a:t>
            </a:r>
          </a:p>
          <a:p>
            <a:pPr algn="l">
              <a:lnSpc>
                <a:spcPct val="90000"/>
              </a:lnSpc>
            </a:pPr>
            <a:r>
              <a:rPr lang="en-US" sz="2800" b="1" u="sng" dirty="0">
                <a:solidFill>
                  <a:srgbClr val="CC0000"/>
                </a:solidFill>
              </a:rPr>
              <a:t>(3) </a:t>
            </a:r>
            <a:r>
              <a:rPr lang="en-US" sz="2800" b="1" u="sng" dirty="0" err="1">
                <a:solidFill>
                  <a:srgbClr val="CC0000"/>
                </a:solidFill>
              </a:rPr>
              <a:t>Raphe</a:t>
            </a:r>
            <a:r>
              <a:rPr lang="en-US" sz="2800" b="1" u="sng" dirty="0">
                <a:solidFill>
                  <a:srgbClr val="CC0000"/>
                </a:solidFill>
              </a:rPr>
              <a:t> </a:t>
            </a:r>
            <a:r>
              <a:rPr lang="en-US" sz="2800" b="1" dirty="0">
                <a:solidFill>
                  <a:srgbClr val="CC0000"/>
                </a:solidFill>
              </a:rPr>
              <a:t>: </a:t>
            </a:r>
            <a:endParaRPr lang="en-US" sz="2800" b="1" dirty="0" smtClean="0">
              <a:solidFill>
                <a:srgbClr val="CC000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An </a:t>
            </a:r>
            <a:r>
              <a:rPr lang="en-US" sz="2800" b="1" dirty="0" err="1">
                <a:solidFill>
                  <a:schemeClr val="tx1"/>
                </a:solidFill>
              </a:rPr>
              <a:t>interdigitation</a:t>
            </a:r>
            <a:r>
              <a:rPr lang="en-US" sz="2800" b="1" dirty="0">
                <a:solidFill>
                  <a:schemeClr val="tx1"/>
                </a:solidFill>
              </a:rPr>
              <a:t> of the </a:t>
            </a:r>
            <a:r>
              <a:rPr lang="en-US" sz="2800" b="1" dirty="0" err="1">
                <a:solidFill>
                  <a:schemeClr val="tx1"/>
                </a:solidFill>
              </a:rPr>
              <a:t>tendinous</a:t>
            </a:r>
            <a:r>
              <a:rPr lang="en-US" sz="2800" b="1" dirty="0">
                <a:solidFill>
                  <a:schemeClr val="tx1"/>
                </a:solidFill>
              </a:rPr>
              <a:t> ends of the flat muscles.</a:t>
            </a:r>
          </a:p>
        </p:txBody>
      </p:sp>
      <p:pic>
        <p:nvPicPr>
          <p:cNvPr id="122884" name="Picture 4" descr="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820" r="4326"/>
          <a:stretch>
            <a:fillRect/>
          </a:stretch>
        </p:blipFill>
        <p:spPr>
          <a:xfrm>
            <a:off x="533400" y="1752601"/>
            <a:ext cx="3962400" cy="4876799"/>
          </a:xfrm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600200" y="4114800"/>
            <a:ext cx="228600" cy="2286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2362200" y="3886200"/>
            <a:ext cx="381000" cy="22860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6172200"/>
            <a:ext cx="381000" cy="2286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842248" cy="8412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</a:t>
            </a: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2057400"/>
          <a:ext cx="5486400" cy="4593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</a:tblGrid>
              <a:tr h="15971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ORIGIN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INSERTION</a:t>
                      </a:r>
                      <a:endParaRPr lang="en-US" sz="3200" b="1" u="none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299641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Proximal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end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Mostly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Fleshy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Least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Movable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Distal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end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Mostly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Fibrous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,</a:t>
                      </a:r>
                      <a:endParaRPr lang="en-US" sz="28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Most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Movable,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Content Placeholder 5" descr="Picture M"/>
          <p:cNvPicPr>
            <a:picLocks noChangeAspect="1" noChangeArrowheads="1"/>
          </p:cNvPicPr>
          <p:nvPr/>
        </p:nvPicPr>
        <p:blipFill>
          <a:blip r:embed="rId2" cstate="print"/>
          <a:srcRect l="2174" b="6452"/>
          <a:stretch>
            <a:fillRect/>
          </a:stretch>
        </p:blipFill>
        <p:spPr bwMode="auto">
          <a:xfrm>
            <a:off x="5791200" y="1600200"/>
            <a:ext cx="33528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13716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(MOSTLY TWO):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OF ACTION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Prime mover (Agonist) :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It is the chief muscle responsible for a particular movement</a:t>
            </a:r>
          </a:p>
          <a:p>
            <a:pPr>
              <a:lnSpc>
                <a:spcPct val="90000"/>
              </a:lnSpc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Quadriceps </a:t>
            </a:r>
            <a:r>
              <a:rPr lang="en-US" b="1" dirty="0" err="1" smtClean="0">
                <a:solidFill>
                  <a:srgbClr val="FF0000"/>
                </a:solidFill>
              </a:rPr>
              <a:t>Femoris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is the prime mover for </a:t>
            </a: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extension of the knee joint.</a:t>
            </a:r>
          </a:p>
        </p:txBody>
      </p:sp>
      <p:pic>
        <p:nvPicPr>
          <p:cNvPr id="5" name="Content Placeholder 4" descr="7A1049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38869"/>
          <a:stretch>
            <a:fillRect/>
          </a:stretch>
        </p:blipFill>
        <p:spPr>
          <a:xfrm>
            <a:off x="4343400" y="609600"/>
            <a:ext cx="4343400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343400" y="4038600"/>
            <a:ext cx="304800" cy="762000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501</TotalTime>
  <Words>724</Words>
  <Application>Microsoft Office PowerPoint</Application>
  <PresentationFormat>On-screen Show (4:3)</PresentationFormat>
  <Paragraphs>115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PowerPoint Presentation</vt:lpstr>
      <vt:lpstr>PowerPoint Presentation</vt:lpstr>
      <vt:lpstr>OBJECTIVES</vt:lpstr>
      <vt:lpstr>MUSCULAR  SYSTEM</vt:lpstr>
      <vt:lpstr>I</vt:lpstr>
      <vt:lpstr>DIRECTION OF MUSCLE FIBERS</vt:lpstr>
      <vt:lpstr>Types  of ATTACHMENTS OF SKLETAL MUSCLES</vt:lpstr>
      <vt:lpstr>NUMBER OF  ATTACHMENTS</vt:lpstr>
      <vt:lpstr>MODE OF ACTION</vt:lpstr>
      <vt:lpstr>PowerPoint Presentation</vt:lpstr>
      <vt:lpstr>PowerPoint Presentation</vt:lpstr>
      <vt:lpstr>PowerPoint Presentation</vt:lpstr>
      <vt:lpstr>NAMING OF MUSCLES</vt:lpstr>
      <vt:lpstr>PowerPoint Presentation</vt:lpstr>
      <vt:lpstr>NERVE SUPPLY of Skletal Muscles </vt:lpstr>
      <vt:lpstr>SUMMARY</vt:lpstr>
      <vt:lpstr>PowerPoint Presentation</vt:lpstr>
    </vt:vector>
  </TitlesOfParts>
  <Company>King Khalid University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Gamilah H. Al-Madani</cp:lastModifiedBy>
  <cp:revision>80</cp:revision>
  <dcterms:created xsi:type="dcterms:W3CDTF">2010-07-11T08:19:53Z</dcterms:created>
  <dcterms:modified xsi:type="dcterms:W3CDTF">2014-09-02T04:53:28Z</dcterms:modified>
</cp:coreProperties>
</file>