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719833" y="476884"/>
            <a:ext cx="5704332" cy="71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EDEBE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09344" y="204342"/>
            <a:ext cx="5925311" cy="1257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9760" y="1633601"/>
            <a:ext cx="8104479" cy="2451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jp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jp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jp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jp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jp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jpg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47394" y="787019"/>
            <a:ext cx="6626225" cy="274447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</a:pPr>
            <a:r>
              <a:rPr dirty="0" sz="6000">
                <a:latin typeface="Arial"/>
                <a:cs typeface="Arial"/>
              </a:rPr>
              <a:t>Cell </a:t>
            </a:r>
            <a:r>
              <a:rPr dirty="0" sz="6000" spc="-5">
                <a:latin typeface="Arial"/>
                <a:cs typeface="Arial"/>
              </a:rPr>
              <a:t>Signaling</a:t>
            </a:r>
            <a:r>
              <a:rPr dirty="0" sz="6000" spc="-95">
                <a:latin typeface="Arial"/>
                <a:cs typeface="Arial"/>
              </a:rPr>
              <a:t> </a:t>
            </a:r>
            <a:r>
              <a:rPr dirty="0" sz="6000">
                <a:latin typeface="Arial"/>
                <a:cs typeface="Arial"/>
              </a:rPr>
              <a:t>and  </a:t>
            </a:r>
            <a:r>
              <a:rPr dirty="0" sz="6000">
                <a:latin typeface="Arial"/>
                <a:cs typeface="Arial"/>
              </a:rPr>
              <a:t>Regulation of  </a:t>
            </a:r>
            <a:r>
              <a:rPr dirty="0" sz="6000" spc="-5">
                <a:latin typeface="Arial"/>
                <a:cs typeface="Arial"/>
              </a:rPr>
              <a:t>Metabolism</a:t>
            </a:r>
            <a:endParaRPr sz="6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90420" y="3836034"/>
            <a:ext cx="5003165" cy="2073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810">
              <a:lnSpc>
                <a:spcPct val="100000"/>
              </a:lnSpc>
            </a:pPr>
            <a:r>
              <a:rPr dirty="0" sz="2800" spc="-15" b="1">
                <a:latin typeface="Calibri"/>
                <a:cs typeface="Calibri"/>
              </a:rPr>
              <a:t>By</a:t>
            </a:r>
            <a:endParaRPr sz="2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185"/>
              </a:spcBef>
            </a:pPr>
            <a:r>
              <a:rPr dirty="0" sz="3200" spc="-105" b="1">
                <a:solidFill>
                  <a:srgbClr val="C00000"/>
                </a:solidFill>
                <a:latin typeface="Calibri"/>
                <a:cs typeface="Calibri"/>
              </a:rPr>
              <a:t>Dr. </a:t>
            </a:r>
            <a:r>
              <a:rPr dirty="0" sz="3200" spc="-20" b="1">
                <a:solidFill>
                  <a:srgbClr val="C00000"/>
                </a:solidFill>
                <a:latin typeface="Calibri"/>
                <a:cs typeface="Calibri"/>
              </a:rPr>
              <a:t>Reem </a:t>
            </a:r>
            <a:r>
              <a:rPr dirty="0" sz="3200" spc="-10" b="1">
                <a:solidFill>
                  <a:srgbClr val="C00000"/>
                </a:solidFill>
                <a:latin typeface="Calibri"/>
                <a:cs typeface="Calibri"/>
              </a:rPr>
              <a:t>M. </a:t>
            </a:r>
            <a:r>
              <a:rPr dirty="0" sz="3200" spc="-5" b="1">
                <a:solidFill>
                  <a:srgbClr val="C00000"/>
                </a:solidFill>
                <a:latin typeface="Calibri"/>
                <a:cs typeface="Calibri"/>
              </a:rPr>
              <a:t>Sallam, </a:t>
            </a:r>
            <a:r>
              <a:rPr dirty="0" sz="3200" spc="-30" b="1" i="1">
                <a:solidFill>
                  <a:srgbClr val="C00000"/>
                </a:solidFill>
                <a:latin typeface="Calibri"/>
                <a:cs typeface="Calibri"/>
              </a:rPr>
              <a:t>MD,</a:t>
            </a:r>
            <a:r>
              <a:rPr dirty="0" sz="3200" spc="130" b="1" i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3200" spc="-10" b="1" i="1">
                <a:solidFill>
                  <a:srgbClr val="C00000"/>
                </a:solidFill>
                <a:latin typeface="Calibri"/>
                <a:cs typeface="Calibri"/>
              </a:rPr>
              <a:t>PhD</a:t>
            </a:r>
            <a:endParaRPr sz="3200">
              <a:latin typeface="Calibri"/>
              <a:cs typeface="Calibri"/>
            </a:endParaRPr>
          </a:p>
          <a:p>
            <a:pPr algn="ctr" marL="628015" marR="621665" indent="-1905">
              <a:lnSpc>
                <a:spcPct val="100000"/>
              </a:lnSpc>
              <a:spcBef>
                <a:spcPts val="1215"/>
              </a:spcBef>
            </a:pPr>
            <a:r>
              <a:rPr dirty="0" sz="2800" b="1">
                <a:latin typeface="Calibri"/>
                <a:cs typeface="Calibri"/>
              </a:rPr>
              <a:t>Clinical Chemistry Unit  Department of</a:t>
            </a:r>
            <a:r>
              <a:rPr dirty="0" sz="2800" spc="-150" b="1">
                <a:latin typeface="Calibri"/>
                <a:cs typeface="Calibri"/>
              </a:rPr>
              <a:t> </a:t>
            </a:r>
            <a:r>
              <a:rPr dirty="0" sz="2800" spc="-5" b="1">
                <a:latin typeface="Calibri"/>
                <a:cs typeface="Calibri"/>
              </a:rPr>
              <a:t>Pathology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3273" y="425450"/>
            <a:ext cx="8783955" cy="48768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20"/>
              <a:t>Different </a:t>
            </a:r>
            <a:r>
              <a:rPr dirty="0" sz="3200" spc="-15"/>
              <a:t>Responses </a:t>
            </a:r>
            <a:r>
              <a:rPr dirty="0" sz="3200" spc="-20"/>
              <a:t>to </a:t>
            </a:r>
            <a:r>
              <a:rPr dirty="0" sz="3200" spc="-10"/>
              <a:t>the </a:t>
            </a:r>
            <a:r>
              <a:rPr dirty="0" sz="3200" spc="-5"/>
              <a:t>Same Signaling</a:t>
            </a:r>
            <a:r>
              <a:rPr dirty="0" sz="3200" spc="140"/>
              <a:t> </a:t>
            </a:r>
            <a:r>
              <a:rPr dirty="0" sz="3200" spc="-10"/>
              <a:t>Molecule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586864" y="913384"/>
            <a:ext cx="6080125" cy="2576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10" b="1">
                <a:latin typeface="Calibri"/>
                <a:cs typeface="Calibri"/>
              </a:rPr>
              <a:t>(B) One </a:t>
            </a:r>
            <a:r>
              <a:rPr dirty="0" sz="3200" spc="-15" b="1">
                <a:latin typeface="Calibri"/>
                <a:cs typeface="Calibri"/>
              </a:rPr>
              <a:t>Cell </a:t>
            </a:r>
            <a:r>
              <a:rPr dirty="0" sz="3200" spc="-10" b="1">
                <a:latin typeface="Calibri"/>
                <a:cs typeface="Calibri"/>
              </a:rPr>
              <a:t>but, </a:t>
            </a:r>
            <a:r>
              <a:rPr dirty="0" sz="3200" spc="-20" b="1">
                <a:latin typeface="Calibri"/>
                <a:cs typeface="Calibri"/>
              </a:rPr>
              <a:t>Different</a:t>
            </a:r>
            <a:r>
              <a:rPr dirty="0" sz="3200" spc="130" b="1">
                <a:latin typeface="Calibri"/>
                <a:cs typeface="Calibri"/>
              </a:rPr>
              <a:t> </a:t>
            </a:r>
            <a:r>
              <a:rPr dirty="0" sz="3200" spc="-35" b="1">
                <a:latin typeface="Calibri"/>
                <a:cs typeface="Calibri"/>
              </a:rPr>
              <a:t>Pathways</a:t>
            </a:r>
            <a:endParaRPr sz="3200">
              <a:latin typeface="Calibri"/>
              <a:cs typeface="Calibri"/>
            </a:endParaRPr>
          </a:p>
          <a:p>
            <a:pPr algn="ctr" marR="242570">
              <a:lnSpc>
                <a:spcPct val="100000"/>
              </a:lnSpc>
              <a:spcBef>
                <a:spcPts val="2039"/>
              </a:spcBef>
            </a:pPr>
            <a:r>
              <a:rPr dirty="0" sz="2400" spc="-5" b="1">
                <a:solidFill>
                  <a:srgbClr val="943735"/>
                </a:solidFill>
                <a:latin typeface="Calibri"/>
                <a:cs typeface="Calibri"/>
              </a:rPr>
              <a:t>Hypoglycemia</a:t>
            </a:r>
            <a:endParaRPr sz="2400">
              <a:latin typeface="Calibri"/>
              <a:cs typeface="Calibri"/>
            </a:endParaRPr>
          </a:p>
          <a:p>
            <a:pPr algn="ctr" marR="248285">
              <a:lnSpc>
                <a:spcPct val="100000"/>
              </a:lnSpc>
            </a:pPr>
            <a:r>
              <a:rPr dirty="0" sz="2400" spc="-10" b="1">
                <a:solidFill>
                  <a:srgbClr val="943735"/>
                </a:solidFill>
                <a:latin typeface="Calibri"/>
                <a:cs typeface="Calibri"/>
              </a:rPr>
              <a:t>Glucagon</a:t>
            </a:r>
            <a:r>
              <a:rPr dirty="0" sz="2400" spc="-100" b="1">
                <a:solidFill>
                  <a:srgbClr val="943735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943735"/>
                </a:solidFill>
                <a:latin typeface="Calibri"/>
                <a:cs typeface="Calibri"/>
              </a:rPr>
              <a:t>secretion</a:t>
            </a:r>
            <a:endParaRPr sz="2400">
              <a:latin typeface="Calibri"/>
              <a:cs typeface="Calibri"/>
            </a:endParaRPr>
          </a:p>
          <a:p>
            <a:pPr algn="ctr" marR="245745">
              <a:lnSpc>
                <a:spcPct val="100000"/>
              </a:lnSpc>
            </a:pPr>
            <a:r>
              <a:rPr dirty="0" sz="2400" spc="-10" b="1">
                <a:solidFill>
                  <a:srgbClr val="375F92"/>
                </a:solidFill>
                <a:latin typeface="Calibri"/>
                <a:cs typeface="Calibri"/>
              </a:rPr>
              <a:t>Hepatocyte: </a:t>
            </a:r>
            <a:r>
              <a:rPr dirty="0" sz="2400" spc="-10" b="1">
                <a:solidFill>
                  <a:srgbClr val="943735"/>
                </a:solidFill>
                <a:latin typeface="Calibri"/>
                <a:cs typeface="Calibri"/>
              </a:rPr>
              <a:t>Glucagon/receptor</a:t>
            </a:r>
            <a:r>
              <a:rPr dirty="0" sz="2400" b="1">
                <a:solidFill>
                  <a:srgbClr val="943735"/>
                </a:solidFill>
                <a:latin typeface="Calibri"/>
                <a:cs typeface="Calibri"/>
              </a:rPr>
              <a:t> binding</a:t>
            </a:r>
            <a:endParaRPr sz="2400">
              <a:latin typeface="Calibri"/>
              <a:cs typeface="Calibri"/>
            </a:endParaRPr>
          </a:p>
          <a:p>
            <a:pPr algn="ctr" marR="245110">
              <a:lnSpc>
                <a:spcPct val="100000"/>
              </a:lnSpc>
            </a:pPr>
            <a:r>
              <a:rPr dirty="0" sz="2400" spc="-5" b="1">
                <a:solidFill>
                  <a:srgbClr val="375F92"/>
                </a:solidFill>
                <a:latin typeface="Calibri"/>
                <a:cs typeface="Calibri"/>
              </a:rPr>
              <a:t>Second </a:t>
            </a:r>
            <a:r>
              <a:rPr dirty="0" sz="2400" spc="-10" b="1">
                <a:solidFill>
                  <a:srgbClr val="375F92"/>
                </a:solidFill>
                <a:latin typeface="Calibri"/>
                <a:cs typeface="Calibri"/>
              </a:rPr>
              <a:t>messenger:</a:t>
            </a:r>
            <a:r>
              <a:rPr dirty="0" sz="2400" spc="-5" b="1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943735"/>
                </a:solidFill>
                <a:latin typeface="Calibri"/>
                <a:cs typeface="Calibri"/>
              </a:rPr>
              <a:t>cAMP</a:t>
            </a:r>
            <a:endParaRPr sz="2400">
              <a:latin typeface="Calibri"/>
              <a:cs typeface="Calibri"/>
            </a:endParaRPr>
          </a:p>
          <a:p>
            <a:pPr algn="ctr" marR="250190">
              <a:lnSpc>
                <a:spcPct val="100000"/>
              </a:lnSpc>
            </a:pPr>
            <a:r>
              <a:rPr dirty="0" sz="2400" spc="-5" b="1">
                <a:solidFill>
                  <a:srgbClr val="375F92"/>
                </a:solidFill>
                <a:latin typeface="Calibri"/>
                <a:cs typeface="Calibri"/>
              </a:rPr>
              <a:t>Response: </a:t>
            </a:r>
            <a:r>
              <a:rPr dirty="0" sz="2400" spc="-5" b="1">
                <a:solidFill>
                  <a:srgbClr val="943735"/>
                </a:solidFill>
                <a:latin typeface="Calibri"/>
                <a:cs typeface="Calibri"/>
              </a:rPr>
              <a:t>Enzyme</a:t>
            </a:r>
            <a:r>
              <a:rPr dirty="0" sz="2400" spc="-70" b="1">
                <a:solidFill>
                  <a:srgbClr val="943735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943735"/>
                </a:solidFill>
                <a:latin typeface="Calibri"/>
                <a:cs typeface="Calibri"/>
              </a:rPr>
              <a:t>phosphorylation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5914" y="4169409"/>
            <a:ext cx="2768600" cy="884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2800" spc="-10" b="1">
                <a:solidFill>
                  <a:srgbClr val="943735"/>
                </a:solidFill>
                <a:latin typeface="Calibri"/>
                <a:cs typeface="Calibri"/>
              </a:rPr>
              <a:t>Glycogen</a:t>
            </a:r>
            <a:r>
              <a:rPr dirty="0" sz="2800" spc="-90" b="1">
                <a:solidFill>
                  <a:srgbClr val="943735"/>
                </a:solidFill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943735"/>
                </a:solidFill>
                <a:latin typeface="Calibri"/>
                <a:cs typeface="Calibri"/>
              </a:rPr>
              <a:t>synthase</a:t>
            </a:r>
            <a:endParaRPr sz="2800">
              <a:latin typeface="Calibri"/>
              <a:cs typeface="Calibri"/>
            </a:endParaRPr>
          </a:p>
          <a:p>
            <a:pPr algn="ctr" marL="3810">
              <a:lnSpc>
                <a:spcPct val="100000"/>
              </a:lnSpc>
            </a:pPr>
            <a:r>
              <a:rPr dirty="0" sz="2800" spc="-5" b="1">
                <a:solidFill>
                  <a:srgbClr val="375F92"/>
                </a:solidFill>
                <a:latin typeface="Calibri"/>
                <a:cs typeface="Calibri"/>
              </a:rPr>
              <a:t>(Inactive</a:t>
            </a:r>
            <a:r>
              <a:rPr dirty="0" sz="2800" spc="-55" b="1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375F92"/>
                </a:solidFill>
                <a:latin typeface="Calibri"/>
                <a:cs typeface="Calibri"/>
              </a:rPr>
              <a:t>form)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2689" y="5876950"/>
            <a:ext cx="3773804" cy="4578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b="1">
                <a:solidFill>
                  <a:srgbClr val="C00000"/>
                </a:solidFill>
                <a:latin typeface="Calibri"/>
                <a:cs typeface="Calibri"/>
              </a:rPr>
              <a:t>Inhibition </a:t>
            </a:r>
            <a:r>
              <a:rPr dirty="0" sz="2800" b="1">
                <a:solidFill>
                  <a:srgbClr val="375F92"/>
                </a:solidFill>
                <a:latin typeface="Calibri"/>
                <a:cs typeface="Calibri"/>
              </a:rPr>
              <a:t>of</a:t>
            </a:r>
            <a:r>
              <a:rPr dirty="0" sz="2800" spc="-114" b="1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375F92"/>
                </a:solidFill>
                <a:latin typeface="Calibri"/>
                <a:cs typeface="Calibri"/>
              </a:rPr>
              <a:t>glycogenesis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73192" y="4173982"/>
            <a:ext cx="3629660" cy="884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45185" marR="5080" indent="-832485">
              <a:lnSpc>
                <a:spcPct val="100000"/>
              </a:lnSpc>
            </a:pPr>
            <a:r>
              <a:rPr dirty="0" sz="2800" spc="-10" b="1">
                <a:solidFill>
                  <a:srgbClr val="943735"/>
                </a:solidFill>
                <a:latin typeface="Calibri"/>
                <a:cs typeface="Calibri"/>
              </a:rPr>
              <a:t>Glycogen</a:t>
            </a:r>
            <a:r>
              <a:rPr dirty="0" sz="2800" spc="-85" b="1">
                <a:solidFill>
                  <a:srgbClr val="943735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943735"/>
                </a:solidFill>
                <a:latin typeface="Calibri"/>
                <a:cs typeface="Calibri"/>
              </a:rPr>
              <a:t>phosphorylase  </a:t>
            </a:r>
            <a:r>
              <a:rPr dirty="0" sz="2800" spc="-5" b="1">
                <a:solidFill>
                  <a:srgbClr val="375F92"/>
                </a:solidFill>
                <a:latin typeface="Calibri"/>
                <a:cs typeface="Calibri"/>
              </a:rPr>
              <a:t>(Active</a:t>
            </a:r>
            <a:r>
              <a:rPr dirty="0" sz="2800" spc="-65" b="1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375F92"/>
                </a:solidFill>
                <a:latin typeface="Calibri"/>
                <a:cs typeface="Calibri"/>
              </a:rPr>
              <a:t>form)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28515" y="5881827"/>
            <a:ext cx="4316095" cy="4578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b="1">
                <a:solidFill>
                  <a:srgbClr val="C00000"/>
                </a:solidFill>
                <a:latin typeface="Calibri"/>
                <a:cs typeface="Calibri"/>
              </a:rPr>
              <a:t>Stimulation </a:t>
            </a:r>
            <a:r>
              <a:rPr dirty="0" sz="2800" b="1">
                <a:solidFill>
                  <a:srgbClr val="375F92"/>
                </a:solidFill>
                <a:latin typeface="Calibri"/>
                <a:cs typeface="Calibri"/>
              </a:rPr>
              <a:t>of</a:t>
            </a:r>
            <a:r>
              <a:rPr dirty="0" sz="2800" spc="-80" b="1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375F92"/>
                </a:solidFill>
                <a:latin typeface="Calibri"/>
                <a:cs typeface="Calibri"/>
              </a:rPr>
              <a:t>glycogenolysis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7200" y="3971925"/>
            <a:ext cx="2971800" cy="1285875"/>
          </a:xfrm>
          <a:custGeom>
            <a:avLst/>
            <a:gdLst/>
            <a:ahLst/>
            <a:cxnLst/>
            <a:rect l="l" t="t" r="r" b="b"/>
            <a:pathLst>
              <a:path w="2971800" h="1285875">
                <a:moveTo>
                  <a:pt x="0" y="1095375"/>
                </a:moveTo>
                <a:lnTo>
                  <a:pt x="5031" y="1139037"/>
                </a:lnTo>
                <a:lnTo>
                  <a:pt x="19363" y="1179128"/>
                </a:lnTo>
                <a:lnTo>
                  <a:pt x="41851" y="1214500"/>
                </a:lnTo>
                <a:lnTo>
                  <a:pt x="71353" y="1244007"/>
                </a:lnTo>
                <a:lnTo>
                  <a:pt x="106724" y="1266502"/>
                </a:lnTo>
                <a:lnTo>
                  <a:pt x="146821" y="1280840"/>
                </a:lnTo>
                <a:lnTo>
                  <a:pt x="190500" y="1285875"/>
                </a:lnTo>
                <a:lnTo>
                  <a:pt x="495300" y="1285875"/>
                </a:lnTo>
                <a:lnTo>
                  <a:pt x="1238250" y="1285875"/>
                </a:lnTo>
                <a:lnTo>
                  <a:pt x="2781300" y="1285875"/>
                </a:lnTo>
                <a:lnTo>
                  <a:pt x="2824962" y="1280840"/>
                </a:lnTo>
                <a:lnTo>
                  <a:pt x="2865053" y="1266502"/>
                </a:lnTo>
                <a:lnTo>
                  <a:pt x="2900425" y="1244007"/>
                </a:lnTo>
                <a:lnTo>
                  <a:pt x="2929932" y="1214500"/>
                </a:lnTo>
                <a:lnTo>
                  <a:pt x="2952427" y="1179128"/>
                </a:lnTo>
                <a:lnTo>
                  <a:pt x="2966765" y="1139037"/>
                </a:lnTo>
                <a:lnTo>
                  <a:pt x="2971800" y="1095375"/>
                </a:lnTo>
                <a:lnTo>
                  <a:pt x="2971800" y="619125"/>
                </a:lnTo>
                <a:lnTo>
                  <a:pt x="2971800" y="333375"/>
                </a:lnTo>
                <a:lnTo>
                  <a:pt x="2966765" y="289712"/>
                </a:lnTo>
                <a:lnTo>
                  <a:pt x="2952427" y="249621"/>
                </a:lnTo>
                <a:lnTo>
                  <a:pt x="2929932" y="214249"/>
                </a:lnTo>
                <a:lnTo>
                  <a:pt x="2900425" y="184742"/>
                </a:lnTo>
                <a:lnTo>
                  <a:pt x="2865053" y="162247"/>
                </a:lnTo>
                <a:lnTo>
                  <a:pt x="2824962" y="147909"/>
                </a:lnTo>
                <a:lnTo>
                  <a:pt x="2781300" y="142875"/>
                </a:lnTo>
                <a:lnTo>
                  <a:pt x="1238250" y="142875"/>
                </a:lnTo>
                <a:lnTo>
                  <a:pt x="866775" y="0"/>
                </a:lnTo>
                <a:lnTo>
                  <a:pt x="495300" y="142875"/>
                </a:lnTo>
                <a:lnTo>
                  <a:pt x="190500" y="142875"/>
                </a:lnTo>
                <a:lnTo>
                  <a:pt x="146821" y="147909"/>
                </a:lnTo>
                <a:lnTo>
                  <a:pt x="106724" y="162247"/>
                </a:lnTo>
                <a:lnTo>
                  <a:pt x="71353" y="184742"/>
                </a:lnTo>
                <a:lnTo>
                  <a:pt x="41851" y="214249"/>
                </a:lnTo>
                <a:lnTo>
                  <a:pt x="19363" y="249621"/>
                </a:lnTo>
                <a:lnTo>
                  <a:pt x="5031" y="289712"/>
                </a:lnTo>
                <a:lnTo>
                  <a:pt x="0" y="333375"/>
                </a:lnTo>
                <a:lnTo>
                  <a:pt x="0" y="619125"/>
                </a:lnTo>
                <a:lnTo>
                  <a:pt x="0" y="1095375"/>
                </a:lnTo>
                <a:close/>
              </a:path>
            </a:pathLst>
          </a:custGeom>
          <a:ln w="25400">
            <a:solidFill>
              <a:srgbClr val="F795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800600" y="3974338"/>
            <a:ext cx="3961129" cy="1264920"/>
          </a:xfrm>
          <a:custGeom>
            <a:avLst/>
            <a:gdLst/>
            <a:ahLst/>
            <a:cxnLst/>
            <a:rect l="l" t="t" r="r" b="b"/>
            <a:pathLst>
              <a:path w="3961129" h="1264920">
                <a:moveTo>
                  <a:pt x="3960876" y="1077087"/>
                </a:moveTo>
                <a:lnTo>
                  <a:pt x="3954178" y="1126902"/>
                </a:lnTo>
                <a:lnTo>
                  <a:pt x="3935278" y="1171654"/>
                </a:lnTo>
                <a:lnTo>
                  <a:pt x="3905964" y="1209563"/>
                </a:lnTo>
                <a:lnTo>
                  <a:pt x="3868024" y="1238847"/>
                </a:lnTo>
                <a:lnTo>
                  <a:pt x="3823248" y="1257723"/>
                </a:lnTo>
                <a:lnTo>
                  <a:pt x="3773424" y="1264412"/>
                </a:lnTo>
                <a:lnTo>
                  <a:pt x="3300729" y="1264412"/>
                </a:lnTo>
                <a:lnTo>
                  <a:pt x="2310510" y="1264412"/>
                </a:lnTo>
                <a:lnTo>
                  <a:pt x="187325" y="1264412"/>
                </a:lnTo>
                <a:lnTo>
                  <a:pt x="137509" y="1257723"/>
                </a:lnTo>
                <a:lnTo>
                  <a:pt x="92757" y="1238847"/>
                </a:lnTo>
                <a:lnTo>
                  <a:pt x="54848" y="1209563"/>
                </a:lnTo>
                <a:lnTo>
                  <a:pt x="25564" y="1171654"/>
                </a:lnTo>
                <a:lnTo>
                  <a:pt x="6688" y="1126902"/>
                </a:lnTo>
                <a:lnTo>
                  <a:pt x="0" y="1077087"/>
                </a:lnTo>
                <a:lnTo>
                  <a:pt x="0" y="608711"/>
                </a:lnTo>
                <a:lnTo>
                  <a:pt x="0" y="327787"/>
                </a:lnTo>
                <a:lnTo>
                  <a:pt x="6688" y="277971"/>
                </a:lnTo>
                <a:lnTo>
                  <a:pt x="25564" y="233219"/>
                </a:lnTo>
                <a:lnTo>
                  <a:pt x="54848" y="195310"/>
                </a:lnTo>
                <a:lnTo>
                  <a:pt x="92757" y="166026"/>
                </a:lnTo>
                <a:lnTo>
                  <a:pt x="137509" y="147150"/>
                </a:lnTo>
                <a:lnTo>
                  <a:pt x="187325" y="140462"/>
                </a:lnTo>
                <a:lnTo>
                  <a:pt x="2310510" y="140462"/>
                </a:lnTo>
                <a:lnTo>
                  <a:pt x="2805556" y="0"/>
                </a:lnTo>
                <a:lnTo>
                  <a:pt x="3300729" y="140462"/>
                </a:lnTo>
                <a:lnTo>
                  <a:pt x="3773424" y="140462"/>
                </a:lnTo>
                <a:lnTo>
                  <a:pt x="3823248" y="147150"/>
                </a:lnTo>
                <a:lnTo>
                  <a:pt x="3868024" y="166026"/>
                </a:lnTo>
                <a:lnTo>
                  <a:pt x="3905964" y="195310"/>
                </a:lnTo>
                <a:lnTo>
                  <a:pt x="3935278" y="233219"/>
                </a:lnTo>
                <a:lnTo>
                  <a:pt x="3954178" y="277971"/>
                </a:lnTo>
                <a:lnTo>
                  <a:pt x="3960876" y="327787"/>
                </a:lnTo>
                <a:lnTo>
                  <a:pt x="3960876" y="608711"/>
                </a:lnTo>
                <a:lnTo>
                  <a:pt x="3960876" y="1077087"/>
                </a:lnTo>
                <a:close/>
              </a:path>
            </a:pathLst>
          </a:custGeom>
          <a:ln w="25400">
            <a:solidFill>
              <a:srgbClr val="F795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66800" y="3276600"/>
            <a:ext cx="586105" cy="652780"/>
          </a:xfrm>
          <a:custGeom>
            <a:avLst/>
            <a:gdLst/>
            <a:ahLst/>
            <a:cxnLst/>
            <a:rect l="l" t="t" r="r" b="b"/>
            <a:pathLst>
              <a:path w="586105" h="652779">
                <a:moveTo>
                  <a:pt x="292862" y="0"/>
                </a:moveTo>
                <a:lnTo>
                  <a:pt x="0" y="326263"/>
                </a:lnTo>
                <a:lnTo>
                  <a:pt x="292862" y="652399"/>
                </a:lnTo>
                <a:lnTo>
                  <a:pt x="585851" y="326263"/>
                </a:lnTo>
                <a:lnTo>
                  <a:pt x="29286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66800" y="3276600"/>
            <a:ext cx="586105" cy="652780"/>
          </a:xfrm>
          <a:custGeom>
            <a:avLst/>
            <a:gdLst/>
            <a:ahLst/>
            <a:cxnLst/>
            <a:rect l="l" t="t" r="r" b="b"/>
            <a:pathLst>
              <a:path w="586105" h="652779">
                <a:moveTo>
                  <a:pt x="0" y="326263"/>
                </a:moveTo>
                <a:lnTo>
                  <a:pt x="292862" y="0"/>
                </a:lnTo>
                <a:lnTo>
                  <a:pt x="585851" y="326263"/>
                </a:lnTo>
                <a:lnTo>
                  <a:pt x="292862" y="652399"/>
                </a:lnTo>
                <a:lnTo>
                  <a:pt x="0" y="326263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295146" y="3461004"/>
            <a:ext cx="147320" cy="298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C00000"/>
                </a:solidFill>
                <a:latin typeface="Calibri"/>
                <a:cs typeface="Calibri"/>
              </a:rPr>
              <a:t>P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916173" y="3596385"/>
            <a:ext cx="1228725" cy="466090"/>
          </a:xfrm>
          <a:custGeom>
            <a:avLst/>
            <a:gdLst/>
            <a:ahLst/>
            <a:cxnLst/>
            <a:rect l="l" t="t" r="r" b="b"/>
            <a:pathLst>
              <a:path w="1228725" h="466089">
                <a:moveTo>
                  <a:pt x="83693" y="353949"/>
                </a:moveTo>
                <a:lnTo>
                  <a:pt x="75692" y="354583"/>
                </a:lnTo>
                <a:lnTo>
                  <a:pt x="71119" y="359918"/>
                </a:lnTo>
                <a:lnTo>
                  <a:pt x="0" y="443864"/>
                </a:lnTo>
                <a:lnTo>
                  <a:pt x="108076" y="464438"/>
                </a:lnTo>
                <a:lnTo>
                  <a:pt x="114934" y="465836"/>
                </a:lnTo>
                <a:lnTo>
                  <a:pt x="121538" y="461263"/>
                </a:lnTo>
                <a:lnTo>
                  <a:pt x="122936" y="454406"/>
                </a:lnTo>
                <a:lnTo>
                  <a:pt x="124206" y="447547"/>
                </a:lnTo>
                <a:lnTo>
                  <a:pt x="27939" y="447420"/>
                </a:lnTo>
                <a:lnTo>
                  <a:pt x="19557" y="423418"/>
                </a:lnTo>
                <a:lnTo>
                  <a:pt x="63878" y="407783"/>
                </a:lnTo>
                <a:lnTo>
                  <a:pt x="95123" y="371094"/>
                </a:lnTo>
                <a:lnTo>
                  <a:pt x="94361" y="362965"/>
                </a:lnTo>
                <a:lnTo>
                  <a:pt x="89026" y="358520"/>
                </a:lnTo>
                <a:lnTo>
                  <a:pt x="83693" y="353949"/>
                </a:lnTo>
                <a:close/>
              </a:path>
              <a:path w="1228725" h="466089">
                <a:moveTo>
                  <a:pt x="63878" y="407783"/>
                </a:moveTo>
                <a:lnTo>
                  <a:pt x="19557" y="423418"/>
                </a:lnTo>
                <a:lnTo>
                  <a:pt x="27939" y="447420"/>
                </a:lnTo>
                <a:lnTo>
                  <a:pt x="38740" y="443611"/>
                </a:lnTo>
                <a:lnTo>
                  <a:pt x="33400" y="443611"/>
                </a:lnTo>
                <a:lnTo>
                  <a:pt x="26162" y="422909"/>
                </a:lnTo>
                <a:lnTo>
                  <a:pt x="51010" y="422909"/>
                </a:lnTo>
                <a:lnTo>
                  <a:pt x="63878" y="407783"/>
                </a:lnTo>
                <a:close/>
              </a:path>
              <a:path w="1228725" h="466089">
                <a:moveTo>
                  <a:pt x="72299" y="431772"/>
                </a:moveTo>
                <a:lnTo>
                  <a:pt x="27939" y="447420"/>
                </a:lnTo>
                <a:lnTo>
                  <a:pt x="124122" y="447420"/>
                </a:lnTo>
                <a:lnTo>
                  <a:pt x="119761" y="440816"/>
                </a:lnTo>
                <a:lnTo>
                  <a:pt x="112775" y="439546"/>
                </a:lnTo>
                <a:lnTo>
                  <a:pt x="72299" y="431772"/>
                </a:lnTo>
                <a:close/>
              </a:path>
              <a:path w="1228725" h="466089">
                <a:moveTo>
                  <a:pt x="26162" y="422909"/>
                </a:moveTo>
                <a:lnTo>
                  <a:pt x="33400" y="443611"/>
                </a:lnTo>
                <a:lnTo>
                  <a:pt x="47520" y="427012"/>
                </a:lnTo>
                <a:lnTo>
                  <a:pt x="26162" y="422909"/>
                </a:lnTo>
                <a:close/>
              </a:path>
              <a:path w="1228725" h="466089">
                <a:moveTo>
                  <a:pt x="47520" y="427012"/>
                </a:moveTo>
                <a:lnTo>
                  <a:pt x="33400" y="443611"/>
                </a:lnTo>
                <a:lnTo>
                  <a:pt x="38740" y="443611"/>
                </a:lnTo>
                <a:lnTo>
                  <a:pt x="72299" y="431772"/>
                </a:lnTo>
                <a:lnTo>
                  <a:pt x="47520" y="427012"/>
                </a:lnTo>
                <a:close/>
              </a:path>
              <a:path w="1228725" h="466089">
                <a:moveTo>
                  <a:pt x="1219835" y="0"/>
                </a:moveTo>
                <a:lnTo>
                  <a:pt x="63878" y="407783"/>
                </a:lnTo>
                <a:lnTo>
                  <a:pt x="47520" y="427012"/>
                </a:lnTo>
                <a:lnTo>
                  <a:pt x="72299" y="431772"/>
                </a:lnTo>
                <a:lnTo>
                  <a:pt x="1228216" y="24002"/>
                </a:lnTo>
                <a:lnTo>
                  <a:pt x="1219835" y="0"/>
                </a:lnTo>
                <a:close/>
              </a:path>
              <a:path w="1228725" h="466089">
                <a:moveTo>
                  <a:pt x="51010" y="422909"/>
                </a:moveTo>
                <a:lnTo>
                  <a:pt x="26162" y="422909"/>
                </a:lnTo>
                <a:lnTo>
                  <a:pt x="47520" y="427012"/>
                </a:lnTo>
                <a:lnTo>
                  <a:pt x="51010" y="42290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45203" y="3596513"/>
            <a:ext cx="1149350" cy="469265"/>
          </a:xfrm>
          <a:custGeom>
            <a:avLst/>
            <a:gdLst/>
            <a:ahLst/>
            <a:cxnLst/>
            <a:rect l="l" t="t" r="r" b="b"/>
            <a:pathLst>
              <a:path w="1149350" h="469264">
                <a:moveTo>
                  <a:pt x="1077241" y="436073"/>
                </a:moveTo>
                <a:lnTo>
                  <a:pt x="1029588" y="443864"/>
                </a:lnTo>
                <a:lnTo>
                  <a:pt x="1024889" y="450469"/>
                </a:lnTo>
                <a:lnTo>
                  <a:pt x="1027176" y="464312"/>
                </a:lnTo>
                <a:lnTo>
                  <a:pt x="1033780" y="469011"/>
                </a:lnTo>
                <a:lnTo>
                  <a:pt x="1132159" y="452881"/>
                </a:lnTo>
                <a:lnTo>
                  <a:pt x="1121156" y="452881"/>
                </a:lnTo>
                <a:lnTo>
                  <a:pt x="1077241" y="436073"/>
                </a:lnTo>
                <a:close/>
              </a:path>
              <a:path w="1149350" h="469264">
                <a:moveTo>
                  <a:pt x="1102164" y="431997"/>
                </a:moveTo>
                <a:lnTo>
                  <a:pt x="1077241" y="436073"/>
                </a:lnTo>
                <a:lnTo>
                  <a:pt x="1121156" y="452881"/>
                </a:lnTo>
                <a:lnTo>
                  <a:pt x="1122650" y="448944"/>
                </a:lnTo>
                <a:lnTo>
                  <a:pt x="1115822" y="448944"/>
                </a:lnTo>
                <a:lnTo>
                  <a:pt x="1102164" y="431997"/>
                </a:lnTo>
                <a:close/>
              </a:path>
              <a:path w="1149350" h="469264">
                <a:moveTo>
                  <a:pt x="1067943" y="358013"/>
                </a:moveTo>
                <a:lnTo>
                  <a:pt x="1062482" y="362331"/>
                </a:lnTo>
                <a:lnTo>
                  <a:pt x="1057021" y="366775"/>
                </a:lnTo>
                <a:lnTo>
                  <a:pt x="1056132" y="374776"/>
                </a:lnTo>
                <a:lnTo>
                  <a:pt x="1060450" y="380238"/>
                </a:lnTo>
                <a:lnTo>
                  <a:pt x="1086329" y="412349"/>
                </a:lnTo>
                <a:lnTo>
                  <a:pt x="1130173" y="429132"/>
                </a:lnTo>
                <a:lnTo>
                  <a:pt x="1121156" y="452881"/>
                </a:lnTo>
                <a:lnTo>
                  <a:pt x="1132159" y="452881"/>
                </a:lnTo>
                <a:lnTo>
                  <a:pt x="1149223" y="450088"/>
                </a:lnTo>
                <a:lnTo>
                  <a:pt x="1080262" y="364363"/>
                </a:lnTo>
                <a:lnTo>
                  <a:pt x="1075944" y="358901"/>
                </a:lnTo>
                <a:lnTo>
                  <a:pt x="1067943" y="358013"/>
                </a:lnTo>
                <a:close/>
              </a:path>
              <a:path w="1149350" h="469264">
                <a:moveTo>
                  <a:pt x="1123569" y="428498"/>
                </a:moveTo>
                <a:lnTo>
                  <a:pt x="1102164" y="431997"/>
                </a:lnTo>
                <a:lnTo>
                  <a:pt x="1115822" y="448944"/>
                </a:lnTo>
                <a:lnTo>
                  <a:pt x="1123569" y="428498"/>
                </a:lnTo>
                <a:close/>
              </a:path>
              <a:path w="1149350" h="469264">
                <a:moveTo>
                  <a:pt x="1128514" y="428498"/>
                </a:moveTo>
                <a:lnTo>
                  <a:pt x="1123569" y="428498"/>
                </a:lnTo>
                <a:lnTo>
                  <a:pt x="1115822" y="448944"/>
                </a:lnTo>
                <a:lnTo>
                  <a:pt x="1122650" y="448944"/>
                </a:lnTo>
                <a:lnTo>
                  <a:pt x="1130173" y="429132"/>
                </a:lnTo>
                <a:lnTo>
                  <a:pt x="1128514" y="428498"/>
                </a:lnTo>
                <a:close/>
              </a:path>
              <a:path w="1149350" h="469264">
                <a:moveTo>
                  <a:pt x="9144" y="0"/>
                </a:moveTo>
                <a:lnTo>
                  <a:pt x="0" y="23749"/>
                </a:lnTo>
                <a:lnTo>
                  <a:pt x="1077241" y="436073"/>
                </a:lnTo>
                <a:lnTo>
                  <a:pt x="1102164" y="431997"/>
                </a:lnTo>
                <a:lnTo>
                  <a:pt x="1086329" y="412349"/>
                </a:lnTo>
                <a:lnTo>
                  <a:pt x="9144" y="0"/>
                </a:lnTo>
                <a:close/>
              </a:path>
              <a:path w="1149350" h="469264">
                <a:moveTo>
                  <a:pt x="1086329" y="412349"/>
                </a:moveTo>
                <a:lnTo>
                  <a:pt x="1102164" y="431997"/>
                </a:lnTo>
                <a:lnTo>
                  <a:pt x="1123569" y="428498"/>
                </a:lnTo>
                <a:lnTo>
                  <a:pt x="1128514" y="428498"/>
                </a:lnTo>
                <a:lnTo>
                  <a:pt x="1086329" y="41234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315200" y="3276600"/>
            <a:ext cx="586105" cy="652780"/>
          </a:xfrm>
          <a:custGeom>
            <a:avLst/>
            <a:gdLst/>
            <a:ahLst/>
            <a:cxnLst/>
            <a:rect l="l" t="t" r="r" b="b"/>
            <a:pathLst>
              <a:path w="586104" h="652779">
                <a:moveTo>
                  <a:pt x="292861" y="0"/>
                </a:moveTo>
                <a:lnTo>
                  <a:pt x="0" y="326263"/>
                </a:lnTo>
                <a:lnTo>
                  <a:pt x="292861" y="652399"/>
                </a:lnTo>
                <a:lnTo>
                  <a:pt x="585724" y="326263"/>
                </a:lnTo>
                <a:lnTo>
                  <a:pt x="292861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315200" y="3276600"/>
            <a:ext cx="586105" cy="652780"/>
          </a:xfrm>
          <a:custGeom>
            <a:avLst/>
            <a:gdLst/>
            <a:ahLst/>
            <a:cxnLst/>
            <a:rect l="l" t="t" r="r" b="b"/>
            <a:pathLst>
              <a:path w="586104" h="652779">
                <a:moveTo>
                  <a:pt x="0" y="326263"/>
                </a:moveTo>
                <a:lnTo>
                  <a:pt x="292861" y="0"/>
                </a:lnTo>
                <a:lnTo>
                  <a:pt x="585724" y="326263"/>
                </a:lnTo>
                <a:lnTo>
                  <a:pt x="292861" y="652399"/>
                </a:lnTo>
                <a:lnTo>
                  <a:pt x="0" y="326263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7549133" y="3432047"/>
            <a:ext cx="147320" cy="298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C00000"/>
                </a:solidFill>
                <a:latin typeface="Calibri"/>
                <a:cs typeface="Calibri"/>
              </a:rPr>
              <a:t>P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787002" y="5335523"/>
            <a:ext cx="142875" cy="607060"/>
          </a:xfrm>
          <a:custGeom>
            <a:avLst/>
            <a:gdLst/>
            <a:ahLst/>
            <a:cxnLst/>
            <a:rect l="l" t="t" r="r" b="b"/>
            <a:pathLst>
              <a:path w="142875" h="607060">
                <a:moveTo>
                  <a:pt x="13751" y="463905"/>
                </a:moveTo>
                <a:lnTo>
                  <a:pt x="7750" y="465924"/>
                </a:lnTo>
                <a:lnTo>
                  <a:pt x="3071" y="470101"/>
                </a:lnTo>
                <a:lnTo>
                  <a:pt x="416" y="475575"/>
                </a:lnTo>
                <a:lnTo>
                  <a:pt x="0" y="481646"/>
                </a:lnTo>
                <a:lnTo>
                  <a:pt x="2035" y="487616"/>
                </a:lnTo>
                <a:lnTo>
                  <a:pt x="70996" y="606564"/>
                </a:lnTo>
                <a:lnTo>
                  <a:pt x="89467" y="575094"/>
                </a:lnTo>
                <a:lnTo>
                  <a:pt x="55248" y="575017"/>
                </a:lnTo>
                <a:lnTo>
                  <a:pt x="55325" y="543541"/>
                </a:lnTo>
                <a:lnTo>
                  <a:pt x="55359" y="516300"/>
                </a:lnTo>
                <a:lnTo>
                  <a:pt x="29467" y="471690"/>
                </a:lnTo>
                <a:lnTo>
                  <a:pt x="25324" y="466973"/>
                </a:lnTo>
                <a:lnTo>
                  <a:pt x="19847" y="464316"/>
                </a:lnTo>
                <a:lnTo>
                  <a:pt x="13751" y="463905"/>
                </a:lnTo>
                <a:close/>
              </a:path>
              <a:path w="142875" h="607060">
                <a:moveTo>
                  <a:pt x="55391" y="516355"/>
                </a:moveTo>
                <a:lnTo>
                  <a:pt x="55248" y="575017"/>
                </a:lnTo>
                <a:lnTo>
                  <a:pt x="86998" y="575094"/>
                </a:lnTo>
                <a:lnTo>
                  <a:pt x="87018" y="567093"/>
                </a:lnTo>
                <a:lnTo>
                  <a:pt x="57407" y="567016"/>
                </a:lnTo>
                <a:lnTo>
                  <a:pt x="71170" y="543541"/>
                </a:lnTo>
                <a:lnTo>
                  <a:pt x="55391" y="516355"/>
                </a:lnTo>
                <a:close/>
              </a:path>
              <a:path w="142875" h="607060">
                <a:moveTo>
                  <a:pt x="128948" y="464205"/>
                </a:moveTo>
                <a:lnTo>
                  <a:pt x="87141" y="516300"/>
                </a:lnTo>
                <a:lnTo>
                  <a:pt x="86998" y="575094"/>
                </a:lnTo>
                <a:lnTo>
                  <a:pt x="89467" y="575094"/>
                </a:lnTo>
                <a:lnTo>
                  <a:pt x="140592" y="487984"/>
                </a:lnTo>
                <a:lnTo>
                  <a:pt x="142646" y="482026"/>
                </a:lnTo>
                <a:lnTo>
                  <a:pt x="142259" y="475953"/>
                </a:lnTo>
                <a:lnTo>
                  <a:pt x="139610" y="470462"/>
                </a:lnTo>
                <a:lnTo>
                  <a:pt x="134877" y="466255"/>
                </a:lnTo>
                <a:lnTo>
                  <a:pt x="128948" y="464205"/>
                </a:lnTo>
                <a:close/>
              </a:path>
              <a:path w="142875" h="607060">
                <a:moveTo>
                  <a:pt x="71170" y="543541"/>
                </a:moveTo>
                <a:lnTo>
                  <a:pt x="57407" y="567016"/>
                </a:lnTo>
                <a:lnTo>
                  <a:pt x="84839" y="567093"/>
                </a:lnTo>
                <a:lnTo>
                  <a:pt x="71170" y="543541"/>
                </a:lnTo>
                <a:close/>
              </a:path>
              <a:path w="142875" h="607060">
                <a:moveTo>
                  <a:pt x="87141" y="516300"/>
                </a:moveTo>
                <a:lnTo>
                  <a:pt x="71170" y="543541"/>
                </a:lnTo>
                <a:lnTo>
                  <a:pt x="84839" y="567093"/>
                </a:lnTo>
                <a:lnTo>
                  <a:pt x="87018" y="567093"/>
                </a:lnTo>
                <a:lnTo>
                  <a:pt x="87141" y="516300"/>
                </a:lnTo>
                <a:close/>
              </a:path>
              <a:path w="142875" h="607060">
                <a:moveTo>
                  <a:pt x="56645" y="0"/>
                </a:moveTo>
                <a:lnTo>
                  <a:pt x="55391" y="516355"/>
                </a:lnTo>
                <a:lnTo>
                  <a:pt x="71170" y="543541"/>
                </a:lnTo>
                <a:lnTo>
                  <a:pt x="87109" y="516355"/>
                </a:lnTo>
                <a:lnTo>
                  <a:pt x="87269" y="463905"/>
                </a:lnTo>
                <a:lnTo>
                  <a:pt x="88395" y="126"/>
                </a:lnTo>
                <a:lnTo>
                  <a:pt x="5664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834002" y="5334000"/>
            <a:ext cx="142875" cy="608330"/>
          </a:xfrm>
          <a:custGeom>
            <a:avLst/>
            <a:gdLst/>
            <a:ahLst/>
            <a:cxnLst/>
            <a:rect l="l" t="t" r="r" b="b"/>
            <a:pathLst>
              <a:path w="142875" h="608329">
                <a:moveTo>
                  <a:pt x="13751" y="465429"/>
                </a:moveTo>
                <a:lnTo>
                  <a:pt x="7750" y="467448"/>
                </a:lnTo>
                <a:lnTo>
                  <a:pt x="3071" y="471626"/>
                </a:lnTo>
                <a:lnTo>
                  <a:pt x="416" y="477100"/>
                </a:lnTo>
                <a:lnTo>
                  <a:pt x="0" y="483175"/>
                </a:lnTo>
                <a:lnTo>
                  <a:pt x="2035" y="489153"/>
                </a:lnTo>
                <a:lnTo>
                  <a:pt x="70996" y="608088"/>
                </a:lnTo>
                <a:lnTo>
                  <a:pt x="89467" y="576618"/>
                </a:lnTo>
                <a:lnTo>
                  <a:pt x="55248" y="576541"/>
                </a:lnTo>
                <a:lnTo>
                  <a:pt x="55325" y="545067"/>
                </a:lnTo>
                <a:lnTo>
                  <a:pt x="55355" y="517824"/>
                </a:lnTo>
                <a:lnTo>
                  <a:pt x="29467" y="473227"/>
                </a:lnTo>
                <a:lnTo>
                  <a:pt x="25324" y="468502"/>
                </a:lnTo>
                <a:lnTo>
                  <a:pt x="19847" y="465842"/>
                </a:lnTo>
                <a:lnTo>
                  <a:pt x="13751" y="465429"/>
                </a:lnTo>
                <a:close/>
              </a:path>
              <a:path w="142875" h="608329">
                <a:moveTo>
                  <a:pt x="55391" y="517885"/>
                </a:moveTo>
                <a:lnTo>
                  <a:pt x="55248" y="576541"/>
                </a:lnTo>
                <a:lnTo>
                  <a:pt x="86998" y="576618"/>
                </a:lnTo>
                <a:lnTo>
                  <a:pt x="87018" y="568617"/>
                </a:lnTo>
                <a:lnTo>
                  <a:pt x="57407" y="568540"/>
                </a:lnTo>
                <a:lnTo>
                  <a:pt x="71169" y="545067"/>
                </a:lnTo>
                <a:lnTo>
                  <a:pt x="55391" y="517885"/>
                </a:lnTo>
                <a:close/>
              </a:path>
              <a:path w="142875" h="608329">
                <a:moveTo>
                  <a:pt x="128948" y="465729"/>
                </a:moveTo>
                <a:lnTo>
                  <a:pt x="87141" y="517824"/>
                </a:lnTo>
                <a:lnTo>
                  <a:pt x="86998" y="576618"/>
                </a:lnTo>
                <a:lnTo>
                  <a:pt x="89467" y="576618"/>
                </a:lnTo>
                <a:lnTo>
                  <a:pt x="140592" y="489508"/>
                </a:lnTo>
                <a:lnTo>
                  <a:pt x="142646" y="483550"/>
                </a:lnTo>
                <a:lnTo>
                  <a:pt x="142259" y="477477"/>
                </a:lnTo>
                <a:lnTo>
                  <a:pt x="139610" y="471986"/>
                </a:lnTo>
                <a:lnTo>
                  <a:pt x="134877" y="467779"/>
                </a:lnTo>
                <a:lnTo>
                  <a:pt x="128948" y="465729"/>
                </a:lnTo>
                <a:close/>
              </a:path>
              <a:path w="142875" h="608329">
                <a:moveTo>
                  <a:pt x="71169" y="545067"/>
                </a:moveTo>
                <a:lnTo>
                  <a:pt x="57407" y="568540"/>
                </a:lnTo>
                <a:lnTo>
                  <a:pt x="84839" y="568617"/>
                </a:lnTo>
                <a:lnTo>
                  <a:pt x="71169" y="545067"/>
                </a:lnTo>
                <a:close/>
              </a:path>
              <a:path w="142875" h="608329">
                <a:moveTo>
                  <a:pt x="87141" y="517824"/>
                </a:moveTo>
                <a:lnTo>
                  <a:pt x="71169" y="545067"/>
                </a:lnTo>
                <a:lnTo>
                  <a:pt x="84839" y="568617"/>
                </a:lnTo>
                <a:lnTo>
                  <a:pt x="87018" y="568617"/>
                </a:lnTo>
                <a:lnTo>
                  <a:pt x="87141" y="517824"/>
                </a:lnTo>
                <a:close/>
              </a:path>
              <a:path w="142875" h="608329">
                <a:moveTo>
                  <a:pt x="88395" y="0"/>
                </a:moveTo>
                <a:lnTo>
                  <a:pt x="56645" y="0"/>
                </a:lnTo>
                <a:lnTo>
                  <a:pt x="55391" y="517885"/>
                </a:lnTo>
                <a:lnTo>
                  <a:pt x="71169" y="545067"/>
                </a:lnTo>
                <a:lnTo>
                  <a:pt x="87105" y="517885"/>
                </a:lnTo>
                <a:lnTo>
                  <a:pt x="87268" y="465429"/>
                </a:lnTo>
                <a:lnTo>
                  <a:pt x="8839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88186" y="249173"/>
            <a:ext cx="6096635" cy="100901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037080" marR="5080" indent="-2025014">
              <a:lnSpc>
                <a:spcPct val="100000"/>
              </a:lnSpc>
            </a:pPr>
            <a:r>
              <a:rPr dirty="0" sz="3200" spc="-15"/>
              <a:t>GTP-Dependant Regulatory </a:t>
            </a:r>
            <a:r>
              <a:rPr dirty="0" sz="3200" spc="-20"/>
              <a:t>Proteins  </a:t>
            </a:r>
            <a:r>
              <a:rPr dirty="0" sz="3200" spc="-15"/>
              <a:t>(G-Proteins)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061719" y="1323466"/>
            <a:ext cx="1450340" cy="393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b="1">
                <a:solidFill>
                  <a:srgbClr val="943735"/>
                </a:solidFill>
                <a:latin typeface="Calibri"/>
                <a:cs typeface="Calibri"/>
              </a:rPr>
              <a:t>G-Proteins: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91154" y="1323466"/>
            <a:ext cx="5325745" cy="11264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 b="1">
                <a:solidFill>
                  <a:srgbClr val="375F92"/>
                </a:solidFill>
                <a:latin typeface="Calibri"/>
                <a:cs typeface="Calibri"/>
              </a:rPr>
              <a:t>Trimeric </a:t>
            </a:r>
            <a:r>
              <a:rPr dirty="0" sz="2400" spc="-10" b="1">
                <a:solidFill>
                  <a:srgbClr val="375F92"/>
                </a:solidFill>
                <a:latin typeface="Calibri"/>
                <a:cs typeface="Calibri"/>
              </a:rPr>
              <a:t>membrane </a:t>
            </a:r>
            <a:r>
              <a:rPr dirty="0" sz="2400" spc="-5" b="1">
                <a:solidFill>
                  <a:srgbClr val="375F92"/>
                </a:solidFill>
                <a:latin typeface="Calibri"/>
                <a:cs typeface="Calibri"/>
              </a:rPr>
              <a:t>proteins</a:t>
            </a:r>
            <a:r>
              <a:rPr dirty="0" sz="2400" spc="-150" b="1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2400" spc="5" b="1">
                <a:solidFill>
                  <a:srgbClr val="375F92"/>
                </a:solidFill>
                <a:latin typeface="Calibri"/>
                <a:cs typeface="Calibri"/>
              </a:rPr>
              <a:t>(</a:t>
            </a:r>
            <a:r>
              <a:rPr dirty="0" sz="2400" spc="5" b="1">
                <a:solidFill>
                  <a:srgbClr val="375F92"/>
                </a:solidFill>
                <a:latin typeface="Times New Roman"/>
                <a:cs typeface="Times New Roman"/>
              </a:rPr>
              <a:t>αβγ</a:t>
            </a:r>
            <a:r>
              <a:rPr dirty="0" sz="2400" spc="5" b="1">
                <a:solidFill>
                  <a:srgbClr val="375F92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10" b="1">
                <a:solidFill>
                  <a:srgbClr val="375F92"/>
                </a:solidFill>
                <a:latin typeface="Times New Roman"/>
                <a:cs typeface="Times New Roman"/>
              </a:rPr>
              <a:t>G-stimulatory (G</a:t>
            </a:r>
            <a:r>
              <a:rPr dirty="0" baseline="-20833" sz="2400" spc="-15" b="1">
                <a:solidFill>
                  <a:srgbClr val="375F92"/>
                </a:solidFill>
                <a:latin typeface="Times New Roman"/>
                <a:cs typeface="Times New Roman"/>
              </a:rPr>
              <a:t>s</a:t>
            </a:r>
            <a:r>
              <a:rPr dirty="0" sz="2400" spc="-10" b="1">
                <a:solidFill>
                  <a:srgbClr val="375F92"/>
                </a:solidFill>
                <a:latin typeface="Times New Roman"/>
                <a:cs typeface="Times New Roman"/>
              </a:rPr>
              <a:t>) </a:t>
            </a:r>
            <a:r>
              <a:rPr dirty="0" sz="2400" b="1">
                <a:solidFill>
                  <a:srgbClr val="375F92"/>
                </a:solidFill>
                <a:latin typeface="Times New Roman"/>
                <a:cs typeface="Times New Roman"/>
              </a:rPr>
              <a:t>and </a:t>
            </a:r>
            <a:r>
              <a:rPr dirty="0" sz="2400" spc="-5" b="1">
                <a:solidFill>
                  <a:srgbClr val="375F92"/>
                </a:solidFill>
                <a:latin typeface="Times New Roman"/>
                <a:cs typeface="Times New Roman"/>
              </a:rPr>
              <a:t>G-inhibitory</a:t>
            </a:r>
            <a:r>
              <a:rPr dirty="0" sz="2400" spc="114" b="1">
                <a:solidFill>
                  <a:srgbClr val="375F92"/>
                </a:solidFill>
                <a:latin typeface="Times New Roman"/>
                <a:cs typeface="Times New Roman"/>
              </a:rPr>
              <a:t> </a:t>
            </a:r>
            <a:r>
              <a:rPr dirty="0" sz="2400" spc="-5" b="1">
                <a:solidFill>
                  <a:srgbClr val="375F92"/>
                </a:solidFill>
                <a:latin typeface="Times New Roman"/>
                <a:cs typeface="Times New Roman"/>
              </a:rPr>
              <a:t>(G</a:t>
            </a:r>
            <a:r>
              <a:rPr dirty="0" baseline="-20833" sz="2400" spc="-7" b="1">
                <a:solidFill>
                  <a:srgbClr val="375F92"/>
                </a:solidFill>
                <a:latin typeface="Times New Roman"/>
                <a:cs typeface="Times New Roman"/>
              </a:rPr>
              <a:t>i</a:t>
            </a:r>
            <a:r>
              <a:rPr dirty="0" sz="2400" spc="-5" b="1">
                <a:solidFill>
                  <a:srgbClr val="375F92"/>
                </a:solidFill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375F92"/>
                </a:solidFill>
                <a:latin typeface="Calibri"/>
                <a:cs typeface="Calibri"/>
              </a:rPr>
              <a:t>Binds </a:t>
            </a:r>
            <a:r>
              <a:rPr dirty="0" sz="2400" spc="-10" b="1">
                <a:solidFill>
                  <a:srgbClr val="375F92"/>
                </a:solidFill>
                <a:latin typeface="Calibri"/>
                <a:cs typeface="Calibri"/>
              </a:rPr>
              <a:t>to</a:t>
            </a:r>
            <a:r>
              <a:rPr dirty="0" sz="2400" spc="-114" b="1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2400" spc="-15" b="1">
                <a:solidFill>
                  <a:srgbClr val="375F92"/>
                </a:solidFill>
                <a:latin typeface="Calibri"/>
                <a:cs typeface="Calibri"/>
              </a:rPr>
              <a:t>GTP/GDP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916173" y="3307460"/>
            <a:ext cx="1228725" cy="466090"/>
          </a:xfrm>
          <a:custGeom>
            <a:avLst/>
            <a:gdLst/>
            <a:ahLst/>
            <a:cxnLst/>
            <a:rect l="l" t="t" r="r" b="b"/>
            <a:pathLst>
              <a:path w="1228725" h="466089">
                <a:moveTo>
                  <a:pt x="83693" y="353949"/>
                </a:moveTo>
                <a:lnTo>
                  <a:pt x="75692" y="354583"/>
                </a:lnTo>
                <a:lnTo>
                  <a:pt x="71119" y="359918"/>
                </a:lnTo>
                <a:lnTo>
                  <a:pt x="0" y="443864"/>
                </a:lnTo>
                <a:lnTo>
                  <a:pt x="108076" y="464438"/>
                </a:lnTo>
                <a:lnTo>
                  <a:pt x="114934" y="465836"/>
                </a:lnTo>
                <a:lnTo>
                  <a:pt x="121538" y="461263"/>
                </a:lnTo>
                <a:lnTo>
                  <a:pt x="122936" y="454406"/>
                </a:lnTo>
                <a:lnTo>
                  <a:pt x="124206" y="447547"/>
                </a:lnTo>
                <a:lnTo>
                  <a:pt x="27939" y="447420"/>
                </a:lnTo>
                <a:lnTo>
                  <a:pt x="19557" y="423418"/>
                </a:lnTo>
                <a:lnTo>
                  <a:pt x="63878" y="407783"/>
                </a:lnTo>
                <a:lnTo>
                  <a:pt x="95123" y="371094"/>
                </a:lnTo>
                <a:lnTo>
                  <a:pt x="94361" y="362965"/>
                </a:lnTo>
                <a:lnTo>
                  <a:pt x="89026" y="358520"/>
                </a:lnTo>
                <a:lnTo>
                  <a:pt x="83693" y="353949"/>
                </a:lnTo>
                <a:close/>
              </a:path>
              <a:path w="1228725" h="466089">
                <a:moveTo>
                  <a:pt x="63878" y="407783"/>
                </a:moveTo>
                <a:lnTo>
                  <a:pt x="19557" y="423418"/>
                </a:lnTo>
                <a:lnTo>
                  <a:pt x="27939" y="447420"/>
                </a:lnTo>
                <a:lnTo>
                  <a:pt x="38740" y="443611"/>
                </a:lnTo>
                <a:lnTo>
                  <a:pt x="33400" y="443611"/>
                </a:lnTo>
                <a:lnTo>
                  <a:pt x="26162" y="422909"/>
                </a:lnTo>
                <a:lnTo>
                  <a:pt x="51010" y="422909"/>
                </a:lnTo>
                <a:lnTo>
                  <a:pt x="63878" y="407783"/>
                </a:lnTo>
                <a:close/>
              </a:path>
              <a:path w="1228725" h="466089">
                <a:moveTo>
                  <a:pt x="72299" y="431772"/>
                </a:moveTo>
                <a:lnTo>
                  <a:pt x="27939" y="447420"/>
                </a:lnTo>
                <a:lnTo>
                  <a:pt x="124122" y="447420"/>
                </a:lnTo>
                <a:lnTo>
                  <a:pt x="119761" y="440816"/>
                </a:lnTo>
                <a:lnTo>
                  <a:pt x="112775" y="439546"/>
                </a:lnTo>
                <a:lnTo>
                  <a:pt x="72299" y="431772"/>
                </a:lnTo>
                <a:close/>
              </a:path>
              <a:path w="1228725" h="466089">
                <a:moveTo>
                  <a:pt x="26162" y="422909"/>
                </a:moveTo>
                <a:lnTo>
                  <a:pt x="33400" y="443611"/>
                </a:lnTo>
                <a:lnTo>
                  <a:pt x="47520" y="427012"/>
                </a:lnTo>
                <a:lnTo>
                  <a:pt x="26162" y="422909"/>
                </a:lnTo>
                <a:close/>
              </a:path>
              <a:path w="1228725" h="466089">
                <a:moveTo>
                  <a:pt x="47520" y="427012"/>
                </a:moveTo>
                <a:lnTo>
                  <a:pt x="33400" y="443611"/>
                </a:lnTo>
                <a:lnTo>
                  <a:pt x="38740" y="443611"/>
                </a:lnTo>
                <a:lnTo>
                  <a:pt x="72299" y="431772"/>
                </a:lnTo>
                <a:lnTo>
                  <a:pt x="47520" y="427012"/>
                </a:lnTo>
                <a:close/>
              </a:path>
              <a:path w="1228725" h="466089">
                <a:moveTo>
                  <a:pt x="1219835" y="0"/>
                </a:moveTo>
                <a:lnTo>
                  <a:pt x="63878" y="407783"/>
                </a:lnTo>
                <a:lnTo>
                  <a:pt x="47520" y="427012"/>
                </a:lnTo>
                <a:lnTo>
                  <a:pt x="72299" y="431772"/>
                </a:lnTo>
                <a:lnTo>
                  <a:pt x="1228216" y="24002"/>
                </a:lnTo>
                <a:lnTo>
                  <a:pt x="1219835" y="0"/>
                </a:lnTo>
                <a:close/>
              </a:path>
              <a:path w="1228725" h="466089">
                <a:moveTo>
                  <a:pt x="51010" y="422909"/>
                </a:moveTo>
                <a:lnTo>
                  <a:pt x="26162" y="422909"/>
                </a:lnTo>
                <a:lnTo>
                  <a:pt x="47520" y="427012"/>
                </a:lnTo>
                <a:lnTo>
                  <a:pt x="51010" y="42290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545203" y="3307588"/>
            <a:ext cx="1149350" cy="470534"/>
          </a:xfrm>
          <a:custGeom>
            <a:avLst/>
            <a:gdLst/>
            <a:ahLst/>
            <a:cxnLst/>
            <a:rect l="l" t="t" r="r" b="b"/>
            <a:pathLst>
              <a:path w="1149350" h="470535">
                <a:moveTo>
                  <a:pt x="1077369" y="437586"/>
                </a:moveTo>
                <a:lnTo>
                  <a:pt x="1029588" y="445388"/>
                </a:lnTo>
                <a:lnTo>
                  <a:pt x="1024889" y="451866"/>
                </a:lnTo>
                <a:lnTo>
                  <a:pt x="1027176" y="465709"/>
                </a:lnTo>
                <a:lnTo>
                  <a:pt x="1033780" y="470407"/>
                </a:lnTo>
                <a:lnTo>
                  <a:pt x="1132036" y="454406"/>
                </a:lnTo>
                <a:lnTo>
                  <a:pt x="1121156" y="454406"/>
                </a:lnTo>
                <a:lnTo>
                  <a:pt x="1077369" y="437586"/>
                </a:lnTo>
                <a:close/>
              </a:path>
              <a:path w="1149350" h="470535">
                <a:moveTo>
                  <a:pt x="1102135" y="433542"/>
                </a:moveTo>
                <a:lnTo>
                  <a:pt x="1077369" y="437586"/>
                </a:lnTo>
                <a:lnTo>
                  <a:pt x="1121156" y="454406"/>
                </a:lnTo>
                <a:lnTo>
                  <a:pt x="1122630" y="450595"/>
                </a:lnTo>
                <a:lnTo>
                  <a:pt x="1115822" y="450595"/>
                </a:lnTo>
                <a:lnTo>
                  <a:pt x="1102135" y="433542"/>
                </a:lnTo>
                <a:close/>
              </a:path>
              <a:path w="1149350" h="470535">
                <a:moveTo>
                  <a:pt x="1068070" y="359537"/>
                </a:moveTo>
                <a:lnTo>
                  <a:pt x="1057021" y="368300"/>
                </a:lnTo>
                <a:lnTo>
                  <a:pt x="1056259" y="376300"/>
                </a:lnTo>
                <a:lnTo>
                  <a:pt x="1060577" y="381762"/>
                </a:lnTo>
                <a:lnTo>
                  <a:pt x="1086376" y="413907"/>
                </a:lnTo>
                <a:lnTo>
                  <a:pt x="1130300" y="430784"/>
                </a:lnTo>
                <a:lnTo>
                  <a:pt x="1121156" y="454406"/>
                </a:lnTo>
                <a:lnTo>
                  <a:pt x="1132036" y="454406"/>
                </a:lnTo>
                <a:lnTo>
                  <a:pt x="1149223" y="451612"/>
                </a:lnTo>
                <a:lnTo>
                  <a:pt x="1080389" y="365887"/>
                </a:lnTo>
                <a:lnTo>
                  <a:pt x="1076071" y="360299"/>
                </a:lnTo>
                <a:lnTo>
                  <a:pt x="1068070" y="359537"/>
                </a:lnTo>
                <a:close/>
              </a:path>
              <a:path w="1149350" h="470535">
                <a:moveTo>
                  <a:pt x="1123696" y="430022"/>
                </a:moveTo>
                <a:lnTo>
                  <a:pt x="1102135" y="433542"/>
                </a:lnTo>
                <a:lnTo>
                  <a:pt x="1115822" y="450595"/>
                </a:lnTo>
                <a:lnTo>
                  <a:pt x="1123696" y="430022"/>
                </a:lnTo>
                <a:close/>
              </a:path>
              <a:path w="1149350" h="470535">
                <a:moveTo>
                  <a:pt x="1128316" y="430022"/>
                </a:moveTo>
                <a:lnTo>
                  <a:pt x="1123696" y="430022"/>
                </a:lnTo>
                <a:lnTo>
                  <a:pt x="1115822" y="450595"/>
                </a:lnTo>
                <a:lnTo>
                  <a:pt x="1122630" y="450595"/>
                </a:lnTo>
                <a:lnTo>
                  <a:pt x="1130300" y="430784"/>
                </a:lnTo>
                <a:lnTo>
                  <a:pt x="1128316" y="430022"/>
                </a:lnTo>
                <a:close/>
              </a:path>
              <a:path w="1149350" h="470535">
                <a:moveTo>
                  <a:pt x="9144" y="0"/>
                </a:moveTo>
                <a:lnTo>
                  <a:pt x="0" y="23749"/>
                </a:lnTo>
                <a:lnTo>
                  <a:pt x="1077369" y="437586"/>
                </a:lnTo>
                <a:lnTo>
                  <a:pt x="1102135" y="433542"/>
                </a:lnTo>
                <a:lnTo>
                  <a:pt x="1086376" y="413907"/>
                </a:lnTo>
                <a:lnTo>
                  <a:pt x="9144" y="0"/>
                </a:lnTo>
                <a:close/>
              </a:path>
              <a:path w="1149350" h="470535">
                <a:moveTo>
                  <a:pt x="1086376" y="413907"/>
                </a:moveTo>
                <a:lnTo>
                  <a:pt x="1102135" y="433542"/>
                </a:lnTo>
                <a:lnTo>
                  <a:pt x="1123696" y="430022"/>
                </a:lnTo>
                <a:lnTo>
                  <a:pt x="1128316" y="430022"/>
                </a:lnTo>
                <a:lnTo>
                  <a:pt x="1086376" y="413907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561338" y="3860038"/>
            <a:ext cx="2710815" cy="11258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 indent="-635">
              <a:lnSpc>
                <a:spcPct val="100000"/>
              </a:lnSpc>
            </a:pPr>
            <a:r>
              <a:rPr dirty="0" sz="2400" spc="-5" b="1">
                <a:solidFill>
                  <a:srgbClr val="375F92"/>
                </a:solidFill>
                <a:latin typeface="Calibri"/>
                <a:cs typeface="Calibri"/>
              </a:rPr>
              <a:t>Inactive </a:t>
            </a:r>
            <a:r>
              <a:rPr dirty="0" sz="2400" spc="-10" b="1">
                <a:solidFill>
                  <a:srgbClr val="375F92"/>
                </a:solidFill>
                <a:latin typeface="Calibri"/>
                <a:cs typeface="Calibri"/>
              </a:rPr>
              <a:t>form  </a:t>
            </a:r>
            <a:r>
              <a:rPr dirty="0" sz="2400" spc="-15" b="1">
                <a:solidFill>
                  <a:srgbClr val="375F92"/>
                </a:solidFill>
                <a:latin typeface="Calibri"/>
                <a:cs typeface="Calibri"/>
              </a:rPr>
              <a:t>Trimeric </a:t>
            </a:r>
            <a:r>
              <a:rPr dirty="0" sz="2400" b="1">
                <a:solidFill>
                  <a:srgbClr val="375F92"/>
                </a:solidFill>
                <a:latin typeface="Calibri"/>
                <a:cs typeface="Calibri"/>
              </a:rPr>
              <a:t>–</a:t>
            </a:r>
            <a:r>
              <a:rPr dirty="0" sz="2400" b="1">
                <a:solidFill>
                  <a:srgbClr val="375F92"/>
                </a:solidFill>
                <a:latin typeface="Calibri"/>
                <a:cs typeface="Calibri"/>
              </a:rPr>
              <a:t>bound</a:t>
            </a:r>
            <a:r>
              <a:rPr dirty="0" sz="2400" spc="-135" b="1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375F92"/>
                </a:solidFill>
                <a:latin typeface="Calibri"/>
                <a:cs typeface="Calibri"/>
              </a:rPr>
              <a:t>GDP  </a:t>
            </a:r>
            <a:r>
              <a:rPr dirty="0" sz="2400" spc="-5" b="1">
                <a:solidFill>
                  <a:srgbClr val="943735"/>
                </a:solidFill>
                <a:latin typeface="Calibri"/>
                <a:cs typeface="Calibri"/>
              </a:rPr>
              <a:t>(</a:t>
            </a:r>
            <a:r>
              <a:rPr dirty="0" sz="2400" spc="-5" b="1">
                <a:solidFill>
                  <a:srgbClr val="943735"/>
                </a:solidFill>
                <a:latin typeface="Times New Roman"/>
                <a:cs typeface="Times New Roman"/>
              </a:rPr>
              <a:t>αβγ</a:t>
            </a:r>
            <a:r>
              <a:rPr dirty="0" sz="2400" spc="-5" b="1">
                <a:solidFill>
                  <a:srgbClr val="943735"/>
                </a:solidFill>
                <a:latin typeface="Times New Roman"/>
                <a:cs typeface="Times New Roman"/>
              </a:rPr>
              <a:t>/GDP)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83277" y="3818508"/>
            <a:ext cx="1683385" cy="11264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 indent="635">
              <a:lnSpc>
                <a:spcPct val="100000"/>
              </a:lnSpc>
            </a:pPr>
            <a:r>
              <a:rPr dirty="0" sz="2400" spc="-5" b="1">
                <a:solidFill>
                  <a:srgbClr val="375F92"/>
                </a:solidFill>
                <a:latin typeface="Calibri"/>
                <a:cs typeface="Calibri"/>
              </a:rPr>
              <a:t>Active </a:t>
            </a:r>
            <a:r>
              <a:rPr dirty="0" sz="2400" spc="-10" b="1">
                <a:solidFill>
                  <a:srgbClr val="375F92"/>
                </a:solidFill>
                <a:latin typeface="Calibri"/>
                <a:cs typeface="Calibri"/>
              </a:rPr>
              <a:t>form  </a:t>
            </a:r>
            <a:r>
              <a:rPr dirty="0" sz="2400" b="1">
                <a:solidFill>
                  <a:srgbClr val="375F92"/>
                </a:solidFill>
                <a:latin typeface="Times New Roman"/>
                <a:cs typeface="Times New Roman"/>
              </a:rPr>
              <a:t>α</a:t>
            </a:r>
            <a:r>
              <a:rPr dirty="0" sz="2400" b="1">
                <a:solidFill>
                  <a:srgbClr val="375F92"/>
                </a:solidFill>
                <a:latin typeface="Calibri"/>
                <a:cs typeface="Calibri"/>
              </a:rPr>
              <a:t>-bound</a:t>
            </a:r>
            <a:r>
              <a:rPr dirty="0" sz="2400" spc="-120" b="1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375F92"/>
                </a:solidFill>
                <a:latin typeface="Calibri"/>
                <a:cs typeface="Calibri"/>
              </a:rPr>
              <a:t>GTP  </a:t>
            </a:r>
            <a:r>
              <a:rPr dirty="0" sz="2400" spc="-10" b="1">
                <a:solidFill>
                  <a:srgbClr val="C00000"/>
                </a:solidFill>
                <a:latin typeface="Calibri"/>
                <a:cs typeface="Calibri"/>
              </a:rPr>
              <a:t>(</a:t>
            </a:r>
            <a:r>
              <a:rPr dirty="0" sz="2400" spc="-10" b="1">
                <a:solidFill>
                  <a:srgbClr val="C00000"/>
                </a:solidFill>
                <a:latin typeface="Times New Roman"/>
                <a:cs typeface="Times New Roman"/>
              </a:rPr>
              <a:t>α</a:t>
            </a:r>
            <a:r>
              <a:rPr dirty="0" sz="2400" spc="-10" b="1">
                <a:solidFill>
                  <a:srgbClr val="C00000"/>
                </a:solidFill>
                <a:latin typeface="Times New Roman"/>
                <a:cs typeface="Times New Roman"/>
              </a:rPr>
              <a:t>/GTP)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07563" y="2881629"/>
            <a:ext cx="2539365" cy="393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 b="1">
                <a:solidFill>
                  <a:srgbClr val="375F92"/>
                </a:solidFill>
                <a:latin typeface="Calibri"/>
                <a:cs typeface="Calibri"/>
              </a:rPr>
              <a:t>Forms </a:t>
            </a:r>
            <a:r>
              <a:rPr dirty="0" sz="2400" b="1">
                <a:solidFill>
                  <a:srgbClr val="375F92"/>
                </a:solidFill>
                <a:latin typeface="Calibri"/>
                <a:cs typeface="Calibri"/>
              </a:rPr>
              <a:t>of</a:t>
            </a:r>
            <a:r>
              <a:rPr dirty="0" sz="2400" spc="-114" b="1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375F92"/>
                </a:solidFill>
                <a:latin typeface="Calibri"/>
                <a:cs typeface="Calibri"/>
              </a:rPr>
              <a:t>G-Proteins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0044" y="5398719"/>
            <a:ext cx="8439785" cy="884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800" b="1">
                <a:solidFill>
                  <a:srgbClr val="1F487C"/>
                </a:solidFill>
                <a:latin typeface="Calibri"/>
                <a:cs typeface="Calibri"/>
              </a:rPr>
              <a:t>The </a:t>
            </a:r>
            <a:r>
              <a:rPr dirty="0" sz="2800" b="1">
                <a:solidFill>
                  <a:srgbClr val="C00000"/>
                </a:solidFill>
                <a:latin typeface="Calibri"/>
                <a:cs typeface="Calibri"/>
              </a:rPr>
              <a:t>α</a:t>
            </a:r>
            <a:r>
              <a:rPr dirty="0" sz="2800" b="1">
                <a:solidFill>
                  <a:srgbClr val="C00000"/>
                </a:solidFill>
                <a:latin typeface="Calibri"/>
                <a:cs typeface="Calibri"/>
              </a:rPr>
              <a:t>-subunit </a:t>
            </a:r>
            <a:r>
              <a:rPr dirty="0" sz="2800" spc="5" b="1">
                <a:solidFill>
                  <a:srgbClr val="1F487C"/>
                </a:solidFill>
                <a:latin typeface="Calibri"/>
                <a:cs typeface="Calibri"/>
              </a:rPr>
              <a:t>has </a:t>
            </a:r>
            <a:r>
              <a:rPr dirty="0" sz="2800" b="1">
                <a:solidFill>
                  <a:srgbClr val="C00000"/>
                </a:solidFill>
                <a:latin typeface="Calibri"/>
                <a:cs typeface="Calibri"/>
              </a:rPr>
              <a:t>intrinsic </a:t>
            </a:r>
            <a:r>
              <a:rPr dirty="0" sz="2800" spc="-10" b="1">
                <a:solidFill>
                  <a:srgbClr val="C00000"/>
                </a:solidFill>
                <a:latin typeface="Calibri"/>
                <a:cs typeface="Calibri"/>
              </a:rPr>
              <a:t>GTPase </a:t>
            </a:r>
            <a:r>
              <a:rPr dirty="0" sz="2800" spc="-15" b="1">
                <a:solidFill>
                  <a:srgbClr val="C00000"/>
                </a:solidFill>
                <a:latin typeface="Calibri"/>
                <a:cs typeface="Calibri"/>
              </a:rPr>
              <a:t>activity</a:t>
            </a:r>
            <a:r>
              <a:rPr dirty="0" sz="2800" spc="-15" b="1">
                <a:solidFill>
                  <a:srgbClr val="1F487C"/>
                </a:solidFill>
                <a:latin typeface="Calibri"/>
                <a:cs typeface="Calibri"/>
              </a:rPr>
              <a:t>, </a:t>
            </a:r>
            <a:r>
              <a:rPr dirty="0" sz="2800" b="1">
                <a:solidFill>
                  <a:srgbClr val="1F487C"/>
                </a:solidFill>
                <a:latin typeface="Calibri"/>
                <a:cs typeface="Calibri"/>
              </a:rPr>
              <a:t>resulting </a:t>
            </a:r>
            <a:r>
              <a:rPr dirty="0" sz="2800" spc="5" b="1">
                <a:solidFill>
                  <a:srgbClr val="1F487C"/>
                </a:solidFill>
                <a:latin typeface="Calibri"/>
                <a:cs typeface="Calibri"/>
              </a:rPr>
              <a:t>in  </a:t>
            </a:r>
            <a:r>
              <a:rPr dirty="0" sz="2800" spc="-10" b="1">
                <a:solidFill>
                  <a:srgbClr val="1F487C"/>
                </a:solidFill>
                <a:latin typeface="Calibri"/>
                <a:cs typeface="Calibri"/>
              </a:rPr>
              <a:t>hydrolysis </a:t>
            </a:r>
            <a:r>
              <a:rPr dirty="0" sz="2800" b="1">
                <a:solidFill>
                  <a:srgbClr val="1F487C"/>
                </a:solidFill>
                <a:latin typeface="Calibri"/>
                <a:cs typeface="Calibri"/>
              </a:rPr>
              <a:t>of </a:t>
            </a:r>
            <a:r>
              <a:rPr dirty="0" sz="2800" spc="-5" b="1">
                <a:solidFill>
                  <a:srgbClr val="1F487C"/>
                </a:solidFill>
                <a:latin typeface="Calibri"/>
                <a:cs typeface="Calibri"/>
              </a:rPr>
              <a:t>GTP into </a:t>
            </a:r>
            <a:r>
              <a:rPr dirty="0" sz="2800" spc="5" b="1">
                <a:solidFill>
                  <a:srgbClr val="1F487C"/>
                </a:solidFill>
                <a:latin typeface="Calibri"/>
                <a:cs typeface="Calibri"/>
              </a:rPr>
              <a:t>GDP and </a:t>
            </a:r>
            <a:r>
              <a:rPr dirty="0" sz="2800" spc="-5" b="1">
                <a:solidFill>
                  <a:srgbClr val="1F487C"/>
                </a:solidFill>
                <a:latin typeface="Calibri"/>
                <a:cs typeface="Calibri"/>
              </a:rPr>
              <a:t>inactivation </a:t>
            </a:r>
            <a:r>
              <a:rPr dirty="0" sz="2800" b="1">
                <a:solidFill>
                  <a:srgbClr val="1F487C"/>
                </a:solidFill>
                <a:latin typeface="Calibri"/>
                <a:cs typeface="Calibri"/>
              </a:rPr>
              <a:t>of</a:t>
            </a:r>
            <a:r>
              <a:rPr dirty="0" sz="2800" spc="-215" b="1">
                <a:solidFill>
                  <a:srgbClr val="1F487C"/>
                </a:solidFill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1F487C"/>
                </a:solidFill>
                <a:latin typeface="Calibri"/>
                <a:cs typeface="Calibri"/>
              </a:rPr>
              <a:t>G-proteins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20367" y="543814"/>
            <a:ext cx="5489575" cy="12585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307340">
              <a:lnSpc>
                <a:spcPct val="100000"/>
              </a:lnSpc>
            </a:pPr>
            <a:r>
              <a:rPr dirty="0" sz="4000" b="1">
                <a:latin typeface="Calibri"/>
                <a:cs typeface="Calibri"/>
              </a:rPr>
              <a:t>Signaling </a:t>
            </a:r>
            <a:r>
              <a:rPr dirty="0" sz="4000" spc="-40" b="1">
                <a:latin typeface="Calibri"/>
                <a:cs typeface="Calibri"/>
              </a:rPr>
              <a:t>Pathways </a:t>
            </a:r>
            <a:r>
              <a:rPr dirty="0" sz="4000" spc="-25" b="1">
                <a:latin typeface="Calibri"/>
                <a:cs typeface="Calibri"/>
              </a:rPr>
              <a:t>for  </a:t>
            </a:r>
            <a:r>
              <a:rPr dirty="0" sz="4000" spc="-10" b="1">
                <a:latin typeface="Calibri"/>
                <a:cs typeface="Calibri"/>
              </a:rPr>
              <a:t>Regulation </a:t>
            </a:r>
            <a:r>
              <a:rPr dirty="0" sz="4000" b="1">
                <a:latin typeface="Calibri"/>
                <a:cs typeface="Calibri"/>
              </a:rPr>
              <a:t>of</a:t>
            </a:r>
            <a:r>
              <a:rPr dirty="0" sz="4000" spc="-70" b="1">
                <a:latin typeface="Calibri"/>
                <a:cs typeface="Calibri"/>
              </a:rPr>
              <a:t> </a:t>
            </a:r>
            <a:r>
              <a:rPr dirty="0" sz="4000" spc="-10" b="1">
                <a:latin typeface="Calibri"/>
                <a:cs typeface="Calibri"/>
              </a:rPr>
              <a:t>Metabolism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93470" y="2404368"/>
            <a:ext cx="7256780" cy="21824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927100" marR="5080" indent="-915035">
              <a:lnSpc>
                <a:spcPct val="146900"/>
              </a:lnSpc>
            </a:pPr>
            <a:r>
              <a:rPr dirty="0" sz="3200" spc="-50" b="1">
                <a:solidFill>
                  <a:srgbClr val="375F92"/>
                </a:solidFill>
                <a:latin typeface="Calibri"/>
                <a:cs typeface="Calibri"/>
              </a:rPr>
              <a:t>Two </a:t>
            </a:r>
            <a:r>
              <a:rPr dirty="0" sz="3200" spc="-15" b="1">
                <a:solidFill>
                  <a:srgbClr val="375F92"/>
                </a:solidFill>
                <a:latin typeface="Calibri"/>
                <a:cs typeface="Calibri"/>
              </a:rPr>
              <a:t>important </a:t>
            </a:r>
            <a:r>
              <a:rPr dirty="0" sz="3200" spc="-10" b="1">
                <a:solidFill>
                  <a:srgbClr val="375F92"/>
                </a:solidFill>
                <a:latin typeface="Calibri"/>
                <a:cs typeface="Calibri"/>
              </a:rPr>
              <a:t>second </a:t>
            </a:r>
            <a:r>
              <a:rPr dirty="0" sz="3200" spc="-15" b="1">
                <a:solidFill>
                  <a:srgbClr val="375F92"/>
                </a:solidFill>
                <a:latin typeface="Calibri"/>
                <a:cs typeface="Calibri"/>
              </a:rPr>
              <a:t>messenger </a:t>
            </a:r>
            <a:r>
              <a:rPr dirty="0" sz="3200" spc="-25" b="1">
                <a:solidFill>
                  <a:srgbClr val="375F92"/>
                </a:solidFill>
                <a:latin typeface="Calibri"/>
                <a:cs typeface="Calibri"/>
              </a:rPr>
              <a:t>systems</a:t>
            </a:r>
            <a:r>
              <a:rPr dirty="0" sz="3200" spc="-25" b="1">
                <a:solidFill>
                  <a:srgbClr val="001F5F"/>
                </a:solidFill>
                <a:latin typeface="Calibri"/>
                <a:cs typeface="Calibri"/>
              </a:rPr>
              <a:t>:  </a:t>
            </a:r>
            <a:r>
              <a:rPr dirty="0" sz="3200" spc="-15" b="1">
                <a:solidFill>
                  <a:srgbClr val="C00000"/>
                </a:solidFill>
                <a:latin typeface="Calibri"/>
                <a:cs typeface="Calibri"/>
              </a:rPr>
              <a:t>Adenylyl </a:t>
            </a:r>
            <a:r>
              <a:rPr dirty="0" sz="3200" spc="-10" b="1">
                <a:solidFill>
                  <a:srgbClr val="C00000"/>
                </a:solidFill>
                <a:latin typeface="Calibri"/>
                <a:cs typeface="Calibri"/>
              </a:rPr>
              <a:t>cyclase </a:t>
            </a:r>
            <a:r>
              <a:rPr dirty="0" sz="3200" spc="-40" b="1">
                <a:solidFill>
                  <a:srgbClr val="C00000"/>
                </a:solidFill>
                <a:latin typeface="Calibri"/>
                <a:cs typeface="Calibri"/>
              </a:rPr>
              <a:t>system  </a:t>
            </a:r>
            <a:r>
              <a:rPr dirty="0" sz="3200" spc="-10" b="1">
                <a:solidFill>
                  <a:srgbClr val="C00000"/>
                </a:solidFill>
                <a:latin typeface="Calibri"/>
                <a:cs typeface="Calibri"/>
              </a:rPr>
              <a:t>Calcium/phosphatidylinositol</a:t>
            </a:r>
            <a:r>
              <a:rPr dirty="0" sz="3200" spc="90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3200" spc="-40" b="1">
                <a:solidFill>
                  <a:srgbClr val="C00000"/>
                </a:solidFill>
                <a:latin typeface="Calibri"/>
                <a:cs typeface="Calibri"/>
              </a:rPr>
              <a:t>system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88086" rIns="0" bIns="0" rtlCol="0" vert="horz">
            <a:spAutoFit/>
          </a:bodyPr>
          <a:lstStyle/>
          <a:p>
            <a:pPr marL="1092200">
              <a:lnSpc>
                <a:spcPct val="100000"/>
              </a:lnSpc>
            </a:pPr>
            <a:r>
              <a:rPr dirty="0" spc="-15"/>
              <a:t>Adenylyl</a:t>
            </a:r>
            <a:r>
              <a:rPr dirty="0" spc="-60"/>
              <a:t> </a:t>
            </a:r>
            <a:r>
              <a:rPr dirty="0" spc="-15"/>
              <a:t>cyclase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8889" y="1433957"/>
            <a:ext cx="2887980" cy="520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15" b="1">
                <a:solidFill>
                  <a:srgbClr val="943735"/>
                </a:solidFill>
                <a:latin typeface="Calibri"/>
                <a:cs typeface="Calibri"/>
              </a:rPr>
              <a:t>Adenylyl</a:t>
            </a:r>
            <a:r>
              <a:rPr dirty="0" sz="3200" spc="-35" b="1">
                <a:solidFill>
                  <a:srgbClr val="943735"/>
                </a:solidFill>
                <a:latin typeface="Calibri"/>
                <a:cs typeface="Calibri"/>
              </a:rPr>
              <a:t> </a:t>
            </a:r>
            <a:r>
              <a:rPr dirty="0" sz="3200" spc="-10" b="1">
                <a:solidFill>
                  <a:srgbClr val="943735"/>
                </a:solidFill>
                <a:latin typeface="Calibri"/>
                <a:cs typeface="Calibri"/>
              </a:rPr>
              <a:t>cyclase: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67658" y="1484757"/>
            <a:ext cx="3956685" cy="897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5" b="1">
                <a:solidFill>
                  <a:srgbClr val="375F92"/>
                </a:solidFill>
                <a:latin typeface="Calibri"/>
                <a:cs typeface="Calibri"/>
              </a:rPr>
              <a:t>Membrane-bound</a:t>
            </a:r>
            <a:r>
              <a:rPr dirty="0" sz="2800" spc="-70" b="1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375F92"/>
                </a:solidFill>
                <a:latin typeface="Calibri"/>
                <a:cs typeface="Calibri"/>
              </a:rPr>
              <a:t>enzyme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1">
                <a:solidFill>
                  <a:srgbClr val="375F92"/>
                </a:solidFill>
                <a:latin typeface="Calibri"/>
                <a:cs typeface="Calibri"/>
              </a:rPr>
              <a:t>Converts </a:t>
            </a:r>
            <a:r>
              <a:rPr dirty="0" sz="2800" spc="-70" b="1">
                <a:solidFill>
                  <a:srgbClr val="375F92"/>
                </a:solidFill>
                <a:latin typeface="Calibri"/>
                <a:cs typeface="Calibri"/>
              </a:rPr>
              <a:t>ATP </a:t>
            </a:r>
            <a:r>
              <a:rPr dirty="0" sz="2800" spc="-5" b="1">
                <a:solidFill>
                  <a:srgbClr val="375F92"/>
                </a:solidFill>
                <a:latin typeface="Calibri"/>
                <a:cs typeface="Calibri"/>
              </a:rPr>
              <a:t>to</a:t>
            </a:r>
            <a:r>
              <a:rPr dirty="0" sz="2800" spc="-80" b="1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375F92"/>
                </a:solidFill>
                <a:latin typeface="Calibri"/>
                <a:cs typeface="Calibri"/>
              </a:rPr>
              <a:t>cAMP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8889" y="2836671"/>
            <a:ext cx="8691245" cy="39973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10" b="1">
                <a:solidFill>
                  <a:srgbClr val="943735"/>
                </a:solidFill>
                <a:latin typeface="Calibri"/>
                <a:cs typeface="Calibri"/>
              </a:rPr>
              <a:t>Activation/Inhibition:</a:t>
            </a:r>
            <a:endParaRPr sz="3200">
              <a:latin typeface="Calibri"/>
              <a:cs typeface="Calibri"/>
            </a:endParaRPr>
          </a:p>
          <a:p>
            <a:pPr marL="1842135" marR="1839595" indent="-915035">
              <a:lnSpc>
                <a:spcPts val="3460"/>
              </a:lnSpc>
              <a:spcBef>
                <a:spcPts val="434"/>
              </a:spcBef>
            </a:pPr>
            <a:r>
              <a:rPr dirty="0" sz="3200" spc="-5" b="1">
                <a:solidFill>
                  <a:srgbClr val="943735"/>
                </a:solidFill>
                <a:latin typeface="Calibri"/>
                <a:cs typeface="Calibri"/>
              </a:rPr>
              <a:t>Signal: </a:t>
            </a:r>
            <a:r>
              <a:rPr dirty="0" sz="2800" spc="5" b="1">
                <a:solidFill>
                  <a:srgbClr val="375F92"/>
                </a:solidFill>
                <a:latin typeface="Calibri"/>
                <a:cs typeface="Calibri"/>
              </a:rPr>
              <a:t>Hormones </a:t>
            </a:r>
            <a:r>
              <a:rPr dirty="0" sz="2800" b="1">
                <a:solidFill>
                  <a:srgbClr val="375F92"/>
                </a:solidFill>
                <a:latin typeface="Calibri"/>
                <a:cs typeface="Calibri"/>
              </a:rPr>
              <a:t>or</a:t>
            </a:r>
            <a:r>
              <a:rPr dirty="0" sz="2800" spc="-95" b="1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375F92"/>
                </a:solidFill>
                <a:latin typeface="Calibri"/>
                <a:cs typeface="Calibri"/>
              </a:rPr>
              <a:t>neurotransmitters  </a:t>
            </a:r>
            <a:r>
              <a:rPr dirty="0" sz="2800" b="1">
                <a:solidFill>
                  <a:srgbClr val="F79546"/>
                </a:solidFill>
                <a:latin typeface="Calibri"/>
                <a:cs typeface="Calibri"/>
              </a:rPr>
              <a:t>(e.g., </a:t>
            </a:r>
            <a:r>
              <a:rPr dirty="0" sz="2800" spc="-5" b="1">
                <a:solidFill>
                  <a:srgbClr val="F79546"/>
                </a:solidFill>
                <a:latin typeface="Calibri"/>
                <a:cs typeface="Calibri"/>
              </a:rPr>
              <a:t>Glucagon </a:t>
            </a:r>
            <a:r>
              <a:rPr dirty="0" sz="2800" spc="5" b="1">
                <a:solidFill>
                  <a:srgbClr val="F79546"/>
                </a:solidFill>
                <a:latin typeface="Calibri"/>
                <a:cs typeface="Calibri"/>
              </a:rPr>
              <a:t>and</a:t>
            </a:r>
            <a:r>
              <a:rPr dirty="0" sz="2800" spc="-50" b="1">
                <a:solidFill>
                  <a:srgbClr val="F79546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F79546"/>
                </a:solidFill>
                <a:latin typeface="Calibri"/>
                <a:cs typeface="Calibri"/>
              </a:rPr>
              <a:t>epinephrine)</a:t>
            </a:r>
            <a:endParaRPr sz="2800">
              <a:latin typeface="Calibri"/>
              <a:cs typeface="Calibri"/>
            </a:endParaRPr>
          </a:p>
          <a:p>
            <a:pPr marL="1842135">
              <a:lnSpc>
                <a:spcPts val="3229"/>
              </a:lnSpc>
            </a:pPr>
            <a:r>
              <a:rPr dirty="0" sz="2800" b="1">
                <a:solidFill>
                  <a:srgbClr val="375F92"/>
                </a:solidFill>
                <a:latin typeface="Calibri"/>
                <a:cs typeface="Calibri"/>
              </a:rPr>
              <a:t>or</a:t>
            </a:r>
            <a:r>
              <a:rPr dirty="0" sz="2800" spc="-90" b="1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2800" spc="-45" b="1">
                <a:solidFill>
                  <a:srgbClr val="375F92"/>
                </a:solidFill>
                <a:latin typeface="Calibri"/>
                <a:cs typeface="Calibri"/>
              </a:rPr>
              <a:t>Toxins</a:t>
            </a:r>
            <a:endParaRPr sz="2800">
              <a:latin typeface="Calibri"/>
              <a:cs typeface="Calibri"/>
            </a:endParaRPr>
          </a:p>
          <a:p>
            <a:pPr marL="1842135">
              <a:lnSpc>
                <a:spcPct val="100000"/>
              </a:lnSpc>
            </a:pPr>
            <a:r>
              <a:rPr dirty="0" sz="2800" b="1">
                <a:solidFill>
                  <a:srgbClr val="F79546"/>
                </a:solidFill>
                <a:latin typeface="Calibri"/>
                <a:cs typeface="Calibri"/>
              </a:rPr>
              <a:t>(e.g., </a:t>
            </a:r>
            <a:r>
              <a:rPr dirty="0" sz="2800" spc="-5" b="1">
                <a:solidFill>
                  <a:srgbClr val="F79546"/>
                </a:solidFill>
                <a:latin typeface="Calibri"/>
                <a:cs typeface="Calibri"/>
              </a:rPr>
              <a:t>Cholera </a:t>
            </a:r>
            <a:r>
              <a:rPr dirty="0" sz="2800" spc="5" b="1">
                <a:solidFill>
                  <a:srgbClr val="F79546"/>
                </a:solidFill>
                <a:latin typeface="Calibri"/>
                <a:cs typeface="Calibri"/>
              </a:rPr>
              <a:t>and </a:t>
            </a:r>
            <a:r>
              <a:rPr dirty="0" sz="2800" b="1">
                <a:solidFill>
                  <a:srgbClr val="F79546"/>
                </a:solidFill>
                <a:latin typeface="Calibri"/>
                <a:cs typeface="Calibri"/>
              </a:rPr>
              <a:t>pertussis</a:t>
            </a:r>
            <a:r>
              <a:rPr dirty="0" sz="2800" spc="-45" b="1">
                <a:solidFill>
                  <a:srgbClr val="F79546"/>
                </a:solidFill>
                <a:latin typeface="Calibri"/>
                <a:cs typeface="Calibri"/>
              </a:rPr>
              <a:t> </a:t>
            </a:r>
            <a:r>
              <a:rPr dirty="0" sz="2800" spc="-15" b="1">
                <a:solidFill>
                  <a:srgbClr val="F79546"/>
                </a:solidFill>
                <a:latin typeface="Calibri"/>
                <a:cs typeface="Calibri"/>
              </a:rPr>
              <a:t>toxins)</a:t>
            </a:r>
            <a:endParaRPr sz="2800">
              <a:latin typeface="Calibri"/>
              <a:cs typeface="Calibri"/>
            </a:endParaRPr>
          </a:p>
          <a:p>
            <a:pPr marL="927100">
              <a:lnSpc>
                <a:spcPct val="100000"/>
              </a:lnSpc>
              <a:spcBef>
                <a:spcPts val="1185"/>
              </a:spcBef>
            </a:pPr>
            <a:r>
              <a:rPr dirty="0" sz="3200" spc="-15" b="1">
                <a:solidFill>
                  <a:srgbClr val="943735"/>
                </a:solidFill>
                <a:latin typeface="Calibri"/>
                <a:cs typeface="Calibri"/>
              </a:rPr>
              <a:t>Receptor: </a:t>
            </a:r>
            <a:r>
              <a:rPr dirty="0" sz="2800" b="1">
                <a:solidFill>
                  <a:srgbClr val="375F92"/>
                </a:solidFill>
                <a:latin typeface="Calibri"/>
                <a:cs typeface="Calibri"/>
              </a:rPr>
              <a:t>G-protein </a:t>
            </a:r>
            <a:r>
              <a:rPr dirty="0" sz="2800" spc="-5" b="1">
                <a:solidFill>
                  <a:srgbClr val="375F92"/>
                </a:solidFill>
                <a:latin typeface="Calibri"/>
                <a:cs typeface="Calibri"/>
              </a:rPr>
              <a:t>coupled</a:t>
            </a:r>
            <a:r>
              <a:rPr dirty="0" sz="2800" spc="-70" b="1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375F92"/>
                </a:solidFill>
                <a:latin typeface="Calibri"/>
                <a:cs typeface="Calibri"/>
              </a:rPr>
              <a:t>receptor</a:t>
            </a:r>
            <a:endParaRPr sz="2800">
              <a:latin typeface="Calibri"/>
              <a:cs typeface="Calibri"/>
            </a:endParaRPr>
          </a:p>
          <a:p>
            <a:pPr marL="2756535" marR="5080" indent="-1829435">
              <a:lnSpc>
                <a:spcPct val="100499"/>
              </a:lnSpc>
              <a:spcBef>
                <a:spcPts val="1180"/>
              </a:spcBef>
            </a:pPr>
            <a:r>
              <a:rPr dirty="0" sz="3200" spc="-15" b="1">
                <a:solidFill>
                  <a:srgbClr val="943735"/>
                </a:solidFill>
                <a:latin typeface="Calibri"/>
                <a:cs typeface="Calibri"/>
              </a:rPr>
              <a:t>Response</a:t>
            </a:r>
            <a:r>
              <a:rPr dirty="0" sz="2800" spc="-15" b="1">
                <a:solidFill>
                  <a:srgbClr val="943735"/>
                </a:solidFill>
                <a:latin typeface="Calibri"/>
                <a:cs typeface="Calibri"/>
              </a:rPr>
              <a:t>: </a:t>
            </a:r>
            <a:r>
              <a:rPr dirty="0" sz="2800" spc="-5" b="1">
                <a:solidFill>
                  <a:srgbClr val="C00000"/>
                </a:solidFill>
                <a:latin typeface="Calibri"/>
                <a:cs typeface="Calibri"/>
              </a:rPr>
              <a:t>Activation/inhibition </a:t>
            </a:r>
            <a:r>
              <a:rPr dirty="0" sz="2800" b="1">
                <a:solidFill>
                  <a:srgbClr val="C00000"/>
                </a:solidFill>
                <a:latin typeface="Calibri"/>
                <a:cs typeface="Calibri"/>
              </a:rPr>
              <a:t>of protein </a:t>
            </a:r>
            <a:r>
              <a:rPr dirty="0" sz="2800" spc="5" b="1">
                <a:solidFill>
                  <a:srgbClr val="C00000"/>
                </a:solidFill>
                <a:latin typeface="Calibri"/>
                <a:cs typeface="Calibri"/>
              </a:rPr>
              <a:t>kinase A  </a:t>
            </a:r>
            <a:r>
              <a:rPr dirty="0" sz="2800" b="1">
                <a:solidFill>
                  <a:srgbClr val="C00000"/>
                </a:solidFill>
                <a:latin typeface="Calibri"/>
                <a:cs typeface="Calibri"/>
              </a:rPr>
              <a:t>(cAMP-dependent protein</a:t>
            </a:r>
            <a:r>
              <a:rPr dirty="0" sz="2800" spc="-215" b="1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dirty="0" sz="2800" spc="5" b="1">
                <a:solidFill>
                  <a:srgbClr val="C00000"/>
                </a:solidFill>
                <a:latin typeface="Calibri"/>
                <a:cs typeface="Calibri"/>
              </a:rPr>
              <a:t>kinase)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1981200"/>
            <a:ext cx="3810000" cy="3333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400050" marR="5080" indent="441959">
              <a:lnSpc>
                <a:spcPct val="100000"/>
              </a:lnSpc>
            </a:pPr>
            <a:r>
              <a:rPr dirty="0" sz="4000"/>
              <a:t>Signal </a:t>
            </a:r>
            <a:r>
              <a:rPr dirty="0" sz="4000" spc="-25"/>
              <a:t>Transduction:  </a:t>
            </a:r>
            <a:r>
              <a:rPr dirty="0" sz="4000" spc="-10"/>
              <a:t>Adenylyl Cyclase</a:t>
            </a:r>
            <a:r>
              <a:rPr dirty="0" sz="4000" spc="-65"/>
              <a:t> </a:t>
            </a:r>
            <a:r>
              <a:rPr dirty="0" sz="4000" spc="-25"/>
              <a:t>System</a:t>
            </a:r>
            <a:endParaRPr sz="4000"/>
          </a:p>
        </p:txBody>
      </p:sp>
      <p:sp>
        <p:nvSpPr>
          <p:cNvPr id="4" name="object 4"/>
          <p:cNvSpPr/>
          <p:nvPr/>
        </p:nvSpPr>
        <p:spPr>
          <a:xfrm>
            <a:off x="4953000" y="1981200"/>
            <a:ext cx="3821176" cy="33432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033517" y="5286390"/>
            <a:ext cx="3646804" cy="11214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44600"/>
              </a:lnSpc>
            </a:pPr>
            <a:r>
              <a:rPr dirty="0" sz="2400" b="1">
                <a:solidFill>
                  <a:srgbClr val="C00000"/>
                </a:solidFill>
                <a:latin typeface="Arial"/>
                <a:cs typeface="Arial"/>
              </a:rPr>
              <a:t>Ligand/Receptor</a:t>
            </a:r>
            <a:r>
              <a:rPr dirty="0" sz="2400" spc="-10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C00000"/>
                </a:solidFill>
                <a:latin typeface="Arial"/>
                <a:cs typeface="Arial"/>
              </a:rPr>
              <a:t>Binding  </a:t>
            </a:r>
            <a:r>
              <a:rPr dirty="0" sz="2400" spc="-15" b="1">
                <a:solidFill>
                  <a:srgbClr val="C00000"/>
                </a:solidFill>
                <a:latin typeface="Arial"/>
                <a:cs typeface="Arial"/>
              </a:rPr>
              <a:t>Activation </a:t>
            </a:r>
            <a:r>
              <a:rPr dirty="0" sz="2400" b="1">
                <a:solidFill>
                  <a:srgbClr val="C00000"/>
                </a:solidFill>
                <a:latin typeface="Arial"/>
                <a:cs typeface="Arial"/>
              </a:rPr>
              <a:t>of</a:t>
            </a:r>
            <a:r>
              <a:rPr dirty="0" sz="2400" spc="1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C00000"/>
                </a:solidFill>
                <a:latin typeface="Arial"/>
                <a:cs typeface="Arial"/>
              </a:rPr>
              <a:t>G</a:t>
            </a:r>
            <a:r>
              <a:rPr dirty="0" baseline="-20833" sz="2400" b="1">
                <a:solidFill>
                  <a:srgbClr val="C00000"/>
                </a:solidFill>
                <a:latin typeface="Arial"/>
                <a:cs typeface="Arial"/>
              </a:rPr>
              <a:t>s</a:t>
            </a:r>
            <a:r>
              <a:rPr dirty="0" sz="2400" b="1">
                <a:solidFill>
                  <a:srgbClr val="C00000"/>
                </a:solidFill>
                <a:latin typeface="Arial"/>
                <a:cs typeface="Arial"/>
              </a:rPr>
              <a:t>-protein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2444" y="5494020"/>
            <a:ext cx="3531235" cy="375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C00000"/>
                </a:solidFill>
                <a:latin typeface="Arial"/>
                <a:cs typeface="Arial"/>
              </a:rPr>
              <a:t>Resting </a:t>
            </a:r>
            <a:r>
              <a:rPr dirty="0" sz="2400" spc="-5" b="1">
                <a:solidFill>
                  <a:srgbClr val="C00000"/>
                </a:solidFill>
                <a:latin typeface="Arial"/>
                <a:cs typeface="Arial"/>
              </a:rPr>
              <a:t>state: </a:t>
            </a:r>
            <a:r>
              <a:rPr dirty="0" sz="2400" b="1">
                <a:solidFill>
                  <a:srgbClr val="C00000"/>
                </a:solidFill>
                <a:latin typeface="Arial"/>
                <a:cs typeface="Arial"/>
              </a:rPr>
              <a:t>No</a:t>
            </a:r>
            <a:r>
              <a:rPr dirty="0" sz="2400" spc="-10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C00000"/>
                </a:solidFill>
                <a:latin typeface="Arial"/>
                <a:cs typeface="Arial"/>
              </a:rPr>
              <a:t>Signal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95600" y="2286000"/>
            <a:ext cx="3919474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97201" y="386841"/>
            <a:ext cx="5149215" cy="125793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 marR="5080" indent="441959">
              <a:lnSpc>
                <a:spcPct val="100000"/>
              </a:lnSpc>
            </a:pPr>
            <a:r>
              <a:rPr dirty="0" sz="4000"/>
              <a:t>Signal </a:t>
            </a:r>
            <a:r>
              <a:rPr dirty="0" sz="4000" spc="-25"/>
              <a:t>Transduction:  </a:t>
            </a:r>
            <a:r>
              <a:rPr dirty="0" sz="4000" spc="-5"/>
              <a:t>Adenylyl </a:t>
            </a:r>
            <a:r>
              <a:rPr dirty="0" sz="4000" spc="-10"/>
              <a:t>Cyclase</a:t>
            </a:r>
            <a:r>
              <a:rPr dirty="0" sz="4000" spc="-90"/>
              <a:t> </a:t>
            </a:r>
            <a:r>
              <a:rPr dirty="0" sz="4000" spc="-30"/>
              <a:t>System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2746629" y="5902147"/>
            <a:ext cx="4352290" cy="375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5" b="1">
                <a:solidFill>
                  <a:srgbClr val="C00000"/>
                </a:solidFill>
                <a:latin typeface="Arial"/>
                <a:cs typeface="Arial"/>
              </a:rPr>
              <a:t>Activation </a:t>
            </a:r>
            <a:r>
              <a:rPr dirty="0" sz="2400" b="1">
                <a:solidFill>
                  <a:srgbClr val="C00000"/>
                </a:solidFill>
                <a:latin typeface="Arial"/>
                <a:cs typeface="Arial"/>
              </a:rPr>
              <a:t>of </a:t>
            </a:r>
            <a:r>
              <a:rPr dirty="0" sz="2400" spc="-15" b="1">
                <a:solidFill>
                  <a:srgbClr val="C00000"/>
                </a:solidFill>
                <a:latin typeface="Arial"/>
                <a:cs typeface="Arial"/>
              </a:rPr>
              <a:t>adenylyl</a:t>
            </a:r>
            <a:r>
              <a:rPr dirty="0" sz="2400" spc="114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400" spc="-10" b="1">
                <a:solidFill>
                  <a:srgbClr val="C00000"/>
                </a:solidFill>
                <a:latin typeface="Arial"/>
                <a:cs typeface="Arial"/>
              </a:rPr>
              <a:t>cyclase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800600" y="381000"/>
            <a:ext cx="3318509" cy="563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201281" y="1498219"/>
            <a:ext cx="203200" cy="4578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b="1">
                <a:solidFill>
                  <a:srgbClr val="C0504D"/>
                </a:solidFill>
                <a:latin typeface="Calibri"/>
                <a:cs typeface="Calibri"/>
              </a:rPr>
              <a:t>*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19745" y="1641347"/>
            <a:ext cx="485775" cy="298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5" b="1">
                <a:latin typeface="Calibri"/>
                <a:cs typeface="Calibri"/>
              </a:rPr>
              <a:t>A</a:t>
            </a:r>
            <a:r>
              <a:rPr dirty="0" sz="1800" spc="5" b="1">
                <a:latin typeface="Calibri"/>
                <a:cs typeface="Calibri"/>
              </a:rPr>
              <a:t>M</a:t>
            </a:r>
            <a:r>
              <a:rPr dirty="0" sz="1800" b="1">
                <a:latin typeface="Calibri"/>
                <a:cs typeface="Calibri"/>
              </a:rPr>
              <a:t>P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791325" y="1762886"/>
            <a:ext cx="830580" cy="100330"/>
          </a:xfrm>
          <a:custGeom>
            <a:avLst/>
            <a:gdLst/>
            <a:ahLst/>
            <a:cxnLst/>
            <a:rect l="l" t="t" r="r" b="b"/>
            <a:pathLst>
              <a:path w="830579" h="100330">
                <a:moveTo>
                  <a:pt x="744854" y="0"/>
                </a:moveTo>
                <a:lnTo>
                  <a:pt x="741933" y="762"/>
                </a:lnTo>
                <a:lnTo>
                  <a:pt x="740664" y="3048"/>
                </a:lnTo>
                <a:lnTo>
                  <a:pt x="739267" y="5334"/>
                </a:lnTo>
                <a:lnTo>
                  <a:pt x="740028" y="8254"/>
                </a:lnTo>
                <a:lnTo>
                  <a:pt x="742315" y="9525"/>
                </a:lnTo>
                <a:lnTo>
                  <a:pt x="803160" y="45179"/>
                </a:lnTo>
                <a:lnTo>
                  <a:pt x="820801" y="45212"/>
                </a:lnTo>
                <a:lnTo>
                  <a:pt x="820801" y="54737"/>
                </a:lnTo>
                <a:lnTo>
                  <a:pt x="803104" y="54737"/>
                </a:lnTo>
                <a:lnTo>
                  <a:pt x="742188" y="90170"/>
                </a:lnTo>
                <a:lnTo>
                  <a:pt x="739901" y="91566"/>
                </a:lnTo>
                <a:lnTo>
                  <a:pt x="739140" y="94487"/>
                </a:lnTo>
                <a:lnTo>
                  <a:pt x="740409" y="96774"/>
                </a:lnTo>
                <a:lnTo>
                  <a:pt x="741806" y="98933"/>
                </a:lnTo>
                <a:lnTo>
                  <a:pt x="744601" y="99822"/>
                </a:lnTo>
                <a:lnTo>
                  <a:pt x="746886" y="98425"/>
                </a:lnTo>
                <a:lnTo>
                  <a:pt x="822222" y="54737"/>
                </a:lnTo>
                <a:lnTo>
                  <a:pt x="820801" y="54737"/>
                </a:lnTo>
                <a:lnTo>
                  <a:pt x="822279" y="54704"/>
                </a:lnTo>
                <a:lnTo>
                  <a:pt x="830326" y="50037"/>
                </a:lnTo>
                <a:lnTo>
                  <a:pt x="747141" y="1270"/>
                </a:lnTo>
                <a:lnTo>
                  <a:pt x="744854" y="0"/>
                </a:lnTo>
                <a:close/>
              </a:path>
              <a:path w="830579" h="100330">
                <a:moveTo>
                  <a:pt x="811318" y="49959"/>
                </a:moveTo>
                <a:lnTo>
                  <a:pt x="803160" y="54704"/>
                </a:lnTo>
                <a:lnTo>
                  <a:pt x="820801" y="54737"/>
                </a:lnTo>
                <a:lnTo>
                  <a:pt x="820801" y="54101"/>
                </a:lnTo>
                <a:lnTo>
                  <a:pt x="818388" y="54101"/>
                </a:lnTo>
                <a:lnTo>
                  <a:pt x="811318" y="49959"/>
                </a:lnTo>
                <a:close/>
              </a:path>
              <a:path w="830579" h="100330">
                <a:moveTo>
                  <a:pt x="0" y="43687"/>
                </a:moveTo>
                <a:lnTo>
                  <a:pt x="0" y="53212"/>
                </a:lnTo>
                <a:lnTo>
                  <a:pt x="803160" y="54704"/>
                </a:lnTo>
                <a:lnTo>
                  <a:pt x="811318" y="49959"/>
                </a:lnTo>
                <a:lnTo>
                  <a:pt x="803160" y="45179"/>
                </a:lnTo>
                <a:lnTo>
                  <a:pt x="0" y="43687"/>
                </a:lnTo>
                <a:close/>
              </a:path>
              <a:path w="830579" h="100330">
                <a:moveTo>
                  <a:pt x="818388" y="45847"/>
                </a:moveTo>
                <a:lnTo>
                  <a:pt x="811318" y="49959"/>
                </a:lnTo>
                <a:lnTo>
                  <a:pt x="818388" y="54101"/>
                </a:lnTo>
                <a:lnTo>
                  <a:pt x="818388" y="45847"/>
                </a:lnTo>
                <a:close/>
              </a:path>
              <a:path w="830579" h="100330">
                <a:moveTo>
                  <a:pt x="820801" y="45847"/>
                </a:moveTo>
                <a:lnTo>
                  <a:pt x="818388" y="45847"/>
                </a:lnTo>
                <a:lnTo>
                  <a:pt x="818388" y="54101"/>
                </a:lnTo>
                <a:lnTo>
                  <a:pt x="820801" y="54101"/>
                </a:lnTo>
                <a:lnTo>
                  <a:pt x="820801" y="45847"/>
                </a:lnTo>
                <a:close/>
              </a:path>
              <a:path w="830579" h="100330">
                <a:moveTo>
                  <a:pt x="803160" y="45179"/>
                </a:moveTo>
                <a:lnTo>
                  <a:pt x="811318" y="49959"/>
                </a:lnTo>
                <a:lnTo>
                  <a:pt x="818388" y="45847"/>
                </a:lnTo>
                <a:lnTo>
                  <a:pt x="820801" y="45847"/>
                </a:lnTo>
                <a:lnTo>
                  <a:pt x="820801" y="45212"/>
                </a:lnTo>
                <a:lnTo>
                  <a:pt x="803160" y="451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939665" y="6045200"/>
            <a:ext cx="3005455" cy="4578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 b="1">
                <a:solidFill>
                  <a:srgbClr val="C0504D"/>
                </a:solidFill>
                <a:latin typeface="Calibri"/>
                <a:cs typeface="Calibri"/>
              </a:rPr>
              <a:t>*Phosphodiesterase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82574" y="342138"/>
            <a:ext cx="3937635" cy="135763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just" marL="12700" marR="5080" indent="51435">
              <a:lnSpc>
                <a:spcPct val="100000"/>
              </a:lnSpc>
            </a:pPr>
            <a:r>
              <a:rPr dirty="0" sz="2900" spc="-10"/>
              <a:t>Adenylyl Cyclase </a:t>
            </a:r>
            <a:r>
              <a:rPr dirty="0" sz="2900" spc="-25"/>
              <a:t>System:  </a:t>
            </a:r>
            <a:r>
              <a:rPr dirty="0" sz="2900" spc="-5"/>
              <a:t>cAMP-Dependent</a:t>
            </a:r>
            <a:r>
              <a:rPr dirty="0" sz="2900" spc="-114"/>
              <a:t> </a:t>
            </a:r>
            <a:r>
              <a:rPr dirty="0" sz="2900" spc="-10"/>
              <a:t>Protein  </a:t>
            </a:r>
            <a:r>
              <a:rPr dirty="0" sz="2900"/>
              <a:t>Kinase </a:t>
            </a:r>
            <a:r>
              <a:rPr dirty="0" sz="2900" spc="-10"/>
              <a:t>(Protein </a:t>
            </a:r>
            <a:r>
              <a:rPr dirty="0" sz="2900"/>
              <a:t>Kinase</a:t>
            </a:r>
            <a:r>
              <a:rPr dirty="0" sz="2900" spc="-120"/>
              <a:t> </a:t>
            </a:r>
            <a:r>
              <a:rPr dirty="0" sz="2900" spc="-10"/>
              <a:t>A)</a:t>
            </a:r>
            <a:endParaRPr sz="29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78501" y="381000"/>
            <a:ext cx="2826893" cy="518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091553" y="1555369"/>
            <a:ext cx="139700" cy="299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C0504D"/>
                </a:solidFill>
                <a:latin typeface="Calibri"/>
                <a:cs typeface="Calibri"/>
              </a:rPr>
              <a:t>*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15504" y="1555369"/>
            <a:ext cx="485775" cy="2990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5" b="1">
                <a:latin typeface="Calibri"/>
                <a:cs typeface="Calibri"/>
              </a:rPr>
              <a:t>A</a:t>
            </a:r>
            <a:r>
              <a:rPr dirty="0" sz="1800" spc="5" b="1">
                <a:latin typeface="Calibri"/>
                <a:cs typeface="Calibri"/>
              </a:rPr>
              <a:t>M</a:t>
            </a:r>
            <a:r>
              <a:rPr dirty="0" sz="1800" b="1">
                <a:latin typeface="Calibri"/>
                <a:cs typeface="Calibri"/>
              </a:rPr>
              <a:t>P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010272" y="1687957"/>
            <a:ext cx="560705" cy="99695"/>
          </a:xfrm>
          <a:custGeom>
            <a:avLst/>
            <a:gdLst/>
            <a:ahLst/>
            <a:cxnLst/>
            <a:rect l="l" t="t" r="r" b="b"/>
            <a:pathLst>
              <a:path w="560704" h="99694">
                <a:moveTo>
                  <a:pt x="552153" y="42671"/>
                </a:moveTo>
                <a:lnTo>
                  <a:pt x="550926" y="42671"/>
                </a:lnTo>
                <a:lnTo>
                  <a:pt x="551179" y="52196"/>
                </a:lnTo>
                <a:lnTo>
                  <a:pt x="533681" y="52741"/>
                </a:lnTo>
                <a:lnTo>
                  <a:pt x="473836" y="90296"/>
                </a:lnTo>
                <a:lnTo>
                  <a:pt x="471550" y="91693"/>
                </a:lnTo>
                <a:lnTo>
                  <a:pt x="470916" y="94614"/>
                </a:lnTo>
                <a:lnTo>
                  <a:pt x="472312" y="96773"/>
                </a:lnTo>
                <a:lnTo>
                  <a:pt x="473709" y="99059"/>
                </a:lnTo>
                <a:lnTo>
                  <a:pt x="476630" y="99694"/>
                </a:lnTo>
                <a:lnTo>
                  <a:pt x="478790" y="98297"/>
                </a:lnTo>
                <a:lnTo>
                  <a:pt x="560577" y="47243"/>
                </a:lnTo>
                <a:lnTo>
                  <a:pt x="552153" y="42671"/>
                </a:lnTo>
                <a:close/>
              </a:path>
              <a:path w="560704" h="99694">
                <a:moveTo>
                  <a:pt x="533175" y="43228"/>
                </a:moveTo>
                <a:lnTo>
                  <a:pt x="0" y="59943"/>
                </a:lnTo>
                <a:lnTo>
                  <a:pt x="253" y="69341"/>
                </a:lnTo>
                <a:lnTo>
                  <a:pt x="533681" y="52741"/>
                </a:lnTo>
                <a:lnTo>
                  <a:pt x="541576" y="47787"/>
                </a:lnTo>
                <a:lnTo>
                  <a:pt x="533175" y="43228"/>
                </a:lnTo>
                <a:close/>
              </a:path>
              <a:path w="560704" h="99694">
                <a:moveTo>
                  <a:pt x="541576" y="47787"/>
                </a:moveTo>
                <a:lnTo>
                  <a:pt x="533681" y="52741"/>
                </a:lnTo>
                <a:lnTo>
                  <a:pt x="551179" y="52196"/>
                </a:lnTo>
                <a:lnTo>
                  <a:pt x="551166" y="51688"/>
                </a:lnTo>
                <a:lnTo>
                  <a:pt x="548767" y="51688"/>
                </a:lnTo>
                <a:lnTo>
                  <a:pt x="541576" y="47787"/>
                </a:lnTo>
                <a:close/>
              </a:path>
              <a:path w="560704" h="99694">
                <a:moveTo>
                  <a:pt x="548512" y="43433"/>
                </a:moveTo>
                <a:lnTo>
                  <a:pt x="541576" y="47787"/>
                </a:lnTo>
                <a:lnTo>
                  <a:pt x="548767" y="51688"/>
                </a:lnTo>
                <a:lnTo>
                  <a:pt x="548512" y="43433"/>
                </a:lnTo>
                <a:close/>
              </a:path>
              <a:path w="560704" h="99694">
                <a:moveTo>
                  <a:pt x="550946" y="43433"/>
                </a:moveTo>
                <a:lnTo>
                  <a:pt x="548512" y="43433"/>
                </a:lnTo>
                <a:lnTo>
                  <a:pt x="548767" y="51688"/>
                </a:lnTo>
                <a:lnTo>
                  <a:pt x="551166" y="51688"/>
                </a:lnTo>
                <a:lnTo>
                  <a:pt x="550946" y="43433"/>
                </a:lnTo>
                <a:close/>
              </a:path>
              <a:path w="560704" h="99694">
                <a:moveTo>
                  <a:pt x="550926" y="42671"/>
                </a:moveTo>
                <a:lnTo>
                  <a:pt x="533175" y="43228"/>
                </a:lnTo>
                <a:lnTo>
                  <a:pt x="541576" y="47787"/>
                </a:lnTo>
                <a:lnTo>
                  <a:pt x="548512" y="43433"/>
                </a:lnTo>
                <a:lnTo>
                  <a:pt x="550946" y="43433"/>
                </a:lnTo>
                <a:lnTo>
                  <a:pt x="550926" y="42671"/>
                </a:lnTo>
                <a:close/>
              </a:path>
              <a:path w="560704" h="99694">
                <a:moveTo>
                  <a:pt x="473455" y="0"/>
                </a:moveTo>
                <a:lnTo>
                  <a:pt x="470661" y="888"/>
                </a:lnTo>
                <a:lnTo>
                  <a:pt x="468122" y="5460"/>
                </a:lnTo>
                <a:lnTo>
                  <a:pt x="469010" y="8381"/>
                </a:lnTo>
                <a:lnTo>
                  <a:pt x="471297" y="9651"/>
                </a:lnTo>
                <a:lnTo>
                  <a:pt x="533175" y="43228"/>
                </a:lnTo>
                <a:lnTo>
                  <a:pt x="550926" y="42671"/>
                </a:lnTo>
                <a:lnTo>
                  <a:pt x="552153" y="42671"/>
                </a:lnTo>
                <a:lnTo>
                  <a:pt x="475869" y="1269"/>
                </a:lnTo>
                <a:lnTo>
                  <a:pt x="4734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136775" y="3681729"/>
            <a:ext cx="2949575" cy="4578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25525" sz="2775" spc="-7" b="1">
                <a:solidFill>
                  <a:srgbClr val="C0504D"/>
                </a:solidFill>
                <a:latin typeface="Calibri"/>
                <a:cs typeface="Calibri"/>
              </a:rPr>
              <a:t>*</a:t>
            </a:r>
            <a:r>
              <a:rPr dirty="0" sz="2800" spc="-5" b="1">
                <a:solidFill>
                  <a:srgbClr val="C0504D"/>
                </a:solidFill>
                <a:latin typeface="Calibri"/>
                <a:cs typeface="Calibri"/>
              </a:rPr>
              <a:t>Phosphodiesterase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762406" y="323850"/>
            <a:ext cx="3428365" cy="7112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Termination</a:t>
            </a:r>
            <a:r>
              <a:rPr dirty="0" spc="-15"/>
              <a:t> </a:t>
            </a:r>
            <a:r>
              <a:rPr dirty="0" spc="-5"/>
              <a:t>of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369313" y="994790"/>
            <a:ext cx="2216150" cy="711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400" spc="-5" b="1">
                <a:latin typeface="Calibri"/>
                <a:cs typeface="Calibri"/>
              </a:rPr>
              <a:t>Signal</a:t>
            </a:r>
            <a:r>
              <a:rPr dirty="0" sz="4400" spc="-90" b="1">
                <a:latin typeface="Calibri"/>
                <a:cs typeface="Calibri"/>
              </a:rPr>
              <a:t> </a:t>
            </a:r>
            <a:r>
              <a:rPr dirty="0" sz="4400" spc="-5" b="1">
                <a:latin typeface="Calibri"/>
                <a:cs typeface="Calibri"/>
              </a:rPr>
              <a:t>(A)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0044" y="5525719"/>
            <a:ext cx="8159115" cy="1107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•</a:t>
            </a:r>
            <a:r>
              <a:rPr dirty="0" sz="2400" b="1">
                <a:latin typeface="Arial"/>
                <a:cs typeface="Arial"/>
              </a:rPr>
              <a:t>Protein</a:t>
            </a:r>
            <a:r>
              <a:rPr dirty="0" sz="2400" spc="-10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phosphatase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•</a:t>
            </a:r>
            <a:r>
              <a:rPr dirty="0" sz="2400" b="1">
                <a:latin typeface="Arial"/>
                <a:cs typeface="Arial"/>
              </a:rPr>
              <a:t>Phosphodiesterase </a:t>
            </a:r>
            <a:r>
              <a:rPr dirty="0" sz="2400" b="1">
                <a:latin typeface="Wingdings"/>
                <a:cs typeface="Wingdings"/>
              </a:rPr>
              <a:t></a:t>
            </a:r>
            <a:r>
              <a:rPr dirty="0" sz="2400" b="1">
                <a:latin typeface="Times New Roman"/>
                <a:cs typeface="Times New Roman"/>
              </a:rPr>
              <a:t> </a:t>
            </a:r>
            <a:r>
              <a:rPr dirty="0" sz="2400" spc="-20" b="1">
                <a:latin typeface="Arial"/>
                <a:cs typeface="Arial"/>
              </a:rPr>
              <a:t>↓cAMP </a:t>
            </a:r>
            <a:r>
              <a:rPr dirty="0" sz="2400" b="1">
                <a:latin typeface="Wingdings"/>
                <a:cs typeface="Wingdings"/>
              </a:rPr>
              <a:t></a:t>
            </a:r>
            <a:r>
              <a:rPr dirty="0" sz="2400" b="1">
                <a:latin typeface="Times New Roman"/>
                <a:cs typeface="Times New Roman"/>
              </a:rPr>
              <a:t> </a:t>
            </a:r>
            <a:r>
              <a:rPr dirty="0" sz="2400" spc="-5" b="1">
                <a:latin typeface="Arial"/>
                <a:cs typeface="Arial"/>
              </a:rPr>
              <a:t>Inactive protein</a:t>
            </a:r>
            <a:r>
              <a:rPr dirty="0" sz="2400" spc="9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kinase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67000" y="2362200"/>
            <a:ext cx="3810000" cy="3200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72541" rIns="0" bIns="0" rtlCol="0" vert="horz">
            <a:spAutoFit/>
          </a:bodyPr>
          <a:lstStyle/>
          <a:p>
            <a:pPr marL="113664">
              <a:lnSpc>
                <a:spcPct val="100000"/>
              </a:lnSpc>
            </a:pPr>
            <a:r>
              <a:rPr dirty="0" spc="-50"/>
              <a:t>Termination </a:t>
            </a:r>
            <a:r>
              <a:rPr dirty="0" spc="-5"/>
              <a:t>of Signal</a:t>
            </a:r>
            <a:r>
              <a:rPr dirty="0" spc="55"/>
              <a:t> </a:t>
            </a:r>
            <a:r>
              <a:rPr dirty="0" spc="-5"/>
              <a:t>(B)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0"/>
              <a:t>Termination </a:t>
            </a:r>
            <a:r>
              <a:rPr dirty="0" spc="-5"/>
              <a:t>of Signal</a:t>
            </a:r>
            <a:r>
              <a:rPr dirty="0" spc="55"/>
              <a:t> </a:t>
            </a:r>
            <a:r>
              <a:rPr dirty="0" spc="-5"/>
              <a:t>(C)</a:t>
            </a:r>
          </a:p>
        </p:txBody>
      </p:sp>
      <p:sp>
        <p:nvSpPr>
          <p:cNvPr id="3" name="object 3"/>
          <p:cNvSpPr/>
          <p:nvPr/>
        </p:nvSpPr>
        <p:spPr>
          <a:xfrm>
            <a:off x="2819400" y="1981200"/>
            <a:ext cx="3810000" cy="3333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629659" y="2795651"/>
            <a:ext cx="229235" cy="375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C00000"/>
                </a:solidFill>
                <a:latin typeface="Arial"/>
                <a:cs typeface="Arial"/>
              </a:rPr>
              <a:t>Х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417067" rIns="0" bIns="0" rtlCol="0" vert="horz">
            <a:spAutoFit/>
          </a:bodyPr>
          <a:lstStyle/>
          <a:p>
            <a:pPr marL="1713864">
              <a:lnSpc>
                <a:spcPct val="100000"/>
              </a:lnSpc>
            </a:pPr>
            <a:r>
              <a:rPr dirty="0" spc="-15"/>
              <a:t>Objectives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644" y="1328801"/>
            <a:ext cx="7860030" cy="41186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5" b="1">
                <a:latin typeface="Times New Roman"/>
                <a:cs typeface="Times New Roman"/>
              </a:rPr>
              <a:t>By </a:t>
            </a:r>
            <a:r>
              <a:rPr dirty="0" sz="3200" spc="-10" b="1">
                <a:latin typeface="Times New Roman"/>
                <a:cs typeface="Times New Roman"/>
              </a:rPr>
              <a:t>the </a:t>
            </a:r>
            <a:r>
              <a:rPr dirty="0" sz="3200" spc="-5" b="1">
                <a:latin typeface="Times New Roman"/>
                <a:cs typeface="Times New Roman"/>
              </a:rPr>
              <a:t>end </a:t>
            </a:r>
            <a:r>
              <a:rPr dirty="0" sz="3200" b="1">
                <a:latin typeface="Times New Roman"/>
                <a:cs typeface="Times New Roman"/>
              </a:rPr>
              <a:t>of </a:t>
            </a:r>
            <a:r>
              <a:rPr dirty="0" sz="3200" spc="-5" b="1">
                <a:latin typeface="Times New Roman"/>
                <a:cs typeface="Times New Roman"/>
              </a:rPr>
              <a:t>this </a:t>
            </a:r>
            <a:r>
              <a:rPr dirty="0" sz="3200" spc="-15" b="1">
                <a:latin typeface="Times New Roman"/>
                <a:cs typeface="Times New Roman"/>
              </a:rPr>
              <a:t>lecture, </a:t>
            </a:r>
            <a:r>
              <a:rPr dirty="0" sz="3200" spc="-5" b="1">
                <a:latin typeface="Times New Roman"/>
                <a:cs typeface="Times New Roman"/>
              </a:rPr>
              <a:t>students</a:t>
            </a:r>
            <a:r>
              <a:rPr dirty="0" sz="3200" spc="60" b="1">
                <a:latin typeface="Times New Roman"/>
                <a:cs typeface="Times New Roman"/>
              </a:rPr>
              <a:t> </a:t>
            </a:r>
            <a:r>
              <a:rPr dirty="0" sz="3200" spc="-20" b="1">
                <a:latin typeface="Times New Roman"/>
                <a:cs typeface="Times New Roman"/>
              </a:rPr>
              <a:t>are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3200" spc="-5" b="1">
                <a:latin typeface="Times New Roman"/>
                <a:cs typeface="Times New Roman"/>
              </a:rPr>
              <a:t>expected</a:t>
            </a:r>
            <a:r>
              <a:rPr dirty="0" sz="3200" spc="-55" b="1">
                <a:latin typeface="Times New Roman"/>
                <a:cs typeface="Times New Roman"/>
              </a:rPr>
              <a:t> </a:t>
            </a:r>
            <a:r>
              <a:rPr dirty="0" sz="3200" spc="-5" b="1">
                <a:latin typeface="Times New Roman"/>
                <a:cs typeface="Times New Roman"/>
              </a:rPr>
              <a:t>to: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dirty="0" sz="2800">
                <a:latin typeface="Wingdings"/>
                <a:cs typeface="Wingdings"/>
              </a:rPr>
              <a:t></a:t>
            </a:r>
            <a:r>
              <a:rPr dirty="0" sz="2800" b="1">
                <a:latin typeface="Times New Roman"/>
                <a:cs typeface="Times New Roman"/>
              </a:rPr>
              <a:t>Differentiate </a:t>
            </a:r>
            <a:r>
              <a:rPr dirty="0" sz="2800" spc="-5" b="1">
                <a:latin typeface="Times New Roman"/>
                <a:cs typeface="Times New Roman"/>
              </a:rPr>
              <a:t>different </a:t>
            </a:r>
            <a:r>
              <a:rPr dirty="0" sz="2800" b="1">
                <a:latin typeface="Times New Roman"/>
                <a:cs typeface="Times New Roman"/>
              </a:rPr>
              <a:t>steps </a:t>
            </a:r>
            <a:r>
              <a:rPr dirty="0" sz="2800" spc="5" b="1">
                <a:latin typeface="Times New Roman"/>
                <a:cs typeface="Times New Roman"/>
              </a:rPr>
              <a:t>in </a:t>
            </a:r>
            <a:r>
              <a:rPr dirty="0" sz="2800" b="1">
                <a:latin typeface="Times New Roman"/>
                <a:cs typeface="Times New Roman"/>
              </a:rPr>
              <a:t>signaling</a:t>
            </a:r>
            <a:r>
              <a:rPr dirty="0" sz="2800" spc="-22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pathways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>
                <a:latin typeface="Wingdings"/>
                <a:cs typeface="Wingdings"/>
              </a:rPr>
              <a:t></a:t>
            </a:r>
            <a:r>
              <a:rPr dirty="0" sz="2800" b="1">
                <a:latin typeface="Times New Roman"/>
                <a:cs typeface="Times New Roman"/>
              </a:rPr>
              <a:t>Describe the </a:t>
            </a:r>
            <a:r>
              <a:rPr dirty="0" sz="2800" spc="5" b="1">
                <a:latin typeface="Times New Roman"/>
                <a:cs typeface="Times New Roman"/>
              </a:rPr>
              <a:t>second </a:t>
            </a:r>
            <a:r>
              <a:rPr dirty="0" sz="2800" b="1">
                <a:latin typeface="Times New Roman"/>
                <a:cs typeface="Times New Roman"/>
              </a:rPr>
              <a:t>messenger</a:t>
            </a:r>
            <a:r>
              <a:rPr dirty="0" sz="2800" spc="-27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systems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800">
                <a:latin typeface="Wingdings"/>
                <a:cs typeface="Wingdings"/>
              </a:rPr>
              <a:t></a:t>
            </a:r>
            <a:r>
              <a:rPr dirty="0" sz="2800" b="1">
                <a:latin typeface="Times New Roman"/>
                <a:cs typeface="Times New Roman"/>
              </a:rPr>
              <a:t>Recognize the </a:t>
            </a:r>
            <a:r>
              <a:rPr dirty="0" sz="2800" spc="5" b="1">
                <a:latin typeface="Times New Roman"/>
                <a:cs typeface="Times New Roman"/>
              </a:rPr>
              <a:t>function of signaling pathways</a:t>
            </a:r>
            <a:r>
              <a:rPr dirty="0" sz="2800" spc="-290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for</a:t>
            </a:r>
            <a:endParaRPr sz="2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dirty="0" sz="2800" spc="5">
                <a:latin typeface="Wingdings"/>
                <a:cs typeface="Wingdings"/>
              </a:rPr>
              <a:t></a:t>
            </a:r>
            <a:r>
              <a:rPr dirty="0" sz="2800" spc="5" b="1">
                <a:latin typeface="Times New Roman"/>
                <a:cs typeface="Times New Roman"/>
              </a:rPr>
              <a:t>Signal</a:t>
            </a:r>
            <a:r>
              <a:rPr dirty="0" sz="2800" spc="-11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transmission</a:t>
            </a:r>
            <a:endParaRPr sz="2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dirty="0" sz="2800">
                <a:latin typeface="Wingdings"/>
                <a:cs typeface="Wingdings"/>
              </a:rPr>
              <a:t></a:t>
            </a:r>
            <a:r>
              <a:rPr dirty="0" sz="2800" b="1">
                <a:latin typeface="Times New Roman"/>
                <a:cs typeface="Times New Roman"/>
              </a:rPr>
              <a:t>Amplification</a:t>
            </a:r>
            <a:endParaRPr sz="2800">
              <a:latin typeface="Times New Roman"/>
              <a:cs typeface="Times New Roman"/>
            </a:endParaRPr>
          </a:p>
          <a:p>
            <a:pPr marL="12700" marR="1441450">
              <a:lnSpc>
                <a:spcPct val="100000"/>
              </a:lnSpc>
            </a:pPr>
            <a:r>
              <a:rPr dirty="0" sz="2800">
                <a:latin typeface="Wingdings"/>
                <a:cs typeface="Wingdings"/>
              </a:rPr>
              <a:t></a:t>
            </a:r>
            <a:r>
              <a:rPr dirty="0" sz="2800" b="1">
                <a:latin typeface="Times New Roman"/>
                <a:cs typeface="Times New Roman"/>
              </a:rPr>
              <a:t>Discuss the </a:t>
            </a:r>
            <a:r>
              <a:rPr dirty="0" sz="2800" spc="-10" b="1">
                <a:latin typeface="Times New Roman"/>
                <a:cs typeface="Times New Roman"/>
              </a:rPr>
              <a:t>role </a:t>
            </a:r>
            <a:r>
              <a:rPr dirty="0" sz="2800" spc="5" b="1">
                <a:latin typeface="Times New Roman"/>
                <a:cs typeface="Times New Roman"/>
              </a:rPr>
              <a:t>of </a:t>
            </a:r>
            <a:r>
              <a:rPr dirty="0" sz="2800" b="1">
                <a:latin typeface="Times New Roman"/>
                <a:cs typeface="Times New Roman"/>
              </a:rPr>
              <a:t>signaling </a:t>
            </a:r>
            <a:r>
              <a:rPr dirty="0" sz="2800" spc="5" b="1">
                <a:latin typeface="Times New Roman"/>
                <a:cs typeface="Times New Roman"/>
              </a:rPr>
              <a:t>pathways</a:t>
            </a:r>
            <a:r>
              <a:rPr dirty="0" sz="2800" spc="-28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in  </a:t>
            </a:r>
            <a:r>
              <a:rPr dirty="0" sz="2800" spc="-5" b="1">
                <a:latin typeface="Times New Roman"/>
                <a:cs typeface="Times New Roman"/>
              </a:rPr>
              <a:t>regulation </a:t>
            </a:r>
            <a:r>
              <a:rPr dirty="0" sz="2800" spc="5" b="1">
                <a:latin typeface="Times New Roman"/>
                <a:cs typeface="Times New Roman"/>
              </a:rPr>
              <a:t>and </a:t>
            </a:r>
            <a:r>
              <a:rPr dirty="0" sz="2800" b="1">
                <a:latin typeface="Times New Roman"/>
                <a:cs typeface="Times New Roman"/>
              </a:rPr>
              <a:t>integration </a:t>
            </a:r>
            <a:r>
              <a:rPr dirty="0" sz="2800" spc="5" b="1">
                <a:latin typeface="Times New Roman"/>
                <a:cs typeface="Times New Roman"/>
              </a:rPr>
              <a:t>of</a:t>
            </a:r>
            <a:r>
              <a:rPr dirty="0" sz="2800" spc="-14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metabolism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14600" y="1676398"/>
            <a:ext cx="4267200" cy="5105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787400" marR="5080" indent="234315">
              <a:lnSpc>
                <a:spcPct val="100000"/>
              </a:lnSpc>
            </a:pPr>
            <a:r>
              <a:rPr dirty="0" sz="4000" spc="-10"/>
              <a:t>G-Protein </a:t>
            </a:r>
            <a:r>
              <a:rPr dirty="0" sz="4000"/>
              <a:t>Coupled  </a:t>
            </a:r>
            <a:r>
              <a:rPr dirty="0" sz="4000" spc="-10"/>
              <a:t>Membrane</a:t>
            </a:r>
            <a:r>
              <a:rPr dirty="0" sz="4000" spc="-75"/>
              <a:t> </a:t>
            </a:r>
            <a:r>
              <a:rPr dirty="0" sz="4000" spc="-15"/>
              <a:t>Receptor</a:t>
            </a:r>
            <a:endParaRPr sz="4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8027" y="425450"/>
            <a:ext cx="8296275" cy="975994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0960" marR="5080" indent="-48895">
              <a:lnSpc>
                <a:spcPct val="100000"/>
              </a:lnSpc>
            </a:pPr>
            <a:r>
              <a:rPr dirty="0" sz="3200" spc="-15"/>
              <a:t>Regulation </a:t>
            </a:r>
            <a:r>
              <a:rPr dirty="0" sz="3200" spc="-5"/>
              <a:t>of </a:t>
            </a:r>
            <a:r>
              <a:rPr dirty="0" sz="3200" spc="-15"/>
              <a:t>Glycogen Metabolism </a:t>
            </a:r>
            <a:r>
              <a:rPr dirty="0" sz="3200" spc="-25"/>
              <a:t>by </a:t>
            </a:r>
            <a:r>
              <a:rPr dirty="0" sz="3200" spc="-10"/>
              <a:t>Glucagon:  </a:t>
            </a:r>
            <a:r>
              <a:rPr dirty="0" sz="3200" spc="-25"/>
              <a:t>Effects </a:t>
            </a:r>
            <a:r>
              <a:rPr dirty="0" sz="3200" spc="-5"/>
              <a:t>on </a:t>
            </a:r>
            <a:r>
              <a:rPr dirty="0" sz="3200" spc="-15"/>
              <a:t>Glycogen </a:t>
            </a:r>
            <a:r>
              <a:rPr dirty="0" sz="3200" spc="-20"/>
              <a:t>Synthase </a:t>
            </a:r>
            <a:r>
              <a:rPr dirty="0" sz="3200" spc="-5"/>
              <a:t>and</a:t>
            </a:r>
            <a:r>
              <a:rPr dirty="0" sz="3200" spc="45"/>
              <a:t> </a:t>
            </a:r>
            <a:r>
              <a:rPr dirty="0" sz="3200" spc="-5"/>
              <a:t>Phosphorylase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980945" y="1660271"/>
            <a:ext cx="5038725" cy="1829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2540">
              <a:lnSpc>
                <a:spcPct val="100000"/>
              </a:lnSpc>
            </a:pPr>
            <a:r>
              <a:rPr dirty="0" sz="2400" spc="-5" b="1">
                <a:solidFill>
                  <a:srgbClr val="943735"/>
                </a:solidFill>
                <a:latin typeface="Calibri"/>
                <a:cs typeface="Calibri"/>
              </a:rPr>
              <a:t>Hypoglycemia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2400" spc="-10" b="1">
                <a:solidFill>
                  <a:srgbClr val="943735"/>
                </a:solidFill>
                <a:latin typeface="Calibri"/>
                <a:cs typeface="Calibri"/>
              </a:rPr>
              <a:t>Glucagon</a:t>
            </a:r>
            <a:r>
              <a:rPr dirty="0" sz="2400" spc="-100" b="1">
                <a:solidFill>
                  <a:srgbClr val="943735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943735"/>
                </a:solidFill>
                <a:latin typeface="Calibri"/>
                <a:cs typeface="Calibri"/>
              </a:rPr>
              <a:t>secretion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2400" spc="-10" b="1">
                <a:solidFill>
                  <a:srgbClr val="375F92"/>
                </a:solidFill>
                <a:latin typeface="Calibri"/>
                <a:cs typeface="Calibri"/>
              </a:rPr>
              <a:t>Hepatocyte: </a:t>
            </a:r>
            <a:r>
              <a:rPr dirty="0" sz="2400" spc="-10" b="1">
                <a:solidFill>
                  <a:srgbClr val="943735"/>
                </a:solidFill>
                <a:latin typeface="Calibri"/>
                <a:cs typeface="Calibri"/>
              </a:rPr>
              <a:t>Glucagon/receptor</a:t>
            </a:r>
            <a:r>
              <a:rPr dirty="0" sz="2400" b="1">
                <a:solidFill>
                  <a:srgbClr val="943735"/>
                </a:solidFill>
                <a:latin typeface="Calibri"/>
                <a:cs typeface="Calibri"/>
              </a:rPr>
              <a:t> binding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2400" spc="-5" b="1">
                <a:solidFill>
                  <a:srgbClr val="375F92"/>
                </a:solidFill>
                <a:latin typeface="Calibri"/>
                <a:cs typeface="Calibri"/>
              </a:rPr>
              <a:t>Second </a:t>
            </a:r>
            <a:r>
              <a:rPr dirty="0" sz="2400" spc="-10" b="1">
                <a:solidFill>
                  <a:srgbClr val="375F92"/>
                </a:solidFill>
                <a:latin typeface="Calibri"/>
                <a:cs typeface="Calibri"/>
              </a:rPr>
              <a:t>messenger:</a:t>
            </a:r>
            <a:r>
              <a:rPr dirty="0" sz="2400" spc="-5" b="1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943735"/>
                </a:solidFill>
                <a:latin typeface="Calibri"/>
                <a:cs typeface="Calibri"/>
              </a:rPr>
              <a:t>cAMP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2400" spc="-5" b="1">
                <a:solidFill>
                  <a:srgbClr val="375F92"/>
                </a:solidFill>
                <a:latin typeface="Calibri"/>
                <a:cs typeface="Calibri"/>
              </a:rPr>
              <a:t>Response: </a:t>
            </a:r>
            <a:r>
              <a:rPr dirty="0" sz="2400" spc="-5" b="1">
                <a:solidFill>
                  <a:srgbClr val="943735"/>
                </a:solidFill>
                <a:latin typeface="Calibri"/>
                <a:cs typeface="Calibri"/>
              </a:rPr>
              <a:t>Enzyme</a:t>
            </a:r>
            <a:r>
              <a:rPr dirty="0" sz="2400" spc="-70" b="1">
                <a:solidFill>
                  <a:srgbClr val="943735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943735"/>
                </a:solidFill>
                <a:latin typeface="Calibri"/>
                <a:cs typeface="Calibri"/>
              </a:rPr>
              <a:t>phosphorylation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5914" y="4169409"/>
            <a:ext cx="2768600" cy="884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2800" spc="-10" b="1">
                <a:solidFill>
                  <a:srgbClr val="943735"/>
                </a:solidFill>
                <a:latin typeface="Calibri"/>
                <a:cs typeface="Calibri"/>
              </a:rPr>
              <a:t>Glycogen</a:t>
            </a:r>
            <a:r>
              <a:rPr dirty="0" sz="2800" spc="-90" b="1">
                <a:solidFill>
                  <a:srgbClr val="943735"/>
                </a:solidFill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943735"/>
                </a:solidFill>
                <a:latin typeface="Calibri"/>
                <a:cs typeface="Calibri"/>
              </a:rPr>
              <a:t>synthase</a:t>
            </a:r>
            <a:endParaRPr sz="2800">
              <a:latin typeface="Calibri"/>
              <a:cs typeface="Calibri"/>
            </a:endParaRPr>
          </a:p>
          <a:p>
            <a:pPr algn="ctr" marL="3810">
              <a:lnSpc>
                <a:spcPct val="100000"/>
              </a:lnSpc>
            </a:pPr>
            <a:r>
              <a:rPr dirty="0" sz="2800" spc="-5" b="1">
                <a:solidFill>
                  <a:srgbClr val="375F92"/>
                </a:solidFill>
                <a:latin typeface="Calibri"/>
                <a:cs typeface="Calibri"/>
              </a:rPr>
              <a:t>(Inactive</a:t>
            </a:r>
            <a:r>
              <a:rPr dirty="0" sz="2800" spc="-55" b="1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375F92"/>
                </a:solidFill>
                <a:latin typeface="Calibri"/>
                <a:cs typeface="Calibri"/>
              </a:rPr>
              <a:t>form)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2689" y="5876950"/>
            <a:ext cx="3773804" cy="4578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b="1">
                <a:solidFill>
                  <a:srgbClr val="C00000"/>
                </a:solidFill>
                <a:latin typeface="Calibri"/>
                <a:cs typeface="Calibri"/>
              </a:rPr>
              <a:t>Inhibition </a:t>
            </a:r>
            <a:r>
              <a:rPr dirty="0" sz="2800" b="1">
                <a:solidFill>
                  <a:srgbClr val="375F92"/>
                </a:solidFill>
                <a:latin typeface="Calibri"/>
                <a:cs typeface="Calibri"/>
              </a:rPr>
              <a:t>of</a:t>
            </a:r>
            <a:r>
              <a:rPr dirty="0" sz="2800" spc="-114" b="1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2800" spc="-5" b="1">
                <a:solidFill>
                  <a:srgbClr val="375F92"/>
                </a:solidFill>
                <a:latin typeface="Calibri"/>
                <a:cs typeface="Calibri"/>
              </a:rPr>
              <a:t>glycogenesis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73192" y="4173982"/>
            <a:ext cx="3629660" cy="8845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45185" marR="5080" indent="-832485">
              <a:lnSpc>
                <a:spcPct val="100000"/>
              </a:lnSpc>
            </a:pPr>
            <a:r>
              <a:rPr dirty="0" sz="2800" spc="-10" b="1">
                <a:solidFill>
                  <a:srgbClr val="943735"/>
                </a:solidFill>
                <a:latin typeface="Calibri"/>
                <a:cs typeface="Calibri"/>
              </a:rPr>
              <a:t>Glycogen</a:t>
            </a:r>
            <a:r>
              <a:rPr dirty="0" sz="2800" spc="-85" b="1">
                <a:solidFill>
                  <a:srgbClr val="943735"/>
                </a:solidFill>
                <a:latin typeface="Calibri"/>
                <a:cs typeface="Calibri"/>
              </a:rPr>
              <a:t> </a:t>
            </a:r>
            <a:r>
              <a:rPr dirty="0" sz="2800" b="1">
                <a:solidFill>
                  <a:srgbClr val="943735"/>
                </a:solidFill>
                <a:latin typeface="Calibri"/>
                <a:cs typeface="Calibri"/>
              </a:rPr>
              <a:t>phosphorylase  </a:t>
            </a:r>
            <a:r>
              <a:rPr dirty="0" sz="2800" spc="-5" b="1">
                <a:solidFill>
                  <a:srgbClr val="375F92"/>
                </a:solidFill>
                <a:latin typeface="Calibri"/>
                <a:cs typeface="Calibri"/>
              </a:rPr>
              <a:t>(Active</a:t>
            </a:r>
            <a:r>
              <a:rPr dirty="0" sz="2800" spc="-65" b="1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375F92"/>
                </a:solidFill>
                <a:latin typeface="Calibri"/>
                <a:cs typeface="Calibri"/>
              </a:rPr>
              <a:t>form)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28515" y="5881827"/>
            <a:ext cx="4316095" cy="4578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b="1">
                <a:solidFill>
                  <a:srgbClr val="C00000"/>
                </a:solidFill>
                <a:latin typeface="Calibri"/>
                <a:cs typeface="Calibri"/>
              </a:rPr>
              <a:t>Stimulation </a:t>
            </a:r>
            <a:r>
              <a:rPr dirty="0" sz="2800" b="1">
                <a:solidFill>
                  <a:srgbClr val="375F92"/>
                </a:solidFill>
                <a:latin typeface="Calibri"/>
                <a:cs typeface="Calibri"/>
              </a:rPr>
              <a:t>of</a:t>
            </a:r>
            <a:r>
              <a:rPr dirty="0" sz="2800" spc="-80" b="1">
                <a:solidFill>
                  <a:srgbClr val="375F92"/>
                </a:solidFill>
                <a:latin typeface="Calibri"/>
                <a:cs typeface="Calibri"/>
              </a:rPr>
              <a:t> </a:t>
            </a:r>
            <a:r>
              <a:rPr dirty="0" sz="2800" spc="-10" b="1">
                <a:solidFill>
                  <a:srgbClr val="375F92"/>
                </a:solidFill>
                <a:latin typeface="Calibri"/>
                <a:cs typeface="Calibri"/>
              </a:rPr>
              <a:t>glycogenolysis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7200" y="3971925"/>
            <a:ext cx="2971800" cy="1285875"/>
          </a:xfrm>
          <a:custGeom>
            <a:avLst/>
            <a:gdLst/>
            <a:ahLst/>
            <a:cxnLst/>
            <a:rect l="l" t="t" r="r" b="b"/>
            <a:pathLst>
              <a:path w="2971800" h="1285875">
                <a:moveTo>
                  <a:pt x="0" y="1095375"/>
                </a:moveTo>
                <a:lnTo>
                  <a:pt x="5031" y="1139037"/>
                </a:lnTo>
                <a:lnTo>
                  <a:pt x="19363" y="1179128"/>
                </a:lnTo>
                <a:lnTo>
                  <a:pt x="41851" y="1214500"/>
                </a:lnTo>
                <a:lnTo>
                  <a:pt x="71353" y="1244007"/>
                </a:lnTo>
                <a:lnTo>
                  <a:pt x="106724" y="1266502"/>
                </a:lnTo>
                <a:lnTo>
                  <a:pt x="146821" y="1280840"/>
                </a:lnTo>
                <a:lnTo>
                  <a:pt x="190500" y="1285875"/>
                </a:lnTo>
                <a:lnTo>
                  <a:pt x="495300" y="1285875"/>
                </a:lnTo>
                <a:lnTo>
                  <a:pt x="1238250" y="1285875"/>
                </a:lnTo>
                <a:lnTo>
                  <a:pt x="2781300" y="1285875"/>
                </a:lnTo>
                <a:lnTo>
                  <a:pt x="2824962" y="1280840"/>
                </a:lnTo>
                <a:lnTo>
                  <a:pt x="2865053" y="1266502"/>
                </a:lnTo>
                <a:lnTo>
                  <a:pt x="2900425" y="1244007"/>
                </a:lnTo>
                <a:lnTo>
                  <a:pt x="2929932" y="1214500"/>
                </a:lnTo>
                <a:lnTo>
                  <a:pt x="2952427" y="1179128"/>
                </a:lnTo>
                <a:lnTo>
                  <a:pt x="2966765" y="1139037"/>
                </a:lnTo>
                <a:lnTo>
                  <a:pt x="2971800" y="1095375"/>
                </a:lnTo>
                <a:lnTo>
                  <a:pt x="2971800" y="619125"/>
                </a:lnTo>
                <a:lnTo>
                  <a:pt x="2971800" y="333375"/>
                </a:lnTo>
                <a:lnTo>
                  <a:pt x="2966765" y="289712"/>
                </a:lnTo>
                <a:lnTo>
                  <a:pt x="2952427" y="249621"/>
                </a:lnTo>
                <a:lnTo>
                  <a:pt x="2929932" y="214249"/>
                </a:lnTo>
                <a:lnTo>
                  <a:pt x="2900425" y="184742"/>
                </a:lnTo>
                <a:lnTo>
                  <a:pt x="2865053" y="162247"/>
                </a:lnTo>
                <a:lnTo>
                  <a:pt x="2824962" y="147909"/>
                </a:lnTo>
                <a:lnTo>
                  <a:pt x="2781300" y="142875"/>
                </a:lnTo>
                <a:lnTo>
                  <a:pt x="1238250" y="142875"/>
                </a:lnTo>
                <a:lnTo>
                  <a:pt x="866775" y="0"/>
                </a:lnTo>
                <a:lnTo>
                  <a:pt x="495300" y="142875"/>
                </a:lnTo>
                <a:lnTo>
                  <a:pt x="190500" y="142875"/>
                </a:lnTo>
                <a:lnTo>
                  <a:pt x="146821" y="147909"/>
                </a:lnTo>
                <a:lnTo>
                  <a:pt x="106724" y="162247"/>
                </a:lnTo>
                <a:lnTo>
                  <a:pt x="71353" y="184742"/>
                </a:lnTo>
                <a:lnTo>
                  <a:pt x="41851" y="214249"/>
                </a:lnTo>
                <a:lnTo>
                  <a:pt x="19363" y="249621"/>
                </a:lnTo>
                <a:lnTo>
                  <a:pt x="5031" y="289712"/>
                </a:lnTo>
                <a:lnTo>
                  <a:pt x="0" y="333375"/>
                </a:lnTo>
                <a:lnTo>
                  <a:pt x="0" y="619125"/>
                </a:lnTo>
                <a:lnTo>
                  <a:pt x="0" y="1095375"/>
                </a:lnTo>
                <a:close/>
              </a:path>
            </a:pathLst>
          </a:custGeom>
          <a:ln w="25400">
            <a:solidFill>
              <a:srgbClr val="F795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800600" y="3974338"/>
            <a:ext cx="3961129" cy="1264920"/>
          </a:xfrm>
          <a:custGeom>
            <a:avLst/>
            <a:gdLst/>
            <a:ahLst/>
            <a:cxnLst/>
            <a:rect l="l" t="t" r="r" b="b"/>
            <a:pathLst>
              <a:path w="3961129" h="1264920">
                <a:moveTo>
                  <a:pt x="3960876" y="1077087"/>
                </a:moveTo>
                <a:lnTo>
                  <a:pt x="3954178" y="1126902"/>
                </a:lnTo>
                <a:lnTo>
                  <a:pt x="3935278" y="1171654"/>
                </a:lnTo>
                <a:lnTo>
                  <a:pt x="3905964" y="1209563"/>
                </a:lnTo>
                <a:lnTo>
                  <a:pt x="3868024" y="1238847"/>
                </a:lnTo>
                <a:lnTo>
                  <a:pt x="3823248" y="1257723"/>
                </a:lnTo>
                <a:lnTo>
                  <a:pt x="3773424" y="1264412"/>
                </a:lnTo>
                <a:lnTo>
                  <a:pt x="3300729" y="1264412"/>
                </a:lnTo>
                <a:lnTo>
                  <a:pt x="2310510" y="1264412"/>
                </a:lnTo>
                <a:lnTo>
                  <a:pt x="187325" y="1264412"/>
                </a:lnTo>
                <a:lnTo>
                  <a:pt x="137509" y="1257723"/>
                </a:lnTo>
                <a:lnTo>
                  <a:pt x="92757" y="1238847"/>
                </a:lnTo>
                <a:lnTo>
                  <a:pt x="54848" y="1209563"/>
                </a:lnTo>
                <a:lnTo>
                  <a:pt x="25564" y="1171654"/>
                </a:lnTo>
                <a:lnTo>
                  <a:pt x="6688" y="1126902"/>
                </a:lnTo>
                <a:lnTo>
                  <a:pt x="0" y="1077087"/>
                </a:lnTo>
                <a:lnTo>
                  <a:pt x="0" y="608711"/>
                </a:lnTo>
                <a:lnTo>
                  <a:pt x="0" y="327787"/>
                </a:lnTo>
                <a:lnTo>
                  <a:pt x="6688" y="277971"/>
                </a:lnTo>
                <a:lnTo>
                  <a:pt x="25564" y="233219"/>
                </a:lnTo>
                <a:lnTo>
                  <a:pt x="54848" y="195310"/>
                </a:lnTo>
                <a:lnTo>
                  <a:pt x="92757" y="166026"/>
                </a:lnTo>
                <a:lnTo>
                  <a:pt x="137509" y="147150"/>
                </a:lnTo>
                <a:lnTo>
                  <a:pt x="187325" y="140462"/>
                </a:lnTo>
                <a:lnTo>
                  <a:pt x="2310510" y="140462"/>
                </a:lnTo>
                <a:lnTo>
                  <a:pt x="2805556" y="0"/>
                </a:lnTo>
                <a:lnTo>
                  <a:pt x="3300729" y="140462"/>
                </a:lnTo>
                <a:lnTo>
                  <a:pt x="3773424" y="140462"/>
                </a:lnTo>
                <a:lnTo>
                  <a:pt x="3823248" y="147150"/>
                </a:lnTo>
                <a:lnTo>
                  <a:pt x="3868024" y="166026"/>
                </a:lnTo>
                <a:lnTo>
                  <a:pt x="3905964" y="195310"/>
                </a:lnTo>
                <a:lnTo>
                  <a:pt x="3935278" y="233219"/>
                </a:lnTo>
                <a:lnTo>
                  <a:pt x="3954178" y="277971"/>
                </a:lnTo>
                <a:lnTo>
                  <a:pt x="3960876" y="327787"/>
                </a:lnTo>
                <a:lnTo>
                  <a:pt x="3960876" y="608711"/>
                </a:lnTo>
                <a:lnTo>
                  <a:pt x="3960876" y="1077087"/>
                </a:lnTo>
                <a:close/>
              </a:path>
            </a:pathLst>
          </a:custGeom>
          <a:ln w="25400">
            <a:solidFill>
              <a:srgbClr val="F795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66800" y="3276600"/>
            <a:ext cx="586105" cy="652780"/>
          </a:xfrm>
          <a:custGeom>
            <a:avLst/>
            <a:gdLst/>
            <a:ahLst/>
            <a:cxnLst/>
            <a:rect l="l" t="t" r="r" b="b"/>
            <a:pathLst>
              <a:path w="586105" h="652779">
                <a:moveTo>
                  <a:pt x="292862" y="0"/>
                </a:moveTo>
                <a:lnTo>
                  <a:pt x="0" y="326263"/>
                </a:lnTo>
                <a:lnTo>
                  <a:pt x="292862" y="652399"/>
                </a:lnTo>
                <a:lnTo>
                  <a:pt x="585851" y="326263"/>
                </a:lnTo>
                <a:lnTo>
                  <a:pt x="292862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66800" y="3276600"/>
            <a:ext cx="586105" cy="652780"/>
          </a:xfrm>
          <a:custGeom>
            <a:avLst/>
            <a:gdLst/>
            <a:ahLst/>
            <a:cxnLst/>
            <a:rect l="l" t="t" r="r" b="b"/>
            <a:pathLst>
              <a:path w="586105" h="652779">
                <a:moveTo>
                  <a:pt x="0" y="326263"/>
                </a:moveTo>
                <a:lnTo>
                  <a:pt x="292862" y="0"/>
                </a:lnTo>
                <a:lnTo>
                  <a:pt x="585851" y="326263"/>
                </a:lnTo>
                <a:lnTo>
                  <a:pt x="292862" y="652399"/>
                </a:lnTo>
                <a:lnTo>
                  <a:pt x="0" y="326263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295146" y="3461004"/>
            <a:ext cx="147320" cy="298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C00000"/>
                </a:solidFill>
                <a:latin typeface="Calibri"/>
                <a:cs typeface="Calibri"/>
              </a:rPr>
              <a:t>P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916173" y="3596385"/>
            <a:ext cx="1228725" cy="466090"/>
          </a:xfrm>
          <a:custGeom>
            <a:avLst/>
            <a:gdLst/>
            <a:ahLst/>
            <a:cxnLst/>
            <a:rect l="l" t="t" r="r" b="b"/>
            <a:pathLst>
              <a:path w="1228725" h="466089">
                <a:moveTo>
                  <a:pt x="83693" y="353949"/>
                </a:moveTo>
                <a:lnTo>
                  <a:pt x="75692" y="354583"/>
                </a:lnTo>
                <a:lnTo>
                  <a:pt x="71119" y="359918"/>
                </a:lnTo>
                <a:lnTo>
                  <a:pt x="0" y="443864"/>
                </a:lnTo>
                <a:lnTo>
                  <a:pt x="108076" y="464438"/>
                </a:lnTo>
                <a:lnTo>
                  <a:pt x="114934" y="465836"/>
                </a:lnTo>
                <a:lnTo>
                  <a:pt x="121538" y="461263"/>
                </a:lnTo>
                <a:lnTo>
                  <a:pt x="122936" y="454406"/>
                </a:lnTo>
                <a:lnTo>
                  <a:pt x="124206" y="447547"/>
                </a:lnTo>
                <a:lnTo>
                  <a:pt x="27939" y="447420"/>
                </a:lnTo>
                <a:lnTo>
                  <a:pt x="19557" y="423418"/>
                </a:lnTo>
                <a:lnTo>
                  <a:pt x="63878" y="407783"/>
                </a:lnTo>
                <a:lnTo>
                  <a:pt x="95123" y="371094"/>
                </a:lnTo>
                <a:lnTo>
                  <a:pt x="94361" y="362965"/>
                </a:lnTo>
                <a:lnTo>
                  <a:pt x="89026" y="358520"/>
                </a:lnTo>
                <a:lnTo>
                  <a:pt x="83693" y="353949"/>
                </a:lnTo>
                <a:close/>
              </a:path>
              <a:path w="1228725" h="466089">
                <a:moveTo>
                  <a:pt x="63878" y="407783"/>
                </a:moveTo>
                <a:lnTo>
                  <a:pt x="19557" y="423418"/>
                </a:lnTo>
                <a:lnTo>
                  <a:pt x="27939" y="447420"/>
                </a:lnTo>
                <a:lnTo>
                  <a:pt x="38740" y="443611"/>
                </a:lnTo>
                <a:lnTo>
                  <a:pt x="33400" y="443611"/>
                </a:lnTo>
                <a:lnTo>
                  <a:pt x="26162" y="422909"/>
                </a:lnTo>
                <a:lnTo>
                  <a:pt x="51010" y="422909"/>
                </a:lnTo>
                <a:lnTo>
                  <a:pt x="63878" y="407783"/>
                </a:lnTo>
                <a:close/>
              </a:path>
              <a:path w="1228725" h="466089">
                <a:moveTo>
                  <a:pt x="72299" y="431772"/>
                </a:moveTo>
                <a:lnTo>
                  <a:pt x="27939" y="447420"/>
                </a:lnTo>
                <a:lnTo>
                  <a:pt x="124122" y="447420"/>
                </a:lnTo>
                <a:lnTo>
                  <a:pt x="119761" y="440816"/>
                </a:lnTo>
                <a:lnTo>
                  <a:pt x="112775" y="439546"/>
                </a:lnTo>
                <a:lnTo>
                  <a:pt x="72299" y="431772"/>
                </a:lnTo>
                <a:close/>
              </a:path>
              <a:path w="1228725" h="466089">
                <a:moveTo>
                  <a:pt x="26162" y="422909"/>
                </a:moveTo>
                <a:lnTo>
                  <a:pt x="33400" y="443611"/>
                </a:lnTo>
                <a:lnTo>
                  <a:pt x="47520" y="427012"/>
                </a:lnTo>
                <a:lnTo>
                  <a:pt x="26162" y="422909"/>
                </a:lnTo>
                <a:close/>
              </a:path>
              <a:path w="1228725" h="466089">
                <a:moveTo>
                  <a:pt x="47520" y="427012"/>
                </a:moveTo>
                <a:lnTo>
                  <a:pt x="33400" y="443611"/>
                </a:lnTo>
                <a:lnTo>
                  <a:pt x="38740" y="443611"/>
                </a:lnTo>
                <a:lnTo>
                  <a:pt x="72299" y="431772"/>
                </a:lnTo>
                <a:lnTo>
                  <a:pt x="47520" y="427012"/>
                </a:lnTo>
                <a:close/>
              </a:path>
              <a:path w="1228725" h="466089">
                <a:moveTo>
                  <a:pt x="1219835" y="0"/>
                </a:moveTo>
                <a:lnTo>
                  <a:pt x="63878" y="407783"/>
                </a:lnTo>
                <a:lnTo>
                  <a:pt x="47520" y="427012"/>
                </a:lnTo>
                <a:lnTo>
                  <a:pt x="72299" y="431772"/>
                </a:lnTo>
                <a:lnTo>
                  <a:pt x="1228216" y="24002"/>
                </a:lnTo>
                <a:lnTo>
                  <a:pt x="1219835" y="0"/>
                </a:lnTo>
                <a:close/>
              </a:path>
              <a:path w="1228725" h="466089">
                <a:moveTo>
                  <a:pt x="51010" y="422909"/>
                </a:moveTo>
                <a:lnTo>
                  <a:pt x="26162" y="422909"/>
                </a:lnTo>
                <a:lnTo>
                  <a:pt x="47520" y="427012"/>
                </a:lnTo>
                <a:lnTo>
                  <a:pt x="51010" y="42290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45203" y="3596513"/>
            <a:ext cx="1149350" cy="469265"/>
          </a:xfrm>
          <a:custGeom>
            <a:avLst/>
            <a:gdLst/>
            <a:ahLst/>
            <a:cxnLst/>
            <a:rect l="l" t="t" r="r" b="b"/>
            <a:pathLst>
              <a:path w="1149350" h="469264">
                <a:moveTo>
                  <a:pt x="1077241" y="436073"/>
                </a:moveTo>
                <a:lnTo>
                  <a:pt x="1029588" y="443864"/>
                </a:lnTo>
                <a:lnTo>
                  <a:pt x="1024889" y="450469"/>
                </a:lnTo>
                <a:lnTo>
                  <a:pt x="1027176" y="464312"/>
                </a:lnTo>
                <a:lnTo>
                  <a:pt x="1033780" y="469011"/>
                </a:lnTo>
                <a:lnTo>
                  <a:pt x="1132159" y="452881"/>
                </a:lnTo>
                <a:lnTo>
                  <a:pt x="1121156" y="452881"/>
                </a:lnTo>
                <a:lnTo>
                  <a:pt x="1077241" y="436073"/>
                </a:lnTo>
                <a:close/>
              </a:path>
              <a:path w="1149350" h="469264">
                <a:moveTo>
                  <a:pt x="1102164" y="431997"/>
                </a:moveTo>
                <a:lnTo>
                  <a:pt x="1077241" y="436073"/>
                </a:lnTo>
                <a:lnTo>
                  <a:pt x="1121156" y="452881"/>
                </a:lnTo>
                <a:lnTo>
                  <a:pt x="1122650" y="448944"/>
                </a:lnTo>
                <a:lnTo>
                  <a:pt x="1115822" y="448944"/>
                </a:lnTo>
                <a:lnTo>
                  <a:pt x="1102164" y="431997"/>
                </a:lnTo>
                <a:close/>
              </a:path>
              <a:path w="1149350" h="469264">
                <a:moveTo>
                  <a:pt x="1067943" y="358013"/>
                </a:moveTo>
                <a:lnTo>
                  <a:pt x="1062482" y="362331"/>
                </a:lnTo>
                <a:lnTo>
                  <a:pt x="1057021" y="366775"/>
                </a:lnTo>
                <a:lnTo>
                  <a:pt x="1056132" y="374776"/>
                </a:lnTo>
                <a:lnTo>
                  <a:pt x="1060450" y="380238"/>
                </a:lnTo>
                <a:lnTo>
                  <a:pt x="1086329" y="412349"/>
                </a:lnTo>
                <a:lnTo>
                  <a:pt x="1130173" y="429132"/>
                </a:lnTo>
                <a:lnTo>
                  <a:pt x="1121156" y="452881"/>
                </a:lnTo>
                <a:lnTo>
                  <a:pt x="1132159" y="452881"/>
                </a:lnTo>
                <a:lnTo>
                  <a:pt x="1149223" y="450088"/>
                </a:lnTo>
                <a:lnTo>
                  <a:pt x="1080262" y="364363"/>
                </a:lnTo>
                <a:lnTo>
                  <a:pt x="1075944" y="358901"/>
                </a:lnTo>
                <a:lnTo>
                  <a:pt x="1067943" y="358013"/>
                </a:lnTo>
                <a:close/>
              </a:path>
              <a:path w="1149350" h="469264">
                <a:moveTo>
                  <a:pt x="1123569" y="428498"/>
                </a:moveTo>
                <a:lnTo>
                  <a:pt x="1102164" y="431997"/>
                </a:lnTo>
                <a:lnTo>
                  <a:pt x="1115822" y="448944"/>
                </a:lnTo>
                <a:lnTo>
                  <a:pt x="1123569" y="428498"/>
                </a:lnTo>
                <a:close/>
              </a:path>
              <a:path w="1149350" h="469264">
                <a:moveTo>
                  <a:pt x="1128514" y="428498"/>
                </a:moveTo>
                <a:lnTo>
                  <a:pt x="1123569" y="428498"/>
                </a:lnTo>
                <a:lnTo>
                  <a:pt x="1115822" y="448944"/>
                </a:lnTo>
                <a:lnTo>
                  <a:pt x="1122650" y="448944"/>
                </a:lnTo>
                <a:lnTo>
                  <a:pt x="1130173" y="429132"/>
                </a:lnTo>
                <a:lnTo>
                  <a:pt x="1128514" y="428498"/>
                </a:lnTo>
                <a:close/>
              </a:path>
              <a:path w="1149350" h="469264">
                <a:moveTo>
                  <a:pt x="9144" y="0"/>
                </a:moveTo>
                <a:lnTo>
                  <a:pt x="0" y="23749"/>
                </a:lnTo>
                <a:lnTo>
                  <a:pt x="1077241" y="436073"/>
                </a:lnTo>
                <a:lnTo>
                  <a:pt x="1102164" y="431997"/>
                </a:lnTo>
                <a:lnTo>
                  <a:pt x="1086329" y="412349"/>
                </a:lnTo>
                <a:lnTo>
                  <a:pt x="9144" y="0"/>
                </a:lnTo>
                <a:close/>
              </a:path>
              <a:path w="1149350" h="469264">
                <a:moveTo>
                  <a:pt x="1086329" y="412349"/>
                </a:moveTo>
                <a:lnTo>
                  <a:pt x="1102164" y="431997"/>
                </a:lnTo>
                <a:lnTo>
                  <a:pt x="1123569" y="428498"/>
                </a:lnTo>
                <a:lnTo>
                  <a:pt x="1128514" y="428498"/>
                </a:lnTo>
                <a:lnTo>
                  <a:pt x="1086329" y="41234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315200" y="3276600"/>
            <a:ext cx="586105" cy="652780"/>
          </a:xfrm>
          <a:custGeom>
            <a:avLst/>
            <a:gdLst/>
            <a:ahLst/>
            <a:cxnLst/>
            <a:rect l="l" t="t" r="r" b="b"/>
            <a:pathLst>
              <a:path w="586104" h="652779">
                <a:moveTo>
                  <a:pt x="292861" y="0"/>
                </a:moveTo>
                <a:lnTo>
                  <a:pt x="0" y="326263"/>
                </a:lnTo>
                <a:lnTo>
                  <a:pt x="292861" y="652399"/>
                </a:lnTo>
                <a:lnTo>
                  <a:pt x="585724" y="326263"/>
                </a:lnTo>
                <a:lnTo>
                  <a:pt x="292861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315200" y="3276600"/>
            <a:ext cx="586105" cy="652780"/>
          </a:xfrm>
          <a:custGeom>
            <a:avLst/>
            <a:gdLst/>
            <a:ahLst/>
            <a:cxnLst/>
            <a:rect l="l" t="t" r="r" b="b"/>
            <a:pathLst>
              <a:path w="586104" h="652779">
                <a:moveTo>
                  <a:pt x="0" y="326263"/>
                </a:moveTo>
                <a:lnTo>
                  <a:pt x="292861" y="0"/>
                </a:lnTo>
                <a:lnTo>
                  <a:pt x="585724" y="326263"/>
                </a:lnTo>
                <a:lnTo>
                  <a:pt x="292861" y="652399"/>
                </a:lnTo>
                <a:lnTo>
                  <a:pt x="0" y="326263"/>
                </a:lnTo>
                <a:close/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7549133" y="3432047"/>
            <a:ext cx="147320" cy="2984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C00000"/>
                </a:solidFill>
                <a:latin typeface="Calibri"/>
                <a:cs typeface="Calibri"/>
              </a:rPr>
              <a:t>P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787002" y="5335523"/>
            <a:ext cx="142875" cy="607060"/>
          </a:xfrm>
          <a:custGeom>
            <a:avLst/>
            <a:gdLst/>
            <a:ahLst/>
            <a:cxnLst/>
            <a:rect l="l" t="t" r="r" b="b"/>
            <a:pathLst>
              <a:path w="142875" h="607060">
                <a:moveTo>
                  <a:pt x="13751" y="463905"/>
                </a:moveTo>
                <a:lnTo>
                  <a:pt x="7750" y="465924"/>
                </a:lnTo>
                <a:lnTo>
                  <a:pt x="3071" y="470101"/>
                </a:lnTo>
                <a:lnTo>
                  <a:pt x="416" y="475575"/>
                </a:lnTo>
                <a:lnTo>
                  <a:pt x="0" y="481646"/>
                </a:lnTo>
                <a:lnTo>
                  <a:pt x="2035" y="487616"/>
                </a:lnTo>
                <a:lnTo>
                  <a:pt x="70996" y="606564"/>
                </a:lnTo>
                <a:lnTo>
                  <a:pt x="89467" y="575094"/>
                </a:lnTo>
                <a:lnTo>
                  <a:pt x="55248" y="575017"/>
                </a:lnTo>
                <a:lnTo>
                  <a:pt x="55325" y="543541"/>
                </a:lnTo>
                <a:lnTo>
                  <a:pt x="55359" y="516300"/>
                </a:lnTo>
                <a:lnTo>
                  <a:pt x="29467" y="471690"/>
                </a:lnTo>
                <a:lnTo>
                  <a:pt x="25324" y="466973"/>
                </a:lnTo>
                <a:lnTo>
                  <a:pt x="19847" y="464316"/>
                </a:lnTo>
                <a:lnTo>
                  <a:pt x="13751" y="463905"/>
                </a:lnTo>
                <a:close/>
              </a:path>
              <a:path w="142875" h="607060">
                <a:moveTo>
                  <a:pt x="55391" y="516355"/>
                </a:moveTo>
                <a:lnTo>
                  <a:pt x="55248" y="575017"/>
                </a:lnTo>
                <a:lnTo>
                  <a:pt x="86998" y="575094"/>
                </a:lnTo>
                <a:lnTo>
                  <a:pt x="87018" y="567093"/>
                </a:lnTo>
                <a:lnTo>
                  <a:pt x="57407" y="567016"/>
                </a:lnTo>
                <a:lnTo>
                  <a:pt x="71170" y="543541"/>
                </a:lnTo>
                <a:lnTo>
                  <a:pt x="55391" y="516355"/>
                </a:lnTo>
                <a:close/>
              </a:path>
              <a:path w="142875" h="607060">
                <a:moveTo>
                  <a:pt x="128948" y="464205"/>
                </a:moveTo>
                <a:lnTo>
                  <a:pt x="87141" y="516300"/>
                </a:lnTo>
                <a:lnTo>
                  <a:pt x="86998" y="575094"/>
                </a:lnTo>
                <a:lnTo>
                  <a:pt x="89467" y="575094"/>
                </a:lnTo>
                <a:lnTo>
                  <a:pt x="140592" y="487984"/>
                </a:lnTo>
                <a:lnTo>
                  <a:pt x="142646" y="482026"/>
                </a:lnTo>
                <a:lnTo>
                  <a:pt x="142259" y="475953"/>
                </a:lnTo>
                <a:lnTo>
                  <a:pt x="139610" y="470462"/>
                </a:lnTo>
                <a:lnTo>
                  <a:pt x="134877" y="466255"/>
                </a:lnTo>
                <a:lnTo>
                  <a:pt x="128948" y="464205"/>
                </a:lnTo>
                <a:close/>
              </a:path>
              <a:path w="142875" h="607060">
                <a:moveTo>
                  <a:pt x="71170" y="543541"/>
                </a:moveTo>
                <a:lnTo>
                  <a:pt x="57407" y="567016"/>
                </a:lnTo>
                <a:lnTo>
                  <a:pt x="84839" y="567093"/>
                </a:lnTo>
                <a:lnTo>
                  <a:pt x="71170" y="543541"/>
                </a:lnTo>
                <a:close/>
              </a:path>
              <a:path w="142875" h="607060">
                <a:moveTo>
                  <a:pt x="87141" y="516300"/>
                </a:moveTo>
                <a:lnTo>
                  <a:pt x="71170" y="543541"/>
                </a:lnTo>
                <a:lnTo>
                  <a:pt x="84839" y="567093"/>
                </a:lnTo>
                <a:lnTo>
                  <a:pt x="87018" y="567093"/>
                </a:lnTo>
                <a:lnTo>
                  <a:pt x="87141" y="516300"/>
                </a:lnTo>
                <a:close/>
              </a:path>
              <a:path w="142875" h="607060">
                <a:moveTo>
                  <a:pt x="56645" y="0"/>
                </a:moveTo>
                <a:lnTo>
                  <a:pt x="55391" y="516355"/>
                </a:lnTo>
                <a:lnTo>
                  <a:pt x="71170" y="543541"/>
                </a:lnTo>
                <a:lnTo>
                  <a:pt x="87109" y="516355"/>
                </a:lnTo>
                <a:lnTo>
                  <a:pt x="87269" y="463905"/>
                </a:lnTo>
                <a:lnTo>
                  <a:pt x="88395" y="126"/>
                </a:lnTo>
                <a:lnTo>
                  <a:pt x="5664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834002" y="5334000"/>
            <a:ext cx="142875" cy="608330"/>
          </a:xfrm>
          <a:custGeom>
            <a:avLst/>
            <a:gdLst/>
            <a:ahLst/>
            <a:cxnLst/>
            <a:rect l="l" t="t" r="r" b="b"/>
            <a:pathLst>
              <a:path w="142875" h="608329">
                <a:moveTo>
                  <a:pt x="13751" y="465429"/>
                </a:moveTo>
                <a:lnTo>
                  <a:pt x="7750" y="467448"/>
                </a:lnTo>
                <a:lnTo>
                  <a:pt x="3071" y="471626"/>
                </a:lnTo>
                <a:lnTo>
                  <a:pt x="416" y="477100"/>
                </a:lnTo>
                <a:lnTo>
                  <a:pt x="0" y="483175"/>
                </a:lnTo>
                <a:lnTo>
                  <a:pt x="2035" y="489153"/>
                </a:lnTo>
                <a:lnTo>
                  <a:pt x="70996" y="608088"/>
                </a:lnTo>
                <a:lnTo>
                  <a:pt x="89467" y="576618"/>
                </a:lnTo>
                <a:lnTo>
                  <a:pt x="55248" y="576541"/>
                </a:lnTo>
                <a:lnTo>
                  <a:pt x="55325" y="545067"/>
                </a:lnTo>
                <a:lnTo>
                  <a:pt x="55355" y="517824"/>
                </a:lnTo>
                <a:lnTo>
                  <a:pt x="29467" y="473227"/>
                </a:lnTo>
                <a:lnTo>
                  <a:pt x="25324" y="468502"/>
                </a:lnTo>
                <a:lnTo>
                  <a:pt x="19847" y="465842"/>
                </a:lnTo>
                <a:lnTo>
                  <a:pt x="13751" y="465429"/>
                </a:lnTo>
                <a:close/>
              </a:path>
              <a:path w="142875" h="608329">
                <a:moveTo>
                  <a:pt x="55391" y="517885"/>
                </a:moveTo>
                <a:lnTo>
                  <a:pt x="55248" y="576541"/>
                </a:lnTo>
                <a:lnTo>
                  <a:pt x="86998" y="576618"/>
                </a:lnTo>
                <a:lnTo>
                  <a:pt x="87018" y="568617"/>
                </a:lnTo>
                <a:lnTo>
                  <a:pt x="57407" y="568540"/>
                </a:lnTo>
                <a:lnTo>
                  <a:pt x="71169" y="545067"/>
                </a:lnTo>
                <a:lnTo>
                  <a:pt x="55391" y="517885"/>
                </a:lnTo>
                <a:close/>
              </a:path>
              <a:path w="142875" h="608329">
                <a:moveTo>
                  <a:pt x="128948" y="465729"/>
                </a:moveTo>
                <a:lnTo>
                  <a:pt x="87141" y="517824"/>
                </a:lnTo>
                <a:lnTo>
                  <a:pt x="86998" y="576618"/>
                </a:lnTo>
                <a:lnTo>
                  <a:pt x="89467" y="576618"/>
                </a:lnTo>
                <a:lnTo>
                  <a:pt x="140592" y="489508"/>
                </a:lnTo>
                <a:lnTo>
                  <a:pt x="142646" y="483550"/>
                </a:lnTo>
                <a:lnTo>
                  <a:pt x="142259" y="477477"/>
                </a:lnTo>
                <a:lnTo>
                  <a:pt x="139610" y="471986"/>
                </a:lnTo>
                <a:lnTo>
                  <a:pt x="134877" y="467779"/>
                </a:lnTo>
                <a:lnTo>
                  <a:pt x="128948" y="465729"/>
                </a:lnTo>
                <a:close/>
              </a:path>
              <a:path w="142875" h="608329">
                <a:moveTo>
                  <a:pt x="71169" y="545067"/>
                </a:moveTo>
                <a:lnTo>
                  <a:pt x="57407" y="568540"/>
                </a:lnTo>
                <a:lnTo>
                  <a:pt x="84839" y="568617"/>
                </a:lnTo>
                <a:lnTo>
                  <a:pt x="71169" y="545067"/>
                </a:lnTo>
                <a:close/>
              </a:path>
              <a:path w="142875" h="608329">
                <a:moveTo>
                  <a:pt x="87141" y="517824"/>
                </a:moveTo>
                <a:lnTo>
                  <a:pt x="71169" y="545067"/>
                </a:lnTo>
                <a:lnTo>
                  <a:pt x="84839" y="568617"/>
                </a:lnTo>
                <a:lnTo>
                  <a:pt x="87018" y="568617"/>
                </a:lnTo>
                <a:lnTo>
                  <a:pt x="87141" y="517824"/>
                </a:lnTo>
                <a:close/>
              </a:path>
              <a:path w="142875" h="608329">
                <a:moveTo>
                  <a:pt x="88395" y="0"/>
                </a:moveTo>
                <a:lnTo>
                  <a:pt x="56645" y="0"/>
                </a:lnTo>
                <a:lnTo>
                  <a:pt x="55391" y="517885"/>
                </a:lnTo>
                <a:lnTo>
                  <a:pt x="71169" y="545067"/>
                </a:lnTo>
                <a:lnTo>
                  <a:pt x="87105" y="517885"/>
                </a:lnTo>
                <a:lnTo>
                  <a:pt x="87268" y="465429"/>
                </a:lnTo>
                <a:lnTo>
                  <a:pt x="88395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09800" y="1600200"/>
            <a:ext cx="4648200" cy="4876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626110" marR="5080" indent="-613410">
              <a:lnSpc>
                <a:spcPct val="100000"/>
              </a:lnSpc>
            </a:pPr>
            <a:r>
              <a:rPr dirty="0" sz="4000" spc="-15"/>
              <a:t>Pyruvate </a:t>
            </a:r>
            <a:r>
              <a:rPr dirty="0" sz="4000"/>
              <a:t>Kinase</a:t>
            </a:r>
            <a:r>
              <a:rPr dirty="0" sz="4000" spc="-65"/>
              <a:t> </a:t>
            </a:r>
            <a:r>
              <a:rPr dirty="0" sz="4000" spc="-10"/>
              <a:t>Regulation:  </a:t>
            </a:r>
            <a:r>
              <a:rPr dirty="0" sz="4000" spc="-15"/>
              <a:t>Covalent</a:t>
            </a:r>
            <a:r>
              <a:rPr dirty="0" sz="4000" spc="-70"/>
              <a:t> </a:t>
            </a:r>
            <a:r>
              <a:rPr dirty="0" sz="4000" spc="-5"/>
              <a:t>Modification</a:t>
            </a:r>
            <a:endParaRPr sz="4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8951" y="781430"/>
            <a:ext cx="6827520" cy="138239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85720" marR="5080" indent="-2573655">
              <a:lnSpc>
                <a:spcPct val="100000"/>
              </a:lnSpc>
            </a:pPr>
            <a:r>
              <a:rPr dirty="0" spc="-15"/>
              <a:t>Calcium/Phosphatidylinositol  </a:t>
            </a:r>
            <a:r>
              <a:rPr dirty="0" spc="-40"/>
              <a:t>System</a:t>
            </a:r>
          </a:p>
        </p:txBody>
      </p:sp>
      <p:sp>
        <p:nvSpPr>
          <p:cNvPr id="3" name="object 3"/>
          <p:cNvSpPr/>
          <p:nvPr/>
        </p:nvSpPr>
        <p:spPr>
          <a:xfrm>
            <a:off x="2000250" y="2362200"/>
            <a:ext cx="5391150" cy="388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8951" y="781430"/>
            <a:ext cx="6827520" cy="138239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85720" marR="5080" indent="-2573655">
              <a:lnSpc>
                <a:spcPct val="100000"/>
              </a:lnSpc>
            </a:pPr>
            <a:r>
              <a:rPr dirty="0" spc="-15"/>
              <a:t>Calcium/Phosphatidylinositol  </a:t>
            </a:r>
            <a:r>
              <a:rPr dirty="0" spc="-40"/>
              <a:t>System</a:t>
            </a:r>
          </a:p>
        </p:txBody>
      </p:sp>
      <p:sp>
        <p:nvSpPr>
          <p:cNvPr id="3" name="object 3"/>
          <p:cNvSpPr/>
          <p:nvPr/>
        </p:nvSpPr>
        <p:spPr>
          <a:xfrm>
            <a:off x="2000250" y="2362200"/>
            <a:ext cx="5391150" cy="3886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5783071" y="3614928"/>
            <a:ext cx="2494280" cy="375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C00000"/>
                </a:solidFill>
                <a:latin typeface="Arial"/>
                <a:cs typeface="Arial"/>
              </a:rPr>
              <a:t>Phospholipase</a:t>
            </a:r>
            <a:r>
              <a:rPr dirty="0" sz="2400" spc="-14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C00000"/>
                </a:solidFill>
                <a:latin typeface="Arial"/>
                <a:cs typeface="Arial"/>
              </a:rPr>
              <a:t>C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042153" y="3124200"/>
            <a:ext cx="568325" cy="457200"/>
          </a:xfrm>
          <a:custGeom>
            <a:avLst/>
            <a:gdLst/>
            <a:ahLst/>
            <a:cxnLst/>
            <a:rect l="l" t="t" r="r" b="b"/>
            <a:pathLst>
              <a:path w="568325" h="457200">
                <a:moveTo>
                  <a:pt x="228600" y="342900"/>
                </a:moveTo>
                <a:lnTo>
                  <a:pt x="0" y="342900"/>
                </a:lnTo>
                <a:lnTo>
                  <a:pt x="101346" y="457200"/>
                </a:lnTo>
                <a:lnTo>
                  <a:pt x="228600" y="342900"/>
                </a:lnTo>
                <a:close/>
              </a:path>
              <a:path w="568325" h="457200">
                <a:moveTo>
                  <a:pt x="568071" y="0"/>
                </a:moveTo>
                <a:lnTo>
                  <a:pt x="453771" y="0"/>
                </a:lnTo>
                <a:lnTo>
                  <a:pt x="407615" y="2892"/>
                </a:lnTo>
                <a:lnTo>
                  <a:pt x="362770" y="11385"/>
                </a:lnTo>
                <a:lnTo>
                  <a:pt x="319557" y="25199"/>
                </a:lnTo>
                <a:lnTo>
                  <a:pt x="278299" y="44054"/>
                </a:lnTo>
                <a:lnTo>
                  <a:pt x="239316" y="67672"/>
                </a:lnTo>
                <a:lnTo>
                  <a:pt x="202930" y="95773"/>
                </a:lnTo>
                <a:lnTo>
                  <a:pt x="169462" y="128079"/>
                </a:lnTo>
                <a:lnTo>
                  <a:pt x="139234" y="164309"/>
                </a:lnTo>
                <a:lnTo>
                  <a:pt x="112567" y="204186"/>
                </a:lnTo>
                <a:lnTo>
                  <a:pt x="89783" y="247429"/>
                </a:lnTo>
                <a:lnTo>
                  <a:pt x="71204" y="293760"/>
                </a:lnTo>
                <a:lnTo>
                  <a:pt x="57150" y="342900"/>
                </a:lnTo>
                <a:lnTo>
                  <a:pt x="171450" y="342900"/>
                </a:lnTo>
                <a:lnTo>
                  <a:pt x="185504" y="293760"/>
                </a:lnTo>
                <a:lnTo>
                  <a:pt x="204083" y="247429"/>
                </a:lnTo>
                <a:lnTo>
                  <a:pt x="226867" y="204186"/>
                </a:lnTo>
                <a:lnTo>
                  <a:pt x="253534" y="164309"/>
                </a:lnTo>
                <a:lnTo>
                  <a:pt x="283762" y="128079"/>
                </a:lnTo>
                <a:lnTo>
                  <a:pt x="317230" y="95773"/>
                </a:lnTo>
                <a:lnTo>
                  <a:pt x="353616" y="67672"/>
                </a:lnTo>
                <a:lnTo>
                  <a:pt x="392599" y="44054"/>
                </a:lnTo>
                <a:lnTo>
                  <a:pt x="433857" y="25199"/>
                </a:lnTo>
                <a:lnTo>
                  <a:pt x="477070" y="11385"/>
                </a:lnTo>
                <a:lnTo>
                  <a:pt x="521915" y="2892"/>
                </a:lnTo>
                <a:lnTo>
                  <a:pt x="568071" y="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553075" y="3124200"/>
            <a:ext cx="466725" cy="457200"/>
          </a:xfrm>
          <a:custGeom>
            <a:avLst/>
            <a:gdLst/>
            <a:ahLst/>
            <a:cxnLst/>
            <a:rect l="l" t="t" r="r" b="b"/>
            <a:pathLst>
              <a:path w="466725" h="457200">
                <a:moveTo>
                  <a:pt x="57150" y="0"/>
                </a:moveTo>
                <a:lnTo>
                  <a:pt x="42791" y="283"/>
                </a:lnTo>
                <a:lnTo>
                  <a:pt x="28479" y="1127"/>
                </a:lnTo>
                <a:lnTo>
                  <a:pt x="14216" y="2518"/>
                </a:lnTo>
                <a:lnTo>
                  <a:pt x="0" y="4445"/>
                </a:lnTo>
                <a:lnTo>
                  <a:pt x="45691" y="14604"/>
                </a:lnTo>
                <a:lnTo>
                  <a:pt x="89269" y="30140"/>
                </a:lnTo>
                <a:lnTo>
                  <a:pt x="130466" y="50708"/>
                </a:lnTo>
                <a:lnTo>
                  <a:pt x="169014" y="75962"/>
                </a:lnTo>
                <a:lnTo>
                  <a:pt x="204644" y="105558"/>
                </a:lnTo>
                <a:lnTo>
                  <a:pt x="237088" y="139150"/>
                </a:lnTo>
                <a:lnTo>
                  <a:pt x="266077" y="176393"/>
                </a:lnTo>
                <a:lnTo>
                  <a:pt x="291342" y="216942"/>
                </a:lnTo>
                <a:lnTo>
                  <a:pt x="312616" y="260452"/>
                </a:lnTo>
                <a:lnTo>
                  <a:pt x="329630" y="306578"/>
                </a:lnTo>
                <a:lnTo>
                  <a:pt x="342114" y="354975"/>
                </a:lnTo>
                <a:lnTo>
                  <a:pt x="349802" y="405297"/>
                </a:lnTo>
                <a:lnTo>
                  <a:pt x="352425" y="457200"/>
                </a:lnTo>
                <a:lnTo>
                  <a:pt x="466725" y="457200"/>
                </a:lnTo>
                <a:lnTo>
                  <a:pt x="464321" y="407388"/>
                </a:lnTo>
                <a:lnTo>
                  <a:pt x="457277" y="359128"/>
                </a:lnTo>
                <a:lnTo>
                  <a:pt x="445843" y="312700"/>
                </a:lnTo>
                <a:lnTo>
                  <a:pt x="430268" y="268382"/>
                </a:lnTo>
                <a:lnTo>
                  <a:pt x="410802" y="226455"/>
                </a:lnTo>
                <a:lnTo>
                  <a:pt x="387696" y="187195"/>
                </a:lnTo>
                <a:lnTo>
                  <a:pt x="361199" y="150884"/>
                </a:lnTo>
                <a:lnTo>
                  <a:pt x="331561" y="117800"/>
                </a:lnTo>
                <a:lnTo>
                  <a:pt x="299033" y="88221"/>
                </a:lnTo>
                <a:lnTo>
                  <a:pt x="263863" y="62427"/>
                </a:lnTo>
                <a:lnTo>
                  <a:pt x="226303" y="40697"/>
                </a:lnTo>
                <a:lnTo>
                  <a:pt x="186601" y="23311"/>
                </a:lnTo>
                <a:lnTo>
                  <a:pt x="145008" y="10546"/>
                </a:lnTo>
                <a:lnTo>
                  <a:pt x="101775" y="2683"/>
                </a:lnTo>
                <a:lnTo>
                  <a:pt x="57150" y="0"/>
                </a:lnTo>
                <a:close/>
              </a:path>
            </a:pathLst>
          </a:custGeom>
          <a:solidFill>
            <a:srgbClr val="183A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042153" y="3124200"/>
            <a:ext cx="977900" cy="457200"/>
          </a:xfrm>
          <a:custGeom>
            <a:avLst/>
            <a:gdLst/>
            <a:ahLst/>
            <a:cxnLst/>
            <a:rect l="l" t="t" r="r" b="b"/>
            <a:pathLst>
              <a:path w="977900" h="457200">
                <a:moveTo>
                  <a:pt x="510921" y="4445"/>
                </a:moveTo>
                <a:lnTo>
                  <a:pt x="556612" y="14604"/>
                </a:lnTo>
                <a:lnTo>
                  <a:pt x="600190" y="30140"/>
                </a:lnTo>
                <a:lnTo>
                  <a:pt x="641387" y="50708"/>
                </a:lnTo>
                <a:lnTo>
                  <a:pt x="679935" y="75962"/>
                </a:lnTo>
                <a:lnTo>
                  <a:pt x="715565" y="105558"/>
                </a:lnTo>
                <a:lnTo>
                  <a:pt x="748009" y="139150"/>
                </a:lnTo>
                <a:lnTo>
                  <a:pt x="776998" y="176393"/>
                </a:lnTo>
                <a:lnTo>
                  <a:pt x="802263" y="216942"/>
                </a:lnTo>
                <a:lnTo>
                  <a:pt x="823537" y="260452"/>
                </a:lnTo>
                <a:lnTo>
                  <a:pt x="840551" y="306578"/>
                </a:lnTo>
                <a:lnTo>
                  <a:pt x="853035" y="354975"/>
                </a:lnTo>
                <a:lnTo>
                  <a:pt x="860723" y="405297"/>
                </a:lnTo>
                <a:lnTo>
                  <a:pt x="863346" y="457200"/>
                </a:lnTo>
                <a:lnTo>
                  <a:pt x="977646" y="457200"/>
                </a:lnTo>
                <a:lnTo>
                  <a:pt x="975242" y="407388"/>
                </a:lnTo>
                <a:lnTo>
                  <a:pt x="968198" y="359128"/>
                </a:lnTo>
                <a:lnTo>
                  <a:pt x="956764" y="312700"/>
                </a:lnTo>
                <a:lnTo>
                  <a:pt x="941189" y="268382"/>
                </a:lnTo>
                <a:lnTo>
                  <a:pt x="921723" y="226455"/>
                </a:lnTo>
                <a:lnTo>
                  <a:pt x="898617" y="187195"/>
                </a:lnTo>
                <a:lnTo>
                  <a:pt x="872120" y="150884"/>
                </a:lnTo>
                <a:lnTo>
                  <a:pt x="842482" y="117800"/>
                </a:lnTo>
                <a:lnTo>
                  <a:pt x="809954" y="88221"/>
                </a:lnTo>
                <a:lnTo>
                  <a:pt x="774784" y="62427"/>
                </a:lnTo>
                <a:lnTo>
                  <a:pt x="737224" y="40697"/>
                </a:lnTo>
                <a:lnTo>
                  <a:pt x="697522" y="23311"/>
                </a:lnTo>
                <a:lnTo>
                  <a:pt x="655929" y="10546"/>
                </a:lnTo>
                <a:lnTo>
                  <a:pt x="612696" y="2683"/>
                </a:lnTo>
                <a:lnTo>
                  <a:pt x="568071" y="0"/>
                </a:lnTo>
                <a:lnTo>
                  <a:pt x="453771" y="0"/>
                </a:lnTo>
                <a:lnTo>
                  <a:pt x="407615" y="2892"/>
                </a:lnTo>
                <a:lnTo>
                  <a:pt x="362770" y="11385"/>
                </a:lnTo>
                <a:lnTo>
                  <a:pt x="319557" y="25199"/>
                </a:lnTo>
                <a:lnTo>
                  <a:pt x="278299" y="44054"/>
                </a:lnTo>
                <a:lnTo>
                  <a:pt x="239316" y="67672"/>
                </a:lnTo>
                <a:lnTo>
                  <a:pt x="202930" y="95773"/>
                </a:lnTo>
                <a:lnTo>
                  <a:pt x="169462" y="128079"/>
                </a:lnTo>
                <a:lnTo>
                  <a:pt x="139234" y="164309"/>
                </a:lnTo>
                <a:lnTo>
                  <a:pt x="112567" y="204186"/>
                </a:lnTo>
                <a:lnTo>
                  <a:pt x="89783" y="247429"/>
                </a:lnTo>
                <a:lnTo>
                  <a:pt x="71204" y="293760"/>
                </a:lnTo>
                <a:lnTo>
                  <a:pt x="57150" y="342900"/>
                </a:lnTo>
                <a:lnTo>
                  <a:pt x="0" y="342900"/>
                </a:lnTo>
                <a:lnTo>
                  <a:pt x="101346" y="457200"/>
                </a:lnTo>
                <a:lnTo>
                  <a:pt x="228600" y="342900"/>
                </a:lnTo>
                <a:lnTo>
                  <a:pt x="171450" y="342900"/>
                </a:lnTo>
                <a:lnTo>
                  <a:pt x="185504" y="293760"/>
                </a:lnTo>
                <a:lnTo>
                  <a:pt x="204083" y="247429"/>
                </a:lnTo>
                <a:lnTo>
                  <a:pt x="226867" y="204186"/>
                </a:lnTo>
                <a:lnTo>
                  <a:pt x="253534" y="164309"/>
                </a:lnTo>
                <a:lnTo>
                  <a:pt x="283762" y="128079"/>
                </a:lnTo>
                <a:lnTo>
                  <a:pt x="317230" y="95773"/>
                </a:lnTo>
                <a:lnTo>
                  <a:pt x="353616" y="67672"/>
                </a:lnTo>
                <a:lnTo>
                  <a:pt x="392599" y="44054"/>
                </a:lnTo>
                <a:lnTo>
                  <a:pt x="433857" y="25199"/>
                </a:lnTo>
                <a:lnTo>
                  <a:pt x="477070" y="11385"/>
                </a:lnTo>
                <a:lnTo>
                  <a:pt x="521915" y="2892"/>
                </a:lnTo>
                <a:lnTo>
                  <a:pt x="568071" y="0"/>
                </a:lnTo>
              </a:path>
            </a:pathLst>
          </a:custGeom>
          <a:ln w="25400">
            <a:solidFill>
              <a:srgbClr val="C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48792" y="2933700"/>
            <a:ext cx="2081530" cy="7416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 b="1">
                <a:solidFill>
                  <a:srgbClr val="C00000"/>
                </a:solidFill>
                <a:latin typeface="Arial"/>
                <a:cs typeface="Arial"/>
              </a:rPr>
              <a:t>Diacylglycerol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 spc="-20" b="1">
                <a:solidFill>
                  <a:srgbClr val="C00000"/>
                </a:solidFill>
                <a:latin typeface="Arial"/>
                <a:cs typeface="Arial"/>
              </a:rPr>
              <a:t>(DAG)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8792" y="4763389"/>
            <a:ext cx="3274060" cy="795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solidFill>
                  <a:srgbClr val="C00000"/>
                </a:solidFill>
                <a:latin typeface="Arial"/>
                <a:cs typeface="Arial"/>
              </a:rPr>
              <a:t>Inositol</a:t>
            </a:r>
            <a:r>
              <a:rPr dirty="0" sz="2400" spc="-8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400" spc="-15" b="1">
                <a:solidFill>
                  <a:srgbClr val="C00000"/>
                </a:solidFill>
                <a:latin typeface="Arial"/>
                <a:cs typeface="Arial"/>
              </a:rPr>
              <a:t>Trisphosphate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 spc="-5" b="1">
                <a:solidFill>
                  <a:srgbClr val="C00000"/>
                </a:solidFill>
                <a:latin typeface="Arial"/>
                <a:cs typeface="Arial"/>
              </a:rPr>
              <a:t>(IP</a:t>
            </a:r>
            <a:r>
              <a:rPr dirty="0" baseline="-20833" sz="2400" spc="-7" b="1">
                <a:solidFill>
                  <a:srgbClr val="C00000"/>
                </a:solidFill>
                <a:latin typeface="Arial"/>
                <a:cs typeface="Arial"/>
              </a:rPr>
              <a:t>3</a:t>
            </a:r>
            <a:r>
              <a:rPr dirty="0" sz="2400" spc="-5" b="1">
                <a:solidFill>
                  <a:srgbClr val="C00000"/>
                </a:solidFill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304800"/>
            <a:ext cx="8229600" cy="571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03237" y="5969000"/>
            <a:ext cx="8183880" cy="584200"/>
          </a:xfrm>
          <a:prstGeom prst="rect">
            <a:avLst/>
          </a:prstGeom>
          <a:solidFill>
            <a:srgbClr val="EDEBE0"/>
          </a:solidFill>
          <a:ln w="9525">
            <a:solidFill>
              <a:srgbClr val="990000"/>
            </a:solidFill>
          </a:ln>
        </p:spPr>
        <p:txBody>
          <a:bodyPr wrap="square" lIns="0" tIns="18415" rIns="0" bIns="0" rtlCol="0" vert="horz">
            <a:spAutoFit/>
          </a:bodyPr>
          <a:lstStyle/>
          <a:p>
            <a:pPr marL="129539">
              <a:lnSpc>
                <a:spcPct val="100000"/>
              </a:lnSpc>
              <a:spcBef>
                <a:spcPts val="145"/>
              </a:spcBef>
            </a:pPr>
            <a:r>
              <a:rPr dirty="0" sz="3200" spc="-15" b="1">
                <a:latin typeface="Calibri"/>
                <a:cs typeface="Calibri"/>
              </a:rPr>
              <a:t>Intracellular </a:t>
            </a:r>
            <a:r>
              <a:rPr dirty="0" sz="3200" spc="-5" b="1">
                <a:latin typeface="Calibri"/>
                <a:cs typeface="Calibri"/>
              </a:rPr>
              <a:t>Signaling </a:t>
            </a:r>
            <a:r>
              <a:rPr dirty="0" sz="3200" spc="-25" b="1">
                <a:latin typeface="Calibri"/>
                <a:cs typeface="Calibri"/>
              </a:rPr>
              <a:t>by </a:t>
            </a:r>
            <a:r>
              <a:rPr dirty="0" sz="3200" spc="-10" b="1">
                <a:latin typeface="Calibri"/>
                <a:cs typeface="Calibri"/>
              </a:rPr>
              <a:t>Inositol</a:t>
            </a:r>
            <a:r>
              <a:rPr dirty="0" sz="3200" spc="85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trisphosphate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2444" y="4995036"/>
            <a:ext cx="3552825" cy="711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C00000"/>
                </a:solidFill>
                <a:latin typeface="Arial"/>
                <a:cs typeface="Arial"/>
              </a:rPr>
              <a:t>e.g., </a:t>
            </a:r>
            <a:r>
              <a:rPr dirty="0" sz="1800" spc="-5" b="1">
                <a:solidFill>
                  <a:srgbClr val="C00000"/>
                </a:solidFill>
                <a:latin typeface="Arial"/>
                <a:cs typeface="Arial"/>
              </a:rPr>
              <a:t>Antidiuretic </a:t>
            </a:r>
            <a:r>
              <a:rPr dirty="0" sz="1800" b="1">
                <a:solidFill>
                  <a:srgbClr val="C00000"/>
                </a:solidFill>
                <a:latin typeface="Arial"/>
                <a:cs typeface="Arial"/>
              </a:rPr>
              <a:t>hormone</a:t>
            </a:r>
            <a:r>
              <a:rPr dirty="0" sz="1800" spc="-14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C00000"/>
                </a:solidFill>
                <a:latin typeface="Arial"/>
                <a:cs typeface="Arial"/>
              </a:rPr>
              <a:t>(ADH)</a:t>
            </a:r>
            <a:endParaRPr sz="1800">
              <a:latin typeface="Arial"/>
              <a:cs typeface="Arial"/>
            </a:endParaRPr>
          </a:p>
          <a:p>
            <a:pPr marL="512445">
              <a:lnSpc>
                <a:spcPct val="100000"/>
              </a:lnSpc>
              <a:spcBef>
                <a:spcPts val="1200"/>
              </a:spcBef>
            </a:pPr>
            <a:r>
              <a:rPr dirty="0" sz="1800" spc="-10" b="1">
                <a:solidFill>
                  <a:srgbClr val="C00000"/>
                </a:solidFill>
                <a:latin typeface="Arial"/>
                <a:cs typeface="Arial"/>
              </a:rPr>
              <a:t>Acetylcholine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72541" rIns="0" bIns="0" rtlCol="0" vert="horz">
            <a:spAutoFit/>
          </a:bodyPr>
          <a:lstStyle/>
          <a:p>
            <a:pPr marL="656590">
              <a:lnSpc>
                <a:spcPct val="100000"/>
              </a:lnSpc>
            </a:pPr>
            <a:r>
              <a:rPr dirty="0" spc="-5"/>
              <a:t>Signal</a:t>
            </a:r>
            <a:r>
              <a:rPr dirty="0" spc="-95"/>
              <a:t> </a:t>
            </a:r>
            <a:r>
              <a:rPr dirty="0" spc="-10"/>
              <a:t>Amplification</a:t>
            </a:r>
          </a:p>
        </p:txBody>
      </p:sp>
      <p:sp>
        <p:nvSpPr>
          <p:cNvPr id="3" name="object 3"/>
          <p:cNvSpPr/>
          <p:nvPr/>
        </p:nvSpPr>
        <p:spPr>
          <a:xfrm>
            <a:off x="1017587" y="1606550"/>
            <a:ext cx="7211949" cy="4641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980438"/>
            <a:ext cx="8128000" cy="36918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10" b="1">
                <a:solidFill>
                  <a:srgbClr val="000066"/>
                </a:solidFill>
                <a:latin typeface="Calibri"/>
                <a:cs typeface="Calibri"/>
              </a:rPr>
              <a:t>Cell </a:t>
            </a:r>
            <a:r>
              <a:rPr dirty="0" sz="3200" spc="-5" b="1">
                <a:solidFill>
                  <a:srgbClr val="000066"/>
                </a:solidFill>
                <a:latin typeface="Calibri"/>
                <a:cs typeface="Calibri"/>
              </a:rPr>
              <a:t>signaling</a:t>
            </a:r>
            <a:r>
              <a:rPr dirty="0" sz="3200" b="1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dirty="0" sz="3200" spc="-5" b="1">
                <a:solidFill>
                  <a:srgbClr val="000066"/>
                </a:solidFill>
                <a:latin typeface="Calibri"/>
                <a:cs typeface="Calibri"/>
              </a:rPr>
              <a:t>allows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8"/>
              </a:spcBef>
            </a:pPr>
            <a:endParaRPr sz="25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dirty="0" sz="3200" spc="-5">
                <a:solidFill>
                  <a:srgbClr val="000066"/>
                </a:solidFill>
                <a:latin typeface="Arial"/>
                <a:cs typeface="Arial"/>
              </a:rPr>
              <a:t>•</a:t>
            </a:r>
            <a:r>
              <a:rPr dirty="0" sz="3200" spc="-5" b="1">
                <a:solidFill>
                  <a:srgbClr val="000066"/>
                </a:solidFill>
                <a:latin typeface="Calibri"/>
                <a:cs typeface="Calibri"/>
              </a:rPr>
              <a:t>Signal </a:t>
            </a:r>
            <a:r>
              <a:rPr dirty="0" sz="3200" spc="-10" b="1">
                <a:solidFill>
                  <a:srgbClr val="000066"/>
                </a:solidFill>
                <a:latin typeface="Calibri"/>
                <a:cs typeface="Calibri"/>
              </a:rPr>
              <a:t>transmission </a:t>
            </a:r>
            <a:r>
              <a:rPr dirty="0" sz="3200" spc="-5" b="1">
                <a:solidFill>
                  <a:srgbClr val="000066"/>
                </a:solidFill>
                <a:latin typeface="Calibri"/>
                <a:cs typeface="Calibri"/>
              </a:rPr>
              <a:t>and</a:t>
            </a:r>
            <a:r>
              <a:rPr dirty="0" sz="3200" spc="10" b="1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dirty="0" sz="3200" spc="-5" b="1">
                <a:solidFill>
                  <a:srgbClr val="000066"/>
                </a:solidFill>
                <a:latin typeface="Calibri"/>
                <a:cs typeface="Calibri"/>
              </a:rPr>
              <a:t>amplification</a:t>
            </a:r>
            <a:endParaRPr sz="32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2880"/>
              </a:spcBef>
            </a:pPr>
            <a:r>
              <a:rPr dirty="0" sz="3200" spc="-10">
                <a:solidFill>
                  <a:srgbClr val="000066"/>
                </a:solidFill>
                <a:latin typeface="Arial"/>
                <a:cs typeface="Arial"/>
              </a:rPr>
              <a:t>•</a:t>
            </a:r>
            <a:r>
              <a:rPr dirty="0" sz="3200" spc="-10" b="1">
                <a:solidFill>
                  <a:srgbClr val="000066"/>
                </a:solidFill>
                <a:latin typeface="Calibri"/>
                <a:cs typeface="Calibri"/>
              </a:rPr>
              <a:t>Regulation </a:t>
            </a:r>
            <a:r>
              <a:rPr dirty="0" sz="3200" spc="-5" b="1">
                <a:solidFill>
                  <a:srgbClr val="000066"/>
                </a:solidFill>
                <a:latin typeface="Calibri"/>
                <a:cs typeface="Calibri"/>
              </a:rPr>
              <a:t>of</a:t>
            </a:r>
            <a:r>
              <a:rPr dirty="0" sz="3200" b="1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dirty="0" sz="3200" spc="-10" b="1">
                <a:solidFill>
                  <a:srgbClr val="000066"/>
                </a:solidFill>
                <a:latin typeface="Calibri"/>
                <a:cs typeface="Calibri"/>
              </a:rPr>
              <a:t>metabolism</a:t>
            </a:r>
            <a:endParaRPr sz="3200">
              <a:latin typeface="Calibri"/>
              <a:cs typeface="Calibri"/>
            </a:endParaRPr>
          </a:p>
          <a:p>
            <a:pPr marL="927100" marR="5080" indent="-457200">
              <a:lnSpc>
                <a:spcPct val="125000"/>
              </a:lnSpc>
              <a:spcBef>
                <a:spcPts val="1925"/>
              </a:spcBef>
            </a:pPr>
            <a:r>
              <a:rPr dirty="0" sz="3200" spc="-15">
                <a:solidFill>
                  <a:srgbClr val="000066"/>
                </a:solidFill>
                <a:latin typeface="Arial"/>
                <a:cs typeface="Arial"/>
              </a:rPr>
              <a:t>•</a:t>
            </a:r>
            <a:r>
              <a:rPr dirty="0" sz="3200" spc="-15" b="1">
                <a:solidFill>
                  <a:srgbClr val="000066"/>
                </a:solidFill>
                <a:latin typeface="Calibri"/>
                <a:cs typeface="Calibri"/>
              </a:rPr>
              <a:t>Intercellular </a:t>
            </a:r>
            <a:r>
              <a:rPr dirty="0" sz="3200" spc="-10" b="1">
                <a:solidFill>
                  <a:srgbClr val="000066"/>
                </a:solidFill>
                <a:latin typeface="Calibri"/>
                <a:cs typeface="Calibri"/>
              </a:rPr>
              <a:t>communications &amp;  </a:t>
            </a:r>
            <a:r>
              <a:rPr dirty="0" sz="3200" spc="-10" b="1">
                <a:solidFill>
                  <a:srgbClr val="000066"/>
                </a:solidFill>
                <a:latin typeface="Calibri"/>
                <a:cs typeface="Calibri"/>
              </a:rPr>
              <a:t>coordination </a:t>
            </a:r>
            <a:r>
              <a:rPr dirty="0" sz="3200" b="1">
                <a:solidFill>
                  <a:srgbClr val="000066"/>
                </a:solidFill>
                <a:latin typeface="Calibri"/>
                <a:cs typeface="Calibri"/>
              </a:rPr>
              <a:t>of </a:t>
            </a:r>
            <a:r>
              <a:rPr dirty="0" sz="3200" spc="-15" b="1">
                <a:solidFill>
                  <a:srgbClr val="000066"/>
                </a:solidFill>
                <a:latin typeface="Calibri"/>
                <a:cs typeface="Calibri"/>
              </a:rPr>
              <a:t>complex </a:t>
            </a:r>
            <a:r>
              <a:rPr dirty="0" sz="3200" b="1">
                <a:solidFill>
                  <a:srgbClr val="000066"/>
                </a:solidFill>
                <a:latin typeface="Calibri"/>
                <a:cs typeface="Calibri"/>
              </a:rPr>
              <a:t>biologic</a:t>
            </a:r>
            <a:r>
              <a:rPr dirty="0" sz="3200" spc="20" b="1">
                <a:solidFill>
                  <a:srgbClr val="000066"/>
                </a:solidFill>
                <a:latin typeface="Calibri"/>
                <a:cs typeface="Calibri"/>
              </a:rPr>
              <a:t> </a:t>
            </a:r>
            <a:r>
              <a:rPr dirty="0" sz="3200" spc="-5" b="1">
                <a:solidFill>
                  <a:srgbClr val="000066"/>
                </a:solidFill>
                <a:latin typeface="Calibri"/>
                <a:cs typeface="Calibri"/>
              </a:rPr>
              <a:t>functions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6551" y="377952"/>
            <a:ext cx="7778496" cy="1149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46047" y="219456"/>
            <a:ext cx="6851904" cy="14447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472946" y="460883"/>
            <a:ext cx="5892800" cy="87058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5400" spc="-5"/>
              <a:t>Take </a:t>
            </a:r>
            <a:r>
              <a:rPr dirty="0" sz="5400"/>
              <a:t>Home</a:t>
            </a:r>
            <a:r>
              <a:rPr dirty="0" sz="5400" spc="-110"/>
              <a:t> </a:t>
            </a:r>
            <a:r>
              <a:rPr dirty="0" sz="5400" spc="-5"/>
              <a:t>Message</a:t>
            </a:r>
            <a:endParaRPr sz="5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72541" rIns="0" bIns="0" rtlCol="0" vert="horz">
            <a:spAutoFit/>
          </a:bodyPr>
          <a:lstStyle/>
          <a:p>
            <a:pPr marL="250825">
              <a:lnSpc>
                <a:spcPct val="100000"/>
              </a:lnSpc>
            </a:pPr>
            <a:r>
              <a:rPr dirty="0" spc="-5"/>
              <a:t>No cell </a:t>
            </a:r>
            <a:r>
              <a:rPr dirty="0" spc="-15"/>
              <a:t>lives </a:t>
            </a:r>
            <a:r>
              <a:rPr dirty="0" spc="-5"/>
              <a:t>in</a:t>
            </a:r>
            <a:r>
              <a:rPr dirty="0" spc="-40"/>
              <a:t> </a:t>
            </a:r>
            <a:r>
              <a:rPr dirty="0" spc="-15"/>
              <a:t>isolation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6244" y="1633601"/>
            <a:ext cx="7910830" cy="21469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6870" indent="-344170">
              <a:lnSpc>
                <a:spcPct val="100000"/>
              </a:lnSpc>
              <a:buFont typeface="Arial"/>
              <a:buChar char="•"/>
              <a:tabLst>
                <a:tab pos="357505" algn="l"/>
              </a:tabLst>
            </a:pPr>
            <a:r>
              <a:rPr dirty="0" sz="3200" spc="-5" b="1">
                <a:latin typeface="Times New Roman"/>
                <a:cs typeface="Times New Roman"/>
              </a:rPr>
              <a:t>Cells </a:t>
            </a:r>
            <a:r>
              <a:rPr dirty="0" sz="3200" spc="-15" b="1">
                <a:latin typeface="Times New Roman"/>
                <a:cs typeface="Times New Roman"/>
              </a:rPr>
              <a:t>communicate </a:t>
            </a:r>
            <a:r>
              <a:rPr dirty="0" sz="3200" spc="5" b="1">
                <a:latin typeface="Times New Roman"/>
                <a:cs typeface="Times New Roman"/>
              </a:rPr>
              <a:t>with </a:t>
            </a:r>
            <a:r>
              <a:rPr dirty="0" sz="3200" spc="-5" b="1">
                <a:latin typeface="Times New Roman"/>
                <a:cs typeface="Times New Roman"/>
              </a:rPr>
              <a:t>each</a:t>
            </a:r>
            <a:r>
              <a:rPr dirty="0" sz="3200" spc="70" b="1">
                <a:latin typeface="Times New Roman"/>
                <a:cs typeface="Times New Roman"/>
              </a:rPr>
              <a:t> </a:t>
            </a:r>
            <a:r>
              <a:rPr dirty="0" sz="3200" spc="-5" b="1">
                <a:latin typeface="Times New Roman"/>
                <a:cs typeface="Times New Roman"/>
              </a:rPr>
              <a:t>other</a:t>
            </a:r>
            <a:endParaRPr sz="3200">
              <a:latin typeface="Times New Roman"/>
              <a:cs typeface="Times New Roman"/>
            </a:endParaRPr>
          </a:p>
          <a:p>
            <a:pPr marL="356870" indent="-34417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7505" algn="l"/>
              </a:tabLst>
            </a:pPr>
            <a:r>
              <a:rPr dirty="0" sz="3200" spc="-5" b="1">
                <a:latin typeface="Times New Roman"/>
                <a:cs typeface="Times New Roman"/>
              </a:rPr>
              <a:t>Cells send and </a:t>
            </a:r>
            <a:r>
              <a:rPr dirty="0" sz="3200" spc="-15" b="1">
                <a:latin typeface="Times New Roman"/>
                <a:cs typeface="Times New Roman"/>
              </a:rPr>
              <a:t>receive </a:t>
            </a:r>
            <a:r>
              <a:rPr dirty="0" sz="3200" spc="-10" b="1">
                <a:latin typeface="Times New Roman"/>
                <a:cs typeface="Times New Roman"/>
              </a:rPr>
              <a:t>information</a:t>
            </a:r>
            <a:r>
              <a:rPr dirty="0" sz="3200" spc="140" b="1">
                <a:latin typeface="Times New Roman"/>
                <a:cs typeface="Times New Roman"/>
              </a:rPr>
              <a:t> </a:t>
            </a:r>
            <a:r>
              <a:rPr dirty="0" sz="3200" spc="-5" b="1">
                <a:latin typeface="Times New Roman"/>
                <a:cs typeface="Times New Roman"/>
              </a:rPr>
              <a:t>(signals)</a:t>
            </a:r>
            <a:endParaRPr sz="3200">
              <a:latin typeface="Times New Roman"/>
              <a:cs typeface="Times New Roman"/>
            </a:endParaRPr>
          </a:p>
          <a:p>
            <a:pPr marL="356870" marR="1337310" indent="-34417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7505" algn="l"/>
              </a:tabLst>
            </a:pPr>
            <a:r>
              <a:rPr dirty="0" sz="3200" spc="-10" b="1">
                <a:latin typeface="Times New Roman"/>
                <a:cs typeface="Times New Roman"/>
              </a:rPr>
              <a:t>Information </a:t>
            </a:r>
            <a:r>
              <a:rPr dirty="0" sz="3200" spc="-5" b="1">
                <a:latin typeface="Times New Roman"/>
                <a:cs typeface="Times New Roman"/>
              </a:rPr>
              <a:t>is </a:t>
            </a:r>
            <a:r>
              <a:rPr dirty="0" sz="3200" spc="-10" b="1">
                <a:latin typeface="Times New Roman"/>
                <a:cs typeface="Times New Roman"/>
              </a:rPr>
              <a:t>relayed </a:t>
            </a:r>
            <a:r>
              <a:rPr dirty="0" sz="3200" b="1">
                <a:latin typeface="Times New Roman"/>
                <a:cs typeface="Times New Roman"/>
              </a:rPr>
              <a:t>within </a:t>
            </a:r>
            <a:r>
              <a:rPr dirty="0" sz="3200" spc="-5" b="1">
                <a:latin typeface="Times New Roman"/>
                <a:cs typeface="Times New Roman"/>
              </a:rPr>
              <a:t>cell to  </a:t>
            </a:r>
            <a:r>
              <a:rPr dirty="0" sz="3200" spc="-15" b="1">
                <a:latin typeface="Times New Roman"/>
                <a:cs typeface="Times New Roman"/>
              </a:rPr>
              <a:t>produce </a:t>
            </a:r>
            <a:r>
              <a:rPr dirty="0" sz="3200" spc="-5" b="1">
                <a:latin typeface="Times New Roman"/>
                <a:cs typeface="Times New Roman"/>
              </a:rPr>
              <a:t>a</a:t>
            </a:r>
            <a:r>
              <a:rPr dirty="0" sz="3200" spc="-40" b="1">
                <a:latin typeface="Times New Roman"/>
                <a:cs typeface="Times New Roman"/>
              </a:rPr>
              <a:t> </a:t>
            </a:r>
            <a:r>
              <a:rPr dirty="0" sz="3200" spc="-10" b="1">
                <a:latin typeface="Times New Roman"/>
                <a:cs typeface="Times New Roman"/>
              </a:rPr>
              <a:t>response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81600" y="4190936"/>
            <a:ext cx="3282950" cy="21130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6186" rIns="0" bIns="0" rtlCol="0" vert="horz">
            <a:spAutoFit/>
          </a:bodyPr>
          <a:lstStyle/>
          <a:p>
            <a:pPr marL="985519">
              <a:lnSpc>
                <a:spcPct val="100000"/>
              </a:lnSpc>
            </a:pPr>
            <a:r>
              <a:rPr dirty="0" spc="-5"/>
              <a:t>Signaling</a:t>
            </a:r>
            <a:r>
              <a:rPr dirty="0" spc="-75"/>
              <a:t> </a:t>
            </a:r>
            <a:r>
              <a:rPr dirty="0" spc="-15"/>
              <a:t>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0044" y="1633601"/>
            <a:ext cx="7576820" cy="40627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6870" indent="-344170">
              <a:lnSpc>
                <a:spcPct val="100000"/>
              </a:lnSpc>
              <a:buFont typeface="Arial"/>
              <a:buChar char="•"/>
              <a:tabLst>
                <a:tab pos="357505" algn="l"/>
              </a:tabLst>
            </a:pPr>
            <a:r>
              <a:rPr dirty="0" sz="3200" spc="-5" b="1">
                <a:solidFill>
                  <a:srgbClr val="FF0000"/>
                </a:solidFill>
                <a:latin typeface="Times New Roman"/>
                <a:cs typeface="Times New Roman"/>
              </a:rPr>
              <a:t>Recognition </a:t>
            </a:r>
            <a:r>
              <a:rPr dirty="0" sz="3200" spc="-5" b="1">
                <a:latin typeface="Times New Roman"/>
                <a:cs typeface="Times New Roman"/>
              </a:rPr>
              <a:t>of</a:t>
            </a:r>
            <a:r>
              <a:rPr dirty="0" sz="3200" spc="-10" b="1">
                <a:latin typeface="Times New Roman"/>
                <a:cs typeface="Times New Roman"/>
              </a:rPr>
              <a:t> </a:t>
            </a:r>
            <a:r>
              <a:rPr dirty="0" sz="3200" spc="-5" b="1">
                <a:latin typeface="Times New Roman"/>
                <a:cs typeface="Times New Roman"/>
              </a:rPr>
              <a:t>signal</a:t>
            </a:r>
            <a:endParaRPr sz="32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800" b="1">
                <a:latin typeface="Times New Roman"/>
                <a:cs typeface="Times New Roman"/>
              </a:rPr>
              <a:t>Receptors</a:t>
            </a:r>
            <a:endParaRPr sz="2800">
              <a:latin typeface="Times New Roman"/>
              <a:cs typeface="Times New Roman"/>
            </a:endParaRPr>
          </a:p>
          <a:p>
            <a:pPr marL="356870" indent="-344170">
              <a:lnSpc>
                <a:spcPct val="100000"/>
              </a:lnSpc>
              <a:spcBef>
                <a:spcPts val="750"/>
              </a:spcBef>
              <a:buFont typeface="Arial"/>
              <a:buChar char="•"/>
              <a:tabLst>
                <a:tab pos="357505" algn="l"/>
              </a:tabLst>
            </a:pPr>
            <a:r>
              <a:rPr dirty="0" sz="3200" spc="-25" b="1">
                <a:solidFill>
                  <a:srgbClr val="FF0000"/>
                </a:solidFill>
                <a:latin typeface="Times New Roman"/>
                <a:cs typeface="Times New Roman"/>
              </a:rPr>
              <a:t>Transduction</a:t>
            </a:r>
            <a:endParaRPr sz="3200">
              <a:latin typeface="Times New Roman"/>
              <a:cs typeface="Times New Roman"/>
            </a:endParaRPr>
          </a:p>
          <a:p>
            <a:pPr lvl="1" marL="756285" marR="46355" indent="-286385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800" b="1">
                <a:latin typeface="Times New Roman"/>
                <a:cs typeface="Times New Roman"/>
              </a:rPr>
              <a:t>Change </a:t>
            </a:r>
            <a:r>
              <a:rPr dirty="0" sz="2800" spc="5" b="1">
                <a:latin typeface="Times New Roman"/>
                <a:cs typeface="Times New Roman"/>
              </a:rPr>
              <a:t>of external </a:t>
            </a:r>
            <a:r>
              <a:rPr dirty="0" sz="2800" b="1">
                <a:latin typeface="Times New Roman"/>
                <a:cs typeface="Times New Roman"/>
              </a:rPr>
              <a:t>signal into intracellular  </a:t>
            </a:r>
            <a:r>
              <a:rPr dirty="0" sz="2800" b="1">
                <a:latin typeface="Times New Roman"/>
                <a:cs typeface="Times New Roman"/>
              </a:rPr>
              <a:t>message </a:t>
            </a:r>
            <a:r>
              <a:rPr dirty="0" sz="2800" spc="10" b="1">
                <a:latin typeface="Times New Roman"/>
                <a:cs typeface="Times New Roman"/>
              </a:rPr>
              <a:t>with </a:t>
            </a:r>
            <a:r>
              <a:rPr dirty="0" sz="2800" b="1">
                <a:latin typeface="Times New Roman"/>
                <a:cs typeface="Times New Roman"/>
              </a:rPr>
              <a:t>amplification </a:t>
            </a:r>
            <a:r>
              <a:rPr dirty="0" sz="2800" spc="5" b="1">
                <a:latin typeface="Times New Roman"/>
                <a:cs typeface="Times New Roman"/>
              </a:rPr>
              <a:t>and </a:t>
            </a:r>
            <a:r>
              <a:rPr dirty="0" sz="2800" b="1">
                <a:latin typeface="Times New Roman"/>
                <a:cs typeface="Times New Roman"/>
              </a:rPr>
              <a:t>formation</a:t>
            </a:r>
            <a:r>
              <a:rPr dirty="0" sz="2800" spc="-26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of  </a:t>
            </a:r>
            <a:r>
              <a:rPr dirty="0" sz="2800" spc="5" b="1">
                <a:latin typeface="Times New Roman"/>
                <a:cs typeface="Times New Roman"/>
              </a:rPr>
              <a:t>second</a:t>
            </a:r>
            <a:r>
              <a:rPr dirty="0" sz="2800" spc="-13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messenger</a:t>
            </a:r>
            <a:endParaRPr sz="2800">
              <a:latin typeface="Times New Roman"/>
              <a:cs typeface="Times New Roman"/>
            </a:endParaRPr>
          </a:p>
          <a:p>
            <a:pPr marL="356870" indent="-344170">
              <a:lnSpc>
                <a:spcPct val="100000"/>
              </a:lnSpc>
              <a:spcBef>
                <a:spcPts val="750"/>
              </a:spcBef>
              <a:buFont typeface="Arial"/>
              <a:buChar char="•"/>
              <a:tabLst>
                <a:tab pos="357505" algn="l"/>
              </a:tabLst>
            </a:pPr>
            <a:r>
              <a:rPr dirty="0" sz="3200" spc="-5" b="1">
                <a:solidFill>
                  <a:srgbClr val="FF0000"/>
                </a:solidFill>
                <a:latin typeface="Times New Roman"/>
                <a:cs typeface="Times New Roman"/>
              </a:rPr>
              <a:t>Effect</a:t>
            </a:r>
            <a:endParaRPr sz="32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spcBef>
                <a:spcPts val="685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800" b="1">
                <a:latin typeface="Times New Roman"/>
                <a:cs typeface="Times New Roman"/>
              </a:rPr>
              <a:t>Modification </a:t>
            </a:r>
            <a:r>
              <a:rPr dirty="0" sz="2800" spc="5" b="1">
                <a:latin typeface="Times New Roman"/>
                <a:cs typeface="Times New Roman"/>
              </a:rPr>
              <a:t>of cell </a:t>
            </a:r>
            <a:r>
              <a:rPr dirty="0" sz="2800" b="1">
                <a:latin typeface="Times New Roman"/>
                <a:cs typeface="Times New Roman"/>
              </a:rPr>
              <a:t>metabolism and</a:t>
            </a:r>
            <a:r>
              <a:rPr dirty="0" sz="2800" spc="-20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function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6186" rIns="0" bIns="0" rtlCol="0" vert="horz">
            <a:spAutoFit/>
          </a:bodyPr>
          <a:lstStyle/>
          <a:p>
            <a:pPr marL="985519">
              <a:lnSpc>
                <a:spcPct val="100000"/>
              </a:lnSpc>
            </a:pPr>
            <a:r>
              <a:rPr dirty="0" spc="-5"/>
              <a:t>Signaling</a:t>
            </a:r>
            <a:r>
              <a:rPr dirty="0" spc="-75"/>
              <a:t> </a:t>
            </a:r>
            <a:r>
              <a:rPr dirty="0" spc="-15"/>
              <a:t>Process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60044" y="1633601"/>
            <a:ext cx="7576820" cy="40627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6870" indent="-344170">
              <a:lnSpc>
                <a:spcPct val="100000"/>
              </a:lnSpc>
              <a:buFont typeface="Arial"/>
              <a:buChar char="•"/>
              <a:tabLst>
                <a:tab pos="357505" algn="l"/>
              </a:tabLst>
            </a:pPr>
            <a:r>
              <a:rPr dirty="0" sz="3200" spc="-5" b="1">
                <a:solidFill>
                  <a:srgbClr val="FF0000"/>
                </a:solidFill>
                <a:latin typeface="Times New Roman"/>
                <a:cs typeface="Times New Roman"/>
              </a:rPr>
              <a:t>Recognition </a:t>
            </a:r>
            <a:r>
              <a:rPr dirty="0" sz="3200" spc="-5" b="1">
                <a:latin typeface="Times New Roman"/>
                <a:cs typeface="Times New Roman"/>
              </a:rPr>
              <a:t>of</a:t>
            </a:r>
            <a:r>
              <a:rPr dirty="0" sz="3200" spc="-10" b="1">
                <a:latin typeface="Times New Roman"/>
                <a:cs typeface="Times New Roman"/>
              </a:rPr>
              <a:t> </a:t>
            </a:r>
            <a:r>
              <a:rPr dirty="0" sz="3200" spc="-5" b="1">
                <a:latin typeface="Times New Roman"/>
                <a:cs typeface="Times New Roman"/>
              </a:rPr>
              <a:t>signal</a:t>
            </a:r>
            <a:endParaRPr sz="32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800" b="1">
                <a:latin typeface="Times New Roman"/>
                <a:cs typeface="Times New Roman"/>
              </a:rPr>
              <a:t>Receptors</a:t>
            </a:r>
            <a:endParaRPr sz="2800">
              <a:latin typeface="Times New Roman"/>
              <a:cs typeface="Times New Roman"/>
            </a:endParaRPr>
          </a:p>
          <a:p>
            <a:pPr marL="356870" indent="-344170">
              <a:lnSpc>
                <a:spcPct val="100000"/>
              </a:lnSpc>
              <a:spcBef>
                <a:spcPts val="750"/>
              </a:spcBef>
              <a:buFont typeface="Arial"/>
              <a:buChar char="•"/>
              <a:tabLst>
                <a:tab pos="357505" algn="l"/>
              </a:tabLst>
            </a:pPr>
            <a:r>
              <a:rPr dirty="0" sz="3200" spc="-25" b="1">
                <a:solidFill>
                  <a:srgbClr val="FF0000"/>
                </a:solidFill>
                <a:latin typeface="Times New Roman"/>
                <a:cs typeface="Times New Roman"/>
              </a:rPr>
              <a:t>Transduction</a:t>
            </a:r>
            <a:endParaRPr sz="3200">
              <a:latin typeface="Times New Roman"/>
              <a:cs typeface="Times New Roman"/>
            </a:endParaRPr>
          </a:p>
          <a:p>
            <a:pPr lvl="1" marL="756285" marR="46355" indent="-286385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800" b="1">
                <a:latin typeface="Times New Roman"/>
                <a:cs typeface="Times New Roman"/>
              </a:rPr>
              <a:t>Change </a:t>
            </a:r>
            <a:r>
              <a:rPr dirty="0" sz="2800" spc="5" b="1">
                <a:latin typeface="Times New Roman"/>
                <a:cs typeface="Times New Roman"/>
              </a:rPr>
              <a:t>of external </a:t>
            </a:r>
            <a:r>
              <a:rPr dirty="0" sz="2800" b="1">
                <a:latin typeface="Times New Roman"/>
                <a:cs typeface="Times New Roman"/>
              </a:rPr>
              <a:t>signal into intracellular  </a:t>
            </a:r>
            <a:r>
              <a:rPr dirty="0" sz="2800" b="1">
                <a:latin typeface="Times New Roman"/>
                <a:cs typeface="Times New Roman"/>
              </a:rPr>
              <a:t>message </a:t>
            </a:r>
            <a:r>
              <a:rPr dirty="0" sz="2800" spc="10" b="1">
                <a:latin typeface="Times New Roman"/>
                <a:cs typeface="Times New Roman"/>
              </a:rPr>
              <a:t>with </a:t>
            </a:r>
            <a:r>
              <a:rPr dirty="0" sz="2800" b="1">
                <a:latin typeface="Times New Roman"/>
                <a:cs typeface="Times New Roman"/>
              </a:rPr>
              <a:t>amplification </a:t>
            </a:r>
            <a:r>
              <a:rPr dirty="0" sz="2800" spc="5" b="1">
                <a:latin typeface="Times New Roman"/>
                <a:cs typeface="Times New Roman"/>
              </a:rPr>
              <a:t>and </a:t>
            </a:r>
            <a:r>
              <a:rPr dirty="0" sz="2800" b="1">
                <a:latin typeface="Times New Roman"/>
                <a:cs typeface="Times New Roman"/>
              </a:rPr>
              <a:t>formation</a:t>
            </a:r>
            <a:r>
              <a:rPr dirty="0" sz="2800" spc="-265" b="1">
                <a:latin typeface="Times New Roman"/>
                <a:cs typeface="Times New Roman"/>
              </a:rPr>
              <a:t> </a:t>
            </a:r>
            <a:r>
              <a:rPr dirty="0" sz="2800" spc="5" b="1">
                <a:latin typeface="Times New Roman"/>
                <a:cs typeface="Times New Roman"/>
              </a:rPr>
              <a:t>of  </a:t>
            </a:r>
            <a:r>
              <a:rPr dirty="0" sz="2800" spc="5" b="1">
                <a:latin typeface="Times New Roman"/>
                <a:cs typeface="Times New Roman"/>
              </a:rPr>
              <a:t>second</a:t>
            </a:r>
            <a:r>
              <a:rPr dirty="0" sz="2800" spc="-135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messenger</a:t>
            </a:r>
            <a:endParaRPr sz="2800">
              <a:latin typeface="Times New Roman"/>
              <a:cs typeface="Times New Roman"/>
            </a:endParaRPr>
          </a:p>
          <a:p>
            <a:pPr marL="356870" indent="-344170">
              <a:lnSpc>
                <a:spcPct val="100000"/>
              </a:lnSpc>
              <a:spcBef>
                <a:spcPts val="750"/>
              </a:spcBef>
              <a:buFont typeface="Arial"/>
              <a:buChar char="•"/>
              <a:tabLst>
                <a:tab pos="357505" algn="l"/>
              </a:tabLst>
            </a:pPr>
            <a:r>
              <a:rPr dirty="0" sz="3200" spc="-5" b="1">
                <a:solidFill>
                  <a:srgbClr val="FF0000"/>
                </a:solidFill>
                <a:latin typeface="Times New Roman"/>
                <a:cs typeface="Times New Roman"/>
              </a:rPr>
              <a:t>Effect</a:t>
            </a:r>
            <a:endParaRPr sz="32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spcBef>
                <a:spcPts val="685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800" b="1">
                <a:latin typeface="Times New Roman"/>
                <a:cs typeface="Times New Roman"/>
              </a:rPr>
              <a:t>Modification </a:t>
            </a:r>
            <a:r>
              <a:rPr dirty="0" sz="2800" spc="5" b="1">
                <a:latin typeface="Times New Roman"/>
                <a:cs typeface="Times New Roman"/>
              </a:rPr>
              <a:t>of cell </a:t>
            </a:r>
            <a:r>
              <a:rPr dirty="0" sz="2800" b="1">
                <a:latin typeface="Times New Roman"/>
                <a:cs typeface="Times New Roman"/>
              </a:rPr>
              <a:t>metabolism and</a:t>
            </a:r>
            <a:r>
              <a:rPr dirty="0" sz="2800" spc="-200" b="1">
                <a:latin typeface="Times New Roman"/>
                <a:cs typeface="Times New Roman"/>
              </a:rPr>
              <a:t> </a:t>
            </a:r>
            <a:r>
              <a:rPr dirty="0" sz="2800" b="1">
                <a:latin typeface="Times New Roman"/>
                <a:cs typeface="Times New Roman"/>
              </a:rPr>
              <a:t>function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975" y="511683"/>
            <a:ext cx="6153150" cy="7112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General </a:t>
            </a:r>
            <a:r>
              <a:rPr dirty="0" spc="-5"/>
              <a:t>Signaling</a:t>
            </a:r>
            <a:r>
              <a:rPr dirty="0" spc="-45"/>
              <a:t> </a:t>
            </a:r>
            <a:r>
              <a:rPr dirty="0" spc="-55"/>
              <a:t>Pathway</a:t>
            </a:r>
          </a:p>
        </p:txBody>
      </p:sp>
      <p:sp>
        <p:nvSpPr>
          <p:cNvPr id="3" name="object 3"/>
          <p:cNvSpPr/>
          <p:nvPr/>
        </p:nvSpPr>
        <p:spPr>
          <a:xfrm>
            <a:off x="1752600" y="1524063"/>
            <a:ext cx="5715000" cy="48497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727075">
              <a:lnSpc>
                <a:spcPct val="100000"/>
              </a:lnSpc>
            </a:pPr>
            <a:r>
              <a:rPr dirty="0" spc="-5"/>
              <a:t>Signaling</a:t>
            </a:r>
            <a:r>
              <a:rPr dirty="0" spc="-65"/>
              <a:t> </a:t>
            </a:r>
            <a:r>
              <a:rPr dirty="0" spc="-10"/>
              <a:t>Cascades</a:t>
            </a:r>
          </a:p>
        </p:txBody>
      </p:sp>
      <p:sp>
        <p:nvSpPr>
          <p:cNvPr id="3" name="object 3"/>
          <p:cNvSpPr/>
          <p:nvPr/>
        </p:nvSpPr>
        <p:spPr>
          <a:xfrm>
            <a:off x="1981200" y="1123950"/>
            <a:ext cx="5105400" cy="5429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72541" rIns="0" bIns="0" rtlCol="0" vert="horz">
            <a:spAutoFit/>
          </a:bodyPr>
          <a:lstStyle/>
          <a:p>
            <a:pPr marL="1592580">
              <a:lnSpc>
                <a:spcPct val="100000"/>
              </a:lnSpc>
            </a:pPr>
            <a:r>
              <a:rPr dirty="0" spc="-20"/>
              <a:t>Recognition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72745" indent="-344170">
              <a:lnSpc>
                <a:spcPct val="100000"/>
              </a:lnSpc>
              <a:buFont typeface="Arial"/>
              <a:buChar char="•"/>
              <a:tabLst>
                <a:tab pos="374015" algn="l"/>
              </a:tabLst>
            </a:pPr>
            <a:r>
              <a:rPr dirty="0" spc="-15"/>
              <a:t>Performed </a:t>
            </a:r>
            <a:r>
              <a:rPr dirty="0" spc="-5"/>
              <a:t>by</a:t>
            </a:r>
            <a:r>
              <a:rPr dirty="0" spc="40"/>
              <a:t> </a:t>
            </a:r>
            <a:r>
              <a:rPr dirty="0" spc="-10"/>
              <a:t>receptors</a:t>
            </a:r>
          </a:p>
          <a:p>
            <a:pPr marL="372745" marR="5080" indent="-344170">
              <a:lnSpc>
                <a:spcPct val="100000"/>
              </a:lnSpc>
              <a:spcBef>
                <a:spcPts val="1970"/>
              </a:spcBef>
              <a:buFont typeface="Arial"/>
              <a:buChar char="•"/>
              <a:tabLst>
                <a:tab pos="374015" algn="l"/>
              </a:tabLst>
            </a:pPr>
            <a:r>
              <a:rPr dirty="0" spc="-5"/>
              <a:t>Ligand </a:t>
            </a:r>
            <a:r>
              <a:rPr dirty="0" spc="5"/>
              <a:t>will </a:t>
            </a:r>
            <a:r>
              <a:rPr dirty="0" spc="-15"/>
              <a:t>produce </a:t>
            </a:r>
            <a:r>
              <a:rPr dirty="0" spc="-10"/>
              <a:t>response </a:t>
            </a:r>
            <a:r>
              <a:rPr dirty="0" spc="-5"/>
              <a:t>only in cells  </a:t>
            </a:r>
            <a:r>
              <a:rPr dirty="0" spc="-5"/>
              <a:t>that have </a:t>
            </a:r>
            <a:r>
              <a:rPr dirty="0" spc="-15"/>
              <a:t>receptors </a:t>
            </a:r>
            <a:r>
              <a:rPr dirty="0" spc="-5"/>
              <a:t>for this particular</a:t>
            </a:r>
            <a:r>
              <a:rPr dirty="0" spc="-20"/>
              <a:t> </a:t>
            </a:r>
            <a:r>
              <a:rPr dirty="0" spc="-5"/>
              <a:t>ligand</a:t>
            </a:r>
          </a:p>
          <a:p>
            <a:pPr marL="372745" indent="-344170">
              <a:lnSpc>
                <a:spcPct val="100000"/>
              </a:lnSpc>
              <a:spcBef>
                <a:spcPts val="1970"/>
              </a:spcBef>
              <a:buFont typeface="Arial"/>
              <a:buChar char="•"/>
              <a:tabLst>
                <a:tab pos="374015" algn="l"/>
              </a:tabLst>
            </a:pPr>
            <a:r>
              <a:rPr dirty="0" spc="-5"/>
              <a:t>Each </a:t>
            </a:r>
            <a:r>
              <a:rPr dirty="0" spc="-10"/>
              <a:t>cell </a:t>
            </a:r>
            <a:r>
              <a:rPr dirty="0" spc="-5"/>
              <a:t>has a specific set </a:t>
            </a:r>
            <a:r>
              <a:rPr dirty="0"/>
              <a:t>of</a:t>
            </a:r>
            <a:r>
              <a:rPr dirty="0" spc="85"/>
              <a:t> </a:t>
            </a:r>
            <a:r>
              <a:rPr dirty="0" spc="-15"/>
              <a:t>receptors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3273" y="854202"/>
            <a:ext cx="8783955" cy="10090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20" b="1">
                <a:latin typeface="Calibri"/>
                <a:cs typeface="Calibri"/>
              </a:rPr>
              <a:t>Different </a:t>
            </a:r>
            <a:r>
              <a:rPr dirty="0" sz="3200" spc="-15" b="1">
                <a:latin typeface="Calibri"/>
                <a:cs typeface="Calibri"/>
              </a:rPr>
              <a:t>Responses </a:t>
            </a:r>
            <a:r>
              <a:rPr dirty="0" sz="3200" spc="-20" b="1">
                <a:latin typeface="Calibri"/>
                <a:cs typeface="Calibri"/>
              </a:rPr>
              <a:t>to </a:t>
            </a:r>
            <a:r>
              <a:rPr dirty="0" sz="3200" spc="-10" b="1">
                <a:latin typeface="Calibri"/>
                <a:cs typeface="Calibri"/>
              </a:rPr>
              <a:t>the </a:t>
            </a:r>
            <a:r>
              <a:rPr dirty="0" sz="3200" spc="-5" b="1">
                <a:latin typeface="Calibri"/>
                <a:cs typeface="Calibri"/>
              </a:rPr>
              <a:t>Same Signaling</a:t>
            </a:r>
            <a:r>
              <a:rPr dirty="0" sz="3200" spc="140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Molecule</a:t>
            </a:r>
            <a:endParaRPr sz="3200">
              <a:latin typeface="Calibri"/>
              <a:cs typeface="Calibri"/>
            </a:endParaRPr>
          </a:p>
          <a:p>
            <a:pPr marL="2908935">
              <a:lnSpc>
                <a:spcPct val="100000"/>
              </a:lnSpc>
            </a:pPr>
            <a:r>
              <a:rPr dirty="0" sz="3200" spc="-10" b="1">
                <a:latin typeface="Calibri"/>
                <a:cs typeface="Calibri"/>
              </a:rPr>
              <a:t>(A) </a:t>
            </a:r>
            <a:r>
              <a:rPr dirty="0" sz="3200" spc="-25" b="1">
                <a:latin typeface="Calibri"/>
                <a:cs typeface="Calibri"/>
              </a:rPr>
              <a:t>Different</a:t>
            </a:r>
            <a:r>
              <a:rPr dirty="0" sz="3200" spc="30" b="1">
                <a:latin typeface="Calibri"/>
                <a:cs typeface="Calibri"/>
              </a:rPr>
              <a:t> </a:t>
            </a:r>
            <a:r>
              <a:rPr dirty="0" sz="3200" spc="-10" b="1">
                <a:latin typeface="Calibri"/>
                <a:cs typeface="Calibri"/>
              </a:rPr>
              <a:t>Cells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4337" y="2201862"/>
            <a:ext cx="8119999" cy="4079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ddf</dc:creator>
  <dc:title>Slide 1</dc:title>
  <dcterms:created xsi:type="dcterms:W3CDTF">2015-10-14T08:12:25Z</dcterms:created>
  <dcterms:modified xsi:type="dcterms:W3CDTF">2015-10-14T08:12:25Z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2015-10-12T00:00:00Z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2015-10-14T00:00:00Z</vt:filetime>
  </property>
</Properties>
</file>