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jpg" ContentType="image/jp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0" y="329946"/>
                </a:moveTo>
                <a:lnTo>
                  <a:pt x="3576" y="281184"/>
                </a:lnTo>
                <a:lnTo>
                  <a:pt x="13967" y="234645"/>
                </a:lnTo>
                <a:lnTo>
                  <a:pt x="30661" y="190840"/>
                </a:lnTo>
                <a:lnTo>
                  <a:pt x="53148" y="150277"/>
                </a:lnTo>
                <a:lnTo>
                  <a:pt x="80918" y="113468"/>
                </a:lnTo>
                <a:lnTo>
                  <a:pt x="113460" y="80923"/>
                </a:lnTo>
                <a:lnTo>
                  <a:pt x="150264" y="53151"/>
                </a:lnTo>
                <a:lnTo>
                  <a:pt x="190820" y="30662"/>
                </a:lnTo>
                <a:lnTo>
                  <a:pt x="234617" y="13967"/>
                </a:lnTo>
                <a:lnTo>
                  <a:pt x="281146" y="3576"/>
                </a:lnTo>
                <a:lnTo>
                  <a:pt x="329895" y="0"/>
                </a:lnTo>
                <a:lnTo>
                  <a:pt x="8683879" y="0"/>
                </a:lnTo>
                <a:lnTo>
                  <a:pt x="8732640" y="3576"/>
                </a:lnTo>
                <a:lnTo>
                  <a:pt x="8779179" y="13967"/>
                </a:lnTo>
                <a:lnTo>
                  <a:pt x="8822984" y="30662"/>
                </a:lnTo>
                <a:lnTo>
                  <a:pt x="8863547" y="53151"/>
                </a:lnTo>
                <a:lnTo>
                  <a:pt x="8900356" y="80923"/>
                </a:lnTo>
                <a:lnTo>
                  <a:pt x="8932901" y="113468"/>
                </a:lnTo>
                <a:lnTo>
                  <a:pt x="8960673" y="150277"/>
                </a:lnTo>
                <a:lnTo>
                  <a:pt x="8983162" y="190840"/>
                </a:lnTo>
                <a:lnTo>
                  <a:pt x="8999857" y="234645"/>
                </a:lnTo>
                <a:lnTo>
                  <a:pt x="9010248" y="281184"/>
                </a:lnTo>
                <a:lnTo>
                  <a:pt x="9013825" y="329946"/>
                </a:lnTo>
                <a:lnTo>
                  <a:pt x="9013825" y="6363004"/>
                </a:lnTo>
                <a:lnTo>
                  <a:pt x="9010248" y="6411753"/>
                </a:lnTo>
                <a:lnTo>
                  <a:pt x="8999857" y="6458282"/>
                </a:lnTo>
                <a:lnTo>
                  <a:pt x="8983162" y="6502079"/>
                </a:lnTo>
                <a:lnTo>
                  <a:pt x="8960673" y="6542634"/>
                </a:lnTo>
                <a:lnTo>
                  <a:pt x="8932901" y="6579438"/>
                </a:lnTo>
                <a:lnTo>
                  <a:pt x="8900356" y="6611980"/>
                </a:lnTo>
                <a:lnTo>
                  <a:pt x="8863547" y="6639750"/>
                </a:lnTo>
                <a:lnTo>
                  <a:pt x="8822984" y="6662237"/>
                </a:lnTo>
                <a:lnTo>
                  <a:pt x="8779179" y="6678931"/>
                </a:lnTo>
                <a:lnTo>
                  <a:pt x="8732640" y="6689321"/>
                </a:lnTo>
                <a:lnTo>
                  <a:pt x="8683879" y="6692898"/>
                </a:lnTo>
                <a:lnTo>
                  <a:pt x="329895" y="6692898"/>
                </a:lnTo>
                <a:lnTo>
                  <a:pt x="281146" y="6689321"/>
                </a:lnTo>
                <a:lnTo>
                  <a:pt x="234617" y="6678931"/>
                </a:lnTo>
                <a:lnTo>
                  <a:pt x="190820" y="6662237"/>
                </a:lnTo>
                <a:lnTo>
                  <a:pt x="150264" y="6639750"/>
                </a:lnTo>
                <a:lnTo>
                  <a:pt x="113460" y="6611980"/>
                </a:lnTo>
                <a:lnTo>
                  <a:pt x="80918" y="6579438"/>
                </a:lnTo>
                <a:lnTo>
                  <a:pt x="53148" y="6542634"/>
                </a:lnTo>
                <a:lnTo>
                  <a:pt x="30661" y="6502079"/>
                </a:lnTo>
                <a:lnTo>
                  <a:pt x="13967" y="6458282"/>
                </a:lnTo>
                <a:lnTo>
                  <a:pt x="3576" y="6411753"/>
                </a:lnTo>
                <a:lnTo>
                  <a:pt x="0" y="6363004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217042"/>
            <a:ext cx="7157110" cy="1106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7225" y="1957704"/>
            <a:ext cx="8029549" cy="4485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25" y="66675"/>
            <a:ext cx="9020175" cy="669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304800"/>
            <a:ext cx="5562600" cy="14478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127635" rIns="0" bIns="0" rtlCol="0" vert="horz">
            <a:spAutoFit/>
          </a:bodyPr>
          <a:lstStyle/>
          <a:p>
            <a:pPr marL="86995" marR="1269365">
              <a:lnSpc>
                <a:spcPct val="100000"/>
              </a:lnSpc>
              <a:spcBef>
                <a:spcPts val="1005"/>
              </a:spcBef>
            </a:pP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Glucose </a:t>
            </a:r>
            <a:r>
              <a:rPr dirty="0" sz="4000" spc="10" b="0">
                <a:solidFill>
                  <a:srgbClr val="A40020"/>
                </a:solidFill>
                <a:latin typeface="Impact"/>
                <a:cs typeface="Impact"/>
              </a:rPr>
              <a:t>Transport: 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Facilitated</a:t>
            </a:r>
            <a:r>
              <a:rPr dirty="0" sz="4000" spc="-4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Diffusion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1905000"/>
            <a:ext cx="6084824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28600"/>
            <a:ext cx="5410200" cy="914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0383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1605"/>
              </a:spcBef>
            </a:pP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Glucose</a:t>
            </a:r>
            <a:r>
              <a:rPr dirty="0" sz="4000" spc="-3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5" b="0">
                <a:solidFill>
                  <a:srgbClr val="A40020"/>
                </a:solidFill>
                <a:latin typeface="Impact"/>
                <a:cs typeface="Impact"/>
              </a:rPr>
              <a:t>Transporters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181480"/>
            <a:ext cx="6485255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2890" indent="-250190">
              <a:lnSpc>
                <a:spcPct val="100000"/>
              </a:lnSpc>
              <a:buClr>
                <a:srgbClr val="A40020"/>
              </a:buClr>
              <a:buFont typeface="Times New Roman"/>
              <a:buChar char="•"/>
              <a:tabLst>
                <a:tab pos="263525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Tissue-specific </a:t>
            </a:r>
            <a:r>
              <a:rPr dirty="0" sz="3400" spc="-10" b="1">
                <a:solidFill>
                  <a:srgbClr val="9B2C1F"/>
                </a:solidFill>
                <a:latin typeface="Times New Roman"/>
                <a:cs typeface="Times New Roman"/>
              </a:rPr>
              <a:t>expression</a:t>
            </a:r>
            <a:r>
              <a:rPr dirty="0" sz="3400" spc="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400" b="1">
                <a:solidFill>
                  <a:srgbClr val="9B2C1F"/>
                </a:solidFill>
                <a:latin typeface="Times New Roman"/>
                <a:cs typeface="Times New Roman"/>
              </a:rPr>
              <a:t>pattern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194" y="1769821"/>
            <a:ext cx="1299210" cy="174371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ts val="3510"/>
              </a:lnSpc>
              <a:spcBef>
                <a:spcPts val="40"/>
              </a:spcBef>
            </a:pPr>
            <a:r>
              <a:rPr dirty="0" sz="2800" spc="5" b="1">
                <a:latin typeface="Times New Roman"/>
                <a:cs typeface="Times New Roman"/>
              </a:rPr>
              <a:t>GL</a:t>
            </a:r>
            <a:r>
              <a:rPr dirty="0" sz="2800" spc="-10" b="1">
                <a:latin typeface="Times New Roman"/>
                <a:cs typeface="Times New Roman"/>
              </a:rPr>
              <a:t>U</a:t>
            </a:r>
            <a:r>
              <a:rPr dirty="0" sz="2800" spc="-265" b="1">
                <a:latin typeface="Times New Roman"/>
                <a:cs typeface="Times New Roman"/>
              </a:rPr>
              <a:t>T</a:t>
            </a:r>
            <a:r>
              <a:rPr dirty="0" sz="2800" b="1">
                <a:latin typeface="Times New Roman"/>
                <a:cs typeface="Times New Roman"/>
              </a:rPr>
              <a:t>-1 </a:t>
            </a:r>
            <a:r>
              <a:rPr dirty="0" sz="2800" spc="5" b="1">
                <a:latin typeface="Times New Roman"/>
                <a:cs typeface="Times New Roman"/>
              </a:rPr>
              <a:t> GL</a:t>
            </a:r>
            <a:r>
              <a:rPr dirty="0" sz="2800" spc="-10" b="1">
                <a:latin typeface="Times New Roman"/>
                <a:cs typeface="Times New Roman"/>
              </a:rPr>
              <a:t>U</a:t>
            </a:r>
            <a:r>
              <a:rPr dirty="0" sz="2800" spc="-265" b="1">
                <a:latin typeface="Times New Roman"/>
                <a:cs typeface="Times New Roman"/>
              </a:rPr>
              <a:t>T</a:t>
            </a:r>
            <a:r>
              <a:rPr dirty="0" sz="2800" b="1">
                <a:latin typeface="Times New Roman"/>
                <a:cs typeface="Times New Roman"/>
              </a:rPr>
              <a:t>-2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20"/>
              </a:lnSpc>
            </a:pPr>
            <a:r>
              <a:rPr dirty="0" sz="2800" spc="5" b="1">
                <a:latin typeface="Times New Roman"/>
                <a:cs typeface="Times New Roman"/>
              </a:rPr>
              <a:t>GLU</a:t>
            </a:r>
            <a:r>
              <a:rPr dirty="0" sz="2800" spc="-270" b="1">
                <a:latin typeface="Times New Roman"/>
                <a:cs typeface="Times New Roman"/>
              </a:rPr>
              <a:t>T</a:t>
            </a:r>
            <a:r>
              <a:rPr dirty="0" sz="2800" b="1">
                <a:latin typeface="Times New Roman"/>
                <a:cs typeface="Times New Roman"/>
              </a:rPr>
              <a:t>-3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GLU</a:t>
            </a:r>
            <a:r>
              <a:rPr dirty="0" sz="2800" spc="-27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b="1">
                <a:solidFill>
                  <a:srgbClr val="C00000"/>
                </a:solidFill>
                <a:latin typeface="Times New Roman"/>
                <a:cs typeface="Times New Roman"/>
              </a:rPr>
              <a:t>-4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2664" y="1776221"/>
            <a:ext cx="3869690" cy="3018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RBCs </a:t>
            </a:r>
            <a:r>
              <a:rPr dirty="0" sz="2800" spc="5" b="1">
                <a:latin typeface="Times New Roman"/>
                <a:cs typeface="Times New Roman"/>
              </a:rPr>
              <a:t>and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brain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2800" spc="-40" b="1">
                <a:latin typeface="Times New Roman"/>
                <a:cs typeface="Times New Roman"/>
              </a:rPr>
              <a:t>Liver, </a:t>
            </a:r>
            <a:r>
              <a:rPr dirty="0" sz="2800" spc="-5" b="1">
                <a:latin typeface="Times New Roman"/>
                <a:cs typeface="Times New Roman"/>
              </a:rPr>
              <a:t>kidney </a:t>
            </a:r>
            <a:r>
              <a:rPr dirty="0" sz="2800" spc="5" b="1">
                <a:latin typeface="Times New Roman"/>
                <a:cs typeface="Times New Roman"/>
              </a:rPr>
              <a:t>&amp;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pancreas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Neurons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Adipose tissue &amp;</a:t>
            </a:r>
            <a:r>
              <a:rPr dirty="0" sz="2800" spc="-16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C00000"/>
                </a:solidFill>
                <a:latin typeface="Times New Roman"/>
                <a:cs typeface="Times New Roman"/>
              </a:rPr>
              <a:t>skeletal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0000"/>
                </a:solidFill>
                <a:latin typeface="Times New Roman"/>
                <a:cs typeface="Times New Roman"/>
              </a:rPr>
              <a:t>muscle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Times New Roman"/>
                <a:cs typeface="Times New Roman"/>
              </a:rPr>
              <a:t>Small </a:t>
            </a:r>
            <a:r>
              <a:rPr dirty="0" sz="2800" spc="5" b="1">
                <a:latin typeface="Times New Roman"/>
                <a:cs typeface="Times New Roman"/>
              </a:rPr>
              <a:t>intestine &amp;</a:t>
            </a:r>
            <a:r>
              <a:rPr dirty="0" sz="2800" spc="-12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testes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latin typeface="Times New Roman"/>
                <a:cs typeface="Times New Roman"/>
              </a:rPr>
              <a:t>Liver</a:t>
            </a:r>
            <a:r>
              <a:rPr dirty="0" sz="2800" spc="-1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(ER-membrane)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3928998"/>
            <a:ext cx="3219450" cy="275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>
              <a:lnSpc>
                <a:spcPct val="100000"/>
              </a:lnSpc>
            </a:pPr>
            <a:r>
              <a:rPr dirty="0" sz="2800" spc="-45" b="1">
                <a:latin typeface="Times New Roman"/>
                <a:cs typeface="Times New Roman"/>
              </a:rPr>
              <a:t>GLUT-5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ts val="3350"/>
              </a:lnSpc>
            </a:pPr>
            <a:r>
              <a:rPr dirty="0" sz="2800" spc="-45" b="1">
                <a:latin typeface="Times New Roman"/>
                <a:cs typeface="Times New Roman"/>
              </a:rPr>
              <a:t>GLUT-7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ts val="4070"/>
              </a:lnSpc>
              <a:buClr>
                <a:srgbClr val="A40020"/>
              </a:buClr>
              <a:buFont typeface="Times New Roman"/>
              <a:buChar char="•"/>
              <a:tabLst>
                <a:tab pos="269240" algn="l"/>
              </a:tabLst>
            </a:pPr>
            <a:r>
              <a:rPr dirty="0" sz="3400" b="1">
                <a:solidFill>
                  <a:srgbClr val="9B2C1F"/>
                </a:solidFill>
                <a:latin typeface="Times New Roman"/>
                <a:cs typeface="Times New Roman"/>
              </a:rPr>
              <a:t>Functions:</a:t>
            </a:r>
            <a:endParaRPr sz="3400">
              <a:latin typeface="Times New Roman"/>
              <a:cs typeface="Times New Roman"/>
            </a:endParaRPr>
          </a:p>
          <a:p>
            <a:pPr marL="927100" marR="5080">
              <a:lnSpc>
                <a:spcPct val="102200"/>
              </a:lnSpc>
              <a:spcBef>
                <a:spcPts val="525"/>
              </a:spcBef>
            </a:pPr>
            <a:r>
              <a:rPr dirty="0" sz="2800" spc="-35" b="1">
                <a:latin typeface="Times New Roman"/>
                <a:cs typeface="Times New Roman"/>
              </a:rPr>
              <a:t>GLUT-1, </a:t>
            </a:r>
            <a:r>
              <a:rPr dirty="0" sz="2800" b="1">
                <a:latin typeface="Times New Roman"/>
                <a:cs typeface="Times New Roman"/>
              </a:rPr>
              <a:t>3 </a:t>
            </a:r>
            <a:r>
              <a:rPr dirty="0" sz="2800" spc="5" b="1">
                <a:latin typeface="Times New Roman"/>
                <a:cs typeface="Times New Roman"/>
              </a:rPr>
              <a:t>&amp;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4  </a:t>
            </a:r>
            <a:r>
              <a:rPr dirty="0" sz="2800" spc="-45" b="1">
                <a:latin typeface="Times New Roman"/>
                <a:cs typeface="Times New Roman"/>
              </a:rPr>
              <a:t>GLUT-2  </a:t>
            </a:r>
            <a:r>
              <a:rPr dirty="0" sz="2800" spc="-45" b="1">
                <a:latin typeface="Times New Roman"/>
                <a:cs typeface="Times New Roman"/>
              </a:rPr>
              <a:t>GLUT-5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2664" y="5364947"/>
            <a:ext cx="4705985" cy="132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</a:pPr>
            <a:r>
              <a:rPr dirty="0" sz="2800" spc="5" b="1">
                <a:latin typeface="Times New Roman"/>
                <a:cs typeface="Times New Roman"/>
              </a:rPr>
              <a:t>Glucose </a:t>
            </a:r>
            <a:r>
              <a:rPr dirty="0" sz="2800" spc="-5" b="1">
                <a:latin typeface="Times New Roman"/>
                <a:cs typeface="Times New Roman"/>
              </a:rPr>
              <a:t>uptake from </a:t>
            </a:r>
            <a:r>
              <a:rPr dirty="0" sz="2800" spc="5" b="1">
                <a:latin typeface="Times New Roman"/>
                <a:cs typeface="Times New Roman"/>
              </a:rPr>
              <a:t>blood  </a:t>
            </a:r>
            <a:r>
              <a:rPr dirty="0" sz="2800" spc="10" b="1">
                <a:latin typeface="Times New Roman"/>
                <a:cs typeface="Times New Roman"/>
              </a:rPr>
              <a:t>Blood </a:t>
            </a:r>
            <a:r>
              <a:rPr dirty="0" sz="2800" spc="5" b="1">
                <a:latin typeface="Times New Roman"/>
                <a:cs typeface="Times New Roman"/>
              </a:rPr>
              <a:t>&amp; cells (either</a:t>
            </a:r>
            <a:r>
              <a:rPr dirty="0" sz="2800" spc="-26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direction)  </a:t>
            </a:r>
            <a:r>
              <a:rPr dirty="0" sz="2800" spc="5" b="1">
                <a:latin typeface="Times New Roman"/>
                <a:cs typeface="Times New Roman"/>
              </a:rPr>
              <a:t>Fructose</a:t>
            </a:r>
            <a:r>
              <a:rPr dirty="0" sz="2800" spc="-114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transport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858000" cy="914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667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100"/>
              </a:spcBef>
            </a:pPr>
            <a:r>
              <a:rPr dirty="0" spc="-5" b="0">
                <a:latin typeface="Impact"/>
                <a:cs typeface="Impact"/>
              </a:rPr>
              <a:t>Objectives:</a:t>
            </a:r>
            <a:r>
              <a:rPr dirty="0" spc="-45" b="0">
                <a:latin typeface="Impact"/>
                <a:cs typeface="Impact"/>
              </a:rPr>
              <a:t> </a:t>
            </a:r>
            <a:r>
              <a:rPr dirty="0" spc="-15" b="0">
                <a:latin typeface="Impact"/>
                <a:cs typeface="Impact"/>
              </a:rPr>
              <a:t>Glycolysis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41829"/>
            <a:ext cx="8360409" cy="4693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44575">
              <a:lnSpc>
                <a:spcPct val="100000"/>
              </a:lnSpc>
            </a:pP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By the end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of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the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second half of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the lecture, 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students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are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expected</a:t>
            </a:r>
            <a:r>
              <a:rPr dirty="0" sz="3200" spc="10" b="1" i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dirty="0" sz="2800" spc="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5" b="1">
                <a:latin typeface="Times New Roman"/>
                <a:cs typeface="Times New Roman"/>
              </a:rPr>
              <a:t>Recognize </a:t>
            </a:r>
            <a:r>
              <a:rPr dirty="0" sz="2800" b="1">
                <a:latin typeface="Times New Roman"/>
                <a:cs typeface="Times New Roman"/>
              </a:rPr>
              <a:t>glycolysis </a:t>
            </a:r>
            <a:r>
              <a:rPr dirty="0" sz="2800" spc="5" b="1">
                <a:latin typeface="Times New Roman"/>
                <a:cs typeface="Times New Roman"/>
              </a:rPr>
              <a:t>as </a:t>
            </a:r>
            <a:r>
              <a:rPr dirty="0" sz="2800" b="1">
                <a:latin typeface="Times New Roman"/>
                <a:cs typeface="Times New Roman"/>
              </a:rPr>
              <a:t>the major </a:t>
            </a:r>
            <a:r>
              <a:rPr dirty="0" sz="2800" spc="5" b="1">
                <a:latin typeface="Times New Roman"/>
                <a:cs typeface="Times New Roman"/>
              </a:rPr>
              <a:t>oxidative</a:t>
            </a:r>
            <a:r>
              <a:rPr dirty="0" sz="2800" spc="-285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pathway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glucose</a:t>
            </a:r>
            <a:endParaRPr sz="2800">
              <a:latin typeface="Times New Roman"/>
              <a:cs typeface="Times New Roman"/>
            </a:endParaRPr>
          </a:p>
          <a:p>
            <a:pPr marL="384810" indent="-37211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8544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List </a:t>
            </a:r>
            <a:r>
              <a:rPr dirty="0" sz="2800" b="1">
                <a:latin typeface="Times New Roman"/>
                <a:cs typeface="Times New Roman"/>
              </a:rPr>
              <a:t>the </a:t>
            </a:r>
            <a:r>
              <a:rPr dirty="0" sz="2800" spc="-5" b="1">
                <a:latin typeface="Times New Roman"/>
                <a:cs typeface="Times New Roman"/>
              </a:rPr>
              <a:t>main reactions </a:t>
            </a:r>
            <a:r>
              <a:rPr dirty="0" sz="2800" spc="5" b="1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glycolytic</a:t>
            </a:r>
            <a:r>
              <a:rPr dirty="0" sz="2800" spc="-140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pathway</a:t>
            </a:r>
            <a:endParaRPr sz="2800">
              <a:latin typeface="Times New Roman"/>
              <a:cs typeface="Times New Roman"/>
            </a:endParaRPr>
          </a:p>
          <a:p>
            <a:pPr marL="384810" indent="-37211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8544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Discuss </a:t>
            </a:r>
            <a:r>
              <a:rPr dirty="0" sz="2800" b="1">
                <a:latin typeface="Times New Roman"/>
                <a:cs typeface="Times New Roman"/>
              </a:rPr>
              <a:t>the rate-limiting</a:t>
            </a:r>
            <a:r>
              <a:rPr dirty="0" sz="2800" spc="-12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enzymes/Regulation</a:t>
            </a:r>
            <a:endParaRPr sz="2800">
              <a:latin typeface="Times New Roman"/>
              <a:cs typeface="Times New Roman"/>
            </a:endParaRPr>
          </a:p>
          <a:p>
            <a:pPr marL="366395" indent="-353695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703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Assess </a:t>
            </a:r>
            <a:r>
              <a:rPr dirty="0" sz="2800" b="1">
                <a:latin typeface="Times New Roman"/>
                <a:cs typeface="Times New Roman"/>
              </a:rPr>
              <a:t>the </a:t>
            </a:r>
            <a:r>
              <a:rPr dirty="0" sz="2800" spc="-70" b="1">
                <a:latin typeface="Times New Roman"/>
                <a:cs typeface="Times New Roman"/>
              </a:rPr>
              <a:t>ATP </a:t>
            </a:r>
            <a:r>
              <a:rPr dirty="0" sz="2800" b="1">
                <a:latin typeface="Times New Roman"/>
                <a:cs typeface="Times New Roman"/>
              </a:rPr>
              <a:t>production</a:t>
            </a:r>
            <a:r>
              <a:rPr dirty="0" sz="2800" spc="-38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(aerobic/anaerobic)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2800" b="1">
                <a:latin typeface="Times New Roman"/>
                <a:cs typeface="Times New Roman"/>
              </a:rPr>
              <a:t>Define </a:t>
            </a:r>
            <a:r>
              <a:rPr dirty="0" sz="2800" spc="5" b="1">
                <a:latin typeface="Times New Roman"/>
                <a:cs typeface="Times New Roman"/>
              </a:rPr>
              <a:t>pyruvate </a:t>
            </a:r>
            <a:r>
              <a:rPr dirty="0" sz="2800" spc="-5" b="1">
                <a:latin typeface="Times New Roman"/>
                <a:cs typeface="Times New Roman"/>
              </a:rPr>
              <a:t>kinase </a:t>
            </a:r>
            <a:r>
              <a:rPr dirty="0" sz="2800" spc="5" b="1">
                <a:latin typeface="Times New Roman"/>
                <a:cs typeface="Times New Roman"/>
              </a:rPr>
              <a:t>deficiency </a:t>
            </a:r>
            <a:r>
              <a:rPr dirty="0" sz="2800" b="1">
                <a:latin typeface="Times New Roman"/>
                <a:cs typeface="Times New Roman"/>
              </a:rPr>
              <a:t>hemolytic</a:t>
            </a:r>
            <a:r>
              <a:rPr dirty="0" sz="2800" spc="-1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anemia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5029200" cy="914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667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100"/>
              </a:spcBef>
            </a:pPr>
            <a:r>
              <a:rPr dirty="0" spc="-10" b="0">
                <a:latin typeface="Impact"/>
                <a:cs typeface="Impact"/>
              </a:rPr>
              <a:t>Glycolysis: </a:t>
            </a:r>
            <a:r>
              <a:rPr dirty="0" b="0">
                <a:latin typeface="Impact"/>
                <a:cs typeface="Impact"/>
              </a:rPr>
              <a:t>An </a:t>
            </a:r>
            <a:r>
              <a:rPr dirty="0" spc="5" b="0">
                <a:latin typeface="Impact"/>
                <a:cs typeface="Impact"/>
              </a:rPr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559433"/>
            <a:ext cx="8700770" cy="4966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8940" marR="259079" indent="-39624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97840" algn="l"/>
              </a:tabLst>
            </a:pP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Glycolysis, the major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pathway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for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glucose</a:t>
            </a:r>
            <a:r>
              <a:rPr dirty="0" sz="2800" spc="-35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oxidation,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occurs in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the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cytosol of all</a:t>
            </a:r>
            <a:r>
              <a:rPr dirty="0" sz="2800" spc="-27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cells.</a:t>
            </a:r>
            <a:endParaRPr sz="2800">
              <a:latin typeface="Times New Roman"/>
              <a:cs typeface="Times New Roman"/>
            </a:endParaRPr>
          </a:p>
          <a:p>
            <a:pPr marL="363220" marR="320675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52120" algn="l"/>
              </a:tabLst>
            </a:pP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It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is unique,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in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that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it can function either</a:t>
            </a:r>
            <a:r>
              <a:rPr dirty="0" sz="2800" spc="-260" b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742117"/>
                </a:solidFill>
                <a:latin typeface="Times New Roman"/>
                <a:cs typeface="Times New Roman"/>
              </a:rPr>
              <a:t>aerobically 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or </a:t>
            </a:r>
            <a:r>
              <a:rPr dirty="0" sz="2800" spc="-15" b="1">
                <a:solidFill>
                  <a:srgbClr val="742117"/>
                </a:solidFill>
                <a:latin typeface="Times New Roman"/>
                <a:cs typeface="Times New Roman"/>
              </a:rPr>
              <a:t>anaerobically,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depending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on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the availability of 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oxygen and intact</a:t>
            </a:r>
            <a:r>
              <a:rPr dirty="0" sz="2800" spc="-175" b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mitochondria.</a:t>
            </a:r>
            <a:endParaRPr sz="2800">
              <a:latin typeface="Times New Roman"/>
              <a:cs typeface="Times New Roman"/>
            </a:endParaRPr>
          </a:p>
          <a:p>
            <a:pPr marL="363220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3855" algn="l"/>
              </a:tabLst>
            </a:pP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It allows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tissues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to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survive in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presence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or absence</a:t>
            </a:r>
            <a:r>
              <a:rPr dirty="0" sz="2800" spc="-409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marL="363220">
              <a:lnSpc>
                <a:spcPct val="100000"/>
              </a:lnSpc>
            </a:pP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oxygen,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e.g.,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skeletal</a:t>
            </a:r>
            <a:r>
              <a:rPr dirty="0" sz="2800" spc="-17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muscle.</a:t>
            </a:r>
            <a:endParaRPr sz="2800">
              <a:latin typeface="Times New Roman"/>
              <a:cs typeface="Times New Roman"/>
            </a:endParaRPr>
          </a:p>
          <a:p>
            <a:pPr marL="363220" marR="5080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3855" algn="l"/>
              </a:tabLst>
            </a:pPr>
            <a:r>
              <a:rPr dirty="0" sz="2800" spc="-5" b="1">
                <a:solidFill>
                  <a:srgbClr val="742117"/>
                </a:solidFill>
                <a:latin typeface="Times New Roman"/>
                <a:cs typeface="Times New Roman"/>
              </a:rPr>
              <a:t>RBCs, </a:t>
            </a:r>
            <a:r>
              <a:rPr dirty="0" sz="2800" spc="10" b="1">
                <a:solidFill>
                  <a:srgbClr val="742117"/>
                </a:solidFill>
                <a:latin typeface="Times New Roman"/>
                <a:cs typeface="Times New Roman"/>
              </a:rPr>
              <a:t>which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lack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mitochondria, </a:t>
            </a:r>
            <a:r>
              <a:rPr dirty="0" sz="2800" spc="-15" b="1">
                <a:solidFill>
                  <a:srgbClr val="742117"/>
                </a:solidFill>
                <a:latin typeface="Times New Roman"/>
                <a:cs typeface="Times New Roman"/>
              </a:rPr>
              <a:t>are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completely</a:t>
            </a:r>
            <a:r>
              <a:rPr dirty="0" sz="2800" spc="-250" b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742117"/>
                </a:solidFill>
                <a:latin typeface="Times New Roman"/>
                <a:cs typeface="Times New Roman"/>
              </a:rPr>
              <a:t>reliant 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on glucose as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their metabolic fuel,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and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metabolizes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it  </a:t>
            </a:r>
            <a:r>
              <a:rPr dirty="0" sz="2800" spc="5" b="1">
                <a:solidFill>
                  <a:srgbClr val="742117"/>
                </a:solidFill>
                <a:latin typeface="Times New Roman"/>
                <a:cs typeface="Times New Roman"/>
              </a:rPr>
              <a:t>by </a:t>
            </a:r>
            <a:r>
              <a:rPr dirty="0" sz="2800" spc="-5" b="1">
                <a:solidFill>
                  <a:srgbClr val="742117"/>
                </a:solidFill>
                <a:latin typeface="Times New Roman"/>
                <a:cs typeface="Times New Roman"/>
              </a:rPr>
              <a:t>anaerobic</a:t>
            </a:r>
            <a:r>
              <a:rPr dirty="0" sz="2800" spc="-140" b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742117"/>
                </a:solidFill>
                <a:latin typeface="Times New Roman"/>
                <a:cs typeface="Times New Roman"/>
              </a:rPr>
              <a:t>glycolysis.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5029200" cy="914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667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100"/>
              </a:spcBef>
            </a:pPr>
            <a:r>
              <a:rPr dirty="0" spc="-10" b="0">
                <a:latin typeface="Impact"/>
                <a:cs typeface="Impact"/>
              </a:rPr>
              <a:t>Glycolysis: </a:t>
            </a:r>
            <a:r>
              <a:rPr dirty="0" b="0">
                <a:latin typeface="Impact"/>
                <a:cs typeface="Impact"/>
              </a:rPr>
              <a:t>An </a:t>
            </a:r>
            <a:r>
              <a:rPr dirty="0" spc="5" b="0">
                <a:latin typeface="Impact"/>
                <a:cs typeface="Impact"/>
              </a:rPr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559433"/>
            <a:ext cx="8700770" cy="4966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8940" marR="259079" indent="-39624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97840" algn="l"/>
              </a:tabLst>
            </a:pP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Glycolysis, the major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pathway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for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glucose</a:t>
            </a:r>
            <a:r>
              <a:rPr dirty="0" sz="2800" spc="-35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oxidation,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occurs in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the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cytosol of all</a:t>
            </a:r>
            <a:r>
              <a:rPr dirty="0" sz="2800" spc="-27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cells.</a:t>
            </a:r>
            <a:endParaRPr sz="2800">
              <a:latin typeface="Times New Roman"/>
              <a:cs typeface="Times New Roman"/>
            </a:endParaRPr>
          </a:p>
          <a:p>
            <a:pPr marL="363220" marR="320675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52120" algn="l"/>
              </a:tabLst>
            </a:pP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It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is unique,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in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that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it can function either</a:t>
            </a:r>
            <a:r>
              <a:rPr dirty="0" sz="2800" spc="-26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aerobically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or </a:t>
            </a:r>
            <a:r>
              <a:rPr dirty="0" sz="2800" spc="-15" b="1">
                <a:solidFill>
                  <a:srgbClr val="2C2CB8"/>
                </a:solidFill>
                <a:latin typeface="Times New Roman"/>
                <a:cs typeface="Times New Roman"/>
              </a:rPr>
              <a:t>anaerobically,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depending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on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the availability of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oxygen and intact</a:t>
            </a:r>
            <a:r>
              <a:rPr dirty="0" sz="2800" spc="-17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mitochondria.</a:t>
            </a:r>
            <a:endParaRPr sz="2800">
              <a:latin typeface="Times New Roman"/>
              <a:cs typeface="Times New Roman"/>
            </a:endParaRPr>
          </a:p>
          <a:p>
            <a:pPr marL="363220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3855" algn="l"/>
              </a:tabLst>
            </a:pP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It allows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tissues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to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survive in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presence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or absence</a:t>
            </a:r>
            <a:r>
              <a:rPr dirty="0" sz="2800" spc="-409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marL="363220">
              <a:lnSpc>
                <a:spcPct val="100000"/>
              </a:lnSpc>
            </a:pP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oxygen,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e.g.,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skeletal</a:t>
            </a:r>
            <a:r>
              <a:rPr dirty="0" sz="2800" spc="-17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muscle.</a:t>
            </a:r>
            <a:endParaRPr sz="2800">
              <a:latin typeface="Times New Roman"/>
              <a:cs typeface="Times New Roman"/>
            </a:endParaRPr>
          </a:p>
          <a:p>
            <a:pPr marL="363220" marR="5080" indent="-3505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3855" algn="l"/>
              </a:tabLst>
            </a:pP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RBCs, </a:t>
            </a:r>
            <a:r>
              <a:rPr dirty="0" sz="2800" spc="10" b="1">
                <a:solidFill>
                  <a:srgbClr val="2C2CB8"/>
                </a:solidFill>
                <a:latin typeface="Times New Roman"/>
                <a:cs typeface="Times New Roman"/>
              </a:rPr>
              <a:t>which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lack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mitochondria, </a:t>
            </a:r>
            <a:r>
              <a:rPr dirty="0" sz="2800" spc="-15" b="1">
                <a:solidFill>
                  <a:srgbClr val="2C2CB8"/>
                </a:solidFill>
                <a:latin typeface="Times New Roman"/>
                <a:cs typeface="Times New Roman"/>
              </a:rPr>
              <a:t>are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completely</a:t>
            </a:r>
            <a:r>
              <a:rPr dirty="0" sz="2800" spc="-25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reliant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on glucose as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their metabolic fuel,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and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metabolizes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it  </a:t>
            </a:r>
            <a:r>
              <a:rPr dirty="0" sz="2800" spc="5" b="1">
                <a:solidFill>
                  <a:srgbClr val="2C2CB8"/>
                </a:solidFill>
                <a:latin typeface="Times New Roman"/>
                <a:cs typeface="Times New Roman"/>
              </a:rPr>
              <a:t>by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anaerobic</a:t>
            </a:r>
            <a:r>
              <a:rPr dirty="0" sz="2800" spc="-10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glycolysis.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676400"/>
            <a:ext cx="63246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5029200" cy="1295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464820" rIns="0" bIns="0" rtlCol="0" vert="horz">
            <a:spAutoFit/>
          </a:bodyPr>
          <a:lstStyle/>
          <a:p>
            <a:pPr marL="1224915">
              <a:lnSpc>
                <a:spcPct val="100000"/>
              </a:lnSpc>
              <a:spcBef>
                <a:spcPts val="3660"/>
              </a:spcBef>
            </a:pP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905000"/>
            <a:ext cx="8610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31242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4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Aerobic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Vs </a:t>
            </a: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Anaerobic</a:t>
            </a:r>
            <a:r>
              <a:rPr dirty="0" sz="4800" spc="-110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1524000"/>
            <a:ext cx="38100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532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6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Aerobic</a:t>
            </a:r>
            <a:r>
              <a:rPr dirty="0" sz="4800" spc="-7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Glycolysis-1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5229" y="3695954"/>
            <a:ext cx="163703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Hexokinase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A40020"/>
                </a:solidFill>
                <a:latin typeface="Times New Roman"/>
                <a:cs typeface="Times New Roman"/>
              </a:rPr>
              <a:t>G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l</a:t>
            </a:r>
            <a:r>
              <a:rPr dirty="0" sz="2400" spc="10" b="1">
                <a:solidFill>
                  <a:srgbClr val="A40020"/>
                </a:solidFill>
                <a:latin typeface="Times New Roman"/>
                <a:cs typeface="Times New Roman"/>
              </a:rPr>
              <a:t>u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o</a:t>
            </a: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k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A4002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ase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0" y="1371600"/>
            <a:ext cx="35052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532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6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Aerobic</a:t>
            </a:r>
            <a:r>
              <a:rPr dirty="0" sz="4800" spc="-7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Glycolysis-2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1447800"/>
            <a:ext cx="45720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532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6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Aerobic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Glycolysis:</a:t>
            </a:r>
            <a:r>
              <a:rPr dirty="0" sz="4800" spc="-7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5" b="0">
                <a:solidFill>
                  <a:srgbClr val="A40020"/>
                </a:solidFill>
                <a:latin typeface="Impact"/>
                <a:cs typeface="Impact"/>
              </a:rPr>
              <a:t>3-5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305800" cy="1219200"/>
          </a:xfrm>
          <a:prstGeom prst="rect"/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289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2"/>
              </a:spcBef>
            </a:pPr>
            <a:endParaRPr sz="34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</a:pPr>
            <a:r>
              <a:rPr dirty="0" sz="4000" spc="-5" b="0">
                <a:solidFill>
                  <a:srgbClr val="990000"/>
                </a:solidFill>
                <a:latin typeface="Impact"/>
                <a:cs typeface="Impact"/>
              </a:rPr>
              <a:t>Major Metabolic 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Pathways of</a:t>
            </a:r>
            <a:r>
              <a:rPr dirty="0" sz="4000" spc="-3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990000"/>
                </a:solidFill>
                <a:latin typeface="Impact"/>
                <a:cs typeface="Impact"/>
              </a:rPr>
              <a:t>Glucose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4800" y="2952813"/>
            <a:ext cx="723900" cy="646430"/>
          </a:xfrm>
          <a:prstGeom prst="rect">
            <a:avLst/>
          </a:prstGeom>
          <a:solidFill>
            <a:srgbClr val="FFFF00"/>
          </a:solidFill>
          <a:ln w="19050">
            <a:solidFill>
              <a:srgbClr val="9B2C1F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83185">
              <a:lnSpc>
                <a:spcPct val="100000"/>
              </a:lnSpc>
              <a:spcBef>
                <a:spcPts val="175"/>
              </a:spcBef>
            </a:pPr>
            <a:r>
              <a:rPr dirty="0" sz="3600" spc="-5" b="1">
                <a:solidFill>
                  <a:srgbClr val="9B2C1F"/>
                </a:solidFill>
                <a:latin typeface="Times New Roman"/>
                <a:cs typeface="Times New Roman"/>
              </a:rPr>
              <a:t>By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6525" y="4230751"/>
            <a:ext cx="3830954" cy="523875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95"/>
              </a:spcBef>
            </a:pPr>
            <a:r>
              <a:rPr dirty="0" sz="2950" spc="-85" i="1">
                <a:solidFill>
                  <a:srgbClr val="990000"/>
                </a:solidFill>
                <a:latin typeface="Impact"/>
                <a:cs typeface="Impact"/>
              </a:rPr>
              <a:t>Reem </a:t>
            </a:r>
            <a:r>
              <a:rPr dirty="0" sz="2950" spc="-65" i="1">
                <a:solidFill>
                  <a:srgbClr val="990000"/>
                </a:solidFill>
                <a:latin typeface="Impact"/>
                <a:cs typeface="Impact"/>
              </a:rPr>
              <a:t>M. Sallam, </a:t>
            </a:r>
            <a:r>
              <a:rPr dirty="0" sz="2950" spc="-70" i="1">
                <a:solidFill>
                  <a:srgbClr val="990000"/>
                </a:solidFill>
                <a:latin typeface="Impact"/>
                <a:cs typeface="Impact"/>
              </a:rPr>
              <a:t>MD,</a:t>
            </a:r>
            <a:r>
              <a:rPr dirty="0" sz="2950" spc="-30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2950" spc="-65" i="1">
                <a:solidFill>
                  <a:srgbClr val="990000"/>
                </a:solidFill>
                <a:latin typeface="Impact"/>
                <a:cs typeface="Impact"/>
              </a:rPr>
              <a:t>PhD.</a:t>
            </a:r>
            <a:endParaRPr sz="2950">
              <a:latin typeface="Impact"/>
              <a:cs typeface="Impac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466" y="4989957"/>
            <a:ext cx="7419340" cy="864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5" b="1">
                <a:solidFill>
                  <a:srgbClr val="9B2C1F"/>
                </a:solidFill>
                <a:latin typeface="Georgia"/>
                <a:cs typeface="Georgia"/>
              </a:rPr>
              <a:t>Clinical </a:t>
            </a:r>
            <a:r>
              <a:rPr dirty="0" sz="2800" b="1">
                <a:solidFill>
                  <a:srgbClr val="9B2C1F"/>
                </a:solidFill>
                <a:latin typeface="Georgia"/>
                <a:cs typeface="Georgia"/>
              </a:rPr>
              <a:t>Chemistry </a:t>
            </a:r>
            <a:r>
              <a:rPr dirty="0" sz="2800" spc="5" b="1">
                <a:solidFill>
                  <a:srgbClr val="9B2C1F"/>
                </a:solidFill>
                <a:latin typeface="Georgia"/>
                <a:cs typeface="Georgia"/>
              </a:rPr>
              <a:t>Unit, </a:t>
            </a:r>
            <a:r>
              <a:rPr dirty="0" sz="2800" spc="-5" b="1">
                <a:solidFill>
                  <a:srgbClr val="9B2C1F"/>
                </a:solidFill>
                <a:latin typeface="Georgia"/>
                <a:cs typeface="Georgia"/>
              </a:rPr>
              <a:t>Pathology</a:t>
            </a:r>
            <a:r>
              <a:rPr dirty="0" sz="2800" spc="-160" b="1">
                <a:solidFill>
                  <a:srgbClr val="9B2C1F"/>
                </a:solidFill>
                <a:latin typeface="Georgia"/>
                <a:cs typeface="Georgia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Georgia"/>
                <a:cs typeface="Georgia"/>
              </a:rPr>
              <a:t>Dept.</a:t>
            </a:r>
            <a:endParaRPr sz="2800">
              <a:latin typeface="Georgia"/>
              <a:cs typeface="Georgia"/>
            </a:endParaRPr>
          </a:p>
          <a:p>
            <a:pPr algn="ctr" marL="2540">
              <a:lnSpc>
                <a:spcPct val="100000"/>
              </a:lnSpc>
            </a:pPr>
            <a:r>
              <a:rPr dirty="0" sz="2800" spc="-5" b="1">
                <a:solidFill>
                  <a:srgbClr val="9B2C1F"/>
                </a:solidFill>
                <a:latin typeface="Georgia"/>
                <a:cs typeface="Georgia"/>
              </a:rPr>
              <a:t>College of </a:t>
            </a:r>
            <a:r>
              <a:rPr dirty="0" sz="2800" b="1">
                <a:solidFill>
                  <a:srgbClr val="9B2C1F"/>
                </a:solidFill>
                <a:latin typeface="Georgia"/>
                <a:cs typeface="Georgia"/>
              </a:rPr>
              <a:t>Medicine,</a:t>
            </a:r>
            <a:r>
              <a:rPr dirty="0" sz="2800" spc="-90" b="1">
                <a:solidFill>
                  <a:srgbClr val="9B2C1F"/>
                </a:solidFill>
                <a:latin typeface="Georgia"/>
                <a:cs typeface="Georgia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Georgia"/>
                <a:cs typeface="Georgia"/>
              </a:rPr>
              <a:t>KSU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0" y="104775"/>
            <a:ext cx="2819400" cy="652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438400"/>
            <a:ext cx="4114800" cy="17526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433705" rIns="0" bIns="0" rtlCol="0" vert="horz">
            <a:spAutoFit/>
          </a:bodyPr>
          <a:lstStyle/>
          <a:p>
            <a:pPr marL="86360" marR="693420">
              <a:lnSpc>
                <a:spcPct val="100000"/>
              </a:lnSpc>
              <a:spcBef>
                <a:spcPts val="3415"/>
              </a:spcBef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Aerobic  Glycolysis: </a:t>
            </a:r>
            <a:r>
              <a:rPr dirty="0" sz="4000" spc="5">
                <a:solidFill>
                  <a:srgbClr val="A40020"/>
                </a:solidFill>
                <a:latin typeface="Impact"/>
                <a:cs typeface="Impact"/>
              </a:rPr>
              <a:t>6</a:t>
            </a:r>
            <a:r>
              <a:rPr dirty="0" sz="4000" spc="-9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5">
                <a:solidFill>
                  <a:srgbClr val="A40020"/>
                </a:solidFill>
                <a:latin typeface="Impact"/>
                <a:cs typeface="Impact"/>
              </a:rPr>
              <a:t>-10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9096" y="540130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7794" y="1942465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2145" y="332600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3447" y="4363211"/>
            <a:ext cx="198755" cy="229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950">
              <a:latin typeface="Times New Roman"/>
              <a:cs typeface="Times New Roman"/>
            </a:endParaRPr>
          </a:p>
          <a:p>
            <a:pPr marL="3302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1524000"/>
            <a:ext cx="38100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532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6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Aerobic</a:t>
            </a:r>
            <a:r>
              <a:rPr dirty="0" sz="4800" spc="-7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Glycolysis-1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5229" y="3695954"/>
            <a:ext cx="163703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Hexokinase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A40020"/>
                </a:solidFill>
                <a:latin typeface="Times New Roman"/>
                <a:cs typeface="Times New Roman"/>
              </a:rPr>
              <a:t>G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l</a:t>
            </a:r>
            <a:r>
              <a:rPr dirty="0" sz="2400" spc="10" b="1">
                <a:solidFill>
                  <a:srgbClr val="A40020"/>
                </a:solidFill>
                <a:latin typeface="Times New Roman"/>
                <a:cs typeface="Times New Roman"/>
              </a:rPr>
              <a:t>u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o</a:t>
            </a: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k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A4002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844" y="3009900"/>
            <a:ext cx="1636395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Hexok</a:t>
            </a: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i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n</a:t>
            </a: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ase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Most</a:t>
            </a:r>
            <a:r>
              <a:rPr dirty="0" sz="2400" spc="-4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tissues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4107815"/>
            <a:ext cx="1737360" cy="742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Glucokinase: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855D5D"/>
                </a:solidFill>
                <a:latin typeface="Times New Roman"/>
                <a:cs typeface="Times New Roman"/>
              </a:rPr>
              <a:t>Hepatocytes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3726" y="1447800"/>
            <a:ext cx="45720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532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660"/>
              </a:spcBef>
            </a:pP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PFK-1 </a:t>
            </a: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:</a:t>
            </a:r>
            <a:r>
              <a:rPr dirty="0" sz="4800" spc="-60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Regulation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95600" y="1447800"/>
            <a:ext cx="4191000" cy="3048000"/>
          </a:xfrm>
          <a:custGeom>
            <a:avLst/>
            <a:gdLst/>
            <a:ahLst/>
            <a:cxnLst/>
            <a:rect l="l" t="t" r="r" b="b"/>
            <a:pathLst>
              <a:path w="4191000" h="3048000">
                <a:moveTo>
                  <a:pt x="0" y="508000"/>
                </a:moveTo>
                <a:lnTo>
                  <a:pt x="2325" y="459078"/>
                </a:lnTo>
                <a:lnTo>
                  <a:pt x="9160" y="411473"/>
                </a:lnTo>
                <a:lnTo>
                  <a:pt x="20292" y="365395"/>
                </a:lnTo>
                <a:lnTo>
                  <a:pt x="35506" y="321058"/>
                </a:lnTo>
                <a:lnTo>
                  <a:pt x="54592" y="278675"/>
                </a:lnTo>
                <a:lnTo>
                  <a:pt x="77335" y="238459"/>
                </a:lnTo>
                <a:lnTo>
                  <a:pt x="103522" y="200622"/>
                </a:lnTo>
                <a:lnTo>
                  <a:pt x="132941" y="165379"/>
                </a:lnTo>
                <a:lnTo>
                  <a:pt x="165379" y="132941"/>
                </a:lnTo>
                <a:lnTo>
                  <a:pt x="200622" y="103522"/>
                </a:lnTo>
                <a:lnTo>
                  <a:pt x="238459" y="77335"/>
                </a:lnTo>
                <a:lnTo>
                  <a:pt x="278675" y="54592"/>
                </a:lnTo>
                <a:lnTo>
                  <a:pt x="321058" y="35506"/>
                </a:lnTo>
                <a:lnTo>
                  <a:pt x="365395" y="20292"/>
                </a:lnTo>
                <a:lnTo>
                  <a:pt x="411473" y="9160"/>
                </a:lnTo>
                <a:lnTo>
                  <a:pt x="459078" y="2325"/>
                </a:lnTo>
                <a:lnTo>
                  <a:pt x="508000" y="0"/>
                </a:lnTo>
                <a:lnTo>
                  <a:pt x="3683000" y="0"/>
                </a:lnTo>
                <a:lnTo>
                  <a:pt x="3731921" y="2325"/>
                </a:lnTo>
                <a:lnTo>
                  <a:pt x="3779526" y="9160"/>
                </a:lnTo>
                <a:lnTo>
                  <a:pt x="3825604" y="20292"/>
                </a:lnTo>
                <a:lnTo>
                  <a:pt x="3869941" y="35506"/>
                </a:lnTo>
                <a:lnTo>
                  <a:pt x="3912324" y="54592"/>
                </a:lnTo>
                <a:lnTo>
                  <a:pt x="3952540" y="77335"/>
                </a:lnTo>
                <a:lnTo>
                  <a:pt x="3990377" y="103522"/>
                </a:lnTo>
                <a:lnTo>
                  <a:pt x="4025620" y="132941"/>
                </a:lnTo>
                <a:lnTo>
                  <a:pt x="4058058" y="165379"/>
                </a:lnTo>
                <a:lnTo>
                  <a:pt x="4087477" y="200622"/>
                </a:lnTo>
                <a:lnTo>
                  <a:pt x="4113664" y="238459"/>
                </a:lnTo>
                <a:lnTo>
                  <a:pt x="4136407" y="278675"/>
                </a:lnTo>
                <a:lnTo>
                  <a:pt x="4155493" y="321058"/>
                </a:lnTo>
                <a:lnTo>
                  <a:pt x="4170707" y="365395"/>
                </a:lnTo>
                <a:lnTo>
                  <a:pt x="4181839" y="411473"/>
                </a:lnTo>
                <a:lnTo>
                  <a:pt x="4188674" y="459078"/>
                </a:lnTo>
                <a:lnTo>
                  <a:pt x="4191000" y="508000"/>
                </a:lnTo>
                <a:lnTo>
                  <a:pt x="4191000" y="2540000"/>
                </a:lnTo>
                <a:lnTo>
                  <a:pt x="4188674" y="2588921"/>
                </a:lnTo>
                <a:lnTo>
                  <a:pt x="4181839" y="2636526"/>
                </a:lnTo>
                <a:lnTo>
                  <a:pt x="4170707" y="2682604"/>
                </a:lnTo>
                <a:lnTo>
                  <a:pt x="4155493" y="2726941"/>
                </a:lnTo>
                <a:lnTo>
                  <a:pt x="4136407" y="2769324"/>
                </a:lnTo>
                <a:lnTo>
                  <a:pt x="4113664" y="2809540"/>
                </a:lnTo>
                <a:lnTo>
                  <a:pt x="4087477" y="2847377"/>
                </a:lnTo>
                <a:lnTo>
                  <a:pt x="4058058" y="2882620"/>
                </a:lnTo>
                <a:lnTo>
                  <a:pt x="4025620" y="2915058"/>
                </a:lnTo>
                <a:lnTo>
                  <a:pt x="3990377" y="2944477"/>
                </a:lnTo>
                <a:lnTo>
                  <a:pt x="3952540" y="2970664"/>
                </a:lnTo>
                <a:lnTo>
                  <a:pt x="3912324" y="2993407"/>
                </a:lnTo>
                <a:lnTo>
                  <a:pt x="3869941" y="3012493"/>
                </a:lnTo>
                <a:lnTo>
                  <a:pt x="3825604" y="3027707"/>
                </a:lnTo>
                <a:lnTo>
                  <a:pt x="3779526" y="3038839"/>
                </a:lnTo>
                <a:lnTo>
                  <a:pt x="3731921" y="3045674"/>
                </a:lnTo>
                <a:lnTo>
                  <a:pt x="3683000" y="3048000"/>
                </a:lnTo>
                <a:lnTo>
                  <a:pt x="508000" y="3048000"/>
                </a:lnTo>
                <a:lnTo>
                  <a:pt x="459078" y="3045674"/>
                </a:lnTo>
                <a:lnTo>
                  <a:pt x="411473" y="3038839"/>
                </a:lnTo>
                <a:lnTo>
                  <a:pt x="365395" y="3027707"/>
                </a:lnTo>
                <a:lnTo>
                  <a:pt x="321058" y="3012493"/>
                </a:lnTo>
                <a:lnTo>
                  <a:pt x="278675" y="2993407"/>
                </a:lnTo>
                <a:lnTo>
                  <a:pt x="238459" y="2970664"/>
                </a:lnTo>
                <a:lnTo>
                  <a:pt x="200622" y="2944477"/>
                </a:lnTo>
                <a:lnTo>
                  <a:pt x="165379" y="2915058"/>
                </a:lnTo>
                <a:lnTo>
                  <a:pt x="132941" y="2882620"/>
                </a:lnTo>
                <a:lnTo>
                  <a:pt x="103522" y="2847377"/>
                </a:lnTo>
                <a:lnTo>
                  <a:pt x="77335" y="2809540"/>
                </a:lnTo>
                <a:lnTo>
                  <a:pt x="54592" y="2769324"/>
                </a:lnTo>
                <a:lnTo>
                  <a:pt x="35506" y="2726941"/>
                </a:lnTo>
                <a:lnTo>
                  <a:pt x="20292" y="2682604"/>
                </a:lnTo>
                <a:lnTo>
                  <a:pt x="9160" y="2636526"/>
                </a:lnTo>
                <a:lnTo>
                  <a:pt x="2325" y="2588921"/>
                </a:lnTo>
                <a:lnTo>
                  <a:pt x="0" y="2540000"/>
                </a:lnTo>
                <a:lnTo>
                  <a:pt x="0" y="508000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1447800"/>
            <a:ext cx="45720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660"/>
              </a:spcBef>
            </a:pPr>
            <a:r>
              <a:rPr dirty="0" sz="4800" b="0">
                <a:solidFill>
                  <a:srgbClr val="A40020"/>
                </a:solidFill>
                <a:latin typeface="Impact"/>
                <a:cs typeface="Impact"/>
              </a:rPr>
              <a:t>Aldolase and Triose</a:t>
            </a:r>
            <a:r>
              <a:rPr dirty="0" sz="4800" spc="-9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A40020"/>
                </a:solidFill>
                <a:latin typeface="Impact"/>
                <a:cs typeface="Impact"/>
              </a:rPr>
              <a:t>Isomerase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4600" y="2971800"/>
            <a:ext cx="4572000" cy="3756025"/>
          </a:xfrm>
          <a:custGeom>
            <a:avLst/>
            <a:gdLst/>
            <a:ahLst/>
            <a:cxnLst/>
            <a:rect l="l" t="t" r="r" b="b"/>
            <a:pathLst>
              <a:path w="4572000" h="3756025">
                <a:moveTo>
                  <a:pt x="0" y="625983"/>
                </a:moveTo>
                <a:lnTo>
                  <a:pt x="1883" y="577066"/>
                </a:lnTo>
                <a:lnTo>
                  <a:pt x="7441" y="529178"/>
                </a:lnTo>
                <a:lnTo>
                  <a:pt x="16534" y="482459"/>
                </a:lnTo>
                <a:lnTo>
                  <a:pt x="29022" y="437047"/>
                </a:lnTo>
                <a:lnTo>
                  <a:pt x="44767" y="393082"/>
                </a:lnTo>
                <a:lnTo>
                  <a:pt x="63630" y="350703"/>
                </a:lnTo>
                <a:lnTo>
                  <a:pt x="85470" y="310049"/>
                </a:lnTo>
                <a:lnTo>
                  <a:pt x="110150" y="271259"/>
                </a:lnTo>
                <a:lnTo>
                  <a:pt x="137529" y="234473"/>
                </a:lnTo>
                <a:lnTo>
                  <a:pt x="167469" y="199830"/>
                </a:lnTo>
                <a:lnTo>
                  <a:pt x="199830" y="167469"/>
                </a:lnTo>
                <a:lnTo>
                  <a:pt x="234473" y="137529"/>
                </a:lnTo>
                <a:lnTo>
                  <a:pt x="271259" y="110150"/>
                </a:lnTo>
                <a:lnTo>
                  <a:pt x="310049" y="85471"/>
                </a:lnTo>
                <a:lnTo>
                  <a:pt x="350703" y="63630"/>
                </a:lnTo>
                <a:lnTo>
                  <a:pt x="393082" y="44767"/>
                </a:lnTo>
                <a:lnTo>
                  <a:pt x="437047" y="29022"/>
                </a:lnTo>
                <a:lnTo>
                  <a:pt x="482459" y="16534"/>
                </a:lnTo>
                <a:lnTo>
                  <a:pt x="529178" y="7441"/>
                </a:lnTo>
                <a:lnTo>
                  <a:pt x="577066" y="1883"/>
                </a:lnTo>
                <a:lnTo>
                  <a:pt x="625982" y="0"/>
                </a:lnTo>
                <a:lnTo>
                  <a:pt x="3946016" y="0"/>
                </a:lnTo>
                <a:lnTo>
                  <a:pt x="3994933" y="1883"/>
                </a:lnTo>
                <a:lnTo>
                  <a:pt x="4042821" y="7441"/>
                </a:lnTo>
                <a:lnTo>
                  <a:pt x="4089540" y="16534"/>
                </a:lnTo>
                <a:lnTo>
                  <a:pt x="4134952" y="29022"/>
                </a:lnTo>
                <a:lnTo>
                  <a:pt x="4178917" y="44767"/>
                </a:lnTo>
                <a:lnTo>
                  <a:pt x="4221296" y="63630"/>
                </a:lnTo>
                <a:lnTo>
                  <a:pt x="4261950" y="85471"/>
                </a:lnTo>
                <a:lnTo>
                  <a:pt x="4300740" y="110150"/>
                </a:lnTo>
                <a:lnTo>
                  <a:pt x="4337526" y="137529"/>
                </a:lnTo>
                <a:lnTo>
                  <a:pt x="4372169" y="167469"/>
                </a:lnTo>
                <a:lnTo>
                  <a:pt x="4404530" y="199830"/>
                </a:lnTo>
                <a:lnTo>
                  <a:pt x="4434470" y="234473"/>
                </a:lnTo>
                <a:lnTo>
                  <a:pt x="4461849" y="271259"/>
                </a:lnTo>
                <a:lnTo>
                  <a:pt x="4486529" y="310049"/>
                </a:lnTo>
                <a:lnTo>
                  <a:pt x="4508369" y="350703"/>
                </a:lnTo>
                <a:lnTo>
                  <a:pt x="4527232" y="393082"/>
                </a:lnTo>
                <a:lnTo>
                  <a:pt x="4542977" y="437047"/>
                </a:lnTo>
                <a:lnTo>
                  <a:pt x="4555465" y="482459"/>
                </a:lnTo>
                <a:lnTo>
                  <a:pt x="4564558" y="529178"/>
                </a:lnTo>
                <a:lnTo>
                  <a:pt x="4570116" y="577066"/>
                </a:lnTo>
                <a:lnTo>
                  <a:pt x="4572000" y="625983"/>
                </a:lnTo>
                <a:lnTo>
                  <a:pt x="4572000" y="3130003"/>
                </a:lnTo>
                <a:lnTo>
                  <a:pt x="4570116" y="3178927"/>
                </a:lnTo>
                <a:lnTo>
                  <a:pt x="4564558" y="3226821"/>
                </a:lnTo>
                <a:lnTo>
                  <a:pt x="4555465" y="3273545"/>
                </a:lnTo>
                <a:lnTo>
                  <a:pt x="4542977" y="3318962"/>
                </a:lnTo>
                <a:lnTo>
                  <a:pt x="4527232" y="3362931"/>
                </a:lnTo>
                <a:lnTo>
                  <a:pt x="4508369" y="3405313"/>
                </a:lnTo>
                <a:lnTo>
                  <a:pt x="4486529" y="3445970"/>
                </a:lnTo>
                <a:lnTo>
                  <a:pt x="4461849" y="3484761"/>
                </a:lnTo>
                <a:lnTo>
                  <a:pt x="4434470" y="3521549"/>
                </a:lnTo>
                <a:lnTo>
                  <a:pt x="4404530" y="3556193"/>
                </a:lnTo>
                <a:lnTo>
                  <a:pt x="4372169" y="3588555"/>
                </a:lnTo>
                <a:lnTo>
                  <a:pt x="4337526" y="3618496"/>
                </a:lnTo>
                <a:lnTo>
                  <a:pt x="4300740" y="3645875"/>
                </a:lnTo>
                <a:lnTo>
                  <a:pt x="4261950" y="3670555"/>
                </a:lnTo>
                <a:lnTo>
                  <a:pt x="4221296" y="3692396"/>
                </a:lnTo>
                <a:lnTo>
                  <a:pt x="4178917" y="3711258"/>
                </a:lnTo>
                <a:lnTo>
                  <a:pt x="4134952" y="3727003"/>
                </a:lnTo>
                <a:lnTo>
                  <a:pt x="4089540" y="3739491"/>
                </a:lnTo>
                <a:lnTo>
                  <a:pt x="4042821" y="3748583"/>
                </a:lnTo>
                <a:lnTo>
                  <a:pt x="3994933" y="3754141"/>
                </a:lnTo>
                <a:lnTo>
                  <a:pt x="3946016" y="3756025"/>
                </a:lnTo>
                <a:lnTo>
                  <a:pt x="625982" y="3756025"/>
                </a:lnTo>
                <a:lnTo>
                  <a:pt x="577066" y="3754141"/>
                </a:lnTo>
                <a:lnTo>
                  <a:pt x="529178" y="3748583"/>
                </a:lnTo>
                <a:lnTo>
                  <a:pt x="482459" y="3739491"/>
                </a:lnTo>
                <a:lnTo>
                  <a:pt x="437047" y="3727003"/>
                </a:lnTo>
                <a:lnTo>
                  <a:pt x="393082" y="3711258"/>
                </a:lnTo>
                <a:lnTo>
                  <a:pt x="350703" y="3692396"/>
                </a:lnTo>
                <a:lnTo>
                  <a:pt x="310049" y="3670555"/>
                </a:lnTo>
                <a:lnTo>
                  <a:pt x="271259" y="3645875"/>
                </a:lnTo>
                <a:lnTo>
                  <a:pt x="234473" y="3618496"/>
                </a:lnTo>
                <a:lnTo>
                  <a:pt x="199830" y="3588555"/>
                </a:lnTo>
                <a:lnTo>
                  <a:pt x="167469" y="3556193"/>
                </a:lnTo>
                <a:lnTo>
                  <a:pt x="137529" y="3521549"/>
                </a:lnTo>
                <a:lnTo>
                  <a:pt x="110150" y="3484761"/>
                </a:lnTo>
                <a:lnTo>
                  <a:pt x="85471" y="3445970"/>
                </a:lnTo>
                <a:lnTo>
                  <a:pt x="63630" y="3405313"/>
                </a:lnTo>
                <a:lnTo>
                  <a:pt x="44767" y="3362931"/>
                </a:lnTo>
                <a:lnTo>
                  <a:pt x="29022" y="3318962"/>
                </a:lnTo>
                <a:lnTo>
                  <a:pt x="16534" y="3273545"/>
                </a:lnTo>
                <a:lnTo>
                  <a:pt x="7441" y="3226821"/>
                </a:lnTo>
                <a:lnTo>
                  <a:pt x="1883" y="3178927"/>
                </a:lnTo>
                <a:lnTo>
                  <a:pt x="0" y="3130003"/>
                </a:lnTo>
                <a:lnTo>
                  <a:pt x="0" y="625983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4114800" cy="21336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203835" rIns="0" bIns="0" rtlCol="0" vert="horz">
            <a:spAutoFit/>
          </a:bodyPr>
          <a:lstStyle/>
          <a:p>
            <a:pPr marL="86360" marR="723900">
              <a:lnSpc>
                <a:spcPct val="100000"/>
              </a:lnSpc>
              <a:spcBef>
                <a:spcPts val="1605"/>
              </a:spcBef>
            </a:pP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Glyceraldehyde 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3-Phosphate 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Dehydrogenase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3389121"/>
            <a:ext cx="4235450" cy="1718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855D5D"/>
                </a:solidFill>
                <a:latin typeface="Times New Roman"/>
                <a:cs typeface="Times New Roman"/>
              </a:rPr>
              <a:t>For </a:t>
            </a: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each </a:t>
            </a:r>
            <a:r>
              <a:rPr dirty="0" sz="2800" spc="-5" b="1">
                <a:solidFill>
                  <a:srgbClr val="855D5D"/>
                </a:solidFill>
                <a:latin typeface="Times New Roman"/>
                <a:cs typeface="Times New Roman"/>
              </a:rPr>
              <a:t>NADH, </a:t>
            </a: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3 </a:t>
            </a:r>
            <a:r>
              <a:rPr dirty="0" sz="2800" spc="-70" b="1">
                <a:solidFill>
                  <a:srgbClr val="855D5D"/>
                </a:solidFill>
                <a:latin typeface="Times New Roman"/>
                <a:cs typeface="Times New Roman"/>
              </a:rPr>
              <a:t>ATP</a:t>
            </a:r>
            <a:r>
              <a:rPr dirty="0" sz="2800" spc="-445" b="1">
                <a:solidFill>
                  <a:srgbClr val="855D5D"/>
                </a:solidFill>
                <a:latin typeface="Times New Roman"/>
                <a:cs typeface="Times New Roman"/>
              </a:rPr>
              <a:t> </a:t>
            </a:r>
            <a:r>
              <a:rPr dirty="0" sz="2800" spc="15" b="1">
                <a:solidFill>
                  <a:srgbClr val="855D5D"/>
                </a:solidFill>
                <a:latin typeface="Times New Roman"/>
                <a:cs typeface="Times New Roman"/>
              </a:rPr>
              <a:t>will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855D5D"/>
                </a:solidFill>
                <a:latin typeface="Times New Roman"/>
                <a:cs typeface="Times New Roman"/>
              </a:rPr>
              <a:t>be produced by</a:t>
            </a:r>
            <a:r>
              <a:rPr dirty="0" sz="2800" spc="-120" b="1">
                <a:solidFill>
                  <a:srgbClr val="855D5D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ETC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in </a:t>
            </a:r>
            <a:r>
              <a:rPr dirty="0" sz="2800" b="1">
                <a:solidFill>
                  <a:srgbClr val="855D5D"/>
                </a:solidFill>
                <a:latin typeface="Times New Roman"/>
                <a:cs typeface="Times New Roman"/>
              </a:rPr>
              <a:t>the</a:t>
            </a:r>
            <a:r>
              <a:rPr dirty="0" sz="2800" spc="-105" b="1">
                <a:solidFill>
                  <a:srgbClr val="855D5D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mitochondria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855D5D"/>
                </a:solidFill>
                <a:latin typeface="Times New Roman"/>
                <a:cs typeface="Times New Roman"/>
              </a:rPr>
              <a:t>i.e., 6 </a:t>
            </a:r>
            <a:r>
              <a:rPr dirty="0" sz="2800" spc="-70" b="1">
                <a:solidFill>
                  <a:srgbClr val="855D5D"/>
                </a:solidFill>
                <a:latin typeface="Times New Roman"/>
                <a:cs typeface="Times New Roman"/>
              </a:rPr>
              <a:t>ATP </a:t>
            </a:r>
            <a:r>
              <a:rPr dirty="0" sz="2800" spc="-10" b="1">
                <a:solidFill>
                  <a:srgbClr val="855D5D"/>
                </a:solidFill>
                <a:latin typeface="Times New Roman"/>
                <a:cs typeface="Times New Roman"/>
              </a:rPr>
              <a:t>are</a:t>
            </a:r>
            <a:r>
              <a:rPr dirty="0" sz="2800" spc="-385" b="1">
                <a:solidFill>
                  <a:srgbClr val="855D5D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855D5D"/>
                </a:solidFill>
                <a:latin typeface="Times New Roman"/>
                <a:cs typeface="Times New Roman"/>
              </a:rPr>
              <a:t>produced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5000" y="104775"/>
            <a:ext cx="2819400" cy="652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29096" y="540130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7794" y="1942465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2145" y="332600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43447" y="4363211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3447" y="5277866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3895" y="628162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83250" y="104775"/>
            <a:ext cx="2241550" cy="2105025"/>
          </a:xfrm>
          <a:custGeom>
            <a:avLst/>
            <a:gdLst/>
            <a:ahLst/>
            <a:cxnLst/>
            <a:rect l="l" t="t" r="r" b="b"/>
            <a:pathLst>
              <a:path w="2241550" h="2105025">
                <a:moveTo>
                  <a:pt x="0" y="350900"/>
                </a:moveTo>
                <a:lnTo>
                  <a:pt x="3203" y="303284"/>
                </a:lnTo>
                <a:lnTo>
                  <a:pt x="12534" y="257615"/>
                </a:lnTo>
                <a:lnTo>
                  <a:pt x="27574" y="214312"/>
                </a:lnTo>
                <a:lnTo>
                  <a:pt x="47907" y="173792"/>
                </a:lnTo>
                <a:lnTo>
                  <a:pt x="73113" y="136473"/>
                </a:lnTo>
                <a:lnTo>
                  <a:pt x="102774" y="102774"/>
                </a:lnTo>
                <a:lnTo>
                  <a:pt x="136473" y="73113"/>
                </a:lnTo>
                <a:lnTo>
                  <a:pt x="173792" y="47907"/>
                </a:lnTo>
                <a:lnTo>
                  <a:pt x="214312" y="27574"/>
                </a:lnTo>
                <a:lnTo>
                  <a:pt x="257615" y="12534"/>
                </a:lnTo>
                <a:lnTo>
                  <a:pt x="303284" y="3203"/>
                </a:lnTo>
                <a:lnTo>
                  <a:pt x="350900" y="0"/>
                </a:lnTo>
                <a:lnTo>
                  <a:pt x="1890649" y="0"/>
                </a:lnTo>
                <a:lnTo>
                  <a:pt x="1938265" y="3203"/>
                </a:lnTo>
                <a:lnTo>
                  <a:pt x="1983934" y="12534"/>
                </a:lnTo>
                <a:lnTo>
                  <a:pt x="2027237" y="27574"/>
                </a:lnTo>
                <a:lnTo>
                  <a:pt x="2067757" y="47907"/>
                </a:lnTo>
                <a:lnTo>
                  <a:pt x="2105076" y="73113"/>
                </a:lnTo>
                <a:lnTo>
                  <a:pt x="2138775" y="102774"/>
                </a:lnTo>
                <a:lnTo>
                  <a:pt x="2168436" y="136473"/>
                </a:lnTo>
                <a:lnTo>
                  <a:pt x="2193642" y="173792"/>
                </a:lnTo>
                <a:lnTo>
                  <a:pt x="2213975" y="214312"/>
                </a:lnTo>
                <a:lnTo>
                  <a:pt x="2229015" y="257615"/>
                </a:lnTo>
                <a:lnTo>
                  <a:pt x="2238346" y="303284"/>
                </a:lnTo>
                <a:lnTo>
                  <a:pt x="2241550" y="350900"/>
                </a:lnTo>
                <a:lnTo>
                  <a:pt x="2241550" y="1754124"/>
                </a:lnTo>
                <a:lnTo>
                  <a:pt x="2238346" y="1801740"/>
                </a:lnTo>
                <a:lnTo>
                  <a:pt x="2229015" y="1847409"/>
                </a:lnTo>
                <a:lnTo>
                  <a:pt x="2213975" y="1890712"/>
                </a:lnTo>
                <a:lnTo>
                  <a:pt x="2193642" y="1931232"/>
                </a:lnTo>
                <a:lnTo>
                  <a:pt x="2168436" y="1968551"/>
                </a:lnTo>
                <a:lnTo>
                  <a:pt x="2138775" y="2002250"/>
                </a:lnTo>
                <a:lnTo>
                  <a:pt x="2105076" y="2031911"/>
                </a:lnTo>
                <a:lnTo>
                  <a:pt x="2067757" y="2057117"/>
                </a:lnTo>
                <a:lnTo>
                  <a:pt x="2027237" y="2077450"/>
                </a:lnTo>
                <a:lnTo>
                  <a:pt x="1983934" y="2092490"/>
                </a:lnTo>
                <a:lnTo>
                  <a:pt x="1938265" y="2101821"/>
                </a:lnTo>
                <a:lnTo>
                  <a:pt x="1890649" y="2105025"/>
                </a:lnTo>
                <a:lnTo>
                  <a:pt x="350900" y="2105025"/>
                </a:lnTo>
                <a:lnTo>
                  <a:pt x="303284" y="2101821"/>
                </a:lnTo>
                <a:lnTo>
                  <a:pt x="257615" y="2092490"/>
                </a:lnTo>
                <a:lnTo>
                  <a:pt x="214312" y="2077450"/>
                </a:lnTo>
                <a:lnTo>
                  <a:pt x="173792" y="2057117"/>
                </a:lnTo>
                <a:lnTo>
                  <a:pt x="136473" y="2031911"/>
                </a:lnTo>
                <a:lnTo>
                  <a:pt x="102774" y="2002250"/>
                </a:lnTo>
                <a:lnTo>
                  <a:pt x="73113" y="1968551"/>
                </a:lnTo>
                <a:lnTo>
                  <a:pt x="47907" y="1931232"/>
                </a:lnTo>
                <a:lnTo>
                  <a:pt x="27574" y="1890712"/>
                </a:lnTo>
                <a:lnTo>
                  <a:pt x="12534" y="1847409"/>
                </a:lnTo>
                <a:lnTo>
                  <a:pt x="3203" y="1801740"/>
                </a:lnTo>
                <a:lnTo>
                  <a:pt x="0" y="1754124"/>
                </a:lnTo>
                <a:lnTo>
                  <a:pt x="0" y="350900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875" y="1905000"/>
            <a:ext cx="4114800" cy="18288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5757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450">
              <a:latin typeface="Times New Roman"/>
              <a:cs typeface="Times New Roman"/>
            </a:endParaRPr>
          </a:p>
          <a:p>
            <a:pPr marL="86360" marR="492759">
              <a:lnSpc>
                <a:spcPct val="100000"/>
              </a:lnSpc>
            </a:pPr>
            <a:r>
              <a:rPr dirty="0" sz="4000">
                <a:solidFill>
                  <a:srgbClr val="A40020"/>
                </a:solidFill>
                <a:latin typeface="Impact"/>
                <a:cs typeface="Impact"/>
              </a:rPr>
              <a:t>Phospho-  glycerate</a:t>
            </a:r>
            <a:r>
              <a:rPr dirty="0" sz="4000" spc="-9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Kinase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6800" y="104775"/>
            <a:ext cx="2819400" cy="652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890642" y="540130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340" y="1942465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3690" y="332600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4994" y="4363211"/>
            <a:ext cx="198120" cy="229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95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7000" y="2225675"/>
            <a:ext cx="2590800" cy="1200150"/>
          </a:xfrm>
          <a:custGeom>
            <a:avLst/>
            <a:gdLst/>
            <a:ahLst/>
            <a:cxnLst/>
            <a:rect l="l" t="t" r="r" b="b"/>
            <a:pathLst>
              <a:path w="2590800" h="1200150">
                <a:moveTo>
                  <a:pt x="0" y="1200150"/>
                </a:moveTo>
                <a:lnTo>
                  <a:pt x="2590800" y="1200150"/>
                </a:lnTo>
                <a:lnTo>
                  <a:pt x="25908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77000" y="2225675"/>
            <a:ext cx="2590800" cy="1200150"/>
          </a:xfrm>
          <a:custGeom>
            <a:avLst/>
            <a:gdLst/>
            <a:ahLst/>
            <a:cxnLst/>
            <a:rect l="l" t="t" r="r" b="b"/>
            <a:pathLst>
              <a:path w="2590800" h="1200150">
                <a:moveTo>
                  <a:pt x="0" y="1200150"/>
                </a:moveTo>
                <a:lnTo>
                  <a:pt x="2590800" y="1200150"/>
                </a:lnTo>
                <a:lnTo>
                  <a:pt x="25908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A4002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477000" y="2225675"/>
            <a:ext cx="2590800" cy="1200150"/>
          </a:xfrm>
          <a:prstGeom prst="rect">
            <a:avLst/>
          </a:prstGeom>
          <a:ln w="12700">
            <a:solidFill>
              <a:srgbClr val="A4002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245"/>
              </a:spcBef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Substrate-</a:t>
            </a:r>
            <a:endParaRPr sz="24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Level</a:t>
            </a:r>
            <a:endParaRPr sz="2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Phosphorylation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48200" y="1536700"/>
            <a:ext cx="2057400" cy="2044700"/>
          </a:xfrm>
          <a:custGeom>
            <a:avLst/>
            <a:gdLst/>
            <a:ahLst/>
            <a:cxnLst/>
            <a:rect l="l" t="t" r="r" b="b"/>
            <a:pathLst>
              <a:path w="2057400" h="2044700">
                <a:moveTo>
                  <a:pt x="0" y="340740"/>
                </a:moveTo>
                <a:lnTo>
                  <a:pt x="3110" y="294498"/>
                </a:lnTo>
                <a:lnTo>
                  <a:pt x="12169" y="250148"/>
                </a:lnTo>
                <a:lnTo>
                  <a:pt x="26773" y="208097"/>
                </a:lnTo>
                <a:lnTo>
                  <a:pt x="46514" y="168750"/>
                </a:lnTo>
                <a:lnTo>
                  <a:pt x="70989" y="132512"/>
                </a:lnTo>
                <a:lnTo>
                  <a:pt x="99790" y="99790"/>
                </a:lnTo>
                <a:lnTo>
                  <a:pt x="132512" y="70989"/>
                </a:lnTo>
                <a:lnTo>
                  <a:pt x="168750" y="46514"/>
                </a:lnTo>
                <a:lnTo>
                  <a:pt x="208097" y="26773"/>
                </a:lnTo>
                <a:lnTo>
                  <a:pt x="250148" y="12169"/>
                </a:lnTo>
                <a:lnTo>
                  <a:pt x="294498" y="3110"/>
                </a:lnTo>
                <a:lnTo>
                  <a:pt x="340740" y="0"/>
                </a:lnTo>
                <a:lnTo>
                  <a:pt x="1716659" y="0"/>
                </a:lnTo>
                <a:lnTo>
                  <a:pt x="1762901" y="3110"/>
                </a:lnTo>
                <a:lnTo>
                  <a:pt x="1807251" y="12169"/>
                </a:lnTo>
                <a:lnTo>
                  <a:pt x="1849302" y="26773"/>
                </a:lnTo>
                <a:lnTo>
                  <a:pt x="1888649" y="46514"/>
                </a:lnTo>
                <a:lnTo>
                  <a:pt x="1924887" y="70989"/>
                </a:lnTo>
                <a:lnTo>
                  <a:pt x="1957609" y="99790"/>
                </a:lnTo>
                <a:lnTo>
                  <a:pt x="1986410" y="132512"/>
                </a:lnTo>
                <a:lnTo>
                  <a:pt x="2010885" y="168750"/>
                </a:lnTo>
                <a:lnTo>
                  <a:pt x="2030626" y="208097"/>
                </a:lnTo>
                <a:lnTo>
                  <a:pt x="2045230" y="250148"/>
                </a:lnTo>
                <a:lnTo>
                  <a:pt x="2054289" y="294498"/>
                </a:lnTo>
                <a:lnTo>
                  <a:pt x="2057400" y="340740"/>
                </a:lnTo>
                <a:lnTo>
                  <a:pt x="2057400" y="1703959"/>
                </a:lnTo>
                <a:lnTo>
                  <a:pt x="2054289" y="1750201"/>
                </a:lnTo>
                <a:lnTo>
                  <a:pt x="2045230" y="1794551"/>
                </a:lnTo>
                <a:lnTo>
                  <a:pt x="2030626" y="1836602"/>
                </a:lnTo>
                <a:lnTo>
                  <a:pt x="2010885" y="1875949"/>
                </a:lnTo>
                <a:lnTo>
                  <a:pt x="1986410" y="1912187"/>
                </a:lnTo>
                <a:lnTo>
                  <a:pt x="1957609" y="1944909"/>
                </a:lnTo>
                <a:lnTo>
                  <a:pt x="1924887" y="1973710"/>
                </a:lnTo>
                <a:lnTo>
                  <a:pt x="1888649" y="1998185"/>
                </a:lnTo>
                <a:lnTo>
                  <a:pt x="1849302" y="2017926"/>
                </a:lnTo>
                <a:lnTo>
                  <a:pt x="1807251" y="2032530"/>
                </a:lnTo>
                <a:lnTo>
                  <a:pt x="1762901" y="2041589"/>
                </a:lnTo>
                <a:lnTo>
                  <a:pt x="1716659" y="2044700"/>
                </a:lnTo>
                <a:lnTo>
                  <a:pt x="340740" y="2044700"/>
                </a:lnTo>
                <a:lnTo>
                  <a:pt x="294498" y="2041589"/>
                </a:lnTo>
                <a:lnTo>
                  <a:pt x="250148" y="2032530"/>
                </a:lnTo>
                <a:lnTo>
                  <a:pt x="208097" y="2017926"/>
                </a:lnTo>
                <a:lnTo>
                  <a:pt x="168750" y="1998185"/>
                </a:lnTo>
                <a:lnTo>
                  <a:pt x="132512" y="1973710"/>
                </a:lnTo>
                <a:lnTo>
                  <a:pt x="99790" y="1944909"/>
                </a:lnTo>
                <a:lnTo>
                  <a:pt x="70989" y="1912187"/>
                </a:lnTo>
                <a:lnTo>
                  <a:pt x="46514" y="1875949"/>
                </a:lnTo>
                <a:lnTo>
                  <a:pt x="26773" y="1836602"/>
                </a:lnTo>
                <a:lnTo>
                  <a:pt x="12169" y="1794551"/>
                </a:lnTo>
                <a:lnTo>
                  <a:pt x="3110" y="1750201"/>
                </a:lnTo>
                <a:lnTo>
                  <a:pt x="0" y="1703959"/>
                </a:lnTo>
                <a:lnTo>
                  <a:pt x="0" y="340740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0" y="457200"/>
            <a:ext cx="27432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9875" y="5410200"/>
            <a:ext cx="4114800" cy="12954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3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6"/>
              </a:spcBef>
            </a:pPr>
            <a:endParaRPr sz="40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4000">
                <a:solidFill>
                  <a:srgbClr val="A40020"/>
                </a:solidFill>
                <a:latin typeface="Impact"/>
                <a:cs typeface="Impact"/>
              </a:rPr>
              <a:t>Pyruvate</a:t>
            </a:r>
            <a:r>
              <a:rPr dirty="0" sz="4000" spc="-6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Kinase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2264" y="819658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1341" y="2171446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5565" y="3508502"/>
            <a:ext cx="189230" cy="1292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spcBef>
                <a:spcPts val="1565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6615" y="5338267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7315" y="628162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5875" y="4876800"/>
            <a:ext cx="2667000" cy="1196975"/>
          </a:xfrm>
          <a:prstGeom prst="rect">
            <a:avLst/>
          </a:prstGeom>
          <a:solidFill>
            <a:srgbClr val="FFFF00"/>
          </a:solidFill>
          <a:ln w="9525">
            <a:solidFill>
              <a:srgbClr val="A4002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270"/>
              </a:spcBef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Substrate-</a:t>
            </a:r>
            <a:endParaRPr sz="2400">
              <a:latin typeface="Times New Roman"/>
              <a:cs typeface="Times New Roman"/>
            </a:endParaRPr>
          </a:p>
          <a:p>
            <a:pPr algn="ctr" marL="254000" marR="245745" indent="508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Level  </a:t>
            </a:r>
            <a:r>
              <a:rPr dirty="0" sz="2400" spc="-3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os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ylation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33900" y="5029200"/>
            <a:ext cx="1790700" cy="1617980"/>
          </a:xfrm>
          <a:custGeom>
            <a:avLst/>
            <a:gdLst/>
            <a:ahLst/>
            <a:cxnLst/>
            <a:rect l="l" t="t" r="r" b="b"/>
            <a:pathLst>
              <a:path w="1790700" h="1617979">
                <a:moveTo>
                  <a:pt x="0" y="269621"/>
                </a:moveTo>
                <a:lnTo>
                  <a:pt x="4341" y="221139"/>
                </a:lnTo>
                <a:lnTo>
                  <a:pt x="16860" y="175515"/>
                </a:lnTo>
                <a:lnTo>
                  <a:pt x="36797" y="133509"/>
                </a:lnTo>
                <a:lnTo>
                  <a:pt x="63390" y="95881"/>
                </a:lnTo>
                <a:lnTo>
                  <a:pt x="95881" y="63390"/>
                </a:lnTo>
                <a:lnTo>
                  <a:pt x="133509" y="36797"/>
                </a:lnTo>
                <a:lnTo>
                  <a:pt x="175515" y="16860"/>
                </a:lnTo>
                <a:lnTo>
                  <a:pt x="221139" y="4341"/>
                </a:lnTo>
                <a:lnTo>
                  <a:pt x="269621" y="0"/>
                </a:lnTo>
                <a:lnTo>
                  <a:pt x="1521078" y="0"/>
                </a:lnTo>
                <a:lnTo>
                  <a:pt x="1569560" y="4341"/>
                </a:lnTo>
                <a:lnTo>
                  <a:pt x="1615184" y="16860"/>
                </a:lnTo>
                <a:lnTo>
                  <a:pt x="1657190" y="36797"/>
                </a:lnTo>
                <a:lnTo>
                  <a:pt x="1694818" y="63390"/>
                </a:lnTo>
                <a:lnTo>
                  <a:pt x="1727309" y="95881"/>
                </a:lnTo>
                <a:lnTo>
                  <a:pt x="1753902" y="133509"/>
                </a:lnTo>
                <a:lnTo>
                  <a:pt x="1773839" y="175515"/>
                </a:lnTo>
                <a:lnTo>
                  <a:pt x="1786358" y="221139"/>
                </a:lnTo>
                <a:lnTo>
                  <a:pt x="1790700" y="269621"/>
                </a:lnTo>
                <a:lnTo>
                  <a:pt x="1790700" y="1348041"/>
                </a:lnTo>
                <a:lnTo>
                  <a:pt x="1786358" y="1396506"/>
                </a:lnTo>
                <a:lnTo>
                  <a:pt x="1773839" y="1442120"/>
                </a:lnTo>
                <a:lnTo>
                  <a:pt x="1753902" y="1484124"/>
                </a:lnTo>
                <a:lnTo>
                  <a:pt x="1727309" y="1521754"/>
                </a:lnTo>
                <a:lnTo>
                  <a:pt x="1694818" y="1554250"/>
                </a:lnTo>
                <a:lnTo>
                  <a:pt x="1657190" y="1580851"/>
                </a:lnTo>
                <a:lnTo>
                  <a:pt x="1615184" y="1600794"/>
                </a:lnTo>
                <a:lnTo>
                  <a:pt x="1569560" y="1613318"/>
                </a:lnTo>
                <a:lnTo>
                  <a:pt x="1521078" y="1617662"/>
                </a:lnTo>
                <a:lnTo>
                  <a:pt x="269621" y="1617662"/>
                </a:lnTo>
                <a:lnTo>
                  <a:pt x="221139" y="1613318"/>
                </a:lnTo>
                <a:lnTo>
                  <a:pt x="175515" y="1600794"/>
                </a:lnTo>
                <a:lnTo>
                  <a:pt x="133509" y="1580851"/>
                </a:lnTo>
                <a:lnTo>
                  <a:pt x="95881" y="1554250"/>
                </a:lnTo>
                <a:lnTo>
                  <a:pt x="63390" y="1521754"/>
                </a:lnTo>
                <a:lnTo>
                  <a:pt x="36797" y="1484124"/>
                </a:lnTo>
                <a:lnTo>
                  <a:pt x="16860" y="1442120"/>
                </a:lnTo>
                <a:lnTo>
                  <a:pt x="4341" y="1396506"/>
                </a:lnTo>
                <a:lnTo>
                  <a:pt x="0" y="1348041"/>
                </a:lnTo>
                <a:lnTo>
                  <a:pt x="0" y="269621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0" y="457200"/>
            <a:ext cx="27432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9875" y="5410200"/>
            <a:ext cx="4114800" cy="12954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3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6"/>
              </a:spcBef>
            </a:pPr>
            <a:endParaRPr sz="40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4000">
                <a:solidFill>
                  <a:srgbClr val="A40020"/>
                </a:solidFill>
                <a:latin typeface="Impact"/>
                <a:cs typeface="Impact"/>
              </a:rPr>
              <a:t>Pyruvate</a:t>
            </a:r>
            <a:r>
              <a:rPr dirty="0" sz="4000" spc="-6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Kinase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2264" y="819658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1341" y="2171446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5565" y="3508502"/>
            <a:ext cx="189230" cy="1292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spcBef>
                <a:spcPts val="1565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6615" y="5338267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7315" y="6281623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33900" y="5029200"/>
            <a:ext cx="1790700" cy="1617980"/>
          </a:xfrm>
          <a:custGeom>
            <a:avLst/>
            <a:gdLst/>
            <a:ahLst/>
            <a:cxnLst/>
            <a:rect l="l" t="t" r="r" b="b"/>
            <a:pathLst>
              <a:path w="1790700" h="1617979">
                <a:moveTo>
                  <a:pt x="0" y="269621"/>
                </a:moveTo>
                <a:lnTo>
                  <a:pt x="4341" y="221139"/>
                </a:lnTo>
                <a:lnTo>
                  <a:pt x="16860" y="175515"/>
                </a:lnTo>
                <a:lnTo>
                  <a:pt x="36797" y="133509"/>
                </a:lnTo>
                <a:lnTo>
                  <a:pt x="63390" y="95881"/>
                </a:lnTo>
                <a:lnTo>
                  <a:pt x="95881" y="63390"/>
                </a:lnTo>
                <a:lnTo>
                  <a:pt x="133509" y="36797"/>
                </a:lnTo>
                <a:lnTo>
                  <a:pt x="175515" y="16860"/>
                </a:lnTo>
                <a:lnTo>
                  <a:pt x="221139" y="4341"/>
                </a:lnTo>
                <a:lnTo>
                  <a:pt x="269621" y="0"/>
                </a:lnTo>
                <a:lnTo>
                  <a:pt x="1521078" y="0"/>
                </a:lnTo>
                <a:lnTo>
                  <a:pt x="1569560" y="4341"/>
                </a:lnTo>
                <a:lnTo>
                  <a:pt x="1615184" y="16860"/>
                </a:lnTo>
                <a:lnTo>
                  <a:pt x="1657190" y="36797"/>
                </a:lnTo>
                <a:lnTo>
                  <a:pt x="1694818" y="63390"/>
                </a:lnTo>
                <a:lnTo>
                  <a:pt x="1727309" y="95881"/>
                </a:lnTo>
                <a:lnTo>
                  <a:pt x="1753902" y="133509"/>
                </a:lnTo>
                <a:lnTo>
                  <a:pt x="1773839" y="175515"/>
                </a:lnTo>
                <a:lnTo>
                  <a:pt x="1786358" y="221139"/>
                </a:lnTo>
                <a:lnTo>
                  <a:pt x="1790700" y="269621"/>
                </a:lnTo>
                <a:lnTo>
                  <a:pt x="1790700" y="1348041"/>
                </a:lnTo>
                <a:lnTo>
                  <a:pt x="1786358" y="1396506"/>
                </a:lnTo>
                <a:lnTo>
                  <a:pt x="1773839" y="1442120"/>
                </a:lnTo>
                <a:lnTo>
                  <a:pt x="1753902" y="1484124"/>
                </a:lnTo>
                <a:lnTo>
                  <a:pt x="1727309" y="1521754"/>
                </a:lnTo>
                <a:lnTo>
                  <a:pt x="1694818" y="1554250"/>
                </a:lnTo>
                <a:lnTo>
                  <a:pt x="1657190" y="1580851"/>
                </a:lnTo>
                <a:lnTo>
                  <a:pt x="1615184" y="1600794"/>
                </a:lnTo>
                <a:lnTo>
                  <a:pt x="1569560" y="1613318"/>
                </a:lnTo>
                <a:lnTo>
                  <a:pt x="1521078" y="1617662"/>
                </a:lnTo>
                <a:lnTo>
                  <a:pt x="269621" y="1617662"/>
                </a:lnTo>
                <a:lnTo>
                  <a:pt x="221139" y="1613318"/>
                </a:lnTo>
                <a:lnTo>
                  <a:pt x="175515" y="1600794"/>
                </a:lnTo>
                <a:lnTo>
                  <a:pt x="133509" y="1580851"/>
                </a:lnTo>
                <a:lnTo>
                  <a:pt x="95881" y="1554250"/>
                </a:lnTo>
                <a:lnTo>
                  <a:pt x="63390" y="1521754"/>
                </a:lnTo>
                <a:lnTo>
                  <a:pt x="36797" y="1484124"/>
                </a:lnTo>
                <a:lnTo>
                  <a:pt x="16860" y="1442120"/>
                </a:lnTo>
                <a:lnTo>
                  <a:pt x="4341" y="1396506"/>
                </a:lnTo>
                <a:lnTo>
                  <a:pt x="0" y="1348041"/>
                </a:lnTo>
                <a:lnTo>
                  <a:pt x="0" y="269621"/>
                </a:lnTo>
                <a:close/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0" y="5410200"/>
            <a:ext cx="1828800" cy="914400"/>
          </a:xfrm>
          <a:custGeom>
            <a:avLst/>
            <a:gdLst/>
            <a:ahLst/>
            <a:cxnLst/>
            <a:rect l="l" t="t" r="r" b="b"/>
            <a:pathLst>
              <a:path w="1828800" h="914400">
                <a:moveTo>
                  <a:pt x="0" y="457200"/>
                </a:moveTo>
                <a:lnTo>
                  <a:pt x="8348" y="395161"/>
                </a:lnTo>
                <a:lnTo>
                  <a:pt x="32667" y="335659"/>
                </a:lnTo>
                <a:lnTo>
                  <a:pt x="71866" y="279238"/>
                </a:lnTo>
                <a:lnTo>
                  <a:pt x="124855" y="226443"/>
                </a:lnTo>
                <a:lnTo>
                  <a:pt x="156180" y="201576"/>
                </a:lnTo>
                <a:lnTo>
                  <a:pt x="190544" y="177820"/>
                </a:lnTo>
                <a:lnTo>
                  <a:pt x="227810" y="155242"/>
                </a:lnTo>
                <a:lnTo>
                  <a:pt x="267843" y="133911"/>
                </a:lnTo>
                <a:lnTo>
                  <a:pt x="310505" y="113896"/>
                </a:lnTo>
                <a:lnTo>
                  <a:pt x="355661" y="95264"/>
                </a:lnTo>
                <a:lnTo>
                  <a:pt x="403175" y="78083"/>
                </a:lnTo>
                <a:lnTo>
                  <a:pt x="452910" y="62421"/>
                </a:lnTo>
                <a:lnTo>
                  <a:pt x="504729" y="48347"/>
                </a:lnTo>
                <a:lnTo>
                  <a:pt x="558498" y="35929"/>
                </a:lnTo>
                <a:lnTo>
                  <a:pt x="614079" y="25234"/>
                </a:lnTo>
                <a:lnTo>
                  <a:pt x="671336" y="16331"/>
                </a:lnTo>
                <a:lnTo>
                  <a:pt x="730132" y="9288"/>
                </a:lnTo>
                <a:lnTo>
                  <a:pt x="790333" y="4173"/>
                </a:lnTo>
                <a:lnTo>
                  <a:pt x="851801" y="1054"/>
                </a:lnTo>
                <a:lnTo>
                  <a:pt x="914400" y="0"/>
                </a:lnTo>
                <a:lnTo>
                  <a:pt x="976998" y="1054"/>
                </a:lnTo>
                <a:lnTo>
                  <a:pt x="1038466" y="4173"/>
                </a:lnTo>
                <a:lnTo>
                  <a:pt x="1098667" y="9288"/>
                </a:lnTo>
                <a:lnTo>
                  <a:pt x="1157463" y="16331"/>
                </a:lnTo>
                <a:lnTo>
                  <a:pt x="1214720" y="25234"/>
                </a:lnTo>
                <a:lnTo>
                  <a:pt x="1270301" y="35929"/>
                </a:lnTo>
                <a:lnTo>
                  <a:pt x="1324070" y="48347"/>
                </a:lnTo>
                <a:lnTo>
                  <a:pt x="1375889" y="62421"/>
                </a:lnTo>
                <a:lnTo>
                  <a:pt x="1425624" y="78083"/>
                </a:lnTo>
                <a:lnTo>
                  <a:pt x="1473138" y="95264"/>
                </a:lnTo>
                <a:lnTo>
                  <a:pt x="1518294" y="113896"/>
                </a:lnTo>
                <a:lnTo>
                  <a:pt x="1560956" y="133911"/>
                </a:lnTo>
                <a:lnTo>
                  <a:pt x="1600989" y="155242"/>
                </a:lnTo>
                <a:lnTo>
                  <a:pt x="1638255" y="177820"/>
                </a:lnTo>
                <a:lnTo>
                  <a:pt x="1672619" y="201576"/>
                </a:lnTo>
                <a:lnTo>
                  <a:pt x="1703944" y="226443"/>
                </a:lnTo>
                <a:lnTo>
                  <a:pt x="1732095" y="252353"/>
                </a:lnTo>
                <a:lnTo>
                  <a:pt x="1778325" y="307029"/>
                </a:lnTo>
                <a:lnTo>
                  <a:pt x="1810220" y="365059"/>
                </a:lnTo>
                <a:lnTo>
                  <a:pt x="1826690" y="425897"/>
                </a:lnTo>
                <a:lnTo>
                  <a:pt x="1828800" y="457200"/>
                </a:lnTo>
                <a:lnTo>
                  <a:pt x="1826690" y="488502"/>
                </a:lnTo>
                <a:lnTo>
                  <a:pt x="1810220" y="549340"/>
                </a:lnTo>
                <a:lnTo>
                  <a:pt x="1778325" y="607370"/>
                </a:lnTo>
                <a:lnTo>
                  <a:pt x="1732095" y="662046"/>
                </a:lnTo>
                <a:lnTo>
                  <a:pt x="1703944" y="687956"/>
                </a:lnTo>
                <a:lnTo>
                  <a:pt x="1672619" y="712823"/>
                </a:lnTo>
                <a:lnTo>
                  <a:pt x="1638255" y="736579"/>
                </a:lnTo>
                <a:lnTo>
                  <a:pt x="1600989" y="759157"/>
                </a:lnTo>
                <a:lnTo>
                  <a:pt x="1560956" y="780488"/>
                </a:lnTo>
                <a:lnTo>
                  <a:pt x="1518294" y="800503"/>
                </a:lnTo>
                <a:lnTo>
                  <a:pt x="1473138" y="819135"/>
                </a:lnTo>
                <a:lnTo>
                  <a:pt x="1425624" y="836316"/>
                </a:lnTo>
                <a:lnTo>
                  <a:pt x="1375889" y="851978"/>
                </a:lnTo>
                <a:lnTo>
                  <a:pt x="1324070" y="866052"/>
                </a:lnTo>
                <a:lnTo>
                  <a:pt x="1270301" y="878470"/>
                </a:lnTo>
                <a:lnTo>
                  <a:pt x="1214720" y="889165"/>
                </a:lnTo>
                <a:lnTo>
                  <a:pt x="1157463" y="898068"/>
                </a:lnTo>
                <a:lnTo>
                  <a:pt x="1098667" y="905111"/>
                </a:lnTo>
                <a:lnTo>
                  <a:pt x="1038466" y="910226"/>
                </a:lnTo>
                <a:lnTo>
                  <a:pt x="976998" y="913345"/>
                </a:lnTo>
                <a:lnTo>
                  <a:pt x="914400" y="914400"/>
                </a:lnTo>
                <a:lnTo>
                  <a:pt x="851801" y="913345"/>
                </a:lnTo>
                <a:lnTo>
                  <a:pt x="790333" y="910226"/>
                </a:lnTo>
                <a:lnTo>
                  <a:pt x="730132" y="905111"/>
                </a:lnTo>
                <a:lnTo>
                  <a:pt x="671336" y="898068"/>
                </a:lnTo>
                <a:lnTo>
                  <a:pt x="614079" y="889165"/>
                </a:lnTo>
                <a:lnTo>
                  <a:pt x="558498" y="878470"/>
                </a:lnTo>
                <a:lnTo>
                  <a:pt x="504729" y="866052"/>
                </a:lnTo>
                <a:lnTo>
                  <a:pt x="452910" y="851978"/>
                </a:lnTo>
                <a:lnTo>
                  <a:pt x="403175" y="836316"/>
                </a:lnTo>
                <a:lnTo>
                  <a:pt x="355661" y="819135"/>
                </a:lnTo>
                <a:lnTo>
                  <a:pt x="310505" y="800503"/>
                </a:lnTo>
                <a:lnTo>
                  <a:pt x="267842" y="780488"/>
                </a:lnTo>
                <a:lnTo>
                  <a:pt x="227810" y="759157"/>
                </a:lnTo>
                <a:lnTo>
                  <a:pt x="190544" y="736579"/>
                </a:lnTo>
                <a:lnTo>
                  <a:pt x="156180" y="712823"/>
                </a:lnTo>
                <a:lnTo>
                  <a:pt x="124855" y="687956"/>
                </a:lnTo>
                <a:lnTo>
                  <a:pt x="96704" y="662046"/>
                </a:lnTo>
                <a:lnTo>
                  <a:pt x="50474" y="607370"/>
                </a:lnTo>
                <a:lnTo>
                  <a:pt x="18579" y="549340"/>
                </a:lnTo>
                <a:lnTo>
                  <a:pt x="2109" y="488502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A400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95"/>
              <a:t>Substrate-level </a:t>
            </a:r>
            <a:r>
              <a:rPr dirty="0" spc="-185"/>
              <a:t>phosphorylation</a:t>
            </a:r>
            <a:r>
              <a:rPr dirty="0" spc="-340"/>
              <a:t> </a:t>
            </a:r>
            <a:r>
              <a:rPr dirty="0" spc="-190"/>
              <a:t>Vs.  </a:t>
            </a:r>
            <a:r>
              <a:rPr dirty="0" spc="-245"/>
              <a:t>Oxidative</a:t>
            </a:r>
            <a:r>
              <a:rPr dirty="0" spc="-285"/>
              <a:t> </a:t>
            </a:r>
            <a:r>
              <a:rPr dirty="0" spc="-185"/>
              <a:t>phosphorylation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1630" indent="-274320">
              <a:lnSpc>
                <a:spcPts val="2740"/>
              </a:lnSpc>
              <a:buClr>
                <a:srgbClr val="D24717"/>
              </a:buClr>
              <a:buSzPct val="83333"/>
              <a:buFont typeface="Wingdings"/>
              <a:buChar char=""/>
              <a:tabLst>
                <a:tab pos="342265" algn="l"/>
              </a:tabLst>
            </a:pPr>
            <a:r>
              <a:rPr dirty="0" spc="-100">
                <a:solidFill>
                  <a:srgbClr val="C00000"/>
                </a:solidFill>
              </a:rPr>
              <a:t>Phosphorylation </a:t>
            </a:r>
            <a:r>
              <a:rPr dirty="0" spc="-140"/>
              <a:t>is </a:t>
            </a:r>
            <a:r>
              <a:rPr dirty="0" spc="-105"/>
              <a:t>the metabolic </a:t>
            </a:r>
            <a:r>
              <a:rPr dirty="0" spc="-95"/>
              <a:t>reaction </a:t>
            </a:r>
            <a:r>
              <a:rPr dirty="0" spc="-50"/>
              <a:t>of </a:t>
            </a:r>
            <a:r>
              <a:rPr dirty="0" spc="-75"/>
              <a:t>introducing </a:t>
            </a:r>
            <a:r>
              <a:rPr dirty="0" spc="295"/>
              <a:t> </a:t>
            </a:r>
            <a:r>
              <a:rPr dirty="0" spc="-185"/>
              <a:t>a</a:t>
            </a:r>
          </a:p>
          <a:p>
            <a:pPr marL="341630">
              <a:lnSpc>
                <a:spcPts val="2740"/>
              </a:lnSpc>
            </a:pPr>
            <a:r>
              <a:rPr dirty="0" spc="-114"/>
              <a:t>phosphate </a:t>
            </a:r>
            <a:r>
              <a:rPr dirty="0" spc="-70"/>
              <a:t>group </a:t>
            </a:r>
            <a:r>
              <a:rPr dirty="0" spc="-75"/>
              <a:t>into </a:t>
            </a:r>
            <a:r>
              <a:rPr dirty="0" spc="-145"/>
              <a:t>an </a:t>
            </a:r>
            <a:r>
              <a:rPr dirty="0" spc="-85"/>
              <a:t>organic </a:t>
            </a:r>
            <a:r>
              <a:rPr dirty="0" spc="20"/>
              <a:t> </a:t>
            </a:r>
            <a:r>
              <a:rPr dirty="0" spc="-80"/>
              <a:t>molecule.</a:t>
            </a:r>
          </a:p>
          <a:p>
            <a:pPr marL="341630" marR="146050" indent="-274320">
              <a:lnSpc>
                <a:spcPct val="90000"/>
              </a:lnSpc>
              <a:spcBef>
                <a:spcPts val="1800"/>
              </a:spcBef>
              <a:buClr>
                <a:srgbClr val="D24717"/>
              </a:buClr>
              <a:buSzPct val="85416"/>
              <a:buFont typeface="Wingdings"/>
              <a:buChar char=""/>
              <a:tabLst>
                <a:tab pos="342265" algn="l"/>
              </a:tabLst>
            </a:pPr>
            <a:r>
              <a:rPr dirty="0" spc="-75">
                <a:solidFill>
                  <a:srgbClr val="C00000"/>
                </a:solidFill>
              </a:rPr>
              <a:t>Oxidative </a:t>
            </a:r>
            <a:r>
              <a:rPr dirty="0" spc="-90">
                <a:solidFill>
                  <a:srgbClr val="C00000"/>
                </a:solidFill>
              </a:rPr>
              <a:t>phosphorylation: </a:t>
            </a:r>
            <a:r>
              <a:rPr dirty="0" spc="-145"/>
              <a:t>The </a:t>
            </a:r>
            <a:r>
              <a:rPr dirty="0" spc="-100"/>
              <a:t>formation </a:t>
            </a:r>
            <a:r>
              <a:rPr dirty="0" spc="-50"/>
              <a:t>of </a:t>
            </a:r>
            <a:r>
              <a:rPr dirty="0" spc="-75"/>
              <a:t>high-energy  </a:t>
            </a:r>
            <a:r>
              <a:rPr dirty="0" spc="-114"/>
              <a:t>phosphate bonds by </a:t>
            </a:r>
            <a:r>
              <a:rPr dirty="0" spc="-95"/>
              <a:t>phosphorylation </a:t>
            </a:r>
            <a:r>
              <a:rPr dirty="0" spc="-50"/>
              <a:t>of </a:t>
            </a:r>
            <a:r>
              <a:rPr dirty="0" spc="-40"/>
              <a:t>ADP </a:t>
            </a:r>
            <a:r>
              <a:rPr dirty="0" spc="-70"/>
              <a:t>to </a:t>
            </a:r>
            <a:r>
              <a:rPr dirty="0" spc="-175"/>
              <a:t>ATP  </a:t>
            </a:r>
            <a:r>
              <a:rPr dirty="0" spc="-70" u="heavy">
                <a:solidFill>
                  <a:srgbClr val="FF3300"/>
                </a:solidFill>
              </a:rPr>
              <a:t>coupled </a:t>
            </a:r>
            <a:r>
              <a:rPr dirty="0" spc="-65" u="heavy">
                <a:solidFill>
                  <a:srgbClr val="FF3300"/>
                </a:solidFill>
              </a:rPr>
              <a:t>to </a:t>
            </a:r>
            <a:r>
              <a:rPr dirty="0" spc="-105"/>
              <a:t>the </a:t>
            </a:r>
            <a:r>
              <a:rPr dirty="0" spc="-130"/>
              <a:t>transfer </a:t>
            </a:r>
            <a:r>
              <a:rPr dirty="0" spc="-50"/>
              <a:t>of </a:t>
            </a:r>
            <a:r>
              <a:rPr dirty="0" spc="-105"/>
              <a:t>electrons </a:t>
            </a:r>
            <a:r>
              <a:rPr dirty="0" spc="-114"/>
              <a:t>from </a:t>
            </a:r>
            <a:r>
              <a:rPr dirty="0" spc="-95"/>
              <a:t>reduced  </a:t>
            </a:r>
            <a:r>
              <a:rPr dirty="0" spc="-120"/>
              <a:t>coenzymes </a:t>
            </a:r>
            <a:r>
              <a:rPr dirty="0" spc="-70"/>
              <a:t>to </a:t>
            </a:r>
            <a:r>
              <a:rPr dirty="0" spc="-105"/>
              <a:t>molecular </a:t>
            </a:r>
            <a:r>
              <a:rPr dirty="0" spc="-70"/>
              <a:t>oxygen </a:t>
            </a:r>
            <a:r>
              <a:rPr dirty="0" spc="-105"/>
              <a:t>via the </a:t>
            </a:r>
            <a:r>
              <a:rPr dirty="0" spc="-90"/>
              <a:t>electron </a:t>
            </a:r>
            <a:r>
              <a:rPr dirty="0" spc="-105"/>
              <a:t>transport  </a:t>
            </a:r>
            <a:r>
              <a:rPr dirty="0" spc="-85"/>
              <a:t>chain (ETC); </a:t>
            </a:r>
            <a:r>
              <a:rPr dirty="0" spc="-55"/>
              <a:t>it </a:t>
            </a:r>
            <a:r>
              <a:rPr dirty="0" spc="-85"/>
              <a:t>occurs </a:t>
            </a:r>
            <a:r>
              <a:rPr dirty="0" spc="-75"/>
              <a:t>in </a:t>
            </a:r>
            <a:r>
              <a:rPr dirty="0" spc="-105"/>
              <a:t>the</a:t>
            </a:r>
            <a:r>
              <a:rPr dirty="0" spc="305"/>
              <a:t> </a:t>
            </a:r>
            <a:r>
              <a:rPr dirty="0" spc="-80"/>
              <a:t>mitochondria.</a:t>
            </a:r>
          </a:p>
          <a:p>
            <a:pPr marL="341630" marR="5080" indent="-274320">
              <a:lnSpc>
                <a:spcPct val="90000"/>
              </a:lnSpc>
              <a:spcBef>
                <a:spcPts val="1800"/>
              </a:spcBef>
              <a:buClr>
                <a:srgbClr val="D24717"/>
              </a:buClr>
              <a:buSzPct val="85416"/>
              <a:buFont typeface="Wingdings"/>
              <a:buChar char=""/>
              <a:tabLst>
                <a:tab pos="342265" algn="l"/>
              </a:tabLst>
            </a:pPr>
            <a:r>
              <a:rPr dirty="0" spc="-110">
                <a:solidFill>
                  <a:srgbClr val="C00000"/>
                </a:solidFill>
              </a:rPr>
              <a:t>Substrate-level </a:t>
            </a:r>
            <a:r>
              <a:rPr dirty="0" spc="-90">
                <a:solidFill>
                  <a:srgbClr val="C00000"/>
                </a:solidFill>
              </a:rPr>
              <a:t>phosphorylation: </a:t>
            </a:r>
            <a:r>
              <a:rPr dirty="0" spc="-145"/>
              <a:t>The </a:t>
            </a:r>
            <a:r>
              <a:rPr dirty="0" spc="-100"/>
              <a:t>formation </a:t>
            </a:r>
            <a:r>
              <a:rPr dirty="0" spc="-50"/>
              <a:t>of </a:t>
            </a:r>
            <a:r>
              <a:rPr dirty="0" spc="-35"/>
              <a:t>high-  </a:t>
            </a:r>
            <a:r>
              <a:rPr dirty="0" spc="-110"/>
              <a:t>energy </a:t>
            </a:r>
            <a:r>
              <a:rPr dirty="0" spc="-114"/>
              <a:t>phosphate bonds by </a:t>
            </a:r>
            <a:r>
              <a:rPr dirty="0" spc="-95"/>
              <a:t>phosphorylation </a:t>
            </a:r>
            <a:r>
              <a:rPr dirty="0" spc="-50"/>
              <a:t>of </a:t>
            </a:r>
            <a:r>
              <a:rPr dirty="0" spc="-40"/>
              <a:t>ADP </a:t>
            </a:r>
            <a:r>
              <a:rPr dirty="0" spc="-70"/>
              <a:t>to </a:t>
            </a:r>
            <a:r>
              <a:rPr dirty="0" spc="-175"/>
              <a:t>ATP  </a:t>
            </a:r>
            <a:r>
              <a:rPr dirty="0" spc="-100"/>
              <a:t>(or </a:t>
            </a:r>
            <a:r>
              <a:rPr dirty="0" spc="-30"/>
              <a:t>GDP </a:t>
            </a:r>
            <a:r>
              <a:rPr dirty="0" spc="-65"/>
              <a:t>to </a:t>
            </a:r>
            <a:r>
              <a:rPr dirty="0" spc="-105"/>
              <a:t>GTP) </a:t>
            </a:r>
            <a:r>
              <a:rPr dirty="0" spc="-70" u="heavy">
                <a:solidFill>
                  <a:srgbClr val="FF3300"/>
                </a:solidFill>
              </a:rPr>
              <a:t>coupled </a:t>
            </a:r>
            <a:r>
              <a:rPr dirty="0" spc="-65" u="heavy">
                <a:solidFill>
                  <a:srgbClr val="FF3300"/>
                </a:solidFill>
              </a:rPr>
              <a:t>to </a:t>
            </a:r>
            <a:r>
              <a:rPr dirty="0" spc="-120"/>
              <a:t>cleavage </a:t>
            </a:r>
            <a:r>
              <a:rPr dirty="0" spc="-50"/>
              <a:t>of </a:t>
            </a:r>
            <a:r>
              <a:rPr dirty="0" spc="-185"/>
              <a:t>a </a:t>
            </a:r>
            <a:r>
              <a:rPr dirty="0" spc="-75"/>
              <a:t>high-energy  </a:t>
            </a:r>
            <a:r>
              <a:rPr dirty="0" spc="-105"/>
              <a:t>metabolic </a:t>
            </a:r>
            <a:r>
              <a:rPr dirty="0" spc="-114"/>
              <a:t>intermediate (substrate). </a:t>
            </a:r>
            <a:r>
              <a:rPr dirty="0" spc="-5"/>
              <a:t>It </a:t>
            </a:r>
            <a:r>
              <a:rPr dirty="0" spc="-195"/>
              <a:t>may </a:t>
            </a:r>
            <a:r>
              <a:rPr dirty="0" spc="-60"/>
              <a:t>occur </a:t>
            </a:r>
            <a:r>
              <a:rPr dirty="0" spc="-80"/>
              <a:t>in </a:t>
            </a:r>
            <a:r>
              <a:rPr dirty="0" spc="-70"/>
              <a:t>cytosol  </a:t>
            </a:r>
            <a:r>
              <a:rPr dirty="0" spc="-100"/>
              <a:t>or</a:t>
            </a:r>
            <a:r>
              <a:rPr dirty="0" spc="-75"/>
              <a:t> </a:t>
            </a:r>
            <a:r>
              <a:rPr dirty="0" spc="-90"/>
              <a:t>mitochondria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95"/>
              <a:t>Substrate-level </a:t>
            </a:r>
            <a:r>
              <a:rPr dirty="0" spc="-185"/>
              <a:t>phosphorylation</a:t>
            </a:r>
            <a:r>
              <a:rPr dirty="0" spc="-340"/>
              <a:t> </a:t>
            </a:r>
            <a:r>
              <a:rPr dirty="0" spc="-190"/>
              <a:t>Vs.  </a:t>
            </a:r>
            <a:r>
              <a:rPr dirty="0" spc="-245"/>
              <a:t>Oxidative</a:t>
            </a:r>
            <a:r>
              <a:rPr dirty="0" spc="-285"/>
              <a:t> </a:t>
            </a:r>
            <a:r>
              <a:rPr dirty="0" spc="-185"/>
              <a:t>phosphorylation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1630" indent="-274320">
              <a:lnSpc>
                <a:spcPts val="2740"/>
              </a:lnSpc>
              <a:buClr>
                <a:srgbClr val="D24717"/>
              </a:buClr>
              <a:buSzPct val="83333"/>
              <a:buFont typeface="Wingdings"/>
              <a:buChar char=""/>
              <a:tabLst>
                <a:tab pos="342265" algn="l"/>
              </a:tabLst>
            </a:pPr>
            <a:r>
              <a:rPr dirty="0" spc="-100">
                <a:solidFill>
                  <a:srgbClr val="C00000"/>
                </a:solidFill>
              </a:rPr>
              <a:t>Phosphorylation </a:t>
            </a:r>
            <a:r>
              <a:rPr dirty="0" spc="-140"/>
              <a:t>is </a:t>
            </a:r>
            <a:r>
              <a:rPr dirty="0" spc="-105"/>
              <a:t>the metabolic </a:t>
            </a:r>
            <a:r>
              <a:rPr dirty="0" spc="-95"/>
              <a:t>reaction </a:t>
            </a:r>
            <a:r>
              <a:rPr dirty="0" spc="-50"/>
              <a:t>of </a:t>
            </a:r>
            <a:r>
              <a:rPr dirty="0" spc="-75"/>
              <a:t>introducing </a:t>
            </a:r>
            <a:r>
              <a:rPr dirty="0" spc="295"/>
              <a:t> </a:t>
            </a:r>
            <a:r>
              <a:rPr dirty="0" spc="-185"/>
              <a:t>a</a:t>
            </a:r>
          </a:p>
          <a:p>
            <a:pPr marL="341630">
              <a:lnSpc>
                <a:spcPts val="2740"/>
              </a:lnSpc>
            </a:pPr>
            <a:r>
              <a:rPr dirty="0" spc="-114"/>
              <a:t>phosphate </a:t>
            </a:r>
            <a:r>
              <a:rPr dirty="0" spc="-70"/>
              <a:t>group </a:t>
            </a:r>
            <a:r>
              <a:rPr dirty="0" spc="-75"/>
              <a:t>into </a:t>
            </a:r>
            <a:r>
              <a:rPr dirty="0" spc="-145"/>
              <a:t>an </a:t>
            </a:r>
            <a:r>
              <a:rPr dirty="0" spc="-85"/>
              <a:t>organic </a:t>
            </a:r>
            <a:r>
              <a:rPr dirty="0" spc="20"/>
              <a:t> </a:t>
            </a:r>
            <a:r>
              <a:rPr dirty="0" spc="-80"/>
              <a:t>molecule.</a:t>
            </a:r>
          </a:p>
          <a:p>
            <a:pPr marL="341630" marR="146050" indent="-274320">
              <a:lnSpc>
                <a:spcPct val="90000"/>
              </a:lnSpc>
              <a:spcBef>
                <a:spcPts val="1800"/>
              </a:spcBef>
              <a:buClr>
                <a:srgbClr val="D24717"/>
              </a:buClr>
              <a:buSzPct val="85416"/>
              <a:buFont typeface="Wingdings"/>
              <a:buChar char=""/>
              <a:tabLst>
                <a:tab pos="342265" algn="l"/>
              </a:tabLst>
            </a:pPr>
            <a:r>
              <a:rPr dirty="0" spc="-75">
                <a:solidFill>
                  <a:srgbClr val="C00000"/>
                </a:solidFill>
              </a:rPr>
              <a:t>Oxidative </a:t>
            </a:r>
            <a:r>
              <a:rPr dirty="0" spc="-90">
                <a:solidFill>
                  <a:srgbClr val="C00000"/>
                </a:solidFill>
              </a:rPr>
              <a:t>phosphorylation: </a:t>
            </a:r>
            <a:r>
              <a:rPr dirty="0" spc="-145"/>
              <a:t>The </a:t>
            </a:r>
            <a:r>
              <a:rPr dirty="0" spc="-100"/>
              <a:t>formation </a:t>
            </a:r>
            <a:r>
              <a:rPr dirty="0" spc="-50"/>
              <a:t>of </a:t>
            </a:r>
            <a:r>
              <a:rPr dirty="0" spc="-75"/>
              <a:t>high-energy  </a:t>
            </a:r>
            <a:r>
              <a:rPr dirty="0" spc="-114"/>
              <a:t>phosphate bonds by </a:t>
            </a:r>
            <a:r>
              <a:rPr dirty="0" spc="-95"/>
              <a:t>phosphorylation </a:t>
            </a:r>
            <a:r>
              <a:rPr dirty="0" spc="-50"/>
              <a:t>of </a:t>
            </a:r>
            <a:r>
              <a:rPr dirty="0" spc="-40"/>
              <a:t>ADP </a:t>
            </a:r>
            <a:r>
              <a:rPr dirty="0" spc="-70"/>
              <a:t>to </a:t>
            </a:r>
            <a:r>
              <a:rPr dirty="0" spc="-175"/>
              <a:t>ATP  </a:t>
            </a:r>
            <a:r>
              <a:rPr dirty="0" spc="-70" u="heavy">
                <a:solidFill>
                  <a:srgbClr val="FF3300"/>
                </a:solidFill>
              </a:rPr>
              <a:t>coupled </a:t>
            </a:r>
            <a:r>
              <a:rPr dirty="0" spc="-65" u="heavy">
                <a:solidFill>
                  <a:srgbClr val="FF3300"/>
                </a:solidFill>
              </a:rPr>
              <a:t>to </a:t>
            </a:r>
            <a:r>
              <a:rPr dirty="0" spc="-105"/>
              <a:t>the </a:t>
            </a:r>
            <a:r>
              <a:rPr dirty="0" spc="-130"/>
              <a:t>transfer </a:t>
            </a:r>
            <a:r>
              <a:rPr dirty="0" spc="-50"/>
              <a:t>of </a:t>
            </a:r>
            <a:r>
              <a:rPr dirty="0" spc="-105"/>
              <a:t>electrons </a:t>
            </a:r>
            <a:r>
              <a:rPr dirty="0" spc="-114"/>
              <a:t>from </a:t>
            </a:r>
            <a:r>
              <a:rPr dirty="0" spc="-95"/>
              <a:t>reduced  </a:t>
            </a:r>
            <a:r>
              <a:rPr dirty="0" spc="-120"/>
              <a:t>coenzymes </a:t>
            </a:r>
            <a:r>
              <a:rPr dirty="0" spc="-70"/>
              <a:t>to </a:t>
            </a:r>
            <a:r>
              <a:rPr dirty="0" spc="-105"/>
              <a:t>molecular </a:t>
            </a:r>
            <a:r>
              <a:rPr dirty="0" spc="-70"/>
              <a:t>oxygen </a:t>
            </a:r>
            <a:r>
              <a:rPr dirty="0" spc="-105"/>
              <a:t>via the </a:t>
            </a:r>
            <a:r>
              <a:rPr dirty="0" spc="-90"/>
              <a:t>electron </a:t>
            </a:r>
            <a:r>
              <a:rPr dirty="0" spc="-105"/>
              <a:t>transport  </a:t>
            </a:r>
            <a:r>
              <a:rPr dirty="0" spc="-85"/>
              <a:t>chain (ETC); </a:t>
            </a:r>
            <a:r>
              <a:rPr dirty="0" spc="-55"/>
              <a:t>it </a:t>
            </a:r>
            <a:r>
              <a:rPr dirty="0" spc="-85"/>
              <a:t>occurs </a:t>
            </a:r>
            <a:r>
              <a:rPr dirty="0" spc="-75"/>
              <a:t>in </a:t>
            </a:r>
            <a:r>
              <a:rPr dirty="0" spc="-105"/>
              <a:t>the</a:t>
            </a:r>
            <a:r>
              <a:rPr dirty="0" spc="305"/>
              <a:t> </a:t>
            </a:r>
            <a:r>
              <a:rPr dirty="0" spc="-80"/>
              <a:t>mitochondria.</a:t>
            </a:r>
          </a:p>
          <a:p>
            <a:pPr marL="341630" marR="5080" indent="-274320">
              <a:lnSpc>
                <a:spcPct val="90000"/>
              </a:lnSpc>
              <a:spcBef>
                <a:spcPts val="1800"/>
              </a:spcBef>
              <a:buClr>
                <a:srgbClr val="D24717"/>
              </a:buClr>
              <a:buSzPct val="85416"/>
              <a:buFont typeface="Wingdings"/>
              <a:buChar char=""/>
              <a:tabLst>
                <a:tab pos="342265" algn="l"/>
              </a:tabLst>
            </a:pPr>
            <a:r>
              <a:rPr dirty="0" spc="-110">
                <a:solidFill>
                  <a:srgbClr val="C00000"/>
                </a:solidFill>
              </a:rPr>
              <a:t>Substrate-level </a:t>
            </a:r>
            <a:r>
              <a:rPr dirty="0" spc="-90">
                <a:solidFill>
                  <a:srgbClr val="C00000"/>
                </a:solidFill>
              </a:rPr>
              <a:t>phosphorylation: </a:t>
            </a:r>
            <a:r>
              <a:rPr dirty="0" spc="-145"/>
              <a:t>The </a:t>
            </a:r>
            <a:r>
              <a:rPr dirty="0" spc="-100"/>
              <a:t>formation </a:t>
            </a:r>
            <a:r>
              <a:rPr dirty="0" spc="-50"/>
              <a:t>of </a:t>
            </a:r>
            <a:r>
              <a:rPr dirty="0" spc="-35"/>
              <a:t>high-  </a:t>
            </a:r>
            <a:r>
              <a:rPr dirty="0" spc="-110"/>
              <a:t>energy </a:t>
            </a:r>
            <a:r>
              <a:rPr dirty="0" spc="-114"/>
              <a:t>phosphate bonds by </a:t>
            </a:r>
            <a:r>
              <a:rPr dirty="0" spc="-95"/>
              <a:t>phosphorylation </a:t>
            </a:r>
            <a:r>
              <a:rPr dirty="0" spc="-50"/>
              <a:t>of </a:t>
            </a:r>
            <a:r>
              <a:rPr dirty="0" spc="-40"/>
              <a:t>ADP </a:t>
            </a:r>
            <a:r>
              <a:rPr dirty="0" spc="-70"/>
              <a:t>to </a:t>
            </a:r>
            <a:r>
              <a:rPr dirty="0" spc="-175"/>
              <a:t>ATP  </a:t>
            </a:r>
            <a:r>
              <a:rPr dirty="0" spc="-100"/>
              <a:t>(or </a:t>
            </a:r>
            <a:r>
              <a:rPr dirty="0" spc="-30"/>
              <a:t>GDP </a:t>
            </a:r>
            <a:r>
              <a:rPr dirty="0" spc="-65"/>
              <a:t>to </a:t>
            </a:r>
            <a:r>
              <a:rPr dirty="0" spc="-105"/>
              <a:t>GTP) </a:t>
            </a:r>
            <a:r>
              <a:rPr dirty="0" spc="-70" u="heavy">
                <a:solidFill>
                  <a:srgbClr val="FF3300"/>
                </a:solidFill>
              </a:rPr>
              <a:t>coupled </a:t>
            </a:r>
            <a:r>
              <a:rPr dirty="0" spc="-65" u="heavy">
                <a:solidFill>
                  <a:srgbClr val="FF3300"/>
                </a:solidFill>
              </a:rPr>
              <a:t>to </a:t>
            </a:r>
            <a:r>
              <a:rPr dirty="0" spc="-120"/>
              <a:t>cleavage </a:t>
            </a:r>
            <a:r>
              <a:rPr dirty="0" spc="-50"/>
              <a:t>of </a:t>
            </a:r>
            <a:r>
              <a:rPr dirty="0" spc="-185"/>
              <a:t>a </a:t>
            </a:r>
            <a:r>
              <a:rPr dirty="0" spc="-75"/>
              <a:t>high-energy  </a:t>
            </a:r>
            <a:r>
              <a:rPr dirty="0" spc="-105"/>
              <a:t>metabolic </a:t>
            </a:r>
            <a:r>
              <a:rPr dirty="0" spc="-114"/>
              <a:t>intermediate (substrate). </a:t>
            </a:r>
            <a:r>
              <a:rPr dirty="0" spc="-5"/>
              <a:t>It </a:t>
            </a:r>
            <a:r>
              <a:rPr dirty="0" spc="-195"/>
              <a:t>may </a:t>
            </a:r>
            <a:r>
              <a:rPr dirty="0" spc="-60"/>
              <a:t>occur </a:t>
            </a:r>
            <a:r>
              <a:rPr dirty="0" spc="-80"/>
              <a:t>in </a:t>
            </a:r>
            <a:r>
              <a:rPr dirty="0" spc="-70"/>
              <a:t>cytosol  </a:t>
            </a:r>
            <a:r>
              <a:rPr dirty="0" spc="-100"/>
              <a:t>or</a:t>
            </a:r>
            <a:r>
              <a:rPr dirty="0" spc="-75"/>
              <a:t> </a:t>
            </a:r>
            <a:r>
              <a:rPr dirty="0" spc="-90"/>
              <a:t>mitochondria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76200"/>
            <a:ext cx="81534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180"/>
              </a:spcBef>
            </a:pPr>
            <a:r>
              <a:rPr dirty="0" sz="3600" spc="-5">
                <a:solidFill>
                  <a:srgbClr val="C00000"/>
                </a:solidFill>
                <a:latin typeface="Impact"/>
                <a:cs typeface="Impact"/>
              </a:rPr>
              <a:t>Objectives:</a:t>
            </a:r>
            <a:endParaRPr sz="3600">
              <a:latin typeface="Impact"/>
              <a:cs typeface="Impact"/>
            </a:endParaRPr>
          </a:p>
          <a:p>
            <a:pPr marL="86360">
              <a:lnSpc>
                <a:spcPct val="100000"/>
              </a:lnSpc>
            </a:pPr>
            <a:r>
              <a:rPr dirty="0" sz="3600" spc="-5">
                <a:solidFill>
                  <a:srgbClr val="C00000"/>
                </a:solidFill>
                <a:latin typeface="Impact"/>
                <a:cs typeface="Impact"/>
              </a:rPr>
              <a:t>Major Metabolic</a:t>
            </a:r>
            <a:r>
              <a:rPr dirty="0" sz="3600" spc="-85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dirty="0" sz="3600">
                <a:solidFill>
                  <a:srgbClr val="C00000"/>
                </a:solidFill>
                <a:latin typeface="Impact"/>
                <a:cs typeface="Impact"/>
              </a:rPr>
              <a:t>Pathways</a:t>
            </a:r>
            <a:endParaRPr sz="36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28801"/>
            <a:ext cx="8395970" cy="4983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By the end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of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the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first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half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of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the lecture,</a:t>
            </a:r>
            <a:r>
              <a:rPr dirty="0" sz="3200" spc="105" b="1" i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students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-5" b="1" i="1">
                <a:solidFill>
                  <a:srgbClr val="742117"/>
                </a:solidFill>
                <a:latin typeface="Times New Roman"/>
                <a:cs typeface="Times New Roman"/>
              </a:rPr>
              <a:t>are expected</a:t>
            </a:r>
            <a:r>
              <a:rPr dirty="0" sz="3200" spc="-25" b="1" i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742117"/>
                </a:solidFill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Define a metabolic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pathway.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Define reactions, </a:t>
            </a:r>
            <a:r>
              <a:rPr dirty="0" sz="2800" spc="5" b="1">
                <a:latin typeface="Times New Roman"/>
                <a:cs typeface="Times New Roman"/>
              </a:rPr>
              <a:t>and rate limiting steps in a</a:t>
            </a:r>
            <a:r>
              <a:rPr dirty="0" sz="2800" spc="-240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pathway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Determine different regulatory </a:t>
            </a:r>
            <a:r>
              <a:rPr dirty="0" sz="2800" spc="-5" b="1">
                <a:latin typeface="Times New Roman"/>
                <a:cs typeface="Times New Roman"/>
              </a:rPr>
              <a:t>mechanisms</a:t>
            </a:r>
            <a:r>
              <a:rPr dirty="0" sz="2800" spc="-12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Times New Roman"/>
                <a:cs typeface="Times New Roman"/>
              </a:rPr>
              <a:t>metabolic</a:t>
            </a:r>
            <a:r>
              <a:rPr dirty="0" sz="2800" spc="-95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pathways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>
                <a:latin typeface="Wingdings"/>
                <a:cs typeface="Wingdings"/>
              </a:rPr>
              <a:t></a:t>
            </a:r>
            <a:r>
              <a:rPr dirty="0" sz="2800" spc="5" b="1">
                <a:latin typeface="Times New Roman"/>
                <a:cs typeface="Times New Roman"/>
              </a:rPr>
              <a:t>Describe </a:t>
            </a:r>
            <a:r>
              <a:rPr dirty="0" sz="2800" b="1">
                <a:latin typeface="Times New Roman"/>
                <a:cs typeface="Times New Roman"/>
              </a:rPr>
              <a:t>the </a:t>
            </a:r>
            <a:r>
              <a:rPr dirty="0" sz="2800" spc="5" b="1">
                <a:latin typeface="Times New Roman"/>
                <a:cs typeface="Times New Roman"/>
              </a:rPr>
              <a:t>general metabolic </a:t>
            </a:r>
            <a:r>
              <a:rPr dirty="0" sz="2800" spc="10" b="1">
                <a:latin typeface="Times New Roman"/>
                <a:cs typeface="Times New Roman"/>
              </a:rPr>
              <a:t>pathways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2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glucose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Times New Roman"/>
                <a:cs typeface="Times New Roman"/>
              </a:rPr>
              <a:t>(production </a:t>
            </a:r>
            <a:r>
              <a:rPr dirty="0" sz="2800" spc="5" b="1">
                <a:latin typeface="Times New Roman"/>
                <a:cs typeface="Times New Roman"/>
              </a:rPr>
              <a:t>and</a:t>
            </a:r>
            <a:r>
              <a:rPr dirty="0" sz="2800" spc="-114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utilization)</a:t>
            </a:r>
            <a:endParaRPr sz="2800">
              <a:latin typeface="Times New Roman"/>
              <a:cs typeface="Times New Roman"/>
            </a:endParaRPr>
          </a:p>
          <a:p>
            <a:pPr marL="384810" indent="-372110">
              <a:lnSpc>
                <a:spcPct val="100000"/>
              </a:lnSpc>
              <a:buFont typeface="Wingdings"/>
              <a:buChar char=""/>
              <a:tabLst>
                <a:tab pos="38544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briefly describe </a:t>
            </a:r>
            <a:r>
              <a:rPr dirty="0" sz="2800" b="1">
                <a:latin typeface="Times New Roman"/>
                <a:cs typeface="Times New Roman"/>
              </a:rPr>
              <a:t>the </a:t>
            </a:r>
            <a:r>
              <a:rPr dirty="0" sz="2800" spc="5" b="1">
                <a:latin typeface="Times New Roman"/>
                <a:cs typeface="Times New Roman"/>
              </a:rPr>
              <a:t>glycogen </a:t>
            </a:r>
            <a:r>
              <a:rPr dirty="0" sz="2800" b="1">
                <a:latin typeface="Times New Roman"/>
                <a:cs typeface="Times New Roman"/>
              </a:rPr>
              <a:t>metabolic </a:t>
            </a:r>
            <a:r>
              <a:rPr dirty="0" sz="2800" spc="10" b="1">
                <a:latin typeface="Times New Roman"/>
                <a:cs typeface="Times New Roman"/>
              </a:rPr>
              <a:t>pathway</a:t>
            </a:r>
            <a:r>
              <a:rPr dirty="0" sz="2800" spc="-22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latin typeface="Times New Roman"/>
                <a:cs typeface="Times New Roman"/>
              </a:rPr>
              <a:t>HMP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>
                <a:latin typeface="Wingdings"/>
                <a:cs typeface="Wingdings"/>
              </a:rPr>
              <a:t></a:t>
            </a:r>
            <a:r>
              <a:rPr dirty="0" sz="2800" spc="5" b="1">
                <a:latin typeface="Times New Roman"/>
                <a:cs typeface="Times New Roman"/>
              </a:rPr>
              <a:t>Recognize </a:t>
            </a:r>
            <a:r>
              <a:rPr dirty="0" sz="2800" b="1">
                <a:latin typeface="Times New Roman"/>
                <a:cs typeface="Times New Roman"/>
              </a:rPr>
              <a:t>the mechanisms </a:t>
            </a:r>
            <a:r>
              <a:rPr dirty="0" sz="2800" spc="5" b="1">
                <a:latin typeface="Times New Roman"/>
                <a:cs typeface="Times New Roman"/>
              </a:rPr>
              <a:t>of </a:t>
            </a:r>
            <a:r>
              <a:rPr dirty="0" sz="2800" spc="10" b="1">
                <a:latin typeface="Times New Roman"/>
                <a:cs typeface="Times New Roman"/>
              </a:rPr>
              <a:t>glucose</a:t>
            </a:r>
            <a:r>
              <a:rPr dirty="0" sz="2800" spc="-14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transport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1752600"/>
            <a:ext cx="4648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6858000" cy="13716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86995" marR="2185670">
              <a:lnSpc>
                <a:spcPct val="100000"/>
              </a:lnSpc>
              <a:spcBef>
                <a:spcPts val="405"/>
              </a:spcBef>
            </a:pP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Pyruvate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Kinase  </a:t>
            </a:r>
            <a:r>
              <a:rPr dirty="0" sz="4000" spc="-10" b="0">
                <a:solidFill>
                  <a:srgbClr val="A40020"/>
                </a:solidFill>
                <a:latin typeface="Impact"/>
                <a:cs typeface="Impact"/>
              </a:rPr>
              <a:t>Covalent</a:t>
            </a:r>
            <a:r>
              <a:rPr dirty="0" sz="4000" spc="-1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Modification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0" y="1752600"/>
            <a:ext cx="3886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19200" y="304800"/>
            <a:ext cx="6934200" cy="12954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9906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780"/>
              </a:spcBef>
            </a:pPr>
            <a:r>
              <a:rPr dirty="0" sz="3600">
                <a:solidFill>
                  <a:srgbClr val="A40020"/>
                </a:solidFill>
                <a:latin typeface="Impact"/>
                <a:cs typeface="Impact"/>
              </a:rPr>
              <a:t>Pyruvate </a:t>
            </a:r>
            <a:r>
              <a:rPr dirty="0" sz="3600" spc="-10">
                <a:solidFill>
                  <a:srgbClr val="A40020"/>
                </a:solidFill>
                <a:latin typeface="Impact"/>
                <a:cs typeface="Impact"/>
              </a:rPr>
              <a:t>Kinase</a:t>
            </a:r>
            <a:r>
              <a:rPr dirty="0" sz="3600" spc="-3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3600" spc="-10">
                <a:solidFill>
                  <a:srgbClr val="A40020"/>
                </a:solidFill>
                <a:latin typeface="Impact"/>
                <a:cs typeface="Impact"/>
              </a:rPr>
              <a:t>Deficiency</a:t>
            </a:r>
            <a:endParaRPr sz="3600">
              <a:latin typeface="Impact"/>
              <a:cs typeface="Impact"/>
            </a:endParaRPr>
          </a:p>
          <a:p>
            <a:pPr marL="86995">
              <a:lnSpc>
                <a:spcPct val="100000"/>
              </a:lnSpc>
            </a:pPr>
            <a:r>
              <a:rPr dirty="0" sz="3600">
                <a:solidFill>
                  <a:srgbClr val="A40020"/>
                </a:solidFill>
                <a:latin typeface="Impact"/>
                <a:cs typeface="Impact"/>
              </a:rPr>
              <a:t>Hemolytic</a:t>
            </a:r>
            <a:r>
              <a:rPr dirty="0" sz="3600" spc="-4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3600" spc="-10">
                <a:solidFill>
                  <a:srgbClr val="A40020"/>
                </a:solidFill>
                <a:latin typeface="Impact"/>
                <a:cs typeface="Impact"/>
              </a:rPr>
              <a:t>Anemia</a:t>
            </a:r>
            <a:endParaRPr sz="36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382000" cy="9906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28003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205"/>
              </a:spcBef>
            </a:pPr>
            <a:r>
              <a:rPr dirty="0" sz="4000" spc="10" b="0">
                <a:solidFill>
                  <a:srgbClr val="A40020"/>
                </a:solidFill>
                <a:latin typeface="Impact"/>
                <a:cs typeface="Impact"/>
              </a:rPr>
              <a:t>Summary: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Regulation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of</a:t>
            </a:r>
            <a:r>
              <a:rPr dirty="0" sz="4000" spc="-8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Glycolysis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044" y="1500123"/>
            <a:ext cx="8275320" cy="5138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Regulatory </a:t>
            </a:r>
            <a:r>
              <a:rPr dirty="0" sz="3200" spc="-15" b="1">
                <a:solidFill>
                  <a:srgbClr val="9B2C1F"/>
                </a:solidFill>
                <a:latin typeface="Times New Roman"/>
                <a:cs typeface="Times New Roman"/>
              </a:rPr>
              <a:t>Enzymes 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(Irreversible</a:t>
            </a:r>
            <a:r>
              <a:rPr dirty="0" sz="3200" spc="16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reactions):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Glucokinase/hexokinase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PFK-1</a:t>
            </a:r>
            <a:endParaRPr sz="2800">
              <a:latin typeface="Times New Roman"/>
              <a:cs typeface="Times New Roman"/>
            </a:endParaRPr>
          </a:p>
          <a:p>
            <a:pPr marL="12700" indent="914400">
              <a:lnSpc>
                <a:spcPct val="100000"/>
              </a:lnSpc>
            </a:pP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Pyruvate</a:t>
            </a:r>
            <a:r>
              <a:rPr dirty="0" sz="2800" spc="-11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kinase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450">
              <a:latin typeface="Times New Roman"/>
              <a:cs typeface="Times New Roman"/>
            </a:endParaRPr>
          </a:p>
          <a:p>
            <a:pPr algn="ctr" marR="3905250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Regulatory</a:t>
            </a:r>
            <a:r>
              <a:rPr dirty="0" sz="3200" spc="-3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Mechanisms: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Rapid,</a:t>
            </a:r>
            <a:r>
              <a:rPr dirty="0" sz="2800" spc="-6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short-term:</a:t>
            </a:r>
            <a:endParaRPr sz="28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Allosteric</a:t>
            </a:r>
            <a:endParaRPr sz="28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Covalent</a:t>
            </a:r>
            <a:r>
              <a:rPr dirty="0" sz="2800" spc="-10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modifications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-20" b="1">
                <a:solidFill>
                  <a:srgbClr val="A40020"/>
                </a:solidFill>
                <a:latin typeface="Times New Roman"/>
                <a:cs typeface="Times New Roman"/>
              </a:rPr>
              <a:t>Slow,</a:t>
            </a:r>
            <a:r>
              <a:rPr dirty="0" sz="2800" spc="-13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long-term:</a:t>
            </a:r>
            <a:endParaRPr sz="28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dirty="0" sz="2800" spc="-5" b="1">
                <a:solidFill>
                  <a:srgbClr val="006666"/>
                </a:solidFill>
                <a:latin typeface="Times New Roman"/>
                <a:cs typeface="Times New Roman"/>
              </a:rPr>
              <a:t>Induction/repression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Apply </a:t>
            </a: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the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above 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mechanisms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for </a:t>
            </a: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each 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enzyme </a:t>
            </a:r>
            <a:r>
              <a:rPr dirty="0" sz="2400" spc="-15" b="1">
                <a:solidFill>
                  <a:srgbClr val="A40020"/>
                </a:solidFill>
                <a:latin typeface="Times New Roman"/>
                <a:cs typeface="Times New Roman"/>
              </a:rPr>
              <a:t>where</a:t>
            </a:r>
            <a:r>
              <a:rPr dirty="0" sz="2400" spc="3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applicable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28003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205"/>
              </a:spcBef>
            </a:pP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Aerobic Glycolysis: </a:t>
            </a:r>
            <a:r>
              <a:rPr dirty="0" sz="4000" spc="-70" b="0">
                <a:solidFill>
                  <a:srgbClr val="A40020"/>
                </a:solidFill>
                <a:latin typeface="Impact"/>
                <a:cs typeface="Impact"/>
              </a:rPr>
              <a:t>ATP</a:t>
            </a:r>
            <a:r>
              <a:rPr dirty="0" sz="4000" spc="-1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Production</a:t>
            </a:r>
            <a:endParaRPr sz="4000">
              <a:latin typeface="Impact"/>
              <a:cs typeface="Impac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44119" y="1820106"/>
          <a:ext cx="8242934" cy="4436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4114"/>
                <a:gridCol w="2111285"/>
                <a:gridCol w="901326"/>
                <a:gridCol w="1155953"/>
              </a:tblGrid>
              <a:tr h="1241992">
                <a:tc>
                  <a:txBody>
                    <a:bodyPr/>
                    <a:lstStyle/>
                    <a:p>
                      <a:pPr marL="22225">
                        <a:lnSpc>
                          <a:spcPts val="3710"/>
                        </a:lnSpc>
                      </a:pPr>
                      <a:r>
                        <a:rPr dirty="0" sz="3200" spc="-9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29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Consumed: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r" marR="115570">
                        <a:lnSpc>
                          <a:spcPct val="100000"/>
                        </a:lnSpc>
                      </a:pPr>
                      <a:r>
                        <a:rPr dirty="0" sz="3200" spc="-24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2005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spc="-9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4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Produced: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Substrate-level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521334">
                        <a:lnSpc>
                          <a:spcPct val="100000"/>
                        </a:lnSpc>
                      </a:pP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2</a:t>
                      </a:r>
                      <a:r>
                        <a:rPr dirty="0" sz="3200" spc="-7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algn="r" marR="114300">
                        <a:lnSpc>
                          <a:spcPct val="100000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7654">
                <a:tc>
                  <a:txBody>
                    <a:bodyPr/>
                    <a:lstStyle/>
                    <a:p>
                      <a:pPr marL="936625">
                        <a:lnSpc>
                          <a:spcPts val="3529"/>
                        </a:lnSpc>
                      </a:pP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Oxidative-level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1334">
                        <a:lnSpc>
                          <a:spcPts val="3529"/>
                        </a:lnSpc>
                      </a:pP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3200" spc="-1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3200" spc="-6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3529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3529"/>
                        </a:lnSpc>
                      </a:pPr>
                      <a:r>
                        <a:rPr dirty="0" sz="3200" spc="-24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16595">
                <a:tc>
                  <a:txBody>
                    <a:bodyPr/>
                    <a:lstStyle/>
                    <a:p>
                      <a:pPr marL="936625">
                        <a:lnSpc>
                          <a:spcPts val="3535"/>
                        </a:lnSpc>
                      </a:pPr>
                      <a:r>
                        <a:rPr dirty="0" sz="3200" spc="-6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3535"/>
                        </a:lnSpc>
                      </a:pPr>
                      <a:r>
                        <a:rPr dirty="0" sz="3200" spc="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4300">
                        <a:lnSpc>
                          <a:spcPts val="3535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76935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3200" spc="-5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Net: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1334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z="3200" spc="-5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3200" spc="-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-9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3200" spc="-24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28003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205"/>
              </a:spcBef>
            </a:pPr>
            <a:r>
              <a:rPr dirty="0" sz="4000" spc="-40" b="0">
                <a:solidFill>
                  <a:srgbClr val="A40020"/>
                </a:solidFill>
                <a:latin typeface="Impact"/>
                <a:cs typeface="Impact"/>
              </a:rPr>
              <a:t>Take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Home</a:t>
            </a:r>
            <a:r>
              <a:rPr dirty="0" sz="4000" spc="-5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5" b="0">
                <a:solidFill>
                  <a:srgbClr val="A40020"/>
                </a:solidFill>
                <a:latin typeface="Impact"/>
                <a:cs typeface="Impact"/>
              </a:rPr>
              <a:t>Message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168" y="2346833"/>
            <a:ext cx="8266430" cy="3364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6245" indent="-42354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Glycolysis is the </a:t>
            </a:r>
            <a:r>
              <a:rPr dirty="0" sz="3200" spc="-15" b="1">
                <a:latin typeface="Times New Roman"/>
                <a:cs typeface="Times New Roman"/>
              </a:rPr>
              <a:t>major </a:t>
            </a:r>
            <a:r>
              <a:rPr dirty="0" sz="3200" spc="-5" b="1">
                <a:latin typeface="Times New Roman"/>
                <a:cs typeface="Times New Roman"/>
              </a:rPr>
              <a:t>oxidative </a:t>
            </a:r>
            <a:r>
              <a:rPr dirty="0" sz="3200" b="1">
                <a:latin typeface="Times New Roman"/>
                <a:cs typeface="Times New Roman"/>
              </a:rPr>
              <a:t>pathway</a:t>
            </a:r>
            <a:r>
              <a:rPr dirty="0" sz="3200" spc="-3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for</a:t>
            </a:r>
            <a:endParaRPr sz="3200">
              <a:latin typeface="Times New Roman"/>
              <a:cs typeface="Times New Roman"/>
            </a:endParaRPr>
          </a:p>
          <a:p>
            <a:pPr marL="417830">
              <a:lnSpc>
                <a:spcPct val="100000"/>
              </a:lnSpc>
            </a:pPr>
            <a:r>
              <a:rPr dirty="0" sz="3200" spc="-5" b="1">
                <a:latin typeface="Times New Roman"/>
                <a:cs typeface="Times New Roman"/>
              </a:rPr>
              <a:t>glucose</a:t>
            </a:r>
            <a:endParaRPr sz="320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spcBef>
                <a:spcPts val="2405"/>
              </a:spcBef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Glycolysis is </a:t>
            </a:r>
            <a:r>
              <a:rPr dirty="0" sz="3200" spc="-10" b="1">
                <a:latin typeface="Times New Roman"/>
                <a:cs typeface="Times New Roman"/>
              </a:rPr>
              <a:t>employed </a:t>
            </a:r>
            <a:r>
              <a:rPr dirty="0" sz="3200" spc="-5" b="1">
                <a:latin typeface="Times New Roman"/>
                <a:cs typeface="Times New Roman"/>
              </a:rPr>
              <a:t>by all</a:t>
            </a:r>
            <a:r>
              <a:rPr dirty="0" sz="3200" spc="4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tissues</a:t>
            </a:r>
            <a:endParaRPr sz="320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spcBef>
                <a:spcPts val="2400"/>
              </a:spcBef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Glycolysis is a tightly-regulated</a:t>
            </a:r>
            <a:r>
              <a:rPr dirty="0" sz="3200" spc="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pathway</a:t>
            </a:r>
            <a:endParaRPr sz="320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spcBef>
                <a:spcPts val="2400"/>
              </a:spcBef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spc="-15" b="1">
                <a:latin typeface="Times New Roman"/>
                <a:cs typeface="Times New Roman"/>
              </a:rPr>
              <a:t>PFK-1 </a:t>
            </a:r>
            <a:r>
              <a:rPr dirty="0" sz="3200" spc="-5" b="1">
                <a:latin typeface="Times New Roman"/>
                <a:cs typeface="Times New Roman"/>
              </a:rPr>
              <a:t>is the </a:t>
            </a:r>
            <a:r>
              <a:rPr dirty="0" sz="3200" spc="-10" b="1">
                <a:latin typeface="Times New Roman"/>
                <a:cs typeface="Times New Roman"/>
              </a:rPr>
              <a:t>rate-limiting regulatory</a:t>
            </a:r>
            <a:r>
              <a:rPr dirty="0" sz="3200" spc="180" b="1">
                <a:latin typeface="Times New Roman"/>
                <a:cs typeface="Times New Roman"/>
              </a:rPr>
              <a:t> </a:t>
            </a:r>
            <a:r>
              <a:rPr dirty="0" sz="3200" spc="-20" b="1">
                <a:latin typeface="Times New Roman"/>
                <a:cs typeface="Times New Roman"/>
              </a:rPr>
              <a:t>enzyme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700"/>
            <a:ext cx="7772400" cy="11430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43243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404"/>
              </a:spcBef>
            </a:pPr>
            <a:r>
              <a:rPr dirty="0" sz="4000" spc="-40" b="0">
                <a:solidFill>
                  <a:srgbClr val="A40020"/>
                </a:solidFill>
                <a:latin typeface="Impact"/>
                <a:cs typeface="Impact"/>
              </a:rPr>
              <a:t>Take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Home</a:t>
            </a:r>
            <a:r>
              <a:rPr dirty="0" sz="4000" spc="-50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b="0">
                <a:solidFill>
                  <a:srgbClr val="A40020"/>
                </a:solidFill>
                <a:latin typeface="Impact"/>
                <a:cs typeface="Impact"/>
              </a:rPr>
              <a:t>Message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35480"/>
            <a:ext cx="7228205" cy="2562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6385" marR="5080" indent="-273685">
              <a:lnSpc>
                <a:spcPct val="100000"/>
              </a:lnSpc>
              <a:buClr>
                <a:srgbClr val="C00000"/>
              </a:buClr>
              <a:buSzPct val="84375"/>
              <a:buFont typeface="Wingdings"/>
              <a:buChar char=""/>
              <a:tabLst>
                <a:tab pos="379095" algn="l"/>
              </a:tabLst>
            </a:pPr>
            <a:r>
              <a:rPr dirty="0" sz="3200" spc="-120" b="1">
                <a:latin typeface="Cambria"/>
                <a:cs typeface="Cambria"/>
              </a:rPr>
              <a:t>Glycolysis </a:t>
            </a:r>
            <a:r>
              <a:rPr dirty="0" sz="3200" spc="-190" b="1">
                <a:latin typeface="Cambria"/>
                <a:cs typeface="Cambria"/>
              </a:rPr>
              <a:t>is </a:t>
            </a:r>
            <a:r>
              <a:rPr dirty="0" sz="3200" spc="-165" b="1">
                <a:latin typeface="Cambria"/>
                <a:cs typeface="Cambria"/>
              </a:rPr>
              <a:t>mainly </a:t>
            </a:r>
            <a:r>
              <a:rPr dirty="0" sz="3200" spc="-250" b="1">
                <a:latin typeface="Cambria"/>
                <a:cs typeface="Cambria"/>
              </a:rPr>
              <a:t>a </a:t>
            </a:r>
            <a:r>
              <a:rPr dirty="0" sz="3200" spc="-114" b="1">
                <a:latin typeface="Cambria"/>
                <a:cs typeface="Cambria"/>
              </a:rPr>
              <a:t>catabolic </a:t>
            </a:r>
            <a:r>
              <a:rPr dirty="0" sz="3200" spc="-170" b="1">
                <a:latin typeface="Cambria"/>
                <a:cs typeface="Cambria"/>
              </a:rPr>
              <a:t>pathway  </a:t>
            </a:r>
            <a:r>
              <a:rPr dirty="0" sz="3200" spc="-105" b="1">
                <a:latin typeface="Cambria"/>
                <a:cs typeface="Cambria"/>
              </a:rPr>
              <a:t>for </a:t>
            </a:r>
            <a:r>
              <a:rPr dirty="0" sz="3200" spc="-235" b="1">
                <a:latin typeface="Cambria"/>
                <a:cs typeface="Cambria"/>
              </a:rPr>
              <a:t>ATP </a:t>
            </a:r>
            <a:r>
              <a:rPr dirty="0" sz="3200" spc="-80" b="1">
                <a:latin typeface="Cambria"/>
                <a:cs typeface="Cambria"/>
              </a:rPr>
              <a:t>production, </a:t>
            </a:r>
            <a:r>
              <a:rPr dirty="0" sz="3200" spc="-105" b="1">
                <a:solidFill>
                  <a:srgbClr val="C00000"/>
                </a:solidFill>
                <a:latin typeface="Cambria"/>
                <a:cs typeface="Cambria"/>
              </a:rPr>
              <a:t>But </a:t>
            </a:r>
            <a:r>
              <a:rPr dirty="0" sz="3200" spc="-75" b="1">
                <a:latin typeface="Cambria"/>
                <a:cs typeface="Cambria"/>
              </a:rPr>
              <a:t>it </a:t>
            </a:r>
            <a:r>
              <a:rPr dirty="0" sz="3200" spc="-225" b="1">
                <a:latin typeface="Cambria"/>
                <a:cs typeface="Cambria"/>
              </a:rPr>
              <a:t>has </a:t>
            </a:r>
            <a:r>
              <a:rPr dirty="0" sz="3200" spc="-220" b="1">
                <a:latin typeface="Cambria"/>
                <a:cs typeface="Cambria"/>
              </a:rPr>
              <a:t>some  </a:t>
            </a:r>
            <a:r>
              <a:rPr dirty="0" sz="3200" spc="-135" b="1">
                <a:latin typeface="Cambria"/>
                <a:cs typeface="Cambria"/>
              </a:rPr>
              <a:t>anabolic </a:t>
            </a:r>
            <a:r>
              <a:rPr dirty="0" sz="3200" spc="-180" b="1">
                <a:latin typeface="Cambria"/>
                <a:cs typeface="Cambria"/>
              </a:rPr>
              <a:t>features</a:t>
            </a:r>
            <a:r>
              <a:rPr dirty="0" sz="3200" spc="225" b="1">
                <a:latin typeface="Cambria"/>
                <a:cs typeface="Cambria"/>
              </a:rPr>
              <a:t> </a:t>
            </a:r>
            <a:r>
              <a:rPr dirty="0" sz="3200" spc="-125" b="1">
                <a:latin typeface="Cambria"/>
                <a:cs typeface="Cambria"/>
              </a:rPr>
              <a:t>(amphibolic)</a:t>
            </a:r>
            <a:endParaRPr sz="3200">
              <a:latin typeface="Cambria"/>
              <a:cs typeface="Cambria"/>
            </a:endParaRPr>
          </a:p>
          <a:p>
            <a:pPr marL="286385" marR="776605" indent="-27368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375"/>
              <a:buFont typeface="Wingdings"/>
              <a:buChar char=""/>
              <a:tabLst>
                <a:tab pos="379095" algn="l"/>
              </a:tabLst>
            </a:pPr>
            <a:r>
              <a:rPr dirty="0" sz="3200" spc="-160" b="1">
                <a:latin typeface="Cambria"/>
                <a:cs typeface="Cambria"/>
              </a:rPr>
              <a:t>Pyruvate </a:t>
            </a:r>
            <a:r>
              <a:rPr dirty="0" sz="3200" spc="-175" b="1">
                <a:latin typeface="Cambria"/>
                <a:cs typeface="Cambria"/>
              </a:rPr>
              <a:t>kinase </a:t>
            </a:r>
            <a:r>
              <a:rPr dirty="0" sz="3200" spc="-95" b="1">
                <a:latin typeface="Cambria"/>
                <a:cs typeface="Cambria"/>
              </a:rPr>
              <a:t>deficiency </a:t>
            </a:r>
            <a:r>
              <a:rPr dirty="0" sz="3200" spc="-105" b="1">
                <a:latin typeface="Cambria"/>
                <a:cs typeface="Cambria"/>
              </a:rPr>
              <a:t>in </a:t>
            </a:r>
            <a:r>
              <a:rPr dirty="0" sz="3200" spc="-80" b="1">
                <a:latin typeface="Cambria"/>
                <a:cs typeface="Cambria"/>
              </a:rPr>
              <a:t>RBCs  </a:t>
            </a:r>
            <a:r>
              <a:rPr dirty="0" sz="3200" spc="-175" b="1">
                <a:latin typeface="Cambria"/>
                <a:cs typeface="Cambria"/>
              </a:rPr>
              <a:t>results </a:t>
            </a:r>
            <a:r>
              <a:rPr dirty="0" sz="3200" spc="-105" b="1">
                <a:latin typeface="Cambria"/>
                <a:cs typeface="Cambria"/>
              </a:rPr>
              <a:t>in </a:t>
            </a:r>
            <a:r>
              <a:rPr dirty="0" sz="3200" spc="-120" b="1">
                <a:latin typeface="Cambria"/>
                <a:cs typeface="Cambria"/>
              </a:rPr>
              <a:t>hemolytic</a:t>
            </a:r>
            <a:r>
              <a:rPr dirty="0" sz="3200" spc="290" b="1">
                <a:latin typeface="Cambria"/>
                <a:cs typeface="Cambria"/>
              </a:rPr>
              <a:t> </a:t>
            </a:r>
            <a:r>
              <a:rPr dirty="0" sz="3200" spc="-200" b="1">
                <a:latin typeface="Cambria"/>
                <a:cs typeface="Cambria"/>
              </a:rPr>
              <a:t>anemia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087" y="69850"/>
            <a:ext cx="9013888" cy="66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087" y="69850"/>
            <a:ext cx="9014460" cy="6691630"/>
          </a:xfrm>
          <a:custGeom>
            <a:avLst/>
            <a:gdLst/>
            <a:ahLst/>
            <a:cxnLst/>
            <a:rect l="l" t="t" r="r" b="b"/>
            <a:pathLst>
              <a:path w="9014460" h="6691630">
                <a:moveTo>
                  <a:pt x="0" y="329819"/>
                </a:moveTo>
                <a:lnTo>
                  <a:pt x="3576" y="281088"/>
                </a:lnTo>
                <a:lnTo>
                  <a:pt x="13964" y="234576"/>
                </a:lnTo>
                <a:lnTo>
                  <a:pt x="30653" y="190791"/>
                </a:lnTo>
                <a:lnTo>
                  <a:pt x="53135" y="150245"/>
                </a:lnTo>
                <a:lnTo>
                  <a:pt x="80898" y="113448"/>
                </a:lnTo>
                <a:lnTo>
                  <a:pt x="113432" y="80911"/>
                </a:lnTo>
                <a:lnTo>
                  <a:pt x="150228" y="53144"/>
                </a:lnTo>
                <a:lnTo>
                  <a:pt x="190774" y="30660"/>
                </a:lnTo>
                <a:lnTo>
                  <a:pt x="234562" y="13967"/>
                </a:lnTo>
                <a:lnTo>
                  <a:pt x="281080" y="3576"/>
                </a:lnTo>
                <a:lnTo>
                  <a:pt x="329819" y="0"/>
                </a:lnTo>
                <a:lnTo>
                  <a:pt x="8684069" y="0"/>
                </a:lnTo>
                <a:lnTo>
                  <a:pt x="8732799" y="3576"/>
                </a:lnTo>
                <a:lnTo>
                  <a:pt x="8779312" y="13967"/>
                </a:lnTo>
                <a:lnTo>
                  <a:pt x="8823097" y="30660"/>
                </a:lnTo>
                <a:lnTo>
                  <a:pt x="8863643" y="53144"/>
                </a:lnTo>
                <a:lnTo>
                  <a:pt x="8900440" y="80911"/>
                </a:lnTo>
                <a:lnTo>
                  <a:pt x="8932977" y="113448"/>
                </a:lnTo>
                <a:lnTo>
                  <a:pt x="8960743" y="150245"/>
                </a:lnTo>
                <a:lnTo>
                  <a:pt x="8983228" y="190791"/>
                </a:lnTo>
                <a:lnTo>
                  <a:pt x="8999921" y="234576"/>
                </a:lnTo>
                <a:lnTo>
                  <a:pt x="9010311" y="281088"/>
                </a:lnTo>
                <a:lnTo>
                  <a:pt x="9013888" y="329819"/>
                </a:lnTo>
                <a:lnTo>
                  <a:pt x="9013888" y="6361493"/>
                </a:lnTo>
                <a:lnTo>
                  <a:pt x="9010311" y="6410232"/>
                </a:lnTo>
                <a:lnTo>
                  <a:pt x="8999921" y="6456750"/>
                </a:lnTo>
                <a:lnTo>
                  <a:pt x="8983228" y="6500537"/>
                </a:lnTo>
                <a:lnTo>
                  <a:pt x="8960743" y="6541084"/>
                </a:lnTo>
                <a:lnTo>
                  <a:pt x="8932977" y="6577879"/>
                </a:lnTo>
                <a:lnTo>
                  <a:pt x="8900440" y="6610414"/>
                </a:lnTo>
                <a:lnTo>
                  <a:pt x="8863643" y="6638177"/>
                </a:lnTo>
                <a:lnTo>
                  <a:pt x="8823097" y="6660658"/>
                </a:lnTo>
                <a:lnTo>
                  <a:pt x="8779312" y="6677348"/>
                </a:lnTo>
                <a:lnTo>
                  <a:pt x="8732799" y="6687736"/>
                </a:lnTo>
                <a:lnTo>
                  <a:pt x="8684069" y="6691312"/>
                </a:lnTo>
                <a:lnTo>
                  <a:pt x="329819" y="6691312"/>
                </a:lnTo>
                <a:lnTo>
                  <a:pt x="281080" y="6687736"/>
                </a:lnTo>
                <a:lnTo>
                  <a:pt x="234562" y="6677348"/>
                </a:lnTo>
                <a:lnTo>
                  <a:pt x="190774" y="6660658"/>
                </a:lnTo>
                <a:lnTo>
                  <a:pt x="150228" y="6638177"/>
                </a:lnTo>
                <a:lnTo>
                  <a:pt x="113432" y="6610414"/>
                </a:lnTo>
                <a:lnTo>
                  <a:pt x="80898" y="6577879"/>
                </a:lnTo>
                <a:lnTo>
                  <a:pt x="53135" y="6541084"/>
                </a:lnTo>
                <a:lnTo>
                  <a:pt x="30653" y="6500537"/>
                </a:lnTo>
                <a:lnTo>
                  <a:pt x="13964" y="6456750"/>
                </a:lnTo>
                <a:lnTo>
                  <a:pt x="3576" y="6410232"/>
                </a:lnTo>
                <a:lnTo>
                  <a:pt x="0" y="6361493"/>
                </a:lnTo>
                <a:lnTo>
                  <a:pt x="0" y="32981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500" y="1517650"/>
            <a:ext cx="9020175" cy="1459230"/>
          </a:xfrm>
          <a:custGeom>
            <a:avLst/>
            <a:gdLst/>
            <a:ahLst/>
            <a:cxnLst/>
            <a:rect l="l" t="t" r="r" b="b"/>
            <a:pathLst>
              <a:path w="9020175" h="1459230">
                <a:moveTo>
                  <a:pt x="0" y="1458849"/>
                </a:moveTo>
                <a:lnTo>
                  <a:pt x="9020175" y="1458849"/>
                </a:lnTo>
                <a:lnTo>
                  <a:pt x="9020175" y="0"/>
                </a:lnTo>
                <a:lnTo>
                  <a:pt x="0" y="0"/>
                </a:lnTo>
                <a:lnTo>
                  <a:pt x="0" y="1458849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500" y="1397000"/>
            <a:ext cx="9020175" cy="120650"/>
          </a:xfrm>
          <a:custGeom>
            <a:avLst/>
            <a:gdLst/>
            <a:ahLst/>
            <a:cxnLst/>
            <a:rect l="l" t="t" r="r" b="b"/>
            <a:pathLst>
              <a:path w="9020175" h="120650">
                <a:moveTo>
                  <a:pt x="0" y="120650"/>
                </a:moveTo>
                <a:lnTo>
                  <a:pt x="9020175" y="120650"/>
                </a:lnTo>
                <a:lnTo>
                  <a:pt x="902017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500" y="2976626"/>
            <a:ext cx="9020175" cy="111125"/>
          </a:xfrm>
          <a:custGeom>
            <a:avLst/>
            <a:gdLst/>
            <a:ahLst/>
            <a:cxnLst/>
            <a:rect l="l" t="t" r="r" b="b"/>
            <a:pathLst>
              <a:path w="9020175" h="111125">
                <a:moveTo>
                  <a:pt x="0" y="111125"/>
                </a:moveTo>
                <a:lnTo>
                  <a:pt x="9020175" y="111125"/>
                </a:lnTo>
                <a:lnTo>
                  <a:pt x="9020175" y="0"/>
                </a:lnTo>
                <a:lnTo>
                  <a:pt x="0" y="0"/>
                </a:lnTo>
                <a:lnTo>
                  <a:pt x="0" y="111125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14446" y="1900809"/>
            <a:ext cx="2521585" cy="61849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35" b="0">
                <a:solidFill>
                  <a:srgbClr val="FFFFFF"/>
                </a:solidFill>
                <a:latin typeface="Franklin Gothic Medium"/>
                <a:cs typeface="Franklin Gothic Medium"/>
              </a:rPr>
              <a:t>THANK</a:t>
            </a:r>
            <a:r>
              <a:rPr dirty="0" sz="4000" spc="-85" b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4000" spc="-100" b="0">
                <a:solidFill>
                  <a:srgbClr val="FFFFFF"/>
                </a:solidFill>
                <a:latin typeface="Franklin Gothic Medium"/>
                <a:cs typeface="Franklin Gothic Medium"/>
              </a:rPr>
              <a:t>YOU</a:t>
            </a:r>
            <a:endParaRPr sz="4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837" y="304800"/>
            <a:ext cx="7167880" cy="1143000"/>
          </a:xfrm>
          <a:prstGeom prst="rect"/>
          <a:solidFill>
            <a:srgbClr val="FFFF00"/>
          </a:solidFill>
          <a:ln w="9525">
            <a:solidFill>
              <a:srgbClr val="CC0000"/>
            </a:solidFill>
          </a:ln>
        </p:spPr>
        <p:txBody>
          <a:bodyPr wrap="square" lIns="0" tIns="372745" rIns="0" bIns="0" rtlCol="0" vert="horz">
            <a:spAutoFit/>
          </a:bodyPr>
          <a:lstStyle/>
          <a:p>
            <a:pPr marL="1416685">
              <a:lnSpc>
                <a:spcPct val="100000"/>
              </a:lnSpc>
              <a:spcBef>
                <a:spcPts val="2935"/>
              </a:spcBef>
            </a:pPr>
            <a:r>
              <a:rPr dirty="0" sz="4400" spc="-5" b="0">
                <a:solidFill>
                  <a:srgbClr val="A40020"/>
                </a:solidFill>
                <a:latin typeface="Impact"/>
                <a:cs typeface="Impact"/>
              </a:rPr>
              <a:t>Metabolic</a:t>
            </a:r>
            <a:r>
              <a:rPr dirty="0" sz="4400" spc="-7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400" spc="-5" b="0">
                <a:solidFill>
                  <a:srgbClr val="A40020"/>
                </a:solidFill>
                <a:latin typeface="Impact"/>
                <a:cs typeface="Impact"/>
              </a:rPr>
              <a:t>Pathway</a:t>
            </a:r>
            <a:endParaRPr sz="4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1635633"/>
            <a:ext cx="5849620" cy="264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Site: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Cellular </a:t>
            </a:r>
            <a:r>
              <a:rPr dirty="0" sz="2800" spc="5" b="1">
                <a:solidFill>
                  <a:srgbClr val="A40020"/>
                </a:solidFill>
                <a:latin typeface="Times New Roman"/>
                <a:cs typeface="Times New Roman"/>
              </a:rPr>
              <a:t>(tissue) and</a:t>
            </a:r>
            <a:r>
              <a:rPr dirty="0" sz="2800" spc="-22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Subcellular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Reactions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Rate-limiting</a:t>
            </a:r>
            <a:r>
              <a:rPr dirty="0" sz="2800" spc="-10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enzyme(s)</a:t>
            </a:r>
            <a:endParaRPr sz="2800">
              <a:latin typeface="Times New Roman"/>
              <a:cs typeface="Times New Roman"/>
            </a:endParaRPr>
          </a:p>
          <a:p>
            <a:pPr marL="1578610">
              <a:lnSpc>
                <a:spcPct val="100000"/>
              </a:lnSpc>
              <a:spcBef>
                <a:spcPts val="600"/>
              </a:spcBef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Regulatory</a:t>
            </a:r>
            <a:r>
              <a:rPr dirty="0" sz="2800" spc="-1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mechanism(s):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4154" y="4534534"/>
            <a:ext cx="1426845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Rapid,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s</a:t>
            </a: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h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o</a:t>
            </a:r>
            <a:r>
              <a:rPr dirty="0" sz="2400" spc="-15" b="1">
                <a:solidFill>
                  <a:srgbClr val="A40020"/>
                </a:solidFill>
                <a:latin typeface="Times New Roman"/>
                <a:cs typeface="Times New Roman"/>
              </a:rPr>
              <a:t>r</a:t>
            </a: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t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-ter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8120" y="5601919"/>
            <a:ext cx="127635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Allosteric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0654" y="5449519"/>
            <a:ext cx="1666239" cy="742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Covalent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modification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3233" y="4610734"/>
            <a:ext cx="1311275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95275">
              <a:lnSpc>
                <a:spcPct val="100000"/>
              </a:lnSpc>
            </a:pPr>
            <a:r>
              <a:rPr dirty="0" sz="2400" spc="-25" b="1">
                <a:solidFill>
                  <a:srgbClr val="A40020"/>
                </a:solidFill>
                <a:latin typeface="Times New Roman"/>
                <a:cs typeface="Times New Roman"/>
              </a:rPr>
              <a:t>Slow, 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l</a:t>
            </a: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o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g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-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t</a:t>
            </a:r>
            <a:r>
              <a:rPr dirty="0" sz="2400" spc="-15" b="1">
                <a:solidFill>
                  <a:srgbClr val="A40020"/>
                </a:solidFill>
                <a:latin typeface="Times New Roman"/>
                <a:cs typeface="Times New Roman"/>
              </a:rPr>
              <a:t>e</a:t>
            </a:r>
            <a:r>
              <a:rPr dirty="0" sz="2400" spc="-10" b="1">
                <a:solidFill>
                  <a:srgbClr val="A40020"/>
                </a:solidFill>
                <a:latin typeface="Times New Roman"/>
                <a:cs typeface="Times New Roman"/>
              </a:rPr>
              <a:t>r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8995" y="5678119"/>
            <a:ext cx="272859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Induction/repression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5600" y="441960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54325" y="4419600"/>
            <a:ext cx="114300" cy="152400"/>
          </a:xfrm>
          <a:custGeom>
            <a:avLst/>
            <a:gdLst/>
            <a:ahLst/>
            <a:cxnLst/>
            <a:rect l="l" t="t" r="r" b="b"/>
            <a:pathLst>
              <a:path w="114300" h="152400">
                <a:moveTo>
                  <a:pt x="38100" y="38100"/>
                </a:moveTo>
                <a:lnTo>
                  <a:pt x="0" y="38100"/>
                </a:lnTo>
                <a:lnTo>
                  <a:pt x="57150" y="152400"/>
                </a:lnTo>
                <a:lnTo>
                  <a:pt x="104775" y="57150"/>
                </a:lnTo>
                <a:lnTo>
                  <a:pt x="38100" y="57150"/>
                </a:lnTo>
                <a:lnTo>
                  <a:pt x="38100" y="38100"/>
                </a:lnTo>
                <a:close/>
              </a:path>
              <a:path w="114300" h="152400">
                <a:moveTo>
                  <a:pt x="76200" y="0"/>
                </a:moveTo>
                <a:lnTo>
                  <a:pt x="38100" y="0"/>
                </a:lnTo>
                <a:lnTo>
                  <a:pt x="38100" y="57150"/>
                </a:lnTo>
                <a:lnTo>
                  <a:pt x="76200" y="57150"/>
                </a:lnTo>
                <a:lnTo>
                  <a:pt x="76200" y="0"/>
                </a:lnTo>
                <a:close/>
              </a:path>
              <a:path w="114300" h="152400">
                <a:moveTo>
                  <a:pt x="114300" y="38100"/>
                </a:moveTo>
                <a:lnTo>
                  <a:pt x="76200" y="38100"/>
                </a:lnTo>
                <a:lnTo>
                  <a:pt x="76200" y="57150"/>
                </a:lnTo>
                <a:lnTo>
                  <a:pt x="104775" y="57150"/>
                </a:lnTo>
                <a:lnTo>
                  <a:pt x="1143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65876" y="4419600"/>
            <a:ext cx="114300" cy="152400"/>
          </a:xfrm>
          <a:custGeom>
            <a:avLst/>
            <a:gdLst/>
            <a:ahLst/>
            <a:cxnLst/>
            <a:rect l="l" t="t" r="r" b="b"/>
            <a:pathLst>
              <a:path w="114300" h="152400">
                <a:moveTo>
                  <a:pt x="38100" y="38100"/>
                </a:moveTo>
                <a:lnTo>
                  <a:pt x="0" y="38100"/>
                </a:lnTo>
                <a:lnTo>
                  <a:pt x="57023" y="152400"/>
                </a:lnTo>
                <a:lnTo>
                  <a:pt x="104753" y="57150"/>
                </a:lnTo>
                <a:lnTo>
                  <a:pt x="38100" y="57150"/>
                </a:lnTo>
                <a:lnTo>
                  <a:pt x="38100" y="38100"/>
                </a:lnTo>
                <a:close/>
              </a:path>
              <a:path w="114300" h="152400">
                <a:moveTo>
                  <a:pt x="76200" y="0"/>
                </a:moveTo>
                <a:lnTo>
                  <a:pt x="38100" y="0"/>
                </a:lnTo>
                <a:lnTo>
                  <a:pt x="38100" y="57150"/>
                </a:lnTo>
                <a:lnTo>
                  <a:pt x="76200" y="57150"/>
                </a:lnTo>
                <a:lnTo>
                  <a:pt x="76200" y="0"/>
                </a:lnTo>
                <a:close/>
              </a:path>
              <a:path w="114300" h="152400">
                <a:moveTo>
                  <a:pt x="114300" y="38100"/>
                </a:moveTo>
                <a:lnTo>
                  <a:pt x="76200" y="38100"/>
                </a:lnTo>
                <a:lnTo>
                  <a:pt x="76200" y="57150"/>
                </a:lnTo>
                <a:lnTo>
                  <a:pt x="104753" y="57150"/>
                </a:lnTo>
                <a:lnTo>
                  <a:pt x="1143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43400" y="4333875"/>
            <a:ext cx="3175" cy="85725"/>
          </a:xfrm>
          <a:custGeom>
            <a:avLst/>
            <a:gdLst/>
            <a:ahLst/>
            <a:cxnLst/>
            <a:rect l="l" t="t" r="r" b="b"/>
            <a:pathLst>
              <a:path w="3175" h="85725">
                <a:moveTo>
                  <a:pt x="3175" y="0"/>
                </a:moveTo>
                <a:lnTo>
                  <a:pt x="0" y="8572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28800" y="534035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90700" y="5340350"/>
            <a:ext cx="114300" cy="146050"/>
          </a:xfrm>
          <a:custGeom>
            <a:avLst/>
            <a:gdLst/>
            <a:ahLst/>
            <a:cxnLst/>
            <a:rect l="l" t="t" r="r" b="b"/>
            <a:pathLst>
              <a:path w="114300" h="146050">
                <a:moveTo>
                  <a:pt x="38100" y="31750"/>
                </a:moveTo>
                <a:lnTo>
                  <a:pt x="0" y="31750"/>
                </a:lnTo>
                <a:lnTo>
                  <a:pt x="57150" y="146050"/>
                </a:lnTo>
                <a:lnTo>
                  <a:pt x="104775" y="50800"/>
                </a:lnTo>
                <a:lnTo>
                  <a:pt x="38100" y="50800"/>
                </a:lnTo>
                <a:lnTo>
                  <a:pt x="38100" y="31750"/>
                </a:lnTo>
                <a:close/>
              </a:path>
              <a:path w="114300" h="146050">
                <a:moveTo>
                  <a:pt x="76200" y="0"/>
                </a:moveTo>
                <a:lnTo>
                  <a:pt x="38100" y="0"/>
                </a:lnTo>
                <a:lnTo>
                  <a:pt x="38100" y="50800"/>
                </a:lnTo>
                <a:lnTo>
                  <a:pt x="76200" y="50800"/>
                </a:lnTo>
                <a:lnTo>
                  <a:pt x="76200" y="0"/>
                </a:lnTo>
                <a:close/>
              </a:path>
              <a:path w="114300" h="146050">
                <a:moveTo>
                  <a:pt x="114300" y="31750"/>
                </a:moveTo>
                <a:lnTo>
                  <a:pt x="76200" y="31750"/>
                </a:lnTo>
                <a:lnTo>
                  <a:pt x="76200" y="50800"/>
                </a:lnTo>
                <a:lnTo>
                  <a:pt x="104775" y="50800"/>
                </a:lnTo>
                <a:lnTo>
                  <a:pt x="114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51276" y="5340350"/>
            <a:ext cx="114300" cy="146050"/>
          </a:xfrm>
          <a:custGeom>
            <a:avLst/>
            <a:gdLst/>
            <a:ahLst/>
            <a:cxnLst/>
            <a:rect l="l" t="t" r="r" b="b"/>
            <a:pathLst>
              <a:path w="114300" h="146050">
                <a:moveTo>
                  <a:pt x="38100" y="31750"/>
                </a:moveTo>
                <a:lnTo>
                  <a:pt x="0" y="31750"/>
                </a:lnTo>
                <a:lnTo>
                  <a:pt x="57023" y="146050"/>
                </a:lnTo>
                <a:lnTo>
                  <a:pt x="104753" y="50800"/>
                </a:lnTo>
                <a:lnTo>
                  <a:pt x="38100" y="50800"/>
                </a:lnTo>
                <a:lnTo>
                  <a:pt x="38100" y="31750"/>
                </a:lnTo>
                <a:close/>
              </a:path>
              <a:path w="114300" h="146050">
                <a:moveTo>
                  <a:pt x="76200" y="0"/>
                </a:moveTo>
                <a:lnTo>
                  <a:pt x="38100" y="0"/>
                </a:lnTo>
                <a:lnTo>
                  <a:pt x="38100" y="50800"/>
                </a:lnTo>
                <a:lnTo>
                  <a:pt x="76200" y="50800"/>
                </a:lnTo>
                <a:lnTo>
                  <a:pt x="76200" y="0"/>
                </a:lnTo>
                <a:close/>
              </a:path>
              <a:path w="114300" h="146050">
                <a:moveTo>
                  <a:pt x="114300" y="31750"/>
                </a:moveTo>
                <a:lnTo>
                  <a:pt x="76200" y="31750"/>
                </a:lnTo>
                <a:lnTo>
                  <a:pt x="76200" y="50800"/>
                </a:lnTo>
                <a:lnTo>
                  <a:pt x="104753" y="50800"/>
                </a:lnTo>
                <a:lnTo>
                  <a:pt x="114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89276" y="5257800"/>
            <a:ext cx="1905" cy="82550"/>
          </a:xfrm>
          <a:custGeom>
            <a:avLst/>
            <a:gdLst/>
            <a:ahLst/>
            <a:cxnLst/>
            <a:rect l="l" t="t" r="r" b="b"/>
            <a:pathLst>
              <a:path w="1905" h="82550">
                <a:moveTo>
                  <a:pt x="1524" y="0"/>
                </a:moveTo>
                <a:lnTo>
                  <a:pt x="0" y="825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65748" y="5349875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8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8" y="266700"/>
                </a:lnTo>
                <a:close/>
              </a:path>
              <a:path w="114300" h="381000">
                <a:moveTo>
                  <a:pt x="76326" y="0"/>
                </a:moveTo>
                <a:lnTo>
                  <a:pt x="38226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326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8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86360" marR="1114425">
              <a:lnSpc>
                <a:spcPct val="100000"/>
              </a:lnSpc>
              <a:spcBef>
                <a:spcPts val="405"/>
              </a:spcBef>
            </a:pPr>
            <a:r>
              <a:rPr dirty="0" sz="4000" spc="-5" b="0">
                <a:latin typeface="Impact"/>
                <a:cs typeface="Impact"/>
              </a:rPr>
              <a:t>Metabolic </a:t>
            </a:r>
            <a:r>
              <a:rPr dirty="0" sz="4000" b="0">
                <a:latin typeface="Impact"/>
                <a:cs typeface="Impact"/>
              </a:rPr>
              <a:t>Pathways of </a:t>
            </a:r>
            <a:r>
              <a:rPr dirty="0" sz="4000" spc="-5" b="0">
                <a:latin typeface="Impact"/>
                <a:cs typeface="Impact"/>
              </a:rPr>
              <a:t>Glucose:  </a:t>
            </a:r>
            <a:r>
              <a:rPr dirty="0" sz="4000" b="0">
                <a:latin typeface="Impact"/>
                <a:cs typeface="Impact"/>
              </a:rPr>
              <a:t>Production </a:t>
            </a:r>
            <a:r>
              <a:rPr dirty="0" sz="4000" spc="-5" b="0">
                <a:latin typeface="Impact"/>
                <a:cs typeface="Impact"/>
              </a:rPr>
              <a:t>and</a:t>
            </a:r>
            <a:r>
              <a:rPr dirty="0" sz="4000" spc="-65" b="0">
                <a:latin typeface="Impact"/>
                <a:cs typeface="Impact"/>
              </a:rPr>
              <a:t> </a:t>
            </a:r>
            <a:r>
              <a:rPr dirty="0" sz="4000" spc="-10" b="0">
                <a:latin typeface="Impact"/>
                <a:cs typeface="Impact"/>
              </a:rPr>
              <a:t>Utilization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57600" y="3652837"/>
            <a:ext cx="1192530" cy="462280"/>
          </a:xfrm>
          <a:custGeom>
            <a:avLst/>
            <a:gdLst/>
            <a:ahLst/>
            <a:cxnLst/>
            <a:rect l="l" t="t" r="r" b="b"/>
            <a:pathLst>
              <a:path w="1192529" h="462279">
                <a:moveTo>
                  <a:pt x="0" y="461962"/>
                </a:moveTo>
                <a:lnTo>
                  <a:pt x="1192212" y="461962"/>
                </a:lnTo>
                <a:lnTo>
                  <a:pt x="1192212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57600" y="3652837"/>
            <a:ext cx="1192530" cy="462280"/>
          </a:xfrm>
          <a:custGeom>
            <a:avLst/>
            <a:gdLst/>
            <a:ahLst/>
            <a:cxnLst/>
            <a:rect l="l" t="t" r="r" b="b"/>
            <a:pathLst>
              <a:path w="1192529" h="462279">
                <a:moveTo>
                  <a:pt x="0" y="461962"/>
                </a:moveTo>
                <a:lnTo>
                  <a:pt x="1192212" y="461962"/>
                </a:lnTo>
                <a:lnTo>
                  <a:pt x="1192212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37609" y="3691128"/>
            <a:ext cx="102298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Glu</a:t>
            </a:r>
            <a:r>
              <a:rPr dirty="0" sz="2400" spc="-1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ose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5343144"/>
            <a:ext cx="1697989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" b="1">
                <a:solidFill>
                  <a:srgbClr val="006666"/>
                </a:solidFill>
                <a:latin typeface="Times New Roman"/>
                <a:cs typeface="Times New Roman"/>
              </a:rPr>
              <a:t>G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ly</a:t>
            </a:r>
            <a:r>
              <a:rPr dirty="0" sz="2400" spc="-1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og</a:t>
            </a:r>
            <a:r>
              <a:rPr dirty="0" sz="2400" spc="-15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n</a:t>
            </a:r>
            <a:r>
              <a:rPr dirty="0" sz="2400" spc="-1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5898" y="2247646"/>
            <a:ext cx="305435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Hexose</a:t>
            </a:r>
            <a:r>
              <a:rPr dirty="0" sz="2400" spc="-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interconversion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644" y="2247646"/>
            <a:ext cx="195453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Glycogenolysis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5209" y="4687189"/>
            <a:ext cx="134493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Glycolysis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9009" y="5678119"/>
            <a:ext cx="153162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006666"/>
                </a:solidFill>
                <a:latin typeface="Times New Roman"/>
                <a:cs typeface="Times New Roman"/>
              </a:rPr>
              <a:t>Krebs</a:t>
            </a:r>
            <a:r>
              <a:rPr dirty="0" sz="2400" spc="-6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cycle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2098" y="4763389"/>
            <a:ext cx="3052445" cy="91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9300">
              <a:lnSpc>
                <a:spcPct val="100000"/>
              </a:lnSpc>
            </a:pPr>
            <a:r>
              <a:rPr dirty="0" sz="2400" spc="-15" b="1">
                <a:solidFill>
                  <a:srgbClr val="006666"/>
                </a:solidFill>
                <a:latin typeface="Times New Roman"/>
                <a:cs typeface="Times New Roman"/>
              </a:rPr>
              <a:t>HMP/PPP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Hexose</a:t>
            </a:r>
            <a:r>
              <a:rPr dirty="0" sz="2400" spc="-6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006666"/>
                </a:solidFill>
                <a:latin typeface="Times New Roman"/>
                <a:cs typeface="Times New Roman"/>
              </a:rPr>
              <a:t>interconversion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05351" y="4192523"/>
            <a:ext cx="118110" cy="534035"/>
          </a:xfrm>
          <a:custGeom>
            <a:avLst/>
            <a:gdLst/>
            <a:ahLst/>
            <a:cxnLst/>
            <a:rect l="l" t="t" r="r" b="b"/>
            <a:pathLst>
              <a:path w="118110" h="534035">
                <a:moveTo>
                  <a:pt x="14224" y="417449"/>
                </a:moveTo>
                <a:lnTo>
                  <a:pt x="2032" y="424561"/>
                </a:lnTo>
                <a:lnTo>
                  <a:pt x="0" y="432307"/>
                </a:lnTo>
                <a:lnTo>
                  <a:pt x="3556" y="438403"/>
                </a:lnTo>
                <a:lnTo>
                  <a:pt x="58674" y="533526"/>
                </a:lnTo>
                <a:lnTo>
                  <a:pt x="73451" y="508381"/>
                </a:lnTo>
                <a:lnTo>
                  <a:pt x="46100" y="508253"/>
                </a:lnTo>
                <a:lnTo>
                  <a:pt x="46176" y="483071"/>
                </a:lnTo>
                <a:lnTo>
                  <a:pt x="46182" y="461249"/>
                </a:lnTo>
                <a:lnTo>
                  <a:pt x="25526" y="425576"/>
                </a:lnTo>
                <a:lnTo>
                  <a:pt x="21971" y="419607"/>
                </a:lnTo>
                <a:lnTo>
                  <a:pt x="14224" y="417449"/>
                </a:lnTo>
                <a:close/>
              </a:path>
              <a:path w="118110" h="534035">
                <a:moveTo>
                  <a:pt x="46241" y="461351"/>
                </a:moveTo>
                <a:lnTo>
                  <a:pt x="46100" y="508253"/>
                </a:lnTo>
                <a:lnTo>
                  <a:pt x="71500" y="508381"/>
                </a:lnTo>
                <a:lnTo>
                  <a:pt x="71520" y="501903"/>
                </a:lnTo>
                <a:lnTo>
                  <a:pt x="47751" y="501903"/>
                </a:lnTo>
                <a:lnTo>
                  <a:pt x="58818" y="483071"/>
                </a:lnTo>
                <a:lnTo>
                  <a:pt x="46241" y="461351"/>
                </a:lnTo>
                <a:close/>
              </a:path>
              <a:path w="118110" h="534035">
                <a:moveTo>
                  <a:pt x="103759" y="417702"/>
                </a:moveTo>
                <a:lnTo>
                  <a:pt x="96012" y="419734"/>
                </a:lnTo>
                <a:lnTo>
                  <a:pt x="92456" y="425831"/>
                </a:lnTo>
                <a:lnTo>
                  <a:pt x="71642" y="461249"/>
                </a:lnTo>
                <a:lnTo>
                  <a:pt x="71500" y="508381"/>
                </a:lnTo>
                <a:lnTo>
                  <a:pt x="73451" y="508381"/>
                </a:lnTo>
                <a:lnTo>
                  <a:pt x="114426" y="438657"/>
                </a:lnTo>
                <a:lnTo>
                  <a:pt x="117983" y="432688"/>
                </a:lnTo>
                <a:lnTo>
                  <a:pt x="115950" y="424814"/>
                </a:lnTo>
                <a:lnTo>
                  <a:pt x="103759" y="417702"/>
                </a:lnTo>
                <a:close/>
              </a:path>
              <a:path w="118110" h="534035">
                <a:moveTo>
                  <a:pt x="58818" y="483071"/>
                </a:moveTo>
                <a:lnTo>
                  <a:pt x="47751" y="501903"/>
                </a:lnTo>
                <a:lnTo>
                  <a:pt x="69723" y="501903"/>
                </a:lnTo>
                <a:lnTo>
                  <a:pt x="58818" y="483071"/>
                </a:lnTo>
                <a:close/>
              </a:path>
              <a:path w="118110" h="534035">
                <a:moveTo>
                  <a:pt x="71642" y="461249"/>
                </a:moveTo>
                <a:lnTo>
                  <a:pt x="58818" y="483071"/>
                </a:lnTo>
                <a:lnTo>
                  <a:pt x="69723" y="501903"/>
                </a:lnTo>
                <a:lnTo>
                  <a:pt x="71520" y="501903"/>
                </a:lnTo>
                <a:lnTo>
                  <a:pt x="71642" y="461249"/>
                </a:lnTo>
                <a:close/>
              </a:path>
              <a:path w="118110" h="534035">
                <a:moveTo>
                  <a:pt x="47625" y="0"/>
                </a:moveTo>
                <a:lnTo>
                  <a:pt x="46241" y="461351"/>
                </a:lnTo>
                <a:lnTo>
                  <a:pt x="58818" y="483071"/>
                </a:lnTo>
                <a:lnTo>
                  <a:pt x="71642" y="461249"/>
                </a:lnTo>
                <a:lnTo>
                  <a:pt x="73025" y="126"/>
                </a:lnTo>
                <a:lnTo>
                  <a:pt x="4762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07002" y="2971800"/>
            <a:ext cx="118110" cy="533400"/>
          </a:xfrm>
          <a:custGeom>
            <a:avLst/>
            <a:gdLst/>
            <a:ahLst/>
            <a:cxnLst/>
            <a:rect l="l" t="t" r="r" b="b"/>
            <a:pathLst>
              <a:path w="118110" h="533400">
                <a:moveTo>
                  <a:pt x="14224" y="417449"/>
                </a:moveTo>
                <a:lnTo>
                  <a:pt x="8127" y="420877"/>
                </a:lnTo>
                <a:lnTo>
                  <a:pt x="2032" y="424434"/>
                </a:lnTo>
                <a:lnTo>
                  <a:pt x="0" y="432180"/>
                </a:lnTo>
                <a:lnTo>
                  <a:pt x="3428" y="438276"/>
                </a:lnTo>
                <a:lnTo>
                  <a:pt x="58674" y="533400"/>
                </a:lnTo>
                <a:lnTo>
                  <a:pt x="73438" y="508253"/>
                </a:lnTo>
                <a:lnTo>
                  <a:pt x="45974" y="508253"/>
                </a:lnTo>
                <a:lnTo>
                  <a:pt x="46114" y="461249"/>
                </a:lnTo>
                <a:lnTo>
                  <a:pt x="25400" y="425576"/>
                </a:lnTo>
                <a:lnTo>
                  <a:pt x="21971" y="419480"/>
                </a:lnTo>
                <a:lnTo>
                  <a:pt x="14224" y="417449"/>
                </a:lnTo>
                <a:close/>
              </a:path>
              <a:path w="118110" h="533400">
                <a:moveTo>
                  <a:pt x="46114" y="461249"/>
                </a:moveTo>
                <a:lnTo>
                  <a:pt x="45974" y="508253"/>
                </a:lnTo>
                <a:lnTo>
                  <a:pt x="71374" y="508253"/>
                </a:lnTo>
                <a:lnTo>
                  <a:pt x="71393" y="501903"/>
                </a:lnTo>
                <a:lnTo>
                  <a:pt x="47751" y="501776"/>
                </a:lnTo>
                <a:lnTo>
                  <a:pt x="58765" y="483034"/>
                </a:lnTo>
                <a:lnTo>
                  <a:pt x="46114" y="461249"/>
                </a:lnTo>
                <a:close/>
              </a:path>
              <a:path w="118110" h="533400">
                <a:moveTo>
                  <a:pt x="103759" y="417702"/>
                </a:moveTo>
                <a:lnTo>
                  <a:pt x="71567" y="461249"/>
                </a:lnTo>
                <a:lnTo>
                  <a:pt x="71374" y="508253"/>
                </a:lnTo>
                <a:lnTo>
                  <a:pt x="73438" y="508253"/>
                </a:lnTo>
                <a:lnTo>
                  <a:pt x="114300" y="438658"/>
                </a:lnTo>
                <a:lnTo>
                  <a:pt x="117856" y="432562"/>
                </a:lnTo>
                <a:lnTo>
                  <a:pt x="115824" y="424814"/>
                </a:lnTo>
                <a:lnTo>
                  <a:pt x="109855" y="421259"/>
                </a:lnTo>
                <a:lnTo>
                  <a:pt x="103759" y="417702"/>
                </a:lnTo>
                <a:close/>
              </a:path>
              <a:path w="118110" h="533400">
                <a:moveTo>
                  <a:pt x="58765" y="483034"/>
                </a:moveTo>
                <a:lnTo>
                  <a:pt x="47751" y="501776"/>
                </a:lnTo>
                <a:lnTo>
                  <a:pt x="69723" y="501903"/>
                </a:lnTo>
                <a:lnTo>
                  <a:pt x="58765" y="483034"/>
                </a:lnTo>
                <a:close/>
              </a:path>
              <a:path w="118110" h="533400">
                <a:moveTo>
                  <a:pt x="71514" y="461339"/>
                </a:moveTo>
                <a:lnTo>
                  <a:pt x="58765" y="483034"/>
                </a:lnTo>
                <a:lnTo>
                  <a:pt x="69723" y="501903"/>
                </a:lnTo>
                <a:lnTo>
                  <a:pt x="71393" y="501903"/>
                </a:lnTo>
                <a:lnTo>
                  <a:pt x="71514" y="461339"/>
                </a:lnTo>
                <a:close/>
              </a:path>
              <a:path w="118110" h="533400">
                <a:moveTo>
                  <a:pt x="72898" y="0"/>
                </a:moveTo>
                <a:lnTo>
                  <a:pt x="47498" y="0"/>
                </a:lnTo>
                <a:lnTo>
                  <a:pt x="46246" y="417449"/>
                </a:lnTo>
                <a:lnTo>
                  <a:pt x="46167" y="461339"/>
                </a:lnTo>
                <a:lnTo>
                  <a:pt x="58765" y="483034"/>
                </a:lnTo>
                <a:lnTo>
                  <a:pt x="71514" y="461339"/>
                </a:lnTo>
                <a:lnTo>
                  <a:pt x="72898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07002" y="5167248"/>
            <a:ext cx="118110" cy="534035"/>
          </a:xfrm>
          <a:custGeom>
            <a:avLst/>
            <a:gdLst/>
            <a:ahLst/>
            <a:cxnLst/>
            <a:rect l="l" t="t" r="r" b="b"/>
            <a:pathLst>
              <a:path w="118110" h="534035">
                <a:moveTo>
                  <a:pt x="14224" y="417448"/>
                </a:moveTo>
                <a:lnTo>
                  <a:pt x="2032" y="424510"/>
                </a:lnTo>
                <a:lnTo>
                  <a:pt x="0" y="432282"/>
                </a:lnTo>
                <a:lnTo>
                  <a:pt x="3428" y="438353"/>
                </a:lnTo>
                <a:lnTo>
                  <a:pt x="58674" y="533526"/>
                </a:lnTo>
                <a:lnTo>
                  <a:pt x="73437" y="508355"/>
                </a:lnTo>
                <a:lnTo>
                  <a:pt x="45974" y="508279"/>
                </a:lnTo>
                <a:lnTo>
                  <a:pt x="46114" y="461293"/>
                </a:lnTo>
                <a:lnTo>
                  <a:pt x="25400" y="425615"/>
                </a:lnTo>
                <a:lnTo>
                  <a:pt x="21971" y="419607"/>
                </a:lnTo>
                <a:lnTo>
                  <a:pt x="14224" y="417448"/>
                </a:lnTo>
                <a:close/>
              </a:path>
              <a:path w="118110" h="534035">
                <a:moveTo>
                  <a:pt x="46114" y="461293"/>
                </a:moveTo>
                <a:lnTo>
                  <a:pt x="45974" y="508279"/>
                </a:lnTo>
                <a:lnTo>
                  <a:pt x="71374" y="508355"/>
                </a:lnTo>
                <a:lnTo>
                  <a:pt x="71393" y="501954"/>
                </a:lnTo>
                <a:lnTo>
                  <a:pt x="47751" y="501878"/>
                </a:lnTo>
                <a:lnTo>
                  <a:pt x="58782" y="483111"/>
                </a:lnTo>
                <a:lnTo>
                  <a:pt x="46114" y="461293"/>
                </a:lnTo>
                <a:close/>
              </a:path>
              <a:path w="118110" h="534035">
                <a:moveTo>
                  <a:pt x="103759" y="417703"/>
                </a:moveTo>
                <a:lnTo>
                  <a:pt x="96012" y="419734"/>
                </a:lnTo>
                <a:lnTo>
                  <a:pt x="92456" y="425818"/>
                </a:lnTo>
                <a:lnTo>
                  <a:pt x="71514" y="461448"/>
                </a:lnTo>
                <a:lnTo>
                  <a:pt x="71374" y="508355"/>
                </a:lnTo>
                <a:lnTo>
                  <a:pt x="73437" y="508355"/>
                </a:lnTo>
                <a:lnTo>
                  <a:pt x="117856" y="432638"/>
                </a:lnTo>
                <a:lnTo>
                  <a:pt x="115824" y="424853"/>
                </a:lnTo>
                <a:lnTo>
                  <a:pt x="103759" y="417703"/>
                </a:lnTo>
                <a:close/>
              </a:path>
              <a:path w="118110" h="534035">
                <a:moveTo>
                  <a:pt x="58782" y="483111"/>
                </a:moveTo>
                <a:lnTo>
                  <a:pt x="47751" y="501878"/>
                </a:lnTo>
                <a:lnTo>
                  <a:pt x="69723" y="501954"/>
                </a:lnTo>
                <a:lnTo>
                  <a:pt x="58782" y="483111"/>
                </a:lnTo>
                <a:close/>
              </a:path>
              <a:path w="118110" h="534035">
                <a:moveTo>
                  <a:pt x="71514" y="461448"/>
                </a:moveTo>
                <a:lnTo>
                  <a:pt x="58782" y="483111"/>
                </a:lnTo>
                <a:lnTo>
                  <a:pt x="69723" y="501954"/>
                </a:lnTo>
                <a:lnTo>
                  <a:pt x="71393" y="501954"/>
                </a:lnTo>
                <a:lnTo>
                  <a:pt x="71514" y="461448"/>
                </a:lnTo>
                <a:close/>
              </a:path>
              <a:path w="118110" h="534035">
                <a:moveTo>
                  <a:pt x="47498" y="0"/>
                </a:moveTo>
                <a:lnTo>
                  <a:pt x="46246" y="417448"/>
                </a:lnTo>
                <a:lnTo>
                  <a:pt x="46204" y="461448"/>
                </a:lnTo>
                <a:lnTo>
                  <a:pt x="58782" y="483111"/>
                </a:lnTo>
                <a:lnTo>
                  <a:pt x="71514" y="461448"/>
                </a:lnTo>
                <a:lnTo>
                  <a:pt x="72898" y="126"/>
                </a:lnTo>
                <a:lnTo>
                  <a:pt x="4749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92244" y="4178808"/>
            <a:ext cx="2061210" cy="649605"/>
          </a:xfrm>
          <a:custGeom>
            <a:avLst/>
            <a:gdLst/>
            <a:ahLst/>
            <a:cxnLst/>
            <a:rect l="l" t="t" r="r" b="b"/>
            <a:pathLst>
              <a:path w="2061209" h="649604">
                <a:moveTo>
                  <a:pt x="1988203" y="613518"/>
                </a:moveTo>
                <a:lnTo>
                  <a:pt x="1941321" y="624967"/>
                </a:lnTo>
                <a:lnTo>
                  <a:pt x="1937130" y="631825"/>
                </a:lnTo>
                <a:lnTo>
                  <a:pt x="1938781" y="638683"/>
                </a:lnTo>
                <a:lnTo>
                  <a:pt x="1940432" y="645414"/>
                </a:lnTo>
                <a:lnTo>
                  <a:pt x="1947417" y="649605"/>
                </a:lnTo>
                <a:lnTo>
                  <a:pt x="2040218" y="626872"/>
                </a:lnTo>
                <a:lnTo>
                  <a:pt x="2033270" y="626872"/>
                </a:lnTo>
                <a:lnTo>
                  <a:pt x="1988203" y="613518"/>
                </a:lnTo>
                <a:close/>
              </a:path>
              <a:path w="2061209" h="649604">
                <a:moveTo>
                  <a:pt x="2012697" y="607521"/>
                </a:moveTo>
                <a:lnTo>
                  <a:pt x="1988203" y="613518"/>
                </a:lnTo>
                <a:lnTo>
                  <a:pt x="2033270" y="626872"/>
                </a:lnTo>
                <a:lnTo>
                  <a:pt x="2034325" y="623316"/>
                </a:lnTo>
                <a:lnTo>
                  <a:pt x="2027554" y="623316"/>
                </a:lnTo>
                <a:lnTo>
                  <a:pt x="2012697" y="607521"/>
                </a:lnTo>
                <a:close/>
              </a:path>
              <a:path w="2061209" h="649604">
                <a:moveTo>
                  <a:pt x="1972817" y="536321"/>
                </a:moveTo>
                <a:lnTo>
                  <a:pt x="1962657" y="545973"/>
                </a:lnTo>
                <a:lnTo>
                  <a:pt x="1962403" y="553974"/>
                </a:lnTo>
                <a:lnTo>
                  <a:pt x="1967102" y="559054"/>
                </a:lnTo>
                <a:lnTo>
                  <a:pt x="1995384" y="589117"/>
                </a:lnTo>
                <a:lnTo>
                  <a:pt x="2040508" y="602488"/>
                </a:lnTo>
                <a:lnTo>
                  <a:pt x="2033270" y="626872"/>
                </a:lnTo>
                <a:lnTo>
                  <a:pt x="2040218" y="626872"/>
                </a:lnTo>
                <a:lnTo>
                  <a:pt x="2060955" y="621792"/>
                </a:lnTo>
                <a:lnTo>
                  <a:pt x="1985644" y="541655"/>
                </a:lnTo>
                <a:lnTo>
                  <a:pt x="1980818" y="536575"/>
                </a:lnTo>
                <a:lnTo>
                  <a:pt x="1972817" y="536321"/>
                </a:lnTo>
                <a:close/>
              </a:path>
              <a:path w="2061209" h="649604">
                <a:moveTo>
                  <a:pt x="2033777" y="602361"/>
                </a:moveTo>
                <a:lnTo>
                  <a:pt x="2012697" y="607521"/>
                </a:lnTo>
                <a:lnTo>
                  <a:pt x="2027554" y="623316"/>
                </a:lnTo>
                <a:lnTo>
                  <a:pt x="2033777" y="602361"/>
                </a:lnTo>
                <a:close/>
              </a:path>
              <a:path w="2061209" h="649604">
                <a:moveTo>
                  <a:pt x="2040080" y="602361"/>
                </a:moveTo>
                <a:lnTo>
                  <a:pt x="2033777" y="602361"/>
                </a:lnTo>
                <a:lnTo>
                  <a:pt x="2027554" y="623316"/>
                </a:lnTo>
                <a:lnTo>
                  <a:pt x="2034325" y="623316"/>
                </a:lnTo>
                <a:lnTo>
                  <a:pt x="2040508" y="602488"/>
                </a:lnTo>
                <a:lnTo>
                  <a:pt x="2040080" y="602361"/>
                </a:lnTo>
                <a:close/>
              </a:path>
              <a:path w="2061209" h="649604">
                <a:moveTo>
                  <a:pt x="7111" y="0"/>
                </a:moveTo>
                <a:lnTo>
                  <a:pt x="0" y="24384"/>
                </a:lnTo>
                <a:lnTo>
                  <a:pt x="1988203" y="613518"/>
                </a:lnTo>
                <a:lnTo>
                  <a:pt x="2012697" y="607521"/>
                </a:lnTo>
                <a:lnTo>
                  <a:pt x="1995384" y="589117"/>
                </a:lnTo>
                <a:lnTo>
                  <a:pt x="7111" y="0"/>
                </a:lnTo>
                <a:close/>
              </a:path>
              <a:path w="2061209" h="649604">
                <a:moveTo>
                  <a:pt x="1995384" y="589117"/>
                </a:moveTo>
                <a:lnTo>
                  <a:pt x="2012697" y="607521"/>
                </a:lnTo>
                <a:lnTo>
                  <a:pt x="2033777" y="602361"/>
                </a:lnTo>
                <a:lnTo>
                  <a:pt x="2040080" y="602361"/>
                </a:lnTo>
                <a:lnTo>
                  <a:pt x="1995384" y="58911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86000" y="4180204"/>
            <a:ext cx="1607185" cy="1001394"/>
          </a:xfrm>
          <a:custGeom>
            <a:avLst/>
            <a:gdLst/>
            <a:ahLst/>
            <a:cxnLst/>
            <a:rect l="l" t="t" r="r" b="b"/>
            <a:pathLst>
              <a:path w="1607185" h="1001395">
                <a:moveTo>
                  <a:pt x="62483" y="895731"/>
                </a:moveTo>
                <a:lnTo>
                  <a:pt x="54863" y="898144"/>
                </a:lnTo>
                <a:lnTo>
                  <a:pt x="51562" y="904240"/>
                </a:lnTo>
                <a:lnTo>
                  <a:pt x="0" y="1001395"/>
                </a:lnTo>
                <a:lnTo>
                  <a:pt x="94874" y="998982"/>
                </a:lnTo>
                <a:lnTo>
                  <a:pt x="28067" y="998982"/>
                </a:lnTo>
                <a:lnTo>
                  <a:pt x="14731" y="977392"/>
                </a:lnTo>
                <a:lnTo>
                  <a:pt x="54666" y="952668"/>
                </a:lnTo>
                <a:lnTo>
                  <a:pt x="74041" y="916178"/>
                </a:lnTo>
                <a:lnTo>
                  <a:pt x="77343" y="910082"/>
                </a:lnTo>
                <a:lnTo>
                  <a:pt x="74930" y="902335"/>
                </a:lnTo>
                <a:lnTo>
                  <a:pt x="62483" y="895731"/>
                </a:lnTo>
                <a:close/>
              </a:path>
              <a:path w="1607185" h="1001395">
                <a:moveTo>
                  <a:pt x="54666" y="952668"/>
                </a:moveTo>
                <a:lnTo>
                  <a:pt x="14731" y="977392"/>
                </a:lnTo>
                <a:lnTo>
                  <a:pt x="28067" y="998982"/>
                </a:lnTo>
                <a:lnTo>
                  <a:pt x="35862" y="994156"/>
                </a:lnTo>
                <a:lnTo>
                  <a:pt x="32638" y="994156"/>
                </a:lnTo>
                <a:lnTo>
                  <a:pt x="21081" y="975487"/>
                </a:lnTo>
                <a:lnTo>
                  <a:pt x="42850" y="974922"/>
                </a:lnTo>
                <a:lnTo>
                  <a:pt x="54666" y="952668"/>
                </a:lnTo>
                <a:close/>
              </a:path>
              <a:path w="1607185" h="1001395">
                <a:moveTo>
                  <a:pt x="116205" y="972947"/>
                </a:moveTo>
                <a:lnTo>
                  <a:pt x="109219" y="973201"/>
                </a:lnTo>
                <a:lnTo>
                  <a:pt x="67985" y="974270"/>
                </a:lnTo>
                <a:lnTo>
                  <a:pt x="28067" y="998982"/>
                </a:lnTo>
                <a:lnTo>
                  <a:pt x="94874" y="998982"/>
                </a:lnTo>
                <a:lnTo>
                  <a:pt x="109855" y="998601"/>
                </a:lnTo>
                <a:lnTo>
                  <a:pt x="116967" y="998347"/>
                </a:lnTo>
                <a:lnTo>
                  <a:pt x="122427" y="992505"/>
                </a:lnTo>
                <a:lnTo>
                  <a:pt x="122300" y="985520"/>
                </a:lnTo>
                <a:lnTo>
                  <a:pt x="122047" y="978535"/>
                </a:lnTo>
                <a:lnTo>
                  <a:pt x="116205" y="972947"/>
                </a:lnTo>
                <a:close/>
              </a:path>
              <a:path w="1607185" h="1001395">
                <a:moveTo>
                  <a:pt x="42850" y="974922"/>
                </a:moveTo>
                <a:lnTo>
                  <a:pt x="21081" y="975487"/>
                </a:lnTo>
                <a:lnTo>
                  <a:pt x="32638" y="994156"/>
                </a:lnTo>
                <a:lnTo>
                  <a:pt x="42850" y="974922"/>
                </a:lnTo>
                <a:close/>
              </a:path>
              <a:path w="1607185" h="1001395">
                <a:moveTo>
                  <a:pt x="67985" y="974270"/>
                </a:moveTo>
                <a:lnTo>
                  <a:pt x="42850" y="974922"/>
                </a:lnTo>
                <a:lnTo>
                  <a:pt x="32638" y="994156"/>
                </a:lnTo>
                <a:lnTo>
                  <a:pt x="35862" y="994156"/>
                </a:lnTo>
                <a:lnTo>
                  <a:pt x="67985" y="974270"/>
                </a:lnTo>
                <a:close/>
              </a:path>
              <a:path w="1607185" h="1001395">
                <a:moveTo>
                  <a:pt x="1593469" y="0"/>
                </a:moveTo>
                <a:lnTo>
                  <a:pt x="54666" y="952668"/>
                </a:lnTo>
                <a:lnTo>
                  <a:pt x="42850" y="974922"/>
                </a:lnTo>
                <a:lnTo>
                  <a:pt x="67985" y="974270"/>
                </a:lnTo>
                <a:lnTo>
                  <a:pt x="1606930" y="21590"/>
                </a:lnTo>
                <a:lnTo>
                  <a:pt x="159346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73066" y="4181475"/>
            <a:ext cx="1304290" cy="1152525"/>
          </a:xfrm>
          <a:custGeom>
            <a:avLst/>
            <a:gdLst/>
            <a:ahLst/>
            <a:cxnLst/>
            <a:rect l="l" t="t" r="r" b="b"/>
            <a:pathLst>
              <a:path w="1304289" h="1152525">
                <a:moveTo>
                  <a:pt x="1194054" y="1105027"/>
                </a:moveTo>
                <a:lnTo>
                  <a:pt x="1187323" y="1109472"/>
                </a:lnTo>
                <a:lnTo>
                  <a:pt x="1185926" y="1116330"/>
                </a:lnTo>
                <a:lnTo>
                  <a:pt x="1184656" y="1123188"/>
                </a:lnTo>
                <a:lnTo>
                  <a:pt x="1189101" y="1129919"/>
                </a:lnTo>
                <a:lnTo>
                  <a:pt x="1303909" y="1152525"/>
                </a:lnTo>
                <a:lnTo>
                  <a:pt x="1301555" y="1145413"/>
                </a:lnTo>
                <a:lnTo>
                  <a:pt x="1276604" y="1145413"/>
                </a:lnTo>
                <a:lnTo>
                  <a:pt x="1241357" y="1114314"/>
                </a:lnTo>
                <a:lnTo>
                  <a:pt x="1200912" y="1106297"/>
                </a:lnTo>
                <a:lnTo>
                  <a:pt x="1194054" y="1105027"/>
                </a:lnTo>
                <a:close/>
              </a:path>
              <a:path w="1304289" h="1152525">
                <a:moveTo>
                  <a:pt x="1241357" y="1114314"/>
                </a:moveTo>
                <a:lnTo>
                  <a:pt x="1276604" y="1145413"/>
                </a:lnTo>
                <a:lnTo>
                  <a:pt x="1281521" y="1139825"/>
                </a:lnTo>
                <a:lnTo>
                  <a:pt x="1272921" y="1139825"/>
                </a:lnTo>
                <a:lnTo>
                  <a:pt x="1266105" y="1119220"/>
                </a:lnTo>
                <a:lnTo>
                  <a:pt x="1241357" y="1114314"/>
                </a:lnTo>
                <a:close/>
              </a:path>
              <a:path w="1304289" h="1152525">
                <a:moveTo>
                  <a:pt x="1259967" y="1037844"/>
                </a:moveTo>
                <a:lnTo>
                  <a:pt x="1253236" y="1040130"/>
                </a:lnTo>
                <a:lnTo>
                  <a:pt x="1246632" y="1042288"/>
                </a:lnTo>
                <a:lnTo>
                  <a:pt x="1242949" y="1049527"/>
                </a:lnTo>
                <a:lnTo>
                  <a:pt x="1245235" y="1056132"/>
                </a:lnTo>
                <a:lnTo>
                  <a:pt x="1258202" y="1095333"/>
                </a:lnTo>
                <a:lnTo>
                  <a:pt x="1293368" y="1126363"/>
                </a:lnTo>
                <a:lnTo>
                  <a:pt x="1276604" y="1145413"/>
                </a:lnTo>
                <a:lnTo>
                  <a:pt x="1301555" y="1145413"/>
                </a:lnTo>
                <a:lnTo>
                  <a:pt x="1269365" y="1048131"/>
                </a:lnTo>
                <a:lnTo>
                  <a:pt x="1267079" y="1041526"/>
                </a:lnTo>
                <a:lnTo>
                  <a:pt x="1259967" y="1037844"/>
                </a:lnTo>
                <a:close/>
              </a:path>
              <a:path w="1304289" h="1152525">
                <a:moveTo>
                  <a:pt x="1266105" y="1119220"/>
                </a:moveTo>
                <a:lnTo>
                  <a:pt x="1272921" y="1139825"/>
                </a:lnTo>
                <a:lnTo>
                  <a:pt x="1287399" y="1123442"/>
                </a:lnTo>
                <a:lnTo>
                  <a:pt x="1266105" y="1119220"/>
                </a:lnTo>
                <a:close/>
              </a:path>
              <a:path w="1304289" h="1152525">
                <a:moveTo>
                  <a:pt x="1258202" y="1095333"/>
                </a:moveTo>
                <a:lnTo>
                  <a:pt x="1266105" y="1119220"/>
                </a:lnTo>
                <a:lnTo>
                  <a:pt x="1287399" y="1123442"/>
                </a:lnTo>
                <a:lnTo>
                  <a:pt x="1272921" y="1139825"/>
                </a:lnTo>
                <a:lnTo>
                  <a:pt x="1281521" y="1139825"/>
                </a:lnTo>
                <a:lnTo>
                  <a:pt x="1293368" y="1126363"/>
                </a:lnTo>
                <a:lnTo>
                  <a:pt x="1258202" y="1095333"/>
                </a:lnTo>
                <a:close/>
              </a:path>
              <a:path w="1304289" h="1152525">
                <a:moveTo>
                  <a:pt x="16891" y="0"/>
                </a:moveTo>
                <a:lnTo>
                  <a:pt x="0" y="19050"/>
                </a:lnTo>
                <a:lnTo>
                  <a:pt x="1241357" y="1114314"/>
                </a:lnTo>
                <a:lnTo>
                  <a:pt x="1266105" y="1119220"/>
                </a:lnTo>
                <a:lnTo>
                  <a:pt x="1258202" y="1095333"/>
                </a:lnTo>
                <a:lnTo>
                  <a:pt x="1689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0" y="2731770"/>
            <a:ext cx="1605915" cy="783590"/>
          </a:xfrm>
          <a:custGeom>
            <a:avLst/>
            <a:gdLst/>
            <a:ahLst/>
            <a:cxnLst/>
            <a:rect l="l" t="t" r="r" b="b"/>
            <a:pathLst>
              <a:path w="1605914" h="783589">
                <a:moveTo>
                  <a:pt x="73787" y="675258"/>
                </a:moveTo>
                <a:lnTo>
                  <a:pt x="65786" y="676782"/>
                </a:lnTo>
                <a:lnTo>
                  <a:pt x="61849" y="682625"/>
                </a:lnTo>
                <a:lnTo>
                  <a:pt x="0" y="773429"/>
                </a:lnTo>
                <a:lnTo>
                  <a:pt x="109600" y="782701"/>
                </a:lnTo>
                <a:lnTo>
                  <a:pt x="116586" y="783208"/>
                </a:lnTo>
                <a:lnTo>
                  <a:pt x="122682" y="778001"/>
                </a:lnTo>
                <a:lnTo>
                  <a:pt x="123039" y="774064"/>
                </a:lnTo>
                <a:lnTo>
                  <a:pt x="28194" y="774064"/>
                </a:lnTo>
                <a:lnTo>
                  <a:pt x="17272" y="751204"/>
                </a:lnTo>
                <a:lnTo>
                  <a:pt x="59563" y="731065"/>
                </a:lnTo>
                <a:lnTo>
                  <a:pt x="82930" y="696849"/>
                </a:lnTo>
                <a:lnTo>
                  <a:pt x="86867" y="691133"/>
                </a:lnTo>
                <a:lnTo>
                  <a:pt x="85344" y="683132"/>
                </a:lnTo>
                <a:lnTo>
                  <a:pt x="79501" y="679195"/>
                </a:lnTo>
                <a:lnTo>
                  <a:pt x="73787" y="675258"/>
                </a:lnTo>
                <a:close/>
              </a:path>
              <a:path w="1605914" h="783589">
                <a:moveTo>
                  <a:pt x="59563" y="731065"/>
                </a:moveTo>
                <a:lnTo>
                  <a:pt x="17272" y="751204"/>
                </a:lnTo>
                <a:lnTo>
                  <a:pt x="28194" y="774064"/>
                </a:lnTo>
                <a:lnTo>
                  <a:pt x="37261" y="769746"/>
                </a:lnTo>
                <a:lnTo>
                  <a:pt x="33147" y="769746"/>
                </a:lnTo>
                <a:lnTo>
                  <a:pt x="23749" y="749934"/>
                </a:lnTo>
                <a:lnTo>
                  <a:pt x="46677" y="749934"/>
                </a:lnTo>
                <a:lnTo>
                  <a:pt x="59563" y="731065"/>
                </a:lnTo>
                <a:close/>
              </a:path>
              <a:path w="1605914" h="783589">
                <a:moveTo>
                  <a:pt x="70616" y="753863"/>
                </a:moveTo>
                <a:lnTo>
                  <a:pt x="28194" y="774064"/>
                </a:lnTo>
                <a:lnTo>
                  <a:pt x="123039" y="774064"/>
                </a:lnTo>
                <a:lnTo>
                  <a:pt x="123316" y="771016"/>
                </a:lnTo>
                <a:lnTo>
                  <a:pt x="123825" y="764031"/>
                </a:lnTo>
                <a:lnTo>
                  <a:pt x="118617" y="757935"/>
                </a:lnTo>
                <a:lnTo>
                  <a:pt x="70616" y="753863"/>
                </a:lnTo>
                <a:close/>
              </a:path>
              <a:path w="1605914" h="783589">
                <a:moveTo>
                  <a:pt x="23749" y="749934"/>
                </a:moveTo>
                <a:lnTo>
                  <a:pt x="33147" y="769746"/>
                </a:lnTo>
                <a:lnTo>
                  <a:pt x="45435" y="751752"/>
                </a:lnTo>
                <a:lnTo>
                  <a:pt x="23749" y="749934"/>
                </a:lnTo>
                <a:close/>
              </a:path>
              <a:path w="1605914" h="783589">
                <a:moveTo>
                  <a:pt x="45435" y="751752"/>
                </a:moveTo>
                <a:lnTo>
                  <a:pt x="33147" y="769746"/>
                </a:lnTo>
                <a:lnTo>
                  <a:pt x="37261" y="769746"/>
                </a:lnTo>
                <a:lnTo>
                  <a:pt x="70616" y="753863"/>
                </a:lnTo>
                <a:lnTo>
                  <a:pt x="45435" y="751752"/>
                </a:lnTo>
                <a:close/>
              </a:path>
              <a:path w="1605914" h="783589">
                <a:moveTo>
                  <a:pt x="1594739" y="0"/>
                </a:moveTo>
                <a:lnTo>
                  <a:pt x="59563" y="731065"/>
                </a:lnTo>
                <a:lnTo>
                  <a:pt x="45435" y="751752"/>
                </a:lnTo>
                <a:lnTo>
                  <a:pt x="70616" y="753863"/>
                </a:lnTo>
                <a:lnTo>
                  <a:pt x="1605661" y="22859"/>
                </a:lnTo>
                <a:lnTo>
                  <a:pt x="1594739" y="0"/>
                </a:lnTo>
                <a:close/>
              </a:path>
              <a:path w="1605914" h="783589">
                <a:moveTo>
                  <a:pt x="46677" y="749934"/>
                </a:moveTo>
                <a:lnTo>
                  <a:pt x="23749" y="749934"/>
                </a:lnTo>
                <a:lnTo>
                  <a:pt x="45435" y="751752"/>
                </a:lnTo>
                <a:lnTo>
                  <a:pt x="46677" y="749934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28520" y="2731516"/>
            <a:ext cx="1757680" cy="788035"/>
          </a:xfrm>
          <a:custGeom>
            <a:avLst/>
            <a:gdLst/>
            <a:ahLst/>
            <a:cxnLst/>
            <a:rect l="l" t="t" r="r" b="b"/>
            <a:pathLst>
              <a:path w="1757679" h="788035">
                <a:moveTo>
                  <a:pt x="1686437" y="756563"/>
                </a:moveTo>
                <a:lnTo>
                  <a:pt x="1638554" y="762254"/>
                </a:lnTo>
                <a:lnTo>
                  <a:pt x="1633601" y="768604"/>
                </a:lnTo>
                <a:lnTo>
                  <a:pt x="1634363" y="775588"/>
                </a:lnTo>
                <a:lnTo>
                  <a:pt x="1635252" y="782447"/>
                </a:lnTo>
                <a:lnTo>
                  <a:pt x="1641602" y="787526"/>
                </a:lnTo>
                <a:lnTo>
                  <a:pt x="1648459" y="786638"/>
                </a:lnTo>
                <a:lnTo>
                  <a:pt x="1743759" y="775335"/>
                </a:lnTo>
                <a:lnTo>
                  <a:pt x="1729613" y="775335"/>
                </a:lnTo>
                <a:lnTo>
                  <a:pt x="1686437" y="756563"/>
                </a:lnTo>
                <a:close/>
              </a:path>
              <a:path w="1757679" h="788035">
                <a:moveTo>
                  <a:pt x="1711542" y="753616"/>
                </a:moveTo>
                <a:lnTo>
                  <a:pt x="1686437" y="756563"/>
                </a:lnTo>
                <a:lnTo>
                  <a:pt x="1729613" y="775335"/>
                </a:lnTo>
                <a:lnTo>
                  <a:pt x="1731412" y="771144"/>
                </a:lnTo>
                <a:lnTo>
                  <a:pt x="1724406" y="771144"/>
                </a:lnTo>
                <a:lnTo>
                  <a:pt x="1711542" y="753616"/>
                </a:lnTo>
                <a:close/>
              </a:path>
              <a:path w="1757679" h="788035">
                <a:moveTo>
                  <a:pt x="1680591" y="678180"/>
                </a:moveTo>
                <a:lnTo>
                  <a:pt x="1669288" y="686435"/>
                </a:lnTo>
                <a:lnTo>
                  <a:pt x="1668018" y="694309"/>
                </a:lnTo>
                <a:lnTo>
                  <a:pt x="1696595" y="733248"/>
                </a:lnTo>
                <a:lnTo>
                  <a:pt x="1739645" y="751967"/>
                </a:lnTo>
                <a:lnTo>
                  <a:pt x="1729613" y="775335"/>
                </a:lnTo>
                <a:lnTo>
                  <a:pt x="1743759" y="775335"/>
                </a:lnTo>
                <a:lnTo>
                  <a:pt x="1757680" y="773684"/>
                </a:lnTo>
                <a:lnTo>
                  <a:pt x="1692656" y="685038"/>
                </a:lnTo>
                <a:lnTo>
                  <a:pt x="1688592" y="679323"/>
                </a:lnTo>
                <a:lnTo>
                  <a:pt x="1680591" y="678180"/>
                </a:lnTo>
                <a:close/>
              </a:path>
              <a:path w="1757679" h="788035">
                <a:moveTo>
                  <a:pt x="1733169" y="751078"/>
                </a:moveTo>
                <a:lnTo>
                  <a:pt x="1711542" y="753616"/>
                </a:lnTo>
                <a:lnTo>
                  <a:pt x="1724406" y="771144"/>
                </a:lnTo>
                <a:lnTo>
                  <a:pt x="1733169" y="751078"/>
                </a:lnTo>
                <a:close/>
              </a:path>
              <a:path w="1757679" h="788035">
                <a:moveTo>
                  <a:pt x="1737601" y="751078"/>
                </a:moveTo>
                <a:lnTo>
                  <a:pt x="1733169" y="751078"/>
                </a:lnTo>
                <a:lnTo>
                  <a:pt x="1724406" y="771144"/>
                </a:lnTo>
                <a:lnTo>
                  <a:pt x="1731412" y="771144"/>
                </a:lnTo>
                <a:lnTo>
                  <a:pt x="1739645" y="751967"/>
                </a:lnTo>
                <a:lnTo>
                  <a:pt x="1737601" y="751078"/>
                </a:lnTo>
                <a:close/>
              </a:path>
              <a:path w="1757679" h="788035">
                <a:moveTo>
                  <a:pt x="10160" y="0"/>
                </a:moveTo>
                <a:lnTo>
                  <a:pt x="0" y="23368"/>
                </a:lnTo>
                <a:lnTo>
                  <a:pt x="1686437" y="756563"/>
                </a:lnTo>
                <a:lnTo>
                  <a:pt x="1711542" y="753616"/>
                </a:lnTo>
                <a:lnTo>
                  <a:pt x="1696595" y="733248"/>
                </a:lnTo>
                <a:lnTo>
                  <a:pt x="10160" y="0"/>
                </a:lnTo>
                <a:close/>
              </a:path>
              <a:path w="1757679" h="788035">
                <a:moveTo>
                  <a:pt x="1696595" y="733248"/>
                </a:moveTo>
                <a:lnTo>
                  <a:pt x="1711542" y="753616"/>
                </a:lnTo>
                <a:lnTo>
                  <a:pt x="1733169" y="751078"/>
                </a:lnTo>
                <a:lnTo>
                  <a:pt x="1737601" y="751078"/>
                </a:lnTo>
                <a:lnTo>
                  <a:pt x="1696595" y="733248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49876" y="3884676"/>
            <a:ext cx="3989704" cy="1905"/>
          </a:xfrm>
          <a:custGeom>
            <a:avLst/>
            <a:gdLst/>
            <a:ahLst/>
            <a:cxnLst/>
            <a:rect l="l" t="t" r="r" b="b"/>
            <a:pathLst>
              <a:path w="3989704" h="1904">
                <a:moveTo>
                  <a:pt x="0" y="0"/>
                </a:moveTo>
                <a:lnTo>
                  <a:pt x="3989324" y="1524"/>
                </a:lnTo>
              </a:path>
            </a:pathLst>
          </a:custGeom>
          <a:ln w="25400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8600" y="3810000"/>
            <a:ext cx="3429000" cy="74930"/>
          </a:xfrm>
          <a:custGeom>
            <a:avLst/>
            <a:gdLst/>
            <a:ahLst/>
            <a:cxnLst/>
            <a:rect l="l" t="t" r="r" b="b"/>
            <a:pathLst>
              <a:path w="3429000" h="74929">
                <a:moveTo>
                  <a:pt x="3429000" y="74675"/>
                </a:moveTo>
                <a:lnTo>
                  <a:pt x="0" y="0"/>
                </a:lnTo>
              </a:path>
            </a:pathLst>
          </a:custGeom>
          <a:ln w="25400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39000" y="3352736"/>
            <a:ext cx="1649730" cy="462280"/>
          </a:xfrm>
          <a:custGeom>
            <a:avLst/>
            <a:gdLst/>
            <a:ahLst/>
            <a:cxnLst/>
            <a:rect l="l" t="t" r="r" b="b"/>
            <a:pathLst>
              <a:path w="1649729" h="462279">
                <a:moveTo>
                  <a:pt x="0" y="461962"/>
                </a:moveTo>
                <a:lnTo>
                  <a:pt x="1649476" y="461962"/>
                </a:lnTo>
                <a:lnTo>
                  <a:pt x="1649476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39000" y="3352736"/>
            <a:ext cx="1649730" cy="462280"/>
          </a:xfrm>
          <a:custGeom>
            <a:avLst/>
            <a:gdLst/>
            <a:ahLst/>
            <a:cxnLst/>
            <a:rect l="l" t="t" r="r" b="b"/>
            <a:pathLst>
              <a:path w="1649729" h="462279">
                <a:moveTo>
                  <a:pt x="0" y="461962"/>
                </a:moveTo>
                <a:lnTo>
                  <a:pt x="1649476" y="461962"/>
                </a:lnTo>
                <a:lnTo>
                  <a:pt x="1649476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25400">
            <a:solidFill>
              <a:srgbClr val="9B2C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134105" y="2552446"/>
            <a:ext cx="5658485" cy="1216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Gluconeogenesis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3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400" spc="-3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u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ct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600" y="3957637"/>
            <a:ext cx="1568450" cy="462280"/>
          </a:xfrm>
          <a:prstGeom prst="rect">
            <a:avLst/>
          </a:prstGeom>
          <a:solidFill>
            <a:srgbClr val="FFFF00"/>
          </a:solidFill>
          <a:ln w="25400">
            <a:solidFill>
              <a:srgbClr val="006666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200"/>
              </a:spcBef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Utilization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5240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03835" rIns="0" bIns="0" rtlCol="0" vert="horz">
            <a:spAutoFit/>
          </a:bodyPr>
          <a:lstStyle/>
          <a:p>
            <a:pPr marL="86360" marR="1113790">
              <a:lnSpc>
                <a:spcPct val="100000"/>
              </a:lnSpc>
              <a:spcBef>
                <a:spcPts val="1605"/>
              </a:spcBef>
            </a:pPr>
            <a:r>
              <a:rPr dirty="0" sz="4000" spc="-5" b="0">
                <a:latin typeface="Impact"/>
                <a:cs typeface="Impact"/>
              </a:rPr>
              <a:t>Metabolic </a:t>
            </a:r>
            <a:r>
              <a:rPr dirty="0" sz="4000" b="0">
                <a:latin typeface="Impact"/>
                <a:cs typeface="Impact"/>
              </a:rPr>
              <a:t>Pathways of </a:t>
            </a:r>
            <a:r>
              <a:rPr dirty="0" sz="4000" spc="-5" b="0">
                <a:latin typeface="Impact"/>
                <a:cs typeface="Impact"/>
              </a:rPr>
              <a:t>Glucose:  </a:t>
            </a:r>
            <a:r>
              <a:rPr dirty="0" sz="4000" spc="-5" b="0">
                <a:latin typeface="Impact"/>
                <a:cs typeface="Impact"/>
              </a:rPr>
              <a:t>Catabolic and</a:t>
            </a:r>
            <a:r>
              <a:rPr dirty="0" sz="4000" spc="-70" b="0">
                <a:latin typeface="Impact"/>
                <a:cs typeface="Impact"/>
              </a:rPr>
              <a:t> </a:t>
            </a:r>
            <a:r>
              <a:rPr dirty="0" sz="4000" spc="-5" b="0">
                <a:latin typeface="Impact"/>
                <a:cs typeface="Impact"/>
              </a:rPr>
              <a:t>Anabolic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779267"/>
            <a:ext cx="3899535" cy="2145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Catabolic</a:t>
            </a:r>
            <a:r>
              <a:rPr dirty="0" sz="2800" spc="-16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cycles</a:t>
            </a:r>
            <a:endParaRPr sz="2800">
              <a:latin typeface="Times New Roman"/>
              <a:cs typeface="Times New Roman"/>
            </a:endParaRPr>
          </a:p>
          <a:p>
            <a:pPr marL="927100" marR="5080">
              <a:lnSpc>
                <a:spcPct val="100000"/>
              </a:lnSpc>
            </a:pP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Glycolysis</a:t>
            </a:r>
            <a:r>
              <a:rPr dirty="0" sz="2800" spc="-13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(Mainly) 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Krebs </a:t>
            </a: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(Mainly)  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Glycogenolysis  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HMP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1765" y="2779267"/>
            <a:ext cx="3455035" cy="1718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Anabolic</a:t>
            </a:r>
            <a:r>
              <a:rPr dirty="0" sz="2800" spc="-1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C00000"/>
                </a:solidFill>
                <a:latin typeface="Times New Roman"/>
                <a:cs typeface="Times New Roman"/>
              </a:rPr>
              <a:t>cycles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Gluconeogenesis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Glycogenesis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800" y="289560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0"/>
                </a:moveTo>
                <a:lnTo>
                  <a:pt x="0" y="2133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229600" cy="1295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1002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4000" spc="-5" b="0">
                <a:latin typeface="Impact"/>
                <a:cs typeface="Impact"/>
              </a:rPr>
              <a:t>Glycogenesis and</a:t>
            </a:r>
            <a:r>
              <a:rPr dirty="0" sz="4000" spc="-60" b="0">
                <a:latin typeface="Impact"/>
                <a:cs typeface="Impact"/>
              </a:rPr>
              <a:t> </a:t>
            </a:r>
            <a:r>
              <a:rPr dirty="0" sz="4000" spc="-5" b="0">
                <a:latin typeface="Impact"/>
                <a:cs typeface="Impact"/>
              </a:rPr>
              <a:t>Glycogenolysis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317750"/>
            <a:ext cx="8100059" cy="3852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Glycogenesis:</a:t>
            </a:r>
            <a:endParaRPr sz="3600">
              <a:latin typeface="Times New Roman"/>
              <a:cs typeface="Times New Roman"/>
            </a:endParaRPr>
          </a:p>
          <a:p>
            <a:pPr marL="927100" marR="418465">
              <a:lnSpc>
                <a:spcPct val="100000"/>
              </a:lnSpc>
            </a:pP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Synthesis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of glycogen </a:t>
            </a:r>
            <a:r>
              <a:rPr dirty="0" sz="3600" spc="-15" b="1">
                <a:solidFill>
                  <a:srgbClr val="006666"/>
                </a:solidFill>
                <a:latin typeface="Times New Roman"/>
                <a:cs typeface="Times New Roman"/>
              </a:rPr>
              <a:t>from</a:t>
            </a:r>
            <a:r>
              <a:rPr dirty="0" sz="3600" spc="-10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glucose 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Mainly liver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and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muscle,</a:t>
            </a:r>
            <a:r>
              <a:rPr dirty="0" sz="3600" spc="-19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Cytosol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Glycogenolysis</a:t>
            </a:r>
            <a:endParaRPr sz="3600">
              <a:latin typeface="Times New Roman"/>
              <a:cs typeface="Times New Roman"/>
            </a:endParaRPr>
          </a:p>
          <a:p>
            <a:pPr marL="1042669" marR="5080" indent="-116205">
              <a:lnSpc>
                <a:spcPct val="100000"/>
              </a:lnSpc>
            </a:pP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Degradation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of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glycogen into</a:t>
            </a:r>
            <a:r>
              <a:rPr dirty="0" sz="3600" spc="-9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glucose 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Mainly liver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and muscle,</a:t>
            </a:r>
            <a:r>
              <a:rPr dirty="0" sz="3600" spc="-14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Cytosol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229600" cy="18288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4942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8"/>
              </a:spcBef>
            </a:pPr>
            <a:endParaRPr sz="4300">
              <a:latin typeface="Times New Roman"/>
              <a:cs typeface="Times New Roman"/>
            </a:endParaRPr>
          </a:p>
          <a:p>
            <a:pPr marL="86360" marR="322580">
              <a:lnSpc>
                <a:spcPct val="100000"/>
              </a:lnSpc>
            </a:pPr>
            <a:r>
              <a:rPr dirty="0" spc="-5" b="0">
                <a:latin typeface="Impact"/>
                <a:cs typeface="Impact"/>
              </a:rPr>
              <a:t>Hexose </a:t>
            </a:r>
            <a:r>
              <a:rPr dirty="0" b="0">
                <a:latin typeface="Impact"/>
                <a:cs typeface="Impact"/>
              </a:rPr>
              <a:t>Monophosphate </a:t>
            </a:r>
            <a:r>
              <a:rPr dirty="0" spc="-5" b="0">
                <a:latin typeface="Impact"/>
                <a:cs typeface="Impact"/>
              </a:rPr>
              <a:t>Pathway (HMP) or  </a:t>
            </a:r>
            <a:r>
              <a:rPr dirty="0" b="0">
                <a:latin typeface="Impact"/>
                <a:cs typeface="Impact"/>
              </a:rPr>
              <a:t>Pentose Phosphate Pathway</a:t>
            </a:r>
            <a:r>
              <a:rPr dirty="0" spc="-110" b="0">
                <a:latin typeface="Impact"/>
                <a:cs typeface="Impact"/>
              </a:rPr>
              <a:t> </a:t>
            </a:r>
            <a:r>
              <a:rPr dirty="0" spc="-5" b="0">
                <a:latin typeface="Impact"/>
                <a:cs typeface="Impact"/>
              </a:rPr>
              <a:t>(PPP)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4430" y="2775203"/>
            <a:ext cx="7843520" cy="2578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ct val="100000"/>
              </a:lnSpc>
            </a:pPr>
            <a:r>
              <a:rPr dirty="0" sz="3600" spc="-5" b="1">
                <a:solidFill>
                  <a:srgbClr val="9B2C1F"/>
                </a:solidFill>
                <a:latin typeface="Times New Roman"/>
                <a:cs typeface="Times New Roman"/>
              </a:rPr>
              <a:t>1- Important </a:t>
            </a:r>
            <a:r>
              <a:rPr dirty="0" sz="3600" spc="-15" b="1">
                <a:solidFill>
                  <a:srgbClr val="9B2C1F"/>
                </a:solidFill>
                <a:latin typeface="Times New Roman"/>
                <a:cs typeface="Times New Roman"/>
              </a:rPr>
              <a:t>source </a:t>
            </a: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for</a:t>
            </a:r>
            <a:r>
              <a:rPr dirty="0" sz="3600" spc="-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9B2C1F"/>
                </a:solidFill>
                <a:latin typeface="Times New Roman"/>
                <a:cs typeface="Times New Roman"/>
              </a:rPr>
              <a:t>NADPH</a:t>
            </a:r>
            <a:endParaRPr sz="3600">
              <a:latin typeface="Times New Roman"/>
              <a:cs typeface="Times New Roman"/>
            </a:endParaRPr>
          </a:p>
          <a:p>
            <a:pPr marL="2198370">
              <a:lnSpc>
                <a:spcPct val="100000"/>
              </a:lnSpc>
              <a:spcBef>
                <a:spcPts val="1200"/>
              </a:spcBef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Which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used in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reductive</a:t>
            </a:r>
            <a:r>
              <a:rPr dirty="0" sz="2400" spc="-10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Times New Roman"/>
                <a:cs typeface="Times New Roman"/>
              </a:rPr>
              <a:t>syntheses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2- </a:t>
            </a:r>
            <a:r>
              <a:rPr dirty="0" sz="3600" spc="-15" b="1">
                <a:solidFill>
                  <a:srgbClr val="9B2C1F"/>
                </a:solidFill>
                <a:latin typeface="Times New Roman"/>
                <a:cs typeface="Times New Roman"/>
              </a:rPr>
              <a:t>Source </a:t>
            </a: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for metabolically active</a:t>
            </a:r>
            <a:r>
              <a:rPr dirty="0" sz="36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9B2C1F"/>
                </a:solidFill>
                <a:latin typeface="Times New Roman"/>
                <a:cs typeface="Times New Roman"/>
              </a:rPr>
              <a:t>ribose</a:t>
            </a:r>
            <a:endParaRPr sz="36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  <a:spcBef>
                <a:spcPts val="50"/>
              </a:spcBef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Which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is used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for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production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 nucleotides: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3725" y="5902147"/>
            <a:ext cx="210375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C00000"/>
                </a:solidFill>
                <a:latin typeface="Times New Roman"/>
                <a:cs typeface="Times New Roman"/>
              </a:rPr>
              <a:t>For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nucleic</a:t>
            </a:r>
            <a:r>
              <a:rPr dirty="0" sz="24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acids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8577" y="5906719"/>
            <a:ext cx="197040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C00000"/>
                </a:solidFill>
                <a:latin typeface="Times New Roman"/>
                <a:cs typeface="Times New Roman"/>
              </a:rPr>
              <a:t>For</a:t>
            </a:r>
            <a:r>
              <a:rPr dirty="0" sz="24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Times New Roman"/>
                <a:cs typeface="Times New Roman"/>
              </a:rPr>
              <a:t>co-enzymes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9400" y="5651500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2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87650" y="5651500"/>
            <a:ext cx="114300" cy="292100"/>
          </a:xfrm>
          <a:custGeom>
            <a:avLst/>
            <a:gdLst/>
            <a:ahLst/>
            <a:cxnLst/>
            <a:rect l="l" t="t" r="r" b="b"/>
            <a:pathLst>
              <a:path w="114300" h="292100">
                <a:moveTo>
                  <a:pt x="38100" y="177800"/>
                </a:moveTo>
                <a:lnTo>
                  <a:pt x="0" y="177800"/>
                </a:lnTo>
                <a:lnTo>
                  <a:pt x="57150" y="292100"/>
                </a:lnTo>
                <a:lnTo>
                  <a:pt x="104775" y="196850"/>
                </a:lnTo>
                <a:lnTo>
                  <a:pt x="38100" y="196850"/>
                </a:lnTo>
                <a:lnTo>
                  <a:pt x="38100" y="177800"/>
                </a:lnTo>
                <a:close/>
              </a:path>
              <a:path w="114300" h="292100">
                <a:moveTo>
                  <a:pt x="76200" y="0"/>
                </a:moveTo>
                <a:lnTo>
                  <a:pt x="38100" y="0"/>
                </a:lnTo>
                <a:lnTo>
                  <a:pt x="38100" y="196850"/>
                </a:lnTo>
                <a:lnTo>
                  <a:pt x="76200" y="196850"/>
                </a:lnTo>
                <a:lnTo>
                  <a:pt x="76200" y="0"/>
                </a:lnTo>
                <a:close/>
              </a:path>
              <a:path w="114300" h="292100">
                <a:moveTo>
                  <a:pt x="114300" y="177800"/>
                </a:moveTo>
                <a:lnTo>
                  <a:pt x="76200" y="177800"/>
                </a:lnTo>
                <a:lnTo>
                  <a:pt x="76200" y="196850"/>
                </a:lnTo>
                <a:lnTo>
                  <a:pt x="104775" y="196850"/>
                </a:lnTo>
                <a:lnTo>
                  <a:pt x="114300" y="17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86450" y="5651500"/>
            <a:ext cx="114300" cy="292100"/>
          </a:xfrm>
          <a:custGeom>
            <a:avLst/>
            <a:gdLst/>
            <a:ahLst/>
            <a:cxnLst/>
            <a:rect l="l" t="t" r="r" b="b"/>
            <a:pathLst>
              <a:path w="114300" h="292100">
                <a:moveTo>
                  <a:pt x="38100" y="177800"/>
                </a:moveTo>
                <a:lnTo>
                  <a:pt x="0" y="177800"/>
                </a:lnTo>
                <a:lnTo>
                  <a:pt x="57150" y="292100"/>
                </a:lnTo>
                <a:lnTo>
                  <a:pt x="104775" y="196850"/>
                </a:lnTo>
                <a:lnTo>
                  <a:pt x="38100" y="196850"/>
                </a:lnTo>
                <a:lnTo>
                  <a:pt x="38100" y="177800"/>
                </a:lnTo>
                <a:close/>
              </a:path>
              <a:path w="114300" h="292100">
                <a:moveTo>
                  <a:pt x="76200" y="0"/>
                </a:moveTo>
                <a:lnTo>
                  <a:pt x="38100" y="0"/>
                </a:lnTo>
                <a:lnTo>
                  <a:pt x="38100" y="196850"/>
                </a:lnTo>
                <a:lnTo>
                  <a:pt x="76200" y="196850"/>
                </a:lnTo>
                <a:lnTo>
                  <a:pt x="76200" y="0"/>
                </a:lnTo>
                <a:close/>
              </a:path>
              <a:path w="114300" h="292100">
                <a:moveTo>
                  <a:pt x="114300" y="177800"/>
                </a:moveTo>
                <a:lnTo>
                  <a:pt x="76200" y="177800"/>
                </a:lnTo>
                <a:lnTo>
                  <a:pt x="76200" y="196850"/>
                </a:lnTo>
                <a:lnTo>
                  <a:pt x="104775" y="196850"/>
                </a:lnTo>
                <a:lnTo>
                  <a:pt x="114300" y="17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03776" y="5486400"/>
            <a:ext cx="1905" cy="165100"/>
          </a:xfrm>
          <a:custGeom>
            <a:avLst/>
            <a:gdLst/>
            <a:ahLst/>
            <a:cxnLst/>
            <a:rect l="l" t="t" r="r" b="b"/>
            <a:pathLst>
              <a:path w="1904" h="165100">
                <a:moveTo>
                  <a:pt x="1524" y="0"/>
                </a:moveTo>
                <a:lnTo>
                  <a:pt x="0" y="1651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457200"/>
            <a:ext cx="5410200" cy="914400"/>
          </a:xfrm>
          <a:prstGeom prst="rect"/>
          <a:solidFill>
            <a:srgbClr val="FFFF00"/>
          </a:solidFill>
          <a:ln w="9525">
            <a:solidFill>
              <a:srgbClr val="C00000"/>
            </a:solidFill>
          </a:ln>
        </p:spPr>
        <p:txBody>
          <a:bodyPr wrap="square" lIns="0" tIns="20383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1605"/>
              </a:spcBef>
            </a:pPr>
            <a:r>
              <a:rPr dirty="0" sz="4000" spc="-5" b="0">
                <a:solidFill>
                  <a:srgbClr val="A40020"/>
                </a:solidFill>
                <a:latin typeface="Impact"/>
                <a:cs typeface="Impact"/>
              </a:rPr>
              <a:t>Glucose</a:t>
            </a:r>
            <a:r>
              <a:rPr dirty="0" sz="4000" spc="-45" b="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10" b="0">
                <a:solidFill>
                  <a:srgbClr val="A40020"/>
                </a:solidFill>
                <a:latin typeface="Impact"/>
                <a:cs typeface="Impact"/>
              </a:rPr>
              <a:t>Transport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360" y="1472057"/>
            <a:ext cx="6810375" cy="4534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Na</a:t>
            </a:r>
            <a:r>
              <a:rPr dirty="0" baseline="25132" sz="3150" spc="-7" b="1">
                <a:solidFill>
                  <a:srgbClr val="9B2C1F"/>
                </a:solidFill>
                <a:latin typeface="Times New Roman"/>
                <a:cs typeface="Times New Roman"/>
              </a:rPr>
              <a:t>+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-Monosaccharide</a:t>
            </a:r>
            <a:r>
              <a:rPr dirty="0" sz="3200" spc="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Cotransporter</a:t>
            </a:r>
            <a:r>
              <a:rPr dirty="0" sz="4400" spc="-5" b="1">
                <a:solidFill>
                  <a:srgbClr val="9B2C1F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  <a:p>
            <a:pPr marL="722630" marR="2032635">
              <a:lnSpc>
                <a:spcPct val="103400"/>
              </a:lnSpc>
              <a:spcBef>
                <a:spcPts val="965"/>
              </a:spcBef>
            </a:pPr>
            <a:r>
              <a:rPr dirty="0" sz="2400" b="1">
                <a:solidFill>
                  <a:srgbClr val="001F5F"/>
                </a:solidFill>
                <a:latin typeface="Times New Roman"/>
                <a:cs typeface="Times New Roman"/>
              </a:rPr>
              <a:t>Against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concentration gradient 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r>
              <a:rPr dirty="0" sz="2400" spc="-5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dependent</a:t>
            </a:r>
            <a:endParaRPr sz="24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</a:pPr>
            <a:r>
              <a:rPr dirty="0" sz="2400" spc="-15" b="1">
                <a:solidFill>
                  <a:srgbClr val="001F5F"/>
                </a:solidFill>
                <a:latin typeface="Times New Roman"/>
                <a:cs typeface="Times New Roman"/>
              </a:rPr>
              <a:t>Carrier-mediated</a:t>
            </a:r>
            <a:endParaRPr sz="24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</a:pPr>
            <a:r>
              <a:rPr dirty="0" sz="2400" b="1">
                <a:solidFill>
                  <a:srgbClr val="001F5F"/>
                </a:solidFill>
                <a:latin typeface="Times New Roman"/>
                <a:cs typeface="Times New Roman"/>
              </a:rPr>
              <a:t>Coupled to Na</a:t>
            </a:r>
            <a:r>
              <a:rPr dirty="0" baseline="24305" sz="2400" b="1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dirty="0" baseline="24305" sz="2400" spc="187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transport</a:t>
            </a:r>
            <a:endParaRPr sz="24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</a:pPr>
            <a:r>
              <a:rPr dirty="0" sz="2400" spc="-10" b="1">
                <a:solidFill>
                  <a:srgbClr val="001F5F"/>
                </a:solidFill>
                <a:latin typeface="Times New Roman"/>
                <a:cs typeface="Times New Roman"/>
              </a:rPr>
              <a:t>Small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intestine, </a:t>
            </a:r>
            <a:r>
              <a:rPr dirty="0" sz="2400" spc="-15" b="1">
                <a:solidFill>
                  <a:srgbClr val="001F5F"/>
                </a:solidFill>
                <a:latin typeface="Times New Roman"/>
                <a:cs typeface="Times New Roman"/>
              </a:rPr>
              <a:t>renal </a:t>
            </a:r>
            <a:r>
              <a:rPr dirty="0" sz="2400" b="1">
                <a:solidFill>
                  <a:srgbClr val="001F5F"/>
                </a:solidFill>
                <a:latin typeface="Times New Roman"/>
                <a:cs typeface="Times New Roman"/>
              </a:rPr>
              <a:t>tubules &amp; </a:t>
            </a:r>
            <a:r>
              <a:rPr dirty="0" sz="2400" spc="-10" b="1">
                <a:solidFill>
                  <a:srgbClr val="001F5F"/>
                </a:solidFill>
                <a:latin typeface="Times New Roman"/>
                <a:cs typeface="Times New Roman"/>
              </a:rPr>
              <a:t>choroid</a:t>
            </a:r>
            <a:r>
              <a:rPr dirty="0" sz="2400" spc="3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plexus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70"/>
              </a:spcBef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Na</a:t>
            </a:r>
            <a:r>
              <a:rPr dirty="0" baseline="25132" sz="3150" spc="-7" b="1">
                <a:solidFill>
                  <a:srgbClr val="9B2C1F"/>
                </a:solidFill>
                <a:latin typeface="Times New Roman"/>
                <a:cs typeface="Times New Roman"/>
              </a:rPr>
              <a:t>+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-Independent Facilitated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Diffusion:</a:t>
            </a:r>
            <a:endParaRPr sz="3200">
              <a:latin typeface="Times New Roman"/>
              <a:cs typeface="Times New Roman"/>
            </a:endParaRPr>
          </a:p>
          <a:p>
            <a:pPr marL="722630" marR="1788795">
              <a:lnSpc>
                <a:spcPct val="103400"/>
              </a:lnSpc>
              <a:spcBef>
                <a:spcPts val="315"/>
              </a:spcBef>
            </a:pPr>
            <a:r>
              <a:rPr dirty="0" sz="2400" b="1">
                <a:solidFill>
                  <a:srgbClr val="001F5F"/>
                </a:solidFill>
                <a:latin typeface="Times New Roman"/>
                <a:cs typeface="Times New Roman"/>
              </a:rPr>
              <a:t>Down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the concentration gradient 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r>
              <a:rPr dirty="0" sz="2400" spc="-3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Independent</a:t>
            </a:r>
            <a:endParaRPr sz="24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</a:pP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Glucose </a:t>
            </a:r>
            <a:r>
              <a:rPr dirty="0" sz="2400" spc="-20" b="1">
                <a:solidFill>
                  <a:srgbClr val="001F5F"/>
                </a:solidFill>
                <a:latin typeface="Times New Roman"/>
                <a:cs typeface="Times New Roman"/>
              </a:rPr>
              <a:t>Transporters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(GLUT</a:t>
            </a:r>
            <a:r>
              <a:rPr dirty="0" sz="2400" spc="-7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1-14)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Reem</dc:creator>
  <dc:title>PowerPoint Presentation</dc:title>
  <dcterms:created xsi:type="dcterms:W3CDTF">2015-10-14T08:13:19Z</dcterms:created>
  <dcterms:modified xsi:type="dcterms:W3CDTF">2015-10-14T08:13:19Z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2015-10-14T00:00:00Z</vt:filetime>
  </property>
</Properties>
</file>