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g" ContentType="image/jp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A40020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A40020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5940" y="1803146"/>
            <a:ext cx="3564254" cy="4401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A40020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A40020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328165"/>
            <a:ext cx="8681719" cy="147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mailto:sallam@ksu.edu.sa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5027" y="1537335"/>
            <a:ext cx="7798943" cy="36285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905000"/>
            <a:ext cx="86106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196850" rIns="0" bIns="0" rtlCol="0" vert="horz">
            <a:spAutoFit/>
          </a:bodyPr>
          <a:lstStyle/>
          <a:p>
            <a:pPr marL="186055">
              <a:lnSpc>
                <a:spcPct val="100000"/>
              </a:lnSpc>
              <a:spcBef>
                <a:spcPts val="1550"/>
              </a:spcBef>
            </a:pPr>
            <a:r>
              <a:rPr dirty="0" sz="4800"/>
              <a:t>Aerobic </a:t>
            </a:r>
            <a:r>
              <a:rPr dirty="0" sz="4800" spc="-5"/>
              <a:t>Vs </a:t>
            </a:r>
            <a:r>
              <a:rPr dirty="0" sz="4800"/>
              <a:t>Anaerobic</a:t>
            </a:r>
            <a:r>
              <a:rPr dirty="0" sz="4800" spc="-75"/>
              <a:t> </a:t>
            </a:r>
            <a:r>
              <a:rPr dirty="0" sz="4800" spc="-5"/>
              <a:t>Glycolysis</a:t>
            </a:r>
            <a:endParaRPr sz="4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7400" y="152398"/>
            <a:ext cx="2895600" cy="6595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609600"/>
            <a:ext cx="5181600" cy="12192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296545" rIns="0" bIns="0" rtlCol="0" vert="horz">
            <a:spAutoFit/>
          </a:bodyPr>
          <a:lstStyle/>
          <a:p>
            <a:pPr marL="402590">
              <a:lnSpc>
                <a:spcPct val="100000"/>
              </a:lnSpc>
              <a:spcBef>
                <a:spcPts val="2335"/>
              </a:spcBef>
            </a:pPr>
            <a:r>
              <a:rPr dirty="0" sz="4000" spc="-5"/>
              <a:t>Anaerobic</a:t>
            </a:r>
            <a:r>
              <a:rPr dirty="0" sz="4000"/>
              <a:t> </a:t>
            </a:r>
            <a:r>
              <a:rPr dirty="0" sz="4000" spc="-10"/>
              <a:t>Glycolysis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8739" y="1864486"/>
            <a:ext cx="5694045" cy="4767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58140">
              <a:lnSpc>
                <a:spcPct val="100000"/>
              </a:lnSpc>
            </a:pP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NADH </a:t>
            </a:r>
            <a:r>
              <a:rPr dirty="0" sz="2400" spc="-10" b="1">
                <a:solidFill>
                  <a:srgbClr val="3333CC"/>
                </a:solidFill>
                <a:latin typeface="Times New Roman"/>
                <a:cs typeface="Times New Roman"/>
              </a:rPr>
              <a:t>produced </a:t>
            </a:r>
            <a:r>
              <a:rPr dirty="0" sz="2400" spc="-5" b="1">
                <a:solidFill>
                  <a:srgbClr val="C00000"/>
                </a:solidFill>
                <a:latin typeface="Times New Roman"/>
                <a:cs typeface="Times New Roman"/>
              </a:rPr>
              <a:t>cannot be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used by ETC 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for </a:t>
            </a:r>
            <a:r>
              <a:rPr dirty="0" sz="2400" spc="-65" b="1">
                <a:solidFill>
                  <a:srgbClr val="3333CC"/>
                </a:solidFill>
                <a:latin typeface="Times New Roman"/>
                <a:cs typeface="Times New Roman"/>
              </a:rPr>
              <a:t>ATP</a:t>
            </a:r>
            <a:r>
              <a:rPr dirty="0" sz="2400" spc="-39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production</a:t>
            </a:r>
            <a:endParaRPr sz="2400">
              <a:latin typeface="Times New Roman"/>
              <a:cs typeface="Times New Roman"/>
            </a:endParaRPr>
          </a:p>
          <a:p>
            <a:pPr marL="88265">
              <a:lnSpc>
                <a:spcPct val="100000"/>
              </a:lnSpc>
            </a:pPr>
            <a:r>
              <a:rPr dirty="0" sz="2400" spc="-5" b="1">
                <a:solidFill>
                  <a:srgbClr val="C00000"/>
                </a:solidFill>
                <a:latin typeface="Times New Roman"/>
                <a:cs typeface="Times New Roman"/>
              </a:rPr>
              <a:t>(No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baseline="-20833" sz="2400" b="1">
                <a:solidFill>
                  <a:srgbClr val="C00000"/>
                </a:solidFill>
                <a:latin typeface="Times New Roman"/>
                <a:cs typeface="Times New Roman"/>
              </a:rPr>
              <a:t>2 </a:t>
            </a:r>
            <a:r>
              <a:rPr dirty="0" sz="2400" spc="-5" b="1">
                <a:solidFill>
                  <a:srgbClr val="C00000"/>
                </a:solidFill>
                <a:latin typeface="Times New Roman"/>
                <a:cs typeface="Times New Roman"/>
              </a:rPr>
              <a:t>and/or No</a:t>
            </a:r>
            <a:r>
              <a:rPr dirty="0" sz="2400" spc="1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mitochondria)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830580">
              <a:lnSpc>
                <a:spcPct val="100000"/>
              </a:lnSpc>
            </a:pP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Less </a:t>
            </a:r>
            <a:r>
              <a:rPr dirty="0" sz="2400" spc="-65" b="1">
                <a:solidFill>
                  <a:srgbClr val="3333CC"/>
                </a:solidFill>
                <a:latin typeface="Times New Roman"/>
                <a:cs typeface="Times New Roman"/>
              </a:rPr>
              <a:t>ATP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production, as </a:t>
            </a:r>
            <a:r>
              <a:rPr dirty="0" sz="2400" spc="-10" b="1">
                <a:solidFill>
                  <a:srgbClr val="3333CC"/>
                </a:solidFill>
                <a:latin typeface="Times New Roman"/>
                <a:cs typeface="Times New Roman"/>
              </a:rPr>
              <a:t>compared</a:t>
            </a:r>
            <a:r>
              <a:rPr dirty="0" sz="2400" spc="-21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to  </a:t>
            </a:r>
            <a:r>
              <a:rPr dirty="0" sz="2400" spc="-10" b="1">
                <a:solidFill>
                  <a:srgbClr val="3333CC"/>
                </a:solidFill>
                <a:latin typeface="Times New Roman"/>
                <a:cs typeface="Times New Roman"/>
              </a:rPr>
              <a:t>aerobic</a:t>
            </a:r>
            <a:r>
              <a:rPr dirty="0" sz="2400" spc="-8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glycolysis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872490">
              <a:lnSpc>
                <a:spcPct val="100000"/>
              </a:lnSpc>
            </a:pP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Lactate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is an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obligatory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end</a:t>
            </a:r>
            <a:r>
              <a:rPr dirty="0" sz="2400" spc="-5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3333CC"/>
                </a:solidFill>
                <a:latin typeface="Times New Roman"/>
                <a:cs typeface="Times New Roman"/>
              </a:rPr>
              <a:t>product,  </a:t>
            </a:r>
            <a:r>
              <a:rPr dirty="0" sz="2400" spc="-5" b="1">
                <a:solidFill>
                  <a:srgbClr val="C00000"/>
                </a:solidFill>
                <a:latin typeface="Times New Roman"/>
                <a:cs typeface="Times New Roman"/>
              </a:rPr>
              <a:t>Why?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Because if not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formed,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All cellular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NAD+</a:t>
            </a:r>
            <a:r>
              <a:rPr dirty="0" sz="2400" spc="-2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will 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be converted to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NADH,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with no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means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to 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replenish the cellular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NAD </a:t>
            </a:r>
            <a:r>
              <a:rPr dirty="0" sz="2400" spc="-5">
                <a:solidFill>
                  <a:srgbClr val="C00000"/>
                </a:solidFill>
                <a:latin typeface="Wingdings"/>
                <a:cs typeface="Wingdings"/>
              </a:rPr>
              <a:t>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Glycolysis  stops</a:t>
            </a:r>
            <a:r>
              <a:rPr dirty="0" sz="2400">
                <a:solidFill>
                  <a:srgbClr val="C00000"/>
                </a:solidFill>
                <a:latin typeface="Wingdings"/>
                <a:cs typeface="Wingdings"/>
              </a:rPr>
              <a:t>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death of the</a:t>
            </a:r>
            <a:r>
              <a:rPr dirty="0" sz="2400" spc="-1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cell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400" y="1828800"/>
            <a:ext cx="5029200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9200" y="304800"/>
            <a:ext cx="6553200" cy="12192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265430" rIns="0" bIns="0" rtlCol="0" vert="horz">
            <a:spAutoFit/>
          </a:bodyPr>
          <a:lstStyle/>
          <a:p>
            <a:pPr marL="575310">
              <a:lnSpc>
                <a:spcPct val="100000"/>
              </a:lnSpc>
              <a:spcBef>
                <a:spcPts val="2090"/>
              </a:spcBef>
            </a:pPr>
            <a:r>
              <a:rPr dirty="0" spc="-5"/>
              <a:t>Lactate</a:t>
            </a:r>
            <a:r>
              <a:rPr dirty="0" spc="-70"/>
              <a:t> </a:t>
            </a:r>
            <a:r>
              <a:rPr dirty="0"/>
              <a:t>Dehydrogenase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381000"/>
            <a:ext cx="8839200" cy="11430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227329" rIns="0" bIns="0" rtlCol="0" vert="horz">
            <a:spAutoFit/>
          </a:bodyPr>
          <a:lstStyle/>
          <a:p>
            <a:pPr marL="181610">
              <a:lnSpc>
                <a:spcPct val="100000"/>
              </a:lnSpc>
              <a:spcBef>
                <a:spcPts val="1789"/>
              </a:spcBef>
            </a:pPr>
            <a:r>
              <a:rPr dirty="0"/>
              <a:t>Anaerobic Glycolysis: ATP</a:t>
            </a:r>
            <a:r>
              <a:rPr dirty="0" spc="-100"/>
              <a:t> </a:t>
            </a:r>
            <a:r>
              <a:rPr dirty="0"/>
              <a:t>Production</a:t>
            </a:r>
          </a:p>
        </p:txBody>
      </p:sp>
      <p:sp>
        <p:nvSpPr>
          <p:cNvPr id="4" name="object 4"/>
          <p:cNvSpPr/>
          <p:nvPr/>
        </p:nvSpPr>
        <p:spPr>
          <a:xfrm>
            <a:off x="784098" y="4517897"/>
            <a:ext cx="8001000" cy="0"/>
          </a:xfrm>
          <a:custGeom>
            <a:avLst/>
            <a:gdLst/>
            <a:ahLst/>
            <a:cxnLst/>
            <a:rect l="l" t="t" r="r" b="b"/>
            <a:pathLst>
              <a:path w="8001000" h="0">
                <a:moveTo>
                  <a:pt x="800100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3333CC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70941" y="1818617"/>
          <a:ext cx="8216900" cy="4436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7301"/>
                <a:gridCol w="2050365"/>
                <a:gridCol w="855415"/>
                <a:gridCol w="1233538"/>
              </a:tblGrid>
              <a:tr h="1242470">
                <a:tc>
                  <a:txBody>
                    <a:bodyPr/>
                    <a:lstStyle/>
                    <a:p>
                      <a:pPr marL="22225">
                        <a:lnSpc>
                          <a:spcPts val="3720"/>
                        </a:lnSpc>
                      </a:pPr>
                      <a:r>
                        <a:rPr dirty="0" sz="3200" spc="-80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ATP</a:t>
                      </a:r>
                      <a:r>
                        <a:rPr dirty="0" sz="3200" spc="-240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Consumed: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295910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r" marR="86360">
                        <a:lnSpc>
                          <a:spcPct val="100000"/>
                        </a:lnSpc>
                      </a:pPr>
                      <a:r>
                        <a:rPr dirty="0" sz="3200" spc="-245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219453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dirty="0" sz="3200" spc="-8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ATP</a:t>
                      </a:r>
                      <a:r>
                        <a:rPr dirty="0" sz="3200" spc="-24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1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Produced: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35990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Substrate-level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4700">
                        <a:latin typeface="Times New Roman"/>
                        <a:cs typeface="Times New Roman"/>
                      </a:endParaRPr>
                    </a:p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2 X 2</a:t>
                      </a:r>
                      <a:r>
                        <a:rPr dirty="0" sz="3200" spc="-10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4700">
                        <a:latin typeface="Times New Roman"/>
                        <a:cs typeface="Times New Roman"/>
                      </a:endParaRPr>
                    </a:p>
                    <a:p>
                      <a:pPr marL="295910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4700">
                        <a:latin typeface="Times New Roman"/>
                        <a:cs typeface="Times New Roman"/>
                      </a:endParaRPr>
                    </a:p>
                    <a:p>
                      <a:pPr algn="r" marR="86360">
                        <a:lnSpc>
                          <a:spcPct val="100000"/>
                        </a:lnSpc>
                      </a:pPr>
                      <a:r>
                        <a:rPr dirty="0" sz="3200" spc="-24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87654">
                <a:tc>
                  <a:txBody>
                    <a:bodyPr/>
                    <a:lstStyle/>
                    <a:p>
                      <a:pPr marL="935990">
                        <a:lnSpc>
                          <a:spcPts val="3535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Oxidative-level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3535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2 X 3</a:t>
                      </a:r>
                      <a:r>
                        <a:rPr dirty="0" sz="3200" spc="-11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3535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6360">
                        <a:lnSpc>
                          <a:spcPts val="3535"/>
                        </a:lnSpc>
                      </a:pPr>
                      <a:r>
                        <a:rPr dirty="0" sz="3200" spc="-24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670196">
                <a:tc>
                  <a:txBody>
                    <a:bodyPr/>
                    <a:lstStyle/>
                    <a:p>
                      <a:pPr marL="935990">
                        <a:lnSpc>
                          <a:spcPts val="3535"/>
                        </a:lnSpc>
                      </a:pPr>
                      <a:r>
                        <a:rPr dirty="0" sz="3200" spc="-5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3535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6360">
                        <a:lnSpc>
                          <a:spcPts val="3535"/>
                        </a:lnSpc>
                      </a:pPr>
                      <a:r>
                        <a:rPr dirty="0" sz="3200" spc="-24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81643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950"/>
                        </a:spcBef>
                      </a:pP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Net: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Bef>
                          <a:spcPts val="1950"/>
                        </a:spcBef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3200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3200" spc="-105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1950"/>
                        </a:spcBef>
                      </a:pP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86360">
                        <a:lnSpc>
                          <a:spcPct val="100000"/>
                        </a:lnSpc>
                        <a:spcBef>
                          <a:spcPts val="1950"/>
                        </a:spcBef>
                      </a:pPr>
                      <a:r>
                        <a:rPr dirty="0" sz="3200" spc="-24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62600" y="381000"/>
            <a:ext cx="2743200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2209800"/>
            <a:ext cx="4953000" cy="1600200"/>
          </a:xfrm>
          <a:prstGeom prst="rect">
            <a:avLst/>
          </a:prstGeom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18288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1440"/>
              </a:spcBef>
            </a:pP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Anaerobic</a:t>
            </a:r>
            <a:r>
              <a:rPr dirty="0" sz="4000" spc="-3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10">
                <a:solidFill>
                  <a:srgbClr val="A40020"/>
                </a:solidFill>
                <a:latin typeface="Impact"/>
                <a:cs typeface="Impact"/>
              </a:rPr>
              <a:t>Glycolysis</a:t>
            </a:r>
            <a:endParaRPr sz="4000">
              <a:latin typeface="Impact"/>
              <a:cs typeface="Impact"/>
            </a:endParaRPr>
          </a:p>
          <a:p>
            <a:pPr marL="86360">
              <a:lnSpc>
                <a:spcPct val="100000"/>
              </a:lnSpc>
            </a:pP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in RBCs: 2,3-BPG</a:t>
            </a:r>
            <a:r>
              <a:rPr dirty="0" sz="4000" spc="-3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10">
                <a:solidFill>
                  <a:srgbClr val="A40020"/>
                </a:solidFill>
                <a:latin typeface="Impact"/>
                <a:cs typeface="Impact"/>
              </a:rPr>
              <a:t>Shunt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2228" y="741934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0926" y="2093086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5277" y="3429889"/>
            <a:ext cx="17843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56579" y="4344670"/>
            <a:ext cx="198755" cy="2235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3020">
              <a:lnSpc>
                <a:spcPct val="100000"/>
              </a:lnSpc>
              <a:spcBef>
                <a:spcPts val="1785"/>
              </a:spcBef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74392" y="2590800"/>
            <a:ext cx="483108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8200" y="381000"/>
            <a:ext cx="7772400" cy="1600200"/>
          </a:xfrm>
          <a:prstGeom prst="rect">
            <a:avLst/>
          </a:prstGeom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18224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435"/>
              </a:spcBef>
            </a:pP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Anaerobic </a:t>
            </a:r>
            <a:r>
              <a:rPr dirty="0" sz="4000" spc="-10">
                <a:solidFill>
                  <a:srgbClr val="A40020"/>
                </a:solidFill>
                <a:latin typeface="Impact"/>
                <a:cs typeface="Impact"/>
              </a:rPr>
              <a:t>Glycolysis </a:t>
            </a: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in</a:t>
            </a:r>
            <a:r>
              <a:rPr dirty="0" sz="4000" spc="35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RBCs:</a:t>
            </a:r>
            <a:endParaRPr sz="4000">
              <a:latin typeface="Impact"/>
              <a:cs typeface="Impact"/>
            </a:endParaRPr>
          </a:p>
          <a:p>
            <a:pPr algn="ctr">
              <a:lnSpc>
                <a:spcPct val="100000"/>
              </a:lnSpc>
            </a:pP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2,3-BPG</a:t>
            </a:r>
            <a:r>
              <a:rPr dirty="0" sz="4000" spc="-55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10">
                <a:solidFill>
                  <a:srgbClr val="A40020"/>
                </a:solidFill>
                <a:latin typeface="Impact"/>
                <a:cs typeface="Impact"/>
              </a:rPr>
              <a:t>Shunt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4722" y="3512566"/>
            <a:ext cx="2834640" cy="1501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27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85770" y="5889650"/>
            <a:ext cx="17780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227329" rIns="0" bIns="0" rtlCol="0" vert="horz">
            <a:spAutoFit/>
          </a:bodyPr>
          <a:lstStyle/>
          <a:p>
            <a:pPr marL="226060">
              <a:lnSpc>
                <a:spcPct val="100000"/>
              </a:lnSpc>
              <a:spcBef>
                <a:spcPts val="1789"/>
              </a:spcBef>
            </a:pPr>
            <a:r>
              <a:rPr dirty="0" spc="-5"/>
              <a:t>Glycolysis </a:t>
            </a:r>
            <a:r>
              <a:rPr dirty="0"/>
              <a:t>in RBCs: ATP</a:t>
            </a:r>
            <a:r>
              <a:rPr dirty="0" spc="-90"/>
              <a:t> </a:t>
            </a:r>
            <a:r>
              <a:rPr dirty="0"/>
              <a:t>Production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38009" y="2290826"/>
            <a:ext cx="1724025" cy="4991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2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	</a:t>
            </a:r>
            <a:r>
              <a:rPr dirty="0" sz="3200" spc="-245" b="1">
                <a:solidFill>
                  <a:srgbClr val="3333CC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8828" y="4242054"/>
            <a:ext cx="1261745" cy="986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1 X 2</a:t>
            </a:r>
            <a:r>
              <a:rPr dirty="0" sz="3200" spc="-114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=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2 X 3</a:t>
            </a:r>
            <a:r>
              <a:rPr dirty="0" sz="3200" spc="-110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=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38009" y="3754120"/>
            <a:ext cx="1724025" cy="147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4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	</a:t>
            </a:r>
            <a:r>
              <a:rPr dirty="0" sz="3200" spc="-245" b="1">
                <a:solidFill>
                  <a:srgbClr val="A40020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TP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	</a:t>
            </a:r>
            <a:r>
              <a:rPr dirty="0" sz="3200" spc="-240" b="1">
                <a:solidFill>
                  <a:srgbClr val="A40020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TP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6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	</a:t>
            </a:r>
            <a:r>
              <a:rPr dirty="0" sz="3200" spc="-245" b="1">
                <a:solidFill>
                  <a:srgbClr val="A40020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TP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3228" y="5217769"/>
            <a:ext cx="2638425" cy="4991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1500" algn="l"/>
              </a:tabLst>
            </a:pP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4</a:t>
            </a:r>
            <a:r>
              <a:rPr dirty="0" sz="3200" spc="-5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OR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	</a:t>
            </a:r>
            <a:r>
              <a:rPr dirty="0" sz="3200" spc="-240" b="1">
                <a:solidFill>
                  <a:srgbClr val="A40020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TP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0"/>
              <a:t>ATP</a:t>
            </a:r>
            <a:r>
              <a:rPr dirty="0" spc="-240"/>
              <a:t> </a:t>
            </a:r>
            <a:r>
              <a:rPr dirty="0" spc="-5"/>
              <a:t>Consumed:</a:t>
            </a:r>
          </a:p>
          <a:p>
            <a:pPr>
              <a:lnSpc>
                <a:spcPct val="100000"/>
              </a:lnSpc>
            </a:p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pc="-80">
                <a:solidFill>
                  <a:srgbClr val="A40020"/>
                </a:solidFill>
              </a:rPr>
              <a:t>ATP</a:t>
            </a:r>
            <a:r>
              <a:rPr dirty="0" spc="-240">
                <a:solidFill>
                  <a:srgbClr val="A40020"/>
                </a:solidFill>
              </a:rPr>
              <a:t> </a:t>
            </a:r>
            <a:r>
              <a:rPr dirty="0" spc="-10">
                <a:solidFill>
                  <a:srgbClr val="A40020"/>
                </a:solidFill>
              </a:rPr>
              <a:t>Produced:</a:t>
            </a:r>
          </a:p>
          <a:p>
            <a:pPr marL="927100">
              <a:lnSpc>
                <a:spcPct val="100000"/>
              </a:lnSpc>
            </a:pPr>
            <a:r>
              <a:rPr dirty="0">
                <a:solidFill>
                  <a:srgbClr val="A40020"/>
                </a:solidFill>
              </a:rPr>
              <a:t>Substrate-level</a:t>
            </a: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33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>
                <a:solidFill>
                  <a:srgbClr val="A40020"/>
                </a:solidFill>
              </a:rPr>
              <a:t>Oxidative-level</a:t>
            </a:r>
          </a:p>
          <a:p>
            <a:pPr marL="927100">
              <a:lnSpc>
                <a:spcPct val="100000"/>
              </a:lnSpc>
            </a:pPr>
            <a:r>
              <a:rPr dirty="0" spc="-60">
                <a:solidFill>
                  <a:srgbClr val="A40020"/>
                </a:solidFill>
              </a:rPr>
              <a:t>Total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006666"/>
                </a:solidFill>
              </a:rPr>
              <a:t>Net: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08828" y="6193129"/>
            <a:ext cx="1172210" cy="4991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2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–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2</a:t>
            </a:r>
            <a:r>
              <a:rPr dirty="0" sz="3200" spc="-10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=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38009" y="5705449"/>
            <a:ext cx="1724025" cy="986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dirty="0" sz="3200" b="1">
                <a:solidFill>
                  <a:srgbClr val="006666"/>
                </a:solidFill>
                <a:latin typeface="Times New Roman"/>
                <a:cs typeface="Times New Roman"/>
              </a:rPr>
              <a:t>2</a:t>
            </a:r>
            <a:r>
              <a:rPr dirty="0" sz="3200" b="1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dirty="0" sz="3200" spc="-240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006666"/>
                </a:solidFill>
                <a:latin typeface="Times New Roman"/>
                <a:cs typeface="Times New Roman"/>
              </a:rPr>
              <a:t>TP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dirty="0" sz="3200" b="1">
                <a:solidFill>
                  <a:srgbClr val="006666"/>
                </a:solidFill>
                <a:latin typeface="Times New Roman"/>
                <a:cs typeface="Times New Roman"/>
              </a:rPr>
              <a:t>0</a:t>
            </a:r>
            <a:r>
              <a:rPr dirty="0" sz="3200" b="1">
                <a:solidFill>
                  <a:srgbClr val="006666"/>
                </a:solidFill>
                <a:latin typeface="Times New Roman"/>
                <a:cs typeface="Times New Roman"/>
              </a:rPr>
              <a:t>	</a:t>
            </a:r>
            <a:r>
              <a:rPr dirty="0" sz="3200" spc="-245" b="1">
                <a:solidFill>
                  <a:srgbClr val="006666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006666"/>
                </a:solidFill>
                <a:latin typeface="Times New Roman"/>
                <a:cs typeface="Times New Roman"/>
              </a:rPr>
              <a:t>TP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38961" y="5029961"/>
            <a:ext cx="8001000" cy="0"/>
          </a:xfrm>
          <a:custGeom>
            <a:avLst/>
            <a:gdLst/>
            <a:ahLst/>
            <a:cxnLst/>
            <a:rect l="l" t="t" r="r" b="b"/>
            <a:pathLst>
              <a:path w="8001000" h="0">
                <a:moveTo>
                  <a:pt x="800100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3333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22775" y="3754120"/>
            <a:ext cx="1948180" cy="729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1250" sz="4800" b="1">
                <a:solidFill>
                  <a:srgbClr val="3333CC"/>
                </a:solidFill>
                <a:latin typeface="Times New Roman"/>
                <a:cs typeface="Times New Roman"/>
              </a:rPr>
              <a:t>OR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2 X 2</a:t>
            </a:r>
            <a:r>
              <a:rPr dirty="0" sz="3200" spc="-315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=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22775" y="5705449"/>
            <a:ext cx="1858010" cy="725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1250" sz="4800" b="1">
                <a:solidFill>
                  <a:srgbClr val="3333CC"/>
                </a:solidFill>
                <a:latin typeface="Times New Roman"/>
                <a:cs typeface="Times New Roman"/>
              </a:rPr>
              <a:t>OR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4 </a:t>
            </a:r>
            <a:r>
              <a:rPr dirty="0" sz="3200" b="1">
                <a:latin typeface="Times New Roman"/>
                <a:cs typeface="Times New Roman"/>
              </a:rPr>
              <a:t>–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2</a:t>
            </a:r>
            <a:r>
              <a:rPr dirty="0" sz="3200" spc="-31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006666"/>
                </a:solidFill>
                <a:latin typeface="Times New Roman"/>
                <a:cs typeface="Times New Roman"/>
              </a:rPr>
              <a:t>=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4162" y="5709665"/>
            <a:ext cx="8153400" cy="0"/>
          </a:xfrm>
          <a:custGeom>
            <a:avLst/>
            <a:gdLst/>
            <a:ahLst/>
            <a:cxnLst/>
            <a:rect l="l" t="t" r="r" b="b"/>
            <a:pathLst>
              <a:path w="8153400" h="0">
                <a:moveTo>
                  <a:pt x="0" y="0"/>
                </a:moveTo>
                <a:lnTo>
                  <a:pt x="8153400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381000"/>
            <a:ext cx="6858000" cy="9144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113030" rIns="0" bIns="0" rtlCol="0" vert="horz">
            <a:spAutoFit/>
          </a:bodyPr>
          <a:lstStyle/>
          <a:p>
            <a:pPr marL="139065">
              <a:lnSpc>
                <a:spcPct val="100000"/>
              </a:lnSpc>
              <a:spcBef>
                <a:spcPts val="890"/>
              </a:spcBef>
            </a:pPr>
            <a:r>
              <a:rPr dirty="0" spc="-5"/>
              <a:t>Glycolysis </a:t>
            </a:r>
            <a:r>
              <a:rPr dirty="0"/>
              <a:t>in RBCs:</a:t>
            </a:r>
            <a:r>
              <a:rPr dirty="0" spc="-100"/>
              <a:t> </a:t>
            </a:r>
            <a:r>
              <a:rPr dirty="0" spc="-5"/>
              <a:t>Summary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End</a:t>
            </a:r>
            <a:r>
              <a:rPr dirty="0" spc="-70"/>
              <a:t> </a:t>
            </a:r>
            <a:r>
              <a:rPr dirty="0" spc="-10"/>
              <a:t>product:</a:t>
            </a:r>
          </a:p>
          <a:p>
            <a:pPr marL="927100">
              <a:lnSpc>
                <a:spcPct val="100000"/>
              </a:lnSpc>
            </a:pPr>
            <a:r>
              <a:rPr dirty="0">
                <a:solidFill>
                  <a:srgbClr val="A40020"/>
                </a:solidFill>
              </a:rPr>
              <a:t>Lactate</a:t>
            </a:r>
          </a:p>
          <a:p>
            <a:pPr marL="927100">
              <a:lnSpc>
                <a:spcPct val="100000"/>
              </a:lnSpc>
            </a:pPr>
            <a:r>
              <a:rPr dirty="0">
                <a:solidFill>
                  <a:srgbClr val="A40020"/>
                </a:solidFill>
              </a:rPr>
              <a:t>No net </a:t>
            </a:r>
            <a:r>
              <a:rPr dirty="0" spc="-10">
                <a:solidFill>
                  <a:srgbClr val="A40020"/>
                </a:solidFill>
              </a:rPr>
              <a:t>production </a:t>
            </a:r>
            <a:r>
              <a:rPr dirty="0">
                <a:solidFill>
                  <a:srgbClr val="A40020"/>
                </a:solidFill>
              </a:rPr>
              <a:t>or consumption of</a:t>
            </a:r>
            <a:r>
              <a:rPr dirty="0" spc="-135">
                <a:solidFill>
                  <a:srgbClr val="A40020"/>
                </a:solidFill>
              </a:rPr>
              <a:t> </a:t>
            </a:r>
            <a:r>
              <a:rPr dirty="0">
                <a:solidFill>
                  <a:srgbClr val="A40020"/>
                </a:solidFill>
              </a:rPr>
              <a:t>NADH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1140" y="3279520"/>
            <a:ext cx="5253990" cy="147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Energy</a:t>
            </a:r>
            <a:r>
              <a:rPr dirty="0" sz="3200" spc="-9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yield:</a:t>
            </a:r>
            <a:endParaRPr sz="3200">
              <a:latin typeface="Times New Roman"/>
              <a:cs typeface="Times New Roman"/>
            </a:endParaRPr>
          </a:p>
          <a:p>
            <a:pPr marL="927100" marR="5080">
              <a:lnSpc>
                <a:spcPct val="100000"/>
              </a:lnSpc>
            </a:pP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If </a:t>
            </a:r>
            <a:r>
              <a:rPr dirty="0" sz="3200" spc="-10" b="1">
                <a:solidFill>
                  <a:srgbClr val="A40020"/>
                </a:solidFill>
                <a:latin typeface="Times New Roman"/>
                <a:cs typeface="Times New Roman"/>
              </a:rPr>
              <a:t>no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2,3-BPG is formed: 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If 2,3-BPG </a:t>
            </a:r>
            <a:r>
              <a:rPr dirty="0" sz="3200" spc="-5" b="1">
                <a:solidFill>
                  <a:srgbClr val="A40020"/>
                </a:solidFill>
                <a:latin typeface="Times New Roman"/>
                <a:cs typeface="Times New Roman"/>
              </a:rPr>
              <a:t>shunt</a:t>
            </a:r>
            <a:r>
              <a:rPr dirty="0" sz="3200" spc="-80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occurs: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2829" y="3767201"/>
            <a:ext cx="1091565" cy="986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2</a:t>
            </a:r>
            <a:r>
              <a:rPr dirty="0" sz="3200" spc="-275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3200" spc="-80" b="1">
                <a:solidFill>
                  <a:srgbClr val="A40020"/>
                </a:solidFill>
                <a:latin typeface="Times New Roman"/>
                <a:cs typeface="Times New Roman"/>
              </a:rPr>
              <a:t>ATP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0</a:t>
            </a:r>
            <a:r>
              <a:rPr dirty="0" sz="3200" spc="-275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3200" spc="-80" b="1">
                <a:solidFill>
                  <a:srgbClr val="A40020"/>
                </a:solidFill>
                <a:latin typeface="Times New Roman"/>
                <a:cs typeface="Times New Roman"/>
              </a:rPr>
              <a:t>ATP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40" y="5230571"/>
            <a:ext cx="7846695" cy="147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PK Deficiency hemolytic anemia depends</a:t>
            </a:r>
            <a:r>
              <a:rPr dirty="0" sz="3200" spc="-13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on:</a:t>
            </a:r>
            <a:endParaRPr sz="3200">
              <a:latin typeface="Times New Roman"/>
              <a:cs typeface="Times New Roman"/>
            </a:endParaRPr>
          </a:p>
          <a:p>
            <a:pPr marL="927100" marR="2291715">
              <a:lnSpc>
                <a:spcPct val="100000"/>
              </a:lnSpc>
            </a:pPr>
            <a:r>
              <a:rPr dirty="0" sz="3200" spc="-10" b="1">
                <a:solidFill>
                  <a:srgbClr val="A40020"/>
                </a:solidFill>
                <a:latin typeface="Times New Roman"/>
                <a:cs typeface="Times New Roman"/>
              </a:rPr>
              <a:t>Degree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of PK Deficiency 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Compensation by</a:t>
            </a:r>
            <a:r>
              <a:rPr dirty="0" sz="3200" spc="-110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A40020"/>
                </a:solidFill>
                <a:latin typeface="Times New Roman"/>
                <a:cs typeface="Times New Roman"/>
              </a:rPr>
              <a:t>2,3-BPG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227329" rIns="0" bIns="0" rtlCol="0" vert="horz">
            <a:spAutoFit/>
          </a:bodyPr>
          <a:lstStyle/>
          <a:p>
            <a:pPr marL="1546225">
              <a:lnSpc>
                <a:spcPct val="100000"/>
              </a:lnSpc>
              <a:spcBef>
                <a:spcPts val="1789"/>
              </a:spcBef>
            </a:pPr>
            <a:r>
              <a:rPr dirty="0"/>
              <a:t>Take Home</a:t>
            </a:r>
            <a:r>
              <a:rPr dirty="0" spc="-120"/>
              <a:t> </a:t>
            </a:r>
            <a:r>
              <a:rPr dirty="0"/>
              <a:t>Message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2014346"/>
            <a:ext cx="8352155" cy="4316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15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3200" spc="15" b="1">
                <a:latin typeface="Times New Roman"/>
                <a:cs typeface="Times New Roman"/>
              </a:rPr>
              <a:t>Glycolysis </a:t>
            </a:r>
            <a:r>
              <a:rPr dirty="0" sz="3200" b="1">
                <a:latin typeface="Times New Roman"/>
                <a:cs typeface="Times New Roman"/>
              </a:rPr>
              <a:t>is a tightly-regulated</a:t>
            </a:r>
            <a:r>
              <a:rPr dirty="0" sz="3200" spc="-12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pathway</a:t>
            </a:r>
            <a:endParaRPr sz="3200">
              <a:latin typeface="Times New Roman"/>
              <a:cs typeface="Times New Roman"/>
            </a:endParaRPr>
          </a:p>
          <a:p>
            <a:pPr marL="303530" indent="-290830">
              <a:lnSpc>
                <a:spcPct val="100000"/>
              </a:lnSpc>
              <a:spcBef>
                <a:spcPts val="1920"/>
              </a:spcBef>
              <a:buClr>
                <a:srgbClr val="C00000"/>
              </a:buClr>
              <a:buFont typeface="Wingdings"/>
              <a:buChar char=""/>
              <a:tabLst>
                <a:tab pos="457834" algn="l"/>
              </a:tabLst>
            </a:pPr>
            <a:r>
              <a:rPr dirty="0" sz="3200" b="1">
                <a:latin typeface="Times New Roman"/>
                <a:cs typeface="Times New Roman"/>
              </a:rPr>
              <a:t>PFK-1 is the rate-limiting regulatory</a:t>
            </a:r>
            <a:r>
              <a:rPr dirty="0" sz="3200" spc="-13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enzyme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C00000"/>
              </a:buClr>
              <a:buFont typeface="Wingdings"/>
              <a:buChar char=""/>
            </a:pPr>
            <a:endParaRPr sz="2750">
              <a:latin typeface="Times New Roman"/>
              <a:cs typeface="Times New Roman"/>
            </a:endParaRPr>
          </a:p>
          <a:p>
            <a:pPr marL="303530" marR="180340" indent="-290830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457834" algn="l"/>
                <a:tab pos="6054725" algn="l"/>
              </a:tabLst>
            </a:pPr>
            <a:r>
              <a:rPr dirty="0" sz="3200" b="1">
                <a:latin typeface="Times New Roman"/>
                <a:cs typeface="Times New Roman"/>
              </a:rPr>
              <a:t>Glycolysis is  mainly</a:t>
            </a:r>
            <a:r>
              <a:rPr dirty="0" sz="3200" spc="35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a</a:t>
            </a:r>
            <a:r>
              <a:rPr dirty="0" sz="3200" spc="41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catabolic	pathway</a:t>
            </a:r>
            <a:r>
              <a:rPr dirty="0" sz="3200" spc="-12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for </a:t>
            </a:r>
            <a:r>
              <a:rPr dirty="0" sz="320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ATP production,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But </a:t>
            </a:r>
            <a:r>
              <a:rPr dirty="0" sz="3200" b="1">
                <a:latin typeface="Times New Roman"/>
                <a:cs typeface="Times New Roman"/>
              </a:rPr>
              <a:t>it has some anabolic  </a:t>
            </a:r>
            <a:r>
              <a:rPr dirty="0" sz="3200" b="1">
                <a:latin typeface="Times New Roman"/>
                <a:cs typeface="Times New Roman"/>
              </a:rPr>
              <a:t>features</a:t>
            </a:r>
            <a:r>
              <a:rPr dirty="0" sz="3200" spc="-9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(amphibolic)</a:t>
            </a:r>
            <a:endParaRPr sz="3200">
              <a:latin typeface="Times New Roman"/>
              <a:cs typeface="Times New Roman"/>
            </a:endParaRPr>
          </a:p>
          <a:p>
            <a:pPr marL="457200" indent="-444500">
              <a:lnSpc>
                <a:spcPct val="100000"/>
              </a:lnSpc>
              <a:spcBef>
                <a:spcPts val="1920"/>
              </a:spcBef>
              <a:buClr>
                <a:srgbClr val="C00000"/>
              </a:buClr>
              <a:buFont typeface="Wingdings"/>
              <a:buChar char=""/>
              <a:tabLst>
                <a:tab pos="457834" algn="l"/>
              </a:tabLst>
            </a:pPr>
            <a:r>
              <a:rPr dirty="0" sz="3200" b="1">
                <a:latin typeface="Times New Roman"/>
                <a:cs typeface="Times New Roman"/>
              </a:rPr>
              <a:t>Pyruvate kinase deficiency in </a:t>
            </a:r>
            <a:r>
              <a:rPr dirty="0" sz="3200" spc="-5" b="1">
                <a:latin typeface="Times New Roman"/>
                <a:cs typeface="Times New Roman"/>
              </a:rPr>
              <a:t>RBCs </a:t>
            </a:r>
            <a:r>
              <a:rPr dirty="0" sz="3200" b="1">
                <a:latin typeface="Times New Roman"/>
                <a:cs typeface="Times New Roman"/>
              </a:rPr>
              <a:t>results</a:t>
            </a:r>
            <a:r>
              <a:rPr dirty="0" sz="3200" spc="-8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in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3200" b="1">
                <a:latin typeface="Times New Roman"/>
                <a:cs typeface="Times New Roman"/>
              </a:rPr>
              <a:t>hemolytic</a:t>
            </a:r>
            <a:r>
              <a:rPr dirty="0" sz="3200" spc="-10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anemia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151130" rIns="0" bIns="0" rtlCol="0" vert="horz">
            <a:spAutoFit/>
          </a:bodyPr>
          <a:lstStyle/>
          <a:p>
            <a:pPr marL="1851025">
              <a:lnSpc>
                <a:spcPct val="100000"/>
              </a:lnSpc>
              <a:spcBef>
                <a:spcPts val="1190"/>
              </a:spcBef>
            </a:pPr>
            <a:r>
              <a:rPr dirty="0"/>
              <a:t>Take Home</a:t>
            </a:r>
            <a:r>
              <a:rPr dirty="0" spc="-130"/>
              <a:t> </a:t>
            </a:r>
            <a:r>
              <a:rPr dirty="0"/>
              <a:t>Message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0763" y="2501646"/>
            <a:ext cx="4652645" cy="147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36245" indent="-423545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436880" algn="l"/>
              </a:tabLst>
            </a:pPr>
            <a:r>
              <a:rPr dirty="0" sz="3200" b="1">
                <a:latin typeface="Times New Roman"/>
                <a:cs typeface="Times New Roman"/>
              </a:rPr>
              <a:t>Net energy </a:t>
            </a:r>
            <a:r>
              <a:rPr dirty="0" sz="3200" spc="-10" b="1">
                <a:latin typeface="Times New Roman"/>
                <a:cs typeface="Times New Roman"/>
              </a:rPr>
              <a:t>produced</a:t>
            </a:r>
            <a:r>
              <a:rPr dirty="0" sz="3200" spc="-80" b="1">
                <a:latin typeface="Times New Roman"/>
                <a:cs typeface="Times New Roman"/>
              </a:rPr>
              <a:t> </a:t>
            </a:r>
            <a:r>
              <a:rPr dirty="0" sz="3200" spc="-5" b="1">
                <a:latin typeface="Times New Roman"/>
                <a:cs typeface="Times New Roman"/>
              </a:rPr>
              <a:t>in:</a:t>
            </a:r>
            <a:endParaRPr sz="3200">
              <a:latin typeface="Times New Roman"/>
              <a:cs typeface="Times New Roman"/>
            </a:endParaRPr>
          </a:p>
          <a:p>
            <a:pPr lvl="1" marL="870585" indent="-400685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871219" algn="l"/>
              </a:tabLst>
            </a:pPr>
            <a:r>
              <a:rPr dirty="0" sz="3200" spc="-5" b="1">
                <a:latin typeface="Times New Roman"/>
                <a:cs typeface="Times New Roman"/>
              </a:rPr>
              <a:t>Aerobic</a:t>
            </a:r>
            <a:r>
              <a:rPr dirty="0" sz="3200" spc="-9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glycolysis: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3200" spc="-5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3200" spc="-5" b="1">
                <a:latin typeface="Times New Roman"/>
                <a:cs typeface="Times New Roman"/>
              </a:rPr>
              <a:t>Anaerobic</a:t>
            </a:r>
            <a:r>
              <a:rPr dirty="0" sz="3200" spc="-9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glycolysis: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72833" y="2989707"/>
            <a:ext cx="1091565" cy="986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latin typeface="Times New Roman"/>
                <a:cs typeface="Times New Roman"/>
              </a:rPr>
              <a:t>8</a:t>
            </a:r>
            <a:r>
              <a:rPr dirty="0" sz="3200" spc="-280" b="1">
                <a:latin typeface="Times New Roman"/>
                <a:cs typeface="Times New Roman"/>
              </a:rPr>
              <a:t> </a:t>
            </a:r>
            <a:r>
              <a:rPr dirty="0" sz="3200" spc="-80" b="1">
                <a:latin typeface="Times New Roman"/>
                <a:cs typeface="Times New Roman"/>
              </a:rPr>
              <a:t>ATP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b="1">
                <a:latin typeface="Times New Roman"/>
                <a:cs typeface="Times New Roman"/>
              </a:rPr>
              <a:t>2</a:t>
            </a:r>
            <a:r>
              <a:rPr dirty="0" sz="3200" spc="-280" b="1">
                <a:latin typeface="Times New Roman"/>
                <a:cs typeface="Times New Roman"/>
              </a:rPr>
              <a:t> </a:t>
            </a:r>
            <a:r>
              <a:rPr dirty="0" sz="3200" spc="-80" b="1">
                <a:latin typeface="Times New Roman"/>
                <a:cs typeface="Times New Roman"/>
              </a:rPr>
              <a:t>ATP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763" y="4453001"/>
            <a:ext cx="7960995" cy="4991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36245" indent="-423545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436880" algn="l"/>
              </a:tabLst>
            </a:pPr>
            <a:r>
              <a:rPr dirty="0" sz="3200" b="1">
                <a:latin typeface="Times New Roman"/>
                <a:cs typeface="Times New Roman"/>
              </a:rPr>
              <a:t>Net energy </a:t>
            </a:r>
            <a:r>
              <a:rPr dirty="0" sz="3200" spc="-10" b="1">
                <a:latin typeface="Times New Roman"/>
                <a:cs typeface="Times New Roman"/>
              </a:rPr>
              <a:t>produced </a:t>
            </a:r>
            <a:r>
              <a:rPr dirty="0" sz="3200" b="1">
                <a:latin typeface="Times New Roman"/>
                <a:cs typeface="Times New Roman"/>
              </a:rPr>
              <a:t>in glycolysis in</a:t>
            </a:r>
            <a:r>
              <a:rPr dirty="0" sz="3200" spc="-9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RBCs: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8268" y="4940680"/>
            <a:ext cx="5126355" cy="986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3200" spc="-10" b="1">
                <a:latin typeface="Times New Roman"/>
                <a:cs typeface="Times New Roman"/>
              </a:rPr>
              <a:t>Without </a:t>
            </a:r>
            <a:r>
              <a:rPr dirty="0" sz="3200" b="1">
                <a:latin typeface="Times New Roman"/>
                <a:cs typeface="Times New Roman"/>
              </a:rPr>
              <a:t>2,3 BPG</a:t>
            </a:r>
            <a:r>
              <a:rPr dirty="0" sz="3200" spc="-10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synthesis: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spc="-15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3200" spc="-15" b="1">
                <a:latin typeface="Times New Roman"/>
                <a:cs typeface="Times New Roman"/>
              </a:rPr>
              <a:t>With </a:t>
            </a:r>
            <a:r>
              <a:rPr dirty="0" sz="3200" b="1">
                <a:latin typeface="Times New Roman"/>
                <a:cs typeface="Times New Roman"/>
              </a:rPr>
              <a:t>2,3 BPG</a:t>
            </a:r>
            <a:r>
              <a:rPr dirty="0" sz="3200" spc="-7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synthesis: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72833" y="4940680"/>
            <a:ext cx="1091565" cy="986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latin typeface="Times New Roman"/>
                <a:cs typeface="Times New Roman"/>
              </a:rPr>
              <a:t>2</a:t>
            </a:r>
            <a:r>
              <a:rPr dirty="0" sz="3200" spc="-280" b="1">
                <a:latin typeface="Times New Roman"/>
                <a:cs typeface="Times New Roman"/>
              </a:rPr>
              <a:t> </a:t>
            </a:r>
            <a:r>
              <a:rPr dirty="0" sz="3200" spc="-80" b="1">
                <a:latin typeface="Times New Roman"/>
                <a:cs typeface="Times New Roman"/>
              </a:rPr>
              <a:t>ATP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b="1">
                <a:latin typeface="Times New Roman"/>
                <a:cs typeface="Times New Roman"/>
              </a:rPr>
              <a:t>0</a:t>
            </a:r>
            <a:r>
              <a:rPr dirty="0" sz="3200" spc="-275" b="1">
                <a:latin typeface="Times New Roman"/>
                <a:cs typeface="Times New Roman"/>
              </a:rPr>
              <a:t> </a:t>
            </a:r>
            <a:r>
              <a:rPr dirty="0" sz="3200" spc="-80" b="1">
                <a:latin typeface="Times New Roman"/>
                <a:cs typeface="Times New Roman"/>
              </a:rPr>
              <a:t>ATP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962" y="610362"/>
            <a:ext cx="8305800" cy="1219200"/>
          </a:xfrm>
          <a:prstGeom prst="rect"/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25527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2010"/>
              </a:spcBef>
            </a:pPr>
            <a:r>
              <a:rPr dirty="0" spc="-5">
                <a:solidFill>
                  <a:srgbClr val="990000"/>
                </a:solidFill>
              </a:rPr>
              <a:t>Glucose </a:t>
            </a:r>
            <a:r>
              <a:rPr dirty="0">
                <a:solidFill>
                  <a:srgbClr val="990000"/>
                </a:solidFill>
              </a:rPr>
              <a:t>Metabolism:</a:t>
            </a:r>
            <a:r>
              <a:rPr dirty="0" spc="-110">
                <a:solidFill>
                  <a:srgbClr val="990000"/>
                </a:solidFill>
              </a:rPr>
              <a:t> </a:t>
            </a:r>
            <a:r>
              <a:rPr dirty="0">
                <a:solidFill>
                  <a:srgbClr val="990000"/>
                </a:solidFill>
              </a:rPr>
              <a:t>Glycolysis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91761" y="2743961"/>
            <a:ext cx="855344" cy="782320"/>
          </a:xfrm>
          <a:prstGeom prst="rect">
            <a:avLst/>
          </a:prstGeom>
          <a:solidFill>
            <a:srgbClr val="FFFF00"/>
          </a:solidFill>
          <a:ln w="19812">
            <a:solidFill>
              <a:srgbClr val="3333CC"/>
            </a:solidFill>
          </a:ln>
        </p:spPr>
        <p:txBody>
          <a:bodyPr wrap="square" lIns="0" tIns="16510" rIns="0" bIns="0" rtlCol="0" vert="horz">
            <a:spAutoFit/>
          </a:bodyPr>
          <a:lstStyle/>
          <a:p>
            <a:pPr marL="81280">
              <a:lnSpc>
                <a:spcPct val="100000"/>
              </a:lnSpc>
              <a:spcBef>
                <a:spcPts val="130"/>
              </a:spcBef>
            </a:pPr>
            <a:r>
              <a:rPr dirty="0" sz="4400" b="1">
                <a:solidFill>
                  <a:srgbClr val="3333CC"/>
                </a:solidFill>
                <a:latin typeface="Times New Roman"/>
                <a:cs typeface="Times New Roman"/>
              </a:rPr>
              <a:t>By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4589" y="3886961"/>
            <a:ext cx="4596765" cy="584200"/>
          </a:xfrm>
          <a:prstGeom prst="rect">
            <a:avLst/>
          </a:prstGeom>
          <a:solidFill>
            <a:srgbClr val="FFFF00"/>
          </a:solidFill>
          <a:ln w="28956">
            <a:solidFill>
              <a:srgbClr val="990000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75"/>
              </a:spcBef>
            </a:pPr>
            <a:r>
              <a:rPr dirty="0" sz="3350" spc="-90" i="1">
                <a:solidFill>
                  <a:srgbClr val="990000"/>
                </a:solidFill>
                <a:latin typeface="Impact"/>
                <a:cs typeface="Impact"/>
              </a:rPr>
              <a:t>Reem </a:t>
            </a:r>
            <a:r>
              <a:rPr dirty="0" sz="3350" spc="-65" i="1">
                <a:solidFill>
                  <a:srgbClr val="990000"/>
                </a:solidFill>
                <a:latin typeface="Impact"/>
                <a:cs typeface="Impact"/>
              </a:rPr>
              <a:t>M. </a:t>
            </a:r>
            <a:r>
              <a:rPr dirty="0" sz="3350" spc="-70" i="1">
                <a:solidFill>
                  <a:srgbClr val="990000"/>
                </a:solidFill>
                <a:latin typeface="Impact"/>
                <a:cs typeface="Impact"/>
              </a:rPr>
              <a:t>Sallam, </a:t>
            </a:r>
            <a:r>
              <a:rPr dirty="0" sz="3350" spc="-60" i="1">
                <a:solidFill>
                  <a:srgbClr val="990000"/>
                </a:solidFill>
                <a:latin typeface="Impact"/>
                <a:cs typeface="Impact"/>
              </a:rPr>
              <a:t>M.D.;</a:t>
            </a:r>
            <a:r>
              <a:rPr dirty="0" sz="3350" spc="40" i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3350" spc="-60" i="1">
                <a:solidFill>
                  <a:srgbClr val="990000"/>
                </a:solidFill>
                <a:latin typeface="Impact"/>
                <a:cs typeface="Impact"/>
              </a:rPr>
              <a:t>Ph.D.</a:t>
            </a:r>
            <a:endParaRPr sz="3350">
              <a:latin typeface="Impact"/>
              <a:cs typeface="Impac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1413" y="4996433"/>
            <a:ext cx="7960995" cy="1276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5">
                <a:solidFill>
                  <a:srgbClr val="3333CC"/>
                </a:solidFill>
                <a:latin typeface="Impact"/>
                <a:cs typeface="Impact"/>
              </a:rPr>
              <a:t>Assistant Prof., Clinical </a:t>
            </a:r>
            <a:r>
              <a:rPr dirty="0" sz="2800">
                <a:solidFill>
                  <a:srgbClr val="3333CC"/>
                </a:solidFill>
                <a:latin typeface="Impact"/>
                <a:cs typeface="Impact"/>
              </a:rPr>
              <a:t>Chemistry </a:t>
            </a:r>
            <a:r>
              <a:rPr dirty="0" sz="2800" spc="10">
                <a:solidFill>
                  <a:srgbClr val="3333CC"/>
                </a:solidFill>
                <a:latin typeface="Impact"/>
                <a:cs typeface="Impact"/>
              </a:rPr>
              <a:t>Unit, </a:t>
            </a:r>
            <a:r>
              <a:rPr dirty="0" sz="2800" spc="-5">
                <a:solidFill>
                  <a:srgbClr val="3333CC"/>
                </a:solidFill>
                <a:latin typeface="Impact"/>
                <a:cs typeface="Impact"/>
              </a:rPr>
              <a:t>Pathology</a:t>
            </a:r>
            <a:r>
              <a:rPr dirty="0" sz="2800" spc="20">
                <a:solidFill>
                  <a:srgbClr val="3333CC"/>
                </a:solidFill>
                <a:latin typeface="Impact"/>
                <a:cs typeface="Impact"/>
              </a:rPr>
              <a:t> </a:t>
            </a:r>
            <a:r>
              <a:rPr dirty="0" sz="2800" spc="10">
                <a:solidFill>
                  <a:srgbClr val="3333CC"/>
                </a:solidFill>
                <a:latin typeface="Impact"/>
                <a:cs typeface="Impact"/>
              </a:rPr>
              <a:t>Dept.</a:t>
            </a:r>
            <a:endParaRPr sz="2800">
              <a:latin typeface="Impact"/>
              <a:cs typeface="Impact"/>
            </a:endParaRPr>
          </a:p>
          <a:p>
            <a:pPr algn="ctr" marL="2192655" marR="2183765">
              <a:lnSpc>
                <a:spcPts val="3300"/>
              </a:lnSpc>
              <a:spcBef>
                <a:spcPts val="160"/>
              </a:spcBef>
            </a:pPr>
            <a:r>
              <a:rPr dirty="0" sz="2800" spc="-5">
                <a:solidFill>
                  <a:srgbClr val="3333CC"/>
                </a:solidFill>
                <a:latin typeface="Impact"/>
                <a:cs typeface="Impact"/>
              </a:rPr>
              <a:t>College of Medicine, </a:t>
            </a:r>
            <a:r>
              <a:rPr dirty="0" sz="2800" spc="-25">
                <a:solidFill>
                  <a:srgbClr val="3333CC"/>
                </a:solidFill>
                <a:latin typeface="Impact"/>
                <a:cs typeface="Impact"/>
              </a:rPr>
              <a:t>KSU  </a:t>
            </a:r>
            <a:r>
              <a:rPr dirty="0" sz="2800" spc="-5">
                <a:solidFill>
                  <a:srgbClr val="990000"/>
                </a:solidFill>
                <a:latin typeface="Impact"/>
                <a:cs typeface="Impact"/>
                <a:hlinkClick r:id="rId3"/>
              </a:rPr>
              <a:t>sallam@ksu.edu.sa</a:t>
            </a:r>
            <a:endParaRPr sz="2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6858000" cy="914400"/>
          </a:xfrm>
          <a:prstGeom prst="rect"/>
          <a:solidFill>
            <a:srgbClr val="FFFF00"/>
          </a:solidFill>
          <a:ln w="9144">
            <a:solidFill>
              <a:srgbClr val="C00000"/>
            </a:solidFill>
          </a:ln>
        </p:spPr>
        <p:txBody>
          <a:bodyPr wrap="square" lIns="0" tIns="175260" rIns="0" bIns="0" rtlCol="0" vert="horz">
            <a:spAutoFit/>
          </a:bodyPr>
          <a:lstStyle/>
          <a:p>
            <a:pPr marL="1381125">
              <a:lnSpc>
                <a:spcPct val="100000"/>
              </a:lnSpc>
              <a:spcBef>
                <a:spcPts val="1380"/>
              </a:spcBef>
            </a:pPr>
            <a:r>
              <a:rPr dirty="0" sz="3600" spc="-5">
                <a:solidFill>
                  <a:srgbClr val="C00000"/>
                </a:solidFill>
              </a:rPr>
              <a:t>Objectives:</a:t>
            </a:r>
            <a:r>
              <a:rPr dirty="0" sz="3600" spc="-25">
                <a:solidFill>
                  <a:srgbClr val="C00000"/>
                </a:solidFill>
              </a:rPr>
              <a:t> </a:t>
            </a:r>
            <a:r>
              <a:rPr dirty="0" sz="3600" spc="-10">
                <a:solidFill>
                  <a:srgbClr val="C00000"/>
                </a:solidFill>
              </a:rPr>
              <a:t>Glycolysis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8739" y="2166746"/>
            <a:ext cx="8541385" cy="397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 i="1">
                <a:solidFill>
                  <a:srgbClr val="252599"/>
                </a:solidFill>
                <a:latin typeface="Times New Roman"/>
                <a:cs typeface="Times New Roman"/>
              </a:rPr>
              <a:t>By the end of </a:t>
            </a:r>
            <a:r>
              <a:rPr dirty="0" sz="3200" spc="-5" b="1" i="1">
                <a:solidFill>
                  <a:srgbClr val="252599"/>
                </a:solidFill>
                <a:latin typeface="Times New Roman"/>
                <a:cs typeface="Times New Roman"/>
              </a:rPr>
              <a:t>this </a:t>
            </a:r>
            <a:r>
              <a:rPr dirty="0" sz="3200" b="1" i="1">
                <a:solidFill>
                  <a:srgbClr val="252599"/>
                </a:solidFill>
                <a:latin typeface="Times New Roman"/>
                <a:cs typeface="Times New Roman"/>
              </a:rPr>
              <a:t>lecture, students are expected</a:t>
            </a:r>
            <a:r>
              <a:rPr dirty="0" sz="3200" spc="-75" b="1" i="1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dirty="0" sz="3200" b="1" i="1">
                <a:solidFill>
                  <a:srgbClr val="252599"/>
                </a:solidFill>
                <a:latin typeface="Times New Roman"/>
                <a:cs typeface="Times New Roman"/>
              </a:rPr>
              <a:t>to: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5"/>
              </a:spcBef>
            </a:pPr>
            <a:r>
              <a:rPr dirty="0" sz="2800" spc="-10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2800" spc="-10" b="1">
                <a:latin typeface="Times New Roman"/>
                <a:cs typeface="Times New Roman"/>
              </a:rPr>
              <a:t>Recognize </a:t>
            </a:r>
            <a:r>
              <a:rPr dirty="0" sz="2800" spc="-5" b="1">
                <a:latin typeface="Times New Roman"/>
                <a:cs typeface="Times New Roman"/>
              </a:rPr>
              <a:t>the </a:t>
            </a:r>
            <a:r>
              <a:rPr dirty="0" sz="2800" b="1">
                <a:latin typeface="Times New Roman"/>
                <a:cs typeface="Times New Roman"/>
              </a:rPr>
              <a:t>major </a:t>
            </a:r>
            <a:r>
              <a:rPr dirty="0" sz="2800" spc="-10" b="1">
                <a:latin typeface="Times New Roman"/>
                <a:cs typeface="Times New Roman"/>
              </a:rPr>
              <a:t>regulatory </a:t>
            </a:r>
            <a:r>
              <a:rPr dirty="0" sz="2800" spc="-5" b="1">
                <a:latin typeface="Times New Roman"/>
                <a:cs typeface="Times New Roman"/>
              </a:rPr>
              <a:t>mechanisms</a:t>
            </a:r>
            <a:r>
              <a:rPr dirty="0" sz="2800" spc="1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for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 b="1">
                <a:latin typeface="Times New Roman"/>
                <a:cs typeface="Times New Roman"/>
              </a:rPr>
              <a:t>glycolysis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dirty="0" sz="2800" spc="-5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2800" spc="-5" b="1">
                <a:latin typeface="Times New Roman"/>
                <a:cs typeface="Times New Roman"/>
              </a:rPr>
              <a:t>Discuss </a:t>
            </a:r>
            <a:r>
              <a:rPr dirty="0" sz="2800" b="1">
                <a:latin typeface="Times New Roman"/>
                <a:cs typeface="Times New Roman"/>
              </a:rPr>
              <a:t>the unique </a:t>
            </a:r>
            <a:r>
              <a:rPr dirty="0" sz="2800" spc="-10" b="1">
                <a:latin typeface="Times New Roman"/>
                <a:cs typeface="Times New Roman"/>
              </a:rPr>
              <a:t>nature </a:t>
            </a:r>
            <a:r>
              <a:rPr dirty="0" sz="2800" spc="-5" b="1">
                <a:latin typeface="Times New Roman"/>
                <a:cs typeface="Times New Roman"/>
              </a:rPr>
              <a:t>of </a:t>
            </a:r>
            <a:r>
              <a:rPr dirty="0" sz="2800" b="1">
                <a:latin typeface="Times New Roman"/>
                <a:cs typeface="Times New Roman"/>
              </a:rPr>
              <a:t>glycolysis </a:t>
            </a:r>
            <a:r>
              <a:rPr dirty="0" sz="2800" spc="-5" b="1">
                <a:latin typeface="Times New Roman"/>
                <a:cs typeface="Times New Roman"/>
              </a:rPr>
              <a:t>in</a:t>
            </a:r>
            <a:r>
              <a:rPr dirty="0" sz="2800" spc="-4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RBCs</a:t>
            </a:r>
            <a:endParaRPr sz="2800">
              <a:latin typeface="Times New Roman"/>
              <a:cs typeface="Times New Roman"/>
            </a:endParaRPr>
          </a:p>
          <a:p>
            <a:pPr marL="12700" marR="2225675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36322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Assess the </a:t>
            </a:r>
            <a:r>
              <a:rPr dirty="0" sz="2800" spc="-75" b="1">
                <a:latin typeface="Times New Roman"/>
                <a:cs typeface="Times New Roman"/>
              </a:rPr>
              <a:t>ATP </a:t>
            </a:r>
            <a:r>
              <a:rPr dirty="0" sz="2800" spc="-10" b="1">
                <a:latin typeface="Times New Roman"/>
                <a:cs typeface="Times New Roman"/>
              </a:rPr>
              <a:t>production </a:t>
            </a:r>
            <a:r>
              <a:rPr dirty="0" sz="2800" spc="-5" b="1">
                <a:latin typeface="Times New Roman"/>
                <a:cs typeface="Times New Roman"/>
              </a:rPr>
              <a:t>in</a:t>
            </a:r>
            <a:r>
              <a:rPr dirty="0" sz="2800" spc="-17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glycolysis  </a:t>
            </a:r>
            <a:r>
              <a:rPr dirty="0" sz="2800" spc="-10" b="1">
                <a:latin typeface="Times New Roman"/>
                <a:cs typeface="Times New Roman"/>
              </a:rPr>
              <a:t>(aerobic/anaerobic)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Define pyruvate kinase deficiency hemolytic</a:t>
            </a:r>
            <a:r>
              <a:rPr dirty="0" sz="2800" spc="7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anemia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457200"/>
            <a:ext cx="4419600" cy="914400"/>
          </a:xfrm>
          <a:prstGeom prst="rect">
            <a:avLst/>
          </a:prstGeom>
          <a:solidFill>
            <a:srgbClr val="FFFF00"/>
          </a:solidFill>
          <a:ln w="9144">
            <a:solidFill>
              <a:srgbClr val="C00000"/>
            </a:solidFill>
          </a:ln>
        </p:spPr>
        <p:txBody>
          <a:bodyPr wrap="square" lIns="0" tIns="175260" rIns="0" bIns="0" rtlCol="0" vert="horz">
            <a:spAutoFit/>
          </a:bodyPr>
          <a:lstStyle/>
          <a:p>
            <a:pPr marL="344805">
              <a:lnSpc>
                <a:spcPct val="100000"/>
              </a:lnSpc>
              <a:spcBef>
                <a:spcPts val="1380"/>
              </a:spcBef>
            </a:pPr>
            <a:r>
              <a:rPr dirty="0" sz="3600" spc="-5">
                <a:solidFill>
                  <a:srgbClr val="C00000"/>
                </a:solidFill>
                <a:latin typeface="Impact"/>
                <a:cs typeface="Impact"/>
              </a:rPr>
              <a:t>Glycolysis:</a:t>
            </a:r>
            <a:r>
              <a:rPr dirty="0" sz="3600" spc="-50">
                <a:solidFill>
                  <a:srgbClr val="C00000"/>
                </a:solidFill>
                <a:latin typeface="Impact"/>
                <a:cs typeface="Impact"/>
              </a:rPr>
              <a:t> </a:t>
            </a:r>
            <a:r>
              <a:rPr dirty="0" sz="3600">
                <a:solidFill>
                  <a:srgbClr val="C00000"/>
                </a:solidFill>
                <a:latin typeface="Impact"/>
                <a:cs typeface="Impact"/>
              </a:rPr>
              <a:t>Revision</a:t>
            </a:r>
            <a:endParaRPr sz="36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939163"/>
            <a:ext cx="8504555" cy="4218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491490" algn="l"/>
              </a:tabLst>
            </a:pPr>
            <a:r>
              <a:rPr dirty="0" sz="3600" b="1">
                <a:solidFill>
                  <a:srgbClr val="2C2CB8"/>
                </a:solidFill>
                <a:latin typeface="Times New Roman"/>
                <a:cs typeface="Times New Roman"/>
              </a:rPr>
              <a:t>Major oxidative pathway of</a:t>
            </a:r>
            <a:r>
              <a:rPr dirty="0" sz="3600" spc="-114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2C2CB8"/>
                </a:solidFill>
                <a:latin typeface="Times New Roman"/>
                <a:cs typeface="Times New Roman"/>
              </a:rPr>
              <a:t>glucose</a:t>
            </a:r>
            <a:endParaRPr sz="3600">
              <a:latin typeface="Times New Roman"/>
              <a:cs typeface="Times New Roman"/>
            </a:endParaRPr>
          </a:p>
          <a:p>
            <a:pPr marL="483234" indent="-470534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483870" algn="l"/>
              </a:tabLst>
            </a:pPr>
            <a:r>
              <a:rPr dirty="0" sz="3600" b="1">
                <a:solidFill>
                  <a:srgbClr val="2C2CB8"/>
                </a:solidFill>
                <a:latin typeface="Times New Roman"/>
                <a:cs typeface="Times New Roman"/>
              </a:rPr>
              <a:t>The main </a:t>
            </a:r>
            <a:r>
              <a:rPr dirty="0" sz="3600" spc="-10" b="1">
                <a:solidFill>
                  <a:srgbClr val="2C2CB8"/>
                </a:solidFill>
                <a:latin typeface="Times New Roman"/>
                <a:cs typeface="Times New Roman"/>
              </a:rPr>
              <a:t>reactions </a:t>
            </a:r>
            <a:r>
              <a:rPr dirty="0" sz="3600" b="1">
                <a:solidFill>
                  <a:srgbClr val="2C2CB8"/>
                </a:solidFill>
                <a:latin typeface="Times New Roman"/>
                <a:cs typeface="Times New Roman"/>
              </a:rPr>
              <a:t>of </a:t>
            </a:r>
            <a:r>
              <a:rPr dirty="0" sz="3600" spc="-5" b="1">
                <a:solidFill>
                  <a:srgbClr val="2C2CB8"/>
                </a:solidFill>
                <a:latin typeface="Times New Roman"/>
                <a:cs typeface="Times New Roman"/>
              </a:rPr>
              <a:t>glycolytic</a:t>
            </a:r>
            <a:r>
              <a:rPr dirty="0" sz="3600" spc="-15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2C2CB8"/>
                </a:solidFill>
                <a:latin typeface="Times New Roman"/>
                <a:cs typeface="Times New Roman"/>
              </a:rPr>
              <a:t>pathway</a:t>
            </a:r>
            <a:endParaRPr sz="3600">
              <a:latin typeface="Times New Roman"/>
              <a:cs typeface="Times New Roman"/>
            </a:endParaRPr>
          </a:p>
          <a:p>
            <a:pPr marL="483234" indent="-470534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483870" algn="l"/>
              </a:tabLst>
            </a:pPr>
            <a:r>
              <a:rPr dirty="0" sz="3600" b="1">
                <a:solidFill>
                  <a:srgbClr val="2C2CB8"/>
                </a:solidFill>
                <a:latin typeface="Times New Roman"/>
                <a:cs typeface="Times New Roman"/>
              </a:rPr>
              <a:t>The </a:t>
            </a:r>
            <a:r>
              <a:rPr dirty="0" sz="3600" spc="-5" b="1">
                <a:solidFill>
                  <a:srgbClr val="2C2CB8"/>
                </a:solidFill>
                <a:latin typeface="Times New Roman"/>
                <a:cs typeface="Times New Roman"/>
              </a:rPr>
              <a:t>rate-limiting</a:t>
            </a:r>
            <a:r>
              <a:rPr dirty="0" sz="3600" spc="-45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2C2CB8"/>
                </a:solidFill>
                <a:latin typeface="Times New Roman"/>
                <a:cs typeface="Times New Roman"/>
              </a:rPr>
              <a:t>enzymes/Regulation</a:t>
            </a:r>
            <a:endParaRPr sz="3600">
              <a:latin typeface="Times New Roman"/>
              <a:cs typeface="Times New Roman"/>
            </a:endParaRPr>
          </a:p>
          <a:p>
            <a:pPr marL="464820" indent="-45212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465455" algn="l"/>
              </a:tabLst>
            </a:pPr>
            <a:r>
              <a:rPr dirty="0" sz="3600" spc="-90" b="1">
                <a:solidFill>
                  <a:srgbClr val="2C2CB8"/>
                </a:solidFill>
                <a:latin typeface="Times New Roman"/>
                <a:cs typeface="Times New Roman"/>
              </a:rPr>
              <a:t>ATP </a:t>
            </a:r>
            <a:r>
              <a:rPr dirty="0" sz="3600" spc="-10" b="1">
                <a:solidFill>
                  <a:srgbClr val="2C2CB8"/>
                </a:solidFill>
                <a:latin typeface="Times New Roman"/>
                <a:cs typeface="Times New Roman"/>
              </a:rPr>
              <a:t>production</a:t>
            </a:r>
            <a:r>
              <a:rPr dirty="0" sz="3600" spc="-90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3600" spc="-10" b="1">
                <a:solidFill>
                  <a:srgbClr val="2C2CB8"/>
                </a:solidFill>
                <a:latin typeface="Times New Roman"/>
                <a:cs typeface="Times New Roman"/>
              </a:rPr>
              <a:t>(aerobic/anaerobic)</a:t>
            </a:r>
            <a:endParaRPr sz="3600">
              <a:latin typeface="Times New Roman"/>
              <a:cs typeface="Times New Roman"/>
            </a:endParaRPr>
          </a:p>
          <a:p>
            <a:pPr marL="469900" marR="800100" indent="-45720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z="3600" b="1">
                <a:solidFill>
                  <a:srgbClr val="2C2CB8"/>
                </a:solidFill>
                <a:latin typeface="Times New Roman"/>
                <a:cs typeface="Times New Roman"/>
              </a:rPr>
              <a:t>Pyruvate kinase </a:t>
            </a:r>
            <a:r>
              <a:rPr dirty="0" sz="3600" spc="-5" b="1">
                <a:solidFill>
                  <a:srgbClr val="2C2CB8"/>
                </a:solidFill>
                <a:latin typeface="Times New Roman"/>
                <a:cs typeface="Times New Roman"/>
              </a:rPr>
              <a:t>deficiency</a:t>
            </a:r>
            <a:r>
              <a:rPr dirty="0" sz="3600" spc="-55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2C2CB8"/>
                </a:solidFill>
                <a:latin typeface="Times New Roman"/>
                <a:cs typeface="Times New Roman"/>
              </a:rPr>
              <a:t>hemolytic  </a:t>
            </a:r>
            <a:r>
              <a:rPr dirty="0" sz="3600" b="1">
                <a:solidFill>
                  <a:srgbClr val="2C2CB8"/>
                </a:solidFill>
                <a:latin typeface="Times New Roman"/>
                <a:cs typeface="Times New Roman"/>
              </a:rPr>
              <a:t>anemia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382000" cy="9906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151130" rIns="0" bIns="0" rtlCol="0" vert="horz">
            <a:spAutoFit/>
          </a:bodyPr>
          <a:lstStyle/>
          <a:p>
            <a:pPr marL="240029">
              <a:lnSpc>
                <a:spcPct val="100000"/>
              </a:lnSpc>
              <a:spcBef>
                <a:spcPts val="1190"/>
              </a:spcBef>
            </a:pPr>
            <a:r>
              <a:rPr dirty="0" spc="-5"/>
              <a:t>Summary: </a:t>
            </a:r>
            <a:r>
              <a:rPr dirty="0"/>
              <a:t>Regulation </a:t>
            </a:r>
            <a:r>
              <a:rPr dirty="0" spc="-5"/>
              <a:t>of</a:t>
            </a:r>
            <a:r>
              <a:rPr dirty="0" spc="-114"/>
              <a:t> </a:t>
            </a:r>
            <a:r>
              <a:rPr dirty="0"/>
              <a:t>Glycolysis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499870"/>
            <a:ext cx="8277225" cy="5135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Regulatory Enzymes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(Irreversible</a:t>
            </a:r>
            <a:r>
              <a:rPr dirty="0" sz="3200" spc="-6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reactions):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dirty="0" sz="2800" spc="-5" b="1">
                <a:solidFill>
                  <a:srgbClr val="A40020"/>
                </a:solidFill>
                <a:latin typeface="Times New Roman"/>
                <a:cs typeface="Times New Roman"/>
              </a:rPr>
              <a:t>Glucokinase/hexokinase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800" spc="-5" b="1">
                <a:solidFill>
                  <a:srgbClr val="A40020"/>
                </a:solidFill>
                <a:latin typeface="Times New Roman"/>
                <a:cs typeface="Times New Roman"/>
              </a:rPr>
              <a:t>PFK-1</a:t>
            </a:r>
            <a:endParaRPr sz="2800">
              <a:latin typeface="Times New Roman"/>
              <a:cs typeface="Times New Roman"/>
            </a:endParaRPr>
          </a:p>
          <a:p>
            <a:pPr marL="12700" indent="914400">
              <a:lnSpc>
                <a:spcPct val="100000"/>
              </a:lnSpc>
            </a:pPr>
            <a:r>
              <a:rPr dirty="0" sz="2800" spc="-5" b="1">
                <a:solidFill>
                  <a:srgbClr val="A40020"/>
                </a:solidFill>
                <a:latin typeface="Times New Roman"/>
                <a:cs typeface="Times New Roman"/>
              </a:rPr>
              <a:t>Pyruvate</a:t>
            </a:r>
            <a:r>
              <a:rPr dirty="0" sz="2800" spc="-55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A40020"/>
                </a:solidFill>
                <a:latin typeface="Times New Roman"/>
                <a:cs typeface="Times New Roman"/>
              </a:rPr>
              <a:t>kinase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Regulatory</a:t>
            </a:r>
            <a:r>
              <a:rPr dirty="0" sz="3200" spc="-9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Mechanisms: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dirty="0" sz="2800" spc="-5" b="1">
                <a:solidFill>
                  <a:srgbClr val="A40020"/>
                </a:solidFill>
                <a:latin typeface="Times New Roman"/>
                <a:cs typeface="Times New Roman"/>
              </a:rPr>
              <a:t>Rapid,</a:t>
            </a:r>
            <a:r>
              <a:rPr dirty="0" sz="2800" spc="-70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A40020"/>
                </a:solidFill>
                <a:latin typeface="Times New Roman"/>
                <a:cs typeface="Times New Roman"/>
              </a:rPr>
              <a:t>short-term:</a:t>
            </a:r>
            <a:endParaRPr sz="280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</a:pPr>
            <a:r>
              <a:rPr dirty="0" sz="2800" spc="-5" b="1">
                <a:solidFill>
                  <a:srgbClr val="006666"/>
                </a:solidFill>
                <a:latin typeface="Times New Roman"/>
                <a:cs typeface="Times New Roman"/>
              </a:rPr>
              <a:t>Allosteric</a:t>
            </a:r>
            <a:endParaRPr sz="2800">
              <a:latin typeface="Times New Roman"/>
              <a:cs typeface="Times New Roman"/>
            </a:endParaRPr>
          </a:p>
          <a:p>
            <a:pPr marL="927100" marR="2921000" indent="914400">
              <a:lnSpc>
                <a:spcPct val="100000"/>
              </a:lnSpc>
            </a:pPr>
            <a:r>
              <a:rPr dirty="0" sz="2800" spc="-5" b="1">
                <a:solidFill>
                  <a:srgbClr val="006666"/>
                </a:solidFill>
                <a:latin typeface="Times New Roman"/>
                <a:cs typeface="Times New Roman"/>
              </a:rPr>
              <a:t>Covalent modifications  </a:t>
            </a:r>
            <a:r>
              <a:rPr dirty="0" sz="2800" spc="-40" b="1">
                <a:solidFill>
                  <a:srgbClr val="A40020"/>
                </a:solidFill>
                <a:latin typeface="Times New Roman"/>
                <a:cs typeface="Times New Roman"/>
              </a:rPr>
              <a:t>Slow,</a:t>
            </a:r>
            <a:r>
              <a:rPr dirty="0" sz="2800" spc="-50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A40020"/>
                </a:solidFill>
                <a:latin typeface="Times New Roman"/>
                <a:cs typeface="Times New Roman"/>
              </a:rPr>
              <a:t>long-term:</a:t>
            </a:r>
            <a:endParaRPr sz="280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</a:pPr>
            <a:r>
              <a:rPr dirty="0" sz="2800" spc="-10" b="1">
                <a:solidFill>
                  <a:srgbClr val="006666"/>
                </a:solidFill>
                <a:latin typeface="Times New Roman"/>
                <a:cs typeface="Times New Roman"/>
              </a:rPr>
              <a:t>Induction/repression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2400" spc="-5" b="1">
                <a:solidFill>
                  <a:srgbClr val="A40020"/>
                </a:solidFill>
                <a:latin typeface="Times New Roman"/>
                <a:cs typeface="Times New Roman"/>
              </a:rPr>
              <a:t>Apply 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the above mechanisms for each </a:t>
            </a:r>
            <a:r>
              <a:rPr dirty="0" sz="2400" spc="-5" b="1">
                <a:solidFill>
                  <a:srgbClr val="A40020"/>
                </a:solidFill>
                <a:latin typeface="Times New Roman"/>
                <a:cs typeface="Times New Roman"/>
              </a:rPr>
              <a:t>enzyme </a:t>
            </a:r>
            <a:r>
              <a:rPr dirty="0" sz="2400" spc="-15" b="1">
                <a:solidFill>
                  <a:srgbClr val="A40020"/>
                </a:solidFill>
                <a:latin typeface="Times New Roman"/>
                <a:cs typeface="Times New Roman"/>
              </a:rPr>
              <a:t>where</a:t>
            </a:r>
            <a:r>
              <a:rPr dirty="0" sz="2400" spc="-80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applicable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609600"/>
            <a:ext cx="33528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8600" y="609600"/>
            <a:ext cx="4800600" cy="1600200"/>
          </a:xfrm>
          <a:prstGeom prst="rect">
            <a:avLst/>
          </a:prstGeom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1822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Long-Term</a:t>
            </a:r>
            <a:r>
              <a:rPr dirty="0" sz="4000" spc="-20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10">
                <a:solidFill>
                  <a:srgbClr val="A40020"/>
                </a:solidFill>
                <a:latin typeface="Impact"/>
                <a:cs typeface="Impact"/>
              </a:rPr>
              <a:t>Regulation</a:t>
            </a:r>
            <a:endParaRPr sz="4000">
              <a:latin typeface="Impact"/>
              <a:cs typeface="Impact"/>
            </a:endParaRPr>
          </a:p>
          <a:p>
            <a:pPr algn="ctr">
              <a:lnSpc>
                <a:spcPct val="100000"/>
              </a:lnSpc>
            </a:pP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of</a:t>
            </a:r>
            <a:r>
              <a:rPr dirty="0" sz="4000" spc="-85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Glycolysis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990" y="3081909"/>
            <a:ext cx="3366135" cy="1291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2C2CB8"/>
                </a:solidFill>
                <a:latin typeface="Times New Roman"/>
                <a:cs typeface="Times New Roman"/>
              </a:rPr>
              <a:t>Insulin:</a:t>
            </a:r>
            <a:r>
              <a:rPr dirty="0" sz="2800" spc="-80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Induction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2C2CB8"/>
                </a:solidFill>
                <a:latin typeface="Times New Roman"/>
                <a:cs typeface="Times New Roman"/>
              </a:rPr>
              <a:t>Glucagon:</a:t>
            </a:r>
            <a:r>
              <a:rPr dirty="0" sz="2800" spc="-35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2C2CB8"/>
                </a:solidFill>
                <a:latin typeface="Times New Roman"/>
                <a:cs typeface="Times New Roman"/>
              </a:rPr>
              <a:t>Repression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3000" y="1828800"/>
            <a:ext cx="3810000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19200" y="304800"/>
            <a:ext cx="6934200" cy="1295400"/>
          </a:xfrm>
          <a:prstGeom prst="rect">
            <a:avLst/>
          </a:prstGeom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Pyruvate Kinase</a:t>
            </a:r>
            <a:r>
              <a:rPr dirty="0" sz="4000" spc="-35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Deficiency</a:t>
            </a:r>
            <a:endParaRPr sz="4000">
              <a:latin typeface="Impact"/>
              <a:cs typeface="Impact"/>
            </a:endParaRPr>
          </a:p>
          <a:p>
            <a:pPr algn="ctr" marL="1905">
              <a:lnSpc>
                <a:spcPct val="100000"/>
              </a:lnSpc>
            </a:pPr>
            <a:r>
              <a:rPr dirty="0" sz="4000" spc="-10">
                <a:solidFill>
                  <a:srgbClr val="A40020"/>
                </a:solidFill>
                <a:latin typeface="Impact"/>
                <a:cs typeface="Impact"/>
              </a:rPr>
              <a:t>Hemolytic</a:t>
            </a:r>
            <a:r>
              <a:rPr dirty="0" sz="4000" spc="-5">
                <a:solidFill>
                  <a:srgbClr val="A40020"/>
                </a:solidFill>
                <a:latin typeface="Impact"/>
                <a:cs typeface="Impact"/>
              </a:rPr>
              <a:t> Anemia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2366" y="3114166"/>
            <a:ext cx="4239260" cy="18408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PK Mutation may lead</a:t>
            </a:r>
            <a:r>
              <a:rPr dirty="0" sz="2400" spc="-13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Times New Roman"/>
                <a:cs typeface="Times New Roman"/>
              </a:rPr>
              <a:t>to: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dirty="0" sz="2400" spc="-10" b="1">
                <a:solidFill>
                  <a:srgbClr val="2C2CB8"/>
                </a:solidFill>
                <a:latin typeface="Times New Roman"/>
                <a:cs typeface="Times New Roman"/>
              </a:rPr>
              <a:t>Altered Enz.</a:t>
            </a:r>
            <a:r>
              <a:rPr dirty="0" sz="2400" spc="-45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2C2CB8"/>
                </a:solidFill>
                <a:latin typeface="Times New Roman"/>
                <a:cs typeface="Times New Roman"/>
              </a:rPr>
              <a:t>kinetics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dirty="0" sz="2400" spc="-10" b="1">
                <a:solidFill>
                  <a:srgbClr val="2C2CB8"/>
                </a:solidFill>
                <a:latin typeface="Times New Roman"/>
                <a:cs typeface="Times New Roman"/>
              </a:rPr>
              <a:t>Altered response </a:t>
            </a:r>
            <a:r>
              <a:rPr dirty="0" sz="2400" b="1">
                <a:solidFill>
                  <a:srgbClr val="2C2CB8"/>
                </a:solidFill>
                <a:latin typeface="Times New Roman"/>
                <a:cs typeface="Times New Roman"/>
              </a:rPr>
              <a:t>to</a:t>
            </a:r>
            <a:r>
              <a:rPr dirty="0" sz="2400" spc="-35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2C2CB8"/>
                </a:solidFill>
                <a:latin typeface="Times New Roman"/>
                <a:cs typeface="Times New Roman"/>
              </a:rPr>
              <a:t>activator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dirty="0" sz="2400" spc="-5" b="1">
                <a:solidFill>
                  <a:srgbClr val="2C2CB8"/>
                </a:solidFill>
                <a:latin typeface="Times New Roman"/>
                <a:cs typeface="Times New Roman"/>
              </a:rPr>
              <a:t>Decreased </a:t>
            </a:r>
            <a:r>
              <a:rPr dirty="0" sz="2400" b="1">
                <a:solidFill>
                  <a:srgbClr val="2C2CB8"/>
                </a:solidFill>
                <a:latin typeface="Times New Roman"/>
                <a:cs typeface="Times New Roman"/>
              </a:rPr>
              <a:t>the amount of</a:t>
            </a:r>
            <a:r>
              <a:rPr dirty="0" sz="2400" spc="-95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2C2CB8"/>
                </a:solidFill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0" b="1">
                <a:solidFill>
                  <a:srgbClr val="2C2CB8"/>
                </a:solidFill>
                <a:latin typeface="Times New Roman"/>
                <a:cs typeface="Times New Roman"/>
              </a:rPr>
              <a:t>Enz. </a:t>
            </a:r>
            <a:r>
              <a:rPr dirty="0" sz="2400" b="1">
                <a:solidFill>
                  <a:srgbClr val="2C2CB8"/>
                </a:solidFill>
                <a:latin typeface="Times New Roman"/>
                <a:cs typeface="Times New Roman"/>
              </a:rPr>
              <a:t>or its</a:t>
            </a:r>
            <a:r>
              <a:rPr dirty="0" sz="2400" spc="-114" b="1">
                <a:solidFill>
                  <a:srgbClr val="2C2CB8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2C2CB8"/>
                </a:solidFill>
                <a:latin typeface="Times New Roman"/>
                <a:cs typeface="Times New Roman"/>
              </a:rPr>
              <a:t>stability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52600" y="2057398"/>
            <a:ext cx="5791200" cy="480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9936" y="1676399"/>
            <a:ext cx="1524000" cy="518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6746747"/>
            <a:ext cx="9144000" cy="1112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78852" y="1676399"/>
            <a:ext cx="1565148" cy="5181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1469136"/>
            <a:ext cx="9144000" cy="5882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81000" y="381000"/>
            <a:ext cx="8382000" cy="1447800"/>
          </a:xfrm>
          <a:prstGeom prst="rect">
            <a:avLst/>
          </a:prstGeom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ts val="5630"/>
              </a:lnSpc>
            </a:pPr>
            <a:r>
              <a:rPr dirty="0" sz="4800">
                <a:solidFill>
                  <a:srgbClr val="A40020"/>
                </a:solidFill>
                <a:latin typeface="Impact"/>
                <a:cs typeface="Impact"/>
              </a:rPr>
              <a:t>Aerobic</a:t>
            </a:r>
            <a:r>
              <a:rPr dirty="0" sz="4800" spc="-105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800">
                <a:solidFill>
                  <a:srgbClr val="A40020"/>
                </a:solidFill>
                <a:latin typeface="Impact"/>
                <a:cs typeface="Impact"/>
              </a:rPr>
              <a:t>Glycolysis:</a:t>
            </a:r>
            <a:endParaRPr sz="4800">
              <a:latin typeface="Impact"/>
              <a:cs typeface="Impact"/>
            </a:endParaRPr>
          </a:p>
          <a:p>
            <a:pPr algn="ctr" marL="635">
              <a:lnSpc>
                <a:spcPts val="5700"/>
              </a:lnSpc>
            </a:pPr>
            <a:r>
              <a:rPr dirty="0" sz="4800">
                <a:solidFill>
                  <a:srgbClr val="A40020"/>
                </a:solidFill>
                <a:latin typeface="Impact"/>
                <a:cs typeface="Impact"/>
              </a:rPr>
              <a:t>Total </a:t>
            </a:r>
            <a:r>
              <a:rPr dirty="0" sz="4800" spc="-5">
                <a:solidFill>
                  <a:srgbClr val="A40020"/>
                </a:solidFill>
                <a:latin typeface="Impact"/>
                <a:cs typeface="Impact"/>
              </a:rPr>
              <a:t>Vs </a:t>
            </a:r>
            <a:r>
              <a:rPr dirty="0" sz="4800">
                <a:solidFill>
                  <a:srgbClr val="A40020"/>
                </a:solidFill>
                <a:latin typeface="Impact"/>
                <a:cs typeface="Impact"/>
              </a:rPr>
              <a:t>Net ATP</a:t>
            </a:r>
            <a:r>
              <a:rPr dirty="0" sz="4800" spc="-85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800">
                <a:solidFill>
                  <a:srgbClr val="A40020"/>
                </a:solidFill>
                <a:latin typeface="Impact"/>
                <a:cs typeface="Impact"/>
              </a:rPr>
              <a:t>Production</a:t>
            </a:r>
            <a:endParaRPr sz="4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151130" rIns="0" bIns="0" rtlCol="0" vert="horz">
            <a:spAutoFit/>
          </a:bodyPr>
          <a:lstStyle/>
          <a:p>
            <a:pPr marL="239395">
              <a:lnSpc>
                <a:spcPct val="100000"/>
              </a:lnSpc>
              <a:spcBef>
                <a:spcPts val="1190"/>
              </a:spcBef>
            </a:pPr>
            <a:r>
              <a:rPr dirty="0"/>
              <a:t>Aerobic Glycolysis: ATP</a:t>
            </a:r>
            <a:r>
              <a:rPr dirty="0" spc="-90"/>
              <a:t> </a:t>
            </a:r>
            <a:r>
              <a:rPr dirty="0"/>
              <a:t>Production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3814" y="1818617"/>
          <a:ext cx="8244205" cy="4436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7567"/>
                <a:gridCol w="2106602"/>
                <a:gridCol w="901463"/>
                <a:gridCol w="1158112"/>
              </a:tblGrid>
              <a:tr h="1242470">
                <a:tc>
                  <a:txBody>
                    <a:bodyPr/>
                    <a:lstStyle/>
                    <a:p>
                      <a:pPr marL="22225">
                        <a:lnSpc>
                          <a:spcPts val="3720"/>
                        </a:lnSpc>
                      </a:pPr>
                      <a:r>
                        <a:rPr dirty="0" sz="3200" spc="-80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ATP</a:t>
                      </a:r>
                      <a:r>
                        <a:rPr dirty="0" sz="3200" spc="-254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Consumed: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240029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algn="r" marR="113664">
                        <a:lnSpc>
                          <a:spcPct val="100000"/>
                        </a:lnSpc>
                      </a:pPr>
                      <a:r>
                        <a:rPr dirty="0" sz="3200" spc="-245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219453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dirty="0" sz="3200" spc="-8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ATP</a:t>
                      </a:r>
                      <a:r>
                        <a:rPr dirty="0" sz="3200" spc="-26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Produced: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36625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Substrate-level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4700">
                        <a:latin typeface="Times New Roman"/>
                        <a:cs typeface="Times New Roman"/>
                      </a:endParaRPr>
                    </a:p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2 X 2</a:t>
                      </a:r>
                      <a:r>
                        <a:rPr dirty="0" sz="3200" spc="-11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4700">
                        <a:latin typeface="Times New Roman"/>
                        <a:cs typeface="Times New Roman"/>
                      </a:endParaRPr>
                    </a:p>
                    <a:p>
                      <a:pPr marL="240029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4700">
                        <a:latin typeface="Times New Roman"/>
                        <a:cs typeface="Times New Roman"/>
                      </a:endParaRPr>
                    </a:p>
                    <a:p>
                      <a:pPr algn="r" marR="113664">
                        <a:lnSpc>
                          <a:spcPct val="100000"/>
                        </a:lnSpc>
                      </a:pPr>
                      <a:r>
                        <a:rPr dirty="0" sz="3200" spc="-24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87654">
                <a:tc>
                  <a:txBody>
                    <a:bodyPr/>
                    <a:lstStyle/>
                    <a:p>
                      <a:pPr marL="936625">
                        <a:lnSpc>
                          <a:spcPts val="3535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Oxidative-level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3535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2 X 3</a:t>
                      </a:r>
                      <a:r>
                        <a:rPr dirty="0" sz="3200" spc="-114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3535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3664">
                        <a:lnSpc>
                          <a:spcPts val="3535"/>
                        </a:lnSpc>
                      </a:pPr>
                      <a:r>
                        <a:rPr dirty="0" sz="3200" spc="-24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670196">
                <a:tc>
                  <a:txBody>
                    <a:bodyPr/>
                    <a:lstStyle/>
                    <a:p>
                      <a:pPr marL="936625">
                        <a:lnSpc>
                          <a:spcPts val="3535"/>
                        </a:lnSpc>
                      </a:pPr>
                      <a:r>
                        <a:rPr dirty="0" sz="3200" spc="-5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3535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3664">
                        <a:lnSpc>
                          <a:spcPts val="3535"/>
                        </a:lnSpc>
                      </a:pPr>
                      <a:r>
                        <a:rPr dirty="0" sz="3200" spc="-24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81643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950"/>
                        </a:spcBef>
                      </a:pP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Net: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Bef>
                          <a:spcPts val="1950"/>
                        </a:spcBef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10 </a:t>
                      </a:r>
                      <a:r>
                        <a:rPr dirty="0" sz="3200" b="1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3200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3200" spc="-110" b="1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1950"/>
                        </a:spcBef>
                      </a:pP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13664">
                        <a:lnSpc>
                          <a:spcPct val="100000"/>
                        </a:lnSpc>
                        <a:spcBef>
                          <a:spcPts val="1950"/>
                        </a:spcBef>
                      </a:pPr>
                      <a:r>
                        <a:rPr dirty="0" sz="3200" spc="-24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Reem</dc:creator>
  <dc:title>PowerPoint Presentation</dc:title>
  <dcterms:created xsi:type="dcterms:W3CDTF">2015-10-18T08:10:10Z</dcterms:created>
  <dcterms:modified xsi:type="dcterms:W3CDTF">2015-10-18T08:10:10Z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2015-10-18T00:00:00Z</vt:filetime>
  </property>
</Properties>
</file>