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jpg" ContentType="image/jp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A40020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742117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A40020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A40020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2"/>
                </a:lnTo>
                <a:lnTo>
                  <a:pt x="8959784" y="6543131"/>
                </a:lnTo>
                <a:lnTo>
                  <a:pt x="8932012" y="6579938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3"/>
                </a:lnTo>
                <a:lnTo>
                  <a:pt x="8778290" y="6679439"/>
                </a:lnTo>
                <a:lnTo>
                  <a:pt x="8731751" y="6689830"/>
                </a:lnTo>
                <a:lnTo>
                  <a:pt x="8682990" y="6693408"/>
                </a:lnTo>
                <a:lnTo>
                  <a:pt x="329920" y="6693408"/>
                </a:lnTo>
                <a:lnTo>
                  <a:pt x="281168" y="6689830"/>
                </a:lnTo>
                <a:lnTo>
                  <a:pt x="234636" y="6679439"/>
                </a:lnTo>
                <a:lnTo>
                  <a:pt x="190835" y="6662743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8"/>
                </a:lnTo>
                <a:lnTo>
                  <a:pt x="53153" y="6543131"/>
                </a:lnTo>
                <a:lnTo>
                  <a:pt x="30664" y="6502572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1840" y="226186"/>
            <a:ext cx="7840319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A40020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1557146"/>
            <a:ext cx="8376919" cy="4462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742117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" y="67056"/>
            <a:ext cx="9019032" cy="6699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382000" cy="11430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433705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3415"/>
              </a:spcBef>
            </a:pPr>
            <a:r>
              <a:rPr dirty="0" sz="4000" spc="5" b="1">
                <a:latin typeface="Impact"/>
                <a:cs typeface="Impact"/>
              </a:rPr>
              <a:t>Tricarboxylic </a:t>
            </a:r>
            <a:r>
              <a:rPr dirty="0" sz="4000" b="1">
                <a:latin typeface="Impact"/>
                <a:cs typeface="Impact"/>
              </a:rPr>
              <a:t>Acid Cycle: Krebs</a:t>
            </a:r>
            <a:r>
              <a:rPr dirty="0" sz="4000" spc="-145" b="1">
                <a:latin typeface="Impact"/>
                <a:cs typeface="Impact"/>
              </a:rPr>
              <a:t> </a:t>
            </a:r>
            <a:r>
              <a:rPr dirty="0" sz="4000" spc="-5" b="1">
                <a:latin typeface="Impact"/>
                <a:cs typeface="Impact"/>
              </a:rPr>
              <a:t>Cycle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479930"/>
            <a:ext cx="8591550" cy="5285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indent="-914400">
              <a:lnSpc>
                <a:spcPct val="100000"/>
              </a:lnSpc>
              <a:buClr>
                <a:srgbClr val="A40020"/>
              </a:buClr>
              <a:buFont typeface="Times New Roman"/>
              <a:buChar char="•"/>
              <a:tabLst>
                <a:tab pos="271780" algn="l"/>
              </a:tabLst>
            </a:pP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Final </a:t>
            </a:r>
            <a:r>
              <a:rPr dirty="0" sz="3400" b="1">
                <a:solidFill>
                  <a:srgbClr val="9B2C1F"/>
                </a:solidFill>
                <a:latin typeface="Times New Roman"/>
                <a:cs typeface="Times New Roman"/>
              </a:rPr>
              <a:t>common </a:t>
            </a: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pathway for</a:t>
            </a:r>
            <a:r>
              <a:rPr dirty="0" sz="3400" spc="-8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400" b="1">
                <a:solidFill>
                  <a:srgbClr val="9B2C1F"/>
                </a:solidFill>
                <a:latin typeface="Times New Roman"/>
                <a:cs typeface="Times New Roman"/>
              </a:rPr>
              <a:t>oxidation</a:t>
            </a:r>
            <a:endParaRPr sz="340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spcBef>
                <a:spcPts val="1200"/>
              </a:spcBef>
              <a:buClr>
                <a:srgbClr val="A40020"/>
              </a:buClr>
              <a:buFont typeface="Times New Roman"/>
              <a:buChar char="•"/>
              <a:tabLst>
                <a:tab pos="271780" algn="l"/>
              </a:tabLst>
            </a:pP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Exclusively in</a:t>
            </a:r>
            <a:r>
              <a:rPr dirty="0" sz="3400" spc="5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mitochondria</a:t>
            </a:r>
            <a:endParaRPr sz="340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spcBef>
                <a:spcPts val="1200"/>
              </a:spcBef>
              <a:buClr>
                <a:srgbClr val="A40020"/>
              </a:buClr>
              <a:buFont typeface="Times New Roman"/>
              <a:buChar char="•"/>
              <a:tabLst>
                <a:tab pos="271780" algn="l"/>
              </a:tabLst>
            </a:pP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Major </a:t>
            </a:r>
            <a:r>
              <a:rPr dirty="0" sz="3400" spc="-15" b="1">
                <a:solidFill>
                  <a:srgbClr val="9B2C1F"/>
                </a:solidFill>
                <a:latin typeface="Times New Roman"/>
                <a:cs typeface="Times New Roman"/>
              </a:rPr>
              <a:t>source </a:t>
            </a: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for</a:t>
            </a:r>
            <a:r>
              <a:rPr dirty="0" sz="3400" spc="-31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400" spc="-90" b="1">
                <a:solidFill>
                  <a:srgbClr val="9B2C1F"/>
                </a:solidFill>
                <a:latin typeface="Times New Roman"/>
                <a:cs typeface="Times New Roman"/>
              </a:rPr>
              <a:t>ATP</a:t>
            </a:r>
            <a:endParaRPr sz="340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spcBef>
                <a:spcPts val="1200"/>
              </a:spcBef>
              <a:buClr>
                <a:srgbClr val="A40020"/>
              </a:buClr>
              <a:buFont typeface="Times New Roman"/>
              <a:buChar char="•"/>
              <a:tabLst>
                <a:tab pos="271780" algn="l"/>
              </a:tabLst>
            </a:pP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Mainly catabolic with </a:t>
            </a:r>
            <a:r>
              <a:rPr dirty="0" sz="3400" b="1">
                <a:solidFill>
                  <a:srgbClr val="9B2C1F"/>
                </a:solidFill>
                <a:latin typeface="Times New Roman"/>
                <a:cs typeface="Times New Roman"/>
              </a:rPr>
              <a:t>some </a:t>
            </a: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anabolic</a:t>
            </a:r>
            <a:r>
              <a:rPr dirty="0" sz="3400" spc="70" b="1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400" spc="-10" b="1">
                <a:solidFill>
                  <a:srgbClr val="9B2C1F"/>
                </a:solidFill>
                <a:latin typeface="Times New Roman"/>
                <a:cs typeface="Times New Roman"/>
              </a:rPr>
              <a:t>features</a:t>
            </a:r>
            <a:endParaRPr sz="3400">
              <a:latin typeface="Times New Roman"/>
              <a:cs typeface="Times New Roman"/>
            </a:endParaRPr>
          </a:p>
          <a:p>
            <a:pPr marL="927100" marR="1118235" indent="-914400">
              <a:lnSpc>
                <a:spcPct val="100000"/>
              </a:lnSpc>
              <a:spcBef>
                <a:spcPts val="1200"/>
              </a:spcBef>
              <a:buClr>
                <a:srgbClr val="A40020"/>
              </a:buClr>
              <a:buFont typeface="Times New Roman"/>
              <a:buChar char="•"/>
              <a:tabLst>
                <a:tab pos="271780" algn="l"/>
              </a:tabLst>
            </a:pP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Synthetic </a:t>
            </a:r>
            <a:r>
              <a:rPr dirty="0" sz="3400" spc="-10" b="1">
                <a:solidFill>
                  <a:srgbClr val="9B2C1F"/>
                </a:solidFill>
                <a:latin typeface="Times New Roman"/>
                <a:cs typeface="Times New Roman"/>
              </a:rPr>
              <a:t>reactions </a:t>
            </a:r>
            <a:r>
              <a:rPr dirty="0" sz="3400" spc="-5" b="1">
                <a:solidFill>
                  <a:srgbClr val="9B2C1F"/>
                </a:solidFill>
                <a:latin typeface="Times New Roman"/>
                <a:cs typeface="Times New Roman"/>
              </a:rPr>
              <a:t>(anabolic </a:t>
            </a:r>
            <a:r>
              <a:rPr dirty="0" sz="3400" spc="-10" b="1">
                <a:solidFill>
                  <a:srgbClr val="9B2C1F"/>
                </a:solidFill>
                <a:latin typeface="Times New Roman"/>
                <a:cs typeface="Times New Roman"/>
              </a:rPr>
              <a:t>features):  </a:t>
            </a:r>
            <a:r>
              <a:rPr dirty="0" sz="3400" spc="-5" b="1">
                <a:solidFill>
                  <a:srgbClr val="A40020"/>
                </a:solidFill>
                <a:latin typeface="Times New Roman"/>
                <a:cs typeface="Times New Roman"/>
              </a:rPr>
              <a:t>Glucose </a:t>
            </a:r>
            <a:r>
              <a:rPr dirty="0" sz="3400" spc="-20" b="1">
                <a:solidFill>
                  <a:srgbClr val="A40020"/>
                </a:solidFill>
                <a:latin typeface="Times New Roman"/>
                <a:cs typeface="Times New Roman"/>
              </a:rPr>
              <a:t>from </a:t>
            </a:r>
            <a:r>
              <a:rPr dirty="0" sz="3400" spc="-5" b="1">
                <a:solidFill>
                  <a:srgbClr val="A40020"/>
                </a:solidFill>
                <a:latin typeface="Times New Roman"/>
                <a:cs typeface="Times New Roman"/>
              </a:rPr>
              <a:t>amino </a:t>
            </a:r>
            <a:r>
              <a:rPr dirty="0" sz="3400" b="1">
                <a:solidFill>
                  <a:srgbClr val="A40020"/>
                </a:solidFill>
                <a:latin typeface="Times New Roman"/>
                <a:cs typeface="Times New Roman"/>
              </a:rPr>
              <a:t>acids  </a:t>
            </a:r>
            <a:r>
              <a:rPr dirty="0" sz="3400" spc="-5" b="1">
                <a:solidFill>
                  <a:srgbClr val="A40020"/>
                </a:solidFill>
                <a:latin typeface="Times New Roman"/>
                <a:cs typeface="Times New Roman"/>
              </a:rPr>
              <a:t>Nonessential amino</a:t>
            </a:r>
            <a:r>
              <a:rPr dirty="0" sz="3400" spc="5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400" spc="-5" b="1">
                <a:solidFill>
                  <a:srgbClr val="A40020"/>
                </a:solidFill>
                <a:latin typeface="Times New Roman"/>
                <a:cs typeface="Times New Roman"/>
              </a:rPr>
              <a:t>acids</a:t>
            </a:r>
            <a:endParaRPr sz="3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3400" spc="-5" b="1">
                <a:solidFill>
                  <a:srgbClr val="A40020"/>
                </a:solidFill>
                <a:latin typeface="Times New Roman"/>
                <a:cs typeface="Times New Roman"/>
              </a:rPr>
              <a:t>Fatty</a:t>
            </a:r>
            <a:r>
              <a:rPr dirty="0" sz="3400" spc="-70" b="1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dirty="0" sz="3400" b="1">
                <a:solidFill>
                  <a:srgbClr val="A40020"/>
                </a:solidFill>
                <a:latin typeface="Times New Roman"/>
                <a:cs typeface="Times New Roman"/>
              </a:rPr>
              <a:t>acids</a:t>
            </a:r>
            <a:endParaRPr sz="34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3400" spc="-5" b="1">
                <a:solidFill>
                  <a:srgbClr val="A40020"/>
                </a:solidFill>
                <a:latin typeface="Times New Roman"/>
                <a:cs typeface="Times New Roman"/>
              </a:rPr>
              <a:t>Heme</a:t>
            </a:r>
            <a:endParaRPr sz="3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6781800" cy="1066800"/>
          </a:xfrm>
          <a:prstGeom prst="rect"/>
          <a:solidFill>
            <a:srgbClr val="FFFFCC"/>
          </a:solidFill>
          <a:ln w="9144">
            <a:solidFill>
              <a:srgbClr val="CC0000"/>
            </a:solidFill>
          </a:ln>
        </p:spPr>
        <p:txBody>
          <a:bodyPr wrap="square" lIns="0" tIns="357505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2815"/>
              </a:spcBef>
            </a:pPr>
            <a:r>
              <a:rPr dirty="0" sz="4000" b="1">
                <a:latin typeface="Impact"/>
                <a:cs typeface="Impact"/>
              </a:rPr>
              <a:t>Krebs </a:t>
            </a:r>
            <a:r>
              <a:rPr dirty="0" sz="4000" spc="-5" b="1">
                <a:latin typeface="Impact"/>
                <a:cs typeface="Impact"/>
              </a:rPr>
              <a:t>Cycle </a:t>
            </a:r>
            <a:r>
              <a:rPr dirty="0" sz="4000" b="1">
                <a:latin typeface="Impact"/>
                <a:cs typeface="Impact"/>
              </a:rPr>
              <a:t>Reactions</a:t>
            </a:r>
            <a:r>
              <a:rPr dirty="0" sz="4000" spc="-95" b="1">
                <a:latin typeface="Impact"/>
                <a:cs typeface="Impact"/>
              </a:rPr>
              <a:t> </a:t>
            </a:r>
            <a:r>
              <a:rPr dirty="0" sz="4000" spc="15" b="1">
                <a:latin typeface="Impact"/>
                <a:cs typeface="Impact"/>
              </a:rPr>
              <a:t>(1)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0" y="1295400"/>
            <a:ext cx="2549652" cy="4718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6052007"/>
            <a:ext cx="8036559" cy="621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Formation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5">
                <a:latin typeface="Times New Roman"/>
                <a:cs typeface="Times New Roman"/>
              </a:rPr>
              <a:t>α</a:t>
            </a:r>
            <a:r>
              <a:rPr dirty="0" sz="2000" spc="-5">
                <a:latin typeface="Times New Roman"/>
                <a:cs typeface="Times New Roman"/>
              </a:rPr>
              <a:t>-ketoglutarate </a:t>
            </a:r>
            <a:r>
              <a:rPr dirty="0" sz="2000">
                <a:latin typeface="Times New Roman"/>
                <a:cs typeface="Times New Roman"/>
              </a:rPr>
              <a:t>from acetyl </a:t>
            </a:r>
            <a:r>
              <a:rPr dirty="0" sz="2000" spc="-5">
                <a:latin typeface="Times New Roman"/>
                <a:cs typeface="Times New Roman"/>
              </a:rPr>
              <a:t>coenzyme </a:t>
            </a:r>
            <a:r>
              <a:rPr dirty="0" sz="2000">
                <a:latin typeface="Times New Roman"/>
                <a:cs typeface="Times New Roman"/>
              </a:rPr>
              <a:t>A (CoA) and</a:t>
            </a:r>
            <a:r>
              <a:rPr dirty="0" sz="2000" spc="-2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oxaloacetate.  </a:t>
            </a:r>
            <a:r>
              <a:rPr dirty="0" sz="2000">
                <a:latin typeface="Times New Roman"/>
                <a:cs typeface="Times New Roman"/>
              </a:rPr>
              <a:t>NAD(H) = </a:t>
            </a:r>
            <a:r>
              <a:rPr dirty="0" sz="2000" spc="-5">
                <a:latin typeface="Times New Roman"/>
                <a:cs typeface="Times New Roman"/>
              </a:rPr>
              <a:t>Nicotinamide </a:t>
            </a:r>
            <a:r>
              <a:rPr dirty="0" sz="2000">
                <a:latin typeface="Times New Roman"/>
                <a:cs typeface="Times New Roman"/>
              </a:rPr>
              <a:t>adenine</a:t>
            </a:r>
            <a:r>
              <a:rPr dirty="0" sz="2000" spc="-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dinucleotide.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9783" y="57911"/>
            <a:ext cx="6781800" cy="838200"/>
          </a:xfrm>
          <a:prstGeom prst="rect"/>
          <a:solidFill>
            <a:srgbClr val="FFFFCC"/>
          </a:solidFill>
          <a:ln w="9144">
            <a:solidFill>
              <a:srgbClr val="CC0000"/>
            </a:solidFill>
          </a:ln>
        </p:spPr>
        <p:txBody>
          <a:bodyPr wrap="square" lIns="0" tIns="128270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1010"/>
              </a:spcBef>
            </a:pPr>
            <a:r>
              <a:rPr dirty="0" sz="4000" b="1">
                <a:latin typeface="Impact"/>
                <a:cs typeface="Impact"/>
              </a:rPr>
              <a:t>Krebs </a:t>
            </a:r>
            <a:r>
              <a:rPr dirty="0" sz="4000" spc="-5" b="1">
                <a:latin typeface="Impact"/>
                <a:cs typeface="Impact"/>
              </a:rPr>
              <a:t>Cycle </a:t>
            </a:r>
            <a:r>
              <a:rPr dirty="0" sz="4000" b="1">
                <a:latin typeface="Impact"/>
                <a:cs typeface="Impact"/>
              </a:rPr>
              <a:t>Reactions</a:t>
            </a:r>
            <a:r>
              <a:rPr dirty="0" sz="4000" spc="-125" b="1">
                <a:latin typeface="Impact"/>
                <a:cs typeface="Impact"/>
              </a:rPr>
              <a:t> </a:t>
            </a:r>
            <a:r>
              <a:rPr dirty="0" sz="4000" spc="20" b="1">
                <a:latin typeface="Impact"/>
                <a:cs typeface="Impact"/>
              </a:rPr>
              <a:t>(2)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286000"/>
            <a:ext cx="2590800" cy="1112520"/>
          </a:xfrm>
          <a:prstGeom prst="rect">
            <a:avLst/>
          </a:prstGeom>
          <a:solidFill>
            <a:srgbClr val="FFFFCC"/>
          </a:solidFill>
          <a:ln w="9144">
            <a:solidFill>
              <a:srgbClr val="CC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38125">
              <a:lnSpc>
                <a:spcPts val="4565"/>
              </a:lnSpc>
            </a:pPr>
            <a:r>
              <a:rPr dirty="0" sz="4000" spc="-10">
                <a:solidFill>
                  <a:srgbClr val="A40020"/>
                </a:solidFill>
                <a:latin typeface="Impact"/>
                <a:cs typeface="Impact"/>
              </a:rPr>
              <a:t>Succinate</a:t>
            </a:r>
            <a:endParaRPr sz="4000">
              <a:latin typeface="Impact"/>
              <a:cs typeface="Impact"/>
            </a:endParaRPr>
          </a:p>
          <a:p>
            <a:pPr marL="256540">
              <a:lnSpc>
                <a:spcPts val="4120"/>
              </a:lnSpc>
              <a:spcBef>
                <a:spcPts val="5"/>
              </a:spcBef>
            </a:pPr>
            <a:r>
              <a:rPr dirty="0" sz="3600" spc="-5">
                <a:solidFill>
                  <a:srgbClr val="A40020"/>
                </a:solidFill>
                <a:latin typeface="Impact"/>
                <a:cs typeface="Impact"/>
              </a:rPr>
              <a:t>Thiokinase</a:t>
            </a:r>
            <a:endParaRPr sz="3600"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3550920"/>
            <a:ext cx="2590800" cy="830580"/>
          </a:xfrm>
          <a:prstGeom prst="rect">
            <a:avLst/>
          </a:prstGeom>
          <a:solidFill>
            <a:srgbClr val="FFFFCC"/>
          </a:solidFill>
          <a:ln w="9144">
            <a:solidFill>
              <a:srgbClr val="A4002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213995" marR="208279" indent="42545">
              <a:lnSpc>
                <a:spcPct val="100000"/>
              </a:lnSpc>
              <a:spcBef>
                <a:spcPts val="250"/>
              </a:spcBef>
            </a:pPr>
            <a:r>
              <a:rPr dirty="0" sz="2400" spc="-5" b="1">
                <a:solidFill>
                  <a:srgbClr val="9B2C1F"/>
                </a:solidFill>
                <a:latin typeface="Times New Roman"/>
                <a:cs typeface="Times New Roman"/>
              </a:rPr>
              <a:t>Substrate-Level  Phosphorylation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124200" y="2971800"/>
            <a:ext cx="394970" cy="228600"/>
          </a:xfrm>
          <a:custGeom>
            <a:avLst/>
            <a:gdLst/>
            <a:ahLst/>
            <a:cxnLst/>
            <a:rect l="l" t="t" r="r" b="b"/>
            <a:pathLst>
              <a:path w="394970" h="228600">
                <a:moveTo>
                  <a:pt x="280415" y="0"/>
                </a:moveTo>
                <a:lnTo>
                  <a:pt x="280415" y="57150"/>
                </a:lnTo>
                <a:lnTo>
                  <a:pt x="0" y="57150"/>
                </a:lnTo>
                <a:lnTo>
                  <a:pt x="0" y="171450"/>
                </a:lnTo>
                <a:lnTo>
                  <a:pt x="280415" y="171450"/>
                </a:lnTo>
                <a:lnTo>
                  <a:pt x="280415" y="228600"/>
                </a:lnTo>
                <a:lnTo>
                  <a:pt x="394715" y="114300"/>
                </a:lnTo>
                <a:lnTo>
                  <a:pt x="28041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124200" y="2971800"/>
            <a:ext cx="394970" cy="228600"/>
          </a:xfrm>
          <a:custGeom>
            <a:avLst/>
            <a:gdLst/>
            <a:ahLst/>
            <a:cxnLst/>
            <a:rect l="l" t="t" r="r" b="b"/>
            <a:pathLst>
              <a:path w="394970" h="228600">
                <a:moveTo>
                  <a:pt x="0" y="57150"/>
                </a:moveTo>
                <a:lnTo>
                  <a:pt x="280415" y="57150"/>
                </a:lnTo>
                <a:lnTo>
                  <a:pt x="280415" y="0"/>
                </a:lnTo>
                <a:lnTo>
                  <a:pt x="394715" y="114300"/>
                </a:lnTo>
                <a:lnTo>
                  <a:pt x="280415" y="228600"/>
                </a:lnTo>
                <a:lnTo>
                  <a:pt x="280415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12192">
            <a:solidFill>
              <a:srgbClr val="855D5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518915" y="920495"/>
            <a:ext cx="2380488" cy="4986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12140" y="5896051"/>
            <a:ext cx="7193915" cy="87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5">
                <a:latin typeface="Times New Roman"/>
                <a:cs typeface="Times New Roman"/>
              </a:rPr>
              <a:t>Formation </a:t>
            </a:r>
            <a:r>
              <a:rPr dirty="0" sz="1800">
                <a:latin typeface="Times New Roman"/>
                <a:cs typeface="Times New Roman"/>
              </a:rPr>
              <a:t>of malate from</a:t>
            </a:r>
            <a:r>
              <a:rPr dirty="0" sz="1800" spc="-5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α</a:t>
            </a:r>
            <a:r>
              <a:rPr dirty="0" sz="1800">
                <a:latin typeface="Times New Roman"/>
                <a:cs typeface="Times New Roman"/>
              </a:rPr>
              <a:t>-ketoglutarate.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800" spc="-5">
                <a:latin typeface="Times New Roman"/>
                <a:cs typeface="Times New Roman"/>
              </a:rPr>
              <a:t>NAD(H) </a:t>
            </a:r>
            <a:r>
              <a:rPr dirty="0" sz="1800">
                <a:latin typeface="Times New Roman"/>
                <a:cs typeface="Times New Roman"/>
              </a:rPr>
              <a:t>= nicotinamide adenine dinucleotide; </a:t>
            </a:r>
            <a:r>
              <a:rPr dirty="0" sz="1800" spc="-5">
                <a:latin typeface="Times New Roman"/>
                <a:cs typeface="Times New Roman"/>
              </a:rPr>
              <a:t>GDP </a:t>
            </a:r>
            <a:r>
              <a:rPr dirty="0" sz="1800">
                <a:latin typeface="Times New Roman"/>
                <a:cs typeface="Times New Roman"/>
              </a:rPr>
              <a:t>= guanosine</a:t>
            </a:r>
            <a:r>
              <a:rPr dirty="0" sz="1800" spc="-16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diphosphate;  </a:t>
            </a:r>
            <a:r>
              <a:rPr dirty="0" sz="1800" spc="-5">
                <a:latin typeface="Times New Roman"/>
                <a:cs typeface="Times New Roman"/>
              </a:rPr>
              <a:t>P </a:t>
            </a:r>
            <a:r>
              <a:rPr dirty="0" sz="1800">
                <a:latin typeface="Times New Roman"/>
                <a:cs typeface="Times New Roman"/>
              </a:rPr>
              <a:t>= </a:t>
            </a:r>
            <a:r>
              <a:rPr dirty="0" sz="1800" spc="-5">
                <a:latin typeface="Times New Roman"/>
                <a:cs typeface="Times New Roman"/>
              </a:rPr>
              <a:t>phosphate; </a:t>
            </a:r>
            <a:r>
              <a:rPr dirty="0" sz="1800">
                <a:latin typeface="Times New Roman"/>
                <a:cs typeface="Times New Roman"/>
              </a:rPr>
              <a:t>CoA = coenzyme </a:t>
            </a:r>
            <a:r>
              <a:rPr dirty="0" sz="1800" spc="-5">
                <a:latin typeface="Times New Roman"/>
                <a:cs typeface="Times New Roman"/>
              </a:rPr>
              <a:t>A; </a:t>
            </a:r>
            <a:r>
              <a:rPr dirty="0" sz="1800" spc="-25">
                <a:latin typeface="Times New Roman"/>
                <a:cs typeface="Times New Roman"/>
              </a:rPr>
              <a:t>FAD(H</a:t>
            </a:r>
            <a:r>
              <a:rPr dirty="0" baseline="-20833" sz="1800" spc="-37">
                <a:latin typeface="Times New Roman"/>
                <a:cs typeface="Times New Roman"/>
              </a:rPr>
              <a:t>2</a:t>
            </a:r>
            <a:r>
              <a:rPr dirty="0" sz="1800" spc="-25">
                <a:latin typeface="Times New Roman"/>
                <a:cs typeface="Times New Roman"/>
              </a:rPr>
              <a:t>) </a:t>
            </a:r>
            <a:r>
              <a:rPr dirty="0" sz="1800">
                <a:latin typeface="Times New Roman"/>
                <a:cs typeface="Times New Roman"/>
              </a:rPr>
              <a:t>= flavin adenine</a:t>
            </a:r>
            <a:r>
              <a:rPr dirty="0" sz="1800" spc="-25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dinucleotide.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281305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2215"/>
              </a:spcBef>
            </a:pPr>
            <a:r>
              <a:rPr dirty="0" sz="4000" b="1">
                <a:latin typeface="Impact"/>
                <a:cs typeface="Impact"/>
              </a:rPr>
              <a:t>Krebs </a:t>
            </a:r>
            <a:r>
              <a:rPr dirty="0" sz="4000" spc="-5" b="1">
                <a:latin typeface="Impact"/>
                <a:cs typeface="Impact"/>
              </a:rPr>
              <a:t>Cycle </a:t>
            </a:r>
            <a:r>
              <a:rPr dirty="0" sz="4000" b="1">
                <a:latin typeface="Impact"/>
                <a:cs typeface="Impact"/>
              </a:rPr>
              <a:t>Reactions</a:t>
            </a:r>
            <a:r>
              <a:rPr dirty="0" sz="4000" spc="-100" b="1">
                <a:latin typeface="Impact"/>
                <a:cs typeface="Impact"/>
              </a:rPr>
              <a:t> </a:t>
            </a:r>
            <a:r>
              <a:rPr dirty="0" sz="4000" b="1">
                <a:latin typeface="Impact"/>
                <a:cs typeface="Impact"/>
              </a:rPr>
              <a:t>(3)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67000" y="1524000"/>
            <a:ext cx="4428744" cy="4482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1140" y="6044082"/>
            <a:ext cx="5540375" cy="621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Formation </a:t>
            </a:r>
            <a:r>
              <a:rPr dirty="0" sz="2000">
                <a:latin typeface="Times New Roman"/>
                <a:cs typeface="Times New Roman"/>
              </a:rPr>
              <a:t>(regeneration) of oxaloacetate from</a:t>
            </a:r>
            <a:r>
              <a:rPr dirty="0" sz="2000" spc="-18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malate.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NAD(H) = </a:t>
            </a:r>
            <a:r>
              <a:rPr dirty="0" sz="2000" spc="-5">
                <a:latin typeface="Times New Roman"/>
                <a:cs typeface="Times New Roman"/>
              </a:rPr>
              <a:t>nicotinamide </a:t>
            </a:r>
            <a:r>
              <a:rPr dirty="0" sz="2000">
                <a:latin typeface="Times New Roman"/>
                <a:cs typeface="Times New Roman"/>
              </a:rPr>
              <a:t>adenine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dinucleotide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457200"/>
            <a:ext cx="7086600" cy="11430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433705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3415"/>
              </a:spcBef>
            </a:pPr>
            <a:r>
              <a:rPr dirty="0" sz="4000" b="1">
                <a:latin typeface="Impact"/>
                <a:cs typeface="Impact"/>
              </a:rPr>
              <a:t>Krebs Cycle: </a:t>
            </a:r>
            <a:r>
              <a:rPr dirty="0" sz="4000" spc="-5" b="1">
                <a:latin typeface="Impact"/>
                <a:cs typeface="Impact"/>
              </a:rPr>
              <a:t>Energy</a:t>
            </a:r>
            <a:r>
              <a:rPr dirty="0" sz="4000" spc="-75" b="1">
                <a:latin typeface="Impact"/>
                <a:cs typeface="Impact"/>
              </a:rPr>
              <a:t> </a:t>
            </a:r>
            <a:r>
              <a:rPr dirty="0" sz="4000" spc="-5" b="1">
                <a:latin typeface="Impact"/>
                <a:cs typeface="Impact"/>
              </a:rPr>
              <a:t>Yield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82011" y="1752600"/>
            <a:ext cx="4018788" cy="407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07340" y="6020308"/>
            <a:ext cx="8312150" cy="621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70">
                <a:latin typeface="Times New Roman"/>
                <a:cs typeface="Times New Roman"/>
              </a:rPr>
              <a:t>ATP </a:t>
            </a:r>
            <a:r>
              <a:rPr dirty="0" sz="2000" spc="-5">
                <a:latin typeface="Times New Roman"/>
                <a:cs typeface="Times New Roman"/>
              </a:rPr>
              <a:t>molecules </a:t>
            </a:r>
            <a:r>
              <a:rPr dirty="0" sz="2000">
                <a:latin typeface="Times New Roman"/>
                <a:cs typeface="Times New Roman"/>
              </a:rPr>
              <a:t>produced from the oxidation of </a:t>
            </a:r>
            <a:r>
              <a:rPr dirty="0" sz="2000" spc="5">
                <a:latin typeface="Times New Roman"/>
                <a:cs typeface="Times New Roman"/>
              </a:rPr>
              <a:t>one </a:t>
            </a:r>
            <a:r>
              <a:rPr dirty="0" sz="2000" spc="-5">
                <a:latin typeface="Times New Roman"/>
                <a:cs typeface="Times New Roman"/>
              </a:rPr>
              <a:t>molecule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acetyl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coenzyme </a:t>
            </a:r>
            <a:r>
              <a:rPr dirty="0" sz="2000">
                <a:latin typeface="Times New Roman"/>
                <a:cs typeface="Times New Roman"/>
              </a:rPr>
              <a:t>A (CoA) using both substrate-level and oxidative</a:t>
            </a:r>
            <a:r>
              <a:rPr dirty="0" sz="2000" spc="-3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phosphorylation.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0" y="457200"/>
            <a:ext cx="7086600" cy="1295400"/>
          </a:xfrm>
          <a:prstGeom prst="rect"/>
          <a:solidFill>
            <a:srgbClr val="FFFFCC"/>
          </a:solidFill>
          <a:ln w="9144">
            <a:solidFill>
              <a:srgbClr val="CC0000"/>
            </a:solidFill>
          </a:ln>
        </p:spPr>
        <p:txBody>
          <a:bodyPr wrap="square" lIns="0" tIns="2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8"/>
              </a:spcBef>
            </a:pPr>
            <a:endParaRPr sz="4000">
              <a:latin typeface="Times New Roman"/>
              <a:cs typeface="Times New Roman"/>
            </a:endParaRPr>
          </a:p>
          <a:p>
            <a:pPr marL="86995">
              <a:lnSpc>
                <a:spcPct val="100000"/>
              </a:lnSpc>
            </a:pPr>
            <a:r>
              <a:rPr dirty="0" sz="4000" b="1">
                <a:latin typeface="Impact"/>
                <a:cs typeface="Impact"/>
              </a:rPr>
              <a:t>Krebs Cycle: </a:t>
            </a:r>
            <a:r>
              <a:rPr dirty="0" sz="4000" spc="-5" b="1">
                <a:latin typeface="Impact"/>
                <a:cs typeface="Impact"/>
              </a:rPr>
              <a:t>Energy</a:t>
            </a:r>
            <a:r>
              <a:rPr dirty="0" sz="4000" spc="-75" b="1">
                <a:latin typeface="Impact"/>
                <a:cs typeface="Impact"/>
              </a:rPr>
              <a:t> </a:t>
            </a:r>
            <a:r>
              <a:rPr dirty="0" sz="4000" spc="-5" b="1">
                <a:latin typeface="Impact"/>
                <a:cs typeface="Impact"/>
              </a:rPr>
              <a:t>Yield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6400" y="1786127"/>
            <a:ext cx="5250180" cy="4128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07340" y="6020308"/>
            <a:ext cx="8312150" cy="621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Number </a:t>
            </a:r>
            <a:r>
              <a:rPr dirty="0" sz="2000">
                <a:latin typeface="Times New Roman"/>
                <a:cs typeface="Times New Roman"/>
              </a:rPr>
              <a:t>of </a:t>
            </a:r>
            <a:r>
              <a:rPr dirty="0" sz="2000" spc="-70">
                <a:latin typeface="Times New Roman"/>
                <a:cs typeface="Times New Roman"/>
              </a:rPr>
              <a:t>ATP </a:t>
            </a:r>
            <a:r>
              <a:rPr dirty="0" sz="2000" spc="-5">
                <a:latin typeface="Times New Roman"/>
                <a:cs typeface="Times New Roman"/>
              </a:rPr>
              <a:t>molecules </a:t>
            </a:r>
            <a:r>
              <a:rPr dirty="0" sz="2000">
                <a:latin typeface="Times New Roman"/>
                <a:cs typeface="Times New Roman"/>
              </a:rPr>
              <a:t>produced from the oxidation of </a:t>
            </a:r>
            <a:r>
              <a:rPr dirty="0" sz="2000" spc="5">
                <a:latin typeface="Times New Roman"/>
                <a:cs typeface="Times New Roman"/>
              </a:rPr>
              <a:t>one </a:t>
            </a:r>
            <a:r>
              <a:rPr dirty="0" sz="2000" spc="-5">
                <a:latin typeface="Times New Roman"/>
                <a:cs typeface="Times New Roman"/>
              </a:rPr>
              <a:t>molecule </a:t>
            </a:r>
            <a:r>
              <a:rPr dirty="0" sz="2000">
                <a:latin typeface="Times New Roman"/>
                <a:cs typeface="Times New Roman"/>
              </a:rPr>
              <a:t>of</a:t>
            </a:r>
            <a:r>
              <a:rPr dirty="0" sz="2000" spc="-2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acetyl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Times New Roman"/>
                <a:cs typeface="Times New Roman"/>
              </a:rPr>
              <a:t>coenzyme </a:t>
            </a:r>
            <a:r>
              <a:rPr dirty="0" sz="2000">
                <a:latin typeface="Times New Roman"/>
                <a:cs typeface="Times New Roman"/>
              </a:rPr>
              <a:t>A (CoA) using both substrate-level and oxidative</a:t>
            </a:r>
            <a:r>
              <a:rPr dirty="0" sz="2000" spc="-3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phosphorylation.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457200"/>
            <a:ext cx="7467600" cy="1447800"/>
          </a:xfrm>
          <a:prstGeom prst="rect">
            <a:avLst/>
          </a:prstGeom>
          <a:solidFill>
            <a:srgbClr val="FFFFCC"/>
          </a:solidFill>
          <a:ln w="9144">
            <a:solidFill>
              <a:srgbClr val="CC0000"/>
            </a:solidFill>
          </a:ln>
        </p:spPr>
        <p:txBody>
          <a:bodyPr wrap="square" lIns="0" tIns="120014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944"/>
              </a:spcBef>
            </a:pPr>
            <a:r>
              <a:rPr dirty="0" sz="4000" spc="-5" b="1">
                <a:solidFill>
                  <a:srgbClr val="A40020"/>
                </a:solidFill>
                <a:latin typeface="Impact"/>
                <a:cs typeface="Impact"/>
              </a:rPr>
              <a:t>Net </a:t>
            </a:r>
            <a:r>
              <a:rPr dirty="0" sz="4000" spc="-75" b="1">
                <a:solidFill>
                  <a:srgbClr val="A40020"/>
                </a:solidFill>
                <a:latin typeface="Impact"/>
                <a:cs typeface="Impact"/>
              </a:rPr>
              <a:t>ATP </a:t>
            </a:r>
            <a:r>
              <a:rPr dirty="0" sz="4000" b="1">
                <a:solidFill>
                  <a:srgbClr val="A40020"/>
                </a:solidFill>
                <a:latin typeface="Impact"/>
                <a:cs typeface="Impact"/>
              </a:rPr>
              <a:t>Production</a:t>
            </a:r>
            <a:r>
              <a:rPr dirty="0" sz="4000" spc="-15" b="1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spc="-5" b="1">
                <a:solidFill>
                  <a:srgbClr val="A40020"/>
                </a:solidFill>
                <a:latin typeface="Impact"/>
                <a:cs typeface="Impact"/>
              </a:rPr>
              <a:t>by</a:t>
            </a:r>
            <a:endParaRPr sz="4000">
              <a:latin typeface="Impact"/>
              <a:cs typeface="Impact"/>
            </a:endParaRPr>
          </a:p>
          <a:p>
            <a:pPr marL="86995">
              <a:lnSpc>
                <a:spcPct val="100000"/>
              </a:lnSpc>
              <a:spcBef>
                <a:spcPts val="70"/>
              </a:spcBef>
            </a:pPr>
            <a:r>
              <a:rPr dirty="0" sz="4000" b="1">
                <a:solidFill>
                  <a:srgbClr val="A40020"/>
                </a:solidFill>
                <a:latin typeface="Impact"/>
                <a:cs typeface="Impact"/>
              </a:rPr>
              <a:t>Complete </a:t>
            </a:r>
            <a:r>
              <a:rPr dirty="0" sz="4000" spc="-5" b="1">
                <a:solidFill>
                  <a:srgbClr val="A40020"/>
                </a:solidFill>
                <a:latin typeface="Impact"/>
                <a:cs typeface="Impact"/>
              </a:rPr>
              <a:t>Glucose</a:t>
            </a:r>
            <a:r>
              <a:rPr dirty="0" sz="4000" spc="-120" b="1">
                <a:solidFill>
                  <a:srgbClr val="A40020"/>
                </a:solidFill>
                <a:latin typeface="Impact"/>
                <a:cs typeface="Impact"/>
              </a:rPr>
              <a:t> </a:t>
            </a:r>
            <a:r>
              <a:rPr dirty="0" sz="4000" b="1">
                <a:solidFill>
                  <a:srgbClr val="A40020"/>
                </a:solidFill>
                <a:latin typeface="Impact"/>
                <a:cs typeface="Impact"/>
              </a:rPr>
              <a:t>Oxidation</a:t>
            </a:r>
            <a:endParaRPr sz="4000">
              <a:latin typeface="Impact"/>
              <a:cs typeface="Impact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3840" y="2641196"/>
          <a:ext cx="8609330" cy="3460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0399"/>
                <a:gridCol w="2011803"/>
                <a:gridCol w="1486523"/>
              </a:tblGrid>
              <a:tr h="1730091">
                <a:tc>
                  <a:txBody>
                    <a:bodyPr/>
                    <a:lstStyle/>
                    <a:p>
                      <a:pPr>
                        <a:lnSpc>
                          <a:spcPts val="3720"/>
                        </a:lnSpc>
                      </a:pPr>
                      <a:r>
                        <a:rPr dirty="0" sz="3200" spc="-5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Aerobic</a:t>
                      </a:r>
                      <a:r>
                        <a:rPr dirty="0" sz="3200" spc="-9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glycolysis: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Oxidative</a:t>
                      </a:r>
                      <a:r>
                        <a:rPr dirty="0" sz="3200" spc="-8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decarboxylation: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"/>
                        </a:spcBef>
                      </a:pPr>
                      <a:endParaRPr sz="3350">
                        <a:latin typeface="Times New Roman"/>
                        <a:cs typeface="Times New Roman"/>
                      </a:endParaRPr>
                    </a:p>
                    <a:p>
                      <a:pPr marL="376555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2 X 3</a:t>
                      </a:r>
                      <a:r>
                        <a:rPr dirty="0" sz="3200" spc="-10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93675">
                        <a:lnSpc>
                          <a:spcPts val="3720"/>
                        </a:lnSpc>
                      </a:pPr>
                      <a:r>
                        <a:rPr dirty="0" sz="320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3200" spc="-28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80" b="1">
                          <a:solidFill>
                            <a:srgbClr val="9B2C1F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193675">
                        <a:lnSpc>
                          <a:spcPct val="100000"/>
                        </a:lnSpc>
                      </a:pPr>
                      <a:r>
                        <a:rPr dirty="0" sz="320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dirty="0" sz="3200" spc="-275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80" b="1">
                          <a:solidFill>
                            <a:srgbClr val="A40020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0396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3200" spc="-10" b="1">
                          <a:solidFill>
                            <a:srgbClr val="800080"/>
                          </a:solidFill>
                          <a:latin typeface="Times New Roman"/>
                          <a:cs typeface="Times New Roman"/>
                        </a:rPr>
                        <a:t>Krebs</a:t>
                      </a:r>
                      <a:r>
                        <a:rPr dirty="0" sz="3200" spc="-80" b="1">
                          <a:solidFill>
                            <a:srgbClr val="80008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800080"/>
                          </a:solidFill>
                          <a:latin typeface="Times New Roman"/>
                          <a:cs typeface="Times New Roman"/>
                        </a:rPr>
                        <a:t>cycle: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6555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3200" b="1">
                          <a:solidFill>
                            <a:srgbClr val="800080"/>
                          </a:solidFill>
                          <a:latin typeface="Times New Roman"/>
                          <a:cs typeface="Times New Roman"/>
                        </a:rPr>
                        <a:t>2 X 12</a:t>
                      </a:r>
                      <a:r>
                        <a:rPr dirty="0" sz="3200" spc="-100" b="1">
                          <a:solidFill>
                            <a:srgbClr val="80008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b="1">
                          <a:solidFill>
                            <a:srgbClr val="800080"/>
                          </a:solidFill>
                          <a:latin typeface="Times New Roman"/>
                          <a:cs typeface="Times New Roman"/>
                        </a:rPr>
                        <a:t>=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4604">
                        <a:lnSpc>
                          <a:spcPct val="100000"/>
                        </a:lnSpc>
                        <a:spcBef>
                          <a:spcPts val="1614"/>
                        </a:spcBef>
                      </a:pPr>
                      <a:r>
                        <a:rPr dirty="0" sz="3200" b="1">
                          <a:solidFill>
                            <a:srgbClr val="800080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dirty="0" sz="3200" spc="-270" b="1">
                          <a:solidFill>
                            <a:srgbClr val="80008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80" b="1">
                          <a:solidFill>
                            <a:srgbClr val="800080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690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Net: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/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4604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320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38</a:t>
                      </a:r>
                      <a:r>
                        <a:rPr dirty="0" sz="3200" spc="-27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3200" spc="-80" b="1">
                          <a:solidFill>
                            <a:srgbClr val="006666"/>
                          </a:solidFill>
                          <a:latin typeface="Times New Roman"/>
                          <a:cs typeface="Times New Roman"/>
                        </a:rPr>
                        <a:t>ATP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8100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53695" marR="5080">
              <a:lnSpc>
                <a:spcPct val="100000"/>
              </a:lnSpc>
            </a:pPr>
            <a:r>
              <a:rPr dirty="0"/>
              <a:t>Regulation </a:t>
            </a:r>
            <a:r>
              <a:rPr dirty="0" spc="-5"/>
              <a:t>of Oxidative</a:t>
            </a:r>
            <a:r>
              <a:rPr dirty="0" spc="-105"/>
              <a:t> </a:t>
            </a:r>
            <a:r>
              <a:rPr dirty="0"/>
              <a:t>Decarboxylation  </a:t>
            </a:r>
            <a:r>
              <a:rPr dirty="0"/>
              <a:t>and Krebs</a:t>
            </a:r>
            <a:r>
              <a:rPr dirty="0" spc="-80"/>
              <a:t> </a:t>
            </a:r>
            <a:r>
              <a:rPr dirty="0" spc="-5"/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1461770"/>
            <a:ext cx="7934959" cy="5000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2585" marR="5080" indent="-350520">
              <a:lnSpc>
                <a:spcPct val="100000"/>
              </a:lnSpc>
            </a:pPr>
            <a:r>
              <a:rPr dirty="0" sz="3200" spc="55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3200" spc="55">
                <a:latin typeface="Times New Roman"/>
                <a:cs typeface="Times New Roman"/>
              </a:rPr>
              <a:t>PDH </a:t>
            </a:r>
            <a:r>
              <a:rPr dirty="0" sz="3200">
                <a:latin typeface="Times New Roman"/>
                <a:cs typeface="Times New Roman"/>
              </a:rPr>
              <a:t>complex </a:t>
            </a:r>
            <a:r>
              <a:rPr dirty="0" sz="3200" spc="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the TCA cycle are both</a:t>
            </a:r>
            <a:r>
              <a:rPr dirty="0" sz="3200" spc="-405">
                <a:latin typeface="Times New Roman"/>
                <a:cs typeface="Times New Roman"/>
              </a:rPr>
              <a:t> 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up-  regulated </a:t>
            </a:r>
            <a:r>
              <a:rPr dirty="0" sz="3200">
                <a:latin typeface="Times New Roman"/>
                <a:cs typeface="Times New Roman"/>
              </a:rPr>
              <a:t>in response to a </a:t>
            </a: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decrease </a:t>
            </a:r>
            <a:r>
              <a:rPr dirty="0" sz="3200" b="1">
                <a:solidFill>
                  <a:srgbClr val="FF0000"/>
                </a:solidFill>
                <a:latin typeface="Times New Roman"/>
                <a:cs typeface="Times New Roman"/>
              </a:rPr>
              <a:t>in the  </a:t>
            </a:r>
            <a:r>
              <a:rPr dirty="0" sz="3200" b="1">
                <a:solidFill>
                  <a:srgbClr val="FF0000"/>
                </a:solidFill>
                <a:latin typeface="Times New Roman"/>
                <a:cs typeface="Times New Roman"/>
              </a:rPr>
              <a:t>ratio</a:t>
            </a:r>
            <a:r>
              <a:rPr dirty="0" sz="3200" spc="-9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  <a:p>
            <a:pPr marL="820419" indent="-35052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821055" algn="l"/>
              </a:tabLst>
            </a:pPr>
            <a:r>
              <a:rPr dirty="0" sz="2800" spc="-50">
                <a:latin typeface="Times New Roman"/>
                <a:cs typeface="Times New Roman"/>
              </a:rPr>
              <a:t>ATP:ADP</a:t>
            </a:r>
            <a:endParaRPr sz="2800">
              <a:latin typeface="Times New Roman"/>
              <a:cs typeface="Times New Roman"/>
            </a:endParaRPr>
          </a:p>
          <a:p>
            <a:pPr marL="820419" indent="-350520">
              <a:lnSpc>
                <a:spcPts val="3360"/>
              </a:lnSpc>
              <a:buClr>
                <a:srgbClr val="C00000"/>
              </a:buClr>
              <a:buFont typeface="Wingdings"/>
              <a:buChar char=""/>
              <a:tabLst>
                <a:tab pos="821055" algn="l"/>
              </a:tabLst>
            </a:pPr>
            <a:r>
              <a:rPr dirty="0" sz="2800" spc="-5">
                <a:latin typeface="Times New Roman"/>
                <a:cs typeface="Times New Roman"/>
              </a:rPr>
              <a:t>NADH:NAD</a:t>
            </a:r>
            <a:r>
              <a:rPr dirty="0" baseline="25525" sz="2775" spc="-7">
                <a:latin typeface="Times New Roman"/>
                <a:cs typeface="Times New Roman"/>
              </a:rPr>
              <a:t>+</a:t>
            </a:r>
            <a:endParaRPr baseline="25525" sz="2775">
              <a:latin typeface="Times New Roman"/>
              <a:cs typeface="Times New Roman"/>
            </a:endParaRPr>
          </a:p>
          <a:p>
            <a:pPr marL="12700">
              <a:lnSpc>
                <a:spcPts val="3840"/>
              </a:lnSpc>
            </a:pPr>
            <a:r>
              <a:rPr dirty="0" sz="3200" spc="55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3200" spc="55">
                <a:latin typeface="Times New Roman"/>
                <a:cs typeface="Times New Roman"/>
              </a:rPr>
              <a:t>TCA </a:t>
            </a:r>
            <a:r>
              <a:rPr dirty="0" sz="3200">
                <a:latin typeface="Times New Roman"/>
                <a:cs typeface="Times New Roman"/>
              </a:rPr>
              <a:t>cycle activators</a:t>
            </a:r>
            <a:r>
              <a:rPr dirty="0" sz="3200" spc="-2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are:</a:t>
            </a:r>
            <a:endParaRPr sz="3200">
              <a:latin typeface="Times New Roman"/>
              <a:cs typeface="Times New Roman"/>
            </a:endParaRPr>
          </a:p>
          <a:p>
            <a:pPr marL="820419" indent="-35052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/>
              <a:buChar char=""/>
              <a:tabLst>
                <a:tab pos="821055" algn="l"/>
              </a:tabLst>
            </a:pPr>
            <a:r>
              <a:rPr dirty="0" sz="2800" spc="-10">
                <a:latin typeface="Times New Roman"/>
                <a:cs typeface="Times New Roman"/>
              </a:rPr>
              <a:t>ADP</a:t>
            </a:r>
            <a:endParaRPr sz="2800">
              <a:latin typeface="Times New Roman"/>
              <a:cs typeface="Times New Roman"/>
            </a:endParaRPr>
          </a:p>
          <a:p>
            <a:pPr marL="820419" indent="-350520">
              <a:lnSpc>
                <a:spcPts val="3360"/>
              </a:lnSpc>
              <a:buClr>
                <a:srgbClr val="C00000"/>
              </a:buClr>
              <a:buFont typeface="Wingdings"/>
              <a:buChar char=""/>
              <a:tabLst>
                <a:tab pos="821055" algn="l"/>
              </a:tabLst>
            </a:pPr>
            <a:r>
              <a:rPr dirty="0" sz="2800">
                <a:latin typeface="Times New Roman"/>
                <a:cs typeface="Times New Roman"/>
              </a:rPr>
              <a:t>Ca</a:t>
            </a:r>
            <a:r>
              <a:rPr dirty="0" baseline="25525" sz="2775">
                <a:latin typeface="Times New Roman"/>
                <a:cs typeface="Times New Roman"/>
              </a:rPr>
              <a:t>2+</a:t>
            </a:r>
            <a:endParaRPr baseline="25525" sz="2775">
              <a:latin typeface="Times New Roman"/>
              <a:cs typeface="Times New Roman"/>
            </a:endParaRPr>
          </a:p>
          <a:p>
            <a:pPr marL="12700">
              <a:lnSpc>
                <a:spcPts val="3840"/>
              </a:lnSpc>
            </a:pPr>
            <a:r>
              <a:rPr dirty="0" sz="3200" spc="55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3200" spc="55">
                <a:latin typeface="Times New Roman"/>
                <a:cs typeface="Times New Roman"/>
              </a:rPr>
              <a:t>TCA </a:t>
            </a:r>
            <a:r>
              <a:rPr dirty="0" sz="3200">
                <a:latin typeface="Times New Roman"/>
                <a:cs typeface="Times New Roman"/>
              </a:rPr>
              <a:t>cycle inhibitors</a:t>
            </a:r>
            <a:r>
              <a:rPr dirty="0" sz="3200" spc="-3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are:</a:t>
            </a:r>
            <a:endParaRPr sz="3200">
              <a:latin typeface="Times New Roman"/>
              <a:cs typeface="Times New Roman"/>
            </a:endParaRPr>
          </a:p>
          <a:p>
            <a:pPr marL="820419" indent="-35052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821055" algn="l"/>
              </a:tabLst>
            </a:pPr>
            <a:r>
              <a:rPr dirty="0" sz="2800" spc="-110">
                <a:latin typeface="Times New Roman"/>
                <a:cs typeface="Times New Roman"/>
              </a:rPr>
              <a:t>ATP</a:t>
            </a:r>
            <a:endParaRPr sz="2800">
              <a:latin typeface="Times New Roman"/>
              <a:cs typeface="Times New Roman"/>
            </a:endParaRPr>
          </a:p>
          <a:p>
            <a:pPr marL="820419" indent="-35052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821055" algn="l"/>
              </a:tabLst>
            </a:pPr>
            <a:r>
              <a:rPr dirty="0" sz="2800" spc="-10">
                <a:latin typeface="Times New Roman"/>
                <a:cs typeface="Times New Roman"/>
              </a:rPr>
              <a:t>NADH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533400"/>
            <a:ext cx="8382000" cy="9906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281305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215"/>
              </a:spcBef>
            </a:pPr>
            <a:r>
              <a:rPr dirty="0" sz="4000" spc="-45" b="1">
                <a:latin typeface="Impact"/>
                <a:cs typeface="Impact"/>
              </a:rPr>
              <a:t>Take </a:t>
            </a:r>
            <a:r>
              <a:rPr dirty="0" sz="4000" b="1">
                <a:latin typeface="Impact"/>
                <a:cs typeface="Impact"/>
              </a:rPr>
              <a:t>Home</a:t>
            </a:r>
            <a:r>
              <a:rPr dirty="0" sz="4000" spc="-55" b="1">
                <a:latin typeface="Impact"/>
                <a:cs typeface="Impact"/>
              </a:rPr>
              <a:t> </a:t>
            </a:r>
            <a:r>
              <a:rPr dirty="0" sz="4000" b="1">
                <a:latin typeface="Impact"/>
                <a:cs typeface="Impact"/>
              </a:rPr>
              <a:t>Message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782826"/>
            <a:ext cx="7942580" cy="4493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63220" indent="-35052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363220" algn="l"/>
              </a:tabLst>
            </a:pPr>
            <a:r>
              <a:rPr dirty="0" sz="2800" b="1">
                <a:latin typeface="Times New Roman"/>
                <a:cs typeface="Times New Roman"/>
              </a:rPr>
              <a:t>Pyruvate </a:t>
            </a:r>
            <a:r>
              <a:rPr dirty="0" sz="2800" spc="-5" b="1">
                <a:latin typeface="Times New Roman"/>
                <a:cs typeface="Times New Roman"/>
              </a:rPr>
              <a:t>is </a:t>
            </a:r>
            <a:r>
              <a:rPr dirty="0" sz="2800" b="1">
                <a:latin typeface="Times New Roman"/>
                <a:cs typeface="Times New Roman"/>
              </a:rPr>
              <a:t>oxidatively </a:t>
            </a:r>
            <a:r>
              <a:rPr dirty="0" sz="2800" spc="-5" b="1">
                <a:latin typeface="Times New Roman"/>
                <a:cs typeface="Times New Roman"/>
              </a:rPr>
              <a:t>decarboxylated by PDH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  <a:p>
            <a:pPr marL="362585">
              <a:lnSpc>
                <a:spcPct val="100000"/>
              </a:lnSpc>
            </a:pPr>
            <a:r>
              <a:rPr dirty="0" sz="2800" spc="-5" b="1">
                <a:latin typeface="Times New Roman"/>
                <a:cs typeface="Times New Roman"/>
              </a:rPr>
              <a:t>acetyl CoA inside the</a:t>
            </a:r>
            <a:r>
              <a:rPr dirty="0" sz="2800" spc="-13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mitochondria</a:t>
            </a:r>
            <a:endParaRPr sz="2800">
              <a:latin typeface="Times New Roman"/>
              <a:cs typeface="Times New Roman"/>
            </a:endParaRPr>
          </a:p>
          <a:p>
            <a:pPr marL="382905" indent="-370205">
              <a:lnSpc>
                <a:spcPct val="100000"/>
              </a:lnSpc>
              <a:spcBef>
                <a:spcPts val="840"/>
              </a:spcBef>
              <a:buClr>
                <a:srgbClr val="C00000"/>
              </a:buClr>
              <a:buFont typeface="Wingdings"/>
              <a:buChar char=""/>
              <a:tabLst>
                <a:tab pos="383540" algn="l"/>
              </a:tabLst>
            </a:pPr>
            <a:r>
              <a:rPr dirty="0" sz="2800" spc="-15" b="1">
                <a:latin typeface="Times New Roman"/>
                <a:cs typeface="Times New Roman"/>
              </a:rPr>
              <a:t>Krebs</a:t>
            </a:r>
            <a:r>
              <a:rPr dirty="0" sz="2800" spc="-6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cycle:</a:t>
            </a:r>
            <a:endParaRPr sz="2800">
              <a:latin typeface="Times New Roman"/>
              <a:cs typeface="Times New Roman"/>
            </a:endParaRPr>
          </a:p>
          <a:p>
            <a:pPr lvl="1" marL="844550" indent="-37465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845185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Final common pathway </a:t>
            </a:r>
            <a:r>
              <a:rPr dirty="0" sz="2800" b="1">
                <a:latin typeface="Times New Roman"/>
                <a:cs typeface="Times New Roman"/>
              </a:rPr>
              <a:t>for </a:t>
            </a:r>
            <a:r>
              <a:rPr dirty="0" sz="2800" spc="-5" b="1">
                <a:latin typeface="Times New Roman"/>
                <a:cs typeface="Times New Roman"/>
              </a:rPr>
              <a:t>the </a:t>
            </a:r>
            <a:r>
              <a:rPr dirty="0" sz="2800" b="1">
                <a:latin typeface="Times New Roman"/>
                <a:cs typeface="Times New Roman"/>
              </a:rPr>
              <a:t>oxidation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  <a:p>
            <a:pPr algn="ctr" marL="69850">
              <a:lnSpc>
                <a:spcPct val="100000"/>
              </a:lnSpc>
            </a:pPr>
            <a:r>
              <a:rPr dirty="0" sz="2800" spc="-5" b="1">
                <a:latin typeface="Times New Roman"/>
                <a:cs typeface="Times New Roman"/>
              </a:rPr>
              <a:t>carbohydrates, </a:t>
            </a:r>
            <a:r>
              <a:rPr dirty="0" sz="2800" b="1">
                <a:latin typeface="Times New Roman"/>
                <a:cs typeface="Times New Roman"/>
              </a:rPr>
              <a:t>fatty </a:t>
            </a:r>
            <a:r>
              <a:rPr dirty="0" sz="2800" spc="-5" b="1">
                <a:latin typeface="Times New Roman"/>
                <a:cs typeface="Times New Roman"/>
              </a:rPr>
              <a:t>acids and amino</a:t>
            </a:r>
            <a:r>
              <a:rPr dirty="0" sz="2800" spc="2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acids</a:t>
            </a:r>
            <a:endParaRPr sz="2800">
              <a:latin typeface="Times New Roman"/>
              <a:cs typeface="Times New Roman"/>
            </a:endParaRPr>
          </a:p>
          <a:p>
            <a:pPr lvl="1" marL="844550" indent="-37465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845185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occurs in the</a:t>
            </a:r>
            <a:r>
              <a:rPr dirty="0" sz="2800" spc="-1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mitochondria</a:t>
            </a:r>
            <a:endParaRPr sz="2800">
              <a:latin typeface="Times New Roman"/>
              <a:cs typeface="Times New Roman"/>
            </a:endParaRPr>
          </a:p>
          <a:p>
            <a:pPr lvl="1" marL="824865" indent="-354965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825500" algn="l"/>
              </a:tabLst>
            </a:pPr>
            <a:r>
              <a:rPr dirty="0" sz="2800" spc="-15" b="1">
                <a:latin typeface="Times New Roman"/>
                <a:cs typeface="Times New Roman"/>
              </a:rPr>
              <a:t>Aerobic</a:t>
            </a:r>
            <a:endParaRPr sz="2800">
              <a:latin typeface="Times New Roman"/>
              <a:cs typeface="Times New Roman"/>
            </a:endParaRPr>
          </a:p>
          <a:p>
            <a:pPr lvl="1" marL="844550" indent="-374650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845185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Mainly catabolic, </a:t>
            </a:r>
            <a:r>
              <a:rPr dirty="0" sz="2800" spc="-15" b="1">
                <a:latin typeface="Times New Roman"/>
                <a:cs typeface="Times New Roman"/>
              </a:rPr>
              <a:t>with </a:t>
            </a:r>
            <a:r>
              <a:rPr dirty="0" sz="2800" spc="-5" b="1">
                <a:latin typeface="Times New Roman"/>
                <a:cs typeface="Times New Roman"/>
              </a:rPr>
              <a:t>some </a:t>
            </a:r>
            <a:r>
              <a:rPr dirty="0" sz="2800" b="1">
                <a:latin typeface="Times New Roman"/>
                <a:cs typeface="Times New Roman"/>
              </a:rPr>
              <a:t>anabolic</a:t>
            </a:r>
            <a:r>
              <a:rPr dirty="0" sz="2800" spc="50" b="1">
                <a:latin typeface="Times New Roman"/>
                <a:cs typeface="Times New Roman"/>
              </a:rPr>
              <a:t> </a:t>
            </a:r>
            <a:r>
              <a:rPr dirty="0" sz="2800" spc="-10" b="1">
                <a:latin typeface="Times New Roman"/>
                <a:cs typeface="Times New Roman"/>
              </a:rPr>
              <a:t>reactions</a:t>
            </a:r>
            <a:endParaRPr sz="2800">
              <a:latin typeface="Times New Roman"/>
              <a:cs typeface="Times New Roman"/>
            </a:endParaRPr>
          </a:p>
          <a:p>
            <a:pPr marL="408940" indent="-396240">
              <a:lnSpc>
                <a:spcPct val="100000"/>
              </a:lnSpc>
              <a:spcBef>
                <a:spcPts val="840"/>
              </a:spcBef>
              <a:buClr>
                <a:srgbClr val="C00000"/>
              </a:buClr>
              <a:buFont typeface="Wingdings"/>
              <a:buChar char=""/>
              <a:tabLst>
                <a:tab pos="408940" algn="l"/>
              </a:tabLst>
            </a:pPr>
            <a:r>
              <a:rPr dirty="0" sz="2800" spc="-5" b="1">
                <a:latin typeface="Times New Roman"/>
                <a:cs typeface="Times New Roman"/>
              </a:rPr>
              <a:t>The complete </a:t>
            </a:r>
            <a:r>
              <a:rPr dirty="0" sz="2800" b="1">
                <a:latin typeface="Times New Roman"/>
                <a:cs typeface="Times New Roman"/>
              </a:rPr>
              <a:t>oxidation </a:t>
            </a:r>
            <a:r>
              <a:rPr dirty="0" sz="2800" spc="-5" b="1">
                <a:latin typeface="Times New Roman"/>
                <a:cs typeface="Times New Roman"/>
              </a:rPr>
              <a:t>of </a:t>
            </a:r>
            <a:r>
              <a:rPr dirty="0" sz="2800" b="1">
                <a:latin typeface="Times New Roman"/>
                <a:cs typeface="Times New Roman"/>
              </a:rPr>
              <a:t>one glucose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molecule</a:t>
            </a:r>
            <a:endParaRPr sz="2800">
              <a:latin typeface="Times New Roman"/>
              <a:cs typeface="Times New Roman"/>
            </a:endParaRPr>
          </a:p>
          <a:p>
            <a:pPr marL="408940">
              <a:lnSpc>
                <a:spcPct val="100000"/>
              </a:lnSpc>
            </a:pPr>
            <a:r>
              <a:rPr dirty="0" sz="2800" spc="-10" b="1">
                <a:latin typeface="Times New Roman"/>
                <a:cs typeface="Times New Roman"/>
              </a:rPr>
              <a:t>results </a:t>
            </a:r>
            <a:r>
              <a:rPr dirty="0" sz="2800" spc="-5" b="1">
                <a:latin typeface="Times New Roman"/>
                <a:cs typeface="Times New Roman"/>
              </a:rPr>
              <a:t>in a net production </a:t>
            </a:r>
            <a:r>
              <a:rPr dirty="0" sz="2800" b="1">
                <a:latin typeface="Times New Roman"/>
                <a:cs typeface="Times New Roman"/>
              </a:rPr>
              <a:t>of 38 </a:t>
            </a:r>
            <a:r>
              <a:rPr dirty="0" sz="2800" spc="-75" b="1">
                <a:latin typeface="Times New Roman"/>
                <a:cs typeface="Times New Roman"/>
              </a:rPr>
              <a:t>ATP</a:t>
            </a:r>
            <a:r>
              <a:rPr dirty="0" sz="2800" spc="-305" b="1">
                <a:latin typeface="Times New Roman"/>
                <a:cs typeface="Times New Roman"/>
              </a:rPr>
              <a:t> </a:t>
            </a:r>
            <a:r>
              <a:rPr dirty="0" sz="2800" spc="-5" b="1">
                <a:latin typeface="Times New Roman"/>
                <a:cs typeface="Times New Roman"/>
              </a:rPr>
              <a:t>molecules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5531" y="70103"/>
            <a:ext cx="9012936" cy="6690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5531" y="70103"/>
            <a:ext cx="9013190" cy="6690359"/>
          </a:xfrm>
          <a:custGeom>
            <a:avLst/>
            <a:gdLst/>
            <a:ahLst/>
            <a:cxnLst/>
            <a:rect l="l" t="t" r="r" b="b"/>
            <a:pathLst>
              <a:path w="9013190" h="6690359">
                <a:moveTo>
                  <a:pt x="0" y="329819"/>
                </a:moveTo>
                <a:lnTo>
                  <a:pt x="3575" y="281088"/>
                </a:lnTo>
                <a:lnTo>
                  <a:pt x="13961" y="234576"/>
                </a:lnTo>
                <a:lnTo>
                  <a:pt x="30648" y="190791"/>
                </a:lnTo>
                <a:lnTo>
                  <a:pt x="53126" y="150245"/>
                </a:lnTo>
                <a:lnTo>
                  <a:pt x="80884" y="113448"/>
                </a:lnTo>
                <a:lnTo>
                  <a:pt x="113414" y="80911"/>
                </a:lnTo>
                <a:lnTo>
                  <a:pt x="150203" y="53144"/>
                </a:lnTo>
                <a:lnTo>
                  <a:pt x="190744" y="30660"/>
                </a:lnTo>
                <a:lnTo>
                  <a:pt x="234525" y="13967"/>
                </a:lnTo>
                <a:lnTo>
                  <a:pt x="281036" y="3576"/>
                </a:lnTo>
                <a:lnTo>
                  <a:pt x="329768" y="0"/>
                </a:lnTo>
                <a:lnTo>
                  <a:pt x="8683117" y="0"/>
                </a:lnTo>
                <a:lnTo>
                  <a:pt x="8731847" y="3576"/>
                </a:lnTo>
                <a:lnTo>
                  <a:pt x="8778359" y="13967"/>
                </a:lnTo>
                <a:lnTo>
                  <a:pt x="8822144" y="30660"/>
                </a:lnTo>
                <a:lnTo>
                  <a:pt x="8862690" y="53144"/>
                </a:lnTo>
                <a:lnTo>
                  <a:pt x="8899487" y="80911"/>
                </a:lnTo>
                <a:lnTo>
                  <a:pt x="8932024" y="113448"/>
                </a:lnTo>
                <a:lnTo>
                  <a:pt x="8959791" y="150245"/>
                </a:lnTo>
                <a:lnTo>
                  <a:pt x="8982275" y="190791"/>
                </a:lnTo>
                <a:lnTo>
                  <a:pt x="8998968" y="234576"/>
                </a:lnTo>
                <a:lnTo>
                  <a:pt x="9009359" y="281088"/>
                </a:lnTo>
                <a:lnTo>
                  <a:pt x="9012936" y="329819"/>
                </a:lnTo>
                <a:lnTo>
                  <a:pt x="9012936" y="6360591"/>
                </a:lnTo>
                <a:lnTo>
                  <a:pt x="9009359" y="6409323"/>
                </a:lnTo>
                <a:lnTo>
                  <a:pt x="8998968" y="6455834"/>
                </a:lnTo>
                <a:lnTo>
                  <a:pt x="8982275" y="6499615"/>
                </a:lnTo>
                <a:lnTo>
                  <a:pt x="8959791" y="6540156"/>
                </a:lnTo>
                <a:lnTo>
                  <a:pt x="8932024" y="6576945"/>
                </a:lnTo>
                <a:lnTo>
                  <a:pt x="8899487" y="6609475"/>
                </a:lnTo>
                <a:lnTo>
                  <a:pt x="8862690" y="6637233"/>
                </a:lnTo>
                <a:lnTo>
                  <a:pt x="8822144" y="6659711"/>
                </a:lnTo>
                <a:lnTo>
                  <a:pt x="8778359" y="6676398"/>
                </a:lnTo>
                <a:lnTo>
                  <a:pt x="8731847" y="6686784"/>
                </a:lnTo>
                <a:lnTo>
                  <a:pt x="8683117" y="6690360"/>
                </a:lnTo>
                <a:lnTo>
                  <a:pt x="329768" y="6690360"/>
                </a:lnTo>
                <a:lnTo>
                  <a:pt x="281036" y="6686784"/>
                </a:lnTo>
                <a:lnTo>
                  <a:pt x="234525" y="6676398"/>
                </a:lnTo>
                <a:lnTo>
                  <a:pt x="190744" y="6659711"/>
                </a:lnTo>
                <a:lnTo>
                  <a:pt x="150203" y="6637233"/>
                </a:lnTo>
                <a:lnTo>
                  <a:pt x="113414" y="6609475"/>
                </a:lnTo>
                <a:lnTo>
                  <a:pt x="80884" y="6576945"/>
                </a:lnTo>
                <a:lnTo>
                  <a:pt x="53126" y="6540156"/>
                </a:lnTo>
                <a:lnTo>
                  <a:pt x="30648" y="6499615"/>
                </a:lnTo>
                <a:lnTo>
                  <a:pt x="13961" y="6455834"/>
                </a:lnTo>
                <a:lnTo>
                  <a:pt x="3575" y="6409323"/>
                </a:lnTo>
                <a:lnTo>
                  <a:pt x="0" y="6360591"/>
                </a:lnTo>
                <a:lnTo>
                  <a:pt x="0" y="329819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007" y="1517903"/>
            <a:ext cx="9019540" cy="1458595"/>
          </a:xfrm>
          <a:custGeom>
            <a:avLst/>
            <a:gdLst/>
            <a:ahLst/>
            <a:cxnLst/>
            <a:rect l="l" t="t" r="r" b="b"/>
            <a:pathLst>
              <a:path w="9019540" h="1458595">
                <a:moveTo>
                  <a:pt x="0" y="1458468"/>
                </a:moveTo>
                <a:lnTo>
                  <a:pt x="9019032" y="1458468"/>
                </a:lnTo>
                <a:lnTo>
                  <a:pt x="9019032" y="0"/>
                </a:lnTo>
                <a:lnTo>
                  <a:pt x="0" y="0"/>
                </a:lnTo>
                <a:lnTo>
                  <a:pt x="0" y="1458468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4007" y="1397508"/>
            <a:ext cx="9019540" cy="120650"/>
          </a:xfrm>
          <a:custGeom>
            <a:avLst/>
            <a:gdLst/>
            <a:ahLst/>
            <a:cxnLst/>
            <a:rect l="l" t="t" r="r" b="b"/>
            <a:pathLst>
              <a:path w="9019540" h="120650">
                <a:moveTo>
                  <a:pt x="0" y="120396"/>
                </a:moveTo>
                <a:lnTo>
                  <a:pt x="9019032" y="120396"/>
                </a:lnTo>
                <a:lnTo>
                  <a:pt x="9019032" y="0"/>
                </a:lnTo>
                <a:lnTo>
                  <a:pt x="0" y="0"/>
                </a:lnTo>
                <a:lnTo>
                  <a:pt x="0" y="120396"/>
                </a:lnTo>
                <a:close/>
              </a:path>
            </a:pathLst>
          </a:custGeom>
          <a:solidFill>
            <a:srgbClr val="E6B0A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007" y="2976372"/>
            <a:ext cx="9019540" cy="111760"/>
          </a:xfrm>
          <a:custGeom>
            <a:avLst/>
            <a:gdLst/>
            <a:ahLst/>
            <a:cxnLst/>
            <a:rect l="l" t="t" r="r" b="b"/>
            <a:pathLst>
              <a:path w="9019540" h="111760">
                <a:moveTo>
                  <a:pt x="0" y="111251"/>
                </a:moveTo>
                <a:lnTo>
                  <a:pt x="9019032" y="111251"/>
                </a:lnTo>
                <a:lnTo>
                  <a:pt x="9019032" y="0"/>
                </a:lnTo>
                <a:lnTo>
                  <a:pt x="0" y="0"/>
                </a:lnTo>
                <a:lnTo>
                  <a:pt x="0" y="111251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91078" y="1900173"/>
            <a:ext cx="2562860" cy="61722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dirty="0" sz="4000" spc="-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762" y="534162"/>
            <a:ext cx="7772400" cy="1905000"/>
          </a:xfrm>
          <a:prstGeom prst="rect">
            <a:avLst/>
          </a:prstGeom>
          <a:solidFill>
            <a:srgbClr val="FFFF00"/>
          </a:solidFill>
          <a:ln w="28956">
            <a:solidFill>
              <a:srgbClr val="CC0000"/>
            </a:solidFill>
          </a:ln>
        </p:spPr>
        <p:txBody>
          <a:bodyPr wrap="square" lIns="0" tIns="6271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9"/>
              </a:spcBef>
            </a:pPr>
            <a:endParaRPr sz="39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dirty="0" sz="4000" b="1">
                <a:solidFill>
                  <a:srgbClr val="990000"/>
                </a:solidFill>
                <a:latin typeface="Impact"/>
                <a:cs typeface="Impact"/>
              </a:rPr>
              <a:t>Oxidative Decarboxylation</a:t>
            </a:r>
            <a:r>
              <a:rPr dirty="0" sz="4000" spc="-105" b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-5" b="1">
                <a:solidFill>
                  <a:srgbClr val="990000"/>
                </a:solidFill>
                <a:latin typeface="Impact"/>
                <a:cs typeface="Impact"/>
              </a:rPr>
              <a:t>and</a:t>
            </a:r>
            <a:endParaRPr sz="4000">
              <a:latin typeface="Impact"/>
              <a:cs typeface="Impact"/>
            </a:endParaRPr>
          </a:p>
          <a:p>
            <a:pPr marL="76200">
              <a:lnSpc>
                <a:spcPct val="100000"/>
              </a:lnSpc>
            </a:pPr>
            <a:r>
              <a:rPr dirty="0" sz="4000" b="1">
                <a:solidFill>
                  <a:srgbClr val="990000"/>
                </a:solidFill>
                <a:latin typeface="Impact"/>
                <a:cs typeface="Impact"/>
              </a:rPr>
              <a:t>Krebs</a:t>
            </a:r>
            <a:r>
              <a:rPr dirty="0" sz="4000" spc="-90" b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4000" spc="-5" b="1">
                <a:solidFill>
                  <a:srgbClr val="990000"/>
                </a:solidFill>
                <a:latin typeface="Impact"/>
                <a:cs typeface="Impact"/>
              </a:rPr>
              <a:t>Cycle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1761" y="3384041"/>
            <a:ext cx="678180" cy="599440"/>
          </a:xfrm>
          <a:prstGeom prst="rect">
            <a:avLst/>
          </a:prstGeom>
          <a:solidFill>
            <a:srgbClr val="FFFF00"/>
          </a:solidFill>
          <a:ln w="19812">
            <a:solidFill>
              <a:srgbClr val="9B2C1F"/>
            </a:solidFill>
          </a:ln>
        </p:spPr>
        <p:txBody>
          <a:bodyPr wrap="square" lIns="0" tIns="22225" rIns="0" bIns="0" rtlCol="0" vert="horz">
            <a:spAutoFit/>
          </a:bodyPr>
          <a:lstStyle/>
          <a:p>
            <a:pPr marL="81280">
              <a:lnSpc>
                <a:spcPct val="100000"/>
              </a:lnSpc>
              <a:spcBef>
                <a:spcPts val="175"/>
              </a:spcBef>
            </a:pPr>
            <a:r>
              <a:rPr dirty="0" sz="3200" b="1">
                <a:solidFill>
                  <a:srgbClr val="9B2C1F"/>
                </a:solidFill>
                <a:latin typeface="Times New Roman"/>
                <a:cs typeface="Times New Roman"/>
              </a:rPr>
              <a:t>By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6114" y="4527041"/>
            <a:ext cx="4590415" cy="584200"/>
          </a:xfrm>
          <a:prstGeom prst="rect">
            <a:avLst/>
          </a:prstGeom>
          <a:solidFill>
            <a:srgbClr val="FFFF00"/>
          </a:solidFill>
          <a:ln w="28956">
            <a:solidFill>
              <a:srgbClr val="990000"/>
            </a:solidFill>
          </a:ln>
        </p:spPr>
        <p:txBody>
          <a:bodyPr wrap="square" lIns="0" tIns="9525" rIns="0" bIns="0" rtlCol="0" vert="horz">
            <a:spAutoFit/>
          </a:bodyPr>
          <a:lstStyle/>
          <a:p>
            <a:pPr marL="98425">
              <a:lnSpc>
                <a:spcPct val="100000"/>
              </a:lnSpc>
              <a:spcBef>
                <a:spcPts val="75"/>
              </a:spcBef>
            </a:pPr>
            <a:r>
              <a:rPr dirty="0" sz="3350" spc="-90" i="1">
                <a:solidFill>
                  <a:srgbClr val="990000"/>
                </a:solidFill>
                <a:latin typeface="Impact"/>
                <a:cs typeface="Impact"/>
              </a:rPr>
              <a:t>Reem </a:t>
            </a:r>
            <a:r>
              <a:rPr dirty="0" sz="3350" spc="-75" i="1">
                <a:solidFill>
                  <a:srgbClr val="990000"/>
                </a:solidFill>
                <a:latin typeface="Impact"/>
                <a:cs typeface="Impact"/>
              </a:rPr>
              <a:t>M. </a:t>
            </a:r>
            <a:r>
              <a:rPr dirty="0" sz="3350" spc="-70" i="1">
                <a:solidFill>
                  <a:srgbClr val="990000"/>
                </a:solidFill>
                <a:latin typeface="Impact"/>
                <a:cs typeface="Impact"/>
              </a:rPr>
              <a:t>Sallam, </a:t>
            </a:r>
            <a:r>
              <a:rPr dirty="0" sz="3350" spc="-60" i="1">
                <a:solidFill>
                  <a:srgbClr val="990000"/>
                </a:solidFill>
                <a:latin typeface="Impact"/>
                <a:cs typeface="Impact"/>
              </a:rPr>
              <a:t>M.D.;</a:t>
            </a:r>
            <a:r>
              <a:rPr dirty="0" sz="3350" spc="75" i="1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3350" spc="-60" i="1">
                <a:solidFill>
                  <a:srgbClr val="990000"/>
                </a:solidFill>
                <a:latin typeface="Impact"/>
                <a:cs typeface="Impact"/>
              </a:rPr>
              <a:t>Ph.D.</a:t>
            </a:r>
            <a:endParaRPr sz="3350">
              <a:latin typeface="Impact"/>
              <a:cs typeface="Impac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53336" y="5373623"/>
            <a:ext cx="6115050" cy="741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400" b="1">
                <a:solidFill>
                  <a:srgbClr val="9B2C1F"/>
                </a:solidFill>
                <a:latin typeface="Arial"/>
                <a:cs typeface="Arial"/>
              </a:rPr>
              <a:t>Clinical </a:t>
            </a:r>
            <a:r>
              <a:rPr dirty="0" sz="2400" spc="-5" b="1">
                <a:solidFill>
                  <a:srgbClr val="9B2C1F"/>
                </a:solidFill>
                <a:latin typeface="Arial"/>
                <a:cs typeface="Arial"/>
              </a:rPr>
              <a:t>Chemistry Unit, Pathology</a:t>
            </a:r>
            <a:r>
              <a:rPr dirty="0" sz="2400" spc="-30" b="1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9B2C1F"/>
                </a:solidFill>
                <a:latin typeface="Arial"/>
                <a:cs typeface="Arial"/>
              </a:rPr>
              <a:t>Dept.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400" spc="-5" b="1">
                <a:solidFill>
                  <a:srgbClr val="9B2C1F"/>
                </a:solidFill>
                <a:latin typeface="Arial"/>
                <a:cs typeface="Arial"/>
              </a:rPr>
              <a:t>College of Medicine, </a:t>
            </a:r>
            <a:r>
              <a:rPr dirty="0" sz="2400" b="1">
                <a:solidFill>
                  <a:srgbClr val="9B2C1F"/>
                </a:solidFill>
                <a:latin typeface="Arial"/>
                <a:cs typeface="Arial"/>
              </a:rPr>
              <a:t>King </a:t>
            </a:r>
            <a:r>
              <a:rPr dirty="0" sz="2400" spc="-5" b="1">
                <a:solidFill>
                  <a:srgbClr val="9B2C1F"/>
                </a:solidFill>
                <a:latin typeface="Arial"/>
                <a:cs typeface="Arial"/>
              </a:rPr>
              <a:t>Saud</a:t>
            </a:r>
            <a:r>
              <a:rPr dirty="0" sz="2400" spc="-10" b="1">
                <a:solidFill>
                  <a:srgbClr val="9B2C1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9B2C1F"/>
                </a:solidFill>
                <a:latin typeface="Arial"/>
                <a:cs typeface="Arial"/>
              </a:rPr>
              <a:t>University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43255"/>
            <a:ext cx="8763000" cy="1066800"/>
          </a:xfrm>
          <a:prstGeom prst="rect"/>
          <a:solidFill>
            <a:srgbClr val="FFFF00"/>
          </a:solidFill>
          <a:ln w="9144">
            <a:solidFill>
              <a:srgbClr val="C00000"/>
            </a:solidFill>
          </a:ln>
        </p:spPr>
        <p:txBody>
          <a:bodyPr wrap="square" lIns="0" tIns="1696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"/>
              </a:spcBef>
            </a:pPr>
            <a:endParaRPr sz="370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dirty="0" sz="2800" spc="-5">
                <a:solidFill>
                  <a:srgbClr val="C00000"/>
                </a:solidFill>
              </a:rPr>
              <a:t>Objectives: </a:t>
            </a:r>
            <a:r>
              <a:rPr dirty="0" sz="2800" spc="-5">
                <a:solidFill>
                  <a:srgbClr val="990000"/>
                </a:solidFill>
              </a:rPr>
              <a:t>Oxidative</a:t>
            </a:r>
            <a:r>
              <a:rPr dirty="0" sz="2800" spc="-45">
                <a:solidFill>
                  <a:srgbClr val="990000"/>
                </a:solidFill>
              </a:rPr>
              <a:t> </a:t>
            </a:r>
            <a:r>
              <a:rPr dirty="0" sz="2800" spc="-5">
                <a:solidFill>
                  <a:srgbClr val="990000"/>
                </a:solidFill>
              </a:rPr>
              <a:t>Decarboxylation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1322705">
              <a:lnSpc>
                <a:spcPct val="100000"/>
              </a:lnSpc>
            </a:pPr>
            <a:r>
              <a:rPr dirty="0"/>
              <a:t>By the end of this </a:t>
            </a:r>
            <a:r>
              <a:rPr dirty="0" spc="-15"/>
              <a:t>lecture, </a:t>
            </a:r>
            <a:r>
              <a:rPr dirty="0"/>
              <a:t>students</a:t>
            </a:r>
            <a:r>
              <a:rPr dirty="0" spc="-80"/>
              <a:t> </a:t>
            </a:r>
            <a:r>
              <a:rPr dirty="0" spc="-40"/>
              <a:t>are  </a:t>
            </a:r>
            <a:r>
              <a:rPr dirty="0"/>
              <a:t>expected</a:t>
            </a:r>
            <a:r>
              <a:rPr dirty="0" spc="-95"/>
              <a:t> </a:t>
            </a:r>
            <a:r>
              <a:rPr dirty="0"/>
              <a:t>to:</a:t>
            </a: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dirty="0" sz="2800" spc="-5" i="0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Recognize </a:t>
            </a:r>
            <a:r>
              <a:rPr dirty="0" sz="2800" i="0">
                <a:solidFill>
                  <a:srgbClr val="001F5F"/>
                </a:solidFill>
                <a:latin typeface="Times New Roman"/>
                <a:cs typeface="Times New Roman"/>
              </a:rPr>
              <a:t>the various 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fates of</a:t>
            </a:r>
            <a:r>
              <a:rPr dirty="0" sz="2800" spc="-75" i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i="0">
                <a:solidFill>
                  <a:srgbClr val="001F5F"/>
                </a:solidFill>
                <a:latin typeface="Times New Roman"/>
                <a:cs typeface="Times New Roman"/>
              </a:rPr>
              <a:t>pyruvate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  <a:tabLst>
                <a:tab pos="3994785" algn="l"/>
              </a:tabLst>
            </a:pPr>
            <a:r>
              <a:rPr dirty="0" sz="2800" spc="-5" i="0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Define  </a:t>
            </a:r>
            <a:r>
              <a:rPr dirty="0" sz="2800" i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dirty="0" sz="2800" spc="235" i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i="0">
                <a:solidFill>
                  <a:srgbClr val="001F5F"/>
                </a:solidFill>
                <a:latin typeface="Times New Roman"/>
                <a:cs typeface="Times New Roman"/>
              </a:rPr>
              <a:t>conversion</a:t>
            </a:r>
            <a:r>
              <a:rPr dirty="0" sz="2800" spc="470" i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i="0">
                <a:solidFill>
                  <a:srgbClr val="001F5F"/>
                </a:solidFill>
                <a:latin typeface="Times New Roman"/>
                <a:cs typeface="Times New Roman"/>
              </a:rPr>
              <a:t>of	pyruvate 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to acetyl</a:t>
            </a:r>
            <a:r>
              <a:rPr dirty="0" sz="2800" spc="-105" i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CoA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00"/>
              </a:spcBef>
            </a:pPr>
            <a:r>
              <a:rPr dirty="0" sz="2800" spc="-5" i="0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Discuss </a:t>
            </a:r>
            <a:r>
              <a:rPr dirty="0" sz="2800" i="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major regulatory </a:t>
            </a:r>
            <a:r>
              <a:rPr dirty="0" sz="2800" spc="-10" i="0">
                <a:solidFill>
                  <a:srgbClr val="001F5F"/>
                </a:solidFill>
                <a:latin typeface="Times New Roman"/>
                <a:cs typeface="Times New Roman"/>
              </a:rPr>
              <a:t>mechanisms </a:t>
            </a:r>
            <a:r>
              <a:rPr dirty="0" sz="2800" i="0">
                <a:solidFill>
                  <a:srgbClr val="001F5F"/>
                </a:solidFill>
                <a:latin typeface="Times New Roman"/>
                <a:cs typeface="Times New Roman"/>
              </a:rPr>
              <a:t>for 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PDH  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complex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dirty="0" sz="2800" spc="-5" i="0">
                <a:solidFill>
                  <a:srgbClr val="C00000"/>
                </a:solidFill>
                <a:latin typeface="Wingdings"/>
                <a:cs typeface="Wingdings"/>
              </a:rPr>
              <a:t>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Recognize the clinical </a:t>
            </a:r>
            <a:r>
              <a:rPr dirty="0" sz="2800" i="0">
                <a:solidFill>
                  <a:srgbClr val="001F5F"/>
                </a:solidFill>
                <a:latin typeface="Times New Roman"/>
                <a:cs typeface="Times New Roman"/>
              </a:rPr>
              <a:t>consequence 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dirty="0" sz="2800" spc="-65" i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abnormal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oxidative decarboxylation</a:t>
            </a:r>
            <a:r>
              <a:rPr dirty="0" sz="2800" spc="-45" i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 i="0">
                <a:solidFill>
                  <a:srgbClr val="001F5F"/>
                </a:solidFill>
                <a:latin typeface="Times New Roman"/>
                <a:cs typeface="Times New Roman"/>
              </a:rPr>
              <a:t>reactions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" y="143255"/>
            <a:ext cx="8763000" cy="1066800"/>
          </a:xfrm>
          <a:prstGeom prst="rect">
            <a:avLst/>
          </a:prstGeom>
          <a:solidFill>
            <a:srgbClr val="FFFF00"/>
          </a:solidFill>
          <a:ln w="9144">
            <a:solidFill>
              <a:srgbClr val="C00000"/>
            </a:solidFill>
          </a:ln>
        </p:spPr>
        <p:txBody>
          <a:bodyPr wrap="square" lIns="0" tIns="1696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3"/>
              </a:spcBef>
            </a:pPr>
            <a:endParaRPr sz="3700">
              <a:latin typeface="Times New Roman"/>
              <a:cs typeface="Times New Roman"/>
            </a:endParaRPr>
          </a:p>
          <a:p>
            <a:pPr marL="86360">
              <a:lnSpc>
                <a:spcPct val="100000"/>
              </a:lnSpc>
            </a:pPr>
            <a:r>
              <a:rPr dirty="0" sz="2800" spc="-5">
                <a:solidFill>
                  <a:srgbClr val="C00000"/>
                </a:solidFill>
                <a:latin typeface="Impact"/>
                <a:cs typeface="Impact"/>
              </a:rPr>
              <a:t>Objectives: </a:t>
            </a:r>
            <a:r>
              <a:rPr dirty="0" sz="2800" spc="-5">
                <a:solidFill>
                  <a:srgbClr val="990000"/>
                </a:solidFill>
                <a:latin typeface="Impact"/>
                <a:cs typeface="Impact"/>
              </a:rPr>
              <a:t>Krebs</a:t>
            </a:r>
            <a:r>
              <a:rPr dirty="0" sz="2800" spc="-70">
                <a:solidFill>
                  <a:srgbClr val="990000"/>
                </a:solidFill>
                <a:latin typeface="Impact"/>
                <a:cs typeface="Impact"/>
              </a:rPr>
              <a:t> </a:t>
            </a:r>
            <a:r>
              <a:rPr dirty="0" sz="2800" spc="-5">
                <a:solidFill>
                  <a:srgbClr val="990000"/>
                </a:solidFill>
                <a:latin typeface="Impact"/>
                <a:cs typeface="Impact"/>
              </a:rPr>
              <a:t>Cycle</a:t>
            </a:r>
            <a:endParaRPr sz="2800">
              <a:latin typeface="Impact"/>
              <a:cs typeface="Impac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914" y="1859915"/>
            <a:ext cx="8714740" cy="10972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i="1">
                <a:solidFill>
                  <a:srgbClr val="742117"/>
                </a:solidFill>
                <a:latin typeface="Times New Roman"/>
                <a:cs typeface="Times New Roman"/>
              </a:rPr>
              <a:t>By the end of </a:t>
            </a:r>
            <a:r>
              <a:rPr dirty="0" spc="-5" i="1">
                <a:solidFill>
                  <a:srgbClr val="742117"/>
                </a:solidFill>
                <a:latin typeface="Times New Roman"/>
                <a:cs typeface="Times New Roman"/>
              </a:rPr>
              <a:t>this </a:t>
            </a:r>
            <a:r>
              <a:rPr dirty="0" spc="-20" i="1">
                <a:solidFill>
                  <a:srgbClr val="742117"/>
                </a:solidFill>
                <a:latin typeface="Times New Roman"/>
                <a:cs typeface="Times New Roman"/>
              </a:rPr>
              <a:t>lecture, </a:t>
            </a:r>
            <a:r>
              <a:rPr dirty="0" i="1">
                <a:solidFill>
                  <a:srgbClr val="742117"/>
                </a:solidFill>
                <a:latin typeface="Times New Roman"/>
                <a:cs typeface="Times New Roman"/>
              </a:rPr>
              <a:t>students </a:t>
            </a:r>
            <a:r>
              <a:rPr dirty="0" spc="-50" i="1">
                <a:solidFill>
                  <a:srgbClr val="742117"/>
                </a:solidFill>
                <a:latin typeface="Times New Roman"/>
                <a:cs typeface="Times New Roman"/>
              </a:rPr>
              <a:t>are</a:t>
            </a:r>
            <a:r>
              <a:rPr dirty="0" spc="5" i="1">
                <a:solidFill>
                  <a:srgbClr val="742117"/>
                </a:solidFill>
                <a:latin typeface="Times New Roman"/>
                <a:cs typeface="Times New Roman"/>
              </a:rPr>
              <a:t> </a:t>
            </a:r>
            <a:r>
              <a:rPr dirty="0" spc="-5" i="1">
                <a:solidFill>
                  <a:srgbClr val="742117"/>
                </a:solidFill>
                <a:latin typeface="Times New Roman"/>
                <a:cs typeface="Times New Roman"/>
              </a:rPr>
              <a:t>expected</a:t>
            </a:r>
          </a:p>
          <a:p>
            <a:pPr marL="12700">
              <a:lnSpc>
                <a:spcPct val="100000"/>
              </a:lnSpc>
            </a:pPr>
            <a:r>
              <a:rPr dirty="0" i="1">
                <a:solidFill>
                  <a:srgbClr val="742117"/>
                </a:solidFill>
                <a:latin typeface="Times New Roman"/>
                <a:cs typeface="Times New Roman"/>
              </a:rPr>
              <a:t>to: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4914" y="3188080"/>
            <a:ext cx="8739505" cy="312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solidFill>
                  <a:srgbClr val="C00000"/>
                </a:solidFill>
                <a:latin typeface="Wingdings"/>
                <a:cs typeface="Wingdings"/>
              </a:rPr>
              <a:t>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Recognize the importance of Krebs</a:t>
            </a:r>
            <a:r>
              <a:rPr dirty="0" sz="3200" spc="-9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cycle</a:t>
            </a:r>
            <a:endParaRPr sz="32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/>
              <a:buChar char=""/>
              <a:tabLst>
                <a:tab pos="478155" algn="l"/>
              </a:tabLst>
            </a:pP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Identify various reactions of Krebs</a:t>
            </a:r>
            <a:r>
              <a:rPr dirty="0" sz="3200" spc="-11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cycle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dirty="0" sz="3200">
                <a:solidFill>
                  <a:srgbClr val="C00000"/>
                </a:solidFill>
                <a:latin typeface="Wingdings"/>
                <a:cs typeface="Wingdings"/>
              </a:rPr>
              <a:t>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Define the regulatory mechanisms of Krebs</a:t>
            </a:r>
            <a:r>
              <a:rPr dirty="0" sz="3200" spc="-9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cycle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1800"/>
              </a:spcBef>
            </a:pPr>
            <a:r>
              <a:rPr dirty="0" sz="3200">
                <a:solidFill>
                  <a:srgbClr val="C00000"/>
                </a:solidFill>
                <a:latin typeface="Wingdings"/>
                <a:cs typeface="Wingdings"/>
              </a:rPr>
              <a:t>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Assess the </a:t>
            </a:r>
            <a:r>
              <a:rPr dirty="0" sz="3200" spc="-10">
                <a:solidFill>
                  <a:srgbClr val="001F5F"/>
                </a:solidFill>
                <a:latin typeface="Times New Roman"/>
                <a:cs typeface="Times New Roman"/>
              </a:rPr>
              <a:t>energy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yield of PDH reaction and</a:t>
            </a:r>
            <a:r>
              <a:rPr dirty="0" sz="3200" spc="-7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Krebs  </a:t>
            </a:r>
            <a:r>
              <a:rPr dirty="0" sz="3200" spc="-25">
                <a:solidFill>
                  <a:srgbClr val="001F5F"/>
                </a:solidFill>
                <a:latin typeface="Times New Roman"/>
                <a:cs typeface="Times New Roman"/>
              </a:rPr>
              <a:t>cycle’s</a:t>
            </a:r>
            <a:r>
              <a:rPr dirty="0" sz="3200" spc="-5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reactions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96000" y="137160"/>
            <a:ext cx="2133600" cy="647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762000"/>
            <a:ext cx="4724400" cy="10668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357505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2815"/>
              </a:spcBef>
            </a:pPr>
            <a:r>
              <a:rPr dirty="0" sz="4000" b="1">
                <a:latin typeface="Impact"/>
                <a:cs typeface="Impact"/>
              </a:rPr>
              <a:t>Fates </a:t>
            </a:r>
            <a:r>
              <a:rPr dirty="0" sz="4000" spc="-5" b="1">
                <a:latin typeface="Impact"/>
                <a:cs typeface="Impact"/>
              </a:rPr>
              <a:t>of</a:t>
            </a:r>
            <a:r>
              <a:rPr dirty="0" sz="4000" spc="-105" b="1">
                <a:latin typeface="Impact"/>
                <a:cs typeface="Impact"/>
              </a:rPr>
              <a:t> </a:t>
            </a:r>
            <a:r>
              <a:rPr dirty="0" sz="4000" b="1">
                <a:latin typeface="Impact"/>
                <a:cs typeface="Impact"/>
              </a:rPr>
              <a:t>Pyruvate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761" y="2700527"/>
            <a:ext cx="3505200" cy="86995"/>
          </a:xfrm>
          <a:custGeom>
            <a:avLst/>
            <a:gdLst/>
            <a:ahLst/>
            <a:cxnLst/>
            <a:rect l="l" t="t" r="r" b="b"/>
            <a:pathLst>
              <a:path w="3505200" h="86994">
                <a:moveTo>
                  <a:pt x="86868" y="0"/>
                </a:moveTo>
                <a:lnTo>
                  <a:pt x="0" y="43434"/>
                </a:lnTo>
                <a:lnTo>
                  <a:pt x="86868" y="86868"/>
                </a:lnTo>
                <a:lnTo>
                  <a:pt x="86868" y="57912"/>
                </a:lnTo>
                <a:lnTo>
                  <a:pt x="72389" y="57912"/>
                </a:lnTo>
                <a:lnTo>
                  <a:pt x="72389" y="28956"/>
                </a:lnTo>
                <a:lnTo>
                  <a:pt x="86868" y="28956"/>
                </a:lnTo>
                <a:lnTo>
                  <a:pt x="86868" y="0"/>
                </a:lnTo>
                <a:close/>
              </a:path>
              <a:path w="3505200" h="86994">
                <a:moveTo>
                  <a:pt x="86868" y="28956"/>
                </a:moveTo>
                <a:lnTo>
                  <a:pt x="72389" y="28956"/>
                </a:lnTo>
                <a:lnTo>
                  <a:pt x="72389" y="57912"/>
                </a:lnTo>
                <a:lnTo>
                  <a:pt x="86868" y="57912"/>
                </a:lnTo>
                <a:lnTo>
                  <a:pt x="86868" y="28956"/>
                </a:lnTo>
                <a:close/>
              </a:path>
              <a:path w="3505200" h="86994">
                <a:moveTo>
                  <a:pt x="3505199" y="28956"/>
                </a:moveTo>
                <a:lnTo>
                  <a:pt x="86868" y="28956"/>
                </a:lnTo>
                <a:lnTo>
                  <a:pt x="86868" y="57912"/>
                </a:lnTo>
                <a:lnTo>
                  <a:pt x="3505199" y="57912"/>
                </a:lnTo>
                <a:lnTo>
                  <a:pt x="3505199" y="28956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14928" y="2756916"/>
            <a:ext cx="1056640" cy="533400"/>
          </a:xfrm>
          <a:custGeom>
            <a:avLst/>
            <a:gdLst/>
            <a:ahLst/>
            <a:cxnLst/>
            <a:rect l="l" t="t" r="r" b="b"/>
            <a:pathLst>
              <a:path w="1056639" h="533400">
                <a:moveTo>
                  <a:pt x="670560" y="355600"/>
                </a:moveTo>
                <a:lnTo>
                  <a:pt x="0" y="355600"/>
                </a:lnTo>
                <a:lnTo>
                  <a:pt x="301751" y="533400"/>
                </a:lnTo>
                <a:lnTo>
                  <a:pt x="670560" y="355600"/>
                </a:lnTo>
                <a:close/>
              </a:path>
              <a:path w="1056639" h="533400">
                <a:moveTo>
                  <a:pt x="1056132" y="0"/>
                </a:moveTo>
                <a:lnTo>
                  <a:pt x="720851" y="0"/>
                </a:lnTo>
                <a:lnTo>
                  <a:pt x="671512" y="1878"/>
                </a:lnTo>
                <a:lnTo>
                  <a:pt x="623092" y="7429"/>
                </a:lnTo>
                <a:lnTo>
                  <a:pt x="575791" y="16524"/>
                </a:lnTo>
                <a:lnTo>
                  <a:pt x="529806" y="29035"/>
                </a:lnTo>
                <a:lnTo>
                  <a:pt x="485337" y="44835"/>
                </a:lnTo>
                <a:lnTo>
                  <a:pt x="442581" y="63796"/>
                </a:lnTo>
                <a:lnTo>
                  <a:pt x="401738" y="85790"/>
                </a:lnTo>
                <a:lnTo>
                  <a:pt x="363005" y="110690"/>
                </a:lnTo>
                <a:lnTo>
                  <a:pt x="326581" y="138367"/>
                </a:lnTo>
                <a:lnTo>
                  <a:pt x="292664" y="168693"/>
                </a:lnTo>
                <a:lnTo>
                  <a:pt x="261453" y="201542"/>
                </a:lnTo>
                <a:lnTo>
                  <a:pt x="233147" y="236784"/>
                </a:lnTo>
                <a:lnTo>
                  <a:pt x="207944" y="274293"/>
                </a:lnTo>
                <a:lnTo>
                  <a:pt x="186042" y="313941"/>
                </a:lnTo>
                <a:lnTo>
                  <a:pt x="167639" y="355600"/>
                </a:lnTo>
                <a:lnTo>
                  <a:pt x="502920" y="355600"/>
                </a:lnTo>
                <a:lnTo>
                  <a:pt x="521322" y="313941"/>
                </a:lnTo>
                <a:lnTo>
                  <a:pt x="543224" y="274293"/>
                </a:lnTo>
                <a:lnTo>
                  <a:pt x="568427" y="236784"/>
                </a:lnTo>
                <a:lnTo>
                  <a:pt x="596733" y="201542"/>
                </a:lnTo>
                <a:lnTo>
                  <a:pt x="627944" y="168693"/>
                </a:lnTo>
                <a:lnTo>
                  <a:pt x="661861" y="138367"/>
                </a:lnTo>
                <a:lnTo>
                  <a:pt x="698285" y="110690"/>
                </a:lnTo>
                <a:lnTo>
                  <a:pt x="737018" y="85790"/>
                </a:lnTo>
                <a:lnTo>
                  <a:pt x="777861" y="63796"/>
                </a:lnTo>
                <a:lnTo>
                  <a:pt x="820617" y="44835"/>
                </a:lnTo>
                <a:lnTo>
                  <a:pt x="865086" y="29035"/>
                </a:lnTo>
                <a:lnTo>
                  <a:pt x="911071" y="16524"/>
                </a:lnTo>
                <a:lnTo>
                  <a:pt x="958372" y="7429"/>
                </a:lnTo>
                <a:lnTo>
                  <a:pt x="1006792" y="1878"/>
                </a:lnTo>
                <a:lnTo>
                  <a:pt x="1056132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03420" y="2756916"/>
            <a:ext cx="754380" cy="533400"/>
          </a:xfrm>
          <a:custGeom>
            <a:avLst/>
            <a:gdLst/>
            <a:ahLst/>
            <a:cxnLst/>
            <a:rect l="l" t="t" r="r" b="b"/>
            <a:pathLst>
              <a:path w="754379" h="533400">
                <a:moveTo>
                  <a:pt x="167639" y="0"/>
                </a:moveTo>
                <a:lnTo>
                  <a:pt x="125140" y="1400"/>
                </a:lnTo>
                <a:lnTo>
                  <a:pt x="82915" y="5588"/>
                </a:lnTo>
                <a:lnTo>
                  <a:pt x="41142" y="12537"/>
                </a:lnTo>
                <a:lnTo>
                  <a:pt x="0" y="22225"/>
                </a:lnTo>
                <a:lnTo>
                  <a:pt x="48662" y="37551"/>
                </a:lnTo>
                <a:lnTo>
                  <a:pt x="95075" y="56424"/>
                </a:lnTo>
                <a:lnTo>
                  <a:pt x="139074" y="78642"/>
                </a:lnTo>
                <a:lnTo>
                  <a:pt x="180494" y="104006"/>
                </a:lnTo>
                <a:lnTo>
                  <a:pt x="219173" y="132315"/>
                </a:lnTo>
                <a:lnTo>
                  <a:pt x="254946" y="163369"/>
                </a:lnTo>
                <a:lnTo>
                  <a:pt x="287650" y="196969"/>
                </a:lnTo>
                <a:lnTo>
                  <a:pt x="317120" y="232915"/>
                </a:lnTo>
                <a:lnTo>
                  <a:pt x="343192" y="271005"/>
                </a:lnTo>
                <a:lnTo>
                  <a:pt x="365703" y="311041"/>
                </a:lnTo>
                <a:lnTo>
                  <a:pt x="384489" y="352823"/>
                </a:lnTo>
                <a:lnTo>
                  <a:pt x="399385" y="396149"/>
                </a:lnTo>
                <a:lnTo>
                  <a:pt x="410228" y="440821"/>
                </a:lnTo>
                <a:lnTo>
                  <a:pt x="416854" y="486638"/>
                </a:lnTo>
                <a:lnTo>
                  <a:pt x="419100" y="533400"/>
                </a:lnTo>
                <a:lnTo>
                  <a:pt x="754379" y="533400"/>
                </a:lnTo>
                <a:lnTo>
                  <a:pt x="752226" y="487368"/>
                </a:lnTo>
                <a:lnTo>
                  <a:pt x="745884" y="442426"/>
                </a:lnTo>
                <a:lnTo>
                  <a:pt x="735528" y="398732"/>
                </a:lnTo>
                <a:lnTo>
                  <a:pt x="721335" y="356448"/>
                </a:lnTo>
                <a:lnTo>
                  <a:pt x="703481" y="315731"/>
                </a:lnTo>
                <a:lnTo>
                  <a:pt x="682142" y="276744"/>
                </a:lnTo>
                <a:lnTo>
                  <a:pt x="657493" y="239645"/>
                </a:lnTo>
                <a:lnTo>
                  <a:pt x="629711" y="204594"/>
                </a:lnTo>
                <a:lnTo>
                  <a:pt x="598972" y="171752"/>
                </a:lnTo>
                <a:lnTo>
                  <a:pt x="565451" y="141279"/>
                </a:lnTo>
                <a:lnTo>
                  <a:pt x="529325" y="113334"/>
                </a:lnTo>
                <a:lnTo>
                  <a:pt x="490770" y="88078"/>
                </a:lnTo>
                <a:lnTo>
                  <a:pt x="449961" y="65670"/>
                </a:lnTo>
                <a:lnTo>
                  <a:pt x="407075" y="46271"/>
                </a:lnTo>
                <a:lnTo>
                  <a:pt x="362287" y="30040"/>
                </a:lnTo>
                <a:lnTo>
                  <a:pt x="315773" y="17137"/>
                </a:lnTo>
                <a:lnTo>
                  <a:pt x="267710" y="7723"/>
                </a:lnTo>
                <a:lnTo>
                  <a:pt x="218274" y="1957"/>
                </a:lnTo>
                <a:lnTo>
                  <a:pt x="167639" y="0"/>
                </a:lnTo>
                <a:close/>
              </a:path>
            </a:pathLst>
          </a:custGeom>
          <a:solidFill>
            <a:srgbClr val="AA39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14928" y="2756916"/>
            <a:ext cx="1643380" cy="533400"/>
          </a:xfrm>
          <a:custGeom>
            <a:avLst/>
            <a:gdLst/>
            <a:ahLst/>
            <a:cxnLst/>
            <a:rect l="l" t="t" r="r" b="b"/>
            <a:pathLst>
              <a:path w="1643379" h="533400">
                <a:moveTo>
                  <a:pt x="888492" y="22225"/>
                </a:moveTo>
                <a:lnTo>
                  <a:pt x="937154" y="37551"/>
                </a:lnTo>
                <a:lnTo>
                  <a:pt x="983567" y="56424"/>
                </a:lnTo>
                <a:lnTo>
                  <a:pt x="1027566" y="78642"/>
                </a:lnTo>
                <a:lnTo>
                  <a:pt x="1068986" y="104006"/>
                </a:lnTo>
                <a:lnTo>
                  <a:pt x="1107665" y="132315"/>
                </a:lnTo>
                <a:lnTo>
                  <a:pt x="1143438" y="163369"/>
                </a:lnTo>
                <a:lnTo>
                  <a:pt x="1176142" y="196969"/>
                </a:lnTo>
                <a:lnTo>
                  <a:pt x="1205612" y="232915"/>
                </a:lnTo>
                <a:lnTo>
                  <a:pt x="1231684" y="271005"/>
                </a:lnTo>
                <a:lnTo>
                  <a:pt x="1254195" y="311041"/>
                </a:lnTo>
                <a:lnTo>
                  <a:pt x="1272981" y="352823"/>
                </a:lnTo>
                <a:lnTo>
                  <a:pt x="1287877" y="396149"/>
                </a:lnTo>
                <a:lnTo>
                  <a:pt x="1298720" y="440821"/>
                </a:lnTo>
                <a:lnTo>
                  <a:pt x="1305346" y="486638"/>
                </a:lnTo>
                <a:lnTo>
                  <a:pt x="1307592" y="533400"/>
                </a:lnTo>
                <a:lnTo>
                  <a:pt x="1642872" y="533400"/>
                </a:lnTo>
                <a:lnTo>
                  <a:pt x="1640718" y="487368"/>
                </a:lnTo>
                <a:lnTo>
                  <a:pt x="1634376" y="442426"/>
                </a:lnTo>
                <a:lnTo>
                  <a:pt x="1624020" y="398732"/>
                </a:lnTo>
                <a:lnTo>
                  <a:pt x="1609827" y="356448"/>
                </a:lnTo>
                <a:lnTo>
                  <a:pt x="1591973" y="315731"/>
                </a:lnTo>
                <a:lnTo>
                  <a:pt x="1570634" y="276744"/>
                </a:lnTo>
                <a:lnTo>
                  <a:pt x="1545985" y="239645"/>
                </a:lnTo>
                <a:lnTo>
                  <a:pt x="1518203" y="204594"/>
                </a:lnTo>
                <a:lnTo>
                  <a:pt x="1487464" y="171752"/>
                </a:lnTo>
                <a:lnTo>
                  <a:pt x="1453943" y="141279"/>
                </a:lnTo>
                <a:lnTo>
                  <a:pt x="1417817" y="113334"/>
                </a:lnTo>
                <a:lnTo>
                  <a:pt x="1379262" y="88078"/>
                </a:lnTo>
                <a:lnTo>
                  <a:pt x="1338453" y="65670"/>
                </a:lnTo>
                <a:lnTo>
                  <a:pt x="1295567" y="46271"/>
                </a:lnTo>
                <a:lnTo>
                  <a:pt x="1250779" y="30040"/>
                </a:lnTo>
                <a:lnTo>
                  <a:pt x="1204265" y="17137"/>
                </a:lnTo>
                <a:lnTo>
                  <a:pt x="1156202" y="7723"/>
                </a:lnTo>
                <a:lnTo>
                  <a:pt x="1106766" y="1957"/>
                </a:lnTo>
                <a:lnTo>
                  <a:pt x="1056132" y="0"/>
                </a:lnTo>
                <a:lnTo>
                  <a:pt x="720851" y="0"/>
                </a:lnTo>
                <a:lnTo>
                  <a:pt x="671512" y="1878"/>
                </a:lnTo>
                <a:lnTo>
                  <a:pt x="623092" y="7429"/>
                </a:lnTo>
                <a:lnTo>
                  <a:pt x="575791" y="16524"/>
                </a:lnTo>
                <a:lnTo>
                  <a:pt x="529806" y="29035"/>
                </a:lnTo>
                <a:lnTo>
                  <a:pt x="485337" y="44835"/>
                </a:lnTo>
                <a:lnTo>
                  <a:pt x="442581" y="63796"/>
                </a:lnTo>
                <a:lnTo>
                  <a:pt x="401738" y="85790"/>
                </a:lnTo>
                <a:lnTo>
                  <a:pt x="363005" y="110690"/>
                </a:lnTo>
                <a:lnTo>
                  <a:pt x="326581" y="138367"/>
                </a:lnTo>
                <a:lnTo>
                  <a:pt x="292664" y="168693"/>
                </a:lnTo>
                <a:lnTo>
                  <a:pt x="261453" y="201542"/>
                </a:lnTo>
                <a:lnTo>
                  <a:pt x="233147" y="236784"/>
                </a:lnTo>
                <a:lnTo>
                  <a:pt x="207944" y="274293"/>
                </a:lnTo>
                <a:lnTo>
                  <a:pt x="186042" y="313941"/>
                </a:lnTo>
                <a:lnTo>
                  <a:pt x="167639" y="355600"/>
                </a:lnTo>
                <a:lnTo>
                  <a:pt x="0" y="355600"/>
                </a:lnTo>
                <a:lnTo>
                  <a:pt x="301751" y="533400"/>
                </a:lnTo>
                <a:lnTo>
                  <a:pt x="670560" y="355600"/>
                </a:lnTo>
                <a:lnTo>
                  <a:pt x="502920" y="355600"/>
                </a:lnTo>
                <a:lnTo>
                  <a:pt x="521322" y="313941"/>
                </a:lnTo>
                <a:lnTo>
                  <a:pt x="543224" y="274293"/>
                </a:lnTo>
                <a:lnTo>
                  <a:pt x="568427" y="236784"/>
                </a:lnTo>
                <a:lnTo>
                  <a:pt x="596733" y="201542"/>
                </a:lnTo>
                <a:lnTo>
                  <a:pt x="627944" y="168693"/>
                </a:lnTo>
                <a:lnTo>
                  <a:pt x="661861" y="138367"/>
                </a:lnTo>
                <a:lnTo>
                  <a:pt x="698285" y="110690"/>
                </a:lnTo>
                <a:lnTo>
                  <a:pt x="737018" y="85790"/>
                </a:lnTo>
                <a:lnTo>
                  <a:pt x="777861" y="63796"/>
                </a:lnTo>
                <a:lnTo>
                  <a:pt x="820617" y="44835"/>
                </a:lnTo>
                <a:lnTo>
                  <a:pt x="865086" y="29035"/>
                </a:lnTo>
                <a:lnTo>
                  <a:pt x="911071" y="16524"/>
                </a:lnTo>
                <a:lnTo>
                  <a:pt x="958372" y="7429"/>
                </a:lnTo>
                <a:lnTo>
                  <a:pt x="1006792" y="1878"/>
                </a:lnTo>
                <a:lnTo>
                  <a:pt x="10561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95496" y="3258565"/>
            <a:ext cx="234759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4244" algn="l"/>
              </a:tabLst>
            </a:pPr>
            <a:r>
              <a:rPr dirty="0" sz="2400" spc="5" b="1">
                <a:solidFill>
                  <a:srgbClr val="A40020"/>
                </a:solidFill>
                <a:latin typeface="Times New Roman"/>
                <a:cs typeface="Times New Roman"/>
              </a:rPr>
              <a:t>αK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G</a:t>
            </a:r>
            <a:r>
              <a:rPr dirty="0" sz="2400" b="1">
                <a:solidFill>
                  <a:srgbClr val="A40020"/>
                </a:solidFill>
                <a:latin typeface="Times New Roman"/>
                <a:cs typeface="Times New Roman"/>
              </a:rPr>
              <a:t>	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G</a:t>
            </a:r>
            <a:r>
              <a:rPr dirty="0" sz="2400" spc="5" b="1">
                <a:solidFill>
                  <a:srgbClr val="9B2C1F"/>
                </a:solidFill>
                <a:latin typeface="Times New Roman"/>
                <a:cs typeface="Times New Roman"/>
              </a:rPr>
              <a:t>l</a:t>
            </a:r>
            <a:r>
              <a:rPr dirty="0" sz="2400" b="1">
                <a:solidFill>
                  <a:srgbClr val="9B2C1F"/>
                </a:solidFill>
                <a:latin typeface="Times New Roman"/>
                <a:cs typeface="Times New Roman"/>
              </a:rPr>
              <a:t>utamate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0898" y="2509139"/>
            <a:ext cx="1042035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A40020"/>
                </a:solidFill>
                <a:latin typeface="Times New Roman"/>
                <a:cs typeface="Times New Roman"/>
              </a:rPr>
              <a:t>Alanine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02100" y="2112472"/>
            <a:ext cx="734695" cy="1161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050" marR="5080" indent="-133985">
              <a:lnSpc>
                <a:spcPct val="157200"/>
              </a:lnSpc>
            </a:pPr>
            <a:r>
              <a:rPr dirty="0" sz="2400" spc="-80" b="1">
                <a:solidFill>
                  <a:srgbClr val="006666"/>
                </a:solidFill>
                <a:latin typeface="Times New Roman"/>
                <a:cs typeface="Times New Roman"/>
              </a:rPr>
              <a:t>ALT  </a:t>
            </a:r>
            <a:r>
              <a:rPr dirty="0" sz="2400" b="1">
                <a:solidFill>
                  <a:srgbClr val="800080"/>
                </a:solidFill>
                <a:latin typeface="Times New Roman"/>
                <a:cs typeface="Times New Roman"/>
              </a:rPr>
              <a:t>PLP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7768" y="5065521"/>
            <a:ext cx="360807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800080"/>
                </a:solidFill>
                <a:latin typeface="Times New Roman"/>
                <a:cs typeface="Times New Roman"/>
              </a:rPr>
              <a:t>PLP </a:t>
            </a:r>
            <a:r>
              <a:rPr dirty="0" sz="2400" b="1">
                <a:solidFill>
                  <a:srgbClr val="800080"/>
                </a:solidFill>
                <a:latin typeface="Times New Roman"/>
                <a:cs typeface="Times New Roman"/>
              </a:rPr>
              <a:t>= Pyridoxal</a:t>
            </a:r>
            <a:r>
              <a:rPr dirty="0" sz="2400" spc="-215" b="1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800080"/>
                </a:solidFill>
                <a:latin typeface="Times New Roman"/>
                <a:cs typeface="Times New Roman"/>
              </a:rPr>
              <a:t>Phosphate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534400" cy="10668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357505" rIns="0" bIns="0" rtlCol="0" vert="horz">
            <a:spAutoFit/>
          </a:bodyPr>
          <a:lstStyle/>
          <a:p>
            <a:pPr marL="86360">
              <a:lnSpc>
                <a:spcPct val="100000"/>
              </a:lnSpc>
              <a:spcBef>
                <a:spcPts val="2815"/>
              </a:spcBef>
            </a:pPr>
            <a:r>
              <a:rPr dirty="0" sz="4000" b="1">
                <a:latin typeface="Impact"/>
                <a:cs typeface="Impact"/>
              </a:rPr>
              <a:t>Oxidative Decarboxylation </a:t>
            </a:r>
            <a:r>
              <a:rPr dirty="0" sz="4000" spc="-10" b="1">
                <a:latin typeface="Impact"/>
                <a:cs typeface="Impact"/>
              </a:rPr>
              <a:t>of</a:t>
            </a:r>
            <a:r>
              <a:rPr dirty="0" sz="4000" spc="-70" b="1">
                <a:latin typeface="Impact"/>
                <a:cs typeface="Impact"/>
              </a:rPr>
              <a:t> </a:t>
            </a:r>
            <a:r>
              <a:rPr dirty="0" sz="4000" b="1">
                <a:latin typeface="Impact"/>
                <a:cs typeface="Impact"/>
              </a:rPr>
              <a:t>Pyruvate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62200" y="1524000"/>
            <a:ext cx="4139184" cy="503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23773" y="3767708"/>
            <a:ext cx="1685289" cy="8648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580">
              <a:lnSpc>
                <a:spcPct val="100000"/>
              </a:lnSpc>
            </a:pPr>
            <a:r>
              <a:rPr dirty="0" sz="2800" spc="-5" b="1">
                <a:solidFill>
                  <a:srgbClr val="855D5D"/>
                </a:solidFill>
                <a:latin typeface="Times New Roman"/>
                <a:cs typeface="Times New Roman"/>
              </a:rPr>
              <a:t>Allosteric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855D5D"/>
                </a:solidFill>
                <a:latin typeface="Times New Roman"/>
                <a:cs typeface="Times New Roman"/>
              </a:rPr>
              <a:t>Regulation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71598" y="4724400"/>
            <a:ext cx="853440" cy="1143635"/>
          </a:xfrm>
          <a:custGeom>
            <a:avLst/>
            <a:gdLst/>
            <a:ahLst/>
            <a:cxnLst/>
            <a:rect l="l" t="t" r="r" b="b"/>
            <a:pathLst>
              <a:path w="853439" h="1143635">
                <a:moveTo>
                  <a:pt x="710183" y="285750"/>
                </a:moveTo>
                <a:lnTo>
                  <a:pt x="424433" y="285750"/>
                </a:lnTo>
                <a:lnTo>
                  <a:pt x="415566" y="345832"/>
                </a:lnTo>
                <a:lnTo>
                  <a:pt x="405112" y="404477"/>
                </a:lnTo>
                <a:lnTo>
                  <a:pt x="393119" y="461594"/>
                </a:lnTo>
                <a:lnTo>
                  <a:pt x="379634" y="517087"/>
                </a:lnTo>
                <a:lnTo>
                  <a:pt x="364706" y="570865"/>
                </a:lnTo>
                <a:lnTo>
                  <a:pt x="348382" y="622835"/>
                </a:lnTo>
                <a:lnTo>
                  <a:pt x="330709" y="672904"/>
                </a:lnTo>
                <a:lnTo>
                  <a:pt x="311737" y="720978"/>
                </a:lnTo>
                <a:lnTo>
                  <a:pt x="291511" y="766965"/>
                </a:lnTo>
                <a:lnTo>
                  <a:pt x="270081" y="810772"/>
                </a:lnTo>
                <a:lnTo>
                  <a:pt x="247493" y="852306"/>
                </a:lnTo>
                <a:lnTo>
                  <a:pt x="223796" y="891474"/>
                </a:lnTo>
                <a:lnTo>
                  <a:pt x="199037" y="928182"/>
                </a:lnTo>
                <a:lnTo>
                  <a:pt x="173263" y="962339"/>
                </a:lnTo>
                <a:lnTo>
                  <a:pt x="146524" y="993851"/>
                </a:lnTo>
                <a:lnTo>
                  <a:pt x="118865" y="1022624"/>
                </a:lnTo>
                <a:lnTo>
                  <a:pt x="90336" y="1048567"/>
                </a:lnTo>
                <a:lnTo>
                  <a:pt x="30855" y="1091588"/>
                </a:lnTo>
                <a:lnTo>
                  <a:pt x="0" y="1108481"/>
                </a:lnTo>
                <a:lnTo>
                  <a:pt x="33481" y="1122923"/>
                </a:lnTo>
                <a:lnTo>
                  <a:pt x="66932" y="1133457"/>
                </a:lnTo>
                <a:lnTo>
                  <a:pt x="100289" y="1140157"/>
                </a:lnTo>
                <a:lnTo>
                  <a:pt x="133485" y="1143101"/>
                </a:lnTo>
                <a:lnTo>
                  <a:pt x="166454" y="1142366"/>
                </a:lnTo>
                <a:lnTo>
                  <a:pt x="231445" y="1130162"/>
                </a:lnTo>
                <a:lnTo>
                  <a:pt x="294736" y="1104157"/>
                </a:lnTo>
                <a:lnTo>
                  <a:pt x="355797" y="1064963"/>
                </a:lnTo>
                <a:lnTo>
                  <a:pt x="385327" y="1040611"/>
                </a:lnTo>
                <a:lnTo>
                  <a:pt x="414102" y="1013191"/>
                </a:lnTo>
                <a:lnTo>
                  <a:pt x="442055" y="982779"/>
                </a:lnTo>
                <a:lnTo>
                  <a:pt x="469121" y="949453"/>
                </a:lnTo>
                <a:lnTo>
                  <a:pt x="495233" y="913288"/>
                </a:lnTo>
                <a:lnTo>
                  <a:pt x="520326" y="874362"/>
                </a:lnTo>
                <a:lnTo>
                  <a:pt x="544333" y="832750"/>
                </a:lnTo>
                <a:lnTo>
                  <a:pt x="567189" y="788528"/>
                </a:lnTo>
                <a:lnTo>
                  <a:pt x="588828" y="741775"/>
                </a:lnTo>
                <a:lnTo>
                  <a:pt x="609183" y="692565"/>
                </a:lnTo>
                <a:lnTo>
                  <a:pt x="628188" y="640975"/>
                </a:lnTo>
                <a:lnTo>
                  <a:pt x="645778" y="587083"/>
                </a:lnTo>
                <a:lnTo>
                  <a:pt x="661886" y="530963"/>
                </a:lnTo>
                <a:lnTo>
                  <a:pt x="676447" y="472694"/>
                </a:lnTo>
                <a:lnTo>
                  <a:pt x="689394" y="412351"/>
                </a:lnTo>
                <a:lnTo>
                  <a:pt x="700662" y="350011"/>
                </a:lnTo>
                <a:lnTo>
                  <a:pt x="710183" y="285750"/>
                </a:lnTo>
                <a:close/>
              </a:path>
              <a:path w="853439" h="1143635">
                <a:moveTo>
                  <a:pt x="585851" y="0"/>
                </a:moveTo>
                <a:lnTo>
                  <a:pt x="281558" y="285750"/>
                </a:lnTo>
                <a:lnTo>
                  <a:pt x="853058" y="285750"/>
                </a:lnTo>
                <a:lnTo>
                  <a:pt x="585851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43000" y="4724400"/>
            <a:ext cx="871855" cy="1143000"/>
          </a:xfrm>
          <a:custGeom>
            <a:avLst/>
            <a:gdLst/>
            <a:ahLst/>
            <a:cxnLst/>
            <a:rect l="l" t="t" r="r" b="b"/>
            <a:pathLst>
              <a:path w="871855" h="1143000">
                <a:moveTo>
                  <a:pt x="285750" y="0"/>
                </a:moveTo>
                <a:lnTo>
                  <a:pt x="0" y="0"/>
                </a:lnTo>
                <a:lnTo>
                  <a:pt x="866" y="62718"/>
                </a:lnTo>
                <a:lnTo>
                  <a:pt x="3437" y="124552"/>
                </a:lnTo>
                <a:lnTo>
                  <a:pt x="7666" y="185414"/>
                </a:lnTo>
                <a:lnTo>
                  <a:pt x="13510" y="245217"/>
                </a:lnTo>
                <a:lnTo>
                  <a:pt x="20924" y="303873"/>
                </a:lnTo>
                <a:lnTo>
                  <a:pt x="29863" y="361297"/>
                </a:lnTo>
                <a:lnTo>
                  <a:pt x="40282" y="417401"/>
                </a:lnTo>
                <a:lnTo>
                  <a:pt x="52137" y="472097"/>
                </a:lnTo>
                <a:lnTo>
                  <a:pt x="65384" y="525298"/>
                </a:lnTo>
                <a:lnTo>
                  <a:pt x="79977" y="576918"/>
                </a:lnTo>
                <a:lnTo>
                  <a:pt x="95871" y="626869"/>
                </a:lnTo>
                <a:lnTo>
                  <a:pt x="113023" y="675064"/>
                </a:lnTo>
                <a:lnTo>
                  <a:pt x="131388" y="721417"/>
                </a:lnTo>
                <a:lnTo>
                  <a:pt x="150921" y="765839"/>
                </a:lnTo>
                <a:lnTo>
                  <a:pt x="171577" y="808243"/>
                </a:lnTo>
                <a:lnTo>
                  <a:pt x="193311" y="848544"/>
                </a:lnTo>
                <a:lnTo>
                  <a:pt x="216080" y="886653"/>
                </a:lnTo>
                <a:lnTo>
                  <a:pt x="239837" y="922483"/>
                </a:lnTo>
                <a:lnTo>
                  <a:pt x="264540" y="955947"/>
                </a:lnTo>
                <a:lnTo>
                  <a:pt x="290143" y="986959"/>
                </a:lnTo>
                <a:lnTo>
                  <a:pt x="316601" y="1015430"/>
                </a:lnTo>
                <a:lnTo>
                  <a:pt x="371905" y="1064405"/>
                </a:lnTo>
                <a:lnTo>
                  <a:pt x="430094" y="1102174"/>
                </a:lnTo>
                <a:lnTo>
                  <a:pt x="490813" y="1128041"/>
                </a:lnTo>
                <a:lnTo>
                  <a:pt x="553703" y="1141308"/>
                </a:lnTo>
                <a:lnTo>
                  <a:pt x="585851" y="1143000"/>
                </a:lnTo>
                <a:lnTo>
                  <a:pt x="871601" y="1143000"/>
                </a:lnTo>
                <a:lnTo>
                  <a:pt x="839453" y="1141308"/>
                </a:lnTo>
                <a:lnTo>
                  <a:pt x="807759" y="1136293"/>
                </a:lnTo>
                <a:lnTo>
                  <a:pt x="745910" y="1116639"/>
                </a:lnTo>
                <a:lnTo>
                  <a:pt x="686411" y="1084734"/>
                </a:lnTo>
                <a:lnTo>
                  <a:pt x="629620" y="1041275"/>
                </a:lnTo>
                <a:lnTo>
                  <a:pt x="575893" y="986959"/>
                </a:lnTo>
                <a:lnTo>
                  <a:pt x="550290" y="955947"/>
                </a:lnTo>
                <a:lnTo>
                  <a:pt x="525587" y="922483"/>
                </a:lnTo>
                <a:lnTo>
                  <a:pt x="501830" y="886653"/>
                </a:lnTo>
                <a:lnTo>
                  <a:pt x="479061" y="848544"/>
                </a:lnTo>
                <a:lnTo>
                  <a:pt x="457327" y="808243"/>
                </a:lnTo>
                <a:lnTo>
                  <a:pt x="436671" y="765839"/>
                </a:lnTo>
                <a:lnTo>
                  <a:pt x="417138" y="721417"/>
                </a:lnTo>
                <a:lnTo>
                  <a:pt x="398773" y="675064"/>
                </a:lnTo>
                <a:lnTo>
                  <a:pt x="381621" y="626869"/>
                </a:lnTo>
                <a:lnTo>
                  <a:pt x="365727" y="576918"/>
                </a:lnTo>
                <a:lnTo>
                  <a:pt x="351134" y="525298"/>
                </a:lnTo>
                <a:lnTo>
                  <a:pt x="337887" y="472097"/>
                </a:lnTo>
                <a:lnTo>
                  <a:pt x="326032" y="417401"/>
                </a:lnTo>
                <a:lnTo>
                  <a:pt x="315613" y="361297"/>
                </a:lnTo>
                <a:lnTo>
                  <a:pt x="306674" y="303873"/>
                </a:lnTo>
                <a:lnTo>
                  <a:pt x="299260" y="245217"/>
                </a:lnTo>
                <a:lnTo>
                  <a:pt x="293416" y="185414"/>
                </a:lnTo>
                <a:lnTo>
                  <a:pt x="289187" y="124552"/>
                </a:lnTo>
                <a:lnTo>
                  <a:pt x="286616" y="62718"/>
                </a:lnTo>
                <a:lnTo>
                  <a:pt x="285750" y="0"/>
                </a:lnTo>
                <a:close/>
              </a:path>
            </a:pathLst>
          </a:custGeom>
          <a:solidFill>
            <a:srgbClr val="9A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43000" y="4724400"/>
            <a:ext cx="1581785" cy="1143000"/>
          </a:xfrm>
          <a:custGeom>
            <a:avLst/>
            <a:gdLst/>
            <a:ahLst/>
            <a:cxnLst/>
            <a:rect l="l" t="t" r="r" b="b"/>
            <a:pathLst>
              <a:path w="1581785" h="1143000">
                <a:moveTo>
                  <a:pt x="728726" y="1108481"/>
                </a:moveTo>
                <a:lnTo>
                  <a:pt x="789675" y="1071586"/>
                </a:lnTo>
                <a:lnTo>
                  <a:pt x="847529" y="1022624"/>
                </a:lnTo>
                <a:lnTo>
                  <a:pt x="875176" y="993851"/>
                </a:lnTo>
                <a:lnTo>
                  <a:pt x="901906" y="962339"/>
                </a:lnTo>
                <a:lnTo>
                  <a:pt x="927671" y="928182"/>
                </a:lnTo>
                <a:lnTo>
                  <a:pt x="952422" y="891474"/>
                </a:lnTo>
                <a:lnTo>
                  <a:pt x="976113" y="852306"/>
                </a:lnTo>
                <a:lnTo>
                  <a:pt x="998696" y="810772"/>
                </a:lnTo>
                <a:lnTo>
                  <a:pt x="1020122" y="766965"/>
                </a:lnTo>
                <a:lnTo>
                  <a:pt x="1040344" y="720978"/>
                </a:lnTo>
                <a:lnTo>
                  <a:pt x="1059314" y="672904"/>
                </a:lnTo>
                <a:lnTo>
                  <a:pt x="1076984" y="622835"/>
                </a:lnTo>
                <a:lnTo>
                  <a:pt x="1093307" y="570865"/>
                </a:lnTo>
                <a:lnTo>
                  <a:pt x="1108234" y="517087"/>
                </a:lnTo>
                <a:lnTo>
                  <a:pt x="1121718" y="461594"/>
                </a:lnTo>
                <a:lnTo>
                  <a:pt x="1133711" y="404477"/>
                </a:lnTo>
                <a:lnTo>
                  <a:pt x="1144165" y="345832"/>
                </a:lnTo>
                <a:lnTo>
                  <a:pt x="1153033" y="285750"/>
                </a:lnTo>
                <a:lnTo>
                  <a:pt x="1010157" y="285750"/>
                </a:lnTo>
                <a:lnTo>
                  <a:pt x="1314450" y="0"/>
                </a:lnTo>
                <a:lnTo>
                  <a:pt x="1581658" y="285750"/>
                </a:lnTo>
                <a:lnTo>
                  <a:pt x="1438783" y="285750"/>
                </a:lnTo>
                <a:lnTo>
                  <a:pt x="1429575" y="348030"/>
                </a:lnTo>
                <a:lnTo>
                  <a:pt x="1418690" y="408638"/>
                </a:lnTo>
                <a:lnTo>
                  <a:pt x="1406186" y="467488"/>
                </a:lnTo>
                <a:lnTo>
                  <a:pt x="1392121" y="524492"/>
                </a:lnTo>
                <a:lnTo>
                  <a:pt x="1376551" y="579563"/>
                </a:lnTo>
                <a:lnTo>
                  <a:pt x="1359534" y="632614"/>
                </a:lnTo>
                <a:lnTo>
                  <a:pt x="1341129" y="683559"/>
                </a:lnTo>
                <a:lnTo>
                  <a:pt x="1321392" y="732310"/>
                </a:lnTo>
                <a:lnTo>
                  <a:pt x="1300381" y="778780"/>
                </a:lnTo>
                <a:lnTo>
                  <a:pt x="1278154" y="822882"/>
                </a:lnTo>
                <a:lnTo>
                  <a:pt x="1254768" y="864530"/>
                </a:lnTo>
                <a:lnTo>
                  <a:pt x="1230280" y="903636"/>
                </a:lnTo>
                <a:lnTo>
                  <a:pt x="1204749" y="940114"/>
                </a:lnTo>
                <a:lnTo>
                  <a:pt x="1178231" y="973876"/>
                </a:lnTo>
                <a:lnTo>
                  <a:pt x="1150785" y="1004835"/>
                </a:lnTo>
                <a:lnTo>
                  <a:pt x="1122468" y="1032905"/>
                </a:lnTo>
                <a:lnTo>
                  <a:pt x="1093337" y="1057998"/>
                </a:lnTo>
                <a:lnTo>
                  <a:pt x="1032864" y="1098906"/>
                </a:lnTo>
                <a:lnTo>
                  <a:pt x="969828" y="1126865"/>
                </a:lnTo>
                <a:lnTo>
                  <a:pt x="904688" y="1141178"/>
                </a:lnTo>
                <a:lnTo>
                  <a:pt x="871474" y="1143000"/>
                </a:lnTo>
                <a:lnTo>
                  <a:pt x="585851" y="1143000"/>
                </a:lnTo>
                <a:lnTo>
                  <a:pt x="522009" y="1136293"/>
                </a:lnTo>
                <a:lnTo>
                  <a:pt x="460160" y="1116639"/>
                </a:lnTo>
                <a:lnTo>
                  <a:pt x="400661" y="1084734"/>
                </a:lnTo>
                <a:lnTo>
                  <a:pt x="343870" y="1041275"/>
                </a:lnTo>
                <a:lnTo>
                  <a:pt x="290143" y="986959"/>
                </a:lnTo>
                <a:lnTo>
                  <a:pt x="264540" y="955947"/>
                </a:lnTo>
                <a:lnTo>
                  <a:pt x="239837" y="922483"/>
                </a:lnTo>
                <a:lnTo>
                  <a:pt x="216080" y="886653"/>
                </a:lnTo>
                <a:lnTo>
                  <a:pt x="193311" y="848544"/>
                </a:lnTo>
                <a:lnTo>
                  <a:pt x="171577" y="808243"/>
                </a:lnTo>
                <a:lnTo>
                  <a:pt x="150921" y="765839"/>
                </a:lnTo>
                <a:lnTo>
                  <a:pt x="131388" y="721417"/>
                </a:lnTo>
                <a:lnTo>
                  <a:pt x="113023" y="675064"/>
                </a:lnTo>
                <a:lnTo>
                  <a:pt x="95871" y="626869"/>
                </a:lnTo>
                <a:lnTo>
                  <a:pt x="79977" y="576918"/>
                </a:lnTo>
                <a:lnTo>
                  <a:pt x="65384" y="525298"/>
                </a:lnTo>
                <a:lnTo>
                  <a:pt x="52137" y="472097"/>
                </a:lnTo>
                <a:lnTo>
                  <a:pt x="40282" y="417401"/>
                </a:lnTo>
                <a:lnTo>
                  <a:pt x="29863" y="361297"/>
                </a:lnTo>
                <a:lnTo>
                  <a:pt x="20924" y="303873"/>
                </a:lnTo>
                <a:lnTo>
                  <a:pt x="13510" y="245217"/>
                </a:lnTo>
                <a:lnTo>
                  <a:pt x="7666" y="185414"/>
                </a:lnTo>
                <a:lnTo>
                  <a:pt x="3437" y="124552"/>
                </a:lnTo>
                <a:lnTo>
                  <a:pt x="866" y="62718"/>
                </a:lnTo>
                <a:lnTo>
                  <a:pt x="0" y="0"/>
                </a:lnTo>
                <a:lnTo>
                  <a:pt x="285750" y="0"/>
                </a:lnTo>
                <a:lnTo>
                  <a:pt x="286616" y="62718"/>
                </a:lnTo>
                <a:lnTo>
                  <a:pt x="289187" y="124552"/>
                </a:lnTo>
                <a:lnTo>
                  <a:pt x="293416" y="185414"/>
                </a:lnTo>
                <a:lnTo>
                  <a:pt x="299260" y="245217"/>
                </a:lnTo>
                <a:lnTo>
                  <a:pt x="306674" y="303873"/>
                </a:lnTo>
                <a:lnTo>
                  <a:pt x="315613" y="361297"/>
                </a:lnTo>
                <a:lnTo>
                  <a:pt x="326032" y="417401"/>
                </a:lnTo>
                <a:lnTo>
                  <a:pt x="337887" y="472097"/>
                </a:lnTo>
                <a:lnTo>
                  <a:pt x="351134" y="525298"/>
                </a:lnTo>
                <a:lnTo>
                  <a:pt x="365727" y="576918"/>
                </a:lnTo>
                <a:lnTo>
                  <a:pt x="381621" y="626869"/>
                </a:lnTo>
                <a:lnTo>
                  <a:pt x="398773" y="675064"/>
                </a:lnTo>
                <a:lnTo>
                  <a:pt x="417138" y="721417"/>
                </a:lnTo>
                <a:lnTo>
                  <a:pt x="436671" y="765839"/>
                </a:lnTo>
                <a:lnTo>
                  <a:pt x="457327" y="808243"/>
                </a:lnTo>
                <a:lnTo>
                  <a:pt x="479061" y="848544"/>
                </a:lnTo>
                <a:lnTo>
                  <a:pt x="501830" y="886653"/>
                </a:lnTo>
                <a:lnTo>
                  <a:pt x="525587" y="922483"/>
                </a:lnTo>
                <a:lnTo>
                  <a:pt x="550290" y="955947"/>
                </a:lnTo>
                <a:lnTo>
                  <a:pt x="575893" y="986959"/>
                </a:lnTo>
                <a:lnTo>
                  <a:pt x="602351" y="1015430"/>
                </a:lnTo>
                <a:lnTo>
                  <a:pt x="657655" y="1064405"/>
                </a:lnTo>
                <a:lnTo>
                  <a:pt x="715844" y="1102174"/>
                </a:lnTo>
                <a:lnTo>
                  <a:pt x="776563" y="1128041"/>
                </a:lnTo>
                <a:lnTo>
                  <a:pt x="839453" y="1141308"/>
                </a:lnTo>
                <a:lnTo>
                  <a:pt x="871601" y="1143000"/>
                </a:lnTo>
              </a:path>
            </a:pathLst>
          </a:custGeom>
          <a:ln w="12192">
            <a:solidFill>
              <a:srgbClr val="855D5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304800"/>
            <a:ext cx="7543800" cy="10668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357505" rIns="0" bIns="0" rtlCol="0" vert="horz">
            <a:spAutoFit/>
          </a:bodyPr>
          <a:lstStyle/>
          <a:p>
            <a:pPr marL="86995">
              <a:lnSpc>
                <a:spcPct val="100000"/>
              </a:lnSpc>
              <a:spcBef>
                <a:spcPts val="2815"/>
              </a:spcBef>
            </a:pPr>
            <a:r>
              <a:rPr dirty="0" sz="4000" b="1">
                <a:latin typeface="Impact"/>
                <a:cs typeface="Impact"/>
              </a:rPr>
              <a:t>PDH Complex: Covalent</a:t>
            </a:r>
            <a:r>
              <a:rPr dirty="0" sz="4000" spc="-114" b="1">
                <a:latin typeface="Impact"/>
                <a:cs typeface="Impact"/>
              </a:rPr>
              <a:t> </a:t>
            </a:r>
            <a:r>
              <a:rPr dirty="0" sz="4000" b="1">
                <a:latin typeface="Impact"/>
                <a:cs typeface="Impact"/>
              </a:rPr>
              <a:t>Regulation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3398520"/>
            <a:ext cx="2590800" cy="1295400"/>
          </a:xfrm>
          <a:custGeom>
            <a:avLst/>
            <a:gdLst/>
            <a:ahLst/>
            <a:cxnLst/>
            <a:rect l="l" t="t" r="r" b="b"/>
            <a:pathLst>
              <a:path w="2590800" h="1295400">
                <a:moveTo>
                  <a:pt x="1295400" y="0"/>
                </a:moveTo>
                <a:lnTo>
                  <a:pt x="1232636" y="746"/>
                </a:lnTo>
                <a:lnTo>
                  <a:pt x="1170644" y="2964"/>
                </a:lnTo>
                <a:lnTo>
                  <a:pt x="1109490" y="6619"/>
                </a:lnTo>
                <a:lnTo>
                  <a:pt x="1049243" y="11677"/>
                </a:lnTo>
                <a:lnTo>
                  <a:pt x="989971" y="18104"/>
                </a:lnTo>
                <a:lnTo>
                  <a:pt x="931741" y="25867"/>
                </a:lnTo>
                <a:lnTo>
                  <a:pt x="874621" y="34931"/>
                </a:lnTo>
                <a:lnTo>
                  <a:pt x="818679" y="45262"/>
                </a:lnTo>
                <a:lnTo>
                  <a:pt x="763984" y="56827"/>
                </a:lnTo>
                <a:lnTo>
                  <a:pt x="710602" y="69592"/>
                </a:lnTo>
                <a:lnTo>
                  <a:pt x="658601" y="83523"/>
                </a:lnTo>
                <a:lnTo>
                  <a:pt x="608050" y="98586"/>
                </a:lnTo>
                <a:lnTo>
                  <a:pt x="559017" y="114746"/>
                </a:lnTo>
                <a:lnTo>
                  <a:pt x="511569" y="131971"/>
                </a:lnTo>
                <a:lnTo>
                  <a:pt x="465773" y="150225"/>
                </a:lnTo>
                <a:lnTo>
                  <a:pt x="421699" y="169476"/>
                </a:lnTo>
                <a:lnTo>
                  <a:pt x="379414" y="189690"/>
                </a:lnTo>
                <a:lnTo>
                  <a:pt x="338985" y="210832"/>
                </a:lnTo>
                <a:lnTo>
                  <a:pt x="300480" y="232868"/>
                </a:lnTo>
                <a:lnTo>
                  <a:pt x="263968" y="255765"/>
                </a:lnTo>
                <a:lnTo>
                  <a:pt x="229517" y="279489"/>
                </a:lnTo>
                <a:lnTo>
                  <a:pt x="197193" y="304005"/>
                </a:lnTo>
                <a:lnTo>
                  <a:pt x="167065" y="329281"/>
                </a:lnTo>
                <a:lnTo>
                  <a:pt x="139201" y="355281"/>
                </a:lnTo>
                <a:lnTo>
                  <a:pt x="90536" y="409321"/>
                </a:lnTo>
                <a:lnTo>
                  <a:pt x="51741" y="465854"/>
                </a:lnTo>
                <a:lnTo>
                  <a:pt x="23358" y="524609"/>
                </a:lnTo>
                <a:lnTo>
                  <a:pt x="5929" y="585315"/>
                </a:lnTo>
                <a:lnTo>
                  <a:pt x="0" y="647699"/>
                </a:lnTo>
                <a:lnTo>
                  <a:pt x="1493" y="679085"/>
                </a:lnTo>
                <a:lnTo>
                  <a:pt x="13240" y="740664"/>
                </a:lnTo>
                <a:lnTo>
                  <a:pt x="36214" y="800428"/>
                </a:lnTo>
                <a:lnTo>
                  <a:pt x="69871" y="858106"/>
                </a:lnTo>
                <a:lnTo>
                  <a:pt x="113669" y="913426"/>
                </a:lnTo>
                <a:lnTo>
                  <a:pt x="167065" y="966118"/>
                </a:lnTo>
                <a:lnTo>
                  <a:pt x="197193" y="991394"/>
                </a:lnTo>
                <a:lnTo>
                  <a:pt x="229517" y="1015910"/>
                </a:lnTo>
                <a:lnTo>
                  <a:pt x="263968" y="1039634"/>
                </a:lnTo>
                <a:lnTo>
                  <a:pt x="300480" y="1062531"/>
                </a:lnTo>
                <a:lnTo>
                  <a:pt x="338985" y="1084567"/>
                </a:lnTo>
                <a:lnTo>
                  <a:pt x="379414" y="1105709"/>
                </a:lnTo>
                <a:lnTo>
                  <a:pt x="421699" y="1125923"/>
                </a:lnTo>
                <a:lnTo>
                  <a:pt x="465773" y="1145174"/>
                </a:lnTo>
                <a:lnTo>
                  <a:pt x="511569" y="1163428"/>
                </a:lnTo>
                <a:lnTo>
                  <a:pt x="559017" y="1180653"/>
                </a:lnTo>
                <a:lnTo>
                  <a:pt x="608050" y="1196813"/>
                </a:lnTo>
                <a:lnTo>
                  <a:pt x="658601" y="1211876"/>
                </a:lnTo>
                <a:lnTo>
                  <a:pt x="710602" y="1225807"/>
                </a:lnTo>
                <a:lnTo>
                  <a:pt x="763984" y="1238572"/>
                </a:lnTo>
                <a:lnTo>
                  <a:pt x="818679" y="1250137"/>
                </a:lnTo>
                <a:lnTo>
                  <a:pt x="874621" y="1260468"/>
                </a:lnTo>
                <a:lnTo>
                  <a:pt x="931741" y="1269532"/>
                </a:lnTo>
                <a:lnTo>
                  <a:pt x="989971" y="1277295"/>
                </a:lnTo>
                <a:lnTo>
                  <a:pt x="1049243" y="1283722"/>
                </a:lnTo>
                <a:lnTo>
                  <a:pt x="1109490" y="1288780"/>
                </a:lnTo>
                <a:lnTo>
                  <a:pt x="1170644" y="1292435"/>
                </a:lnTo>
                <a:lnTo>
                  <a:pt x="1232636" y="1294653"/>
                </a:lnTo>
                <a:lnTo>
                  <a:pt x="1295400" y="1295399"/>
                </a:lnTo>
                <a:lnTo>
                  <a:pt x="1358160" y="1294653"/>
                </a:lnTo>
                <a:lnTo>
                  <a:pt x="1420149" y="1292435"/>
                </a:lnTo>
                <a:lnTo>
                  <a:pt x="1481300" y="1288780"/>
                </a:lnTo>
                <a:lnTo>
                  <a:pt x="1541545" y="1283722"/>
                </a:lnTo>
                <a:lnTo>
                  <a:pt x="1600816" y="1277295"/>
                </a:lnTo>
                <a:lnTo>
                  <a:pt x="1659044" y="1269532"/>
                </a:lnTo>
                <a:lnTo>
                  <a:pt x="1716163" y="1260468"/>
                </a:lnTo>
                <a:lnTo>
                  <a:pt x="1772104" y="1250137"/>
                </a:lnTo>
                <a:lnTo>
                  <a:pt x="1826799" y="1238572"/>
                </a:lnTo>
                <a:lnTo>
                  <a:pt x="1880181" y="1225807"/>
                </a:lnTo>
                <a:lnTo>
                  <a:pt x="1932181" y="1211876"/>
                </a:lnTo>
                <a:lnTo>
                  <a:pt x="1982732" y="1196813"/>
                </a:lnTo>
                <a:lnTo>
                  <a:pt x="2031765" y="1180653"/>
                </a:lnTo>
                <a:lnTo>
                  <a:pt x="2079214" y="1163428"/>
                </a:lnTo>
                <a:lnTo>
                  <a:pt x="2125010" y="1145174"/>
                </a:lnTo>
                <a:lnTo>
                  <a:pt x="2169085" y="1125923"/>
                </a:lnTo>
                <a:lnTo>
                  <a:pt x="2211371" y="1105709"/>
                </a:lnTo>
                <a:lnTo>
                  <a:pt x="2251801" y="1084567"/>
                </a:lnTo>
                <a:lnTo>
                  <a:pt x="2290306" y="1062531"/>
                </a:lnTo>
                <a:lnTo>
                  <a:pt x="2326819" y="1039634"/>
                </a:lnTo>
                <a:lnTo>
                  <a:pt x="2361272" y="1015910"/>
                </a:lnTo>
                <a:lnTo>
                  <a:pt x="2393597" y="991394"/>
                </a:lnTo>
                <a:lnTo>
                  <a:pt x="2423726" y="966118"/>
                </a:lnTo>
                <a:lnTo>
                  <a:pt x="2451591" y="940118"/>
                </a:lnTo>
                <a:lnTo>
                  <a:pt x="2500258" y="886078"/>
                </a:lnTo>
                <a:lnTo>
                  <a:pt x="2539055" y="829545"/>
                </a:lnTo>
                <a:lnTo>
                  <a:pt x="2567440" y="770790"/>
                </a:lnTo>
                <a:lnTo>
                  <a:pt x="2584869" y="710084"/>
                </a:lnTo>
                <a:lnTo>
                  <a:pt x="2590800" y="647699"/>
                </a:lnTo>
                <a:lnTo>
                  <a:pt x="2589306" y="616314"/>
                </a:lnTo>
                <a:lnTo>
                  <a:pt x="2577558" y="554735"/>
                </a:lnTo>
                <a:lnTo>
                  <a:pt x="2554583" y="494971"/>
                </a:lnTo>
                <a:lnTo>
                  <a:pt x="2520924" y="437293"/>
                </a:lnTo>
                <a:lnTo>
                  <a:pt x="2477124" y="381973"/>
                </a:lnTo>
                <a:lnTo>
                  <a:pt x="2423726" y="329281"/>
                </a:lnTo>
                <a:lnTo>
                  <a:pt x="2393597" y="304005"/>
                </a:lnTo>
                <a:lnTo>
                  <a:pt x="2361272" y="279489"/>
                </a:lnTo>
                <a:lnTo>
                  <a:pt x="2326819" y="255765"/>
                </a:lnTo>
                <a:lnTo>
                  <a:pt x="2290306" y="232868"/>
                </a:lnTo>
                <a:lnTo>
                  <a:pt x="2251801" y="210832"/>
                </a:lnTo>
                <a:lnTo>
                  <a:pt x="2211371" y="189690"/>
                </a:lnTo>
                <a:lnTo>
                  <a:pt x="2169085" y="169476"/>
                </a:lnTo>
                <a:lnTo>
                  <a:pt x="2125010" y="150225"/>
                </a:lnTo>
                <a:lnTo>
                  <a:pt x="2079214" y="131971"/>
                </a:lnTo>
                <a:lnTo>
                  <a:pt x="2031765" y="114746"/>
                </a:lnTo>
                <a:lnTo>
                  <a:pt x="1982732" y="98586"/>
                </a:lnTo>
                <a:lnTo>
                  <a:pt x="1932181" y="83523"/>
                </a:lnTo>
                <a:lnTo>
                  <a:pt x="1880181" y="69592"/>
                </a:lnTo>
                <a:lnTo>
                  <a:pt x="1826799" y="56827"/>
                </a:lnTo>
                <a:lnTo>
                  <a:pt x="1772104" y="45262"/>
                </a:lnTo>
                <a:lnTo>
                  <a:pt x="1716163" y="34931"/>
                </a:lnTo>
                <a:lnTo>
                  <a:pt x="1659044" y="25867"/>
                </a:lnTo>
                <a:lnTo>
                  <a:pt x="1600816" y="18104"/>
                </a:lnTo>
                <a:lnTo>
                  <a:pt x="1541545" y="11677"/>
                </a:lnTo>
                <a:lnTo>
                  <a:pt x="1481300" y="6619"/>
                </a:lnTo>
                <a:lnTo>
                  <a:pt x="1420149" y="2964"/>
                </a:lnTo>
                <a:lnTo>
                  <a:pt x="1358160" y="746"/>
                </a:lnTo>
                <a:lnTo>
                  <a:pt x="1295400" y="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3400" y="3398520"/>
            <a:ext cx="2590800" cy="1295400"/>
          </a:xfrm>
          <a:custGeom>
            <a:avLst/>
            <a:gdLst/>
            <a:ahLst/>
            <a:cxnLst/>
            <a:rect l="l" t="t" r="r" b="b"/>
            <a:pathLst>
              <a:path w="2590800" h="1295400">
                <a:moveTo>
                  <a:pt x="0" y="647699"/>
                </a:moveTo>
                <a:lnTo>
                  <a:pt x="5929" y="585315"/>
                </a:lnTo>
                <a:lnTo>
                  <a:pt x="23358" y="524609"/>
                </a:lnTo>
                <a:lnTo>
                  <a:pt x="51741" y="465854"/>
                </a:lnTo>
                <a:lnTo>
                  <a:pt x="90536" y="409321"/>
                </a:lnTo>
                <a:lnTo>
                  <a:pt x="139201" y="355281"/>
                </a:lnTo>
                <a:lnTo>
                  <a:pt x="167065" y="329281"/>
                </a:lnTo>
                <a:lnTo>
                  <a:pt x="197193" y="304005"/>
                </a:lnTo>
                <a:lnTo>
                  <a:pt x="229517" y="279489"/>
                </a:lnTo>
                <a:lnTo>
                  <a:pt x="263968" y="255765"/>
                </a:lnTo>
                <a:lnTo>
                  <a:pt x="300480" y="232868"/>
                </a:lnTo>
                <a:lnTo>
                  <a:pt x="338985" y="210832"/>
                </a:lnTo>
                <a:lnTo>
                  <a:pt x="379414" y="189690"/>
                </a:lnTo>
                <a:lnTo>
                  <a:pt x="421699" y="169476"/>
                </a:lnTo>
                <a:lnTo>
                  <a:pt x="465773" y="150225"/>
                </a:lnTo>
                <a:lnTo>
                  <a:pt x="511569" y="131971"/>
                </a:lnTo>
                <a:lnTo>
                  <a:pt x="559017" y="114746"/>
                </a:lnTo>
                <a:lnTo>
                  <a:pt x="608050" y="98586"/>
                </a:lnTo>
                <a:lnTo>
                  <a:pt x="658601" y="83523"/>
                </a:lnTo>
                <a:lnTo>
                  <a:pt x="710602" y="69592"/>
                </a:lnTo>
                <a:lnTo>
                  <a:pt x="763984" y="56827"/>
                </a:lnTo>
                <a:lnTo>
                  <a:pt x="818679" y="45262"/>
                </a:lnTo>
                <a:lnTo>
                  <a:pt x="874621" y="34931"/>
                </a:lnTo>
                <a:lnTo>
                  <a:pt x="931741" y="25867"/>
                </a:lnTo>
                <a:lnTo>
                  <a:pt x="989971" y="18104"/>
                </a:lnTo>
                <a:lnTo>
                  <a:pt x="1049243" y="11677"/>
                </a:lnTo>
                <a:lnTo>
                  <a:pt x="1109490" y="6619"/>
                </a:lnTo>
                <a:lnTo>
                  <a:pt x="1170644" y="2964"/>
                </a:lnTo>
                <a:lnTo>
                  <a:pt x="1232636" y="746"/>
                </a:lnTo>
                <a:lnTo>
                  <a:pt x="1295400" y="0"/>
                </a:lnTo>
                <a:lnTo>
                  <a:pt x="1358160" y="746"/>
                </a:lnTo>
                <a:lnTo>
                  <a:pt x="1420149" y="2964"/>
                </a:lnTo>
                <a:lnTo>
                  <a:pt x="1481300" y="6619"/>
                </a:lnTo>
                <a:lnTo>
                  <a:pt x="1541545" y="11677"/>
                </a:lnTo>
                <a:lnTo>
                  <a:pt x="1600816" y="18104"/>
                </a:lnTo>
                <a:lnTo>
                  <a:pt x="1659044" y="25867"/>
                </a:lnTo>
                <a:lnTo>
                  <a:pt x="1716163" y="34931"/>
                </a:lnTo>
                <a:lnTo>
                  <a:pt x="1772104" y="45262"/>
                </a:lnTo>
                <a:lnTo>
                  <a:pt x="1826799" y="56827"/>
                </a:lnTo>
                <a:lnTo>
                  <a:pt x="1880181" y="69592"/>
                </a:lnTo>
                <a:lnTo>
                  <a:pt x="1932181" y="83523"/>
                </a:lnTo>
                <a:lnTo>
                  <a:pt x="1982732" y="98586"/>
                </a:lnTo>
                <a:lnTo>
                  <a:pt x="2031765" y="114746"/>
                </a:lnTo>
                <a:lnTo>
                  <a:pt x="2079214" y="131971"/>
                </a:lnTo>
                <a:lnTo>
                  <a:pt x="2125010" y="150225"/>
                </a:lnTo>
                <a:lnTo>
                  <a:pt x="2169085" y="169476"/>
                </a:lnTo>
                <a:lnTo>
                  <a:pt x="2211371" y="189690"/>
                </a:lnTo>
                <a:lnTo>
                  <a:pt x="2251801" y="210832"/>
                </a:lnTo>
                <a:lnTo>
                  <a:pt x="2290306" y="232868"/>
                </a:lnTo>
                <a:lnTo>
                  <a:pt x="2326819" y="255765"/>
                </a:lnTo>
                <a:lnTo>
                  <a:pt x="2361272" y="279489"/>
                </a:lnTo>
                <a:lnTo>
                  <a:pt x="2393597" y="304005"/>
                </a:lnTo>
                <a:lnTo>
                  <a:pt x="2423726" y="329281"/>
                </a:lnTo>
                <a:lnTo>
                  <a:pt x="2451591" y="355281"/>
                </a:lnTo>
                <a:lnTo>
                  <a:pt x="2500258" y="409321"/>
                </a:lnTo>
                <a:lnTo>
                  <a:pt x="2539055" y="465854"/>
                </a:lnTo>
                <a:lnTo>
                  <a:pt x="2567440" y="524609"/>
                </a:lnTo>
                <a:lnTo>
                  <a:pt x="2584869" y="585315"/>
                </a:lnTo>
                <a:lnTo>
                  <a:pt x="2590800" y="647699"/>
                </a:lnTo>
                <a:lnTo>
                  <a:pt x="2589306" y="679085"/>
                </a:lnTo>
                <a:lnTo>
                  <a:pt x="2577558" y="740664"/>
                </a:lnTo>
                <a:lnTo>
                  <a:pt x="2554583" y="800428"/>
                </a:lnTo>
                <a:lnTo>
                  <a:pt x="2520924" y="858106"/>
                </a:lnTo>
                <a:lnTo>
                  <a:pt x="2477124" y="913426"/>
                </a:lnTo>
                <a:lnTo>
                  <a:pt x="2423726" y="966118"/>
                </a:lnTo>
                <a:lnTo>
                  <a:pt x="2393597" y="991394"/>
                </a:lnTo>
                <a:lnTo>
                  <a:pt x="2361272" y="1015910"/>
                </a:lnTo>
                <a:lnTo>
                  <a:pt x="2326819" y="1039634"/>
                </a:lnTo>
                <a:lnTo>
                  <a:pt x="2290306" y="1062531"/>
                </a:lnTo>
                <a:lnTo>
                  <a:pt x="2251801" y="1084567"/>
                </a:lnTo>
                <a:lnTo>
                  <a:pt x="2211371" y="1105709"/>
                </a:lnTo>
                <a:lnTo>
                  <a:pt x="2169085" y="1125923"/>
                </a:lnTo>
                <a:lnTo>
                  <a:pt x="2125010" y="1145174"/>
                </a:lnTo>
                <a:lnTo>
                  <a:pt x="2079214" y="1163428"/>
                </a:lnTo>
                <a:lnTo>
                  <a:pt x="2031765" y="1180653"/>
                </a:lnTo>
                <a:lnTo>
                  <a:pt x="1982732" y="1196813"/>
                </a:lnTo>
                <a:lnTo>
                  <a:pt x="1932181" y="1211876"/>
                </a:lnTo>
                <a:lnTo>
                  <a:pt x="1880181" y="1225807"/>
                </a:lnTo>
                <a:lnTo>
                  <a:pt x="1826799" y="1238572"/>
                </a:lnTo>
                <a:lnTo>
                  <a:pt x="1772104" y="1250137"/>
                </a:lnTo>
                <a:lnTo>
                  <a:pt x="1716163" y="1260468"/>
                </a:lnTo>
                <a:lnTo>
                  <a:pt x="1659044" y="1269532"/>
                </a:lnTo>
                <a:lnTo>
                  <a:pt x="1600816" y="1277295"/>
                </a:lnTo>
                <a:lnTo>
                  <a:pt x="1541545" y="1283722"/>
                </a:lnTo>
                <a:lnTo>
                  <a:pt x="1481300" y="1288780"/>
                </a:lnTo>
                <a:lnTo>
                  <a:pt x="1420149" y="1292435"/>
                </a:lnTo>
                <a:lnTo>
                  <a:pt x="1358160" y="1294653"/>
                </a:lnTo>
                <a:lnTo>
                  <a:pt x="1295400" y="1295399"/>
                </a:lnTo>
                <a:lnTo>
                  <a:pt x="1232636" y="1294653"/>
                </a:lnTo>
                <a:lnTo>
                  <a:pt x="1170644" y="1292435"/>
                </a:lnTo>
                <a:lnTo>
                  <a:pt x="1109490" y="1288780"/>
                </a:lnTo>
                <a:lnTo>
                  <a:pt x="1049243" y="1283722"/>
                </a:lnTo>
                <a:lnTo>
                  <a:pt x="989971" y="1277295"/>
                </a:lnTo>
                <a:lnTo>
                  <a:pt x="931741" y="1269532"/>
                </a:lnTo>
                <a:lnTo>
                  <a:pt x="874621" y="1260468"/>
                </a:lnTo>
                <a:lnTo>
                  <a:pt x="818679" y="1250137"/>
                </a:lnTo>
                <a:lnTo>
                  <a:pt x="763984" y="1238572"/>
                </a:lnTo>
                <a:lnTo>
                  <a:pt x="710602" y="1225807"/>
                </a:lnTo>
                <a:lnTo>
                  <a:pt x="658601" y="1211876"/>
                </a:lnTo>
                <a:lnTo>
                  <a:pt x="608050" y="1196813"/>
                </a:lnTo>
                <a:lnTo>
                  <a:pt x="559017" y="1180653"/>
                </a:lnTo>
                <a:lnTo>
                  <a:pt x="511569" y="1163428"/>
                </a:lnTo>
                <a:lnTo>
                  <a:pt x="465773" y="1145174"/>
                </a:lnTo>
                <a:lnTo>
                  <a:pt x="421699" y="1125923"/>
                </a:lnTo>
                <a:lnTo>
                  <a:pt x="379414" y="1105709"/>
                </a:lnTo>
                <a:lnTo>
                  <a:pt x="338985" y="1084567"/>
                </a:lnTo>
                <a:lnTo>
                  <a:pt x="300480" y="1062531"/>
                </a:lnTo>
                <a:lnTo>
                  <a:pt x="263968" y="1039634"/>
                </a:lnTo>
                <a:lnTo>
                  <a:pt x="229517" y="1015910"/>
                </a:lnTo>
                <a:lnTo>
                  <a:pt x="197193" y="991394"/>
                </a:lnTo>
                <a:lnTo>
                  <a:pt x="167065" y="966118"/>
                </a:lnTo>
                <a:lnTo>
                  <a:pt x="139201" y="940118"/>
                </a:lnTo>
                <a:lnTo>
                  <a:pt x="90536" y="886078"/>
                </a:lnTo>
                <a:lnTo>
                  <a:pt x="51741" y="829545"/>
                </a:lnTo>
                <a:lnTo>
                  <a:pt x="23358" y="770790"/>
                </a:lnTo>
                <a:lnTo>
                  <a:pt x="5929" y="710084"/>
                </a:lnTo>
                <a:lnTo>
                  <a:pt x="0" y="647699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14273" y="3765550"/>
            <a:ext cx="2428240" cy="5607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6559" marR="5080" indent="-403860">
              <a:lnSpc>
                <a:spcPct val="100000"/>
              </a:lnSpc>
            </a:pPr>
            <a:r>
              <a:rPr dirty="0" sz="1800" b="1">
                <a:latin typeface="Times New Roman"/>
                <a:cs typeface="Times New Roman"/>
              </a:rPr>
              <a:t>Pyruvate</a:t>
            </a:r>
            <a:r>
              <a:rPr dirty="0" sz="1800" spc="-7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dehydrogenase  </a:t>
            </a:r>
            <a:r>
              <a:rPr dirty="0" sz="1800" b="1">
                <a:latin typeface="Times New Roman"/>
                <a:cs typeface="Times New Roman"/>
              </a:rPr>
              <a:t>complex</a:t>
            </a:r>
            <a:r>
              <a:rPr dirty="0" sz="1800" spc="-10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(active)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15000" y="3689603"/>
            <a:ext cx="2743200" cy="685800"/>
          </a:xfrm>
          <a:prstGeom prst="rect">
            <a:avLst/>
          </a:prstGeom>
          <a:solidFill>
            <a:srgbClr val="FFFFCC"/>
          </a:solidFill>
          <a:ln w="9144">
            <a:solidFill>
              <a:srgbClr val="000000"/>
            </a:solidFill>
          </a:ln>
        </p:spPr>
        <p:txBody>
          <a:bodyPr wrap="square" lIns="0" tIns="56515" rIns="0" bIns="0" rtlCol="0" vert="horz">
            <a:spAutoFit/>
          </a:bodyPr>
          <a:lstStyle/>
          <a:p>
            <a:pPr algn="ctr" marL="6350">
              <a:lnSpc>
                <a:spcPct val="100000"/>
              </a:lnSpc>
              <a:spcBef>
                <a:spcPts val="445"/>
              </a:spcBef>
            </a:pPr>
            <a:r>
              <a:rPr dirty="0" sz="1800" b="1">
                <a:latin typeface="Times New Roman"/>
                <a:cs typeface="Times New Roman"/>
              </a:rPr>
              <a:t>Pyruvate</a:t>
            </a:r>
            <a:r>
              <a:rPr dirty="0" sz="1800" spc="-3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dehydrogenase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800" b="1">
                <a:latin typeface="Times New Roman"/>
                <a:cs typeface="Times New Roman"/>
              </a:rPr>
              <a:t>complex</a:t>
            </a:r>
            <a:r>
              <a:rPr dirty="0" sz="1800" spc="-10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(inactive)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063740" y="2909316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266700" y="0"/>
                </a:moveTo>
                <a:lnTo>
                  <a:pt x="218753" y="4296"/>
                </a:lnTo>
                <a:lnTo>
                  <a:pt x="173629" y="16682"/>
                </a:lnTo>
                <a:lnTo>
                  <a:pt x="132079" y="36406"/>
                </a:lnTo>
                <a:lnTo>
                  <a:pt x="94858" y="62716"/>
                </a:lnTo>
                <a:lnTo>
                  <a:pt x="62716" y="94858"/>
                </a:lnTo>
                <a:lnTo>
                  <a:pt x="36406" y="132080"/>
                </a:lnTo>
                <a:lnTo>
                  <a:pt x="16682" y="173629"/>
                </a:lnTo>
                <a:lnTo>
                  <a:pt x="4296" y="218753"/>
                </a:lnTo>
                <a:lnTo>
                  <a:pt x="0" y="266700"/>
                </a:lnTo>
                <a:lnTo>
                  <a:pt x="4296" y="314646"/>
                </a:lnTo>
                <a:lnTo>
                  <a:pt x="16682" y="359770"/>
                </a:lnTo>
                <a:lnTo>
                  <a:pt x="36406" y="401320"/>
                </a:lnTo>
                <a:lnTo>
                  <a:pt x="62716" y="438541"/>
                </a:lnTo>
                <a:lnTo>
                  <a:pt x="94858" y="470683"/>
                </a:lnTo>
                <a:lnTo>
                  <a:pt x="132079" y="496993"/>
                </a:lnTo>
                <a:lnTo>
                  <a:pt x="173629" y="516717"/>
                </a:lnTo>
                <a:lnTo>
                  <a:pt x="218753" y="529103"/>
                </a:lnTo>
                <a:lnTo>
                  <a:pt x="266700" y="533400"/>
                </a:lnTo>
                <a:lnTo>
                  <a:pt x="314646" y="529103"/>
                </a:lnTo>
                <a:lnTo>
                  <a:pt x="359770" y="516717"/>
                </a:lnTo>
                <a:lnTo>
                  <a:pt x="401319" y="496993"/>
                </a:lnTo>
                <a:lnTo>
                  <a:pt x="438541" y="470683"/>
                </a:lnTo>
                <a:lnTo>
                  <a:pt x="470683" y="438541"/>
                </a:lnTo>
                <a:lnTo>
                  <a:pt x="496993" y="401319"/>
                </a:lnTo>
                <a:lnTo>
                  <a:pt x="516717" y="359770"/>
                </a:lnTo>
                <a:lnTo>
                  <a:pt x="529103" y="314646"/>
                </a:lnTo>
                <a:lnTo>
                  <a:pt x="533400" y="266700"/>
                </a:lnTo>
                <a:lnTo>
                  <a:pt x="529103" y="218753"/>
                </a:lnTo>
                <a:lnTo>
                  <a:pt x="516717" y="173629"/>
                </a:lnTo>
                <a:lnTo>
                  <a:pt x="496993" y="132079"/>
                </a:lnTo>
                <a:lnTo>
                  <a:pt x="470683" y="94858"/>
                </a:lnTo>
                <a:lnTo>
                  <a:pt x="438541" y="62716"/>
                </a:lnTo>
                <a:lnTo>
                  <a:pt x="401319" y="36406"/>
                </a:lnTo>
                <a:lnTo>
                  <a:pt x="359770" y="16682"/>
                </a:lnTo>
                <a:lnTo>
                  <a:pt x="314646" y="4296"/>
                </a:lnTo>
                <a:lnTo>
                  <a:pt x="26670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063740" y="2909316"/>
            <a:ext cx="533400" cy="533400"/>
          </a:xfrm>
          <a:custGeom>
            <a:avLst/>
            <a:gdLst/>
            <a:ahLst/>
            <a:cxnLst/>
            <a:rect l="l" t="t" r="r" b="b"/>
            <a:pathLst>
              <a:path w="533400" h="533400">
                <a:moveTo>
                  <a:pt x="0" y="266700"/>
                </a:moveTo>
                <a:lnTo>
                  <a:pt x="4296" y="218753"/>
                </a:lnTo>
                <a:lnTo>
                  <a:pt x="16682" y="173629"/>
                </a:lnTo>
                <a:lnTo>
                  <a:pt x="36406" y="132080"/>
                </a:lnTo>
                <a:lnTo>
                  <a:pt x="62716" y="94858"/>
                </a:lnTo>
                <a:lnTo>
                  <a:pt x="94858" y="62716"/>
                </a:lnTo>
                <a:lnTo>
                  <a:pt x="132079" y="36406"/>
                </a:lnTo>
                <a:lnTo>
                  <a:pt x="173629" y="16682"/>
                </a:lnTo>
                <a:lnTo>
                  <a:pt x="218753" y="4296"/>
                </a:lnTo>
                <a:lnTo>
                  <a:pt x="266700" y="0"/>
                </a:lnTo>
                <a:lnTo>
                  <a:pt x="314646" y="4296"/>
                </a:lnTo>
                <a:lnTo>
                  <a:pt x="359770" y="16682"/>
                </a:lnTo>
                <a:lnTo>
                  <a:pt x="401319" y="36406"/>
                </a:lnTo>
                <a:lnTo>
                  <a:pt x="438541" y="62716"/>
                </a:lnTo>
                <a:lnTo>
                  <a:pt x="470683" y="94858"/>
                </a:lnTo>
                <a:lnTo>
                  <a:pt x="496993" y="132079"/>
                </a:lnTo>
                <a:lnTo>
                  <a:pt x="516717" y="173629"/>
                </a:lnTo>
                <a:lnTo>
                  <a:pt x="529103" y="218753"/>
                </a:lnTo>
                <a:lnTo>
                  <a:pt x="533400" y="266700"/>
                </a:lnTo>
                <a:lnTo>
                  <a:pt x="529103" y="314646"/>
                </a:lnTo>
                <a:lnTo>
                  <a:pt x="516717" y="359770"/>
                </a:lnTo>
                <a:lnTo>
                  <a:pt x="496993" y="401319"/>
                </a:lnTo>
                <a:lnTo>
                  <a:pt x="470683" y="438541"/>
                </a:lnTo>
                <a:lnTo>
                  <a:pt x="438541" y="470683"/>
                </a:lnTo>
                <a:lnTo>
                  <a:pt x="401319" y="496993"/>
                </a:lnTo>
                <a:lnTo>
                  <a:pt x="359770" y="516717"/>
                </a:lnTo>
                <a:lnTo>
                  <a:pt x="314646" y="529103"/>
                </a:lnTo>
                <a:lnTo>
                  <a:pt x="266700" y="533400"/>
                </a:lnTo>
                <a:lnTo>
                  <a:pt x="218753" y="529103"/>
                </a:lnTo>
                <a:lnTo>
                  <a:pt x="173629" y="516717"/>
                </a:lnTo>
                <a:lnTo>
                  <a:pt x="132079" y="496993"/>
                </a:lnTo>
                <a:lnTo>
                  <a:pt x="94858" y="470683"/>
                </a:lnTo>
                <a:lnTo>
                  <a:pt x="62716" y="438541"/>
                </a:lnTo>
                <a:lnTo>
                  <a:pt x="36406" y="401320"/>
                </a:lnTo>
                <a:lnTo>
                  <a:pt x="16682" y="359770"/>
                </a:lnTo>
                <a:lnTo>
                  <a:pt x="4296" y="314646"/>
                </a:lnTo>
                <a:lnTo>
                  <a:pt x="0" y="2667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226045" y="2983991"/>
            <a:ext cx="212090" cy="377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P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39000" y="3454908"/>
            <a:ext cx="76200" cy="228600"/>
          </a:xfrm>
          <a:custGeom>
            <a:avLst/>
            <a:gdLst/>
            <a:ahLst/>
            <a:cxnLst/>
            <a:rect l="l" t="t" r="r" b="b"/>
            <a:pathLst>
              <a:path w="76200" h="228600">
                <a:moveTo>
                  <a:pt x="76200" y="0"/>
                </a:moveTo>
                <a:lnTo>
                  <a:pt x="0" y="228599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201161" y="3966971"/>
            <a:ext cx="2461260" cy="144780"/>
          </a:xfrm>
          <a:custGeom>
            <a:avLst/>
            <a:gdLst/>
            <a:ahLst/>
            <a:cxnLst/>
            <a:rect l="l" t="t" r="r" b="b"/>
            <a:pathLst>
              <a:path w="2461260" h="144779">
                <a:moveTo>
                  <a:pt x="144779" y="0"/>
                </a:moveTo>
                <a:lnTo>
                  <a:pt x="0" y="72389"/>
                </a:lnTo>
                <a:lnTo>
                  <a:pt x="144779" y="144779"/>
                </a:lnTo>
                <a:lnTo>
                  <a:pt x="144779" y="86867"/>
                </a:lnTo>
                <a:lnTo>
                  <a:pt x="130301" y="86867"/>
                </a:lnTo>
                <a:lnTo>
                  <a:pt x="130301" y="57911"/>
                </a:lnTo>
                <a:lnTo>
                  <a:pt x="144779" y="57911"/>
                </a:lnTo>
                <a:lnTo>
                  <a:pt x="144779" y="0"/>
                </a:lnTo>
                <a:close/>
              </a:path>
              <a:path w="2461260" h="144779">
                <a:moveTo>
                  <a:pt x="2316479" y="0"/>
                </a:moveTo>
                <a:lnTo>
                  <a:pt x="2316479" y="144779"/>
                </a:lnTo>
                <a:lnTo>
                  <a:pt x="2432304" y="86867"/>
                </a:lnTo>
                <a:lnTo>
                  <a:pt x="2330958" y="86867"/>
                </a:lnTo>
                <a:lnTo>
                  <a:pt x="2330958" y="57911"/>
                </a:lnTo>
                <a:lnTo>
                  <a:pt x="2432304" y="57911"/>
                </a:lnTo>
                <a:lnTo>
                  <a:pt x="2316479" y="0"/>
                </a:lnTo>
                <a:close/>
              </a:path>
              <a:path w="2461260" h="144779">
                <a:moveTo>
                  <a:pt x="144779" y="57911"/>
                </a:moveTo>
                <a:lnTo>
                  <a:pt x="130301" y="57911"/>
                </a:lnTo>
                <a:lnTo>
                  <a:pt x="130301" y="86867"/>
                </a:lnTo>
                <a:lnTo>
                  <a:pt x="144779" y="86867"/>
                </a:lnTo>
                <a:lnTo>
                  <a:pt x="144779" y="57911"/>
                </a:lnTo>
                <a:close/>
              </a:path>
              <a:path w="2461260" h="144779">
                <a:moveTo>
                  <a:pt x="2316479" y="57911"/>
                </a:moveTo>
                <a:lnTo>
                  <a:pt x="144779" y="57911"/>
                </a:lnTo>
                <a:lnTo>
                  <a:pt x="144779" y="86867"/>
                </a:lnTo>
                <a:lnTo>
                  <a:pt x="2316479" y="86867"/>
                </a:lnTo>
                <a:lnTo>
                  <a:pt x="2316479" y="57911"/>
                </a:lnTo>
                <a:close/>
              </a:path>
              <a:path w="2461260" h="144779">
                <a:moveTo>
                  <a:pt x="2432304" y="57911"/>
                </a:moveTo>
                <a:lnTo>
                  <a:pt x="2330958" y="57911"/>
                </a:lnTo>
                <a:lnTo>
                  <a:pt x="2330958" y="86867"/>
                </a:lnTo>
                <a:lnTo>
                  <a:pt x="2432304" y="86867"/>
                </a:lnTo>
                <a:lnTo>
                  <a:pt x="2461260" y="72389"/>
                </a:lnTo>
                <a:lnTo>
                  <a:pt x="2432304" y="579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72840" y="4023359"/>
            <a:ext cx="1866264" cy="505459"/>
          </a:xfrm>
          <a:custGeom>
            <a:avLst/>
            <a:gdLst/>
            <a:ahLst/>
            <a:cxnLst/>
            <a:rect l="l" t="t" r="r" b="b"/>
            <a:pathLst>
              <a:path w="1866264" h="505460">
                <a:moveTo>
                  <a:pt x="1771777" y="355853"/>
                </a:moveTo>
                <a:lnTo>
                  <a:pt x="1709293" y="505206"/>
                </a:lnTo>
                <a:lnTo>
                  <a:pt x="1866264" y="465581"/>
                </a:lnTo>
                <a:lnTo>
                  <a:pt x="1835643" y="430021"/>
                </a:lnTo>
                <a:lnTo>
                  <a:pt x="1818639" y="430021"/>
                </a:lnTo>
                <a:lnTo>
                  <a:pt x="1797431" y="410337"/>
                </a:lnTo>
                <a:lnTo>
                  <a:pt x="1808489" y="398488"/>
                </a:lnTo>
                <a:lnTo>
                  <a:pt x="1771777" y="355853"/>
                </a:lnTo>
                <a:close/>
              </a:path>
              <a:path w="1866264" h="505460">
                <a:moveTo>
                  <a:pt x="1808489" y="398488"/>
                </a:moveTo>
                <a:lnTo>
                  <a:pt x="1797431" y="410337"/>
                </a:lnTo>
                <a:lnTo>
                  <a:pt x="1818639" y="430021"/>
                </a:lnTo>
                <a:lnTo>
                  <a:pt x="1827484" y="420546"/>
                </a:lnTo>
                <a:lnTo>
                  <a:pt x="1808489" y="398488"/>
                </a:lnTo>
                <a:close/>
              </a:path>
              <a:path w="1866264" h="505460">
                <a:moveTo>
                  <a:pt x="1827484" y="420546"/>
                </a:moveTo>
                <a:lnTo>
                  <a:pt x="1818639" y="430021"/>
                </a:lnTo>
                <a:lnTo>
                  <a:pt x="1835643" y="430021"/>
                </a:lnTo>
                <a:lnTo>
                  <a:pt x="1827484" y="420546"/>
                </a:lnTo>
                <a:close/>
              </a:path>
              <a:path w="1866264" h="505460">
                <a:moveTo>
                  <a:pt x="1812071" y="394650"/>
                </a:moveTo>
                <a:lnTo>
                  <a:pt x="1808489" y="398488"/>
                </a:lnTo>
                <a:lnTo>
                  <a:pt x="1827484" y="420546"/>
                </a:lnTo>
                <a:lnTo>
                  <a:pt x="1834642" y="412876"/>
                </a:lnTo>
                <a:lnTo>
                  <a:pt x="1835531" y="411988"/>
                </a:lnTo>
                <a:lnTo>
                  <a:pt x="1836165" y="410971"/>
                </a:lnTo>
                <a:lnTo>
                  <a:pt x="1836801" y="409828"/>
                </a:lnTo>
                <a:lnTo>
                  <a:pt x="1843024" y="398144"/>
                </a:lnTo>
                <a:lnTo>
                  <a:pt x="1843913" y="396113"/>
                </a:lnTo>
                <a:lnTo>
                  <a:pt x="1811274" y="396113"/>
                </a:lnTo>
                <a:lnTo>
                  <a:pt x="1812071" y="394650"/>
                </a:lnTo>
                <a:close/>
              </a:path>
              <a:path w="1866264" h="505460">
                <a:moveTo>
                  <a:pt x="928624" y="0"/>
                </a:moveTo>
                <a:lnTo>
                  <a:pt x="881252" y="381"/>
                </a:lnTo>
                <a:lnTo>
                  <a:pt x="834644" y="1650"/>
                </a:lnTo>
                <a:lnTo>
                  <a:pt x="788670" y="3682"/>
                </a:lnTo>
                <a:lnTo>
                  <a:pt x="743331" y="6603"/>
                </a:lnTo>
                <a:lnTo>
                  <a:pt x="698881" y="10159"/>
                </a:lnTo>
                <a:lnTo>
                  <a:pt x="655193" y="14604"/>
                </a:lnTo>
                <a:lnTo>
                  <a:pt x="612394" y="19684"/>
                </a:lnTo>
                <a:lnTo>
                  <a:pt x="570484" y="25526"/>
                </a:lnTo>
                <a:lnTo>
                  <a:pt x="529717" y="32003"/>
                </a:lnTo>
                <a:lnTo>
                  <a:pt x="490093" y="39242"/>
                </a:lnTo>
                <a:lnTo>
                  <a:pt x="451358" y="46989"/>
                </a:lnTo>
                <a:lnTo>
                  <a:pt x="414020" y="55625"/>
                </a:lnTo>
                <a:lnTo>
                  <a:pt x="343026" y="74294"/>
                </a:lnTo>
                <a:lnTo>
                  <a:pt x="277240" y="95376"/>
                </a:lnTo>
                <a:lnTo>
                  <a:pt x="217297" y="118744"/>
                </a:lnTo>
                <a:lnTo>
                  <a:pt x="163575" y="144144"/>
                </a:lnTo>
                <a:lnTo>
                  <a:pt x="116712" y="171450"/>
                </a:lnTo>
                <a:lnTo>
                  <a:pt x="76581" y="200787"/>
                </a:lnTo>
                <a:lnTo>
                  <a:pt x="44450" y="232156"/>
                </a:lnTo>
                <a:lnTo>
                  <a:pt x="20065" y="265683"/>
                </a:lnTo>
                <a:lnTo>
                  <a:pt x="2921" y="309752"/>
                </a:lnTo>
                <a:lnTo>
                  <a:pt x="0" y="337819"/>
                </a:lnTo>
                <a:lnTo>
                  <a:pt x="508" y="348233"/>
                </a:lnTo>
                <a:lnTo>
                  <a:pt x="10668" y="389254"/>
                </a:lnTo>
                <a:lnTo>
                  <a:pt x="26162" y="418210"/>
                </a:lnTo>
                <a:lnTo>
                  <a:pt x="50800" y="402844"/>
                </a:lnTo>
                <a:lnTo>
                  <a:pt x="45212" y="393826"/>
                </a:lnTo>
                <a:lnTo>
                  <a:pt x="40767" y="385571"/>
                </a:lnTo>
                <a:lnTo>
                  <a:pt x="29210" y="344677"/>
                </a:lnTo>
                <a:lnTo>
                  <a:pt x="28956" y="336550"/>
                </a:lnTo>
                <a:lnTo>
                  <a:pt x="29210" y="329438"/>
                </a:lnTo>
                <a:lnTo>
                  <a:pt x="45974" y="278638"/>
                </a:lnTo>
                <a:lnTo>
                  <a:pt x="80518" y="236219"/>
                </a:lnTo>
                <a:lnTo>
                  <a:pt x="113537" y="208660"/>
                </a:lnTo>
                <a:lnTo>
                  <a:pt x="154432" y="182117"/>
                </a:lnTo>
                <a:lnTo>
                  <a:pt x="202564" y="157098"/>
                </a:lnTo>
                <a:lnTo>
                  <a:pt x="257429" y="133603"/>
                </a:lnTo>
                <a:lnTo>
                  <a:pt x="318643" y="112013"/>
                </a:lnTo>
                <a:lnTo>
                  <a:pt x="385699" y="92582"/>
                </a:lnTo>
                <a:lnTo>
                  <a:pt x="457835" y="75310"/>
                </a:lnTo>
                <a:lnTo>
                  <a:pt x="495808" y="67563"/>
                </a:lnTo>
                <a:lnTo>
                  <a:pt x="534924" y="60578"/>
                </a:lnTo>
                <a:lnTo>
                  <a:pt x="575183" y="54101"/>
                </a:lnTo>
                <a:lnTo>
                  <a:pt x="616331" y="48387"/>
                </a:lnTo>
                <a:lnTo>
                  <a:pt x="658495" y="43306"/>
                </a:lnTo>
                <a:lnTo>
                  <a:pt x="701675" y="38988"/>
                </a:lnTo>
                <a:lnTo>
                  <a:pt x="745617" y="35432"/>
                </a:lnTo>
                <a:lnTo>
                  <a:pt x="790448" y="32638"/>
                </a:lnTo>
                <a:lnTo>
                  <a:pt x="835913" y="30606"/>
                </a:lnTo>
                <a:lnTo>
                  <a:pt x="882014" y="29337"/>
                </a:lnTo>
                <a:lnTo>
                  <a:pt x="1308413" y="28956"/>
                </a:lnTo>
                <a:lnTo>
                  <a:pt x="1286764" y="25526"/>
                </a:lnTo>
                <a:lnTo>
                  <a:pt x="1244981" y="19684"/>
                </a:lnTo>
                <a:lnTo>
                  <a:pt x="1202182" y="14604"/>
                </a:lnTo>
                <a:lnTo>
                  <a:pt x="1158621" y="10287"/>
                </a:lnTo>
                <a:lnTo>
                  <a:pt x="1114044" y="6603"/>
                </a:lnTo>
                <a:lnTo>
                  <a:pt x="1068832" y="3682"/>
                </a:lnTo>
                <a:lnTo>
                  <a:pt x="1022858" y="1650"/>
                </a:lnTo>
                <a:lnTo>
                  <a:pt x="975995" y="381"/>
                </a:lnTo>
                <a:lnTo>
                  <a:pt x="928624" y="0"/>
                </a:lnTo>
                <a:close/>
              </a:path>
              <a:path w="1866264" h="505460">
                <a:moveTo>
                  <a:pt x="1813433" y="393191"/>
                </a:moveTo>
                <a:lnTo>
                  <a:pt x="1812071" y="394650"/>
                </a:lnTo>
                <a:lnTo>
                  <a:pt x="1811274" y="396113"/>
                </a:lnTo>
                <a:lnTo>
                  <a:pt x="1813433" y="393191"/>
                </a:lnTo>
                <a:close/>
              </a:path>
              <a:path w="1866264" h="505460">
                <a:moveTo>
                  <a:pt x="1845190" y="393191"/>
                </a:moveTo>
                <a:lnTo>
                  <a:pt x="1813433" y="393191"/>
                </a:lnTo>
                <a:lnTo>
                  <a:pt x="1811274" y="396113"/>
                </a:lnTo>
                <a:lnTo>
                  <a:pt x="1843913" y="396113"/>
                </a:lnTo>
                <a:lnTo>
                  <a:pt x="1845190" y="393191"/>
                </a:lnTo>
                <a:close/>
              </a:path>
              <a:path w="1866264" h="505460">
                <a:moveTo>
                  <a:pt x="1308413" y="28956"/>
                </a:moveTo>
                <a:lnTo>
                  <a:pt x="928751" y="28956"/>
                </a:lnTo>
                <a:lnTo>
                  <a:pt x="975868" y="29337"/>
                </a:lnTo>
                <a:lnTo>
                  <a:pt x="1021969" y="30606"/>
                </a:lnTo>
                <a:lnTo>
                  <a:pt x="1067435" y="32638"/>
                </a:lnTo>
                <a:lnTo>
                  <a:pt x="1112265" y="35559"/>
                </a:lnTo>
                <a:lnTo>
                  <a:pt x="1156208" y="39115"/>
                </a:lnTo>
                <a:lnTo>
                  <a:pt x="1199388" y="43306"/>
                </a:lnTo>
                <a:lnTo>
                  <a:pt x="1241552" y="48513"/>
                </a:lnTo>
                <a:lnTo>
                  <a:pt x="1282827" y="54101"/>
                </a:lnTo>
                <a:lnTo>
                  <a:pt x="1322959" y="60578"/>
                </a:lnTo>
                <a:lnTo>
                  <a:pt x="1362202" y="67690"/>
                </a:lnTo>
                <a:lnTo>
                  <a:pt x="1400175" y="75437"/>
                </a:lnTo>
                <a:lnTo>
                  <a:pt x="1472438" y="92582"/>
                </a:lnTo>
                <a:lnTo>
                  <a:pt x="1539494" y="112140"/>
                </a:lnTo>
                <a:lnTo>
                  <a:pt x="1600708" y="133731"/>
                </a:lnTo>
                <a:lnTo>
                  <a:pt x="1655699" y="157352"/>
                </a:lnTo>
                <a:lnTo>
                  <a:pt x="1703959" y="182498"/>
                </a:lnTo>
                <a:lnTo>
                  <a:pt x="1744852" y="209169"/>
                </a:lnTo>
                <a:lnTo>
                  <a:pt x="1778000" y="236981"/>
                </a:lnTo>
                <a:lnTo>
                  <a:pt x="1803273" y="265556"/>
                </a:lnTo>
                <a:lnTo>
                  <a:pt x="1824863" y="308990"/>
                </a:lnTo>
                <a:lnTo>
                  <a:pt x="1828793" y="337819"/>
                </a:lnTo>
                <a:lnTo>
                  <a:pt x="1828292" y="347471"/>
                </a:lnTo>
                <a:lnTo>
                  <a:pt x="1816608" y="386333"/>
                </a:lnTo>
                <a:lnTo>
                  <a:pt x="1812071" y="394650"/>
                </a:lnTo>
                <a:lnTo>
                  <a:pt x="1813433" y="393191"/>
                </a:lnTo>
                <a:lnTo>
                  <a:pt x="1845190" y="393191"/>
                </a:lnTo>
                <a:lnTo>
                  <a:pt x="1848358" y="385952"/>
                </a:lnTo>
                <a:lnTo>
                  <a:pt x="1852549" y="373760"/>
                </a:lnTo>
                <a:lnTo>
                  <a:pt x="1855470" y="361441"/>
                </a:lnTo>
                <a:lnTo>
                  <a:pt x="1857121" y="348995"/>
                </a:lnTo>
                <a:lnTo>
                  <a:pt x="1857750" y="336550"/>
                </a:lnTo>
                <a:lnTo>
                  <a:pt x="1857375" y="327278"/>
                </a:lnTo>
                <a:lnTo>
                  <a:pt x="1845690" y="281558"/>
                </a:lnTo>
                <a:lnTo>
                  <a:pt x="1825752" y="247395"/>
                </a:lnTo>
                <a:lnTo>
                  <a:pt x="1797431" y="215519"/>
                </a:lnTo>
                <a:lnTo>
                  <a:pt x="1761236" y="185292"/>
                </a:lnTo>
                <a:lnTo>
                  <a:pt x="1717802" y="157098"/>
                </a:lnTo>
                <a:lnTo>
                  <a:pt x="1667510" y="130937"/>
                </a:lnTo>
                <a:lnTo>
                  <a:pt x="1610740" y="106679"/>
                </a:lnTo>
                <a:lnTo>
                  <a:pt x="1547876" y="84454"/>
                </a:lnTo>
                <a:lnTo>
                  <a:pt x="1479550" y="64515"/>
                </a:lnTo>
                <a:lnTo>
                  <a:pt x="1405889" y="47116"/>
                </a:lnTo>
                <a:lnTo>
                  <a:pt x="1367282" y="39242"/>
                </a:lnTo>
                <a:lnTo>
                  <a:pt x="1327658" y="32003"/>
                </a:lnTo>
                <a:lnTo>
                  <a:pt x="1308413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355975" y="4535170"/>
            <a:ext cx="465455" cy="286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40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88178" y="4611370"/>
            <a:ext cx="494030" cy="286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 b="1">
                <a:latin typeface="Times New Roman"/>
                <a:cs typeface="Times New Roman"/>
              </a:rPr>
              <a:t>ADP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15536" y="5602223"/>
            <a:ext cx="966469" cy="286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latin typeface="Times New Roman"/>
                <a:cs typeface="Times New Roman"/>
              </a:rPr>
              <a:t>G</a:t>
            </a:r>
            <a:r>
              <a:rPr dirty="0" sz="1800" spc="5" b="1">
                <a:latin typeface="Times New Roman"/>
                <a:cs typeface="Times New Roman"/>
              </a:rPr>
              <a:t>l</a:t>
            </a:r>
            <a:r>
              <a:rPr dirty="0" sz="1800" b="1">
                <a:latin typeface="Times New Roman"/>
                <a:cs typeface="Times New Roman"/>
              </a:rPr>
              <a:t>ucagon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61688" y="5148834"/>
            <a:ext cx="86995" cy="381000"/>
          </a:xfrm>
          <a:custGeom>
            <a:avLst/>
            <a:gdLst/>
            <a:ahLst/>
            <a:cxnLst/>
            <a:rect l="l" t="t" r="r" b="b"/>
            <a:pathLst>
              <a:path w="86995" h="381000">
                <a:moveTo>
                  <a:pt x="57912" y="72390"/>
                </a:moveTo>
                <a:lnTo>
                  <a:pt x="28956" y="72390"/>
                </a:lnTo>
                <a:lnTo>
                  <a:pt x="28956" y="381000"/>
                </a:lnTo>
                <a:lnTo>
                  <a:pt x="57912" y="381000"/>
                </a:lnTo>
                <a:lnTo>
                  <a:pt x="57912" y="72390"/>
                </a:lnTo>
                <a:close/>
              </a:path>
              <a:path w="86995" h="381000">
                <a:moveTo>
                  <a:pt x="43434" y="0"/>
                </a:moveTo>
                <a:lnTo>
                  <a:pt x="0" y="86868"/>
                </a:lnTo>
                <a:lnTo>
                  <a:pt x="28956" y="86868"/>
                </a:lnTo>
                <a:lnTo>
                  <a:pt x="28956" y="72390"/>
                </a:lnTo>
                <a:lnTo>
                  <a:pt x="79628" y="72390"/>
                </a:lnTo>
                <a:lnTo>
                  <a:pt x="43434" y="0"/>
                </a:lnTo>
                <a:close/>
              </a:path>
              <a:path w="86995" h="381000">
                <a:moveTo>
                  <a:pt x="79628" y="72390"/>
                </a:moveTo>
                <a:lnTo>
                  <a:pt x="57912" y="72390"/>
                </a:lnTo>
                <a:lnTo>
                  <a:pt x="57912" y="86868"/>
                </a:lnTo>
                <a:lnTo>
                  <a:pt x="86867" y="86868"/>
                </a:lnTo>
                <a:lnTo>
                  <a:pt x="79628" y="723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30040" y="4724400"/>
            <a:ext cx="533400" cy="381000"/>
          </a:xfrm>
          <a:custGeom>
            <a:avLst/>
            <a:gdLst/>
            <a:ahLst/>
            <a:cxnLst/>
            <a:rect l="l" t="t" r="r" b="b"/>
            <a:pathLst>
              <a:path w="533400" h="381000">
                <a:moveTo>
                  <a:pt x="266700" y="0"/>
                </a:moveTo>
                <a:lnTo>
                  <a:pt x="212943" y="3872"/>
                </a:lnTo>
                <a:lnTo>
                  <a:pt x="162877" y="14978"/>
                </a:lnTo>
                <a:lnTo>
                  <a:pt x="117574" y="32548"/>
                </a:lnTo>
                <a:lnTo>
                  <a:pt x="78104" y="55816"/>
                </a:lnTo>
                <a:lnTo>
                  <a:pt x="45541" y="84013"/>
                </a:lnTo>
                <a:lnTo>
                  <a:pt x="20954" y="116371"/>
                </a:lnTo>
                <a:lnTo>
                  <a:pt x="5417" y="152123"/>
                </a:lnTo>
                <a:lnTo>
                  <a:pt x="0" y="190500"/>
                </a:lnTo>
                <a:lnTo>
                  <a:pt x="5417" y="228876"/>
                </a:lnTo>
                <a:lnTo>
                  <a:pt x="20955" y="264628"/>
                </a:lnTo>
                <a:lnTo>
                  <a:pt x="45541" y="296986"/>
                </a:lnTo>
                <a:lnTo>
                  <a:pt x="78105" y="325183"/>
                </a:lnTo>
                <a:lnTo>
                  <a:pt x="117574" y="348451"/>
                </a:lnTo>
                <a:lnTo>
                  <a:pt x="162877" y="366021"/>
                </a:lnTo>
                <a:lnTo>
                  <a:pt x="212943" y="377127"/>
                </a:lnTo>
                <a:lnTo>
                  <a:pt x="266700" y="381000"/>
                </a:lnTo>
                <a:lnTo>
                  <a:pt x="320456" y="377127"/>
                </a:lnTo>
                <a:lnTo>
                  <a:pt x="370522" y="366021"/>
                </a:lnTo>
                <a:lnTo>
                  <a:pt x="415825" y="348451"/>
                </a:lnTo>
                <a:lnTo>
                  <a:pt x="455295" y="325183"/>
                </a:lnTo>
                <a:lnTo>
                  <a:pt x="487858" y="296986"/>
                </a:lnTo>
                <a:lnTo>
                  <a:pt x="512445" y="264628"/>
                </a:lnTo>
                <a:lnTo>
                  <a:pt x="527982" y="228876"/>
                </a:lnTo>
                <a:lnTo>
                  <a:pt x="533400" y="190500"/>
                </a:lnTo>
                <a:lnTo>
                  <a:pt x="527982" y="152123"/>
                </a:lnTo>
                <a:lnTo>
                  <a:pt x="512445" y="116371"/>
                </a:lnTo>
                <a:lnTo>
                  <a:pt x="487858" y="84013"/>
                </a:lnTo>
                <a:lnTo>
                  <a:pt x="455295" y="55816"/>
                </a:lnTo>
                <a:lnTo>
                  <a:pt x="415825" y="32548"/>
                </a:lnTo>
                <a:lnTo>
                  <a:pt x="370522" y="14978"/>
                </a:lnTo>
                <a:lnTo>
                  <a:pt x="320456" y="3872"/>
                </a:lnTo>
                <a:lnTo>
                  <a:pt x="266700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130040" y="4724400"/>
            <a:ext cx="533400" cy="381000"/>
          </a:xfrm>
          <a:custGeom>
            <a:avLst/>
            <a:gdLst/>
            <a:ahLst/>
            <a:cxnLst/>
            <a:rect l="l" t="t" r="r" b="b"/>
            <a:pathLst>
              <a:path w="533400" h="381000">
                <a:moveTo>
                  <a:pt x="0" y="190500"/>
                </a:moveTo>
                <a:lnTo>
                  <a:pt x="5417" y="152123"/>
                </a:lnTo>
                <a:lnTo>
                  <a:pt x="20954" y="116371"/>
                </a:lnTo>
                <a:lnTo>
                  <a:pt x="45541" y="84013"/>
                </a:lnTo>
                <a:lnTo>
                  <a:pt x="78104" y="55816"/>
                </a:lnTo>
                <a:lnTo>
                  <a:pt x="117574" y="32548"/>
                </a:lnTo>
                <a:lnTo>
                  <a:pt x="162877" y="14978"/>
                </a:lnTo>
                <a:lnTo>
                  <a:pt x="212943" y="3872"/>
                </a:lnTo>
                <a:lnTo>
                  <a:pt x="266700" y="0"/>
                </a:lnTo>
                <a:lnTo>
                  <a:pt x="320456" y="3872"/>
                </a:lnTo>
                <a:lnTo>
                  <a:pt x="370522" y="14978"/>
                </a:lnTo>
                <a:lnTo>
                  <a:pt x="415825" y="32548"/>
                </a:lnTo>
                <a:lnTo>
                  <a:pt x="455295" y="55816"/>
                </a:lnTo>
                <a:lnTo>
                  <a:pt x="487858" y="84013"/>
                </a:lnTo>
                <a:lnTo>
                  <a:pt x="512445" y="116371"/>
                </a:lnTo>
                <a:lnTo>
                  <a:pt x="527982" y="152123"/>
                </a:lnTo>
                <a:lnTo>
                  <a:pt x="533400" y="190500"/>
                </a:lnTo>
                <a:lnTo>
                  <a:pt x="527982" y="228876"/>
                </a:lnTo>
                <a:lnTo>
                  <a:pt x="512445" y="264628"/>
                </a:lnTo>
                <a:lnTo>
                  <a:pt x="487858" y="296986"/>
                </a:lnTo>
                <a:lnTo>
                  <a:pt x="455295" y="325183"/>
                </a:lnTo>
                <a:lnTo>
                  <a:pt x="415825" y="348451"/>
                </a:lnTo>
                <a:lnTo>
                  <a:pt x="370522" y="366021"/>
                </a:lnTo>
                <a:lnTo>
                  <a:pt x="320456" y="377127"/>
                </a:lnTo>
                <a:lnTo>
                  <a:pt x="266700" y="381000"/>
                </a:lnTo>
                <a:lnTo>
                  <a:pt x="212943" y="377127"/>
                </a:lnTo>
                <a:lnTo>
                  <a:pt x="162877" y="366021"/>
                </a:lnTo>
                <a:lnTo>
                  <a:pt x="117574" y="348451"/>
                </a:lnTo>
                <a:lnTo>
                  <a:pt x="78105" y="325183"/>
                </a:lnTo>
                <a:lnTo>
                  <a:pt x="45541" y="296986"/>
                </a:lnTo>
                <a:lnTo>
                  <a:pt x="20955" y="264628"/>
                </a:lnTo>
                <a:lnTo>
                  <a:pt x="5417" y="22887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085082" y="4154170"/>
            <a:ext cx="748030" cy="1003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1800" spc="5" b="1">
                <a:latin typeface="Times New Roman"/>
                <a:cs typeface="Times New Roman"/>
              </a:rPr>
              <a:t>P</a:t>
            </a:r>
            <a:r>
              <a:rPr dirty="0" sz="1800" spc="-30" b="1">
                <a:latin typeface="Times New Roman"/>
                <a:cs typeface="Times New Roman"/>
              </a:rPr>
              <a:t>r</a:t>
            </a:r>
            <a:r>
              <a:rPr dirty="0" sz="1800" b="1">
                <a:latin typeface="Times New Roman"/>
                <a:cs typeface="Times New Roman"/>
              </a:rPr>
              <a:t>ot</a:t>
            </a:r>
            <a:r>
              <a:rPr dirty="0" sz="1800" spc="5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i</a:t>
            </a:r>
            <a:r>
              <a:rPr dirty="0" sz="1800" spc="-5" b="1">
                <a:latin typeface="Times New Roman"/>
                <a:cs typeface="Times New Roman"/>
              </a:rPr>
              <a:t>n 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Kinase</a:t>
            </a:r>
            <a:endParaRPr sz="1800">
              <a:latin typeface="Times New Roman"/>
              <a:cs typeface="Times New Roman"/>
            </a:endParaRPr>
          </a:p>
          <a:p>
            <a:pPr algn="ctr" marR="111760">
              <a:lnSpc>
                <a:spcPts val="3495"/>
              </a:lnSpc>
            </a:pPr>
            <a:r>
              <a:rPr dirty="0" sz="32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30575" y="3528948"/>
            <a:ext cx="1866264" cy="503555"/>
          </a:xfrm>
          <a:custGeom>
            <a:avLst/>
            <a:gdLst/>
            <a:ahLst/>
            <a:cxnLst/>
            <a:rect l="l" t="t" r="r" b="b"/>
            <a:pathLst>
              <a:path w="1866264" h="503554">
                <a:moveTo>
                  <a:pt x="38705" y="84431"/>
                </a:moveTo>
                <a:lnTo>
                  <a:pt x="31750" y="91948"/>
                </a:lnTo>
                <a:lnTo>
                  <a:pt x="30861" y="92837"/>
                </a:lnTo>
                <a:lnTo>
                  <a:pt x="30225" y="93725"/>
                </a:lnTo>
                <a:lnTo>
                  <a:pt x="13715" y="130937"/>
                </a:lnTo>
                <a:lnTo>
                  <a:pt x="8514" y="168148"/>
                </a:lnTo>
                <a:lnTo>
                  <a:pt x="8889" y="177292"/>
                </a:lnTo>
                <a:lnTo>
                  <a:pt x="20574" y="223012"/>
                </a:lnTo>
                <a:lnTo>
                  <a:pt x="40512" y="257048"/>
                </a:lnTo>
                <a:lnTo>
                  <a:pt x="68834" y="288925"/>
                </a:lnTo>
                <a:lnTo>
                  <a:pt x="105028" y="318896"/>
                </a:lnTo>
                <a:lnTo>
                  <a:pt x="148462" y="346963"/>
                </a:lnTo>
                <a:lnTo>
                  <a:pt x="198754" y="373125"/>
                </a:lnTo>
                <a:lnTo>
                  <a:pt x="255524" y="397256"/>
                </a:lnTo>
                <a:lnTo>
                  <a:pt x="318388" y="419353"/>
                </a:lnTo>
                <a:lnTo>
                  <a:pt x="386841" y="439165"/>
                </a:lnTo>
                <a:lnTo>
                  <a:pt x="460375" y="456692"/>
                </a:lnTo>
                <a:lnTo>
                  <a:pt x="498983" y="464565"/>
                </a:lnTo>
                <a:lnTo>
                  <a:pt x="538734" y="471677"/>
                </a:lnTo>
                <a:lnTo>
                  <a:pt x="579501" y="478155"/>
                </a:lnTo>
                <a:lnTo>
                  <a:pt x="621411" y="483869"/>
                </a:lnTo>
                <a:lnTo>
                  <a:pt x="664083" y="488950"/>
                </a:lnTo>
                <a:lnTo>
                  <a:pt x="707771" y="493394"/>
                </a:lnTo>
                <a:lnTo>
                  <a:pt x="752221" y="496950"/>
                </a:lnTo>
                <a:lnTo>
                  <a:pt x="797433" y="499871"/>
                </a:lnTo>
                <a:lnTo>
                  <a:pt x="843534" y="501903"/>
                </a:lnTo>
                <a:lnTo>
                  <a:pt x="890270" y="503174"/>
                </a:lnTo>
                <a:lnTo>
                  <a:pt x="937513" y="503555"/>
                </a:lnTo>
                <a:lnTo>
                  <a:pt x="984885" y="503046"/>
                </a:lnTo>
                <a:lnTo>
                  <a:pt x="1031494" y="501776"/>
                </a:lnTo>
                <a:lnTo>
                  <a:pt x="1077595" y="499871"/>
                </a:lnTo>
                <a:lnTo>
                  <a:pt x="1122807" y="496950"/>
                </a:lnTo>
                <a:lnTo>
                  <a:pt x="1167384" y="493394"/>
                </a:lnTo>
                <a:lnTo>
                  <a:pt x="1211072" y="488950"/>
                </a:lnTo>
                <a:lnTo>
                  <a:pt x="1253744" y="483869"/>
                </a:lnTo>
                <a:lnTo>
                  <a:pt x="1295653" y="478155"/>
                </a:lnTo>
                <a:lnTo>
                  <a:pt x="1317605" y="474599"/>
                </a:lnTo>
                <a:lnTo>
                  <a:pt x="937260" y="474599"/>
                </a:lnTo>
                <a:lnTo>
                  <a:pt x="890397" y="474218"/>
                </a:lnTo>
                <a:lnTo>
                  <a:pt x="844296" y="472948"/>
                </a:lnTo>
                <a:lnTo>
                  <a:pt x="798829" y="470915"/>
                </a:lnTo>
                <a:lnTo>
                  <a:pt x="754126" y="467994"/>
                </a:lnTo>
                <a:lnTo>
                  <a:pt x="710057" y="464565"/>
                </a:lnTo>
                <a:lnTo>
                  <a:pt x="667003" y="460248"/>
                </a:lnTo>
                <a:lnTo>
                  <a:pt x="624713" y="455168"/>
                </a:lnTo>
                <a:lnTo>
                  <a:pt x="583564" y="449452"/>
                </a:lnTo>
                <a:lnTo>
                  <a:pt x="543178" y="443102"/>
                </a:lnTo>
                <a:lnTo>
                  <a:pt x="504063" y="436118"/>
                </a:lnTo>
                <a:lnTo>
                  <a:pt x="466089" y="428370"/>
                </a:lnTo>
                <a:lnTo>
                  <a:pt x="393953" y="411099"/>
                </a:lnTo>
                <a:lnTo>
                  <a:pt x="326898" y="391668"/>
                </a:lnTo>
                <a:lnTo>
                  <a:pt x="265557" y="370205"/>
                </a:lnTo>
                <a:lnTo>
                  <a:pt x="210565" y="346709"/>
                </a:lnTo>
                <a:lnTo>
                  <a:pt x="162305" y="321563"/>
                </a:lnTo>
                <a:lnTo>
                  <a:pt x="121412" y="295020"/>
                </a:lnTo>
                <a:lnTo>
                  <a:pt x="88011" y="267334"/>
                </a:lnTo>
                <a:lnTo>
                  <a:pt x="53721" y="224408"/>
                </a:lnTo>
                <a:lnTo>
                  <a:pt x="39750" y="188849"/>
                </a:lnTo>
                <a:lnTo>
                  <a:pt x="37471" y="166877"/>
                </a:lnTo>
                <a:lnTo>
                  <a:pt x="37973" y="157225"/>
                </a:lnTo>
                <a:lnTo>
                  <a:pt x="49657" y="118363"/>
                </a:lnTo>
                <a:lnTo>
                  <a:pt x="53376" y="111632"/>
                </a:lnTo>
                <a:lnTo>
                  <a:pt x="52959" y="111632"/>
                </a:lnTo>
                <a:lnTo>
                  <a:pt x="54990" y="108712"/>
                </a:lnTo>
                <a:lnTo>
                  <a:pt x="55682" y="108712"/>
                </a:lnTo>
                <a:lnTo>
                  <a:pt x="57701" y="106546"/>
                </a:lnTo>
                <a:lnTo>
                  <a:pt x="38705" y="84431"/>
                </a:lnTo>
                <a:close/>
              </a:path>
              <a:path w="1866264" h="503554">
                <a:moveTo>
                  <a:pt x="1840229" y="86740"/>
                </a:moveTo>
                <a:lnTo>
                  <a:pt x="1815591" y="101981"/>
                </a:lnTo>
                <a:lnTo>
                  <a:pt x="1821179" y="110998"/>
                </a:lnTo>
                <a:lnTo>
                  <a:pt x="1825625" y="119252"/>
                </a:lnTo>
                <a:lnTo>
                  <a:pt x="1837054" y="160019"/>
                </a:lnTo>
                <a:lnTo>
                  <a:pt x="1837309" y="168148"/>
                </a:lnTo>
                <a:lnTo>
                  <a:pt x="1837054" y="175259"/>
                </a:lnTo>
                <a:lnTo>
                  <a:pt x="1820290" y="225932"/>
                </a:lnTo>
                <a:lnTo>
                  <a:pt x="1785874" y="268096"/>
                </a:lnTo>
                <a:lnTo>
                  <a:pt x="1752727" y="295528"/>
                </a:lnTo>
                <a:lnTo>
                  <a:pt x="1711833" y="321944"/>
                </a:lnTo>
                <a:lnTo>
                  <a:pt x="1663700" y="346963"/>
                </a:lnTo>
                <a:lnTo>
                  <a:pt x="1608836" y="370331"/>
                </a:lnTo>
                <a:lnTo>
                  <a:pt x="1547622" y="391794"/>
                </a:lnTo>
                <a:lnTo>
                  <a:pt x="1480692" y="411225"/>
                </a:lnTo>
                <a:lnTo>
                  <a:pt x="1408302" y="428370"/>
                </a:lnTo>
                <a:lnTo>
                  <a:pt x="1370329" y="436118"/>
                </a:lnTo>
                <a:lnTo>
                  <a:pt x="1331214" y="443102"/>
                </a:lnTo>
                <a:lnTo>
                  <a:pt x="1291082" y="449580"/>
                </a:lnTo>
                <a:lnTo>
                  <a:pt x="1249807" y="455168"/>
                </a:lnTo>
                <a:lnTo>
                  <a:pt x="1207642" y="460248"/>
                </a:lnTo>
                <a:lnTo>
                  <a:pt x="1164463" y="464565"/>
                </a:lnTo>
                <a:lnTo>
                  <a:pt x="1120521" y="468121"/>
                </a:lnTo>
                <a:lnTo>
                  <a:pt x="1075689" y="470915"/>
                </a:lnTo>
                <a:lnTo>
                  <a:pt x="1030224" y="472948"/>
                </a:lnTo>
                <a:lnTo>
                  <a:pt x="983996" y="474090"/>
                </a:lnTo>
                <a:lnTo>
                  <a:pt x="937260" y="474599"/>
                </a:lnTo>
                <a:lnTo>
                  <a:pt x="1317605" y="474599"/>
                </a:lnTo>
                <a:lnTo>
                  <a:pt x="1376172" y="464438"/>
                </a:lnTo>
                <a:lnTo>
                  <a:pt x="1414779" y="456564"/>
                </a:lnTo>
                <a:lnTo>
                  <a:pt x="1452245" y="448182"/>
                </a:lnTo>
                <a:lnTo>
                  <a:pt x="1523238" y="429513"/>
                </a:lnTo>
                <a:lnTo>
                  <a:pt x="1589024" y="408431"/>
                </a:lnTo>
                <a:lnTo>
                  <a:pt x="1648967" y="385318"/>
                </a:lnTo>
                <a:lnTo>
                  <a:pt x="1702689" y="360044"/>
                </a:lnTo>
                <a:lnTo>
                  <a:pt x="1749678" y="332739"/>
                </a:lnTo>
                <a:lnTo>
                  <a:pt x="1789557" y="303530"/>
                </a:lnTo>
                <a:lnTo>
                  <a:pt x="1821814" y="272288"/>
                </a:lnTo>
                <a:lnTo>
                  <a:pt x="1846199" y="238887"/>
                </a:lnTo>
                <a:lnTo>
                  <a:pt x="1863344" y="194944"/>
                </a:lnTo>
                <a:lnTo>
                  <a:pt x="1866264" y="166877"/>
                </a:lnTo>
                <a:lnTo>
                  <a:pt x="1865757" y="156463"/>
                </a:lnTo>
                <a:lnTo>
                  <a:pt x="1855597" y="115569"/>
                </a:lnTo>
                <a:lnTo>
                  <a:pt x="1845817" y="95757"/>
                </a:lnTo>
                <a:lnTo>
                  <a:pt x="1840229" y="86740"/>
                </a:lnTo>
                <a:close/>
              </a:path>
              <a:path w="1866264" h="503554">
                <a:moveTo>
                  <a:pt x="125533" y="74929"/>
                </a:moveTo>
                <a:lnTo>
                  <a:pt x="47498" y="74929"/>
                </a:lnTo>
                <a:lnTo>
                  <a:pt x="68707" y="94742"/>
                </a:lnTo>
                <a:lnTo>
                  <a:pt x="57701" y="106546"/>
                </a:lnTo>
                <a:lnTo>
                  <a:pt x="94361" y="149225"/>
                </a:lnTo>
                <a:lnTo>
                  <a:pt x="125533" y="74929"/>
                </a:lnTo>
                <a:close/>
              </a:path>
              <a:path w="1866264" h="503554">
                <a:moveTo>
                  <a:pt x="54990" y="108712"/>
                </a:moveTo>
                <a:lnTo>
                  <a:pt x="52959" y="111632"/>
                </a:lnTo>
                <a:lnTo>
                  <a:pt x="53984" y="110532"/>
                </a:lnTo>
                <a:lnTo>
                  <a:pt x="54990" y="108712"/>
                </a:lnTo>
                <a:close/>
              </a:path>
              <a:path w="1866264" h="503554">
                <a:moveTo>
                  <a:pt x="53984" y="110532"/>
                </a:moveTo>
                <a:lnTo>
                  <a:pt x="52959" y="111632"/>
                </a:lnTo>
                <a:lnTo>
                  <a:pt x="53376" y="111632"/>
                </a:lnTo>
                <a:lnTo>
                  <a:pt x="53984" y="110532"/>
                </a:lnTo>
                <a:close/>
              </a:path>
              <a:path w="1866264" h="503554">
                <a:moveTo>
                  <a:pt x="55682" y="108712"/>
                </a:moveTo>
                <a:lnTo>
                  <a:pt x="54990" y="108712"/>
                </a:lnTo>
                <a:lnTo>
                  <a:pt x="53984" y="110532"/>
                </a:lnTo>
                <a:lnTo>
                  <a:pt x="55682" y="108712"/>
                </a:lnTo>
                <a:close/>
              </a:path>
              <a:path w="1866264" h="503554">
                <a:moveTo>
                  <a:pt x="47498" y="74929"/>
                </a:moveTo>
                <a:lnTo>
                  <a:pt x="38705" y="84431"/>
                </a:lnTo>
                <a:lnTo>
                  <a:pt x="57701" y="106546"/>
                </a:lnTo>
                <a:lnTo>
                  <a:pt x="68707" y="94742"/>
                </a:lnTo>
                <a:lnTo>
                  <a:pt x="47498" y="74929"/>
                </a:lnTo>
                <a:close/>
              </a:path>
              <a:path w="1866264" h="503554">
                <a:moveTo>
                  <a:pt x="156972" y="0"/>
                </a:moveTo>
                <a:lnTo>
                  <a:pt x="0" y="39370"/>
                </a:lnTo>
                <a:lnTo>
                  <a:pt x="38705" y="84431"/>
                </a:lnTo>
                <a:lnTo>
                  <a:pt x="47498" y="74929"/>
                </a:lnTo>
                <a:lnTo>
                  <a:pt x="125533" y="74929"/>
                </a:lnTo>
                <a:lnTo>
                  <a:pt x="1569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032628" y="3315589"/>
            <a:ext cx="457834" cy="327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latin typeface="Times New Roman"/>
                <a:cs typeface="Times New Roman"/>
              </a:rPr>
              <a:t>H</a:t>
            </a:r>
            <a:r>
              <a:rPr dirty="0" baseline="-20833" sz="1800" b="1">
                <a:latin typeface="Times New Roman"/>
                <a:cs typeface="Times New Roman"/>
              </a:rPr>
              <a:t>2</a:t>
            </a:r>
            <a:r>
              <a:rPr dirty="0" sz="1800" b="1">
                <a:latin typeface="Times New Roman"/>
                <a:cs typeface="Times New Roman"/>
              </a:rPr>
              <a:t>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55975" y="3163189"/>
            <a:ext cx="165100" cy="286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96183" y="3295777"/>
            <a:ext cx="67945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588258" y="2263902"/>
            <a:ext cx="635000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Times New Roman"/>
                <a:cs typeface="Times New Roman"/>
              </a:rPr>
              <a:t>Ins</a:t>
            </a:r>
            <a:r>
              <a:rPr dirty="0" sz="1600" spc="-5" b="1">
                <a:latin typeface="Times New Roman"/>
                <a:cs typeface="Times New Roman"/>
              </a:rPr>
              <a:t>ulin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981200" y="2438400"/>
            <a:ext cx="542925" cy="304800"/>
          </a:xfrm>
          <a:custGeom>
            <a:avLst/>
            <a:gdLst/>
            <a:ahLst/>
            <a:cxnLst/>
            <a:rect l="l" t="t" r="r" b="b"/>
            <a:pathLst>
              <a:path w="542925" h="304800">
                <a:moveTo>
                  <a:pt x="271272" y="0"/>
                </a:moveTo>
                <a:lnTo>
                  <a:pt x="209059" y="4023"/>
                </a:lnTo>
                <a:lnTo>
                  <a:pt x="151955" y="15484"/>
                </a:lnTo>
                <a:lnTo>
                  <a:pt x="101588" y="33470"/>
                </a:lnTo>
                <a:lnTo>
                  <a:pt x="59582" y="57067"/>
                </a:lnTo>
                <a:lnTo>
                  <a:pt x="27565" y="85363"/>
                </a:lnTo>
                <a:lnTo>
                  <a:pt x="0" y="152400"/>
                </a:lnTo>
                <a:lnTo>
                  <a:pt x="7162" y="187354"/>
                </a:lnTo>
                <a:lnTo>
                  <a:pt x="59582" y="247732"/>
                </a:lnTo>
                <a:lnTo>
                  <a:pt x="101588" y="271329"/>
                </a:lnTo>
                <a:lnTo>
                  <a:pt x="151955" y="289315"/>
                </a:lnTo>
                <a:lnTo>
                  <a:pt x="209059" y="300776"/>
                </a:lnTo>
                <a:lnTo>
                  <a:pt x="271272" y="304800"/>
                </a:lnTo>
                <a:lnTo>
                  <a:pt x="333484" y="300776"/>
                </a:lnTo>
                <a:lnTo>
                  <a:pt x="390588" y="289315"/>
                </a:lnTo>
                <a:lnTo>
                  <a:pt x="440955" y="271329"/>
                </a:lnTo>
                <a:lnTo>
                  <a:pt x="482961" y="247732"/>
                </a:lnTo>
                <a:lnTo>
                  <a:pt x="514978" y="219436"/>
                </a:lnTo>
                <a:lnTo>
                  <a:pt x="542544" y="152400"/>
                </a:lnTo>
                <a:lnTo>
                  <a:pt x="535381" y="117445"/>
                </a:lnTo>
                <a:lnTo>
                  <a:pt x="482961" y="57067"/>
                </a:lnTo>
                <a:lnTo>
                  <a:pt x="440955" y="33470"/>
                </a:lnTo>
                <a:lnTo>
                  <a:pt x="390588" y="15484"/>
                </a:lnTo>
                <a:lnTo>
                  <a:pt x="333484" y="4023"/>
                </a:lnTo>
                <a:lnTo>
                  <a:pt x="271272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81200" y="2438400"/>
            <a:ext cx="542925" cy="304800"/>
          </a:xfrm>
          <a:custGeom>
            <a:avLst/>
            <a:gdLst/>
            <a:ahLst/>
            <a:cxnLst/>
            <a:rect l="l" t="t" r="r" b="b"/>
            <a:pathLst>
              <a:path w="542925" h="304800">
                <a:moveTo>
                  <a:pt x="0" y="152400"/>
                </a:moveTo>
                <a:lnTo>
                  <a:pt x="27565" y="85363"/>
                </a:lnTo>
                <a:lnTo>
                  <a:pt x="59582" y="57067"/>
                </a:lnTo>
                <a:lnTo>
                  <a:pt x="101588" y="33470"/>
                </a:lnTo>
                <a:lnTo>
                  <a:pt x="151955" y="15484"/>
                </a:lnTo>
                <a:lnTo>
                  <a:pt x="209059" y="4023"/>
                </a:lnTo>
                <a:lnTo>
                  <a:pt x="271272" y="0"/>
                </a:lnTo>
                <a:lnTo>
                  <a:pt x="333484" y="4023"/>
                </a:lnTo>
                <a:lnTo>
                  <a:pt x="390588" y="15484"/>
                </a:lnTo>
                <a:lnTo>
                  <a:pt x="440955" y="33470"/>
                </a:lnTo>
                <a:lnTo>
                  <a:pt x="482961" y="57067"/>
                </a:lnTo>
                <a:lnTo>
                  <a:pt x="514978" y="85363"/>
                </a:lnTo>
                <a:lnTo>
                  <a:pt x="542544" y="152400"/>
                </a:lnTo>
                <a:lnTo>
                  <a:pt x="535381" y="187354"/>
                </a:lnTo>
                <a:lnTo>
                  <a:pt x="482961" y="247732"/>
                </a:lnTo>
                <a:lnTo>
                  <a:pt x="440955" y="271329"/>
                </a:lnTo>
                <a:lnTo>
                  <a:pt x="390588" y="289315"/>
                </a:lnTo>
                <a:lnTo>
                  <a:pt x="333484" y="300776"/>
                </a:lnTo>
                <a:lnTo>
                  <a:pt x="271272" y="304800"/>
                </a:lnTo>
                <a:lnTo>
                  <a:pt x="209059" y="300776"/>
                </a:lnTo>
                <a:lnTo>
                  <a:pt x="151955" y="289315"/>
                </a:lnTo>
                <a:lnTo>
                  <a:pt x="101588" y="271329"/>
                </a:lnTo>
                <a:lnTo>
                  <a:pt x="59582" y="247732"/>
                </a:lnTo>
                <a:lnTo>
                  <a:pt x="27565" y="219436"/>
                </a:lnTo>
                <a:lnTo>
                  <a:pt x="0" y="1524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069079" y="2971800"/>
            <a:ext cx="533400" cy="381000"/>
          </a:xfrm>
          <a:custGeom>
            <a:avLst/>
            <a:gdLst/>
            <a:ahLst/>
            <a:cxnLst/>
            <a:rect l="l" t="t" r="r" b="b"/>
            <a:pathLst>
              <a:path w="533400" h="381000">
                <a:moveTo>
                  <a:pt x="266700" y="0"/>
                </a:moveTo>
                <a:lnTo>
                  <a:pt x="212943" y="3872"/>
                </a:lnTo>
                <a:lnTo>
                  <a:pt x="162877" y="14978"/>
                </a:lnTo>
                <a:lnTo>
                  <a:pt x="117574" y="32548"/>
                </a:lnTo>
                <a:lnTo>
                  <a:pt x="78104" y="55816"/>
                </a:lnTo>
                <a:lnTo>
                  <a:pt x="45541" y="84013"/>
                </a:lnTo>
                <a:lnTo>
                  <a:pt x="20954" y="116371"/>
                </a:lnTo>
                <a:lnTo>
                  <a:pt x="5417" y="152123"/>
                </a:lnTo>
                <a:lnTo>
                  <a:pt x="0" y="190500"/>
                </a:lnTo>
                <a:lnTo>
                  <a:pt x="5417" y="228876"/>
                </a:lnTo>
                <a:lnTo>
                  <a:pt x="20955" y="264628"/>
                </a:lnTo>
                <a:lnTo>
                  <a:pt x="45541" y="296986"/>
                </a:lnTo>
                <a:lnTo>
                  <a:pt x="78105" y="325183"/>
                </a:lnTo>
                <a:lnTo>
                  <a:pt x="117574" y="348451"/>
                </a:lnTo>
                <a:lnTo>
                  <a:pt x="162877" y="366021"/>
                </a:lnTo>
                <a:lnTo>
                  <a:pt x="212943" y="377127"/>
                </a:lnTo>
                <a:lnTo>
                  <a:pt x="266700" y="381000"/>
                </a:lnTo>
                <a:lnTo>
                  <a:pt x="320456" y="377127"/>
                </a:lnTo>
                <a:lnTo>
                  <a:pt x="370522" y="366021"/>
                </a:lnTo>
                <a:lnTo>
                  <a:pt x="415825" y="348451"/>
                </a:lnTo>
                <a:lnTo>
                  <a:pt x="455295" y="325183"/>
                </a:lnTo>
                <a:lnTo>
                  <a:pt x="487858" y="296986"/>
                </a:lnTo>
                <a:lnTo>
                  <a:pt x="512445" y="264628"/>
                </a:lnTo>
                <a:lnTo>
                  <a:pt x="527982" y="228876"/>
                </a:lnTo>
                <a:lnTo>
                  <a:pt x="533400" y="190500"/>
                </a:lnTo>
                <a:lnTo>
                  <a:pt x="527982" y="152123"/>
                </a:lnTo>
                <a:lnTo>
                  <a:pt x="512445" y="116371"/>
                </a:lnTo>
                <a:lnTo>
                  <a:pt x="487858" y="84013"/>
                </a:lnTo>
                <a:lnTo>
                  <a:pt x="455295" y="55816"/>
                </a:lnTo>
                <a:lnTo>
                  <a:pt x="415825" y="32548"/>
                </a:lnTo>
                <a:lnTo>
                  <a:pt x="370522" y="14978"/>
                </a:lnTo>
                <a:lnTo>
                  <a:pt x="320456" y="3872"/>
                </a:lnTo>
                <a:lnTo>
                  <a:pt x="266700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069079" y="2971800"/>
            <a:ext cx="533400" cy="381000"/>
          </a:xfrm>
          <a:custGeom>
            <a:avLst/>
            <a:gdLst/>
            <a:ahLst/>
            <a:cxnLst/>
            <a:rect l="l" t="t" r="r" b="b"/>
            <a:pathLst>
              <a:path w="533400" h="381000">
                <a:moveTo>
                  <a:pt x="0" y="190500"/>
                </a:moveTo>
                <a:lnTo>
                  <a:pt x="5417" y="152123"/>
                </a:lnTo>
                <a:lnTo>
                  <a:pt x="20954" y="116371"/>
                </a:lnTo>
                <a:lnTo>
                  <a:pt x="45541" y="84013"/>
                </a:lnTo>
                <a:lnTo>
                  <a:pt x="78104" y="55816"/>
                </a:lnTo>
                <a:lnTo>
                  <a:pt x="117574" y="32548"/>
                </a:lnTo>
                <a:lnTo>
                  <a:pt x="162877" y="14978"/>
                </a:lnTo>
                <a:lnTo>
                  <a:pt x="212943" y="3872"/>
                </a:lnTo>
                <a:lnTo>
                  <a:pt x="266700" y="0"/>
                </a:lnTo>
                <a:lnTo>
                  <a:pt x="320456" y="3872"/>
                </a:lnTo>
                <a:lnTo>
                  <a:pt x="370522" y="14978"/>
                </a:lnTo>
                <a:lnTo>
                  <a:pt x="415825" y="32548"/>
                </a:lnTo>
                <a:lnTo>
                  <a:pt x="455295" y="55816"/>
                </a:lnTo>
                <a:lnTo>
                  <a:pt x="487858" y="84013"/>
                </a:lnTo>
                <a:lnTo>
                  <a:pt x="512445" y="116371"/>
                </a:lnTo>
                <a:lnTo>
                  <a:pt x="527982" y="152123"/>
                </a:lnTo>
                <a:lnTo>
                  <a:pt x="533400" y="190500"/>
                </a:lnTo>
                <a:lnTo>
                  <a:pt x="527982" y="228876"/>
                </a:lnTo>
                <a:lnTo>
                  <a:pt x="512445" y="264628"/>
                </a:lnTo>
                <a:lnTo>
                  <a:pt x="487858" y="296986"/>
                </a:lnTo>
                <a:lnTo>
                  <a:pt x="455295" y="325183"/>
                </a:lnTo>
                <a:lnTo>
                  <a:pt x="415825" y="348451"/>
                </a:lnTo>
                <a:lnTo>
                  <a:pt x="370522" y="366021"/>
                </a:lnTo>
                <a:lnTo>
                  <a:pt x="320456" y="377127"/>
                </a:lnTo>
                <a:lnTo>
                  <a:pt x="266700" y="381000"/>
                </a:lnTo>
                <a:lnTo>
                  <a:pt x="212943" y="377127"/>
                </a:lnTo>
                <a:lnTo>
                  <a:pt x="162877" y="366021"/>
                </a:lnTo>
                <a:lnTo>
                  <a:pt x="117574" y="348451"/>
                </a:lnTo>
                <a:lnTo>
                  <a:pt x="78105" y="325183"/>
                </a:lnTo>
                <a:lnTo>
                  <a:pt x="45541" y="296986"/>
                </a:lnTo>
                <a:lnTo>
                  <a:pt x="20955" y="264628"/>
                </a:lnTo>
                <a:lnTo>
                  <a:pt x="5417" y="22887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760470" y="2906140"/>
            <a:ext cx="1242695" cy="10147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81280">
              <a:lnSpc>
                <a:spcPts val="3704"/>
              </a:lnSpc>
            </a:pPr>
            <a:r>
              <a:rPr dirty="0" sz="32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ts val="2030"/>
              </a:lnSpc>
            </a:pPr>
            <a:r>
              <a:rPr dirty="0" sz="1800" spc="-5" b="1">
                <a:latin typeface="Times New Roman"/>
                <a:cs typeface="Times New Roman"/>
              </a:rPr>
              <a:t>Protein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Phosphatase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091940" y="2541270"/>
            <a:ext cx="86995" cy="410209"/>
          </a:xfrm>
          <a:custGeom>
            <a:avLst/>
            <a:gdLst/>
            <a:ahLst/>
            <a:cxnLst/>
            <a:rect l="l" t="t" r="r" b="b"/>
            <a:pathLst>
              <a:path w="86995" h="410210">
                <a:moveTo>
                  <a:pt x="28956" y="323088"/>
                </a:moveTo>
                <a:lnTo>
                  <a:pt x="0" y="323088"/>
                </a:lnTo>
                <a:lnTo>
                  <a:pt x="43434" y="409955"/>
                </a:lnTo>
                <a:lnTo>
                  <a:pt x="79629" y="337565"/>
                </a:lnTo>
                <a:lnTo>
                  <a:pt x="28956" y="337565"/>
                </a:lnTo>
                <a:lnTo>
                  <a:pt x="28956" y="323088"/>
                </a:lnTo>
                <a:close/>
              </a:path>
              <a:path w="86995" h="410210">
                <a:moveTo>
                  <a:pt x="57912" y="0"/>
                </a:moveTo>
                <a:lnTo>
                  <a:pt x="28956" y="0"/>
                </a:lnTo>
                <a:lnTo>
                  <a:pt x="28956" y="337565"/>
                </a:lnTo>
                <a:lnTo>
                  <a:pt x="57912" y="337565"/>
                </a:lnTo>
                <a:lnTo>
                  <a:pt x="57912" y="0"/>
                </a:lnTo>
                <a:close/>
              </a:path>
              <a:path w="86995" h="410210">
                <a:moveTo>
                  <a:pt x="86868" y="323088"/>
                </a:moveTo>
                <a:lnTo>
                  <a:pt x="57912" y="323088"/>
                </a:lnTo>
                <a:lnTo>
                  <a:pt x="57912" y="337565"/>
                </a:lnTo>
                <a:lnTo>
                  <a:pt x="79629" y="337565"/>
                </a:lnTo>
                <a:lnTo>
                  <a:pt x="86868" y="323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981200" y="1905000"/>
            <a:ext cx="533400" cy="381000"/>
          </a:xfrm>
          <a:custGeom>
            <a:avLst/>
            <a:gdLst/>
            <a:ahLst/>
            <a:cxnLst/>
            <a:rect l="l" t="t" r="r" b="b"/>
            <a:pathLst>
              <a:path w="533400" h="381000">
                <a:moveTo>
                  <a:pt x="266700" y="0"/>
                </a:moveTo>
                <a:lnTo>
                  <a:pt x="212943" y="3872"/>
                </a:lnTo>
                <a:lnTo>
                  <a:pt x="162877" y="14978"/>
                </a:lnTo>
                <a:lnTo>
                  <a:pt x="117574" y="32548"/>
                </a:lnTo>
                <a:lnTo>
                  <a:pt x="78104" y="55816"/>
                </a:lnTo>
                <a:lnTo>
                  <a:pt x="45541" y="84013"/>
                </a:lnTo>
                <a:lnTo>
                  <a:pt x="20954" y="116371"/>
                </a:lnTo>
                <a:lnTo>
                  <a:pt x="5417" y="152123"/>
                </a:lnTo>
                <a:lnTo>
                  <a:pt x="0" y="190500"/>
                </a:lnTo>
                <a:lnTo>
                  <a:pt x="5417" y="228876"/>
                </a:lnTo>
                <a:lnTo>
                  <a:pt x="20955" y="264628"/>
                </a:lnTo>
                <a:lnTo>
                  <a:pt x="45541" y="296986"/>
                </a:lnTo>
                <a:lnTo>
                  <a:pt x="78105" y="325183"/>
                </a:lnTo>
                <a:lnTo>
                  <a:pt x="117574" y="348451"/>
                </a:lnTo>
                <a:lnTo>
                  <a:pt x="162877" y="366021"/>
                </a:lnTo>
                <a:lnTo>
                  <a:pt x="212943" y="377127"/>
                </a:lnTo>
                <a:lnTo>
                  <a:pt x="266700" y="381000"/>
                </a:lnTo>
                <a:lnTo>
                  <a:pt x="320456" y="377127"/>
                </a:lnTo>
                <a:lnTo>
                  <a:pt x="370522" y="366021"/>
                </a:lnTo>
                <a:lnTo>
                  <a:pt x="415825" y="348451"/>
                </a:lnTo>
                <a:lnTo>
                  <a:pt x="455295" y="325183"/>
                </a:lnTo>
                <a:lnTo>
                  <a:pt x="487858" y="296986"/>
                </a:lnTo>
                <a:lnTo>
                  <a:pt x="512445" y="264628"/>
                </a:lnTo>
                <a:lnTo>
                  <a:pt x="527982" y="228876"/>
                </a:lnTo>
                <a:lnTo>
                  <a:pt x="533400" y="190500"/>
                </a:lnTo>
                <a:lnTo>
                  <a:pt x="527982" y="152123"/>
                </a:lnTo>
                <a:lnTo>
                  <a:pt x="512444" y="116371"/>
                </a:lnTo>
                <a:lnTo>
                  <a:pt x="487858" y="84013"/>
                </a:lnTo>
                <a:lnTo>
                  <a:pt x="455294" y="55816"/>
                </a:lnTo>
                <a:lnTo>
                  <a:pt x="415825" y="32548"/>
                </a:lnTo>
                <a:lnTo>
                  <a:pt x="370522" y="14978"/>
                </a:lnTo>
                <a:lnTo>
                  <a:pt x="320456" y="3872"/>
                </a:lnTo>
                <a:lnTo>
                  <a:pt x="266700" y="0"/>
                </a:lnTo>
                <a:close/>
              </a:path>
            </a:pathLst>
          </a:custGeom>
          <a:solidFill>
            <a:srgbClr val="0066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981200" y="1905000"/>
            <a:ext cx="533400" cy="381000"/>
          </a:xfrm>
          <a:custGeom>
            <a:avLst/>
            <a:gdLst/>
            <a:ahLst/>
            <a:cxnLst/>
            <a:rect l="l" t="t" r="r" b="b"/>
            <a:pathLst>
              <a:path w="533400" h="381000">
                <a:moveTo>
                  <a:pt x="0" y="190500"/>
                </a:moveTo>
                <a:lnTo>
                  <a:pt x="5417" y="152123"/>
                </a:lnTo>
                <a:lnTo>
                  <a:pt x="20954" y="116371"/>
                </a:lnTo>
                <a:lnTo>
                  <a:pt x="45541" y="84013"/>
                </a:lnTo>
                <a:lnTo>
                  <a:pt x="78104" y="55816"/>
                </a:lnTo>
                <a:lnTo>
                  <a:pt x="117574" y="32548"/>
                </a:lnTo>
                <a:lnTo>
                  <a:pt x="162877" y="14978"/>
                </a:lnTo>
                <a:lnTo>
                  <a:pt x="212943" y="3872"/>
                </a:lnTo>
                <a:lnTo>
                  <a:pt x="266700" y="0"/>
                </a:lnTo>
                <a:lnTo>
                  <a:pt x="320456" y="3872"/>
                </a:lnTo>
                <a:lnTo>
                  <a:pt x="370522" y="14978"/>
                </a:lnTo>
                <a:lnTo>
                  <a:pt x="415825" y="32548"/>
                </a:lnTo>
                <a:lnTo>
                  <a:pt x="455294" y="55816"/>
                </a:lnTo>
                <a:lnTo>
                  <a:pt x="487858" y="84013"/>
                </a:lnTo>
                <a:lnTo>
                  <a:pt x="512444" y="116371"/>
                </a:lnTo>
                <a:lnTo>
                  <a:pt x="527982" y="152123"/>
                </a:lnTo>
                <a:lnTo>
                  <a:pt x="533400" y="190500"/>
                </a:lnTo>
                <a:lnTo>
                  <a:pt x="527982" y="228876"/>
                </a:lnTo>
                <a:lnTo>
                  <a:pt x="512445" y="264628"/>
                </a:lnTo>
                <a:lnTo>
                  <a:pt x="487858" y="296986"/>
                </a:lnTo>
                <a:lnTo>
                  <a:pt x="455295" y="325183"/>
                </a:lnTo>
                <a:lnTo>
                  <a:pt x="415825" y="348451"/>
                </a:lnTo>
                <a:lnTo>
                  <a:pt x="370522" y="366021"/>
                </a:lnTo>
                <a:lnTo>
                  <a:pt x="320456" y="377127"/>
                </a:lnTo>
                <a:lnTo>
                  <a:pt x="266700" y="381000"/>
                </a:lnTo>
                <a:lnTo>
                  <a:pt x="212943" y="377127"/>
                </a:lnTo>
                <a:lnTo>
                  <a:pt x="162877" y="366021"/>
                </a:lnTo>
                <a:lnTo>
                  <a:pt x="117574" y="348451"/>
                </a:lnTo>
                <a:lnTo>
                  <a:pt x="78105" y="325183"/>
                </a:lnTo>
                <a:lnTo>
                  <a:pt x="45541" y="296986"/>
                </a:lnTo>
                <a:lnTo>
                  <a:pt x="20955" y="264628"/>
                </a:lnTo>
                <a:lnTo>
                  <a:pt x="5417" y="228876"/>
                </a:lnTo>
                <a:lnTo>
                  <a:pt x="0" y="1905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133345" y="1839086"/>
            <a:ext cx="232410" cy="981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r>
              <a:rPr dirty="0" sz="3200" b="1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3200">
              <a:latin typeface="Times New Roman"/>
              <a:cs typeface="Times New Roman"/>
            </a:endParaRPr>
          </a:p>
          <a:p>
            <a:pPr marL="51435">
              <a:lnSpc>
                <a:spcPts val="3825"/>
              </a:lnSpc>
              <a:spcBef>
                <a:spcPts val="60"/>
              </a:spcBef>
            </a:pPr>
            <a:r>
              <a:rPr dirty="0" sz="3200" b="1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6849" y="2400934"/>
            <a:ext cx="941069" cy="273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50"/>
              </a:lnSpc>
            </a:pPr>
            <a:r>
              <a:rPr dirty="0" sz="1800" b="1">
                <a:latin typeface="Times New Roman"/>
                <a:cs typeface="Times New Roman"/>
              </a:rPr>
              <a:t>G</a:t>
            </a:r>
            <a:r>
              <a:rPr dirty="0" sz="1800" spc="5" b="1">
                <a:latin typeface="Times New Roman"/>
                <a:cs typeface="Times New Roman"/>
              </a:rPr>
              <a:t>l</a:t>
            </a:r>
            <a:r>
              <a:rPr dirty="0" sz="1800" b="1">
                <a:latin typeface="Times New Roman"/>
                <a:cs typeface="Times New Roman"/>
              </a:rPr>
              <a:t>ucagon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9249" y="1935734"/>
            <a:ext cx="685165" cy="273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50"/>
              </a:lnSpc>
            </a:pPr>
            <a:r>
              <a:rPr dirty="0" sz="1800" spc="-5" b="1">
                <a:latin typeface="Times New Roman"/>
                <a:cs typeface="Times New Roman"/>
              </a:rPr>
              <a:t>I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spc="-15" b="1">
                <a:latin typeface="Times New Roman"/>
                <a:cs typeface="Times New Roman"/>
              </a:rPr>
              <a:t>u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5" b="1">
                <a:latin typeface="Times New Roman"/>
                <a:cs typeface="Times New Roman"/>
              </a:rPr>
              <a:t>i</a:t>
            </a:r>
            <a:r>
              <a:rPr dirty="0" sz="1800" spc="-5" b="1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07310" y="2491485"/>
            <a:ext cx="482600" cy="273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50"/>
              </a:lnSpc>
            </a:pPr>
            <a:r>
              <a:rPr dirty="0" sz="1800" spc="-5" b="1">
                <a:latin typeface="Times New Roman"/>
                <a:cs typeface="Times New Roman"/>
              </a:rPr>
              <a:t>PDH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07310" y="1943734"/>
            <a:ext cx="482600" cy="2736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150"/>
              </a:lnSpc>
            </a:pPr>
            <a:r>
              <a:rPr dirty="0" sz="1800" spc="-5" b="1">
                <a:latin typeface="Times New Roman"/>
                <a:cs typeface="Times New Roman"/>
              </a:rPr>
              <a:t>PDH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524000" y="1981200"/>
            <a:ext cx="304800" cy="152400"/>
          </a:xfrm>
          <a:custGeom>
            <a:avLst/>
            <a:gdLst/>
            <a:ahLst/>
            <a:cxnLst/>
            <a:rect l="l" t="t" r="r" b="b"/>
            <a:pathLst>
              <a:path w="304800" h="152400">
                <a:moveTo>
                  <a:pt x="228600" y="0"/>
                </a:moveTo>
                <a:lnTo>
                  <a:pt x="22860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228600" y="114300"/>
                </a:lnTo>
                <a:lnTo>
                  <a:pt x="228600" y="152400"/>
                </a:lnTo>
                <a:lnTo>
                  <a:pt x="304800" y="76200"/>
                </a:lnTo>
                <a:lnTo>
                  <a:pt x="228600" y="0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24000" y="1981200"/>
            <a:ext cx="304800" cy="152400"/>
          </a:xfrm>
          <a:custGeom>
            <a:avLst/>
            <a:gdLst/>
            <a:ahLst/>
            <a:cxnLst/>
            <a:rect l="l" t="t" r="r" b="b"/>
            <a:pathLst>
              <a:path w="304800" h="152400">
                <a:moveTo>
                  <a:pt x="0" y="38100"/>
                </a:moveTo>
                <a:lnTo>
                  <a:pt x="228600" y="38100"/>
                </a:lnTo>
                <a:lnTo>
                  <a:pt x="228600" y="0"/>
                </a:lnTo>
                <a:lnTo>
                  <a:pt x="304800" y="76200"/>
                </a:lnTo>
                <a:lnTo>
                  <a:pt x="228600" y="152400"/>
                </a:lnTo>
                <a:lnTo>
                  <a:pt x="228600" y="114300"/>
                </a:lnTo>
                <a:lnTo>
                  <a:pt x="0" y="114300"/>
                </a:lnTo>
                <a:lnTo>
                  <a:pt x="0" y="38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24000" y="2514600"/>
            <a:ext cx="304800" cy="152400"/>
          </a:xfrm>
          <a:custGeom>
            <a:avLst/>
            <a:gdLst/>
            <a:ahLst/>
            <a:cxnLst/>
            <a:rect l="l" t="t" r="r" b="b"/>
            <a:pathLst>
              <a:path w="304800" h="152400">
                <a:moveTo>
                  <a:pt x="228600" y="0"/>
                </a:moveTo>
                <a:lnTo>
                  <a:pt x="22860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228600" y="114300"/>
                </a:lnTo>
                <a:lnTo>
                  <a:pt x="228600" y="152400"/>
                </a:lnTo>
                <a:lnTo>
                  <a:pt x="304800" y="76200"/>
                </a:lnTo>
                <a:lnTo>
                  <a:pt x="228600" y="0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524000" y="2514600"/>
            <a:ext cx="304800" cy="152400"/>
          </a:xfrm>
          <a:custGeom>
            <a:avLst/>
            <a:gdLst/>
            <a:ahLst/>
            <a:cxnLst/>
            <a:rect l="l" t="t" r="r" b="b"/>
            <a:pathLst>
              <a:path w="304800" h="152400">
                <a:moveTo>
                  <a:pt x="0" y="38100"/>
                </a:moveTo>
                <a:lnTo>
                  <a:pt x="228600" y="38100"/>
                </a:lnTo>
                <a:lnTo>
                  <a:pt x="228600" y="0"/>
                </a:lnTo>
                <a:lnTo>
                  <a:pt x="304800" y="76200"/>
                </a:lnTo>
                <a:lnTo>
                  <a:pt x="228600" y="152400"/>
                </a:lnTo>
                <a:lnTo>
                  <a:pt x="228600" y="114300"/>
                </a:lnTo>
                <a:lnTo>
                  <a:pt x="0" y="114300"/>
                </a:lnTo>
                <a:lnTo>
                  <a:pt x="0" y="381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29361" y="1753361"/>
            <a:ext cx="3048000" cy="1143000"/>
          </a:xfrm>
          <a:custGeom>
            <a:avLst/>
            <a:gdLst/>
            <a:ahLst/>
            <a:cxnLst/>
            <a:rect l="l" t="t" r="r" b="b"/>
            <a:pathLst>
              <a:path w="3048000" h="1143000">
                <a:moveTo>
                  <a:pt x="0" y="1143000"/>
                </a:moveTo>
                <a:lnTo>
                  <a:pt x="3048000" y="1143000"/>
                </a:lnTo>
                <a:lnTo>
                  <a:pt x="3048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38100">
            <a:solidFill>
              <a:srgbClr val="9B2C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4413884" y="2188590"/>
            <a:ext cx="421640" cy="3168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7361" sz="2400" spc="-15" b="1">
                <a:latin typeface="Times New Roman"/>
                <a:cs typeface="Times New Roman"/>
              </a:rPr>
              <a:t>C</a:t>
            </a:r>
            <a:r>
              <a:rPr dirty="0" baseline="-17361" sz="2400" b="1">
                <a:latin typeface="Times New Roman"/>
                <a:cs typeface="Times New Roman"/>
              </a:rPr>
              <a:t>a</a:t>
            </a:r>
            <a:r>
              <a:rPr dirty="0" sz="1050" spc="10" b="1">
                <a:latin typeface="Times New Roman"/>
                <a:cs typeface="Times New Roman"/>
              </a:rPr>
              <a:t>2+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453128" y="2562605"/>
            <a:ext cx="86995" cy="411480"/>
          </a:xfrm>
          <a:custGeom>
            <a:avLst/>
            <a:gdLst/>
            <a:ahLst/>
            <a:cxnLst/>
            <a:rect l="l" t="t" r="r" b="b"/>
            <a:pathLst>
              <a:path w="86995" h="411480">
                <a:moveTo>
                  <a:pt x="28956" y="324612"/>
                </a:moveTo>
                <a:lnTo>
                  <a:pt x="0" y="324612"/>
                </a:lnTo>
                <a:lnTo>
                  <a:pt x="43434" y="411480"/>
                </a:lnTo>
                <a:lnTo>
                  <a:pt x="79628" y="339090"/>
                </a:lnTo>
                <a:lnTo>
                  <a:pt x="28956" y="339090"/>
                </a:lnTo>
                <a:lnTo>
                  <a:pt x="28956" y="324612"/>
                </a:lnTo>
                <a:close/>
              </a:path>
              <a:path w="86995" h="411480">
                <a:moveTo>
                  <a:pt x="57912" y="0"/>
                </a:moveTo>
                <a:lnTo>
                  <a:pt x="28956" y="0"/>
                </a:lnTo>
                <a:lnTo>
                  <a:pt x="28956" y="339090"/>
                </a:lnTo>
                <a:lnTo>
                  <a:pt x="57912" y="339090"/>
                </a:lnTo>
                <a:lnTo>
                  <a:pt x="57912" y="0"/>
                </a:lnTo>
                <a:close/>
              </a:path>
              <a:path w="86995" h="411480">
                <a:moveTo>
                  <a:pt x="86868" y="324612"/>
                </a:moveTo>
                <a:lnTo>
                  <a:pt x="57912" y="324612"/>
                </a:lnTo>
                <a:lnTo>
                  <a:pt x="57912" y="339090"/>
                </a:lnTo>
                <a:lnTo>
                  <a:pt x="79628" y="339090"/>
                </a:lnTo>
                <a:lnTo>
                  <a:pt x="86868" y="3246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2471" rIns="0" bIns="0" rtlCol="0" vert="horz">
            <a:spAutoFit/>
          </a:bodyPr>
          <a:lstStyle/>
          <a:p>
            <a:pPr marL="429895">
              <a:lnSpc>
                <a:spcPts val="4530"/>
              </a:lnSpc>
            </a:pPr>
            <a:r>
              <a:rPr dirty="0" sz="4000" spc="-5"/>
              <a:t>PDH Reaction: Clinical</a:t>
            </a:r>
            <a:r>
              <a:rPr dirty="0" sz="4000" spc="10"/>
              <a:t> </a:t>
            </a:r>
            <a:r>
              <a:rPr dirty="0" sz="4000" spc="-5"/>
              <a:t>application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69570" y="1013714"/>
            <a:ext cx="8814435" cy="4767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570"/>
              </a:lnSpc>
              <a:tabLst>
                <a:tab pos="527685" algn="l"/>
              </a:tabLst>
            </a:pPr>
            <a:r>
              <a:rPr dirty="0" sz="2700" spc="65">
                <a:solidFill>
                  <a:srgbClr val="D24717"/>
                </a:solidFill>
                <a:latin typeface="PMingLiU"/>
                <a:cs typeface="PMingLiU"/>
              </a:rPr>
              <a:t>1.	</a:t>
            </a:r>
            <a:r>
              <a:rPr dirty="0" sz="3200" spc="-90">
                <a:latin typeface="PMingLiU"/>
                <a:cs typeface="PMingLiU"/>
              </a:rPr>
              <a:t>Deficiencies </a:t>
            </a:r>
            <a:r>
              <a:rPr dirty="0" sz="3200" spc="-105">
                <a:latin typeface="PMingLiU"/>
                <a:cs typeface="PMingLiU"/>
              </a:rPr>
              <a:t>of </a:t>
            </a:r>
            <a:r>
              <a:rPr dirty="0" sz="3200" spc="-60">
                <a:latin typeface="PMingLiU"/>
                <a:cs typeface="PMingLiU"/>
              </a:rPr>
              <a:t>thiamine </a:t>
            </a:r>
            <a:r>
              <a:rPr dirty="0" sz="3200" spc="30">
                <a:latin typeface="PMingLiU"/>
                <a:cs typeface="PMingLiU"/>
              </a:rPr>
              <a:t>or </a:t>
            </a:r>
            <a:r>
              <a:rPr dirty="0" sz="3200" spc="-90">
                <a:latin typeface="PMingLiU"/>
                <a:cs typeface="PMingLiU"/>
              </a:rPr>
              <a:t>niacin </a:t>
            </a:r>
            <a:r>
              <a:rPr dirty="0" sz="3200" spc="-105">
                <a:latin typeface="PMingLiU"/>
                <a:cs typeface="PMingLiU"/>
              </a:rPr>
              <a:t>can cause </a:t>
            </a:r>
            <a:r>
              <a:rPr dirty="0" sz="3200" spc="-60">
                <a:latin typeface="PMingLiU"/>
                <a:cs typeface="PMingLiU"/>
              </a:rPr>
              <a:t>serious</a:t>
            </a:r>
            <a:r>
              <a:rPr dirty="0" sz="3200" spc="-300">
                <a:latin typeface="PMingLiU"/>
                <a:cs typeface="PMingLiU"/>
              </a:rPr>
              <a:t> </a:t>
            </a:r>
            <a:r>
              <a:rPr dirty="0" sz="3200" spc="-140">
                <a:latin typeface="PMingLiU"/>
                <a:cs typeface="PMingLiU"/>
              </a:rPr>
              <a:t>CNS</a:t>
            </a:r>
            <a:endParaRPr sz="3200">
              <a:latin typeface="PMingLiU"/>
              <a:cs typeface="PMingLiU"/>
            </a:endParaRPr>
          </a:p>
          <a:p>
            <a:pPr marL="527685">
              <a:lnSpc>
                <a:spcPct val="100000"/>
              </a:lnSpc>
            </a:pPr>
            <a:r>
              <a:rPr dirty="0" sz="3200" spc="-60">
                <a:latin typeface="PMingLiU"/>
                <a:cs typeface="PMingLiU"/>
              </a:rPr>
              <a:t>problems.WHY?</a:t>
            </a:r>
            <a:endParaRPr sz="3200">
              <a:latin typeface="PMingLiU"/>
              <a:cs typeface="PMingLiU"/>
            </a:endParaRPr>
          </a:p>
          <a:p>
            <a:pPr algn="ctr" marR="201295">
              <a:lnSpc>
                <a:spcPct val="100000"/>
              </a:lnSpc>
            </a:pPr>
            <a:r>
              <a:rPr dirty="0" sz="2700" spc="-1195">
                <a:solidFill>
                  <a:srgbClr val="9B2C1F"/>
                </a:solidFill>
                <a:latin typeface="Wingdings"/>
                <a:cs typeface="Wingdings"/>
              </a:rPr>
              <a:t></a:t>
            </a:r>
            <a:r>
              <a:rPr dirty="0" sz="2700" spc="-385">
                <a:solidFill>
                  <a:srgbClr val="9B2C1F"/>
                </a:solidFill>
                <a:latin typeface="Times New Roman"/>
                <a:cs typeface="Times New Roman"/>
              </a:rPr>
              <a:t> </a:t>
            </a:r>
            <a:r>
              <a:rPr dirty="0" sz="3200" spc="-114">
                <a:latin typeface="PMingLiU"/>
                <a:cs typeface="PMingLiU"/>
              </a:rPr>
              <a:t>Brain </a:t>
            </a:r>
            <a:r>
              <a:rPr dirty="0" sz="3200" spc="-90">
                <a:latin typeface="PMingLiU"/>
                <a:cs typeface="PMingLiU"/>
              </a:rPr>
              <a:t>cells </a:t>
            </a:r>
            <a:r>
              <a:rPr dirty="0" sz="3200" spc="-45">
                <a:latin typeface="PMingLiU"/>
                <a:cs typeface="PMingLiU"/>
              </a:rPr>
              <a:t>are </a:t>
            </a:r>
            <a:r>
              <a:rPr dirty="0" sz="3200" spc="-75">
                <a:latin typeface="PMingLiU"/>
                <a:cs typeface="PMingLiU"/>
              </a:rPr>
              <a:t>unable </a:t>
            </a:r>
            <a:r>
              <a:rPr dirty="0" sz="3200" spc="30">
                <a:latin typeface="PMingLiU"/>
                <a:cs typeface="PMingLiU"/>
              </a:rPr>
              <a:t>to </a:t>
            </a:r>
            <a:r>
              <a:rPr dirty="0" sz="3200" spc="-35">
                <a:latin typeface="PMingLiU"/>
                <a:cs typeface="PMingLiU"/>
              </a:rPr>
              <a:t>produce </a:t>
            </a:r>
            <a:r>
              <a:rPr dirty="0" sz="3200" spc="-85">
                <a:latin typeface="PMingLiU"/>
                <a:cs typeface="PMingLiU"/>
              </a:rPr>
              <a:t>sufficient</a:t>
            </a:r>
            <a:r>
              <a:rPr dirty="0" sz="3200" spc="-545">
                <a:latin typeface="PMingLiU"/>
                <a:cs typeface="PMingLiU"/>
              </a:rPr>
              <a:t> </a:t>
            </a:r>
            <a:r>
              <a:rPr dirty="0" sz="3200" spc="-210">
                <a:latin typeface="PMingLiU"/>
                <a:cs typeface="PMingLiU"/>
              </a:rPr>
              <a:t>ATP </a:t>
            </a:r>
            <a:r>
              <a:rPr dirty="0" sz="3200" spc="-140">
                <a:latin typeface="PMingLiU"/>
                <a:cs typeface="PMingLiU"/>
              </a:rPr>
              <a:t>if </a:t>
            </a:r>
            <a:r>
              <a:rPr dirty="0" sz="3200" spc="-15">
                <a:latin typeface="PMingLiU"/>
                <a:cs typeface="PMingLiU"/>
              </a:rPr>
              <a:t>the</a:t>
            </a:r>
            <a:endParaRPr sz="3200">
              <a:latin typeface="PMingLiU"/>
              <a:cs typeface="PMingLiU"/>
            </a:endParaRPr>
          </a:p>
          <a:p>
            <a:pPr marL="527685">
              <a:lnSpc>
                <a:spcPct val="100000"/>
              </a:lnSpc>
            </a:pPr>
            <a:r>
              <a:rPr dirty="0" sz="3200" spc="-45">
                <a:latin typeface="PMingLiU"/>
                <a:cs typeface="PMingLiU"/>
              </a:rPr>
              <a:t>PDH </a:t>
            </a:r>
            <a:r>
              <a:rPr dirty="0" sz="3200" spc="-55">
                <a:latin typeface="PMingLiU"/>
                <a:cs typeface="PMingLiU"/>
              </a:rPr>
              <a:t>complex </a:t>
            </a:r>
            <a:r>
              <a:rPr dirty="0" sz="3200" spc="-135">
                <a:latin typeface="PMingLiU"/>
                <a:cs typeface="PMingLiU"/>
              </a:rPr>
              <a:t>is</a:t>
            </a:r>
            <a:r>
              <a:rPr dirty="0" sz="3200" spc="-270">
                <a:latin typeface="PMingLiU"/>
                <a:cs typeface="PMingLiU"/>
              </a:rPr>
              <a:t> </a:t>
            </a:r>
            <a:r>
              <a:rPr dirty="0" sz="3200" spc="-65">
                <a:latin typeface="PMingLiU"/>
                <a:cs typeface="PMingLiU"/>
              </a:rPr>
              <a:t>inactive.</a:t>
            </a:r>
            <a:endParaRPr sz="3200">
              <a:latin typeface="PMingLiU"/>
              <a:cs typeface="PMingLiU"/>
            </a:endParaRPr>
          </a:p>
          <a:p>
            <a:pPr algn="just" marL="527685" marR="806450" indent="-515620">
              <a:lnSpc>
                <a:spcPct val="100000"/>
              </a:lnSpc>
              <a:spcBef>
                <a:spcPts val="2160"/>
              </a:spcBef>
            </a:pPr>
            <a:r>
              <a:rPr dirty="0" sz="2700" spc="-35" b="1">
                <a:solidFill>
                  <a:srgbClr val="D24717"/>
                </a:solidFill>
                <a:latin typeface="Times New Roman"/>
                <a:cs typeface="Times New Roman"/>
              </a:rPr>
              <a:t>2. </a:t>
            </a:r>
            <a:r>
              <a:rPr dirty="0" sz="3200" spc="-50" b="1">
                <a:solidFill>
                  <a:srgbClr val="FF0000"/>
                </a:solidFill>
                <a:latin typeface="Times New Roman"/>
                <a:cs typeface="Times New Roman"/>
              </a:rPr>
              <a:t>Wernicke-Korsakoff </a:t>
            </a:r>
            <a:r>
              <a:rPr dirty="0" sz="3200" spc="-85">
                <a:latin typeface="PMingLiU"/>
                <a:cs typeface="PMingLiU"/>
              </a:rPr>
              <a:t>(encephalopathy-psychosis  </a:t>
            </a:r>
            <a:r>
              <a:rPr dirty="0" sz="3200" spc="-55">
                <a:latin typeface="PMingLiU"/>
                <a:cs typeface="PMingLiU"/>
              </a:rPr>
              <a:t>syndrome) </a:t>
            </a:r>
            <a:r>
              <a:rPr dirty="0" sz="3200" spc="-40">
                <a:latin typeface="PMingLiU"/>
                <a:cs typeface="PMingLiU"/>
              </a:rPr>
              <a:t>due </a:t>
            </a:r>
            <a:r>
              <a:rPr dirty="0" sz="3200" spc="30">
                <a:latin typeface="PMingLiU"/>
                <a:cs typeface="PMingLiU"/>
              </a:rPr>
              <a:t>to </a:t>
            </a:r>
            <a:r>
              <a:rPr dirty="0" sz="3200" spc="-60">
                <a:latin typeface="PMingLiU"/>
                <a:cs typeface="PMingLiU"/>
              </a:rPr>
              <a:t>thiamine </a:t>
            </a:r>
            <a:r>
              <a:rPr dirty="0" sz="3200" spc="-95">
                <a:latin typeface="PMingLiU"/>
                <a:cs typeface="PMingLiU"/>
              </a:rPr>
              <a:t>deficiency, </a:t>
            </a:r>
            <a:r>
              <a:rPr dirty="0" sz="3200" spc="-160">
                <a:latin typeface="PMingLiU"/>
                <a:cs typeface="PMingLiU"/>
              </a:rPr>
              <a:t>may </a:t>
            </a:r>
            <a:r>
              <a:rPr dirty="0" sz="3200" spc="-55">
                <a:latin typeface="PMingLiU"/>
                <a:cs typeface="PMingLiU"/>
              </a:rPr>
              <a:t>be</a:t>
            </a:r>
            <a:r>
              <a:rPr dirty="0" sz="3200" spc="-484">
                <a:latin typeface="PMingLiU"/>
                <a:cs typeface="PMingLiU"/>
              </a:rPr>
              <a:t> </a:t>
            </a:r>
            <a:r>
              <a:rPr dirty="0" sz="3200" spc="-70">
                <a:latin typeface="PMingLiU"/>
                <a:cs typeface="PMingLiU"/>
              </a:rPr>
              <a:t>seen  </a:t>
            </a:r>
            <a:r>
              <a:rPr dirty="0" sz="3200" spc="-105">
                <a:latin typeface="PMingLiU"/>
                <a:cs typeface="PMingLiU"/>
              </a:rPr>
              <a:t>especially </a:t>
            </a:r>
            <a:r>
              <a:rPr dirty="0" sz="3200" spc="-35">
                <a:latin typeface="PMingLiU"/>
                <a:cs typeface="PMingLiU"/>
              </a:rPr>
              <a:t>with </a:t>
            </a:r>
            <a:r>
              <a:rPr dirty="0" sz="3200" spc="-85">
                <a:latin typeface="PMingLiU"/>
                <a:cs typeface="PMingLiU"/>
              </a:rPr>
              <a:t>alcohol</a:t>
            </a:r>
            <a:r>
              <a:rPr dirty="0" sz="3200" spc="-190">
                <a:latin typeface="PMingLiU"/>
                <a:cs typeface="PMingLiU"/>
              </a:rPr>
              <a:t> </a:t>
            </a:r>
            <a:r>
              <a:rPr dirty="0" sz="3200" spc="-65">
                <a:latin typeface="PMingLiU"/>
                <a:cs typeface="PMingLiU"/>
              </a:rPr>
              <a:t>abuse.</a:t>
            </a:r>
            <a:endParaRPr sz="3200">
              <a:latin typeface="PMingLiU"/>
              <a:cs typeface="PMingLiU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  <a:tabLst>
                <a:tab pos="527685" algn="l"/>
              </a:tabLst>
            </a:pPr>
            <a:r>
              <a:rPr dirty="0" sz="2700" spc="65">
                <a:solidFill>
                  <a:srgbClr val="D24717"/>
                </a:solidFill>
                <a:latin typeface="PMingLiU"/>
                <a:cs typeface="PMingLiU"/>
              </a:rPr>
              <a:t>3.	</a:t>
            </a:r>
            <a:r>
              <a:rPr dirty="0" sz="3200" spc="-45">
                <a:latin typeface="PMingLiU"/>
                <a:cs typeface="PMingLiU"/>
              </a:rPr>
              <a:t>PDH </a:t>
            </a:r>
            <a:r>
              <a:rPr dirty="0" sz="3200" spc="-55">
                <a:latin typeface="PMingLiU"/>
                <a:cs typeface="PMingLiU"/>
              </a:rPr>
              <a:t>complex </a:t>
            </a:r>
            <a:r>
              <a:rPr dirty="0" sz="3200" spc="-90">
                <a:latin typeface="PMingLiU"/>
                <a:cs typeface="PMingLiU"/>
              </a:rPr>
              <a:t>deficiency </a:t>
            </a:r>
            <a:r>
              <a:rPr dirty="0" sz="3200" spc="-135">
                <a:latin typeface="PMingLiU"/>
                <a:cs typeface="PMingLiU"/>
              </a:rPr>
              <a:t>is </a:t>
            </a:r>
            <a:r>
              <a:rPr dirty="0" sz="3200" spc="-10">
                <a:latin typeface="PMingLiU"/>
                <a:cs typeface="PMingLiU"/>
              </a:rPr>
              <a:t>the </a:t>
            </a:r>
            <a:r>
              <a:rPr dirty="0" sz="3200" spc="-40">
                <a:latin typeface="PMingLiU"/>
                <a:cs typeface="PMingLiU"/>
              </a:rPr>
              <a:t>most</a:t>
            </a:r>
            <a:r>
              <a:rPr dirty="0" sz="3200" spc="-320">
                <a:latin typeface="PMingLiU"/>
                <a:cs typeface="PMingLiU"/>
              </a:rPr>
              <a:t> </a:t>
            </a:r>
            <a:r>
              <a:rPr dirty="0" sz="3200" spc="-50">
                <a:latin typeface="PMingLiU"/>
                <a:cs typeface="PMingLiU"/>
              </a:rPr>
              <a:t>common</a:t>
            </a:r>
            <a:endParaRPr sz="3200">
              <a:latin typeface="PMingLiU"/>
              <a:cs typeface="PMingLiU"/>
            </a:endParaRPr>
          </a:p>
          <a:p>
            <a:pPr marL="527685">
              <a:lnSpc>
                <a:spcPct val="100000"/>
              </a:lnSpc>
            </a:pPr>
            <a:r>
              <a:rPr dirty="0" sz="3200" spc="-80">
                <a:latin typeface="PMingLiU"/>
                <a:cs typeface="PMingLiU"/>
              </a:rPr>
              <a:t>biochemical </a:t>
            </a:r>
            <a:r>
              <a:rPr dirty="0" sz="3200" spc="-105">
                <a:latin typeface="PMingLiU"/>
                <a:cs typeface="PMingLiU"/>
              </a:rPr>
              <a:t>cause of </a:t>
            </a:r>
            <a:r>
              <a:rPr dirty="0" sz="3200" spc="30" b="1">
                <a:solidFill>
                  <a:srgbClr val="FF0000"/>
                </a:solidFill>
                <a:latin typeface="Times New Roman"/>
                <a:cs typeface="Times New Roman"/>
              </a:rPr>
              <a:t>congenital </a:t>
            </a:r>
            <a:r>
              <a:rPr dirty="0" sz="3200" spc="25" b="1">
                <a:solidFill>
                  <a:srgbClr val="FF0000"/>
                </a:solidFill>
                <a:latin typeface="Times New Roman"/>
                <a:cs typeface="Times New Roman"/>
              </a:rPr>
              <a:t>lactic</a:t>
            </a:r>
            <a:r>
              <a:rPr dirty="0" sz="3200" spc="-155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3200" spc="10" b="1">
                <a:solidFill>
                  <a:srgbClr val="FF0000"/>
                </a:solidFill>
                <a:latin typeface="Times New Roman"/>
                <a:cs typeface="Times New Roman"/>
              </a:rPr>
              <a:t>acidosis.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1190244"/>
            <a:ext cx="3886200" cy="990600"/>
          </a:xfrm>
          <a:prstGeom prst="rect"/>
          <a:solidFill>
            <a:srgbClr val="FFFF00"/>
          </a:solidFill>
          <a:ln w="9144">
            <a:solidFill>
              <a:srgbClr val="CC0000"/>
            </a:solidFill>
          </a:ln>
        </p:spPr>
        <p:txBody>
          <a:bodyPr wrap="square" lIns="0" tIns="281940" rIns="0" bIns="0" rtlCol="0" vert="horz">
            <a:spAutoFit/>
          </a:bodyPr>
          <a:lstStyle/>
          <a:p>
            <a:pPr marL="701675">
              <a:lnSpc>
                <a:spcPct val="100000"/>
              </a:lnSpc>
              <a:spcBef>
                <a:spcPts val="2220"/>
              </a:spcBef>
            </a:pPr>
            <a:r>
              <a:rPr dirty="0" sz="4000" b="1">
                <a:latin typeface="Impact"/>
                <a:cs typeface="Impact"/>
              </a:rPr>
              <a:t>Krebs</a:t>
            </a:r>
            <a:r>
              <a:rPr dirty="0" sz="4000" spc="-90" b="1">
                <a:latin typeface="Impact"/>
                <a:cs typeface="Impact"/>
              </a:rPr>
              <a:t> </a:t>
            </a:r>
            <a:r>
              <a:rPr dirty="0" sz="4000" spc="-5" b="1">
                <a:latin typeface="Impact"/>
                <a:cs typeface="Impact"/>
              </a:rPr>
              <a:t>Cycle</a:t>
            </a:r>
            <a:endParaRPr sz="40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400" y="2180844"/>
            <a:ext cx="3886200" cy="2467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715000" y="228600"/>
            <a:ext cx="3122676" cy="6477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1140" y="4705222"/>
            <a:ext cx="5398135" cy="1386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The tricarboxylic acid cycle (Krebs) </a:t>
            </a:r>
            <a:r>
              <a:rPr dirty="0" sz="2400" spc="-5">
                <a:latin typeface="Times New Roman"/>
                <a:cs typeface="Times New Roman"/>
              </a:rPr>
              <a:t>shown  </a:t>
            </a:r>
            <a:r>
              <a:rPr dirty="0" sz="2400" spc="-5">
                <a:latin typeface="Times New Roman"/>
                <a:cs typeface="Times New Roman"/>
              </a:rPr>
              <a:t>as </a:t>
            </a:r>
            <a:r>
              <a:rPr dirty="0" sz="2400">
                <a:latin typeface="Times New Roman"/>
                <a:cs typeface="Times New Roman"/>
              </a:rPr>
              <a:t>a part of the essential pathways of</a:t>
            </a:r>
            <a:r>
              <a:rPr dirty="0" sz="2400" spc="-130">
                <a:latin typeface="Times New Roman"/>
                <a:cs typeface="Times New Roman"/>
              </a:rPr>
              <a:t> </a:t>
            </a:r>
            <a:r>
              <a:rPr dirty="0" sz="2400" spc="-10">
                <a:latin typeface="Times New Roman"/>
                <a:cs typeface="Times New Roman"/>
              </a:rPr>
              <a:t>energy  </a:t>
            </a:r>
            <a:r>
              <a:rPr dirty="0" sz="2400" spc="-5">
                <a:latin typeface="Times New Roman"/>
                <a:cs typeface="Times New Roman"/>
              </a:rPr>
              <a:t>metabolism.</a:t>
            </a:r>
            <a:endParaRPr sz="2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5"/>
              </a:spcBef>
            </a:pPr>
            <a:r>
              <a:rPr dirty="0" sz="1800" spc="-5">
                <a:latin typeface="Times New Roman"/>
                <a:cs typeface="Times New Roman"/>
              </a:rPr>
              <a:t>CoA </a:t>
            </a:r>
            <a:r>
              <a:rPr dirty="0" sz="1800">
                <a:latin typeface="Times New Roman"/>
                <a:cs typeface="Times New Roman"/>
              </a:rPr>
              <a:t>= coenzyme</a:t>
            </a:r>
            <a:r>
              <a:rPr dirty="0" sz="1800" spc="-30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Reem</dc:creator>
  <dc:title>PowerPoint Presentation</dc:title>
  <dcterms:created xsi:type="dcterms:W3CDTF">2015-10-19T07:10:36Z</dcterms:created>
  <dcterms:modified xsi:type="dcterms:W3CDTF">2015-10-19T07:10:36Z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2015-10-19T00:00:00Z</vt:filetime>
  </property>
</Properties>
</file>