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423" r:id="rId4"/>
    <p:sldId id="425" r:id="rId5"/>
    <p:sldId id="410" r:id="rId6"/>
    <p:sldId id="411" r:id="rId7"/>
    <p:sldId id="412" r:id="rId8"/>
    <p:sldId id="413" r:id="rId9"/>
    <p:sldId id="414" r:id="rId10"/>
    <p:sldId id="415" r:id="rId11"/>
    <p:sldId id="429" r:id="rId12"/>
    <p:sldId id="417" r:id="rId13"/>
    <p:sldId id="426" r:id="rId14"/>
    <p:sldId id="418" r:id="rId15"/>
    <p:sldId id="419" r:id="rId16"/>
    <p:sldId id="420" r:id="rId17"/>
    <p:sldId id="421" r:id="rId18"/>
    <p:sldId id="42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00080"/>
    <a:srgbClr val="A50021"/>
    <a:srgbClr val="CC0066"/>
    <a:srgbClr val="CC00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84022" autoAdjust="0"/>
  </p:normalViewPr>
  <p:slideViewPr>
    <p:cSldViewPr>
      <p:cViewPr varScale="1">
        <p:scale>
          <a:sx n="66" d="100"/>
          <a:sy n="66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144AB-BCFE-46D1-8FF0-C428E1FA159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1F75-D7D9-4871-92BB-D30E8956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D22D-895B-48A7-81F3-34C31327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F75D-D147-4F7A-8004-E7914544E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34AA-E18D-4814-B67F-7777D5D98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15A7-60E1-4159-8080-DFFC45A21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EB9AA-A8AC-4C19-8F0F-2DE94D32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C4FE8-6EAA-46E8-BA78-314CCE0A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5AC8-244D-4A62-93BA-13D2E4C65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39C6-1ABB-4C96-8B84-352DD2401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D6F8-9C8A-4E17-B378-521CE9CF5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1865C-BDCE-47BF-95B6-28E52D2A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11C3-F17B-4322-A6E2-7629D9EFA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99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FD5E8F-9EA5-49FE-BEF1-1FABB8AED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847"/>
            <a:ext cx="8458200" cy="16002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A50021"/>
                </a:solidFill>
                <a:latin typeface="Impact" pitchFamily="42" charset="0"/>
              </a:rPr>
              <a:t>Gluconeogenic</a:t>
            </a: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 Substrates: Lactate</a:t>
            </a:r>
            <a:b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</a:b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(Cori Cycle)</a:t>
            </a:r>
            <a:endParaRPr lang="en-US" sz="4000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pic>
        <p:nvPicPr>
          <p:cNvPr id="4" name="Picture 2" descr="D:\Arun-Backup\project\Ferrier\Image_Bank\image_bank\images\jpg\figure_10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9872"/>
            <a:ext cx="3692525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396335"/>
            <a:ext cx="4134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inter-tissue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 cycle.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Pyruvate Carboxylation</a:t>
            </a:r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07213" y="2950752"/>
            <a:ext cx="1580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Pyruvate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2438400" y="3244849"/>
            <a:ext cx="2930525" cy="1428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707610" y="2999580"/>
            <a:ext cx="2177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66"/>
                </a:solidFill>
              </a:rPr>
              <a:t>Oxaloacetate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188095" y="2384490"/>
            <a:ext cx="3584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Pyruvate Carboxylase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 rot="16200000" flipH="1">
            <a:off x="3913187" y="2954338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303587" y="3657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ATP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4065587" y="3657600"/>
            <a:ext cx="1401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ADP + P</a:t>
            </a:r>
            <a:r>
              <a:rPr lang="en-US" b="1" baseline="-25000" dirty="0" smtClean="0">
                <a:solidFill>
                  <a:srgbClr val="006666"/>
                </a:solidFill>
              </a:rPr>
              <a:t>i</a:t>
            </a:r>
            <a:endParaRPr lang="en-US" b="1" baseline="-25000" dirty="0">
              <a:solidFill>
                <a:srgbClr val="006666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3823852">
            <a:off x="2850185" y="2676858"/>
            <a:ext cx="554975" cy="1579856"/>
          </a:xfrm>
          <a:prstGeom prst="arc">
            <a:avLst>
              <a:gd name="adj1" fmla="val 17161393"/>
              <a:gd name="adj2" fmla="val 0"/>
            </a:avLst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26" charset="0"/>
              <a:cs typeface="Times New Roman" pitchFamily="26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2127249" y="3657713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</a:t>
            </a:r>
            <a:r>
              <a:rPr lang="en-US" b="1" baseline="-25000" dirty="0" smtClean="0">
                <a:solidFill>
                  <a:schemeClr val="accent2"/>
                </a:solidFill>
              </a:rPr>
              <a:t>2</a:t>
            </a:r>
            <a:endParaRPr lang="en-US" b="1" baseline="-25000" dirty="0">
              <a:solidFill>
                <a:schemeClr val="accent2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243342" y="2735274"/>
            <a:ext cx="1122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Biotin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8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9906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A50021"/>
                </a:solidFill>
                <a:latin typeface="Impact" pitchFamily="42" charset="0"/>
              </a:rPr>
              <a:t>Pruvate</a:t>
            </a: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 Carboxylase and PEP-CK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76200" y="1974289"/>
            <a:ext cx="137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6666"/>
                </a:solidFill>
              </a:rPr>
              <a:t>Fasting: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Acetyl </a:t>
            </a:r>
            <a:r>
              <a:rPr lang="en-US" sz="2000" b="1" dirty="0" err="1">
                <a:solidFill>
                  <a:schemeClr val="accent2"/>
                </a:solidFill>
              </a:rPr>
              <a:t>CoA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dirty="0" smtClean="0">
                <a:solidFill>
                  <a:srgbClr val="006666"/>
                </a:solidFill>
              </a:rPr>
              <a:t>(From FAO)</a:t>
            </a:r>
            <a:r>
              <a:rPr lang="en-US" sz="2000" b="1" dirty="0" smtClean="0">
                <a:solidFill>
                  <a:srgbClr val="C00000"/>
                </a:solidFill>
              </a:rPr>
              <a:t>*</a:t>
            </a:r>
          </a:p>
          <a:p>
            <a:endParaRPr lang="en-US" sz="2000" b="1" dirty="0" smtClean="0">
              <a:solidFill>
                <a:srgbClr val="006666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*</a:t>
            </a:r>
            <a:r>
              <a:rPr lang="en-US" sz="2000" b="1" dirty="0" smtClean="0">
                <a:solidFill>
                  <a:srgbClr val="006666"/>
                </a:solidFill>
              </a:rPr>
              <a:t>Fatty </a:t>
            </a:r>
          </a:p>
          <a:p>
            <a:r>
              <a:rPr lang="en-US" sz="2000" b="1" dirty="0" smtClean="0">
                <a:solidFill>
                  <a:srgbClr val="006666"/>
                </a:solidFill>
              </a:rPr>
              <a:t>Acid</a:t>
            </a:r>
          </a:p>
          <a:p>
            <a:r>
              <a:rPr lang="en-US" sz="2000" b="1" dirty="0" smtClean="0">
                <a:solidFill>
                  <a:srgbClr val="006666"/>
                </a:solidFill>
              </a:rPr>
              <a:t>Oxidation</a:t>
            </a:r>
            <a:endParaRPr lang="en-US" sz="2000" b="1" dirty="0">
              <a:solidFill>
                <a:srgbClr val="006666"/>
              </a:solidFill>
            </a:endParaRP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1143000" y="6338888"/>
            <a:ext cx="797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6666"/>
                </a:solidFill>
              </a:rPr>
              <a:t>Pyruvate</a:t>
            </a:r>
            <a:r>
              <a:rPr lang="en-US" sz="2800" b="1" dirty="0">
                <a:solidFill>
                  <a:srgbClr val="006666"/>
                </a:solidFill>
              </a:rPr>
              <a:t> </a:t>
            </a:r>
            <a:r>
              <a:rPr lang="en-US" sz="2800" b="1" dirty="0" err="1">
                <a:solidFill>
                  <a:srgbClr val="006666"/>
                </a:solidFill>
              </a:rPr>
              <a:t>carboxylase</a:t>
            </a:r>
            <a:r>
              <a:rPr lang="en-US" sz="2800" b="1" dirty="0">
                <a:solidFill>
                  <a:srgbClr val="006666"/>
                </a:solidFill>
              </a:rPr>
              <a:t> + PEP-CK</a:t>
            </a:r>
            <a:r>
              <a:rPr lang="en-US" sz="2800" b="1" dirty="0">
                <a:solidFill>
                  <a:schemeClr val="accent2"/>
                </a:solidFill>
              </a:rPr>
              <a:t> = </a:t>
            </a:r>
            <a:r>
              <a:rPr lang="en-US" sz="2800" b="1" dirty="0" err="1">
                <a:solidFill>
                  <a:schemeClr val="accent2"/>
                </a:solidFill>
              </a:rPr>
              <a:t>Pyruvate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kinase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 flipH="1">
            <a:off x="6248400" y="6275388"/>
            <a:ext cx="3048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2" descr="D:\Arun-Backup\project\Ferrier\Image_Bank\image_bank\images\jpg\figure_10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76" y="1291167"/>
            <a:ext cx="7777050" cy="472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6200" y="2355289"/>
            <a:ext cx="0" cy="387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4712616" cy="442608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A50021"/>
                </a:solidFill>
                <a:latin typeface="Impact" pitchFamily="42" charset="0"/>
              </a:rPr>
              <a:t>Regulation of </a:t>
            </a:r>
            <a:r>
              <a:rPr lang="en-US" sz="4000" dirty="0" err="1">
                <a:solidFill>
                  <a:srgbClr val="A50021"/>
                </a:solidFill>
                <a:latin typeface="Impact" pitchFamily="42" charset="0"/>
              </a:rPr>
              <a:t>Pruvate</a:t>
            </a:r>
            <a:r>
              <a:rPr lang="en-US" sz="4000" dirty="0">
                <a:solidFill>
                  <a:srgbClr val="A50021"/>
                </a:solidFill>
                <a:latin typeface="Impact" pitchFamily="42" charset="0"/>
              </a:rPr>
              <a:t> </a:t>
            </a: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Carboxylase reaction</a:t>
            </a:r>
            <a:endParaRPr lang="en-US" sz="4000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7690"/>
            <a:ext cx="9442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Acetyl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diverts pyruvate away from oxidation and toward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gluconeogenesis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15200" cy="10668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A50021"/>
                </a:solidFill>
                <a:latin typeface="Impact" pitchFamily="42" charset="0"/>
              </a:rPr>
              <a:t>Fructose 1,6-Bisphosphatase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600200" y="6333067"/>
            <a:ext cx="5862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66"/>
                </a:solidFill>
              </a:rPr>
              <a:t>Fructose 1,6-bisphosphatase</a:t>
            </a:r>
            <a:r>
              <a:rPr lang="en-US" sz="2800" b="1" dirty="0">
                <a:solidFill>
                  <a:schemeClr val="accent2"/>
                </a:solidFill>
              </a:rPr>
              <a:t> = PFK-1</a:t>
            </a:r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 flipH="1">
            <a:off x="6019800" y="6327736"/>
            <a:ext cx="3048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385888"/>
            <a:ext cx="4846740" cy="4377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933" y="5814633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fructose 1,6-bisphosphate.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781800" cy="9906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A50021"/>
                </a:solidFill>
                <a:latin typeface="Impact" pitchFamily="42" charset="0"/>
              </a:rPr>
              <a:t>Glucose 6-Phosphatase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676400" y="6346825"/>
            <a:ext cx="5910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66"/>
                </a:solidFill>
              </a:rPr>
              <a:t>Glucose 6-phosphatase</a:t>
            </a:r>
            <a:r>
              <a:rPr lang="en-US" sz="2800" b="1">
                <a:solidFill>
                  <a:schemeClr val="accent2"/>
                </a:solidFill>
              </a:rPr>
              <a:t> = Glucokinase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H="1">
            <a:off x="5272088" y="6324600"/>
            <a:ext cx="3048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78" y="1401981"/>
            <a:ext cx="5515643" cy="3845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" y="5315787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glucose 6-phosphate allows release of free glucose from the liver and kidney into blood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886200" cy="15240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A50021"/>
                </a:solidFill>
                <a:latin typeface="Impact" pitchFamily="42" charset="0"/>
              </a:rPr>
              <a:t>Gluconeogensis</a:t>
            </a: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:</a:t>
            </a:r>
            <a:b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</a:br>
            <a:r>
              <a:rPr lang="en-US" sz="3200" dirty="0" smtClean="0">
                <a:solidFill>
                  <a:srgbClr val="A50021"/>
                </a:solidFill>
                <a:latin typeface="Impact" pitchFamily="42" charset="0"/>
              </a:rPr>
              <a:t>Energy- Consumed</a:t>
            </a:r>
            <a:endParaRPr lang="en-US" sz="3200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0" y="2819400"/>
            <a:ext cx="47694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Six High-Energy </a:t>
            </a:r>
            <a:r>
              <a:rPr lang="en-US" sz="2800" b="1" dirty="0" smtClean="0">
                <a:solidFill>
                  <a:schemeClr val="accent2"/>
                </a:solidFill>
              </a:rPr>
              <a:t>Phosphate Bonds From </a:t>
            </a:r>
            <a:r>
              <a:rPr lang="en-US" sz="2800" b="1" dirty="0">
                <a:solidFill>
                  <a:schemeClr val="accent2"/>
                </a:solidFill>
              </a:rPr>
              <a:t>Pyruvate to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Glucose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455" y="91440"/>
            <a:ext cx="4250241" cy="691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228600"/>
            <a:ext cx="7315200" cy="9144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Gluconeogenesis: Regulation</a:t>
            </a:r>
            <a:endParaRPr lang="en-US" sz="4000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82296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sz="3400" b="1" dirty="0">
                <a:solidFill>
                  <a:schemeClr val="accent2"/>
                </a:solidFill>
              </a:rPr>
              <a:t> Reciprocal control </a:t>
            </a:r>
          </a:p>
          <a:p>
            <a:pPr>
              <a:spcAft>
                <a:spcPts val="1200"/>
              </a:spcAft>
              <a:buClr>
                <a:srgbClr val="A50021"/>
              </a:buClr>
            </a:pPr>
            <a:r>
              <a:rPr lang="en-US" sz="3400" b="1" dirty="0">
                <a:solidFill>
                  <a:schemeClr val="accent2"/>
                </a:solidFill>
              </a:rPr>
              <a:t>	</a:t>
            </a:r>
            <a:r>
              <a:rPr lang="en-US" sz="3400" b="1" dirty="0" err="1">
                <a:solidFill>
                  <a:srgbClr val="A50021"/>
                </a:solidFill>
              </a:rPr>
              <a:t>Gluconeogenesis</a:t>
            </a:r>
            <a:r>
              <a:rPr lang="en-US" sz="3400" b="1" dirty="0">
                <a:solidFill>
                  <a:srgbClr val="A50021"/>
                </a:solidFill>
              </a:rPr>
              <a:t> &amp; </a:t>
            </a:r>
            <a:r>
              <a:rPr lang="en-US" sz="3400" b="1" dirty="0" err="1">
                <a:solidFill>
                  <a:srgbClr val="A50021"/>
                </a:solidFill>
              </a:rPr>
              <a:t>Glycolysis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sz="3400" b="1" dirty="0" smtClean="0">
                <a:solidFill>
                  <a:schemeClr val="accent2"/>
                </a:solidFill>
              </a:rPr>
              <a:t> </a:t>
            </a:r>
            <a:r>
              <a:rPr lang="en-US" sz="3400" b="1" dirty="0" err="1" smtClean="0">
                <a:solidFill>
                  <a:schemeClr val="accent2"/>
                </a:solidFill>
              </a:rPr>
              <a:t>Allosteric</a:t>
            </a:r>
            <a:r>
              <a:rPr lang="en-US" sz="3400" b="1" dirty="0" smtClean="0">
                <a:solidFill>
                  <a:schemeClr val="accent2"/>
                </a:solidFill>
              </a:rPr>
              <a:t>:	</a:t>
            </a:r>
          </a:p>
          <a:p>
            <a:pPr>
              <a:buClr>
                <a:srgbClr val="A50021"/>
              </a:buClr>
            </a:pPr>
            <a:r>
              <a:rPr lang="en-US" sz="3400" b="1" dirty="0" smtClean="0">
                <a:solidFill>
                  <a:schemeClr val="accent2"/>
                </a:solidFill>
              </a:rPr>
              <a:t>	 </a:t>
            </a:r>
            <a:r>
              <a:rPr lang="en-US" sz="3400" b="1" dirty="0" smtClean="0">
                <a:solidFill>
                  <a:srgbClr val="A50021"/>
                </a:solidFill>
              </a:rPr>
              <a:t>Acetyl </a:t>
            </a:r>
            <a:r>
              <a:rPr lang="en-US" sz="3400" b="1" dirty="0" err="1" smtClean="0">
                <a:solidFill>
                  <a:srgbClr val="A50021"/>
                </a:solidFill>
              </a:rPr>
              <a:t>CoA</a:t>
            </a:r>
            <a:r>
              <a:rPr lang="en-US" sz="3400" b="1" dirty="0" smtClean="0">
                <a:solidFill>
                  <a:schemeClr val="accent2"/>
                </a:solidFill>
              </a:rPr>
              <a:t>       </a:t>
            </a:r>
            <a:r>
              <a:rPr lang="en-US" sz="2800" b="1" dirty="0" err="1" smtClean="0">
                <a:solidFill>
                  <a:schemeClr val="accent2"/>
                </a:solidFill>
              </a:rPr>
              <a:t>Pyruvate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carboxylase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buClr>
                <a:srgbClr val="A50021"/>
              </a:buClr>
            </a:pPr>
            <a:r>
              <a:rPr lang="en-US" sz="3400" b="1" dirty="0" smtClean="0">
                <a:solidFill>
                  <a:schemeClr val="accent2"/>
                </a:solidFill>
              </a:rPr>
              <a:t>	  </a:t>
            </a:r>
          </a:p>
          <a:p>
            <a:pPr>
              <a:buClr>
                <a:srgbClr val="A50021"/>
              </a:buClr>
            </a:pPr>
            <a:r>
              <a:rPr lang="en-US" sz="3400" b="1" dirty="0" smtClean="0">
                <a:solidFill>
                  <a:schemeClr val="accent2"/>
                </a:solidFill>
              </a:rPr>
              <a:t>	</a:t>
            </a:r>
            <a:r>
              <a:rPr lang="en-US" sz="3400" b="1" dirty="0" smtClean="0">
                <a:solidFill>
                  <a:srgbClr val="A50021"/>
                </a:solidFill>
              </a:rPr>
              <a:t>AMP     or  ATP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spcAft>
                <a:spcPts val="1200"/>
              </a:spcAft>
              <a:buClr>
                <a:srgbClr val="A50021"/>
              </a:buClr>
            </a:pPr>
            <a:r>
              <a:rPr lang="en-US" sz="3400" b="1" dirty="0">
                <a:solidFill>
                  <a:srgbClr val="A50021"/>
                </a:solidFill>
              </a:rPr>
              <a:t>	</a:t>
            </a:r>
            <a:r>
              <a:rPr lang="en-US" sz="3400" b="1" dirty="0" smtClean="0">
                <a:solidFill>
                  <a:srgbClr val="A50021"/>
                </a:solidFill>
              </a:rPr>
              <a:t>F </a:t>
            </a:r>
            <a:r>
              <a:rPr lang="en-US" sz="3400" b="1" dirty="0">
                <a:solidFill>
                  <a:srgbClr val="A50021"/>
                </a:solidFill>
              </a:rPr>
              <a:t>2,6-Bisphosphate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sz="3400" b="1" dirty="0">
                <a:solidFill>
                  <a:schemeClr val="accent2"/>
                </a:solidFill>
              </a:rPr>
              <a:t>  </a:t>
            </a:r>
            <a:r>
              <a:rPr lang="en-US" sz="3400" b="1" dirty="0" smtClean="0">
                <a:solidFill>
                  <a:schemeClr val="accent2"/>
                </a:solidFill>
              </a:rPr>
              <a:t>Glucagon </a:t>
            </a:r>
            <a:r>
              <a:rPr lang="en-US" sz="3400" b="1" dirty="0">
                <a:solidFill>
                  <a:schemeClr val="accent2"/>
                </a:solidFill>
              </a:rPr>
              <a:t>(  I/G ratio</a:t>
            </a:r>
            <a:r>
              <a:rPr lang="en-US" sz="3400" b="1" dirty="0" smtClean="0">
                <a:solidFill>
                  <a:schemeClr val="accent2"/>
                </a:solidFill>
              </a:rPr>
              <a:t>) </a:t>
            </a:r>
            <a:r>
              <a:rPr lang="en-US" b="1" dirty="0" smtClean="0">
                <a:solidFill>
                  <a:schemeClr val="accent2"/>
                </a:solidFill>
              </a:rPr>
              <a:t>stimulates gluconeogenesis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buClr>
                <a:srgbClr val="A50021"/>
              </a:buClr>
            </a:pPr>
            <a:r>
              <a:rPr lang="en-US" sz="3400" b="1" dirty="0"/>
              <a:t>	</a:t>
            </a:r>
            <a:r>
              <a:rPr lang="en-US" sz="3400" b="1" dirty="0" smtClean="0"/>
              <a:t>-</a:t>
            </a:r>
            <a:r>
              <a:rPr lang="en-US" sz="2800" b="1" dirty="0" smtClean="0">
                <a:solidFill>
                  <a:srgbClr val="A50021"/>
                </a:solidFill>
              </a:rPr>
              <a:t>Allosteric </a:t>
            </a:r>
            <a:r>
              <a:rPr lang="en-US" b="1" dirty="0">
                <a:solidFill>
                  <a:schemeClr val="accent2"/>
                </a:solidFill>
              </a:rPr>
              <a:t>(  </a:t>
            </a:r>
            <a:r>
              <a:rPr lang="en-US" b="1" dirty="0" smtClean="0">
                <a:solidFill>
                  <a:schemeClr val="accent2"/>
                </a:solidFill>
              </a:rPr>
              <a:t> F </a:t>
            </a:r>
            <a:r>
              <a:rPr lang="en-US" b="1" dirty="0">
                <a:solidFill>
                  <a:schemeClr val="accent2"/>
                </a:solidFill>
              </a:rPr>
              <a:t>2,6-Bisphosphate)</a:t>
            </a:r>
          </a:p>
          <a:p>
            <a:pPr>
              <a:buClr>
                <a:srgbClr val="A50021"/>
              </a:buClr>
            </a:pPr>
            <a:r>
              <a:rPr lang="en-US" sz="2800" b="1" dirty="0">
                <a:solidFill>
                  <a:srgbClr val="A50021"/>
                </a:solidFill>
              </a:rPr>
              <a:t>	</a:t>
            </a:r>
            <a:r>
              <a:rPr lang="en-US" sz="2800" b="1" dirty="0" smtClean="0">
                <a:solidFill>
                  <a:srgbClr val="A50021"/>
                </a:solidFill>
              </a:rPr>
              <a:t>- Induction </a:t>
            </a:r>
            <a:r>
              <a:rPr lang="en-US" b="1" dirty="0">
                <a:solidFill>
                  <a:schemeClr val="accent2"/>
                </a:solidFill>
              </a:rPr>
              <a:t>(PEP-CK)</a:t>
            </a:r>
            <a:r>
              <a:rPr lang="en-US" sz="2800" b="1" dirty="0"/>
              <a:t>	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332163" y="5321300"/>
            <a:ext cx="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1091883" y="5245100"/>
            <a:ext cx="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10"/>
          <p:cNvSpPr>
            <a:spLocks/>
          </p:cNvSpPr>
          <p:nvPr/>
        </p:nvSpPr>
        <p:spPr bwMode="auto">
          <a:xfrm>
            <a:off x="5791200" y="420878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926138" y="4315143"/>
            <a:ext cx="291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 1,6-bisphosphatase</a:t>
            </a: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3657600" y="5907722"/>
            <a:ext cx="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4114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+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4145280" y="31115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+</a:t>
            </a:r>
            <a:endParaRPr lang="en-US" sz="3200" b="1" dirty="0"/>
          </a:p>
        </p:txBody>
      </p:sp>
      <p:sp>
        <p:nvSpPr>
          <p:cNvPr id="15" name="Oval 14"/>
          <p:cNvSpPr/>
          <p:nvPr/>
        </p:nvSpPr>
        <p:spPr>
          <a:xfrm>
            <a:off x="2804160" y="41783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6" name="Oval 15"/>
          <p:cNvSpPr/>
          <p:nvPr/>
        </p:nvSpPr>
        <p:spPr>
          <a:xfrm>
            <a:off x="5334000" y="465074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18518" y="39745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3598" y="446220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381000"/>
            <a:ext cx="7315200" cy="9144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Take Home Message</a:t>
            </a:r>
            <a:endParaRPr lang="en-US" sz="4000" b="1" baseline="3000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611781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  <a:defRPr/>
            </a:pPr>
            <a:r>
              <a:rPr lang="en-US" sz="3400" b="1" dirty="0">
                <a:solidFill>
                  <a:schemeClr val="accent2"/>
                </a:solidFill>
              </a:rPr>
              <a:t> </a:t>
            </a:r>
            <a:r>
              <a:rPr lang="en-US" sz="3400" b="1" dirty="0" err="1" smtClean="0">
                <a:solidFill>
                  <a:schemeClr val="accent6"/>
                </a:solidFill>
              </a:rPr>
              <a:t>Gluconeogenesis</a:t>
            </a:r>
            <a:r>
              <a:rPr lang="en-US" sz="3400" b="1" dirty="0" smtClean="0">
                <a:solidFill>
                  <a:schemeClr val="accent6"/>
                </a:solidFill>
              </a:rPr>
              <a:t>:</a:t>
            </a:r>
          </a:p>
          <a:p>
            <a:pPr>
              <a:buClr>
                <a:srgbClr val="A50021"/>
              </a:buClr>
              <a:defRPr/>
            </a:pPr>
            <a:r>
              <a:rPr lang="en-US" sz="3400" b="1" dirty="0" smtClean="0">
                <a:solidFill>
                  <a:srgbClr val="A50021"/>
                </a:solidFill>
              </a:rPr>
              <a:t>  Synthesis </a:t>
            </a:r>
            <a:r>
              <a:rPr lang="en-US" sz="3400" b="1" dirty="0">
                <a:solidFill>
                  <a:srgbClr val="A50021"/>
                </a:solidFill>
              </a:rPr>
              <a:t>of glucose from </a:t>
            </a:r>
            <a:r>
              <a:rPr lang="en-US" sz="3400" b="1" dirty="0" err="1">
                <a:solidFill>
                  <a:srgbClr val="A50021"/>
                </a:solidFill>
              </a:rPr>
              <a:t>noncarbohydrates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buClr>
                <a:srgbClr val="A50021"/>
              </a:buClr>
              <a:defRPr/>
            </a:pPr>
            <a:r>
              <a:rPr lang="en-US" sz="3400" b="1" dirty="0" smtClean="0">
                <a:solidFill>
                  <a:srgbClr val="A50021"/>
                </a:solidFill>
              </a:rPr>
              <a:t>  Anabolic 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spcAft>
                <a:spcPts val="1200"/>
              </a:spcAft>
              <a:buClr>
                <a:srgbClr val="A50021"/>
              </a:buClr>
              <a:defRPr/>
            </a:pPr>
            <a:r>
              <a:rPr lang="en-US" sz="3400" b="1" dirty="0" smtClean="0">
                <a:solidFill>
                  <a:srgbClr val="A50021"/>
                </a:solidFill>
              </a:rPr>
              <a:t>  Energy-consuming</a:t>
            </a:r>
            <a:endParaRPr lang="en-US" sz="3400" b="1" dirty="0">
              <a:solidFill>
                <a:schemeClr val="accent2"/>
              </a:solidFill>
            </a:endParaRPr>
          </a:p>
          <a:p>
            <a:pPr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sz="3400" b="1" dirty="0">
                <a:solidFill>
                  <a:schemeClr val="accent2"/>
                </a:solidFill>
              </a:rPr>
              <a:t> 4 Unique enzymes are required for </a:t>
            </a:r>
          </a:p>
          <a:p>
            <a:pPr marL="228600">
              <a:spcAft>
                <a:spcPts val="0"/>
              </a:spcAft>
              <a:buClr>
                <a:srgbClr val="A50021"/>
              </a:buClr>
              <a:tabLst>
                <a:tab pos="228600" algn="l"/>
              </a:tabLst>
              <a:defRPr/>
            </a:pPr>
            <a:r>
              <a:rPr lang="en-US" sz="3400" b="1" dirty="0">
                <a:solidFill>
                  <a:schemeClr val="accent2"/>
                </a:solidFill>
              </a:rPr>
              <a:t>reversal of the 3</a:t>
            </a:r>
            <a:r>
              <a:rPr lang="en-US" sz="3600" b="1" dirty="0">
                <a:solidFill>
                  <a:schemeClr val="accent2"/>
                </a:solidFill>
              </a:rPr>
              <a:t> irreversible reactions </a:t>
            </a:r>
            <a:endParaRPr lang="en-US" sz="3400" b="1" dirty="0">
              <a:solidFill>
                <a:schemeClr val="accent2"/>
              </a:solidFill>
            </a:endParaRPr>
          </a:p>
          <a:p>
            <a:pPr marL="288925" indent="-60325">
              <a:spcAft>
                <a:spcPts val="1200"/>
              </a:spcAft>
              <a:buClr>
                <a:srgbClr val="A50021"/>
              </a:buClr>
              <a:defRPr/>
            </a:pPr>
            <a:r>
              <a:rPr lang="en-US" sz="3400" b="1" dirty="0">
                <a:solidFill>
                  <a:schemeClr val="accent2"/>
                </a:solidFill>
              </a:rPr>
              <a:t>of </a:t>
            </a:r>
            <a:r>
              <a:rPr lang="en-US" sz="3400" b="1" dirty="0" err="1">
                <a:solidFill>
                  <a:schemeClr val="accent2"/>
                </a:solidFill>
              </a:rPr>
              <a:t>glycolysis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  <a:defRPr/>
            </a:pPr>
            <a:r>
              <a:rPr lang="en-US" sz="3400" b="1" dirty="0">
                <a:solidFill>
                  <a:schemeClr val="accent2"/>
                </a:solidFill>
              </a:rPr>
              <a:t> Both </a:t>
            </a:r>
            <a:r>
              <a:rPr lang="en-US" sz="3400" b="1" dirty="0" err="1">
                <a:solidFill>
                  <a:schemeClr val="accent2"/>
                </a:solidFill>
              </a:rPr>
              <a:t>gluconeogenesis</a:t>
            </a:r>
            <a:r>
              <a:rPr lang="en-US" sz="3400" b="1" dirty="0">
                <a:solidFill>
                  <a:schemeClr val="accent2"/>
                </a:solidFill>
              </a:rPr>
              <a:t> &amp; </a:t>
            </a:r>
            <a:r>
              <a:rPr lang="en-US" sz="3400" b="1" dirty="0" err="1">
                <a:solidFill>
                  <a:schemeClr val="accent2"/>
                </a:solidFill>
              </a:rPr>
              <a:t>glycolysis</a:t>
            </a:r>
            <a:r>
              <a:rPr lang="en-US" sz="3400" b="1" dirty="0">
                <a:solidFill>
                  <a:schemeClr val="accent2"/>
                </a:solidFill>
              </a:rPr>
              <a:t> are</a:t>
            </a:r>
          </a:p>
          <a:p>
            <a:pPr marL="228600">
              <a:buClr>
                <a:srgbClr val="A50021"/>
              </a:buClr>
              <a:defRPr/>
            </a:pPr>
            <a:r>
              <a:rPr lang="en-US" sz="3400" b="1" dirty="0" smtClean="0">
                <a:solidFill>
                  <a:schemeClr val="accent2"/>
                </a:solidFill>
              </a:rPr>
              <a:t>reciprocally-regulated</a:t>
            </a:r>
            <a:endParaRPr lang="en-US" sz="3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219200"/>
          </a:xfrm>
          <a:solidFill>
            <a:srgbClr val="FFFF00"/>
          </a:solidFill>
          <a:ln w="28575">
            <a:solidFill>
              <a:srgbClr val="CC0000"/>
            </a:solidFill>
          </a:ln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990000"/>
                </a:solidFill>
                <a:latin typeface="Impact" pitchFamily="42" charset="0"/>
              </a:rPr>
              <a:t>Glucose Metabolism:  </a:t>
            </a:r>
            <a:r>
              <a:rPr lang="en-US" sz="4000" dirty="0" err="1" smtClean="0">
                <a:solidFill>
                  <a:srgbClr val="990000"/>
                </a:solidFill>
                <a:latin typeface="Impact" pitchFamily="42" charset="0"/>
              </a:rPr>
              <a:t>Gluconeogenesis</a:t>
            </a:r>
            <a:endParaRPr lang="en-US" sz="4000" dirty="0" smtClean="0">
              <a:solidFill>
                <a:srgbClr val="990000"/>
              </a:solidFill>
              <a:latin typeface="Impact" pitchFamily="42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3025914"/>
            <a:ext cx="663964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593782" y="4168914"/>
            <a:ext cx="4275529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Impact" pitchFamily="42" charset="0"/>
              </a:rPr>
              <a:t>Reem M. Sallam, </a:t>
            </a:r>
            <a:r>
              <a:rPr lang="en-US" sz="3200" i="1" dirty="0" smtClean="0">
                <a:solidFill>
                  <a:srgbClr val="990000"/>
                </a:solidFill>
                <a:latin typeface="Impact" pitchFamily="42" charset="0"/>
              </a:rPr>
              <a:t>MD, PhD</a:t>
            </a:r>
            <a:endParaRPr lang="en-US" sz="3200" i="1" dirty="0">
              <a:solidFill>
                <a:srgbClr val="990000"/>
              </a:solidFill>
              <a:latin typeface="Impact" pitchFamily="42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41960" y="4951413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Gill Sans MT Condensed" pitchFamily="34" charset="0"/>
              </a:rPr>
              <a:t>Assistant Prof. </a:t>
            </a:r>
            <a:r>
              <a:rPr lang="en-US" sz="2800" b="1" dirty="0" smtClean="0">
                <a:solidFill>
                  <a:schemeClr val="accent2"/>
                </a:solidFill>
                <a:latin typeface="Gill Sans MT Condensed" pitchFamily="34" charset="0"/>
              </a:rPr>
              <a:t>, Clinical Chemistry Unit,</a:t>
            </a:r>
            <a:endParaRPr lang="en-US" sz="2800" b="1" dirty="0">
              <a:solidFill>
                <a:schemeClr val="accent2"/>
              </a:solidFill>
              <a:latin typeface="Gill Sans MT Condensed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Gill Sans MT Condensed" pitchFamily="34" charset="0"/>
              </a:rPr>
              <a:t>Pathology Dept., College </a:t>
            </a:r>
            <a:r>
              <a:rPr lang="en-US" sz="2800" b="1" dirty="0">
                <a:solidFill>
                  <a:schemeClr val="accent2"/>
                </a:solidFill>
                <a:latin typeface="Gill Sans MT Condensed" pitchFamily="34" charset="0"/>
              </a:rPr>
              <a:t>of Medicine, </a:t>
            </a:r>
            <a:r>
              <a:rPr lang="en-US" sz="2800" b="1" dirty="0" smtClean="0">
                <a:solidFill>
                  <a:schemeClr val="accent2"/>
                </a:solidFill>
                <a:latin typeface="Gill Sans MT Condensed" pitchFamily="34" charset="0"/>
              </a:rPr>
              <a:t>KSU</a:t>
            </a:r>
            <a:endParaRPr lang="en-US" sz="2800" b="1" dirty="0">
              <a:solidFill>
                <a:schemeClr val="accent2"/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2971800" cy="914400"/>
          </a:xfrm>
          <a:solidFill>
            <a:srgbClr val="FFFF00"/>
          </a:solidFill>
          <a:ln w="28575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00"/>
                </a:solidFill>
                <a:latin typeface="Impact" pitchFamily="42" charset="0"/>
              </a:rPr>
              <a:t>Objectives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977747"/>
            <a:ext cx="8458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6"/>
                </a:solidFill>
              </a:rPr>
              <a:t>The </a:t>
            </a:r>
            <a:r>
              <a:rPr lang="en-US" sz="3200" b="1" dirty="0">
                <a:solidFill>
                  <a:schemeClr val="accent6"/>
                </a:solidFill>
              </a:rPr>
              <a:t>importance of </a:t>
            </a:r>
            <a:r>
              <a:rPr lang="en-US" sz="3200" b="1" dirty="0" err="1">
                <a:solidFill>
                  <a:schemeClr val="accent6"/>
                </a:solidFill>
              </a:rPr>
              <a:t>gluconeogenesis</a:t>
            </a:r>
            <a:r>
              <a:rPr lang="en-US" sz="3200" b="1" dirty="0">
                <a:solidFill>
                  <a:schemeClr val="accent6"/>
                </a:solidFill>
              </a:rPr>
              <a:t> as an important pathway for glucose production</a:t>
            </a:r>
          </a:p>
          <a:p>
            <a:pPr lvl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6"/>
                </a:solidFill>
              </a:rPr>
              <a:t> The </a:t>
            </a:r>
            <a:r>
              <a:rPr lang="en-US" sz="3200" b="1" dirty="0">
                <a:solidFill>
                  <a:schemeClr val="accent6"/>
                </a:solidFill>
              </a:rPr>
              <a:t>main reactions of </a:t>
            </a:r>
            <a:r>
              <a:rPr lang="en-US" sz="3200" b="1" dirty="0" err="1" smtClean="0">
                <a:solidFill>
                  <a:schemeClr val="accent6"/>
                </a:solidFill>
              </a:rPr>
              <a:t>gluconeogenesis</a:t>
            </a:r>
            <a:endParaRPr lang="en-US" sz="3200" b="1" dirty="0">
              <a:solidFill>
                <a:schemeClr val="accent6"/>
              </a:solidFill>
            </a:endParaRPr>
          </a:p>
          <a:p>
            <a:pPr lvl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6"/>
                </a:solidFill>
              </a:rPr>
              <a:t> The </a:t>
            </a:r>
            <a:r>
              <a:rPr lang="en-US" sz="3200" b="1" dirty="0">
                <a:solidFill>
                  <a:schemeClr val="accent6"/>
                </a:solidFill>
              </a:rPr>
              <a:t>rate-limiting enzymes of </a:t>
            </a:r>
            <a:r>
              <a:rPr lang="en-US" sz="3200" b="1" dirty="0" err="1" smtClean="0">
                <a:solidFill>
                  <a:schemeClr val="accent6"/>
                </a:solidFill>
              </a:rPr>
              <a:t>gluconeogenesis</a:t>
            </a:r>
            <a:endParaRPr lang="en-US" sz="3200" b="1" dirty="0">
              <a:solidFill>
                <a:schemeClr val="accent6"/>
              </a:solidFill>
            </a:endParaRPr>
          </a:p>
          <a:p>
            <a:pPr marL="396875" lvl="0" indent="-396875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accent6"/>
                </a:solidFill>
              </a:rPr>
              <a:t>Gluconeogensis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>
                <a:solidFill>
                  <a:schemeClr val="accent6"/>
                </a:solidFill>
              </a:rPr>
              <a:t>is an </a:t>
            </a:r>
            <a:r>
              <a:rPr lang="en-US" sz="3200" b="1" dirty="0" smtClean="0">
                <a:solidFill>
                  <a:schemeClr val="accent6"/>
                </a:solidFill>
              </a:rPr>
              <a:t>energy-consuming, </a:t>
            </a:r>
            <a:r>
              <a:rPr lang="en-US" sz="3200" b="1" dirty="0">
                <a:solidFill>
                  <a:schemeClr val="accent6"/>
                </a:solidFill>
              </a:rPr>
              <a:t>anabolic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"/>
            <a:ext cx="9144000" cy="1143000"/>
          </a:xfr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>
                <a:solidFill>
                  <a:srgbClr val="A50021"/>
                </a:solidFill>
                <a:latin typeface="Impact" pitchFamily="42" charset="0"/>
              </a:rPr>
              <a:t>Gluconeogenesis in general </a:t>
            </a: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metabolism</a:t>
            </a:r>
            <a:endParaRPr lang="en-US" sz="4000" dirty="0">
              <a:solidFill>
                <a:srgbClr val="A50021"/>
              </a:solidFill>
              <a:latin typeface="Impact" pitchFamily="42" charset="0"/>
            </a:endParaRPr>
          </a:p>
        </p:txBody>
      </p:sp>
      <p:pic>
        <p:nvPicPr>
          <p:cNvPr id="3" name="Picture 2" descr="D:\Arun-Backup\project\Ferrier\Image_Bank\image_bank\images\jpg\figure_10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16" y="1127760"/>
            <a:ext cx="3105568" cy="514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gluconeogenesis pathway shown as one of the essential pathways of energy metabolism.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78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457200"/>
            <a:ext cx="7315200" cy="11430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Gluconeogenesis: An Overview</a:t>
            </a:r>
            <a:endParaRPr lang="en-US" sz="4000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1954213"/>
            <a:ext cx="888890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A50021"/>
              </a:buClr>
              <a:buFontTx/>
              <a:buChar char="•"/>
            </a:pPr>
            <a:r>
              <a:rPr lang="en-US" sz="3400" b="1" dirty="0">
                <a:solidFill>
                  <a:schemeClr val="accent2"/>
                </a:solidFill>
              </a:rPr>
              <a:t> </a:t>
            </a:r>
            <a:r>
              <a:rPr lang="en-US" sz="3400" b="1" dirty="0" smtClean="0">
                <a:solidFill>
                  <a:schemeClr val="accent2"/>
                </a:solidFill>
              </a:rPr>
              <a:t>Site: Liver </a:t>
            </a:r>
            <a:r>
              <a:rPr lang="en-US" sz="3400" b="1" dirty="0">
                <a:solidFill>
                  <a:schemeClr val="accent2"/>
                </a:solidFill>
              </a:rPr>
              <a:t>(mainly) and Kidneys</a:t>
            </a:r>
          </a:p>
          <a:p>
            <a:pPr>
              <a:spcAft>
                <a:spcPts val="1200"/>
              </a:spcAft>
              <a:buClr>
                <a:srgbClr val="A50021"/>
              </a:buClr>
              <a:buFontTx/>
              <a:buChar char="•"/>
            </a:pPr>
            <a:r>
              <a:rPr lang="en-US" sz="3400" b="1" dirty="0">
                <a:solidFill>
                  <a:schemeClr val="accent2"/>
                </a:solidFill>
              </a:rPr>
              <a:t> Both mitochondria and </a:t>
            </a:r>
            <a:r>
              <a:rPr lang="en-US" sz="3400" b="1" dirty="0" smtClean="0">
                <a:solidFill>
                  <a:schemeClr val="accent2"/>
                </a:solidFill>
              </a:rPr>
              <a:t>Cytosol are involved</a:t>
            </a:r>
            <a:endParaRPr lang="en-US" sz="3400" b="1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Clr>
                <a:srgbClr val="A50021"/>
              </a:buClr>
            </a:pPr>
            <a:r>
              <a:rPr lang="en-US" sz="3400" b="1" dirty="0">
                <a:solidFill>
                  <a:schemeClr val="accent2"/>
                </a:solidFill>
              </a:rPr>
              <a:t> 	</a:t>
            </a:r>
            <a:r>
              <a:rPr lang="en-US" sz="2800" b="1" dirty="0">
                <a:solidFill>
                  <a:schemeClr val="accent2"/>
                </a:solidFill>
              </a:rPr>
              <a:t>Exception: </a:t>
            </a:r>
            <a:r>
              <a:rPr lang="en-US" sz="2800" b="1" dirty="0" smtClean="0">
                <a:solidFill>
                  <a:schemeClr val="accent2"/>
                </a:solidFill>
              </a:rPr>
              <a:t>if the substrate is </a:t>
            </a:r>
            <a:r>
              <a:rPr lang="en-US" sz="2800" b="1" dirty="0" smtClean="0">
                <a:solidFill>
                  <a:srgbClr val="A50021"/>
                </a:solidFill>
              </a:rPr>
              <a:t>Glycerol: only </a:t>
            </a:r>
            <a:r>
              <a:rPr lang="en-US" sz="2800" b="1" dirty="0">
                <a:solidFill>
                  <a:srgbClr val="A50021"/>
                </a:solidFill>
              </a:rPr>
              <a:t>cytosol</a:t>
            </a:r>
          </a:p>
          <a:p>
            <a:pPr>
              <a:spcAft>
                <a:spcPts val="1200"/>
              </a:spcAft>
              <a:buClr>
                <a:srgbClr val="A50021"/>
              </a:buClr>
              <a:buFontTx/>
              <a:buChar char="•"/>
            </a:pPr>
            <a:r>
              <a:rPr lang="en-US" sz="3400" b="1" dirty="0">
                <a:solidFill>
                  <a:schemeClr val="accent2"/>
                </a:solidFill>
              </a:rPr>
              <a:t> </a:t>
            </a:r>
            <a:r>
              <a:rPr lang="en-US" sz="3400" b="1" dirty="0" err="1">
                <a:solidFill>
                  <a:schemeClr val="accent2"/>
                </a:solidFill>
              </a:rPr>
              <a:t>Gluconeogenic</a:t>
            </a:r>
            <a:r>
              <a:rPr lang="en-US" sz="3400" b="1" dirty="0">
                <a:solidFill>
                  <a:schemeClr val="accent2"/>
                </a:solidFill>
              </a:rPr>
              <a:t> substrates:</a:t>
            </a:r>
          </a:p>
          <a:p>
            <a:r>
              <a:rPr lang="en-US" sz="3400" b="1" dirty="0"/>
              <a:t>	</a:t>
            </a:r>
            <a:r>
              <a:rPr lang="en-US" sz="3400" b="1" dirty="0">
                <a:solidFill>
                  <a:srgbClr val="A50021"/>
                </a:solidFill>
              </a:rPr>
              <a:t>Glycerol</a:t>
            </a:r>
          </a:p>
          <a:p>
            <a:r>
              <a:rPr lang="en-US" sz="3400" b="1" dirty="0">
                <a:solidFill>
                  <a:srgbClr val="A50021"/>
                </a:solidFill>
              </a:rPr>
              <a:t>	Lactate and Pyruvate</a:t>
            </a:r>
          </a:p>
          <a:p>
            <a:r>
              <a:rPr lang="en-US" sz="3400" b="1" dirty="0">
                <a:solidFill>
                  <a:srgbClr val="A50021"/>
                </a:solidFill>
              </a:rPr>
              <a:t>	</a:t>
            </a:r>
            <a:r>
              <a:rPr lang="en-US" sz="3400" b="1" dirty="0" err="1">
                <a:solidFill>
                  <a:srgbClr val="A50021"/>
                </a:solidFill>
              </a:rPr>
              <a:t>Glucogenic</a:t>
            </a:r>
            <a:r>
              <a:rPr lang="en-US" sz="3400" b="1" dirty="0">
                <a:solidFill>
                  <a:srgbClr val="A50021"/>
                </a:solidFill>
              </a:rPr>
              <a:t>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7026"/>
            <a:ext cx="6781800" cy="9906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A50021"/>
                </a:solidFill>
                <a:latin typeface="Impact" pitchFamily="42" charset="0"/>
              </a:rPr>
              <a:t>Gluconeogenesis Pathway</a:t>
            </a:r>
            <a:endParaRPr lang="en-US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111627"/>
            <a:ext cx="9144000" cy="5746373"/>
            <a:chOff x="0" y="1111627"/>
            <a:chExt cx="9144000" cy="57463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9366" y="1111627"/>
              <a:ext cx="6194345" cy="5746373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782583" y="1539240"/>
              <a:ext cx="3217547" cy="369332"/>
            </a:xfrm>
            <a:prstGeom prst="rect">
              <a:avLst/>
            </a:prstGeom>
            <a:solidFill>
              <a:srgbClr val="66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006666"/>
                  </a:solidFill>
                </a:rPr>
                <a:t>4- </a:t>
              </a:r>
              <a:r>
                <a:rPr lang="en-US" sz="1800" b="1" dirty="0" err="1" smtClean="0">
                  <a:solidFill>
                    <a:srgbClr val="006666"/>
                  </a:solidFill>
                </a:rPr>
                <a:t>Dephosphorylation</a:t>
              </a:r>
              <a:r>
                <a:rPr lang="en-US" sz="1800" b="1" dirty="0" smtClean="0">
                  <a:solidFill>
                    <a:srgbClr val="006666"/>
                  </a:solidFill>
                </a:rPr>
                <a:t> </a:t>
              </a:r>
              <a:r>
                <a:rPr lang="en-US" sz="1800" b="1" dirty="0">
                  <a:solidFill>
                    <a:srgbClr val="006666"/>
                  </a:solidFill>
                </a:rPr>
                <a:t>of G-6-P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819628" y="1969532"/>
              <a:ext cx="3324372" cy="369332"/>
            </a:xfrm>
            <a:prstGeom prst="rect">
              <a:avLst/>
            </a:prstGeom>
            <a:solidFill>
              <a:srgbClr val="66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006666"/>
                  </a:solidFill>
                </a:rPr>
                <a:t>3- </a:t>
              </a:r>
              <a:r>
                <a:rPr lang="en-US" sz="1800" b="1" dirty="0" err="1" smtClean="0">
                  <a:solidFill>
                    <a:srgbClr val="006666"/>
                  </a:solidFill>
                </a:rPr>
                <a:t>Dephosphorylation</a:t>
              </a:r>
              <a:r>
                <a:rPr lang="en-US" sz="1800" b="1" dirty="0" smtClean="0">
                  <a:solidFill>
                    <a:srgbClr val="006666"/>
                  </a:solidFill>
                </a:rPr>
                <a:t> </a:t>
              </a:r>
              <a:r>
                <a:rPr lang="en-US" sz="1800" b="1" dirty="0">
                  <a:solidFill>
                    <a:srgbClr val="006666"/>
                  </a:solidFill>
                </a:rPr>
                <a:t>of F 1,6-P</a:t>
              </a:r>
            </a:p>
          </p:txBody>
        </p:sp>
        <p:sp>
          <p:nvSpPr>
            <p:cNvPr id="5128" name="Text Box 10"/>
            <p:cNvSpPr txBox="1">
              <a:spLocks noChangeArrowheads="1"/>
            </p:cNvSpPr>
            <p:nvPr/>
          </p:nvSpPr>
          <p:spPr bwMode="auto">
            <a:xfrm>
              <a:off x="4572000" y="5955268"/>
              <a:ext cx="3050835" cy="369332"/>
            </a:xfrm>
            <a:prstGeom prst="rect">
              <a:avLst/>
            </a:prstGeom>
            <a:solidFill>
              <a:srgbClr val="66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006666"/>
                  </a:solidFill>
                </a:rPr>
                <a:t>1- Carboxylation </a:t>
              </a:r>
              <a:r>
                <a:rPr lang="en-US" sz="1800" b="1" dirty="0">
                  <a:solidFill>
                    <a:srgbClr val="006666"/>
                  </a:solidFill>
                </a:rPr>
                <a:t>of pyruvate</a:t>
              </a:r>
            </a:p>
          </p:txBody>
        </p:sp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0" y="4800600"/>
              <a:ext cx="2362200" cy="369332"/>
            </a:xfrm>
            <a:prstGeom prst="rect">
              <a:avLst/>
            </a:prstGeom>
            <a:solidFill>
              <a:srgbClr val="66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dirty="0" smtClean="0">
                  <a:solidFill>
                    <a:srgbClr val="006666"/>
                  </a:solidFill>
                </a:rPr>
                <a:t>2- </a:t>
              </a:r>
              <a:r>
                <a:rPr lang="en-US" sz="1800" b="1" dirty="0">
                  <a:solidFill>
                    <a:srgbClr val="006666"/>
                  </a:solidFill>
                </a:rPr>
                <a:t>F</a:t>
              </a:r>
              <a:r>
                <a:rPr lang="en-US" sz="1800" b="1" dirty="0" smtClean="0">
                  <a:solidFill>
                    <a:srgbClr val="006666"/>
                  </a:solidFill>
                </a:rPr>
                <a:t>ormation of PEP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15240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A50021"/>
                </a:solidFill>
                <a:latin typeface="Impact" pitchFamily="42" charset="0"/>
              </a:rPr>
              <a:t>Gluconeogenic</a:t>
            </a: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 Substrates: Glycerol</a:t>
            </a:r>
            <a:endParaRPr lang="en-US" sz="4000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6147" name="Text Box 18"/>
          <p:cNvSpPr txBox="1">
            <a:spLocks noChangeArrowheads="1"/>
          </p:cNvSpPr>
          <p:nvPr/>
        </p:nvSpPr>
        <p:spPr bwMode="auto">
          <a:xfrm>
            <a:off x="1219200" y="2403475"/>
            <a:ext cx="157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Glycerol </a:t>
            </a:r>
          </a:p>
        </p:txBody>
      </p:sp>
      <p:sp>
        <p:nvSpPr>
          <p:cNvPr id="6148" name="Line 19"/>
          <p:cNvSpPr>
            <a:spLocks noChangeShapeType="1"/>
          </p:cNvSpPr>
          <p:nvPr/>
        </p:nvSpPr>
        <p:spPr bwMode="auto">
          <a:xfrm>
            <a:off x="2944813" y="2676525"/>
            <a:ext cx="1600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4732338" y="2403475"/>
            <a:ext cx="3433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66"/>
                </a:solidFill>
              </a:rPr>
              <a:t>Glycerol 3-phosphate</a:t>
            </a:r>
          </a:p>
        </p:txBody>
      </p: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3124200" y="2133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</a:t>
            </a:r>
            <a:r>
              <a:rPr lang="en-US" sz="2800" b="1" dirty="0">
                <a:solidFill>
                  <a:schemeClr val="accent2"/>
                </a:solidFill>
              </a:rPr>
              <a:t>GK</a:t>
            </a:r>
          </a:p>
        </p:txBody>
      </p:sp>
      <p:sp>
        <p:nvSpPr>
          <p:cNvPr id="6151" name="Line 22"/>
          <p:cNvSpPr>
            <a:spLocks noChangeShapeType="1"/>
          </p:cNvSpPr>
          <p:nvPr/>
        </p:nvSpPr>
        <p:spPr bwMode="auto">
          <a:xfrm>
            <a:off x="6373813" y="3200400"/>
            <a:ext cx="0" cy="2057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23"/>
          <p:cNvSpPr txBox="1">
            <a:spLocks noChangeArrowheads="1"/>
          </p:cNvSpPr>
          <p:nvPr/>
        </p:nvSpPr>
        <p:spPr bwMode="auto">
          <a:xfrm>
            <a:off x="4084638" y="5334000"/>
            <a:ext cx="460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Dihydroxyacetone phosphate</a:t>
            </a:r>
          </a:p>
        </p:txBody>
      </p:sp>
      <p:sp>
        <p:nvSpPr>
          <p:cNvPr id="6153" name="Text Box 24"/>
          <p:cNvSpPr txBox="1">
            <a:spLocks noChangeArrowheads="1"/>
          </p:cNvSpPr>
          <p:nvPr/>
        </p:nvSpPr>
        <p:spPr bwMode="auto">
          <a:xfrm>
            <a:off x="3200400" y="3673475"/>
            <a:ext cx="3044825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Glycerol 3-phosphate </a:t>
            </a:r>
          </a:p>
          <a:p>
            <a:r>
              <a:rPr lang="en-US" b="1">
                <a:solidFill>
                  <a:schemeClr val="accent2"/>
                </a:solidFill>
              </a:rPr>
              <a:t>dehydrogenase</a:t>
            </a:r>
          </a:p>
        </p:txBody>
      </p:sp>
      <p:sp>
        <p:nvSpPr>
          <p:cNvPr id="6154" name="AutoShape 25"/>
          <p:cNvSpPr>
            <a:spLocks noChangeArrowheads="1"/>
          </p:cNvSpPr>
          <p:nvPr/>
        </p:nvSpPr>
        <p:spPr bwMode="auto">
          <a:xfrm>
            <a:off x="6394450" y="3581400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6"/>
          <p:cNvSpPr txBox="1">
            <a:spLocks noChangeArrowheads="1"/>
          </p:cNvSpPr>
          <p:nvPr/>
        </p:nvSpPr>
        <p:spPr bwMode="auto">
          <a:xfrm>
            <a:off x="6850063" y="3455988"/>
            <a:ext cx="101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NAD+</a:t>
            </a:r>
          </a:p>
        </p:txBody>
      </p:sp>
      <p:sp>
        <p:nvSpPr>
          <p:cNvPr id="6156" name="Text Box 27"/>
          <p:cNvSpPr txBox="1">
            <a:spLocks noChangeArrowheads="1"/>
          </p:cNvSpPr>
          <p:nvPr/>
        </p:nvSpPr>
        <p:spPr bwMode="auto">
          <a:xfrm>
            <a:off x="6842125" y="423227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NADH</a:t>
            </a:r>
          </a:p>
        </p:txBody>
      </p:sp>
      <p:sp>
        <p:nvSpPr>
          <p:cNvPr id="6157" name="Line 28"/>
          <p:cNvSpPr>
            <a:spLocks noChangeShapeType="1"/>
          </p:cNvSpPr>
          <p:nvPr/>
        </p:nvSpPr>
        <p:spPr bwMode="auto">
          <a:xfrm flipH="1">
            <a:off x="3282950" y="5624513"/>
            <a:ext cx="685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30"/>
          <p:cNvSpPr>
            <a:spLocks noChangeShapeType="1"/>
          </p:cNvSpPr>
          <p:nvPr/>
        </p:nvSpPr>
        <p:spPr bwMode="auto">
          <a:xfrm flipH="1">
            <a:off x="2368550" y="5624513"/>
            <a:ext cx="60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Text Box 31"/>
          <p:cNvSpPr txBox="1">
            <a:spLocks noChangeArrowheads="1"/>
          </p:cNvSpPr>
          <p:nvPr/>
        </p:nvSpPr>
        <p:spPr bwMode="auto">
          <a:xfrm>
            <a:off x="941388" y="5334000"/>
            <a:ext cx="1387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Glucose</a:t>
            </a:r>
          </a:p>
        </p:txBody>
      </p:sp>
      <p:sp>
        <p:nvSpPr>
          <p:cNvPr id="6160" name="Text Box 32"/>
          <p:cNvSpPr txBox="1">
            <a:spLocks noChangeArrowheads="1"/>
          </p:cNvSpPr>
          <p:nvPr/>
        </p:nvSpPr>
        <p:spPr bwMode="auto">
          <a:xfrm>
            <a:off x="381000" y="5934075"/>
            <a:ext cx="8540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A50021"/>
                </a:solidFill>
              </a:rPr>
              <a:t>*GK: Glycerol kinase </a:t>
            </a:r>
            <a:r>
              <a:rPr lang="en-US" sz="2800" b="1" dirty="0" smtClean="0">
                <a:solidFill>
                  <a:srgbClr val="A50021"/>
                </a:solidFill>
              </a:rPr>
              <a:t>(present </a:t>
            </a:r>
            <a:r>
              <a:rPr lang="en-US" sz="2800" b="1" dirty="0">
                <a:solidFill>
                  <a:srgbClr val="A50021"/>
                </a:solidFill>
              </a:rPr>
              <a:t>only</a:t>
            </a:r>
            <a:r>
              <a:rPr lang="en-US" sz="2800" b="1" dirty="0" smtClean="0">
                <a:solidFill>
                  <a:srgbClr val="A50021"/>
                </a:solidFill>
              </a:rPr>
              <a:t> </a:t>
            </a:r>
            <a:r>
              <a:rPr lang="en-US" sz="2800" b="1" dirty="0">
                <a:solidFill>
                  <a:srgbClr val="A50021"/>
                </a:solidFill>
              </a:rPr>
              <a:t>in liver &amp; </a:t>
            </a:r>
            <a:r>
              <a:rPr lang="en-US" sz="2800" b="1" dirty="0" smtClean="0">
                <a:solidFill>
                  <a:srgbClr val="A50021"/>
                </a:solidFill>
              </a:rPr>
              <a:t>kidneys)</a:t>
            </a:r>
            <a:endParaRPr lang="en-US" sz="2800" b="1" dirty="0">
              <a:solidFill>
                <a:srgbClr val="A50021"/>
              </a:solidFill>
            </a:endParaRPr>
          </a:p>
        </p:txBody>
      </p:sp>
      <p:sp>
        <p:nvSpPr>
          <p:cNvPr id="6161" name="AutoShape 33"/>
          <p:cNvSpPr>
            <a:spLocks noChangeArrowheads="1"/>
          </p:cNvSpPr>
          <p:nvPr/>
        </p:nvSpPr>
        <p:spPr bwMode="auto">
          <a:xfrm rot="16200000" flipH="1">
            <a:off x="3429000" y="2386013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 Box 34"/>
          <p:cNvSpPr txBox="1">
            <a:spLocks noChangeArrowheads="1"/>
          </p:cNvSpPr>
          <p:nvPr/>
        </p:nvSpPr>
        <p:spPr bwMode="auto">
          <a:xfrm>
            <a:off x="2819400" y="30892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ATP</a:t>
            </a:r>
          </a:p>
        </p:txBody>
      </p:sp>
      <p:sp>
        <p:nvSpPr>
          <p:cNvPr id="6163" name="Text Box 35"/>
          <p:cNvSpPr txBox="1">
            <a:spLocks noChangeArrowheads="1"/>
          </p:cNvSpPr>
          <p:nvPr/>
        </p:nvSpPr>
        <p:spPr bwMode="auto">
          <a:xfrm>
            <a:off x="3581400" y="30892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ADP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705600" cy="12954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A50021"/>
                </a:solidFill>
                <a:latin typeface="Impact" pitchFamily="42" charset="0"/>
              </a:rPr>
              <a:t>Glucogenic Amino Acids</a:t>
            </a:r>
            <a:endParaRPr lang="en-US" sz="4000" baseline="30000" smtClean="0">
              <a:solidFill>
                <a:srgbClr val="A50021"/>
              </a:solidFill>
              <a:latin typeface="Impact" pitchFamily="4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47637" y="2435197"/>
            <a:ext cx="6507075" cy="3526768"/>
            <a:chOff x="1547637" y="2435197"/>
            <a:chExt cx="6507075" cy="35267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9111" y="2514600"/>
              <a:ext cx="5725655" cy="28871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47637" y="4669303"/>
              <a:ext cx="216597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/>
                <a:t>Phenylalanine (</a:t>
              </a:r>
              <a:r>
                <a:rPr lang="en-US" b="1" dirty="0" err="1"/>
                <a:t>Phe</a:t>
              </a:r>
              <a:r>
                <a:rPr lang="en-US" b="1" dirty="0"/>
                <a:t>)</a:t>
              </a:r>
            </a:p>
            <a:p>
              <a:r>
                <a:rPr lang="en-US" b="1" dirty="0"/>
                <a:t>Tyrosine (Tyr)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27723" y="5315634"/>
              <a:ext cx="192232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/>
                <a:t>Methionine (Met)</a:t>
              </a:r>
            </a:p>
            <a:p>
              <a:r>
                <a:rPr lang="en-US" b="1" dirty="0" err="1"/>
                <a:t>Valine</a:t>
              </a:r>
              <a:r>
                <a:rPr lang="en-US" b="1" dirty="0"/>
                <a:t> (Val)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4983" y="3484344"/>
              <a:ext cx="1819729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Glutamate (</a:t>
              </a:r>
              <a:r>
                <a:rPr lang="en-US" sz="1800" b="1" dirty="0" err="1" smtClean="0"/>
                <a:t>Glu</a:t>
              </a:r>
              <a:r>
                <a:rPr lang="en-US" sz="1800" b="1" dirty="0" smtClean="0"/>
                <a:t>)</a:t>
              </a:r>
            </a:p>
            <a:p>
              <a:r>
                <a:rPr lang="en-US" sz="1800" b="1" dirty="0" smtClean="0"/>
                <a:t>Glutamine (</a:t>
              </a:r>
              <a:r>
                <a:rPr lang="en-US" sz="1800" b="1" dirty="0" err="1" smtClean="0"/>
                <a:t>Gln</a:t>
              </a:r>
              <a:r>
                <a:rPr lang="en-US" sz="1800" b="1" dirty="0" smtClean="0"/>
                <a:t>)</a:t>
              </a:r>
              <a:endParaRPr lang="en-US" sz="18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0833" y="2974674"/>
              <a:ext cx="971628" cy="64319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850752" y="2435197"/>
              <a:ext cx="1909497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/>
                <a:t>Aspartate (Asp)</a:t>
              </a:r>
            </a:p>
            <a:p>
              <a:r>
                <a:rPr lang="en-US" b="1" dirty="0"/>
                <a:t>Asparagine (</a:t>
              </a:r>
              <a:r>
                <a:rPr lang="en-US" b="1" dirty="0" err="1"/>
                <a:t>Asn</a:t>
              </a:r>
              <a:r>
                <a:rPr lang="en-US" b="1" dirty="0"/>
                <a:t>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488" y="-66851"/>
            <a:ext cx="8458200" cy="95941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A50021"/>
                </a:solidFill>
                <a:latin typeface="Impact" pitchFamily="42" charset="0"/>
              </a:rPr>
              <a:t>Gluconeogenic</a:t>
            </a: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</a:rPr>
              <a:t> Substrates</a:t>
            </a:r>
            <a:endParaRPr lang="en-US" sz="4000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76400" y="3124200"/>
            <a:ext cx="6507075" cy="3526768"/>
            <a:chOff x="1547637" y="2435197"/>
            <a:chExt cx="6507075" cy="352676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9111" y="2514600"/>
              <a:ext cx="5725655" cy="28871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47637" y="4669303"/>
              <a:ext cx="216597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/>
                <a:t>Phenylalanine (</a:t>
              </a:r>
              <a:r>
                <a:rPr lang="en-US" b="1" dirty="0" err="1"/>
                <a:t>Phe</a:t>
              </a:r>
              <a:r>
                <a:rPr lang="en-US" b="1" dirty="0"/>
                <a:t>)</a:t>
              </a:r>
            </a:p>
            <a:p>
              <a:r>
                <a:rPr lang="en-US" b="1" dirty="0"/>
                <a:t>Tyrosine (Tyr)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7723" y="5315634"/>
              <a:ext cx="192232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/>
                <a:t>Methionine (Met)</a:t>
              </a:r>
            </a:p>
            <a:p>
              <a:r>
                <a:rPr lang="en-US" b="1" dirty="0" err="1"/>
                <a:t>Valine</a:t>
              </a:r>
              <a:r>
                <a:rPr lang="en-US" b="1" dirty="0"/>
                <a:t> (Val)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34983" y="3484344"/>
              <a:ext cx="1819729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Glutamate (</a:t>
              </a:r>
              <a:r>
                <a:rPr lang="en-US" sz="1800" b="1" dirty="0" err="1" smtClean="0"/>
                <a:t>Glu</a:t>
              </a:r>
              <a:r>
                <a:rPr lang="en-US" sz="1800" b="1" dirty="0" smtClean="0"/>
                <a:t>)</a:t>
              </a:r>
            </a:p>
            <a:p>
              <a:r>
                <a:rPr lang="en-US" sz="1800" b="1" dirty="0" smtClean="0"/>
                <a:t>Glutamine (</a:t>
              </a:r>
              <a:r>
                <a:rPr lang="en-US" sz="1800" b="1" dirty="0" err="1" smtClean="0"/>
                <a:t>Gln</a:t>
              </a:r>
              <a:r>
                <a:rPr lang="en-US" sz="1800" b="1" dirty="0" smtClean="0"/>
                <a:t>)</a:t>
              </a:r>
              <a:endParaRPr lang="en-US" sz="18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0833" y="2974674"/>
              <a:ext cx="971628" cy="6431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850752" y="2435197"/>
              <a:ext cx="1909497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/>
                <a:t>Aspartate (Asp)</a:t>
              </a:r>
            </a:p>
            <a:p>
              <a:r>
                <a:rPr lang="en-US" b="1" dirty="0"/>
                <a:t>Asparagine (</a:t>
              </a:r>
              <a:r>
                <a:rPr lang="en-US" b="1" dirty="0" err="1"/>
                <a:t>Asn</a:t>
              </a:r>
              <a:r>
                <a:rPr lang="en-US" b="1" dirty="0"/>
                <a:t>)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907" y="2040430"/>
            <a:ext cx="1194314" cy="790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31732" y="1394099"/>
            <a:ext cx="151195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Alanine (</a:t>
            </a:r>
            <a:r>
              <a:rPr lang="en-US" sz="1800" b="1" dirty="0" err="1" smtClean="0"/>
              <a:t>Ala</a:t>
            </a:r>
            <a:r>
              <a:rPr lang="en-US" sz="1800" b="1" dirty="0" smtClean="0"/>
              <a:t>)</a:t>
            </a:r>
          </a:p>
          <a:p>
            <a:r>
              <a:rPr lang="en-US" sz="1800" b="1" dirty="0" smtClean="0"/>
              <a:t>Glycine (</a:t>
            </a:r>
            <a:r>
              <a:rPr lang="en-US" sz="1800" b="1" dirty="0" err="1" smtClean="0"/>
              <a:t>Gly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5631" y="2288339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Pyruvate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85631" y="1090047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Lactate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4380247" y="1551712"/>
            <a:ext cx="272600" cy="73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441951" y="2775785"/>
            <a:ext cx="210896" cy="38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394</Words>
  <Application>Microsoft Office PowerPoint</Application>
  <PresentationFormat>On-screen Show (4:3)</PresentationFormat>
  <Paragraphs>125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Glucose Metabolism:  Gluconeogenesis</vt:lpstr>
      <vt:lpstr>Objectives</vt:lpstr>
      <vt:lpstr>Gluconeogenesis in general metabolism</vt:lpstr>
      <vt:lpstr>Gluconeogenesis: An Overview</vt:lpstr>
      <vt:lpstr>Gluconeogenesis Pathway</vt:lpstr>
      <vt:lpstr>Gluconeogenic Substrates: Glycerol</vt:lpstr>
      <vt:lpstr>Glucogenic Amino Acids</vt:lpstr>
      <vt:lpstr>Gluconeogenic Substrates</vt:lpstr>
      <vt:lpstr>Gluconeogenic Substrates: Lactate (Cori Cycle)</vt:lpstr>
      <vt:lpstr>Pyruvate Carboxylation</vt:lpstr>
      <vt:lpstr>Pruvate Carboxylase and PEP-CK</vt:lpstr>
      <vt:lpstr>Regulation of Pruvate Carboxylase reaction</vt:lpstr>
      <vt:lpstr>Fructose 1,6-Bisphosphatase</vt:lpstr>
      <vt:lpstr>Glucose 6-Phosphatase</vt:lpstr>
      <vt:lpstr>Gluconeogensis: Energy- Consumed</vt:lpstr>
      <vt:lpstr>Gluconeogenesis: Regulation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DR-REEM</dc:creator>
  <cp:lastModifiedBy>GCUSER</cp:lastModifiedBy>
  <cp:revision>76</cp:revision>
  <dcterms:created xsi:type="dcterms:W3CDTF">1601-01-01T00:00:00Z</dcterms:created>
  <dcterms:modified xsi:type="dcterms:W3CDTF">2015-10-21T08:38:01Z</dcterms:modified>
</cp:coreProperties>
</file>