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302" r:id="rId3"/>
    <p:sldId id="265" r:id="rId4"/>
    <p:sldId id="266" r:id="rId5"/>
    <p:sldId id="284" r:id="rId6"/>
    <p:sldId id="267" r:id="rId7"/>
    <p:sldId id="285" r:id="rId8"/>
    <p:sldId id="286" r:id="rId9"/>
    <p:sldId id="287" r:id="rId10"/>
    <p:sldId id="288" r:id="rId11"/>
    <p:sldId id="289" r:id="rId12"/>
    <p:sldId id="293" r:id="rId13"/>
    <p:sldId id="268" r:id="rId14"/>
    <p:sldId id="291" r:id="rId15"/>
    <p:sldId id="301" r:id="rId16"/>
    <p:sldId id="292" r:id="rId17"/>
    <p:sldId id="294" r:id="rId18"/>
    <p:sldId id="269" r:id="rId19"/>
    <p:sldId id="296" r:id="rId20"/>
    <p:sldId id="297" r:id="rId21"/>
    <p:sldId id="295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00"/>
    <a:srgbClr val="5B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9676" autoAdjust="0"/>
  </p:normalViewPr>
  <p:slideViewPr>
    <p:cSldViewPr snapToGrid="0" snapToObjects="1">
      <p:cViewPr varScale="1">
        <p:scale>
          <a:sx n="74" d="100"/>
          <a:sy n="74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(2)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Sumbul</a:t>
            </a:r>
            <a:r>
              <a:rPr lang="en-US" sz="2400" dirty="0" smtClean="0"/>
              <a:t> </a:t>
            </a:r>
            <a:r>
              <a:rPr lang="en-US" sz="2400" dirty="0" err="1" smtClean="0"/>
              <a:t>Fatma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61" name="Group 260"/>
          <p:cNvGrpSpPr/>
          <p:nvPr/>
        </p:nvGrpSpPr>
        <p:grpSpPr>
          <a:xfrm>
            <a:off x="779579" y="1678783"/>
            <a:ext cx="6832424" cy="2160000"/>
            <a:chOff x="779579" y="1678783"/>
            <a:chExt cx="6832424" cy="2160000"/>
          </a:xfrm>
        </p:grpSpPr>
        <p:grpSp>
          <p:nvGrpSpPr>
            <p:cNvPr id="127" name="Group 126"/>
            <p:cNvGrpSpPr>
              <a:grpSpLocks noChangeAspect="1"/>
            </p:cNvGrpSpPr>
            <p:nvPr/>
          </p:nvGrpSpPr>
          <p:grpSpPr>
            <a:xfrm>
              <a:off x="779579" y="1678783"/>
              <a:ext cx="6832424" cy="2160000"/>
              <a:chOff x="584200" y="1511300"/>
              <a:chExt cx="8832848" cy="2792413"/>
            </a:xfrm>
          </p:grpSpPr>
          <p:grpSp>
            <p:nvGrpSpPr>
              <p:cNvPr id="128" name="Group 2"/>
              <p:cNvGrpSpPr>
                <a:grpSpLocks/>
              </p:cNvGrpSpPr>
              <p:nvPr/>
            </p:nvGrpSpPr>
            <p:grpSpPr bwMode="auto">
              <a:xfrm>
                <a:off x="7131924" y="1552575"/>
                <a:ext cx="1358020" cy="2598738"/>
                <a:chOff x="3993" y="978"/>
                <a:chExt cx="761" cy="1637"/>
              </a:xfrm>
            </p:grpSpPr>
            <p:grpSp>
              <p:nvGrpSpPr>
                <p:cNvPr id="252" name="Group 3"/>
                <p:cNvGrpSpPr>
                  <a:grpSpLocks/>
                </p:cNvGrpSpPr>
                <p:nvPr/>
              </p:nvGrpSpPr>
              <p:grpSpPr bwMode="auto">
                <a:xfrm>
                  <a:off x="4125" y="978"/>
                  <a:ext cx="629" cy="1637"/>
                  <a:chOff x="4118" y="978"/>
                  <a:chExt cx="629" cy="1637"/>
                </a:xfrm>
              </p:grpSpPr>
              <p:grpSp>
                <p:nvGrpSpPr>
                  <p:cNvPr id="254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4124" y="2047"/>
                    <a:ext cx="623" cy="568"/>
                    <a:chOff x="1007" y="2960"/>
                    <a:chExt cx="623" cy="568"/>
                  </a:xfrm>
                </p:grpSpPr>
                <p:sp>
                  <p:nvSpPr>
                    <p:cNvPr id="258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1007" y="2960"/>
                      <a:ext cx="623" cy="568"/>
                    </a:xfrm>
                    <a:custGeom>
                      <a:avLst/>
                      <a:gdLst>
                        <a:gd name="T0" fmla="*/ 36 w 623"/>
                        <a:gd name="T1" fmla="*/ 524 h 568"/>
                        <a:gd name="T2" fmla="*/ 73 w 623"/>
                        <a:gd name="T3" fmla="*/ 241 h 568"/>
                        <a:gd name="T4" fmla="*/ 305 w 623"/>
                        <a:gd name="T5" fmla="*/ 1 h 568"/>
                        <a:gd name="T6" fmla="*/ 552 w 623"/>
                        <a:gd name="T7" fmla="*/ 249 h 568"/>
                        <a:gd name="T8" fmla="*/ 589 w 623"/>
                        <a:gd name="T9" fmla="*/ 517 h 568"/>
                        <a:gd name="T10" fmla="*/ 348 w 623"/>
                        <a:gd name="T11" fmla="*/ 552 h 568"/>
                        <a:gd name="T12" fmla="*/ 292 w 623"/>
                        <a:gd name="T13" fmla="*/ 552 h 568"/>
                        <a:gd name="T14" fmla="*/ 36 w 623"/>
                        <a:gd name="T15" fmla="*/ 524 h 56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23"/>
                        <a:gd name="T25" fmla="*/ 0 h 568"/>
                        <a:gd name="T26" fmla="*/ 623 w 623"/>
                        <a:gd name="T27" fmla="*/ 568 h 56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23" h="568">
                          <a:moveTo>
                            <a:pt x="36" y="524"/>
                          </a:moveTo>
                          <a:cubicBezTo>
                            <a:pt x="0" y="472"/>
                            <a:pt x="28" y="328"/>
                            <a:pt x="73" y="241"/>
                          </a:cubicBezTo>
                          <a:cubicBezTo>
                            <a:pt x="118" y="154"/>
                            <a:pt x="225" y="0"/>
                            <a:pt x="305" y="1"/>
                          </a:cubicBezTo>
                          <a:cubicBezTo>
                            <a:pt x="385" y="2"/>
                            <a:pt x="505" y="163"/>
                            <a:pt x="552" y="249"/>
                          </a:cubicBezTo>
                          <a:cubicBezTo>
                            <a:pt x="599" y="335"/>
                            <a:pt x="623" y="466"/>
                            <a:pt x="589" y="517"/>
                          </a:cubicBezTo>
                          <a:cubicBezTo>
                            <a:pt x="555" y="568"/>
                            <a:pt x="397" y="546"/>
                            <a:pt x="348" y="552"/>
                          </a:cubicBezTo>
                          <a:cubicBezTo>
                            <a:pt x="299" y="558"/>
                            <a:pt x="344" y="557"/>
                            <a:pt x="292" y="552"/>
                          </a:cubicBezTo>
                          <a:cubicBezTo>
                            <a:pt x="240" y="547"/>
                            <a:pt x="89" y="530"/>
                            <a:pt x="36" y="524"/>
                          </a:cubicBezTo>
                          <a:close/>
                        </a:path>
                      </a:pathLst>
                    </a:custGeom>
                    <a:solidFill>
                      <a:srgbClr val="FFE51C"/>
                    </a:solidFill>
                    <a:ln w="9525">
                      <a:solidFill>
                        <a:srgbClr val="CF67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59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1170" y="3000"/>
                      <a:ext cx="133" cy="127"/>
                    </a:xfrm>
                    <a:custGeom>
                      <a:avLst/>
                      <a:gdLst>
                        <a:gd name="T0" fmla="*/ 133 w 133"/>
                        <a:gd name="T1" fmla="*/ 0 h 127"/>
                        <a:gd name="T2" fmla="*/ 53 w 133"/>
                        <a:gd name="T3" fmla="*/ 52 h 127"/>
                        <a:gd name="T4" fmla="*/ 1 w 133"/>
                        <a:gd name="T5" fmla="*/ 124 h 127"/>
                        <a:gd name="T6" fmla="*/ 45 w 133"/>
                        <a:gd name="T7" fmla="*/ 72 h 127"/>
                        <a:gd name="T8" fmla="*/ 97 w 133"/>
                        <a:gd name="T9" fmla="*/ 32 h 127"/>
                        <a:gd name="T10" fmla="*/ 133 w 133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27"/>
                        <a:gd name="T20" fmla="*/ 133 w 133"/>
                        <a:gd name="T21" fmla="*/ 127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27">
                          <a:moveTo>
                            <a:pt x="133" y="0"/>
                          </a:moveTo>
                          <a:cubicBezTo>
                            <a:pt x="125" y="1"/>
                            <a:pt x="75" y="31"/>
                            <a:pt x="53" y="52"/>
                          </a:cubicBezTo>
                          <a:cubicBezTo>
                            <a:pt x="31" y="73"/>
                            <a:pt x="2" y="121"/>
                            <a:pt x="1" y="124"/>
                          </a:cubicBezTo>
                          <a:cubicBezTo>
                            <a:pt x="0" y="127"/>
                            <a:pt x="29" y="87"/>
                            <a:pt x="45" y="72"/>
                          </a:cubicBezTo>
                          <a:cubicBezTo>
                            <a:pt x="61" y="57"/>
                            <a:pt x="82" y="44"/>
                            <a:pt x="97" y="32"/>
                          </a:cubicBezTo>
                          <a:cubicBezTo>
                            <a:pt x="112" y="20"/>
                            <a:pt x="125" y="7"/>
                            <a:pt x="13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25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118" y="978"/>
                    <a:ext cx="623" cy="568"/>
                    <a:chOff x="1007" y="2960"/>
                    <a:chExt cx="623" cy="568"/>
                  </a:xfrm>
                </p:grpSpPr>
                <p:sp>
                  <p:nvSpPr>
                    <p:cNvPr id="256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1007" y="2960"/>
                      <a:ext cx="623" cy="568"/>
                    </a:xfrm>
                    <a:custGeom>
                      <a:avLst/>
                      <a:gdLst>
                        <a:gd name="T0" fmla="*/ 36 w 623"/>
                        <a:gd name="T1" fmla="*/ 524 h 568"/>
                        <a:gd name="T2" fmla="*/ 73 w 623"/>
                        <a:gd name="T3" fmla="*/ 241 h 568"/>
                        <a:gd name="T4" fmla="*/ 305 w 623"/>
                        <a:gd name="T5" fmla="*/ 1 h 568"/>
                        <a:gd name="T6" fmla="*/ 552 w 623"/>
                        <a:gd name="T7" fmla="*/ 249 h 568"/>
                        <a:gd name="T8" fmla="*/ 589 w 623"/>
                        <a:gd name="T9" fmla="*/ 517 h 568"/>
                        <a:gd name="T10" fmla="*/ 348 w 623"/>
                        <a:gd name="T11" fmla="*/ 552 h 568"/>
                        <a:gd name="T12" fmla="*/ 292 w 623"/>
                        <a:gd name="T13" fmla="*/ 552 h 568"/>
                        <a:gd name="T14" fmla="*/ 36 w 623"/>
                        <a:gd name="T15" fmla="*/ 524 h 56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23"/>
                        <a:gd name="T25" fmla="*/ 0 h 568"/>
                        <a:gd name="T26" fmla="*/ 623 w 623"/>
                        <a:gd name="T27" fmla="*/ 568 h 56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23" h="568">
                          <a:moveTo>
                            <a:pt x="36" y="524"/>
                          </a:moveTo>
                          <a:cubicBezTo>
                            <a:pt x="0" y="472"/>
                            <a:pt x="28" y="328"/>
                            <a:pt x="73" y="241"/>
                          </a:cubicBezTo>
                          <a:cubicBezTo>
                            <a:pt x="118" y="154"/>
                            <a:pt x="225" y="0"/>
                            <a:pt x="305" y="1"/>
                          </a:cubicBezTo>
                          <a:cubicBezTo>
                            <a:pt x="385" y="2"/>
                            <a:pt x="505" y="163"/>
                            <a:pt x="552" y="249"/>
                          </a:cubicBezTo>
                          <a:cubicBezTo>
                            <a:pt x="599" y="335"/>
                            <a:pt x="623" y="466"/>
                            <a:pt x="589" y="517"/>
                          </a:cubicBezTo>
                          <a:cubicBezTo>
                            <a:pt x="555" y="568"/>
                            <a:pt x="397" y="546"/>
                            <a:pt x="348" y="552"/>
                          </a:cubicBezTo>
                          <a:cubicBezTo>
                            <a:pt x="299" y="558"/>
                            <a:pt x="344" y="557"/>
                            <a:pt x="292" y="552"/>
                          </a:cubicBezTo>
                          <a:cubicBezTo>
                            <a:pt x="240" y="547"/>
                            <a:pt x="89" y="530"/>
                            <a:pt x="36" y="524"/>
                          </a:cubicBezTo>
                          <a:close/>
                        </a:path>
                      </a:pathLst>
                    </a:custGeom>
                    <a:solidFill>
                      <a:srgbClr val="FFE51C"/>
                    </a:solidFill>
                    <a:ln w="9525">
                      <a:solidFill>
                        <a:srgbClr val="CF67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57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170" y="3000"/>
                      <a:ext cx="133" cy="127"/>
                    </a:xfrm>
                    <a:custGeom>
                      <a:avLst/>
                      <a:gdLst>
                        <a:gd name="T0" fmla="*/ 133 w 133"/>
                        <a:gd name="T1" fmla="*/ 0 h 127"/>
                        <a:gd name="T2" fmla="*/ 53 w 133"/>
                        <a:gd name="T3" fmla="*/ 52 h 127"/>
                        <a:gd name="T4" fmla="*/ 1 w 133"/>
                        <a:gd name="T5" fmla="*/ 124 h 127"/>
                        <a:gd name="T6" fmla="*/ 45 w 133"/>
                        <a:gd name="T7" fmla="*/ 72 h 127"/>
                        <a:gd name="T8" fmla="*/ 97 w 133"/>
                        <a:gd name="T9" fmla="*/ 32 h 127"/>
                        <a:gd name="T10" fmla="*/ 133 w 133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27"/>
                        <a:gd name="T20" fmla="*/ 133 w 133"/>
                        <a:gd name="T21" fmla="*/ 127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27">
                          <a:moveTo>
                            <a:pt x="133" y="0"/>
                          </a:moveTo>
                          <a:cubicBezTo>
                            <a:pt x="125" y="1"/>
                            <a:pt x="75" y="31"/>
                            <a:pt x="53" y="52"/>
                          </a:cubicBezTo>
                          <a:cubicBezTo>
                            <a:pt x="31" y="73"/>
                            <a:pt x="2" y="121"/>
                            <a:pt x="1" y="124"/>
                          </a:cubicBezTo>
                          <a:cubicBezTo>
                            <a:pt x="0" y="127"/>
                            <a:pt x="29" y="87"/>
                            <a:pt x="45" y="72"/>
                          </a:cubicBezTo>
                          <a:cubicBezTo>
                            <a:pt x="61" y="57"/>
                            <a:pt x="82" y="44"/>
                            <a:pt x="97" y="32"/>
                          </a:cubicBezTo>
                          <a:cubicBezTo>
                            <a:pt x="112" y="20"/>
                            <a:pt x="125" y="7"/>
                            <a:pt x="13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sp>
              <p:nvSpPr>
                <p:cNvPr id="253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93" y="211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</p:grpSp>
          <p:grpSp>
            <p:nvGrpSpPr>
              <p:cNvPr id="129" name="Group 21"/>
              <p:cNvGrpSpPr>
                <a:grpSpLocks/>
              </p:cNvGrpSpPr>
              <p:nvPr/>
            </p:nvGrpSpPr>
            <p:grpSpPr bwMode="auto">
              <a:xfrm>
                <a:off x="584200" y="1511300"/>
                <a:ext cx="8832848" cy="2792413"/>
                <a:chOff x="327" y="952"/>
                <a:chExt cx="4946" cy="1759"/>
              </a:xfrm>
            </p:grpSpPr>
            <p:sp>
              <p:nvSpPr>
                <p:cNvPr id="130" name="Text Box 2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210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31" name="Text Box 2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6" y="2350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32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104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33" name="Freeform 25"/>
                <p:cNvSpPr>
                  <a:spLocks noChangeAspect="1"/>
                </p:cNvSpPr>
                <p:nvPr/>
              </p:nvSpPr>
              <p:spPr bwMode="auto">
                <a:xfrm>
                  <a:off x="1919" y="952"/>
                  <a:ext cx="366" cy="639"/>
                </a:xfrm>
                <a:custGeom>
                  <a:avLst/>
                  <a:gdLst>
                    <a:gd name="T0" fmla="*/ 164 w 154"/>
                    <a:gd name="T1" fmla="*/ 2162 h 284"/>
                    <a:gd name="T2" fmla="*/ 69 w 154"/>
                    <a:gd name="T3" fmla="*/ 2324 h 284"/>
                    <a:gd name="T4" fmla="*/ 0 w 154"/>
                    <a:gd name="T5" fmla="*/ 2540 h 284"/>
                    <a:gd name="T6" fmla="*/ 0 w 154"/>
                    <a:gd name="T7" fmla="*/ 2779 h 284"/>
                    <a:gd name="T8" fmla="*/ 78 w 154"/>
                    <a:gd name="T9" fmla="*/ 2997 h 284"/>
                    <a:gd name="T10" fmla="*/ 271 w 154"/>
                    <a:gd name="T11" fmla="*/ 3168 h 284"/>
                    <a:gd name="T12" fmla="*/ 604 w 154"/>
                    <a:gd name="T13" fmla="*/ 3235 h 284"/>
                    <a:gd name="T14" fmla="*/ 604 w 154"/>
                    <a:gd name="T15" fmla="*/ 3235 h 284"/>
                    <a:gd name="T16" fmla="*/ 1034 w 154"/>
                    <a:gd name="T17" fmla="*/ 3199 h 284"/>
                    <a:gd name="T18" fmla="*/ 1367 w 154"/>
                    <a:gd name="T19" fmla="*/ 3053 h 284"/>
                    <a:gd name="T20" fmla="*/ 1637 w 154"/>
                    <a:gd name="T21" fmla="*/ 2835 h 284"/>
                    <a:gd name="T22" fmla="*/ 1842 w 154"/>
                    <a:gd name="T23" fmla="*/ 2608 h 284"/>
                    <a:gd name="T24" fmla="*/ 1961 w 154"/>
                    <a:gd name="T25" fmla="*/ 2390 h 284"/>
                    <a:gd name="T26" fmla="*/ 2039 w 154"/>
                    <a:gd name="T27" fmla="*/ 2232 h 284"/>
                    <a:gd name="T28" fmla="*/ 2068 w 154"/>
                    <a:gd name="T29" fmla="*/ 2162 h 284"/>
                    <a:gd name="T30" fmla="*/ 2068 w 154"/>
                    <a:gd name="T31" fmla="*/ 2162 h 284"/>
                    <a:gd name="T32" fmla="*/ 2068 w 154"/>
                    <a:gd name="T33" fmla="*/ 1082 h 284"/>
                    <a:gd name="T34" fmla="*/ 2068 w 154"/>
                    <a:gd name="T35" fmla="*/ 1082 h 284"/>
                    <a:gd name="T36" fmla="*/ 2039 w 154"/>
                    <a:gd name="T37" fmla="*/ 1012 h 284"/>
                    <a:gd name="T38" fmla="*/ 1961 w 154"/>
                    <a:gd name="T39" fmla="*/ 855 h 284"/>
                    <a:gd name="T40" fmla="*/ 1842 w 154"/>
                    <a:gd name="T41" fmla="*/ 637 h 284"/>
                    <a:gd name="T42" fmla="*/ 1637 w 154"/>
                    <a:gd name="T43" fmla="*/ 400 h 284"/>
                    <a:gd name="T44" fmla="*/ 1367 w 154"/>
                    <a:gd name="T45" fmla="*/ 191 h 284"/>
                    <a:gd name="T46" fmla="*/ 1034 w 154"/>
                    <a:gd name="T47" fmla="*/ 45 h 284"/>
                    <a:gd name="T48" fmla="*/ 604 w 154"/>
                    <a:gd name="T49" fmla="*/ 0 h 284"/>
                    <a:gd name="T50" fmla="*/ 604 w 154"/>
                    <a:gd name="T51" fmla="*/ 0 h 284"/>
                    <a:gd name="T52" fmla="*/ 271 w 154"/>
                    <a:gd name="T53" fmla="*/ 81 h 284"/>
                    <a:gd name="T54" fmla="*/ 78 w 154"/>
                    <a:gd name="T55" fmla="*/ 247 h 284"/>
                    <a:gd name="T56" fmla="*/ 0 w 154"/>
                    <a:gd name="T57" fmla="*/ 466 h 284"/>
                    <a:gd name="T58" fmla="*/ 0 w 154"/>
                    <a:gd name="T59" fmla="*/ 704 h 284"/>
                    <a:gd name="T60" fmla="*/ 69 w 154"/>
                    <a:gd name="T61" fmla="*/ 920 h 284"/>
                    <a:gd name="T62" fmla="*/ 164 w 154"/>
                    <a:gd name="T63" fmla="*/ 1082 h 284"/>
                    <a:gd name="T64" fmla="*/ 164 w 154"/>
                    <a:gd name="T65" fmla="*/ 1082 h 284"/>
                    <a:gd name="T66" fmla="*/ 164 w 154"/>
                    <a:gd name="T67" fmla="*/ 1368 h 284"/>
                    <a:gd name="T68" fmla="*/ 164 w 154"/>
                    <a:gd name="T69" fmla="*/ 1879 h 284"/>
                    <a:gd name="T70" fmla="*/ 164 w 154"/>
                    <a:gd name="T71" fmla="*/ 2162 h 284"/>
                    <a:gd name="T72" fmla="*/ 164 w 154"/>
                    <a:gd name="T73" fmla="*/ 2162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2" y="190"/>
                      </a:moveTo>
                      <a:lnTo>
                        <a:pt x="5" y="204"/>
                      </a:lnTo>
                      <a:lnTo>
                        <a:pt x="0" y="223"/>
                      </a:lnTo>
                      <a:lnTo>
                        <a:pt x="0" y="244"/>
                      </a:lnTo>
                      <a:lnTo>
                        <a:pt x="6" y="263"/>
                      </a:lnTo>
                      <a:lnTo>
                        <a:pt x="20" y="278"/>
                      </a:lnTo>
                      <a:lnTo>
                        <a:pt x="45" y="284"/>
                      </a:lnTo>
                      <a:lnTo>
                        <a:pt x="77" y="281"/>
                      </a:lnTo>
                      <a:lnTo>
                        <a:pt x="102" y="268"/>
                      </a:lnTo>
                      <a:lnTo>
                        <a:pt x="122" y="249"/>
                      </a:lnTo>
                      <a:lnTo>
                        <a:pt x="137" y="229"/>
                      </a:lnTo>
                      <a:lnTo>
                        <a:pt x="146" y="210"/>
                      </a:lnTo>
                      <a:lnTo>
                        <a:pt x="152" y="196"/>
                      </a:lnTo>
                      <a:lnTo>
                        <a:pt x="154" y="190"/>
                      </a:lnTo>
                      <a:lnTo>
                        <a:pt x="154" y="95"/>
                      </a:lnTo>
                      <a:lnTo>
                        <a:pt x="152" y="89"/>
                      </a:lnTo>
                      <a:lnTo>
                        <a:pt x="146" y="75"/>
                      </a:lnTo>
                      <a:lnTo>
                        <a:pt x="137" y="56"/>
                      </a:lnTo>
                      <a:lnTo>
                        <a:pt x="122" y="35"/>
                      </a:lnTo>
                      <a:lnTo>
                        <a:pt x="102" y="17"/>
                      </a:lnTo>
                      <a:lnTo>
                        <a:pt x="77" y="4"/>
                      </a:lnTo>
                      <a:lnTo>
                        <a:pt x="45" y="0"/>
                      </a:lnTo>
                      <a:lnTo>
                        <a:pt x="20" y="7"/>
                      </a:lnTo>
                      <a:lnTo>
                        <a:pt x="6" y="22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5" y="81"/>
                      </a:lnTo>
                      <a:lnTo>
                        <a:pt x="12" y="95"/>
                      </a:lnTo>
                      <a:lnTo>
                        <a:pt x="12" y="120"/>
                      </a:lnTo>
                      <a:lnTo>
                        <a:pt x="12" y="165"/>
                      </a:lnTo>
                      <a:lnTo>
                        <a:pt x="12" y="190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4" name="Freeform 26"/>
                <p:cNvSpPr>
                  <a:spLocks noChangeAspect="1"/>
                </p:cNvSpPr>
                <p:nvPr/>
              </p:nvSpPr>
              <p:spPr bwMode="auto">
                <a:xfrm>
                  <a:off x="1955" y="977"/>
                  <a:ext cx="115" cy="150"/>
                </a:xfrm>
                <a:custGeom>
                  <a:avLst/>
                  <a:gdLst>
                    <a:gd name="T0" fmla="*/ 661 w 48"/>
                    <a:gd name="T1" fmla="*/ 0 h 67"/>
                    <a:gd name="T2" fmla="*/ 276 w 48"/>
                    <a:gd name="T3" fmla="*/ 65 h 67"/>
                    <a:gd name="T4" fmla="*/ 69 w 48"/>
                    <a:gd name="T5" fmla="*/ 246 h 67"/>
                    <a:gd name="T6" fmla="*/ 0 w 48"/>
                    <a:gd name="T7" fmla="*/ 481 h 67"/>
                    <a:gd name="T8" fmla="*/ 57 w 48"/>
                    <a:gd name="T9" fmla="*/ 716 h 67"/>
                    <a:gd name="T10" fmla="*/ 57 w 48"/>
                    <a:gd name="T11" fmla="*/ 716 h 67"/>
                    <a:gd name="T12" fmla="*/ 69 w 48"/>
                    <a:gd name="T13" fmla="*/ 732 h 67"/>
                    <a:gd name="T14" fmla="*/ 81 w 48"/>
                    <a:gd name="T15" fmla="*/ 741 h 67"/>
                    <a:gd name="T16" fmla="*/ 110 w 48"/>
                    <a:gd name="T17" fmla="*/ 752 h 67"/>
                    <a:gd name="T18" fmla="*/ 110 w 48"/>
                    <a:gd name="T19" fmla="*/ 752 h 67"/>
                    <a:gd name="T20" fmla="*/ 137 w 48"/>
                    <a:gd name="T21" fmla="*/ 741 h 67"/>
                    <a:gd name="T22" fmla="*/ 149 w 48"/>
                    <a:gd name="T23" fmla="*/ 732 h 67"/>
                    <a:gd name="T24" fmla="*/ 149 w 48"/>
                    <a:gd name="T25" fmla="*/ 707 h 67"/>
                    <a:gd name="T26" fmla="*/ 149 w 48"/>
                    <a:gd name="T27" fmla="*/ 707 h 67"/>
                    <a:gd name="T28" fmla="*/ 137 w 48"/>
                    <a:gd name="T29" fmla="*/ 425 h 67"/>
                    <a:gd name="T30" fmla="*/ 276 w 48"/>
                    <a:gd name="T31" fmla="*/ 154 h 67"/>
                    <a:gd name="T32" fmla="*/ 661 w 48"/>
                    <a:gd name="T33" fmla="*/ 0 h 67"/>
                    <a:gd name="T34" fmla="*/ 661 w 48"/>
                    <a:gd name="T35" fmla="*/ 0 h 67"/>
                    <a:gd name="T36" fmla="*/ 661 w 48"/>
                    <a:gd name="T37" fmla="*/ 0 h 67"/>
                    <a:gd name="T38" fmla="*/ 661 w 48"/>
                    <a:gd name="T39" fmla="*/ 0 h 67"/>
                    <a:gd name="T40" fmla="*/ 661 w 48"/>
                    <a:gd name="T41" fmla="*/ 0 h 67"/>
                    <a:gd name="T42" fmla="*/ 661 w 48"/>
                    <a:gd name="T43" fmla="*/ 0 h 67"/>
                    <a:gd name="T44" fmla="*/ 661 w 48"/>
                    <a:gd name="T45" fmla="*/ 0 h 67"/>
                    <a:gd name="T46" fmla="*/ 661 w 48"/>
                    <a:gd name="T47" fmla="*/ 0 h 67"/>
                    <a:gd name="T48" fmla="*/ 661 w 48"/>
                    <a:gd name="T49" fmla="*/ 0 h 67"/>
                    <a:gd name="T50" fmla="*/ 661 w 48"/>
                    <a:gd name="T51" fmla="*/ 0 h 67"/>
                    <a:gd name="T52" fmla="*/ 661 w 48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7"/>
                    <a:gd name="T83" fmla="*/ 48 w 48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7">
                      <a:moveTo>
                        <a:pt x="48" y="0"/>
                      </a:moveTo>
                      <a:lnTo>
                        <a:pt x="20" y="6"/>
                      </a:lnTo>
                      <a:lnTo>
                        <a:pt x="5" y="22"/>
                      </a:lnTo>
                      <a:lnTo>
                        <a:pt x="0" y="43"/>
                      </a:lnTo>
                      <a:lnTo>
                        <a:pt x="4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8" y="67"/>
                      </a:lnTo>
                      <a:lnTo>
                        <a:pt x="10" y="66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0" y="38"/>
                      </a:lnTo>
                      <a:lnTo>
                        <a:pt x="20" y="1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5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83" y="1483"/>
                  <a:ext cx="28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6" name="Rectangle 28"/>
                <p:cNvSpPr>
                  <a:spLocks noChangeArrowheads="1"/>
                </p:cNvSpPr>
                <p:nvPr/>
              </p:nvSpPr>
              <p:spPr bwMode="auto">
                <a:xfrm>
                  <a:off x="1908" y="1340"/>
                  <a:ext cx="2370" cy="50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37" name="Group 29"/>
                <p:cNvGrpSpPr>
                  <a:grpSpLocks/>
                </p:cNvGrpSpPr>
                <p:nvPr/>
              </p:nvGrpSpPr>
              <p:grpSpPr bwMode="auto">
                <a:xfrm>
                  <a:off x="1122" y="1509"/>
                  <a:ext cx="536" cy="645"/>
                  <a:chOff x="3561" y="1713"/>
                  <a:chExt cx="339" cy="431"/>
                </a:xfrm>
              </p:grpSpPr>
              <p:sp>
                <p:nvSpPr>
                  <p:cNvPr id="248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3561" y="1713"/>
                    <a:ext cx="339" cy="431"/>
                  </a:xfrm>
                  <a:custGeom>
                    <a:avLst/>
                    <a:gdLst>
                      <a:gd name="T0" fmla="*/ 382 w 226"/>
                      <a:gd name="T1" fmla="*/ 0 h 288"/>
                      <a:gd name="T2" fmla="*/ 450 w 226"/>
                      <a:gd name="T3" fmla="*/ 6 h 288"/>
                      <a:gd name="T4" fmla="*/ 513 w 226"/>
                      <a:gd name="T5" fmla="*/ 28 h 288"/>
                      <a:gd name="T6" fmla="*/ 573 w 226"/>
                      <a:gd name="T7" fmla="*/ 67 h 288"/>
                      <a:gd name="T8" fmla="*/ 629 w 226"/>
                      <a:gd name="T9" fmla="*/ 114 h 288"/>
                      <a:gd name="T10" fmla="*/ 674 w 226"/>
                      <a:gd name="T11" fmla="*/ 171 h 288"/>
                      <a:gd name="T12" fmla="*/ 709 w 226"/>
                      <a:gd name="T13" fmla="*/ 238 h 288"/>
                      <a:gd name="T14" fmla="*/ 741 w 226"/>
                      <a:gd name="T15" fmla="*/ 316 h 288"/>
                      <a:gd name="T16" fmla="*/ 756 w 226"/>
                      <a:gd name="T17" fmla="*/ 397 h 288"/>
                      <a:gd name="T18" fmla="*/ 763 w 226"/>
                      <a:gd name="T19" fmla="*/ 483 h 288"/>
                      <a:gd name="T20" fmla="*/ 763 w 226"/>
                      <a:gd name="T21" fmla="*/ 483 h 288"/>
                      <a:gd name="T22" fmla="*/ 756 w 226"/>
                      <a:gd name="T23" fmla="*/ 569 h 288"/>
                      <a:gd name="T24" fmla="*/ 741 w 226"/>
                      <a:gd name="T25" fmla="*/ 649 h 288"/>
                      <a:gd name="T26" fmla="*/ 709 w 226"/>
                      <a:gd name="T27" fmla="*/ 723 h 288"/>
                      <a:gd name="T28" fmla="*/ 674 w 226"/>
                      <a:gd name="T29" fmla="*/ 795 h 288"/>
                      <a:gd name="T30" fmla="*/ 629 w 226"/>
                      <a:gd name="T31" fmla="*/ 852 h 288"/>
                      <a:gd name="T32" fmla="*/ 573 w 226"/>
                      <a:gd name="T33" fmla="*/ 898 h 288"/>
                      <a:gd name="T34" fmla="*/ 513 w 226"/>
                      <a:gd name="T35" fmla="*/ 937 h 288"/>
                      <a:gd name="T36" fmla="*/ 450 w 226"/>
                      <a:gd name="T37" fmla="*/ 959 h 288"/>
                      <a:gd name="T38" fmla="*/ 382 w 226"/>
                      <a:gd name="T39" fmla="*/ 965 h 288"/>
                      <a:gd name="T40" fmla="*/ 382 w 226"/>
                      <a:gd name="T41" fmla="*/ 965 h 288"/>
                      <a:gd name="T42" fmla="*/ 315 w 226"/>
                      <a:gd name="T43" fmla="*/ 959 h 288"/>
                      <a:gd name="T44" fmla="*/ 248 w 226"/>
                      <a:gd name="T45" fmla="*/ 937 h 288"/>
                      <a:gd name="T46" fmla="*/ 189 w 226"/>
                      <a:gd name="T47" fmla="*/ 898 h 288"/>
                      <a:gd name="T48" fmla="*/ 135 w 226"/>
                      <a:gd name="T49" fmla="*/ 852 h 288"/>
                      <a:gd name="T50" fmla="*/ 93 w 226"/>
                      <a:gd name="T51" fmla="*/ 795 h 288"/>
                      <a:gd name="T52" fmla="*/ 50 w 226"/>
                      <a:gd name="T53" fmla="*/ 723 h 288"/>
                      <a:gd name="T54" fmla="*/ 26 w 226"/>
                      <a:gd name="T55" fmla="*/ 649 h 288"/>
                      <a:gd name="T56" fmla="*/ 8 w 226"/>
                      <a:gd name="T57" fmla="*/ 569 h 288"/>
                      <a:gd name="T58" fmla="*/ 0 w 226"/>
                      <a:gd name="T59" fmla="*/ 483 h 288"/>
                      <a:gd name="T60" fmla="*/ 0 w 226"/>
                      <a:gd name="T61" fmla="*/ 483 h 288"/>
                      <a:gd name="T62" fmla="*/ 8 w 226"/>
                      <a:gd name="T63" fmla="*/ 397 h 288"/>
                      <a:gd name="T64" fmla="*/ 26 w 226"/>
                      <a:gd name="T65" fmla="*/ 316 h 288"/>
                      <a:gd name="T66" fmla="*/ 50 w 226"/>
                      <a:gd name="T67" fmla="*/ 238 h 288"/>
                      <a:gd name="T68" fmla="*/ 93 w 226"/>
                      <a:gd name="T69" fmla="*/ 171 h 288"/>
                      <a:gd name="T70" fmla="*/ 135 w 226"/>
                      <a:gd name="T71" fmla="*/ 114 h 288"/>
                      <a:gd name="T72" fmla="*/ 189 w 226"/>
                      <a:gd name="T73" fmla="*/ 67 h 288"/>
                      <a:gd name="T74" fmla="*/ 248 w 226"/>
                      <a:gd name="T75" fmla="*/ 28 h 288"/>
                      <a:gd name="T76" fmla="*/ 315 w 226"/>
                      <a:gd name="T77" fmla="*/ 6 h 288"/>
                      <a:gd name="T78" fmla="*/ 382 w 226"/>
                      <a:gd name="T79" fmla="*/ 0 h 288"/>
                      <a:gd name="T80" fmla="*/ 382 w 226"/>
                      <a:gd name="T81" fmla="*/ 0 h 28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26"/>
                      <a:gd name="T124" fmla="*/ 0 h 288"/>
                      <a:gd name="T125" fmla="*/ 226 w 226"/>
                      <a:gd name="T126" fmla="*/ 288 h 28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26" h="288">
                        <a:moveTo>
                          <a:pt x="113" y="0"/>
                        </a:moveTo>
                        <a:lnTo>
                          <a:pt x="133" y="2"/>
                        </a:lnTo>
                        <a:lnTo>
                          <a:pt x="152" y="9"/>
                        </a:lnTo>
                        <a:lnTo>
                          <a:pt x="170" y="20"/>
                        </a:lnTo>
                        <a:lnTo>
                          <a:pt x="186" y="34"/>
                        </a:lnTo>
                        <a:lnTo>
                          <a:pt x="199" y="51"/>
                        </a:lnTo>
                        <a:lnTo>
                          <a:pt x="210" y="71"/>
                        </a:lnTo>
                        <a:lnTo>
                          <a:pt x="219" y="94"/>
                        </a:lnTo>
                        <a:lnTo>
                          <a:pt x="224" y="118"/>
                        </a:lnTo>
                        <a:lnTo>
                          <a:pt x="226" y="144"/>
                        </a:lnTo>
                        <a:lnTo>
                          <a:pt x="224" y="170"/>
                        </a:lnTo>
                        <a:lnTo>
                          <a:pt x="219" y="194"/>
                        </a:lnTo>
                        <a:lnTo>
                          <a:pt x="210" y="216"/>
                        </a:lnTo>
                        <a:lnTo>
                          <a:pt x="199" y="237"/>
                        </a:lnTo>
                        <a:lnTo>
                          <a:pt x="186" y="254"/>
                        </a:lnTo>
                        <a:lnTo>
                          <a:pt x="170" y="268"/>
                        </a:lnTo>
                        <a:lnTo>
                          <a:pt x="152" y="279"/>
                        </a:lnTo>
                        <a:lnTo>
                          <a:pt x="133" y="286"/>
                        </a:lnTo>
                        <a:lnTo>
                          <a:pt x="113" y="288"/>
                        </a:lnTo>
                        <a:lnTo>
                          <a:pt x="93" y="286"/>
                        </a:lnTo>
                        <a:lnTo>
                          <a:pt x="73" y="279"/>
                        </a:lnTo>
                        <a:lnTo>
                          <a:pt x="56" y="268"/>
                        </a:lnTo>
                        <a:lnTo>
                          <a:pt x="40" y="254"/>
                        </a:lnTo>
                        <a:lnTo>
                          <a:pt x="27" y="237"/>
                        </a:lnTo>
                        <a:lnTo>
                          <a:pt x="15" y="216"/>
                        </a:lnTo>
                        <a:lnTo>
                          <a:pt x="7" y="194"/>
                        </a:lnTo>
                        <a:lnTo>
                          <a:pt x="2" y="170"/>
                        </a:lnTo>
                        <a:lnTo>
                          <a:pt x="0" y="144"/>
                        </a:lnTo>
                        <a:lnTo>
                          <a:pt x="2" y="118"/>
                        </a:lnTo>
                        <a:lnTo>
                          <a:pt x="7" y="94"/>
                        </a:lnTo>
                        <a:lnTo>
                          <a:pt x="15" y="71"/>
                        </a:lnTo>
                        <a:lnTo>
                          <a:pt x="27" y="51"/>
                        </a:lnTo>
                        <a:lnTo>
                          <a:pt x="40" y="34"/>
                        </a:lnTo>
                        <a:lnTo>
                          <a:pt x="56" y="20"/>
                        </a:lnTo>
                        <a:lnTo>
                          <a:pt x="73" y="9"/>
                        </a:lnTo>
                        <a:lnTo>
                          <a:pt x="93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D4E4"/>
                  </a:solidFill>
                  <a:ln w="1905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9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3749" y="1830"/>
                    <a:ext cx="67" cy="202"/>
                  </a:xfrm>
                  <a:custGeom>
                    <a:avLst/>
                    <a:gdLst>
                      <a:gd name="T0" fmla="*/ 122 w 45"/>
                      <a:gd name="T1" fmla="*/ 362 h 135"/>
                      <a:gd name="T2" fmla="*/ 89 w 45"/>
                      <a:gd name="T3" fmla="*/ 322 h 135"/>
                      <a:gd name="T4" fmla="*/ 63 w 45"/>
                      <a:gd name="T5" fmla="*/ 278 h 135"/>
                      <a:gd name="T6" fmla="*/ 49 w 45"/>
                      <a:gd name="T7" fmla="*/ 221 h 135"/>
                      <a:gd name="T8" fmla="*/ 49 w 45"/>
                      <a:gd name="T9" fmla="*/ 221 h 135"/>
                      <a:gd name="T10" fmla="*/ 63 w 45"/>
                      <a:gd name="T11" fmla="*/ 171 h 135"/>
                      <a:gd name="T12" fmla="*/ 89 w 45"/>
                      <a:gd name="T13" fmla="*/ 127 h 135"/>
                      <a:gd name="T14" fmla="*/ 122 w 45"/>
                      <a:gd name="T15" fmla="*/ 90 h 135"/>
                      <a:gd name="T16" fmla="*/ 122 w 45"/>
                      <a:gd name="T17" fmla="*/ 90 h 135"/>
                      <a:gd name="T18" fmla="*/ 140 w 45"/>
                      <a:gd name="T19" fmla="*/ 63 h 135"/>
                      <a:gd name="T20" fmla="*/ 141 w 45"/>
                      <a:gd name="T21" fmla="*/ 28 h 135"/>
                      <a:gd name="T22" fmla="*/ 149 w 45"/>
                      <a:gd name="T23" fmla="*/ 0 h 135"/>
                      <a:gd name="T24" fmla="*/ 149 w 45"/>
                      <a:gd name="T25" fmla="*/ 0 h 135"/>
                      <a:gd name="T26" fmla="*/ 141 w 45"/>
                      <a:gd name="T27" fmla="*/ 22 h 135"/>
                      <a:gd name="T28" fmla="*/ 141 w 45"/>
                      <a:gd name="T29" fmla="*/ 28 h 135"/>
                      <a:gd name="T30" fmla="*/ 149 w 45"/>
                      <a:gd name="T31" fmla="*/ 0 h 135"/>
                      <a:gd name="T32" fmla="*/ 149 w 45"/>
                      <a:gd name="T33" fmla="*/ 0 h 135"/>
                      <a:gd name="T34" fmla="*/ 149 w 45"/>
                      <a:gd name="T35" fmla="*/ 0 h 135"/>
                      <a:gd name="T36" fmla="*/ 149 w 45"/>
                      <a:gd name="T37" fmla="*/ 0 h 135"/>
                      <a:gd name="T38" fmla="*/ 149 w 45"/>
                      <a:gd name="T39" fmla="*/ 0 h 135"/>
                      <a:gd name="T40" fmla="*/ 149 w 45"/>
                      <a:gd name="T41" fmla="*/ 0 h 135"/>
                      <a:gd name="T42" fmla="*/ 140 w 45"/>
                      <a:gd name="T43" fmla="*/ 27 h 135"/>
                      <a:gd name="T44" fmla="*/ 128 w 45"/>
                      <a:gd name="T45" fmla="*/ 55 h 135"/>
                      <a:gd name="T46" fmla="*/ 113 w 45"/>
                      <a:gd name="T47" fmla="*/ 81 h 135"/>
                      <a:gd name="T48" fmla="*/ 113 w 45"/>
                      <a:gd name="T49" fmla="*/ 81 h 135"/>
                      <a:gd name="T50" fmla="*/ 55 w 45"/>
                      <a:gd name="T51" fmla="*/ 121 h 135"/>
                      <a:gd name="T52" fmla="*/ 13 w 45"/>
                      <a:gd name="T53" fmla="*/ 175 h 135"/>
                      <a:gd name="T54" fmla="*/ 0 w 45"/>
                      <a:gd name="T55" fmla="*/ 238 h 135"/>
                      <a:gd name="T56" fmla="*/ 0 w 45"/>
                      <a:gd name="T57" fmla="*/ 238 h 135"/>
                      <a:gd name="T58" fmla="*/ 0 w 45"/>
                      <a:gd name="T59" fmla="*/ 238 h 135"/>
                      <a:gd name="T60" fmla="*/ 0 w 45"/>
                      <a:gd name="T61" fmla="*/ 238 h 135"/>
                      <a:gd name="T62" fmla="*/ 0 w 45"/>
                      <a:gd name="T63" fmla="*/ 242 h 135"/>
                      <a:gd name="T64" fmla="*/ 0 w 45"/>
                      <a:gd name="T65" fmla="*/ 242 h 135"/>
                      <a:gd name="T66" fmla="*/ 22 w 45"/>
                      <a:gd name="T67" fmla="*/ 292 h 135"/>
                      <a:gd name="T68" fmla="*/ 67 w 45"/>
                      <a:gd name="T69" fmla="*/ 335 h 135"/>
                      <a:gd name="T70" fmla="*/ 113 w 45"/>
                      <a:gd name="T71" fmla="*/ 371 h 135"/>
                      <a:gd name="T72" fmla="*/ 113 w 45"/>
                      <a:gd name="T73" fmla="*/ 371 h 135"/>
                      <a:gd name="T74" fmla="*/ 128 w 45"/>
                      <a:gd name="T75" fmla="*/ 397 h 135"/>
                      <a:gd name="T76" fmla="*/ 140 w 45"/>
                      <a:gd name="T77" fmla="*/ 423 h 135"/>
                      <a:gd name="T78" fmla="*/ 149 w 45"/>
                      <a:gd name="T79" fmla="*/ 452 h 135"/>
                      <a:gd name="T80" fmla="*/ 149 w 45"/>
                      <a:gd name="T81" fmla="*/ 452 h 135"/>
                      <a:gd name="T82" fmla="*/ 149 w 45"/>
                      <a:gd name="T83" fmla="*/ 452 h 135"/>
                      <a:gd name="T84" fmla="*/ 149 w 45"/>
                      <a:gd name="T85" fmla="*/ 452 h 135"/>
                      <a:gd name="T86" fmla="*/ 149 w 45"/>
                      <a:gd name="T87" fmla="*/ 452 h 135"/>
                      <a:gd name="T88" fmla="*/ 122 w 45"/>
                      <a:gd name="T89" fmla="*/ 362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"/>
                      <a:gd name="T136" fmla="*/ 0 h 135"/>
                      <a:gd name="T137" fmla="*/ 45 w 45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" h="135">
                        <a:moveTo>
                          <a:pt x="37" y="108"/>
                        </a:moveTo>
                        <a:lnTo>
                          <a:pt x="27" y="96"/>
                        </a:lnTo>
                        <a:lnTo>
                          <a:pt x="19" y="83"/>
                        </a:lnTo>
                        <a:lnTo>
                          <a:pt x="15" y="66"/>
                        </a:lnTo>
                        <a:lnTo>
                          <a:pt x="19" y="51"/>
                        </a:lnTo>
                        <a:lnTo>
                          <a:pt x="27" y="38"/>
                        </a:lnTo>
                        <a:lnTo>
                          <a:pt x="37" y="27"/>
                        </a:lnTo>
                        <a:lnTo>
                          <a:pt x="42" y="19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2" y="8"/>
                        </a:lnTo>
                        <a:lnTo>
                          <a:pt x="39" y="17"/>
                        </a:lnTo>
                        <a:lnTo>
                          <a:pt x="34" y="24"/>
                        </a:lnTo>
                        <a:lnTo>
                          <a:pt x="17" y="36"/>
                        </a:lnTo>
                        <a:lnTo>
                          <a:pt x="4" y="52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7" y="87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39" y="118"/>
                        </a:lnTo>
                        <a:lnTo>
                          <a:pt x="42" y="126"/>
                        </a:lnTo>
                        <a:lnTo>
                          <a:pt x="45" y="135"/>
                        </a:lnTo>
                        <a:lnTo>
                          <a:pt x="37" y="108"/>
                        </a:lnTo>
                        <a:close/>
                      </a:path>
                    </a:pathLst>
                  </a:custGeom>
                  <a:solidFill>
                    <a:srgbClr val="E0BCD6"/>
                  </a:solidFill>
                  <a:ln w="3810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0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3599" y="1732"/>
                    <a:ext cx="138" cy="113"/>
                  </a:xfrm>
                  <a:custGeom>
                    <a:avLst/>
                    <a:gdLst>
                      <a:gd name="T0" fmla="*/ 0 w 92"/>
                      <a:gd name="T1" fmla="*/ 256 h 75"/>
                      <a:gd name="T2" fmla="*/ 54 w 92"/>
                      <a:gd name="T3" fmla="*/ 184 h 75"/>
                      <a:gd name="T4" fmla="*/ 119 w 92"/>
                      <a:gd name="T5" fmla="*/ 122 h 75"/>
                      <a:gd name="T6" fmla="*/ 192 w 92"/>
                      <a:gd name="T7" fmla="*/ 75 h 75"/>
                      <a:gd name="T8" fmla="*/ 276 w 92"/>
                      <a:gd name="T9" fmla="*/ 48 h 75"/>
                      <a:gd name="T10" fmla="*/ 276 w 92"/>
                      <a:gd name="T11" fmla="*/ 48 h 75"/>
                      <a:gd name="T12" fmla="*/ 295 w 92"/>
                      <a:gd name="T13" fmla="*/ 39 h 75"/>
                      <a:gd name="T14" fmla="*/ 304 w 92"/>
                      <a:gd name="T15" fmla="*/ 26 h 75"/>
                      <a:gd name="T16" fmla="*/ 310 w 92"/>
                      <a:gd name="T17" fmla="*/ 14 h 75"/>
                      <a:gd name="T18" fmla="*/ 310 w 92"/>
                      <a:gd name="T19" fmla="*/ 14 h 75"/>
                      <a:gd name="T20" fmla="*/ 295 w 92"/>
                      <a:gd name="T21" fmla="*/ 0 h 75"/>
                      <a:gd name="T22" fmla="*/ 267 w 92"/>
                      <a:gd name="T23" fmla="*/ 0 h 75"/>
                      <a:gd name="T24" fmla="*/ 248 w 92"/>
                      <a:gd name="T25" fmla="*/ 0 h 75"/>
                      <a:gd name="T26" fmla="*/ 248 w 92"/>
                      <a:gd name="T27" fmla="*/ 0 h 75"/>
                      <a:gd name="T28" fmla="*/ 157 w 92"/>
                      <a:gd name="T29" fmla="*/ 39 h 75"/>
                      <a:gd name="T30" fmla="*/ 88 w 92"/>
                      <a:gd name="T31" fmla="*/ 99 h 75"/>
                      <a:gd name="T32" fmla="*/ 33 w 92"/>
                      <a:gd name="T33" fmla="*/ 178 h 75"/>
                      <a:gd name="T34" fmla="*/ 0 w 92"/>
                      <a:gd name="T35" fmla="*/ 256 h 75"/>
                      <a:gd name="T36" fmla="*/ 0 w 92"/>
                      <a:gd name="T37" fmla="*/ 256 h 75"/>
                      <a:gd name="T38" fmla="*/ 0 w 92"/>
                      <a:gd name="T39" fmla="*/ 256 h 75"/>
                      <a:gd name="T40" fmla="*/ 0 w 92"/>
                      <a:gd name="T41" fmla="*/ 256 h 75"/>
                      <a:gd name="T42" fmla="*/ 0 w 92"/>
                      <a:gd name="T43" fmla="*/ 256 h 75"/>
                      <a:gd name="T44" fmla="*/ 0 w 92"/>
                      <a:gd name="T45" fmla="*/ 256 h 75"/>
                      <a:gd name="T46" fmla="*/ 0 w 92"/>
                      <a:gd name="T47" fmla="*/ 256 h 75"/>
                      <a:gd name="T48" fmla="*/ 0 w 92"/>
                      <a:gd name="T49" fmla="*/ 256 h 75"/>
                      <a:gd name="T50" fmla="*/ 0 w 92"/>
                      <a:gd name="T51" fmla="*/ 256 h 75"/>
                      <a:gd name="T52" fmla="*/ 0 w 92"/>
                      <a:gd name="T53" fmla="*/ 256 h 7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2"/>
                      <a:gd name="T82" fmla="*/ 0 h 75"/>
                      <a:gd name="T83" fmla="*/ 92 w 92"/>
                      <a:gd name="T84" fmla="*/ 75 h 7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2" h="75">
                        <a:moveTo>
                          <a:pt x="0" y="75"/>
                        </a:moveTo>
                        <a:lnTo>
                          <a:pt x="16" y="54"/>
                        </a:lnTo>
                        <a:lnTo>
                          <a:pt x="35" y="36"/>
                        </a:lnTo>
                        <a:lnTo>
                          <a:pt x="57" y="22"/>
                        </a:lnTo>
                        <a:lnTo>
                          <a:pt x="82" y="14"/>
                        </a:lnTo>
                        <a:lnTo>
                          <a:pt x="87" y="11"/>
                        </a:lnTo>
                        <a:lnTo>
                          <a:pt x="90" y="7"/>
                        </a:lnTo>
                        <a:lnTo>
                          <a:pt x="92" y="4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47" y="11"/>
                        </a:lnTo>
                        <a:lnTo>
                          <a:pt x="26" y="29"/>
                        </a:lnTo>
                        <a:lnTo>
                          <a:pt x="10" y="52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1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3735" y="1824"/>
                    <a:ext cx="77" cy="202"/>
                  </a:xfrm>
                  <a:custGeom>
                    <a:avLst/>
                    <a:gdLst>
                      <a:gd name="T0" fmla="*/ 171 w 51"/>
                      <a:gd name="T1" fmla="*/ 0 h 135"/>
                      <a:gd name="T2" fmla="*/ 162 w 51"/>
                      <a:gd name="T3" fmla="*/ 27 h 135"/>
                      <a:gd name="T4" fmla="*/ 157 w 51"/>
                      <a:gd name="T5" fmla="*/ 33 h 135"/>
                      <a:gd name="T6" fmla="*/ 171 w 51"/>
                      <a:gd name="T7" fmla="*/ 0 h 135"/>
                      <a:gd name="T8" fmla="*/ 171 w 51"/>
                      <a:gd name="T9" fmla="*/ 0 h 135"/>
                      <a:gd name="T10" fmla="*/ 171 w 51"/>
                      <a:gd name="T11" fmla="*/ 0 h 135"/>
                      <a:gd name="T12" fmla="*/ 171 w 51"/>
                      <a:gd name="T13" fmla="*/ 0 h 135"/>
                      <a:gd name="T14" fmla="*/ 157 w 51"/>
                      <a:gd name="T15" fmla="*/ 28 h 135"/>
                      <a:gd name="T16" fmla="*/ 142 w 51"/>
                      <a:gd name="T17" fmla="*/ 55 h 135"/>
                      <a:gd name="T18" fmla="*/ 116 w 51"/>
                      <a:gd name="T19" fmla="*/ 81 h 135"/>
                      <a:gd name="T20" fmla="*/ 62 w 51"/>
                      <a:gd name="T21" fmla="*/ 123 h 135"/>
                      <a:gd name="T22" fmla="*/ 14 w 51"/>
                      <a:gd name="T23" fmla="*/ 175 h 135"/>
                      <a:gd name="T24" fmla="*/ 0 w 51"/>
                      <a:gd name="T25" fmla="*/ 242 h 135"/>
                      <a:gd name="T26" fmla="*/ 0 w 51"/>
                      <a:gd name="T27" fmla="*/ 242 h 135"/>
                      <a:gd name="T28" fmla="*/ 0 w 51"/>
                      <a:gd name="T29" fmla="*/ 242 h 135"/>
                      <a:gd name="T30" fmla="*/ 0 w 51"/>
                      <a:gd name="T31" fmla="*/ 242 h 135"/>
                      <a:gd name="T32" fmla="*/ 26 w 51"/>
                      <a:gd name="T33" fmla="*/ 296 h 135"/>
                      <a:gd name="T34" fmla="*/ 68 w 51"/>
                      <a:gd name="T35" fmla="*/ 335 h 135"/>
                      <a:gd name="T36" fmla="*/ 116 w 51"/>
                      <a:gd name="T37" fmla="*/ 371 h 135"/>
                      <a:gd name="T38" fmla="*/ 142 w 51"/>
                      <a:gd name="T39" fmla="*/ 398 h 135"/>
                      <a:gd name="T40" fmla="*/ 157 w 51"/>
                      <a:gd name="T41" fmla="*/ 425 h 135"/>
                      <a:gd name="T42" fmla="*/ 175 w 51"/>
                      <a:gd name="T43" fmla="*/ 452 h 1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1"/>
                      <a:gd name="T67" fmla="*/ 0 h 135"/>
                      <a:gd name="T68" fmla="*/ 51 w 51"/>
                      <a:gd name="T69" fmla="*/ 135 h 1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1" h="135">
                        <a:moveTo>
                          <a:pt x="50" y="0"/>
                        </a:moveTo>
                        <a:lnTo>
                          <a:pt x="47" y="8"/>
                        </a:lnTo>
                        <a:lnTo>
                          <a:pt x="46" y="10"/>
                        </a:lnTo>
                        <a:lnTo>
                          <a:pt x="50" y="0"/>
                        </a:lnTo>
                        <a:lnTo>
                          <a:pt x="46" y="9"/>
                        </a:lnTo>
                        <a:lnTo>
                          <a:pt x="41" y="17"/>
                        </a:lnTo>
                        <a:lnTo>
                          <a:pt x="34" y="24"/>
                        </a:lnTo>
                        <a:lnTo>
                          <a:pt x="18" y="37"/>
                        </a:lnTo>
                        <a:lnTo>
                          <a:pt x="4" y="52"/>
                        </a:lnTo>
                        <a:lnTo>
                          <a:pt x="0" y="72"/>
                        </a:lnTo>
                        <a:lnTo>
                          <a:pt x="7" y="88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41" y="119"/>
                        </a:lnTo>
                        <a:lnTo>
                          <a:pt x="46" y="127"/>
                        </a:lnTo>
                        <a:lnTo>
                          <a:pt x="51" y="13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C8A3C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38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323" y="2168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39" name="Group 35"/>
                <p:cNvGrpSpPr>
                  <a:grpSpLocks/>
                </p:cNvGrpSpPr>
                <p:nvPr/>
              </p:nvGrpSpPr>
              <p:grpSpPr bwMode="auto">
                <a:xfrm>
                  <a:off x="2670" y="2073"/>
                  <a:ext cx="366" cy="638"/>
                  <a:chOff x="4459" y="2091"/>
                  <a:chExt cx="231" cy="426"/>
                </a:xfrm>
              </p:grpSpPr>
              <p:sp>
                <p:nvSpPr>
                  <p:cNvPr id="24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40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2227" y="2254"/>
                  <a:ext cx="370" cy="132"/>
                  <a:chOff x="3109" y="911"/>
                  <a:chExt cx="156" cy="59"/>
                </a:xfrm>
              </p:grpSpPr>
              <p:sp>
                <p:nvSpPr>
                  <p:cNvPr id="242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3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4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5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41" name="Rectangle 43"/>
                <p:cNvSpPr>
                  <a:spLocks noChangeArrowheads="1"/>
                </p:cNvSpPr>
                <p:nvPr/>
              </p:nvSpPr>
              <p:spPr bwMode="auto">
                <a:xfrm>
                  <a:off x="2613" y="2254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2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10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43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1" y="2147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4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" y="1606"/>
                  <a:ext cx="23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5’</a:t>
                  </a:r>
                </a:p>
              </p:txBody>
            </p:sp>
            <p:sp>
              <p:nvSpPr>
                <p:cNvPr id="145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7" y="182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6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74" y="1288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7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4" y="214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48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2142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9" name="Rectangle 51"/>
                <p:cNvSpPr>
                  <a:spLocks noChangeArrowheads="1"/>
                </p:cNvSpPr>
                <p:nvPr/>
              </p:nvSpPr>
              <p:spPr bwMode="auto">
                <a:xfrm>
                  <a:off x="3543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50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3239" y="2235"/>
                  <a:ext cx="371" cy="132"/>
                  <a:chOff x="3109" y="911"/>
                  <a:chExt cx="156" cy="59"/>
                </a:xfrm>
              </p:grpSpPr>
              <p:sp>
                <p:nvSpPr>
                  <p:cNvPr id="238" name="Rectangl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9" name="Rectangl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0" name="Rectangl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1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51" name="Freeform 57"/>
                <p:cNvSpPr>
                  <a:spLocks noChangeAspect="1"/>
                </p:cNvSpPr>
                <p:nvPr/>
              </p:nvSpPr>
              <p:spPr bwMode="auto">
                <a:xfrm>
                  <a:off x="1252" y="1692"/>
                  <a:ext cx="33" cy="117"/>
                </a:xfrm>
                <a:custGeom>
                  <a:avLst/>
                  <a:gdLst>
                    <a:gd name="T0" fmla="*/ 0 w 14"/>
                    <a:gd name="T1" fmla="*/ 0 h 52"/>
                    <a:gd name="T2" fmla="*/ 78 w 14"/>
                    <a:gd name="T3" fmla="*/ 592 h 52"/>
                    <a:gd name="T4" fmla="*/ 184 w 14"/>
                    <a:gd name="T5" fmla="*/ 583 h 52"/>
                    <a:gd name="T6" fmla="*/ 94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2" name="Freeform 58"/>
                <p:cNvSpPr>
                  <a:spLocks noChangeAspect="1"/>
                </p:cNvSpPr>
                <p:nvPr/>
              </p:nvSpPr>
              <p:spPr bwMode="auto">
                <a:xfrm>
                  <a:off x="1323" y="1668"/>
                  <a:ext cx="73" cy="109"/>
                </a:xfrm>
                <a:custGeom>
                  <a:avLst/>
                  <a:gdLst>
                    <a:gd name="T0" fmla="*/ 0 w 31"/>
                    <a:gd name="T1" fmla="*/ 36 h 49"/>
                    <a:gd name="T2" fmla="*/ 316 w 31"/>
                    <a:gd name="T3" fmla="*/ 538 h 49"/>
                    <a:gd name="T4" fmla="*/ 405 w 31"/>
                    <a:gd name="T5" fmla="*/ 505 h 49"/>
                    <a:gd name="T6" fmla="*/ 106 w 31"/>
                    <a:gd name="T7" fmla="*/ 0 h 49"/>
                    <a:gd name="T8" fmla="*/ 0 w 31"/>
                    <a:gd name="T9" fmla="*/ 3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3" name="Freeform 59"/>
                <p:cNvSpPr>
                  <a:spLocks noChangeAspect="1"/>
                </p:cNvSpPr>
                <p:nvPr/>
              </p:nvSpPr>
              <p:spPr bwMode="auto">
                <a:xfrm>
                  <a:off x="1398" y="1611"/>
                  <a:ext cx="95" cy="97"/>
                </a:xfrm>
                <a:custGeom>
                  <a:avLst/>
                  <a:gdLst>
                    <a:gd name="T0" fmla="*/ 0 w 40"/>
                    <a:gd name="T1" fmla="*/ 56 h 43"/>
                    <a:gd name="T2" fmla="*/ 468 w 40"/>
                    <a:gd name="T3" fmla="*/ 494 h 43"/>
                    <a:gd name="T4" fmla="*/ 537 w 40"/>
                    <a:gd name="T5" fmla="*/ 438 h 43"/>
                    <a:gd name="T6" fmla="*/ 78 w 40"/>
                    <a:gd name="T7" fmla="*/ 0 h 43"/>
                    <a:gd name="T8" fmla="*/ 0 w 4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4" name="Freeform 60"/>
                <p:cNvSpPr>
                  <a:spLocks noChangeAspect="1"/>
                </p:cNvSpPr>
                <p:nvPr/>
              </p:nvSpPr>
              <p:spPr bwMode="auto">
                <a:xfrm>
                  <a:off x="1474" y="1533"/>
                  <a:ext cx="112" cy="81"/>
                </a:xfrm>
                <a:custGeom>
                  <a:avLst/>
                  <a:gdLst>
                    <a:gd name="T0" fmla="*/ 0 w 47"/>
                    <a:gd name="T1" fmla="*/ 65 h 36"/>
                    <a:gd name="T2" fmla="*/ 579 w 47"/>
                    <a:gd name="T3" fmla="*/ 409 h 36"/>
                    <a:gd name="T4" fmla="*/ 636 w 47"/>
                    <a:gd name="T5" fmla="*/ 340 h 36"/>
                    <a:gd name="T6" fmla="*/ 69 w 47"/>
                    <a:gd name="T7" fmla="*/ 0 h 36"/>
                    <a:gd name="T8" fmla="*/ 0 w 47"/>
                    <a:gd name="T9" fmla="*/ 6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5" name="Freeform 61"/>
                <p:cNvSpPr>
                  <a:spLocks noChangeAspect="1"/>
                </p:cNvSpPr>
                <p:nvPr/>
              </p:nvSpPr>
              <p:spPr bwMode="auto">
                <a:xfrm>
                  <a:off x="1539" y="1436"/>
                  <a:ext cx="115" cy="74"/>
                </a:xfrm>
                <a:custGeom>
                  <a:avLst/>
                  <a:gdLst>
                    <a:gd name="T0" fmla="*/ 0 w 49"/>
                    <a:gd name="T1" fmla="*/ 81 h 33"/>
                    <a:gd name="T2" fmla="*/ 584 w 49"/>
                    <a:gd name="T3" fmla="*/ 372 h 33"/>
                    <a:gd name="T4" fmla="*/ 634 w 49"/>
                    <a:gd name="T5" fmla="*/ 307 h 33"/>
                    <a:gd name="T6" fmla="*/ 66 w 49"/>
                    <a:gd name="T7" fmla="*/ 0 h 33"/>
                    <a:gd name="T8" fmla="*/ 0 w 49"/>
                    <a:gd name="T9" fmla="*/ 8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6" name="Freeform 62"/>
                <p:cNvSpPr>
                  <a:spLocks noChangeAspect="1"/>
                </p:cNvSpPr>
                <p:nvPr/>
              </p:nvSpPr>
              <p:spPr bwMode="auto">
                <a:xfrm>
                  <a:off x="1605" y="1335"/>
                  <a:ext cx="105" cy="83"/>
                </a:xfrm>
                <a:custGeom>
                  <a:avLst/>
                  <a:gdLst>
                    <a:gd name="T0" fmla="*/ 0 w 44"/>
                    <a:gd name="T1" fmla="*/ 81 h 37"/>
                    <a:gd name="T2" fmla="*/ 530 w 44"/>
                    <a:gd name="T3" fmla="*/ 417 h 37"/>
                    <a:gd name="T4" fmla="*/ 599 w 44"/>
                    <a:gd name="T5" fmla="*/ 336 h 37"/>
                    <a:gd name="T6" fmla="*/ 69 w 44"/>
                    <a:gd name="T7" fmla="*/ 0 h 37"/>
                    <a:gd name="T8" fmla="*/ 0 w 44"/>
                    <a:gd name="T9" fmla="*/ 8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7" name="Freeform 63"/>
                <p:cNvSpPr>
                  <a:spLocks noChangeAspect="1"/>
                </p:cNvSpPr>
                <p:nvPr/>
              </p:nvSpPr>
              <p:spPr bwMode="auto">
                <a:xfrm>
                  <a:off x="1697" y="1238"/>
                  <a:ext cx="82" cy="102"/>
                </a:xfrm>
                <a:custGeom>
                  <a:avLst/>
                  <a:gdLst>
                    <a:gd name="T0" fmla="*/ 0 w 35"/>
                    <a:gd name="T1" fmla="*/ 57 h 45"/>
                    <a:gd name="T2" fmla="*/ 373 w 35"/>
                    <a:gd name="T3" fmla="*/ 524 h 45"/>
                    <a:gd name="T4" fmla="*/ 450 w 35"/>
                    <a:gd name="T5" fmla="*/ 467 h 45"/>
                    <a:gd name="T6" fmla="*/ 77 w 35"/>
                    <a:gd name="T7" fmla="*/ 0 h 45"/>
                    <a:gd name="T8" fmla="*/ 0 w 35"/>
                    <a:gd name="T9" fmla="*/ 5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8" name="Freeform 64"/>
                <p:cNvSpPr>
                  <a:spLocks noChangeAspect="1"/>
                </p:cNvSpPr>
                <p:nvPr/>
              </p:nvSpPr>
              <p:spPr bwMode="auto">
                <a:xfrm>
                  <a:off x="1819" y="1184"/>
                  <a:ext cx="52" cy="108"/>
                </a:xfrm>
                <a:custGeom>
                  <a:avLst/>
                  <a:gdLst>
                    <a:gd name="T0" fmla="*/ 0 w 22"/>
                    <a:gd name="T1" fmla="*/ 25 h 48"/>
                    <a:gd name="T2" fmla="*/ 196 w 22"/>
                    <a:gd name="T3" fmla="*/ 547 h 48"/>
                    <a:gd name="T4" fmla="*/ 291 w 22"/>
                    <a:gd name="T5" fmla="*/ 526 h 48"/>
                    <a:gd name="T6" fmla="*/ 95 w 22"/>
                    <a:gd name="T7" fmla="*/ 0 h 48"/>
                    <a:gd name="T8" fmla="*/ 0 w 22"/>
                    <a:gd name="T9" fmla="*/ 25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9" name="Freeform 65"/>
                <p:cNvSpPr>
                  <a:spLocks noChangeAspect="1"/>
                </p:cNvSpPr>
                <p:nvPr/>
              </p:nvSpPr>
              <p:spPr bwMode="auto">
                <a:xfrm>
                  <a:off x="1252" y="1838"/>
                  <a:ext cx="33" cy="117"/>
                </a:xfrm>
                <a:custGeom>
                  <a:avLst/>
                  <a:gdLst>
                    <a:gd name="T0" fmla="*/ 0 w 14"/>
                    <a:gd name="T1" fmla="*/ 583 h 52"/>
                    <a:gd name="T2" fmla="*/ 94 w 14"/>
                    <a:gd name="T3" fmla="*/ 592 h 52"/>
                    <a:gd name="T4" fmla="*/ 184 w 14"/>
                    <a:gd name="T5" fmla="*/ 11 h 52"/>
                    <a:gd name="T6" fmla="*/ 78 w 14"/>
                    <a:gd name="T7" fmla="*/ 0 h 52"/>
                    <a:gd name="T8" fmla="*/ 0 w 14"/>
                    <a:gd name="T9" fmla="*/ 58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0" name="Freeform 66"/>
                <p:cNvSpPr>
                  <a:spLocks noChangeAspect="1"/>
                </p:cNvSpPr>
                <p:nvPr/>
              </p:nvSpPr>
              <p:spPr bwMode="auto">
                <a:xfrm>
                  <a:off x="1323" y="1867"/>
                  <a:ext cx="73" cy="112"/>
                </a:xfrm>
                <a:custGeom>
                  <a:avLst/>
                  <a:gdLst>
                    <a:gd name="T0" fmla="*/ 0 w 31"/>
                    <a:gd name="T1" fmla="*/ 517 h 50"/>
                    <a:gd name="T2" fmla="*/ 106 w 31"/>
                    <a:gd name="T3" fmla="*/ 562 h 50"/>
                    <a:gd name="T4" fmla="*/ 405 w 31"/>
                    <a:gd name="T5" fmla="*/ 45 h 50"/>
                    <a:gd name="T6" fmla="*/ 316 w 31"/>
                    <a:gd name="T7" fmla="*/ 0 h 50"/>
                    <a:gd name="T8" fmla="*/ 0 w 31"/>
                    <a:gd name="T9" fmla="*/ 51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1" name="Freeform 67"/>
                <p:cNvSpPr>
                  <a:spLocks noChangeAspect="1"/>
                </p:cNvSpPr>
                <p:nvPr/>
              </p:nvSpPr>
              <p:spPr bwMode="auto">
                <a:xfrm>
                  <a:off x="1398" y="1939"/>
                  <a:ext cx="95" cy="97"/>
                </a:xfrm>
                <a:custGeom>
                  <a:avLst/>
                  <a:gdLst>
                    <a:gd name="T0" fmla="*/ 0 w 40"/>
                    <a:gd name="T1" fmla="*/ 438 h 43"/>
                    <a:gd name="T2" fmla="*/ 78 w 40"/>
                    <a:gd name="T3" fmla="*/ 494 h 43"/>
                    <a:gd name="T4" fmla="*/ 537 w 40"/>
                    <a:gd name="T5" fmla="*/ 56 h 43"/>
                    <a:gd name="T6" fmla="*/ 468 w 40"/>
                    <a:gd name="T7" fmla="*/ 0 h 43"/>
                    <a:gd name="T8" fmla="*/ 0 w 40"/>
                    <a:gd name="T9" fmla="*/ 4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2" name="Freeform 68"/>
                <p:cNvSpPr>
                  <a:spLocks noChangeAspect="1"/>
                </p:cNvSpPr>
                <p:nvPr/>
              </p:nvSpPr>
              <p:spPr bwMode="auto">
                <a:xfrm>
                  <a:off x="1474" y="2033"/>
                  <a:ext cx="112" cy="80"/>
                </a:xfrm>
                <a:custGeom>
                  <a:avLst/>
                  <a:gdLst>
                    <a:gd name="T0" fmla="*/ 0 w 47"/>
                    <a:gd name="T1" fmla="*/ 345 h 35"/>
                    <a:gd name="T2" fmla="*/ 69 w 47"/>
                    <a:gd name="T3" fmla="*/ 418 h 35"/>
                    <a:gd name="T4" fmla="*/ 636 w 47"/>
                    <a:gd name="T5" fmla="*/ 73 h 35"/>
                    <a:gd name="T6" fmla="*/ 579 w 47"/>
                    <a:gd name="T7" fmla="*/ 0 h 35"/>
                    <a:gd name="T8" fmla="*/ 0 w 47"/>
                    <a:gd name="T9" fmla="*/ 34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3" name="Freeform 69"/>
                <p:cNvSpPr>
                  <a:spLocks noChangeAspect="1"/>
                </p:cNvSpPr>
                <p:nvPr/>
              </p:nvSpPr>
              <p:spPr bwMode="auto">
                <a:xfrm>
                  <a:off x="1539" y="2135"/>
                  <a:ext cx="115" cy="73"/>
                </a:xfrm>
                <a:custGeom>
                  <a:avLst/>
                  <a:gdLst>
                    <a:gd name="T0" fmla="*/ 0 w 49"/>
                    <a:gd name="T1" fmla="*/ 294 h 33"/>
                    <a:gd name="T2" fmla="*/ 66 w 49"/>
                    <a:gd name="T3" fmla="*/ 356 h 33"/>
                    <a:gd name="T4" fmla="*/ 634 w 49"/>
                    <a:gd name="T5" fmla="*/ 73 h 33"/>
                    <a:gd name="T6" fmla="*/ 584 w 49"/>
                    <a:gd name="T7" fmla="*/ 0 h 33"/>
                    <a:gd name="T8" fmla="*/ 0 w 49"/>
                    <a:gd name="T9" fmla="*/ 29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4" name="Freeform 70"/>
                <p:cNvSpPr>
                  <a:spLocks noChangeAspect="1"/>
                </p:cNvSpPr>
                <p:nvPr/>
              </p:nvSpPr>
              <p:spPr bwMode="auto">
                <a:xfrm>
                  <a:off x="1605" y="2229"/>
                  <a:ext cx="105" cy="83"/>
                </a:xfrm>
                <a:custGeom>
                  <a:avLst/>
                  <a:gdLst>
                    <a:gd name="T0" fmla="*/ 0 w 44"/>
                    <a:gd name="T1" fmla="*/ 352 h 37"/>
                    <a:gd name="T2" fmla="*/ 69 w 44"/>
                    <a:gd name="T3" fmla="*/ 417 h 37"/>
                    <a:gd name="T4" fmla="*/ 599 w 44"/>
                    <a:gd name="T5" fmla="*/ 65 h 37"/>
                    <a:gd name="T6" fmla="*/ 530 w 44"/>
                    <a:gd name="T7" fmla="*/ 0 h 37"/>
                    <a:gd name="T8" fmla="*/ 0 w 44"/>
                    <a:gd name="T9" fmla="*/ 35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5" name="Freeform 71"/>
                <p:cNvSpPr>
                  <a:spLocks noChangeAspect="1"/>
                </p:cNvSpPr>
                <p:nvPr/>
              </p:nvSpPr>
              <p:spPr bwMode="auto">
                <a:xfrm>
                  <a:off x="1697" y="2310"/>
                  <a:ext cx="82" cy="99"/>
                </a:xfrm>
                <a:custGeom>
                  <a:avLst/>
                  <a:gdLst>
                    <a:gd name="T0" fmla="*/ 0 w 35"/>
                    <a:gd name="T1" fmla="*/ 445 h 44"/>
                    <a:gd name="T2" fmla="*/ 77 w 35"/>
                    <a:gd name="T3" fmla="*/ 502 h 44"/>
                    <a:gd name="T4" fmla="*/ 450 w 35"/>
                    <a:gd name="T5" fmla="*/ 45 h 44"/>
                    <a:gd name="T6" fmla="*/ 373 w 35"/>
                    <a:gd name="T7" fmla="*/ 0 h 44"/>
                    <a:gd name="T8" fmla="*/ 0 w 35"/>
                    <a:gd name="T9" fmla="*/ 44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6" name="Freeform 72"/>
                <p:cNvSpPr>
                  <a:spLocks noChangeAspect="1"/>
                </p:cNvSpPr>
                <p:nvPr/>
              </p:nvSpPr>
              <p:spPr bwMode="auto">
                <a:xfrm>
                  <a:off x="1819" y="2352"/>
                  <a:ext cx="52" cy="111"/>
                </a:xfrm>
                <a:custGeom>
                  <a:avLst/>
                  <a:gdLst>
                    <a:gd name="T0" fmla="*/ 0 w 22"/>
                    <a:gd name="T1" fmla="*/ 544 h 49"/>
                    <a:gd name="T2" fmla="*/ 95 w 22"/>
                    <a:gd name="T3" fmla="*/ 569 h 49"/>
                    <a:gd name="T4" fmla="*/ 291 w 22"/>
                    <a:gd name="T5" fmla="*/ 36 h 49"/>
                    <a:gd name="T6" fmla="*/ 196 w 22"/>
                    <a:gd name="T7" fmla="*/ 0 h 49"/>
                    <a:gd name="T8" fmla="*/ 0 w 22"/>
                    <a:gd name="T9" fmla="*/ 544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7" name="Freeform 73"/>
                <p:cNvSpPr>
                  <a:spLocks noChangeAspect="1"/>
                </p:cNvSpPr>
                <p:nvPr/>
              </p:nvSpPr>
              <p:spPr bwMode="auto">
                <a:xfrm>
                  <a:off x="628" y="1903"/>
                  <a:ext cx="4429" cy="618"/>
                </a:xfrm>
                <a:custGeom>
                  <a:avLst/>
                  <a:gdLst>
                    <a:gd name="T0" fmla="*/ 1437 w 1859"/>
                    <a:gd name="T1" fmla="*/ 11 h 274"/>
                    <a:gd name="T2" fmla="*/ 0 w 1859"/>
                    <a:gd name="T3" fmla="*/ 11 h 274"/>
                    <a:gd name="T4" fmla="*/ 2378 w 1859"/>
                    <a:gd name="T5" fmla="*/ 275 h 274"/>
                    <a:gd name="T6" fmla="*/ 2378 w 1859"/>
                    <a:gd name="T7" fmla="*/ 275 h 274"/>
                    <a:gd name="T8" fmla="*/ 3162 w 1859"/>
                    <a:gd name="T9" fmla="*/ 311 h 274"/>
                    <a:gd name="T10" fmla="*/ 4500 w 1859"/>
                    <a:gd name="T11" fmla="*/ 823 h 274"/>
                    <a:gd name="T12" fmla="*/ 5006 w 1859"/>
                    <a:gd name="T13" fmla="*/ 1455 h 274"/>
                    <a:gd name="T14" fmla="*/ 5399 w 1859"/>
                    <a:gd name="T15" fmla="*/ 2010 h 274"/>
                    <a:gd name="T16" fmla="*/ 6056 w 1859"/>
                    <a:gd name="T17" fmla="*/ 2707 h 274"/>
                    <a:gd name="T18" fmla="*/ 7128 w 1859"/>
                    <a:gd name="T19" fmla="*/ 3099 h 274"/>
                    <a:gd name="T20" fmla="*/ 7924 w 1859"/>
                    <a:gd name="T21" fmla="*/ 3144 h 274"/>
                    <a:gd name="T22" fmla="*/ 8248 w 1859"/>
                    <a:gd name="T23" fmla="*/ 3144 h 274"/>
                    <a:gd name="T24" fmla="*/ 8980 w 1859"/>
                    <a:gd name="T25" fmla="*/ 3144 h 274"/>
                    <a:gd name="T26" fmla="*/ 10035 w 1859"/>
                    <a:gd name="T27" fmla="*/ 3144 h 274"/>
                    <a:gd name="T28" fmla="*/ 11374 w 1859"/>
                    <a:gd name="T29" fmla="*/ 3144 h 274"/>
                    <a:gd name="T30" fmla="*/ 12901 w 1859"/>
                    <a:gd name="T31" fmla="*/ 3144 h 274"/>
                    <a:gd name="T32" fmla="*/ 14564 w 1859"/>
                    <a:gd name="T33" fmla="*/ 3144 h 274"/>
                    <a:gd name="T34" fmla="*/ 16296 w 1859"/>
                    <a:gd name="T35" fmla="*/ 3144 h 274"/>
                    <a:gd name="T36" fmla="*/ 18038 w 1859"/>
                    <a:gd name="T37" fmla="*/ 3144 h 274"/>
                    <a:gd name="T38" fmla="*/ 19729 w 1859"/>
                    <a:gd name="T39" fmla="*/ 3144 h 274"/>
                    <a:gd name="T40" fmla="*/ 21297 w 1859"/>
                    <a:gd name="T41" fmla="*/ 3144 h 274"/>
                    <a:gd name="T42" fmla="*/ 22676 w 1859"/>
                    <a:gd name="T43" fmla="*/ 3144 h 274"/>
                    <a:gd name="T44" fmla="*/ 23817 w 1859"/>
                    <a:gd name="T45" fmla="*/ 3144 h 274"/>
                    <a:gd name="T46" fmla="*/ 24623 w 1859"/>
                    <a:gd name="T47" fmla="*/ 3144 h 274"/>
                    <a:gd name="T48" fmla="*/ 25071 w 1859"/>
                    <a:gd name="T49" fmla="*/ 3144 h 274"/>
                    <a:gd name="T50" fmla="*/ 25140 w 1859"/>
                    <a:gd name="T51" fmla="*/ 2889 h 274"/>
                    <a:gd name="T52" fmla="*/ 25004 w 1859"/>
                    <a:gd name="T53" fmla="*/ 2889 h 274"/>
                    <a:gd name="T54" fmla="*/ 24463 w 1859"/>
                    <a:gd name="T55" fmla="*/ 2889 h 274"/>
                    <a:gd name="T56" fmla="*/ 23555 w 1859"/>
                    <a:gd name="T57" fmla="*/ 2889 h 274"/>
                    <a:gd name="T58" fmla="*/ 22352 w 1859"/>
                    <a:gd name="T59" fmla="*/ 2889 h 274"/>
                    <a:gd name="T60" fmla="*/ 20923 w 1859"/>
                    <a:gd name="T61" fmla="*/ 2889 h 274"/>
                    <a:gd name="T62" fmla="*/ 19310 w 1859"/>
                    <a:gd name="T63" fmla="*/ 2889 h 274"/>
                    <a:gd name="T64" fmla="*/ 17606 w 1859"/>
                    <a:gd name="T65" fmla="*/ 2889 h 274"/>
                    <a:gd name="T66" fmla="*/ 15865 w 1859"/>
                    <a:gd name="T67" fmla="*/ 2889 h 274"/>
                    <a:gd name="T68" fmla="*/ 14133 w 1859"/>
                    <a:gd name="T69" fmla="*/ 2889 h 274"/>
                    <a:gd name="T70" fmla="*/ 12494 w 1859"/>
                    <a:gd name="T71" fmla="*/ 2889 h 274"/>
                    <a:gd name="T72" fmla="*/ 11024 w 1859"/>
                    <a:gd name="T73" fmla="*/ 2889 h 274"/>
                    <a:gd name="T74" fmla="*/ 9751 w 1859"/>
                    <a:gd name="T75" fmla="*/ 2889 h 274"/>
                    <a:gd name="T76" fmla="*/ 8765 w 1859"/>
                    <a:gd name="T77" fmla="*/ 2889 h 274"/>
                    <a:gd name="T78" fmla="*/ 8129 w 1859"/>
                    <a:gd name="T79" fmla="*/ 2889 h 274"/>
                    <a:gd name="T80" fmla="*/ 7895 w 1859"/>
                    <a:gd name="T81" fmla="*/ 2889 h 274"/>
                    <a:gd name="T82" fmla="*/ 6845 w 1859"/>
                    <a:gd name="T83" fmla="*/ 2767 h 274"/>
                    <a:gd name="T84" fmla="*/ 5987 w 1859"/>
                    <a:gd name="T85" fmla="*/ 2285 h 274"/>
                    <a:gd name="T86" fmla="*/ 5370 w 1859"/>
                    <a:gd name="T87" fmla="*/ 1455 h 274"/>
                    <a:gd name="T88" fmla="*/ 5029 w 1859"/>
                    <a:gd name="T89" fmla="*/ 961 h 274"/>
                    <a:gd name="T90" fmla="*/ 4138 w 1859"/>
                    <a:gd name="T91" fmla="*/ 284 h 274"/>
                    <a:gd name="T92" fmla="*/ 2854 w 1859"/>
                    <a:gd name="T93" fmla="*/ 11 h 274"/>
                    <a:gd name="T94" fmla="*/ 2366 w 1859"/>
                    <a:gd name="T95" fmla="*/ 11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59"/>
                    <a:gd name="T145" fmla="*/ 0 h 274"/>
                    <a:gd name="T146" fmla="*/ 1859 w 1859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59" h="274">
                      <a:moveTo>
                        <a:pt x="175" y="1"/>
                      </a:moveTo>
                      <a:lnTo>
                        <a:pt x="165" y="1"/>
                      </a:lnTo>
                      <a:lnTo>
                        <a:pt x="140" y="1"/>
                      </a:lnTo>
                      <a:lnTo>
                        <a:pt x="106" y="1"/>
                      </a:lnTo>
                      <a:lnTo>
                        <a:pt x="69" y="1"/>
                      </a:lnTo>
                      <a:lnTo>
                        <a:pt x="34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176" y="24"/>
                      </a:lnTo>
                      <a:lnTo>
                        <a:pt x="181" y="24"/>
                      </a:lnTo>
                      <a:lnTo>
                        <a:pt x="194" y="24"/>
                      </a:lnTo>
                      <a:lnTo>
                        <a:pt x="211" y="24"/>
                      </a:lnTo>
                      <a:lnTo>
                        <a:pt x="234" y="27"/>
                      </a:lnTo>
                      <a:lnTo>
                        <a:pt x="259" y="32"/>
                      </a:lnTo>
                      <a:lnTo>
                        <a:pt x="285" y="41"/>
                      </a:lnTo>
                      <a:lnTo>
                        <a:pt x="310" y="53"/>
                      </a:lnTo>
                      <a:lnTo>
                        <a:pt x="333" y="72"/>
                      </a:lnTo>
                      <a:lnTo>
                        <a:pt x="352" y="96"/>
                      </a:lnTo>
                      <a:lnTo>
                        <a:pt x="359" y="107"/>
                      </a:lnTo>
                      <a:lnTo>
                        <a:pt x="370" y="127"/>
                      </a:lnTo>
                      <a:lnTo>
                        <a:pt x="377" y="138"/>
                      </a:lnTo>
                      <a:lnTo>
                        <a:pt x="388" y="157"/>
                      </a:lnTo>
                      <a:lnTo>
                        <a:pt x="399" y="175"/>
                      </a:lnTo>
                      <a:lnTo>
                        <a:pt x="410" y="193"/>
                      </a:lnTo>
                      <a:lnTo>
                        <a:pt x="422" y="208"/>
                      </a:lnTo>
                      <a:lnTo>
                        <a:pt x="434" y="223"/>
                      </a:lnTo>
                      <a:lnTo>
                        <a:pt x="448" y="236"/>
                      </a:lnTo>
                      <a:lnTo>
                        <a:pt x="464" y="247"/>
                      </a:lnTo>
                      <a:lnTo>
                        <a:pt x="482" y="257"/>
                      </a:lnTo>
                      <a:lnTo>
                        <a:pt x="503" y="264"/>
                      </a:lnTo>
                      <a:lnTo>
                        <a:pt x="527" y="270"/>
                      </a:lnTo>
                      <a:lnTo>
                        <a:pt x="554" y="273"/>
                      </a:lnTo>
                      <a:lnTo>
                        <a:pt x="584" y="274"/>
                      </a:lnTo>
                      <a:lnTo>
                        <a:pt x="586" y="274"/>
                      </a:lnTo>
                      <a:lnTo>
                        <a:pt x="589" y="274"/>
                      </a:lnTo>
                      <a:lnTo>
                        <a:pt x="594" y="274"/>
                      </a:lnTo>
                      <a:lnTo>
                        <a:pt x="601" y="274"/>
                      </a:lnTo>
                      <a:lnTo>
                        <a:pt x="610" y="274"/>
                      </a:lnTo>
                      <a:lnTo>
                        <a:pt x="621" y="274"/>
                      </a:lnTo>
                      <a:lnTo>
                        <a:pt x="634" y="274"/>
                      </a:lnTo>
                      <a:lnTo>
                        <a:pt x="648" y="274"/>
                      </a:lnTo>
                      <a:lnTo>
                        <a:pt x="664" y="274"/>
                      </a:lnTo>
                      <a:lnTo>
                        <a:pt x="682" y="274"/>
                      </a:lnTo>
                      <a:lnTo>
                        <a:pt x="701" y="274"/>
                      </a:lnTo>
                      <a:lnTo>
                        <a:pt x="721" y="274"/>
                      </a:lnTo>
                      <a:lnTo>
                        <a:pt x="742" y="274"/>
                      </a:lnTo>
                      <a:lnTo>
                        <a:pt x="765" y="274"/>
                      </a:lnTo>
                      <a:lnTo>
                        <a:pt x="790" y="274"/>
                      </a:lnTo>
                      <a:lnTo>
                        <a:pt x="815" y="274"/>
                      </a:lnTo>
                      <a:lnTo>
                        <a:pt x="841" y="274"/>
                      </a:lnTo>
                      <a:lnTo>
                        <a:pt x="868" y="274"/>
                      </a:lnTo>
                      <a:lnTo>
                        <a:pt x="896" y="274"/>
                      </a:lnTo>
                      <a:lnTo>
                        <a:pt x="924" y="274"/>
                      </a:lnTo>
                      <a:lnTo>
                        <a:pt x="954" y="274"/>
                      </a:lnTo>
                      <a:lnTo>
                        <a:pt x="983" y="274"/>
                      </a:lnTo>
                      <a:lnTo>
                        <a:pt x="1014" y="274"/>
                      </a:lnTo>
                      <a:lnTo>
                        <a:pt x="1045" y="274"/>
                      </a:lnTo>
                      <a:lnTo>
                        <a:pt x="1077" y="274"/>
                      </a:lnTo>
                      <a:lnTo>
                        <a:pt x="1108" y="274"/>
                      </a:lnTo>
                      <a:lnTo>
                        <a:pt x="1140" y="274"/>
                      </a:lnTo>
                      <a:lnTo>
                        <a:pt x="1173" y="274"/>
                      </a:lnTo>
                      <a:lnTo>
                        <a:pt x="1205" y="274"/>
                      </a:lnTo>
                      <a:lnTo>
                        <a:pt x="1237" y="274"/>
                      </a:lnTo>
                      <a:lnTo>
                        <a:pt x="1270" y="274"/>
                      </a:lnTo>
                      <a:lnTo>
                        <a:pt x="1302" y="274"/>
                      </a:lnTo>
                      <a:lnTo>
                        <a:pt x="1334" y="274"/>
                      </a:lnTo>
                      <a:lnTo>
                        <a:pt x="1365" y="274"/>
                      </a:lnTo>
                      <a:lnTo>
                        <a:pt x="1397" y="274"/>
                      </a:lnTo>
                      <a:lnTo>
                        <a:pt x="1428" y="274"/>
                      </a:lnTo>
                      <a:lnTo>
                        <a:pt x="1459" y="274"/>
                      </a:lnTo>
                      <a:lnTo>
                        <a:pt x="1489" y="274"/>
                      </a:lnTo>
                      <a:lnTo>
                        <a:pt x="1518" y="274"/>
                      </a:lnTo>
                      <a:lnTo>
                        <a:pt x="1547" y="274"/>
                      </a:lnTo>
                      <a:lnTo>
                        <a:pt x="1575" y="274"/>
                      </a:lnTo>
                      <a:lnTo>
                        <a:pt x="1602" y="274"/>
                      </a:lnTo>
                      <a:lnTo>
                        <a:pt x="1628" y="274"/>
                      </a:lnTo>
                      <a:lnTo>
                        <a:pt x="1653" y="274"/>
                      </a:lnTo>
                      <a:lnTo>
                        <a:pt x="1677" y="274"/>
                      </a:lnTo>
                      <a:lnTo>
                        <a:pt x="1700" y="274"/>
                      </a:lnTo>
                      <a:lnTo>
                        <a:pt x="1721" y="274"/>
                      </a:lnTo>
                      <a:lnTo>
                        <a:pt x="1742" y="274"/>
                      </a:lnTo>
                      <a:lnTo>
                        <a:pt x="1761" y="274"/>
                      </a:lnTo>
                      <a:lnTo>
                        <a:pt x="1778" y="274"/>
                      </a:lnTo>
                      <a:lnTo>
                        <a:pt x="1795" y="274"/>
                      </a:lnTo>
                      <a:lnTo>
                        <a:pt x="1809" y="274"/>
                      </a:lnTo>
                      <a:lnTo>
                        <a:pt x="1821" y="274"/>
                      </a:lnTo>
                      <a:lnTo>
                        <a:pt x="1833" y="274"/>
                      </a:lnTo>
                      <a:lnTo>
                        <a:pt x="1842" y="274"/>
                      </a:lnTo>
                      <a:lnTo>
                        <a:pt x="1849" y="274"/>
                      </a:lnTo>
                      <a:lnTo>
                        <a:pt x="1854" y="274"/>
                      </a:lnTo>
                      <a:lnTo>
                        <a:pt x="1857" y="274"/>
                      </a:lnTo>
                      <a:lnTo>
                        <a:pt x="1859" y="274"/>
                      </a:lnTo>
                      <a:lnTo>
                        <a:pt x="1859" y="252"/>
                      </a:lnTo>
                      <a:lnTo>
                        <a:pt x="1857" y="252"/>
                      </a:lnTo>
                      <a:lnTo>
                        <a:pt x="1854" y="252"/>
                      </a:lnTo>
                      <a:lnTo>
                        <a:pt x="1849" y="252"/>
                      </a:lnTo>
                      <a:lnTo>
                        <a:pt x="1842" y="252"/>
                      </a:lnTo>
                      <a:lnTo>
                        <a:pt x="1833" y="252"/>
                      </a:lnTo>
                      <a:lnTo>
                        <a:pt x="1821" y="252"/>
                      </a:lnTo>
                      <a:lnTo>
                        <a:pt x="1809" y="252"/>
                      </a:lnTo>
                      <a:lnTo>
                        <a:pt x="1795" y="252"/>
                      </a:lnTo>
                      <a:lnTo>
                        <a:pt x="1778" y="252"/>
                      </a:lnTo>
                      <a:lnTo>
                        <a:pt x="1761" y="252"/>
                      </a:lnTo>
                      <a:lnTo>
                        <a:pt x="1742" y="252"/>
                      </a:lnTo>
                      <a:lnTo>
                        <a:pt x="1721" y="252"/>
                      </a:lnTo>
                      <a:lnTo>
                        <a:pt x="1700" y="252"/>
                      </a:lnTo>
                      <a:lnTo>
                        <a:pt x="1677" y="252"/>
                      </a:lnTo>
                      <a:lnTo>
                        <a:pt x="1653" y="252"/>
                      </a:lnTo>
                      <a:lnTo>
                        <a:pt x="1628" y="252"/>
                      </a:lnTo>
                      <a:lnTo>
                        <a:pt x="1602" y="252"/>
                      </a:lnTo>
                      <a:lnTo>
                        <a:pt x="1575" y="252"/>
                      </a:lnTo>
                      <a:lnTo>
                        <a:pt x="1547" y="252"/>
                      </a:lnTo>
                      <a:lnTo>
                        <a:pt x="1518" y="252"/>
                      </a:lnTo>
                      <a:lnTo>
                        <a:pt x="1489" y="252"/>
                      </a:lnTo>
                      <a:lnTo>
                        <a:pt x="1459" y="252"/>
                      </a:lnTo>
                      <a:lnTo>
                        <a:pt x="1428" y="252"/>
                      </a:lnTo>
                      <a:lnTo>
                        <a:pt x="1397" y="252"/>
                      </a:lnTo>
                      <a:lnTo>
                        <a:pt x="1365" y="252"/>
                      </a:lnTo>
                      <a:lnTo>
                        <a:pt x="1334" y="252"/>
                      </a:lnTo>
                      <a:lnTo>
                        <a:pt x="1302" y="252"/>
                      </a:lnTo>
                      <a:lnTo>
                        <a:pt x="1270" y="252"/>
                      </a:lnTo>
                      <a:lnTo>
                        <a:pt x="1237" y="252"/>
                      </a:lnTo>
                      <a:lnTo>
                        <a:pt x="1205" y="252"/>
                      </a:lnTo>
                      <a:lnTo>
                        <a:pt x="1173" y="252"/>
                      </a:lnTo>
                      <a:lnTo>
                        <a:pt x="1140" y="252"/>
                      </a:lnTo>
                      <a:lnTo>
                        <a:pt x="1108" y="252"/>
                      </a:lnTo>
                      <a:lnTo>
                        <a:pt x="1077" y="252"/>
                      </a:lnTo>
                      <a:lnTo>
                        <a:pt x="1045" y="252"/>
                      </a:lnTo>
                      <a:lnTo>
                        <a:pt x="1014" y="252"/>
                      </a:lnTo>
                      <a:lnTo>
                        <a:pt x="983" y="252"/>
                      </a:lnTo>
                      <a:lnTo>
                        <a:pt x="954" y="252"/>
                      </a:lnTo>
                      <a:lnTo>
                        <a:pt x="924" y="252"/>
                      </a:lnTo>
                      <a:lnTo>
                        <a:pt x="896" y="252"/>
                      </a:lnTo>
                      <a:lnTo>
                        <a:pt x="868" y="252"/>
                      </a:lnTo>
                      <a:lnTo>
                        <a:pt x="841" y="252"/>
                      </a:lnTo>
                      <a:lnTo>
                        <a:pt x="815" y="252"/>
                      </a:lnTo>
                      <a:lnTo>
                        <a:pt x="790" y="252"/>
                      </a:lnTo>
                      <a:lnTo>
                        <a:pt x="765" y="252"/>
                      </a:lnTo>
                      <a:lnTo>
                        <a:pt x="742" y="252"/>
                      </a:lnTo>
                      <a:lnTo>
                        <a:pt x="721" y="252"/>
                      </a:lnTo>
                      <a:lnTo>
                        <a:pt x="701" y="252"/>
                      </a:lnTo>
                      <a:lnTo>
                        <a:pt x="682" y="252"/>
                      </a:lnTo>
                      <a:lnTo>
                        <a:pt x="664" y="252"/>
                      </a:lnTo>
                      <a:lnTo>
                        <a:pt x="648" y="252"/>
                      </a:lnTo>
                      <a:lnTo>
                        <a:pt x="634" y="252"/>
                      </a:lnTo>
                      <a:lnTo>
                        <a:pt x="621" y="252"/>
                      </a:lnTo>
                      <a:lnTo>
                        <a:pt x="610" y="252"/>
                      </a:lnTo>
                      <a:lnTo>
                        <a:pt x="601" y="252"/>
                      </a:lnTo>
                      <a:lnTo>
                        <a:pt x="594" y="252"/>
                      </a:lnTo>
                      <a:lnTo>
                        <a:pt x="589" y="252"/>
                      </a:lnTo>
                      <a:lnTo>
                        <a:pt x="586" y="252"/>
                      </a:lnTo>
                      <a:lnTo>
                        <a:pt x="584" y="252"/>
                      </a:lnTo>
                      <a:lnTo>
                        <a:pt x="555" y="251"/>
                      </a:lnTo>
                      <a:lnTo>
                        <a:pt x="529" y="247"/>
                      </a:lnTo>
                      <a:lnTo>
                        <a:pt x="506" y="241"/>
                      </a:lnTo>
                      <a:lnTo>
                        <a:pt x="488" y="234"/>
                      </a:lnTo>
                      <a:lnTo>
                        <a:pt x="471" y="224"/>
                      </a:lnTo>
                      <a:lnTo>
                        <a:pt x="456" y="212"/>
                      </a:lnTo>
                      <a:lnTo>
                        <a:pt x="443" y="199"/>
                      </a:lnTo>
                      <a:lnTo>
                        <a:pt x="431" y="183"/>
                      </a:lnTo>
                      <a:lnTo>
                        <a:pt x="420" y="166"/>
                      </a:lnTo>
                      <a:lnTo>
                        <a:pt x="408" y="147"/>
                      </a:lnTo>
                      <a:lnTo>
                        <a:pt x="397" y="127"/>
                      </a:lnTo>
                      <a:lnTo>
                        <a:pt x="390" y="115"/>
                      </a:lnTo>
                      <a:lnTo>
                        <a:pt x="378" y="95"/>
                      </a:lnTo>
                      <a:lnTo>
                        <a:pt x="372" y="84"/>
                      </a:lnTo>
                      <a:lnTo>
                        <a:pt x="353" y="59"/>
                      </a:lnTo>
                      <a:lnTo>
                        <a:pt x="331" y="40"/>
                      </a:lnTo>
                      <a:lnTo>
                        <a:pt x="306" y="25"/>
                      </a:lnTo>
                      <a:lnTo>
                        <a:pt x="281" y="14"/>
                      </a:lnTo>
                      <a:lnTo>
                        <a:pt x="256" y="7"/>
                      </a:lnTo>
                      <a:lnTo>
                        <a:pt x="232" y="3"/>
                      </a:lnTo>
                      <a:lnTo>
                        <a:pt x="211" y="1"/>
                      </a:lnTo>
                      <a:lnTo>
                        <a:pt x="194" y="0"/>
                      </a:lnTo>
                      <a:lnTo>
                        <a:pt x="181" y="1"/>
                      </a:lnTo>
                      <a:lnTo>
                        <a:pt x="175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8" name="Freeform 74"/>
                <p:cNvSpPr>
                  <a:spLocks noChangeAspect="1"/>
                </p:cNvSpPr>
                <p:nvPr/>
              </p:nvSpPr>
              <p:spPr bwMode="auto">
                <a:xfrm>
                  <a:off x="628" y="1124"/>
                  <a:ext cx="4429" cy="615"/>
                </a:xfrm>
                <a:custGeom>
                  <a:avLst/>
                  <a:gdLst>
                    <a:gd name="T0" fmla="*/ 7128 w 1859"/>
                    <a:gd name="T1" fmla="*/ 45 h 273"/>
                    <a:gd name="T2" fmla="*/ 6273 w 1859"/>
                    <a:gd name="T3" fmla="*/ 309 h 273"/>
                    <a:gd name="T4" fmla="*/ 5694 w 1859"/>
                    <a:gd name="T5" fmla="*/ 757 h 273"/>
                    <a:gd name="T6" fmla="*/ 5234 w 1859"/>
                    <a:gd name="T7" fmla="*/ 1340 h 273"/>
                    <a:gd name="T8" fmla="*/ 5006 w 1859"/>
                    <a:gd name="T9" fmla="*/ 1681 h 273"/>
                    <a:gd name="T10" fmla="*/ 4763 w 1859"/>
                    <a:gd name="T11" fmla="*/ 2034 h 273"/>
                    <a:gd name="T12" fmla="*/ 3855 w 1859"/>
                    <a:gd name="T13" fmla="*/ 2654 h 273"/>
                    <a:gd name="T14" fmla="*/ 2854 w 1859"/>
                    <a:gd name="T15" fmla="*/ 2847 h 273"/>
                    <a:gd name="T16" fmla="*/ 2378 w 1859"/>
                    <a:gd name="T17" fmla="*/ 2856 h 273"/>
                    <a:gd name="T18" fmla="*/ 2378 w 1859"/>
                    <a:gd name="T19" fmla="*/ 2847 h 273"/>
                    <a:gd name="T20" fmla="*/ 0 w 1859"/>
                    <a:gd name="T21" fmla="*/ 2847 h 273"/>
                    <a:gd name="T22" fmla="*/ 119 w 1859"/>
                    <a:gd name="T23" fmla="*/ 3120 h 273"/>
                    <a:gd name="T24" fmla="*/ 1437 w 1859"/>
                    <a:gd name="T25" fmla="*/ 3120 h 273"/>
                    <a:gd name="T26" fmla="*/ 2366 w 1859"/>
                    <a:gd name="T27" fmla="*/ 3120 h 273"/>
                    <a:gd name="T28" fmla="*/ 2623 w 1859"/>
                    <a:gd name="T29" fmla="*/ 3120 h 273"/>
                    <a:gd name="T30" fmla="*/ 3462 w 1859"/>
                    <a:gd name="T31" fmla="*/ 3039 h 273"/>
                    <a:gd name="T32" fmla="*/ 4479 w 1859"/>
                    <a:gd name="T33" fmla="*/ 2674 h 273"/>
                    <a:gd name="T34" fmla="*/ 5029 w 1859"/>
                    <a:gd name="T35" fmla="*/ 2163 h 273"/>
                    <a:gd name="T36" fmla="*/ 5353 w 1859"/>
                    <a:gd name="T37" fmla="*/ 1690 h 273"/>
                    <a:gd name="T38" fmla="*/ 5665 w 1859"/>
                    <a:gd name="T39" fmla="*/ 1248 h 273"/>
                    <a:gd name="T40" fmla="*/ 6163 w 1859"/>
                    <a:gd name="T41" fmla="*/ 710 h 273"/>
                    <a:gd name="T42" fmla="*/ 6845 w 1859"/>
                    <a:gd name="T43" fmla="*/ 376 h 273"/>
                    <a:gd name="T44" fmla="*/ 7895 w 1859"/>
                    <a:gd name="T45" fmla="*/ 264 h 273"/>
                    <a:gd name="T46" fmla="*/ 7965 w 1859"/>
                    <a:gd name="T47" fmla="*/ 264 h 273"/>
                    <a:gd name="T48" fmla="*/ 8248 w 1859"/>
                    <a:gd name="T49" fmla="*/ 264 h 273"/>
                    <a:gd name="T50" fmla="*/ 8765 w 1859"/>
                    <a:gd name="T51" fmla="*/ 264 h 273"/>
                    <a:gd name="T52" fmla="*/ 9480 w 1859"/>
                    <a:gd name="T53" fmla="*/ 264 h 273"/>
                    <a:gd name="T54" fmla="*/ 10347 w 1859"/>
                    <a:gd name="T55" fmla="*/ 264 h 273"/>
                    <a:gd name="T56" fmla="*/ 11374 w 1859"/>
                    <a:gd name="T57" fmla="*/ 264 h 273"/>
                    <a:gd name="T58" fmla="*/ 12494 w 1859"/>
                    <a:gd name="T59" fmla="*/ 264 h 273"/>
                    <a:gd name="T60" fmla="*/ 13713 w 1859"/>
                    <a:gd name="T61" fmla="*/ 264 h 273"/>
                    <a:gd name="T62" fmla="*/ 14986 w 1859"/>
                    <a:gd name="T63" fmla="*/ 264 h 273"/>
                    <a:gd name="T64" fmla="*/ 16296 w 1859"/>
                    <a:gd name="T65" fmla="*/ 264 h 273"/>
                    <a:gd name="T66" fmla="*/ 17606 w 1859"/>
                    <a:gd name="T67" fmla="*/ 264 h 273"/>
                    <a:gd name="T68" fmla="*/ 18891 w 1859"/>
                    <a:gd name="T69" fmla="*/ 264 h 273"/>
                    <a:gd name="T70" fmla="*/ 20134 w 1859"/>
                    <a:gd name="T71" fmla="*/ 264 h 273"/>
                    <a:gd name="T72" fmla="*/ 21297 w 1859"/>
                    <a:gd name="T73" fmla="*/ 264 h 273"/>
                    <a:gd name="T74" fmla="*/ 22352 w 1859"/>
                    <a:gd name="T75" fmla="*/ 264 h 273"/>
                    <a:gd name="T76" fmla="*/ 23272 w 1859"/>
                    <a:gd name="T77" fmla="*/ 264 h 273"/>
                    <a:gd name="T78" fmla="*/ 24044 w 1859"/>
                    <a:gd name="T79" fmla="*/ 264 h 273"/>
                    <a:gd name="T80" fmla="*/ 24623 w 1859"/>
                    <a:gd name="T81" fmla="*/ 264 h 273"/>
                    <a:gd name="T82" fmla="*/ 25004 w 1859"/>
                    <a:gd name="T83" fmla="*/ 264 h 273"/>
                    <a:gd name="T84" fmla="*/ 25140 w 1859"/>
                    <a:gd name="T85" fmla="*/ 264 h 273"/>
                    <a:gd name="T86" fmla="*/ 7895 w 1859"/>
                    <a:gd name="T87" fmla="*/ 0 h 2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59"/>
                    <a:gd name="T133" fmla="*/ 0 h 273"/>
                    <a:gd name="T134" fmla="*/ 1859 w 1859"/>
                    <a:gd name="T135" fmla="*/ 273 h 2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59" h="273">
                      <a:moveTo>
                        <a:pt x="584" y="0"/>
                      </a:moveTo>
                      <a:lnTo>
                        <a:pt x="554" y="1"/>
                      </a:lnTo>
                      <a:lnTo>
                        <a:pt x="527" y="4"/>
                      </a:lnTo>
                      <a:lnTo>
                        <a:pt x="503" y="10"/>
                      </a:lnTo>
                      <a:lnTo>
                        <a:pt x="482" y="18"/>
                      </a:lnTo>
                      <a:lnTo>
                        <a:pt x="464" y="27"/>
                      </a:lnTo>
                      <a:lnTo>
                        <a:pt x="448" y="38"/>
                      </a:lnTo>
                      <a:lnTo>
                        <a:pt x="434" y="51"/>
                      </a:lnTo>
                      <a:lnTo>
                        <a:pt x="421" y="66"/>
                      </a:lnTo>
                      <a:lnTo>
                        <a:pt x="409" y="82"/>
                      </a:lnTo>
                      <a:lnTo>
                        <a:pt x="398" y="99"/>
                      </a:lnTo>
                      <a:lnTo>
                        <a:pt x="387" y="117"/>
                      </a:lnTo>
                      <a:lnTo>
                        <a:pt x="376" y="136"/>
                      </a:lnTo>
                      <a:lnTo>
                        <a:pt x="370" y="147"/>
                      </a:lnTo>
                      <a:lnTo>
                        <a:pt x="359" y="167"/>
                      </a:lnTo>
                      <a:lnTo>
                        <a:pt x="352" y="178"/>
                      </a:lnTo>
                      <a:lnTo>
                        <a:pt x="333" y="201"/>
                      </a:lnTo>
                      <a:lnTo>
                        <a:pt x="310" y="220"/>
                      </a:lnTo>
                      <a:lnTo>
                        <a:pt x="285" y="232"/>
                      </a:lnTo>
                      <a:lnTo>
                        <a:pt x="259" y="241"/>
                      </a:lnTo>
                      <a:lnTo>
                        <a:pt x="234" y="246"/>
                      </a:lnTo>
                      <a:lnTo>
                        <a:pt x="211" y="249"/>
                      </a:lnTo>
                      <a:lnTo>
                        <a:pt x="194" y="250"/>
                      </a:lnTo>
                      <a:lnTo>
                        <a:pt x="181" y="250"/>
                      </a:lnTo>
                      <a:lnTo>
                        <a:pt x="176" y="250"/>
                      </a:lnTo>
                      <a:lnTo>
                        <a:pt x="176" y="249"/>
                      </a:lnTo>
                      <a:lnTo>
                        <a:pt x="0" y="249"/>
                      </a:lnTo>
                      <a:lnTo>
                        <a:pt x="0" y="273"/>
                      </a:lnTo>
                      <a:lnTo>
                        <a:pt x="9" y="273"/>
                      </a:lnTo>
                      <a:lnTo>
                        <a:pt x="34" y="273"/>
                      </a:lnTo>
                      <a:lnTo>
                        <a:pt x="69" y="273"/>
                      </a:lnTo>
                      <a:lnTo>
                        <a:pt x="106" y="273"/>
                      </a:lnTo>
                      <a:lnTo>
                        <a:pt x="140" y="273"/>
                      </a:lnTo>
                      <a:lnTo>
                        <a:pt x="165" y="273"/>
                      </a:lnTo>
                      <a:lnTo>
                        <a:pt x="175" y="273"/>
                      </a:lnTo>
                      <a:lnTo>
                        <a:pt x="181" y="273"/>
                      </a:lnTo>
                      <a:lnTo>
                        <a:pt x="194" y="273"/>
                      </a:lnTo>
                      <a:lnTo>
                        <a:pt x="211" y="272"/>
                      </a:lnTo>
                      <a:lnTo>
                        <a:pt x="232" y="270"/>
                      </a:lnTo>
                      <a:lnTo>
                        <a:pt x="256" y="266"/>
                      </a:lnTo>
                      <a:lnTo>
                        <a:pt x="281" y="259"/>
                      </a:lnTo>
                      <a:lnTo>
                        <a:pt x="306" y="248"/>
                      </a:lnTo>
                      <a:lnTo>
                        <a:pt x="331" y="234"/>
                      </a:lnTo>
                      <a:lnTo>
                        <a:pt x="353" y="214"/>
                      </a:lnTo>
                      <a:lnTo>
                        <a:pt x="372" y="189"/>
                      </a:lnTo>
                      <a:lnTo>
                        <a:pt x="378" y="179"/>
                      </a:lnTo>
                      <a:lnTo>
                        <a:pt x="390" y="158"/>
                      </a:lnTo>
                      <a:lnTo>
                        <a:pt x="396" y="148"/>
                      </a:lnTo>
                      <a:lnTo>
                        <a:pt x="408" y="127"/>
                      </a:lnTo>
                      <a:lnTo>
                        <a:pt x="419" y="109"/>
                      </a:lnTo>
                      <a:lnTo>
                        <a:pt x="431" y="91"/>
                      </a:lnTo>
                      <a:lnTo>
                        <a:pt x="442" y="76"/>
                      </a:lnTo>
                      <a:lnTo>
                        <a:pt x="456" y="62"/>
                      </a:lnTo>
                      <a:lnTo>
                        <a:pt x="470" y="51"/>
                      </a:lnTo>
                      <a:lnTo>
                        <a:pt x="487" y="41"/>
                      </a:lnTo>
                      <a:lnTo>
                        <a:pt x="506" y="33"/>
                      </a:lnTo>
                      <a:lnTo>
                        <a:pt x="529" y="28"/>
                      </a:lnTo>
                      <a:lnTo>
                        <a:pt x="555" y="24"/>
                      </a:lnTo>
                      <a:lnTo>
                        <a:pt x="584" y="23"/>
                      </a:lnTo>
                      <a:lnTo>
                        <a:pt x="586" y="23"/>
                      </a:lnTo>
                      <a:lnTo>
                        <a:pt x="589" y="23"/>
                      </a:lnTo>
                      <a:lnTo>
                        <a:pt x="594" y="23"/>
                      </a:lnTo>
                      <a:lnTo>
                        <a:pt x="601" y="23"/>
                      </a:lnTo>
                      <a:lnTo>
                        <a:pt x="610" y="23"/>
                      </a:lnTo>
                      <a:lnTo>
                        <a:pt x="621" y="23"/>
                      </a:lnTo>
                      <a:lnTo>
                        <a:pt x="634" y="23"/>
                      </a:lnTo>
                      <a:lnTo>
                        <a:pt x="648" y="23"/>
                      </a:lnTo>
                      <a:lnTo>
                        <a:pt x="664" y="23"/>
                      </a:lnTo>
                      <a:lnTo>
                        <a:pt x="682" y="23"/>
                      </a:lnTo>
                      <a:lnTo>
                        <a:pt x="701" y="23"/>
                      </a:lnTo>
                      <a:lnTo>
                        <a:pt x="721" y="23"/>
                      </a:lnTo>
                      <a:lnTo>
                        <a:pt x="742" y="23"/>
                      </a:lnTo>
                      <a:lnTo>
                        <a:pt x="765" y="23"/>
                      </a:lnTo>
                      <a:lnTo>
                        <a:pt x="790" y="23"/>
                      </a:lnTo>
                      <a:lnTo>
                        <a:pt x="815" y="23"/>
                      </a:lnTo>
                      <a:lnTo>
                        <a:pt x="841" y="23"/>
                      </a:lnTo>
                      <a:lnTo>
                        <a:pt x="868" y="23"/>
                      </a:lnTo>
                      <a:lnTo>
                        <a:pt x="896" y="23"/>
                      </a:lnTo>
                      <a:lnTo>
                        <a:pt x="924" y="23"/>
                      </a:lnTo>
                      <a:lnTo>
                        <a:pt x="954" y="23"/>
                      </a:lnTo>
                      <a:lnTo>
                        <a:pt x="983" y="23"/>
                      </a:lnTo>
                      <a:lnTo>
                        <a:pt x="1014" y="23"/>
                      </a:lnTo>
                      <a:lnTo>
                        <a:pt x="1045" y="23"/>
                      </a:lnTo>
                      <a:lnTo>
                        <a:pt x="1077" y="23"/>
                      </a:lnTo>
                      <a:lnTo>
                        <a:pt x="1108" y="23"/>
                      </a:lnTo>
                      <a:lnTo>
                        <a:pt x="1140" y="23"/>
                      </a:lnTo>
                      <a:lnTo>
                        <a:pt x="1173" y="23"/>
                      </a:lnTo>
                      <a:lnTo>
                        <a:pt x="1205" y="23"/>
                      </a:lnTo>
                      <a:lnTo>
                        <a:pt x="1237" y="23"/>
                      </a:lnTo>
                      <a:lnTo>
                        <a:pt x="1270" y="23"/>
                      </a:lnTo>
                      <a:lnTo>
                        <a:pt x="1302" y="23"/>
                      </a:lnTo>
                      <a:lnTo>
                        <a:pt x="1334" y="23"/>
                      </a:lnTo>
                      <a:lnTo>
                        <a:pt x="1365" y="23"/>
                      </a:lnTo>
                      <a:lnTo>
                        <a:pt x="1397" y="23"/>
                      </a:lnTo>
                      <a:lnTo>
                        <a:pt x="1428" y="23"/>
                      </a:lnTo>
                      <a:lnTo>
                        <a:pt x="1459" y="23"/>
                      </a:lnTo>
                      <a:lnTo>
                        <a:pt x="1489" y="23"/>
                      </a:lnTo>
                      <a:lnTo>
                        <a:pt x="1518" y="23"/>
                      </a:lnTo>
                      <a:lnTo>
                        <a:pt x="1547" y="23"/>
                      </a:lnTo>
                      <a:lnTo>
                        <a:pt x="1575" y="23"/>
                      </a:lnTo>
                      <a:lnTo>
                        <a:pt x="1602" y="23"/>
                      </a:lnTo>
                      <a:lnTo>
                        <a:pt x="1628" y="23"/>
                      </a:lnTo>
                      <a:lnTo>
                        <a:pt x="1653" y="23"/>
                      </a:lnTo>
                      <a:lnTo>
                        <a:pt x="1677" y="23"/>
                      </a:lnTo>
                      <a:lnTo>
                        <a:pt x="1700" y="23"/>
                      </a:lnTo>
                      <a:lnTo>
                        <a:pt x="1721" y="23"/>
                      </a:lnTo>
                      <a:lnTo>
                        <a:pt x="1742" y="23"/>
                      </a:lnTo>
                      <a:lnTo>
                        <a:pt x="1761" y="23"/>
                      </a:lnTo>
                      <a:lnTo>
                        <a:pt x="1778" y="23"/>
                      </a:lnTo>
                      <a:lnTo>
                        <a:pt x="1795" y="23"/>
                      </a:lnTo>
                      <a:lnTo>
                        <a:pt x="1809" y="23"/>
                      </a:lnTo>
                      <a:lnTo>
                        <a:pt x="1821" y="23"/>
                      </a:lnTo>
                      <a:lnTo>
                        <a:pt x="1833" y="23"/>
                      </a:lnTo>
                      <a:lnTo>
                        <a:pt x="1842" y="23"/>
                      </a:lnTo>
                      <a:lnTo>
                        <a:pt x="1849" y="23"/>
                      </a:lnTo>
                      <a:lnTo>
                        <a:pt x="1854" y="23"/>
                      </a:lnTo>
                      <a:lnTo>
                        <a:pt x="1857" y="23"/>
                      </a:lnTo>
                      <a:lnTo>
                        <a:pt x="1859" y="23"/>
                      </a:lnTo>
                      <a:lnTo>
                        <a:pt x="185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69" name="Group 75"/>
                <p:cNvGrpSpPr>
                  <a:grpSpLocks/>
                </p:cNvGrpSpPr>
                <p:nvPr/>
              </p:nvGrpSpPr>
              <p:grpSpPr bwMode="auto">
                <a:xfrm>
                  <a:off x="1954" y="1151"/>
                  <a:ext cx="2288" cy="214"/>
                  <a:chOff x="2896" y="1474"/>
                  <a:chExt cx="1445" cy="143"/>
                </a:xfrm>
              </p:grpSpPr>
              <p:sp>
                <p:nvSpPr>
                  <p:cNvPr id="217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8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9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0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1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2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3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6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4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7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5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6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7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8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9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0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1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2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3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3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4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5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6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6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7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0" name="Group 97"/>
                <p:cNvGrpSpPr>
                  <a:grpSpLocks/>
                </p:cNvGrpSpPr>
                <p:nvPr/>
              </p:nvGrpSpPr>
              <p:grpSpPr bwMode="auto">
                <a:xfrm>
                  <a:off x="4337" y="1151"/>
                  <a:ext cx="699" cy="112"/>
                  <a:chOff x="4401" y="1474"/>
                  <a:chExt cx="442" cy="75"/>
                </a:xfrm>
              </p:grpSpPr>
              <p:sp>
                <p:nvSpPr>
                  <p:cNvPr id="210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1474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1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2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3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5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4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5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9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6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1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1" name="Group 105"/>
                <p:cNvGrpSpPr>
                  <a:grpSpLocks/>
                </p:cNvGrpSpPr>
                <p:nvPr/>
              </p:nvGrpSpPr>
              <p:grpSpPr bwMode="auto">
                <a:xfrm>
                  <a:off x="1954" y="2386"/>
                  <a:ext cx="2628" cy="113"/>
                  <a:chOff x="2896" y="2299"/>
                  <a:chExt cx="1660" cy="75"/>
                </a:xfrm>
              </p:grpSpPr>
              <p:sp>
                <p:nvSpPr>
                  <p:cNvPr id="192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3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4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5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6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7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8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9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0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1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2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3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4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5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6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7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2299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8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9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2" name="Group 124"/>
                <p:cNvGrpSpPr>
                  <a:grpSpLocks/>
                </p:cNvGrpSpPr>
                <p:nvPr/>
              </p:nvGrpSpPr>
              <p:grpSpPr bwMode="auto">
                <a:xfrm>
                  <a:off x="680" y="1714"/>
                  <a:ext cx="480" cy="219"/>
                  <a:chOff x="2091" y="1850"/>
                  <a:chExt cx="303" cy="146"/>
                </a:xfrm>
              </p:grpSpPr>
              <p:sp>
                <p:nvSpPr>
                  <p:cNvPr id="187" name="Rectangl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2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8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9" name="Rectangl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6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0" name="Rectangle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4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1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1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3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996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4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81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5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6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286"/>
                  <a:ext cx="18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7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8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4789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9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4903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0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5017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1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48" y="2286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2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286"/>
                  <a:ext cx="17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3" name="Rectangle 140"/>
                <p:cNvSpPr>
                  <a:spLocks noChangeArrowheads="1"/>
                </p:cNvSpPr>
                <p:nvPr/>
              </p:nvSpPr>
              <p:spPr bwMode="auto">
                <a:xfrm>
                  <a:off x="4567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4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00" y="2252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5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305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6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2282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260" name="Line 50"/>
            <p:cNvSpPr>
              <a:spLocks noChangeAspect="1" noChangeShapeType="1"/>
            </p:cNvSpPr>
            <p:nvPr/>
          </p:nvSpPr>
          <p:spPr bwMode="auto">
            <a:xfrm>
              <a:off x="6699651" y="3138941"/>
              <a:ext cx="390937" cy="24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4882" y="4313401"/>
            <a:ext cx="7643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/>
                <a:cs typeface="Times New Roman"/>
              </a:rPr>
              <a:t>Exonuclease</a:t>
            </a:r>
            <a:r>
              <a:rPr lang="en-US" sz="2200" dirty="0">
                <a:latin typeface="Times New Roman"/>
                <a:cs typeface="Times New Roman"/>
              </a:rPr>
              <a:t> activity of </a:t>
            </a:r>
            <a:r>
              <a:rPr lang="en-US" sz="2200" dirty="0">
                <a:solidFill>
                  <a:srgbClr val="DFDF00"/>
                </a:solidFill>
                <a:latin typeface="Times New Roman"/>
                <a:cs typeface="Times New Roman"/>
              </a:rPr>
              <a:t>DNA </a:t>
            </a:r>
            <a:r>
              <a:rPr lang="en-US" sz="2200" dirty="0" smtClean="0">
                <a:solidFill>
                  <a:srgbClr val="DFDF00"/>
                </a:solidFill>
                <a:latin typeface="Times New Roman"/>
                <a:cs typeface="Times New Roman"/>
              </a:rPr>
              <a:t>polymerase </a:t>
            </a:r>
            <a:r>
              <a:rPr lang="en-US" sz="2200" dirty="0" smtClean="0">
                <a:latin typeface="Times New Roman"/>
                <a:cs typeface="Times New Roman"/>
              </a:rPr>
              <a:t>removes </a:t>
            </a:r>
            <a:r>
              <a:rPr lang="en-US" sz="2200" dirty="0">
                <a:latin typeface="Times New Roman"/>
                <a:cs typeface="Times New Roman"/>
              </a:rPr>
              <a:t>RNA </a:t>
            </a:r>
            <a:r>
              <a:rPr lang="en-US" sz="2200" dirty="0" smtClean="0">
                <a:latin typeface="Times New Roman"/>
                <a:cs typeface="Times New Roman"/>
              </a:rPr>
              <a:t>primers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15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Times New Roman"/>
                <a:cs typeface="Times New Roman"/>
              </a:rPr>
              <a:t>DNA polymerase </a:t>
            </a:r>
            <a:r>
              <a:rPr lang="en-US" dirty="0">
                <a:latin typeface="Times New Roman"/>
                <a:cs typeface="Times New Roman"/>
              </a:rPr>
              <a:t>fills the </a:t>
            </a:r>
            <a:r>
              <a:rPr lang="en-US" dirty="0" smtClean="0">
                <a:latin typeface="Times New Roman"/>
                <a:cs typeface="Times New Roman"/>
              </a:rPr>
              <a:t>gaps.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Ligase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forms bonds between sugar-phosphate backbone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9" name="Group 148"/>
          <p:cNvGrpSpPr>
            <a:grpSpLocks noChangeAspect="1"/>
          </p:cNvGrpSpPr>
          <p:nvPr/>
        </p:nvGrpSpPr>
        <p:grpSpPr>
          <a:xfrm>
            <a:off x="695849" y="1636912"/>
            <a:ext cx="6832424" cy="2160000"/>
            <a:chOff x="584200" y="1511300"/>
            <a:chExt cx="8832847" cy="2792413"/>
          </a:xfrm>
        </p:grpSpPr>
        <p:grpSp>
          <p:nvGrpSpPr>
            <p:cNvPr id="150" name="Group 4"/>
            <p:cNvGrpSpPr>
              <a:grpSpLocks/>
            </p:cNvGrpSpPr>
            <p:nvPr/>
          </p:nvGrpSpPr>
          <p:grpSpPr bwMode="auto">
            <a:xfrm>
              <a:off x="7286675" y="1581150"/>
              <a:ext cx="971499" cy="2654300"/>
              <a:chOff x="4080" y="996"/>
              <a:chExt cx="544" cy="1672"/>
            </a:xfrm>
          </p:grpSpPr>
          <p:grpSp>
            <p:nvGrpSpPr>
              <p:cNvPr id="295" name="Group 5"/>
              <p:cNvGrpSpPr>
                <a:grpSpLocks/>
              </p:cNvGrpSpPr>
              <p:nvPr/>
            </p:nvGrpSpPr>
            <p:grpSpPr bwMode="auto">
              <a:xfrm>
                <a:off x="4080" y="1990"/>
                <a:ext cx="442" cy="678"/>
                <a:chOff x="3713" y="3173"/>
                <a:chExt cx="442" cy="678"/>
              </a:xfrm>
            </p:grpSpPr>
            <p:sp>
              <p:nvSpPr>
                <p:cNvPr id="299" name="Freeform 6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3289 w 147"/>
                    <a:gd name="T1" fmla="*/ 0 h 225"/>
                    <a:gd name="T2" fmla="*/ 3644 w 147"/>
                    <a:gd name="T3" fmla="*/ 136 h 225"/>
                    <a:gd name="T4" fmla="*/ 3915 w 147"/>
                    <a:gd name="T5" fmla="*/ 545 h 225"/>
                    <a:gd name="T6" fmla="*/ 3996 w 147"/>
                    <a:gd name="T7" fmla="*/ 1100 h 225"/>
                    <a:gd name="T8" fmla="*/ 3996 w 147"/>
                    <a:gd name="T9" fmla="*/ 1100 h 225"/>
                    <a:gd name="T10" fmla="*/ 3996 w 147"/>
                    <a:gd name="T11" fmla="*/ 1534 h 225"/>
                    <a:gd name="T12" fmla="*/ 3996 w 147"/>
                    <a:gd name="T13" fmla="*/ 2489 h 225"/>
                    <a:gd name="T14" fmla="*/ 3996 w 147"/>
                    <a:gd name="T15" fmla="*/ 3667 h 225"/>
                    <a:gd name="T16" fmla="*/ 3996 w 147"/>
                    <a:gd name="T17" fmla="*/ 4650 h 225"/>
                    <a:gd name="T18" fmla="*/ 3996 w 147"/>
                    <a:gd name="T19" fmla="*/ 5029 h 225"/>
                    <a:gd name="T20" fmla="*/ 3996 w 147"/>
                    <a:gd name="T21" fmla="*/ 5029 h 225"/>
                    <a:gd name="T22" fmla="*/ 3915 w 147"/>
                    <a:gd name="T23" fmla="*/ 5611 h 225"/>
                    <a:gd name="T24" fmla="*/ 3644 w 147"/>
                    <a:gd name="T25" fmla="*/ 6021 h 225"/>
                    <a:gd name="T26" fmla="*/ 3289 w 147"/>
                    <a:gd name="T27" fmla="*/ 6156 h 225"/>
                    <a:gd name="T28" fmla="*/ 3289 w 147"/>
                    <a:gd name="T29" fmla="*/ 6156 h 225"/>
                    <a:gd name="T30" fmla="*/ 2613 w 147"/>
                    <a:gd name="T31" fmla="*/ 6156 h 225"/>
                    <a:gd name="T32" fmla="*/ 1383 w 147"/>
                    <a:gd name="T33" fmla="*/ 6156 h 225"/>
                    <a:gd name="T34" fmla="*/ 707 w 147"/>
                    <a:gd name="T35" fmla="*/ 6156 h 225"/>
                    <a:gd name="T36" fmla="*/ 707 w 147"/>
                    <a:gd name="T37" fmla="*/ 6156 h 225"/>
                    <a:gd name="T38" fmla="*/ 352 w 147"/>
                    <a:gd name="T39" fmla="*/ 6021 h 225"/>
                    <a:gd name="T40" fmla="*/ 108 w 147"/>
                    <a:gd name="T41" fmla="*/ 5611 h 225"/>
                    <a:gd name="T42" fmla="*/ 0 w 147"/>
                    <a:gd name="T43" fmla="*/ 5029 h 225"/>
                    <a:gd name="T44" fmla="*/ 0 w 147"/>
                    <a:gd name="T45" fmla="*/ 5029 h 225"/>
                    <a:gd name="T46" fmla="*/ 0 w 147"/>
                    <a:gd name="T47" fmla="*/ 4650 h 225"/>
                    <a:gd name="T48" fmla="*/ 0 w 147"/>
                    <a:gd name="T49" fmla="*/ 3667 h 225"/>
                    <a:gd name="T50" fmla="*/ 0 w 147"/>
                    <a:gd name="T51" fmla="*/ 2489 h 225"/>
                    <a:gd name="T52" fmla="*/ 0 w 147"/>
                    <a:gd name="T53" fmla="*/ 1534 h 225"/>
                    <a:gd name="T54" fmla="*/ 0 w 147"/>
                    <a:gd name="T55" fmla="*/ 1100 h 225"/>
                    <a:gd name="T56" fmla="*/ 0 w 147"/>
                    <a:gd name="T57" fmla="*/ 1100 h 225"/>
                    <a:gd name="T58" fmla="*/ 108 w 147"/>
                    <a:gd name="T59" fmla="*/ 545 h 225"/>
                    <a:gd name="T60" fmla="*/ 352 w 147"/>
                    <a:gd name="T61" fmla="*/ 136 h 225"/>
                    <a:gd name="T62" fmla="*/ 707 w 147"/>
                    <a:gd name="T63" fmla="*/ 0 h 225"/>
                    <a:gd name="T64" fmla="*/ 707 w 147"/>
                    <a:gd name="T65" fmla="*/ 0 h 225"/>
                    <a:gd name="T66" fmla="*/ 1383 w 147"/>
                    <a:gd name="T67" fmla="*/ 0 h 225"/>
                    <a:gd name="T68" fmla="*/ 2613 w 147"/>
                    <a:gd name="T69" fmla="*/ 0 h 225"/>
                    <a:gd name="T70" fmla="*/ 3289 w 147"/>
                    <a:gd name="T71" fmla="*/ 0 h 225"/>
                    <a:gd name="T72" fmla="*/ 3289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00" name="Freeform 7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945 h 34"/>
                    <a:gd name="T2" fmla="*/ 81 w 56"/>
                    <a:gd name="T3" fmla="*/ 724 h 34"/>
                    <a:gd name="T4" fmla="*/ 243 w 56"/>
                    <a:gd name="T5" fmla="*/ 560 h 34"/>
                    <a:gd name="T6" fmla="*/ 459 w 56"/>
                    <a:gd name="T7" fmla="*/ 385 h 34"/>
                    <a:gd name="T8" fmla="*/ 459 w 56"/>
                    <a:gd name="T9" fmla="*/ 385 h 34"/>
                    <a:gd name="T10" fmla="*/ 783 w 56"/>
                    <a:gd name="T11" fmla="*/ 248 h 34"/>
                    <a:gd name="T12" fmla="*/ 1188 w 56"/>
                    <a:gd name="T13" fmla="*/ 194 h 34"/>
                    <a:gd name="T14" fmla="*/ 1512 w 56"/>
                    <a:gd name="T15" fmla="*/ 136 h 34"/>
                    <a:gd name="T16" fmla="*/ 1512 w 56"/>
                    <a:gd name="T17" fmla="*/ 136 h 34"/>
                    <a:gd name="T18" fmla="*/ 1458 w 56"/>
                    <a:gd name="T19" fmla="*/ 27 h 34"/>
                    <a:gd name="T20" fmla="*/ 837 w 56"/>
                    <a:gd name="T21" fmla="*/ 0 h 34"/>
                    <a:gd name="T22" fmla="*/ 297 w 56"/>
                    <a:gd name="T23" fmla="*/ 167 h 34"/>
                    <a:gd name="T24" fmla="*/ 297 w 56"/>
                    <a:gd name="T25" fmla="*/ 167 h 34"/>
                    <a:gd name="T26" fmla="*/ 135 w 56"/>
                    <a:gd name="T27" fmla="*/ 330 h 34"/>
                    <a:gd name="T28" fmla="*/ 0 w 56"/>
                    <a:gd name="T29" fmla="*/ 479 h 34"/>
                    <a:gd name="T30" fmla="*/ 0 w 56"/>
                    <a:gd name="T31" fmla="*/ 697 h 34"/>
                    <a:gd name="T32" fmla="*/ 0 w 56"/>
                    <a:gd name="T33" fmla="*/ 697 h 34"/>
                    <a:gd name="T34" fmla="*/ 0 w 56"/>
                    <a:gd name="T35" fmla="*/ 751 h 34"/>
                    <a:gd name="T36" fmla="*/ 0 w 56"/>
                    <a:gd name="T37" fmla="*/ 863 h 34"/>
                    <a:gd name="T38" fmla="*/ 0 w 56"/>
                    <a:gd name="T39" fmla="*/ 945 h 34"/>
                    <a:gd name="T40" fmla="*/ 0 w 56"/>
                    <a:gd name="T41" fmla="*/ 945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96" name="Group 8"/>
              <p:cNvGrpSpPr>
                <a:grpSpLocks/>
              </p:cNvGrpSpPr>
              <p:nvPr/>
            </p:nvGrpSpPr>
            <p:grpSpPr bwMode="auto">
              <a:xfrm>
                <a:off x="4182" y="996"/>
                <a:ext cx="442" cy="678"/>
                <a:chOff x="3713" y="3173"/>
                <a:chExt cx="442" cy="678"/>
              </a:xfrm>
            </p:grpSpPr>
            <p:sp>
              <p:nvSpPr>
                <p:cNvPr id="297" name="Freeform 9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3289 w 147"/>
                    <a:gd name="T1" fmla="*/ 0 h 225"/>
                    <a:gd name="T2" fmla="*/ 3644 w 147"/>
                    <a:gd name="T3" fmla="*/ 136 h 225"/>
                    <a:gd name="T4" fmla="*/ 3915 w 147"/>
                    <a:gd name="T5" fmla="*/ 545 h 225"/>
                    <a:gd name="T6" fmla="*/ 3996 w 147"/>
                    <a:gd name="T7" fmla="*/ 1100 h 225"/>
                    <a:gd name="T8" fmla="*/ 3996 w 147"/>
                    <a:gd name="T9" fmla="*/ 1100 h 225"/>
                    <a:gd name="T10" fmla="*/ 3996 w 147"/>
                    <a:gd name="T11" fmla="*/ 1534 h 225"/>
                    <a:gd name="T12" fmla="*/ 3996 w 147"/>
                    <a:gd name="T13" fmla="*/ 2489 h 225"/>
                    <a:gd name="T14" fmla="*/ 3996 w 147"/>
                    <a:gd name="T15" fmla="*/ 3667 h 225"/>
                    <a:gd name="T16" fmla="*/ 3996 w 147"/>
                    <a:gd name="T17" fmla="*/ 4650 h 225"/>
                    <a:gd name="T18" fmla="*/ 3996 w 147"/>
                    <a:gd name="T19" fmla="*/ 5029 h 225"/>
                    <a:gd name="T20" fmla="*/ 3996 w 147"/>
                    <a:gd name="T21" fmla="*/ 5029 h 225"/>
                    <a:gd name="T22" fmla="*/ 3915 w 147"/>
                    <a:gd name="T23" fmla="*/ 5611 h 225"/>
                    <a:gd name="T24" fmla="*/ 3644 w 147"/>
                    <a:gd name="T25" fmla="*/ 6021 h 225"/>
                    <a:gd name="T26" fmla="*/ 3289 w 147"/>
                    <a:gd name="T27" fmla="*/ 6156 h 225"/>
                    <a:gd name="T28" fmla="*/ 3289 w 147"/>
                    <a:gd name="T29" fmla="*/ 6156 h 225"/>
                    <a:gd name="T30" fmla="*/ 2613 w 147"/>
                    <a:gd name="T31" fmla="*/ 6156 h 225"/>
                    <a:gd name="T32" fmla="*/ 1383 w 147"/>
                    <a:gd name="T33" fmla="*/ 6156 h 225"/>
                    <a:gd name="T34" fmla="*/ 707 w 147"/>
                    <a:gd name="T35" fmla="*/ 6156 h 225"/>
                    <a:gd name="T36" fmla="*/ 707 w 147"/>
                    <a:gd name="T37" fmla="*/ 6156 h 225"/>
                    <a:gd name="T38" fmla="*/ 352 w 147"/>
                    <a:gd name="T39" fmla="*/ 6021 h 225"/>
                    <a:gd name="T40" fmla="*/ 108 w 147"/>
                    <a:gd name="T41" fmla="*/ 5611 h 225"/>
                    <a:gd name="T42" fmla="*/ 0 w 147"/>
                    <a:gd name="T43" fmla="*/ 5029 h 225"/>
                    <a:gd name="T44" fmla="*/ 0 w 147"/>
                    <a:gd name="T45" fmla="*/ 5029 h 225"/>
                    <a:gd name="T46" fmla="*/ 0 w 147"/>
                    <a:gd name="T47" fmla="*/ 4650 h 225"/>
                    <a:gd name="T48" fmla="*/ 0 w 147"/>
                    <a:gd name="T49" fmla="*/ 3667 h 225"/>
                    <a:gd name="T50" fmla="*/ 0 w 147"/>
                    <a:gd name="T51" fmla="*/ 2489 h 225"/>
                    <a:gd name="T52" fmla="*/ 0 w 147"/>
                    <a:gd name="T53" fmla="*/ 1534 h 225"/>
                    <a:gd name="T54" fmla="*/ 0 w 147"/>
                    <a:gd name="T55" fmla="*/ 1100 h 225"/>
                    <a:gd name="T56" fmla="*/ 0 w 147"/>
                    <a:gd name="T57" fmla="*/ 1100 h 225"/>
                    <a:gd name="T58" fmla="*/ 108 w 147"/>
                    <a:gd name="T59" fmla="*/ 545 h 225"/>
                    <a:gd name="T60" fmla="*/ 352 w 147"/>
                    <a:gd name="T61" fmla="*/ 136 h 225"/>
                    <a:gd name="T62" fmla="*/ 707 w 147"/>
                    <a:gd name="T63" fmla="*/ 0 h 225"/>
                    <a:gd name="T64" fmla="*/ 707 w 147"/>
                    <a:gd name="T65" fmla="*/ 0 h 225"/>
                    <a:gd name="T66" fmla="*/ 1383 w 147"/>
                    <a:gd name="T67" fmla="*/ 0 h 225"/>
                    <a:gd name="T68" fmla="*/ 2613 w 147"/>
                    <a:gd name="T69" fmla="*/ 0 h 225"/>
                    <a:gd name="T70" fmla="*/ 3289 w 147"/>
                    <a:gd name="T71" fmla="*/ 0 h 225"/>
                    <a:gd name="T72" fmla="*/ 3289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98" name="Freeform 10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945 h 34"/>
                    <a:gd name="T2" fmla="*/ 81 w 56"/>
                    <a:gd name="T3" fmla="*/ 724 h 34"/>
                    <a:gd name="T4" fmla="*/ 243 w 56"/>
                    <a:gd name="T5" fmla="*/ 560 h 34"/>
                    <a:gd name="T6" fmla="*/ 459 w 56"/>
                    <a:gd name="T7" fmla="*/ 385 h 34"/>
                    <a:gd name="T8" fmla="*/ 459 w 56"/>
                    <a:gd name="T9" fmla="*/ 385 h 34"/>
                    <a:gd name="T10" fmla="*/ 783 w 56"/>
                    <a:gd name="T11" fmla="*/ 248 h 34"/>
                    <a:gd name="T12" fmla="*/ 1188 w 56"/>
                    <a:gd name="T13" fmla="*/ 194 h 34"/>
                    <a:gd name="T14" fmla="*/ 1512 w 56"/>
                    <a:gd name="T15" fmla="*/ 136 h 34"/>
                    <a:gd name="T16" fmla="*/ 1512 w 56"/>
                    <a:gd name="T17" fmla="*/ 136 h 34"/>
                    <a:gd name="T18" fmla="*/ 1458 w 56"/>
                    <a:gd name="T19" fmla="*/ 27 h 34"/>
                    <a:gd name="T20" fmla="*/ 837 w 56"/>
                    <a:gd name="T21" fmla="*/ 0 h 34"/>
                    <a:gd name="T22" fmla="*/ 297 w 56"/>
                    <a:gd name="T23" fmla="*/ 167 h 34"/>
                    <a:gd name="T24" fmla="*/ 297 w 56"/>
                    <a:gd name="T25" fmla="*/ 167 h 34"/>
                    <a:gd name="T26" fmla="*/ 135 w 56"/>
                    <a:gd name="T27" fmla="*/ 330 h 34"/>
                    <a:gd name="T28" fmla="*/ 0 w 56"/>
                    <a:gd name="T29" fmla="*/ 479 h 34"/>
                    <a:gd name="T30" fmla="*/ 0 w 56"/>
                    <a:gd name="T31" fmla="*/ 697 h 34"/>
                    <a:gd name="T32" fmla="*/ 0 w 56"/>
                    <a:gd name="T33" fmla="*/ 697 h 34"/>
                    <a:gd name="T34" fmla="*/ 0 w 56"/>
                    <a:gd name="T35" fmla="*/ 751 h 34"/>
                    <a:gd name="T36" fmla="*/ 0 w 56"/>
                    <a:gd name="T37" fmla="*/ 863 h 34"/>
                    <a:gd name="T38" fmla="*/ 0 w 56"/>
                    <a:gd name="T39" fmla="*/ 945 h 34"/>
                    <a:gd name="T40" fmla="*/ 0 w 56"/>
                    <a:gd name="T41" fmla="*/ 945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51" name="Group 150"/>
            <p:cNvGrpSpPr/>
            <p:nvPr/>
          </p:nvGrpSpPr>
          <p:grpSpPr>
            <a:xfrm>
              <a:off x="584200" y="1511300"/>
              <a:ext cx="8832847" cy="2792413"/>
              <a:chOff x="584200" y="1511300"/>
              <a:chExt cx="8832847" cy="2792413"/>
            </a:xfrm>
          </p:grpSpPr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584200" y="1511300"/>
                <a:ext cx="8832847" cy="2792413"/>
                <a:chOff x="327" y="952"/>
                <a:chExt cx="4946" cy="1759"/>
              </a:xfrm>
            </p:grpSpPr>
            <p:sp>
              <p:nvSpPr>
                <p:cNvPr id="165" name="Text Box 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210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66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6" y="2350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67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104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68" name="Freeform 16"/>
                <p:cNvSpPr>
                  <a:spLocks noChangeAspect="1"/>
                </p:cNvSpPr>
                <p:nvPr/>
              </p:nvSpPr>
              <p:spPr bwMode="auto">
                <a:xfrm>
                  <a:off x="1919" y="952"/>
                  <a:ext cx="366" cy="639"/>
                </a:xfrm>
                <a:custGeom>
                  <a:avLst/>
                  <a:gdLst>
                    <a:gd name="T0" fmla="*/ 164 w 154"/>
                    <a:gd name="T1" fmla="*/ 2162 h 284"/>
                    <a:gd name="T2" fmla="*/ 69 w 154"/>
                    <a:gd name="T3" fmla="*/ 2324 h 284"/>
                    <a:gd name="T4" fmla="*/ 0 w 154"/>
                    <a:gd name="T5" fmla="*/ 2540 h 284"/>
                    <a:gd name="T6" fmla="*/ 0 w 154"/>
                    <a:gd name="T7" fmla="*/ 2779 h 284"/>
                    <a:gd name="T8" fmla="*/ 78 w 154"/>
                    <a:gd name="T9" fmla="*/ 2997 h 284"/>
                    <a:gd name="T10" fmla="*/ 271 w 154"/>
                    <a:gd name="T11" fmla="*/ 3168 h 284"/>
                    <a:gd name="T12" fmla="*/ 604 w 154"/>
                    <a:gd name="T13" fmla="*/ 3235 h 284"/>
                    <a:gd name="T14" fmla="*/ 604 w 154"/>
                    <a:gd name="T15" fmla="*/ 3235 h 284"/>
                    <a:gd name="T16" fmla="*/ 1034 w 154"/>
                    <a:gd name="T17" fmla="*/ 3199 h 284"/>
                    <a:gd name="T18" fmla="*/ 1367 w 154"/>
                    <a:gd name="T19" fmla="*/ 3053 h 284"/>
                    <a:gd name="T20" fmla="*/ 1637 w 154"/>
                    <a:gd name="T21" fmla="*/ 2835 h 284"/>
                    <a:gd name="T22" fmla="*/ 1842 w 154"/>
                    <a:gd name="T23" fmla="*/ 2608 h 284"/>
                    <a:gd name="T24" fmla="*/ 1961 w 154"/>
                    <a:gd name="T25" fmla="*/ 2390 h 284"/>
                    <a:gd name="T26" fmla="*/ 2039 w 154"/>
                    <a:gd name="T27" fmla="*/ 2232 h 284"/>
                    <a:gd name="T28" fmla="*/ 2068 w 154"/>
                    <a:gd name="T29" fmla="*/ 2162 h 284"/>
                    <a:gd name="T30" fmla="*/ 2068 w 154"/>
                    <a:gd name="T31" fmla="*/ 2162 h 284"/>
                    <a:gd name="T32" fmla="*/ 2068 w 154"/>
                    <a:gd name="T33" fmla="*/ 1082 h 284"/>
                    <a:gd name="T34" fmla="*/ 2068 w 154"/>
                    <a:gd name="T35" fmla="*/ 1082 h 284"/>
                    <a:gd name="T36" fmla="*/ 2039 w 154"/>
                    <a:gd name="T37" fmla="*/ 1012 h 284"/>
                    <a:gd name="T38" fmla="*/ 1961 w 154"/>
                    <a:gd name="T39" fmla="*/ 855 h 284"/>
                    <a:gd name="T40" fmla="*/ 1842 w 154"/>
                    <a:gd name="T41" fmla="*/ 637 h 284"/>
                    <a:gd name="T42" fmla="*/ 1637 w 154"/>
                    <a:gd name="T43" fmla="*/ 400 h 284"/>
                    <a:gd name="T44" fmla="*/ 1367 w 154"/>
                    <a:gd name="T45" fmla="*/ 191 h 284"/>
                    <a:gd name="T46" fmla="*/ 1034 w 154"/>
                    <a:gd name="T47" fmla="*/ 45 h 284"/>
                    <a:gd name="T48" fmla="*/ 604 w 154"/>
                    <a:gd name="T49" fmla="*/ 0 h 284"/>
                    <a:gd name="T50" fmla="*/ 604 w 154"/>
                    <a:gd name="T51" fmla="*/ 0 h 284"/>
                    <a:gd name="T52" fmla="*/ 271 w 154"/>
                    <a:gd name="T53" fmla="*/ 81 h 284"/>
                    <a:gd name="T54" fmla="*/ 78 w 154"/>
                    <a:gd name="T55" fmla="*/ 247 h 284"/>
                    <a:gd name="T56" fmla="*/ 0 w 154"/>
                    <a:gd name="T57" fmla="*/ 466 h 284"/>
                    <a:gd name="T58" fmla="*/ 0 w 154"/>
                    <a:gd name="T59" fmla="*/ 704 h 284"/>
                    <a:gd name="T60" fmla="*/ 69 w 154"/>
                    <a:gd name="T61" fmla="*/ 920 h 284"/>
                    <a:gd name="T62" fmla="*/ 164 w 154"/>
                    <a:gd name="T63" fmla="*/ 1082 h 284"/>
                    <a:gd name="T64" fmla="*/ 164 w 154"/>
                    <a:gd name="T65" fmla="*/ 1082 h 284"/>
                    <a:gd name="T66" fmla="*/ 164 w 154"/>
                    <a:gd name="T67" fmla="*/ 1368 h 284"/>
                    <a:gd name="T68" fmla="*/ 164 w 154"/>
                    <a:gd name="T69" fmla="*/ 1879 h 284"/>
                    <a:gd name="T70" fmla="*/ 164 w 154"/>
                    <a:gd name="T71" fmla="*/ 2162 h 284"/>
                    <a:gd name="T72" fmla="*/ 164 w 154"/>
                    <a:gd name="T73" fmla="*/ 2162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2" y="190"/>
                      </a:moveTo>
                      <a:lnTo>
                        <a:pt x="5" y="204"/>
                      </a:lnTo>
                      <a:lnTo>
                        <a:pt x="0" y="223"/>
                      </a:lnTo>
                      <a:lnTo>
                        <a:pt x="0" y="244"/>
                      </a:lnTo>
                      <a:lnTo>
                        <a:pt x="6" y="263"/>
                      </a:lnTo>
                      <a:lnTo>
                        <a:pt x="20" y="278"/>
                      </a:lnTo>
                      <a:lnTo>
                        <a:pt x="45" y="284"/>
                      </a:lnTo>
                      <a:lnTo>
                        <a:pt x="77" y="281"/>
                      </a:lnTo>
                      <a:lnTo>
                        <a:pt x="102" y="268"/>
                      </a:lnTo>
                      <a:lnTo>
                        <a:pt x="122" y="249"/>
                      </a:lnTo>
                      <a:lnTo>
                        <a:pt x="137" y="229"/>
                      </a:lnTo>
                      <a:lnTo>
                        <a:pt x="146" y="210"/>
                      </a:lnTo>
                      <a:lnTo>
                        <a:pt x="152" y="196"/>
                      </a:lnTo>
                      <a:lnTo>
                        <a:pt x="154" y="190"/>
                      </a:lnTo>
                      <a:lnTo>
                        <a:pt x="154" y="95"/>
                      </a:lnTo>
                      <a:lnTo>
                        <a:pt x="152" y="89"/>
                      </a:lnTo>
                      <a:lnTo>
                        <a:pt x="146" y="75"/>
                      </a:lnTo>
                      <a:lnTo>
                        <a:pt x="137" y="56"/>
                      </a:lnTo>
                      <a:lnTo>
                        <a:pt x="122" y="35"/>
                      </a:lnTo>
                      <a:lnTo>
                        <a:pt x="102" y="17"/>
                      </a:lnTo>
                      <a:lnTo>
                        <a:pt x="77" y="4"/>
                      </a:lnTo>
                      <a:lnTo>
                        <a:pt x="45" y="0"/>
                      </a:lnTo>
                      <a:lnTo>
                        <a:pt x="20" y="7"/>
                      </a:lnTo>
                      <a:lnTo>
                        <a:pt x="6" y="22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5" y="81"/>
                      </a:lnTo>
                      <a:lnTo>
                        <a:pt x="12" y="95"/>
                      </a:lnTo>
                      <a:lnTo>
                        <a:pt x="12" y="120"/>
                      </a:lnTo>
                      <a:lnTo>
                        <a:pt x="12" y="165"/>
                      </a:lnTo>
                      <a:lnTo>
                        <a:pt x="12" y="190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9" name="Freeform 17"/>
                <p:cNvSpPr>
                  <a:spLocks noChangeAspect="1"/>
                </p:cNvSpPr>
                <p:nvPr/>
              </p:nvSpPr>
              <p:spPr bwMode="auto">
                <a:xfrm>
                  <a:off x="1955" y="977"/>
                  <a:ext cx="115" cy="150"/>
                </a:xfrm>
                <a:custGeom>
                  <a:avLst/>
                  <a:gdLst>
                    <a:gd name="T0" fmla="*/ 661 w 48"/>
                    <a:gd name="T1" fmla="*/ 0 h 67"/>
                    <a:gd name="T2" fmla="*/ 276 w 48"/>
                    <a:gd name="T3" fmla="*/ 65 h 67"/>
                    <a:gd name="T4" fmla="*/ 69 w 48"/>
                    <a:gd name="T5" fmla="*/ 246 h 67"/>
                    <a:gd name="T6" fmla="*/ 0 w 48"/>
                    <a:gd name="T7" fmla="*/ 481 h 67"/>
                    <a:gd name="T8" fmla="*/ 57 w 48"/>
                    <a:gd name="T9" fmla="*/ 716 h 67"/>
                    <a:gd name="T10" fmla="*/ 57 w 48"/>
                    <a:gd name="T11" fmla="*/ 716 h 67"/>
                    <a:gd name="T12" fmla="*/ 69 w 48"/>
                    <a:gd name="T13" fmla="*/ 732 h 67"/>
                    <a:gd name="T14" fmla="*/ 81 w 48"/>
                    <a:gd name="T15" fmla="*/ 741 h 67"/>
                    <a:gd name="T16" fmla="*/ 110 w 48"/>
                    <a:gd name="T17" fmla="*/ 752 h 67"/>
                    <a:gd name="T18" fmla="*/ 110 w 48"/>
                    <a:gd name="T19" fmla="*/ 752 h 67"/>
                    <a:gd name="T20" fmla="*/ 137 w 48"/>
                    <a:gd name="T21" fmla="*/ 741 h 67"/>
                    <a:gd name="T22" fmla="*/ 149 w 48"/>
                    <a:gd name="T23" fmla="*/ 732 h 67"/>
                    <a:gd name="T24" fmla="*/ 149 w 48"/>
                    <a:gd name="T25" fmla="*/ 707 h 67"/>
                    <a:gd name="T26" fmla="*/ 149 w 48"/>
                    <a:gd name="T27" fmla="*/ 707 h 67"/>
                    <a:gd name="T28" fmla="*/ 137 w 48"/>
                    <a:gd name="T29" fmla="*/ 425 h 67"/>
                    <a:gd name="T30" fmla="*/ 276 w 48"/>
                    <a:gd name="T31" fmla="*/ 154 h 67"/>
                    <a:gd name="T32" fmla="*/ 661 w 48"/>
                    <a:gd name="T33" fmla="*/ 0 h 67"/>
                    <a:gd name="T34" fmla="*/ 661 w 48"/>
                    <a:gd name="T35" fmla="*/ 0 h 67"/>
                    <a:gd name="T36" fmla="*/ 661 w 48"/>
                    <a:gd name="T37" fmla="*/ 0 h 67"/>
                    <a:gd name="T38" fmla="*/ 661 w 48"/>
                    <a:gd name="T39" fmla="*/ 0 h 67"/>
                    <a:gd name="T40" fmla="*/ 661 w 48"/>
                    <a:gd name="T41" fmla="*/ 0 h 67"/>
                    <a:gd name="T42" fmla="*/ 661 w 48"/>
                    <a:gd name="T43" fmla="*/ 0 h 67"/>
                    <a:gd name="T44" fmla="*/ 661 w 48"/>
                    <a:gd name="T45" fmla="*/ 0 h 67"/>
                    <a:gd name="T46" fmla="*/ 661 w 48"/>
                    <a:gd name="T47" fmla="*/ 0 h 67"/>
                    <a:gd name="T48" fmla="*/ 661 w 48"/>
                    <a:gd name="T49" fmla="*/ 0 h 67"/>
                    <a:gd name="T50" fmla="*/ 661 w 48"/>
                    <a:gd name="T51" fmla="*/ 0 h 67"/>
                    <a:gd name="T52" fmla="*/ 661 w 48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7"/>
                    <a:gd name="T83" fmla="*/ 48 w 48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7">
                      <a:moveTo>
                        <a:pt x="48" y="0"/>
                      </a:moveTo>
                      <a:lnTo>
                        <a:pt x="20" y="6"/>
                      </a:lnTo>
                      <a:lnTo>
                        <a:pt x="5" y="22"/>
                      </a:lnTo>
                      <a:lnTo>
                        <a:pt x="0" y="43"/>
                      </a:lnTo>
                      <a:lnTo>
                        <a:pt x="4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8" y="67"/>
                      </a:lnTo>
                      <a:lnTo>
                        <a:pt x="10" y="66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0" y="38"/>
                      </a:lnTo>
                      <a:lnTo>
                        <a:pt x="20" y="1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0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83" y="1483"/>
                  <a:ext cx="28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1" name="Rectangle 19"/>
                <p:cNvSpPr>
                  <a:spLocks noChangeArrowheads="1"/>
                </p:cNvSpPr>
                <p:nvPr/>
              </p:nvSpPr>
              <p:spPr bwMode="auto">
                <a:xfrm>
                  <a:off x="1908" y="1340"/>
                  <a:ext cx="2370" cy="50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72" name="Group 20"/>
                <p:cNvGrpSpPr>
                  <a:grpSpLocks/>
                </p:cNvGrpSpPr>
                <p:nvPr/>
              </p:nvGrpSpPr>
              <p:grpSpPr bwMode="auto">
                <a:xfrm>
                  <a:off x="1122" y="1509"/>
                  <a:ext cx="536" cy="645"/>
                  <a:chOff x="3561" y="1713"/>
                  <a:chExt cx="339" cy="431"/>
                </a:xfrm>
              </p:grpSpPr>
              <p:sp>
                <p:nvSpPr>
                  <p:cNvPr id="291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3561" y="1713"/>
                    <a:ext cx="339" cy="431"/>
                  </a:xfrm>
                  <a:custGeom>
                    <a:avLst/>
                    <a:gdLst>
                      <a:gd name="T0" fmla="*/ 382 w 226"/>
                      <a:gd name="T1" fmla="*/ 0 h 288"/>
                      <a:gd name="T2" fmla="*/ 450 w 226"/>
                      <a:gd name="T3" fmla="*/ 6 h 288"/>
                      <a:gd name="T4" fmla="*/ 513 w 226"/>
                      <a:gd name="T5" fmla="*/ 28 h 288"/>
                      <a:gd name="T6" fmla="*/ 573 w 226"/>
                      <a:gd name="T7" fmla="*/ 67 h 288"/>
                      <a:gd name="T8" fmla="*/ 629 w 226"/>
                      <a:gd name="T9" fmla="*/ 114 h 288"/>
                      <a:gd name="T10" fmla="*/ 674 w 226"/>
                      <a:gd name="T11" fmla="*/ 171 h 288"/>
                      <a:gd name="T12" fmla="*/ 709 w 226"/>
                      <a:gd name="T13" fmla="*/ 238 h 288"/>
                      <a:gd name="T14" fmla="*/ 741 w 226"/>
                      <a:gd name="T15" fmla="*/ 316 h 288"/>
                      <a:gd name="T16" fmla="*/ 756 w 226"/>
                      <a:gd name="T17" fmla="*/ 397 h 288"/>
                      <a:gd name="T18" fmla="*/ 763 w 226"/>
                      <a:gd name="T19" fmla="*/ 483 h 288"/>
                      <a:gd name="T20" fmla="*/ 763 w 226"/>
                      <a:gd name="T21" fmla="*/ 483 h 288"/>
                      <a:gd name="T22" fmla="*/ 756 w 226"/>
                      <a:gd name="T23" fmla="*/ 569 h 288"/>
                      <a:gd name="T24" fmla="*/ 741 w 226"/>
                      <a:gd name="T25" fmla="*/ 649 h 288"/>
                      <a:gd name="T26" fmla="*/ 709 w 226"/>
                      <a:gd name="T27" fmla="*/ 723 h 288"/>
                      <a:gd name="T28" fmla="*/ 674 w 226"/>
                      <a:gd name="T29" fmla="*/ 795 h 288"/>
                      <a:gd name="T30" fmla="*/ 629 w 226"/>
                      <a:gd name="T31" fmla="*/ 852 h 288"/>
                      <a:gd name="T32" fmla="*/ 573 w 226"/>
                      <a:gd name="T33" fmla="*/ 898 h 288"/>
                      <a:gd name="T34" fmla="*/ 513 w 226"/>
                      <a:gd name="T35" fmla="*/ 937 h 288"/>
                      <a:gd name="T36" fmla="*/ 450 w 226"/>
                      <a:gd name="T37" fmla="*/ 959 h 288"/>
                      <a:gd name="T38" fmla="*/ 382 w 226"/>
                      <a:gd name="T39" fmla="*/ 965 h 288"/>
                      <a:gd name="T40" fmla="*/ 382 w 226"/>
                      <a:gd name="T41" fmla="*/ 965 h 288"/>
                      <a:gd name="T42" fmla="*/ 315 w 226"/>
                      <a:gd name="T43" fmla="*/ 959 h 288"/>
                      <a:gd name="T44" fmla="*/ 248 w 226"/>
                      <a:gd name="T45" fmla="*/ 937 h 288"/>
                      <a:gd name="T46" fmla="*/ 189 w 226"/>
                      <a:gd name="T47" fmla="*/ 898 h 288"/>
                      <a:gd name="T48" fmla="*/ 135 w 226"/>
                      <a:gd name="T49" fmla="*/ 852 h 288"/>
                      <a:gd name="T50" fmla="*/ 93 w 226"/>
                      <a:gd name="T51" fmla="*/ 795 h 288"/>
                      <a:gd name="T52" fmla="*/ 50 w 226"/>
                      <a:gd name="T53" fmla="*/ 723 h 288"/>
                      <a:gd name="T54" fmla="*/ 26 w 226"/>
                      <a:gd name="T55" fmla="*/ 649 h 288"/>
                      <a:gd name="T56" fmla="*/ 8 w 226"/>
                      <a:gd name="T57" fmla="*/ 569 h 288"/>
                      <a:gd name="T58" fmla="*/ 0 w 226"/>
                      <a:gd name="T59" fmla="*/ 483 h 288"/>
                      <a:gd name="T60" fmla="*/ 0 w 226"/>
                      <a:gd name="T61" fmla="*/ 483 h 288"/>
                      <a:gd name="T62" fmla="*/ 8 w 226"/>
                      <a:gd name="T63" fmla="*/ 397 h 288"/>
                      <a:gd name="T64" fmla="*/ 26 w 226"/>
                      <a:gd name="T65" fmla="*/ 316 h 288"/>
                      <a:gd name="T66" fmla="*/ 50 w 226"/>
                      <a:gd name="T67" fmla="*/ 238 h 288"/>
                      <a:gd name="T68" fmla="*/ 93 w 226"/>
                      <a:gd name="T69" fmla="*/ 171 h 288"/>
                      <a:gd name="T70" fmla="*/ 135 w 226"/>
                      <a:gd name="T71" fmla="*/ 114 h 288"/>
                      <a:gd name="T72" fmla="*/ 189 w 226"/>
                      <a:gd name="T73" fmla="*/ 67 h 288"/>
                      <a:gd name="T74" fmla="*/ 248 w 226"/>
                      <a:gd name="T75" fmla="*/ 28 h 288"/>
                      <a:gd name="T76" fmla="*/ 315 w 226"/>
                      <a:gd name="T77" fmla="*/ 6 h 288"/>
                      <a:gd name="T78" fmla="*/ 382 w 226"/>
                      <a:gd name="T79" fmla="*/ 0 h 288"/>
                      <a:gd name="T80" fmla="*/ 382 w 226"/>
                      <a:gd name="T81" fmla="*/ 0 h 28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26"/>
                      <a:gd name="T124" fmla="*/ 0 h 288"/>
                      <a:gd name="T125" fmla="*/ 226 w 226"/>
                      <a:gd name="T126" fmla="*/ 288 h 28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26" h="288">
                        <a:moveTo>
                          <a:pt x="113" y="0"/>
                        </a:moveTo>
                        <a:lnTo>
                          <a:pt x="133" y="2"/>
                        </a:lnTo>
                        <a:lnTo>
                          <a:pt x="152" y="9"/>
                        </a:lnTo>
                        <a:lnTo>
                          <a:pt x="170" y="20"/>
                        </a:lnTo>
                        <a:lnTo>
                          <a:pt x="186" y="34"/>
                        </a:lnTo>
                        <a:lnTo>
                          <a:pt x="199" y="51"/>
                        </a:lnTo>
                        <a:lnTo>
                          <a:pt x="210" y="71"/>
                        </a:lnTo>
                        <a:lnTo>
                          <a:pt x="219" y="94"/>
                        </a:lnTo>
                        <a:lnTo>
                          <a:pt x="224" y="118"/>
                        </a:lnTo>
                        <a:lnTo>
                          <a:pt x="226" y="144"/>
                        </a:lnTo>
                        <a:lnTo>
                          <a:pt x="224" y="170"/>
                        </a:lnTo>
                        <a:lnTo>
                          <a:pt x="219" y="194"/>
                        </a:lnTo>
                        <a:lnTo>
                          <a:pt x="210" y="216"/>
                        </a:lnTo>
                        <a:lnTo>
                          <a:pt x="199" y="237"/>
                        </a:lnTo>
                        <a:lnTo>
                          <a:pt x="186" y="254"/>
                        </a:lnTo>
                        <a:lnTo>
                          <a:pt x="170" y="268"/>
                        </a:lnTo>
                        <a:lnTo>
                          <a:pt x="152" y="279"/>
                        </a:lnTo>
                        <a:lnTo>
                          <a:pt x="133" y="286"/>
                        </a:lnTo>
                        <a:lnTo>
                          <a:pt x="113" y="288"/>
                        </a:lnTo>
                        <a:lnTo>
                          <a:pt x="93" y="286"/>
                        </a:lnTo>
                        <a:lnTo>
                          <a:pt x="73" y="279"/>
                        </a:lnTo>
                        <a:lnTo>
                          <a:pt x="56" y="268"/>
                        </a:lnTo>
                        <a:lnTo>
                          <a:pt x="40" y="254"/>
                        </a:lnTo>
                        <a:lnTo>
                          <a:pt x="27" y="237"/>
                        </a:lnTo>
                        <a:lnTo>
                          <a:pt x="15" y="216"/>
                        </a:lnTo>
                        <a:lnTo>
                          <a:pt x="7" y="194"/>
                        </a:lnTo>
                        <a:lnTo>
                          <a:pt x="2" y="170"/>
                        </a:lnTo>
                        <a:lnTo>
                          <a:pt x="0" y="144"/>
                        </a:lnTo>
                        <a:lnTo>
                          <a:pt x="2" y="118"/>
                        </a:lnTo>
                        <a:lnTo>
                          <a:pt x="7" y="94"/>
                        </a:lnTo>
                        <a:lnTo>
                          <a:pt x="15" y="71"/>
                        </a:lnTo>
                        <a:lnTo>
                          <a:pt x="27" y="51"/>
                        </a:lnTo>
                        <a:lnTo>
                          <a:pt x="40" y="34"/>
                        </a:lnTo>
                        <a:lnTo>
                          <a:pt x="56" y="20"/>
                        </a:lnTo>
                        <a:lnTo>
                          <a:pt x="73" y="9"/>
                        </a:lnTo>
                        <a:lnTo>
                          <a:pt x="93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D4E4"/>
                  </a:solidFill>
                  <a:ln w="1905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2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749" y="1830"/>
                    <a:ext cx="67" cy="202"/>
                  </a:xfrm>
                  <a:custGeom>
                    <a:avLst/>
                    <a:gdLst>
                      <a:gd name="T0" fmla="*/ 122 w 45"/>
                      <a:gd name="T1" fmla="*/ 362 h 135"/>
                      <a:gd name="T2" fmla="*/ 89 w 45"/>
                      <a:gd name="T3" fmla="*/ 322 h 135"/>
                      <a:gd name="T4" fmla="*/ 63 w 45"/>
                      <a:gd name="T5" fmla="*/ 278 h 135"/>
                      <a:gd name="T6" fmla="*/ 49 w 45"/>
                      <a:gd name="T7" fmla="*/ 221 h 135"/>
                      <a:gd name="T8" fmla="*/ 49 w 45"/>
                      <a:gd name="T9" fmla="*/ 221 h 135"/>
                      <a:gd name="T10" fmla="*/ 63 w 45"/>
                      <a:gd name="T11" fmla="*/ 171 h 135"/>
                      <a:gd name="T12" fmla="*/ 89 w 45"/>
                      <a:gd name="T13" fmla="*/ 127 h 135"/>
                      <a:gd name="T14" fmla="*/ 122 w 45"/>
                      <a:gd name="T15" fmla="*/ 90 h 135"/>
                      <a:gd name="T16" fmla="*/ 122 w 45"/>
                      <a:gd name="T17" fmla="*/ 90 h 135"/>
                      <a:gd name="T18" fmla="*/ 140 w 45"/>
                      <a:gd name="T19" fmla="*/ 63 h 135"/>
                      <a:gd name="T20" fmla="*/ 141 w 45"/>
                      <a:gd name="T21" fmla="*/ 28 h 135"/>
                      <a:gd name="T22" fmla="*/ 149 w 45"/>
                      <a:gd name="T23" fmla="*/ 0 h 135"/>
                      <a:gd name="T24" fmla="*/ 149 w 45"/>
                      <a:gd name="T25" fmla="*/ 0 h 135"/>
                      <a:gd name="T26" fmla="*/ 141 w 45"/>
                      <a:gd name="T27" fmla="*/ 22 h 135"/>
                      <a:gd name="T28" fmla="*/ 141 w 45"/>
                      <a:gd name="T29" fmla="*/ 28 h 135"/>
                      <a:gd name="T30" fmla="*/ 149 w 45"/>
                      <a:gd name="T31" fmla="*/ 0 h 135"/>
                      <a:gd name="T32" fmla="*/ 149 w 45"/>
                      <a:gd name="T33" fmla="*/ 0 h 135"/>
                      <a:gd name="T34" fmla="*/ 149 w 45"/>
                      <a:gd name="T35" fmla="*/ 0 h 135"/>
                      <a:gd name="T36" fmla="*/ 149 w 45"/>
                      <a:gd name="T37" fmla="*/ 0 h 135"/>
                      <a:gd name="T38" fmla="*/ 149 w 45"/>
                      <a:gd name="T39" fmla="*/ 0 h 135"/>
                      <a:gd name="T40" fmla="*/ 149 w 45"/>
                      <a:gd name="T41" fmla="*/ 0 h 135"/>
                      <a:gd name="T42" fmla="*/ 140 w 45"/>
                      <a:gd name="T43" fmla="*/ 27 h 135"/>
                      <a:gd name="T44" fmla="*/ 128 w 45"/>
                      <a:gd name="T45" fmla="*/ 55 h 135"/>
                      <a:gd name="T46" fmla="*/ 113 w 45"/>
                      <a:gd name="T47" fmla="*/ 81 h 135"/>
                      <a:gd name="T48" fmla="*/ 113 w 45"/>
                      <a:gd name="T49" fmla="*/ 81 h 135"/>
                      <a:gd name="T50" fmla="*/ 55 w 45"/>
                      <a:gd name="T51" fmla="*/ 121 h 135"/>
                      <a:gd name="T52" fmla="*/ 13 w 45"/>
                      <a:gd name="T53" fmla="*/ 175 h 135"/>
                      <a:gd name="T54" fmla="*/ 0 w 45"/>
                      <a:gd name="T55" fmla="*/ 238 h 135"/>
                      <a:gd name="T56" fmla="*/ 0 w 45"/>
                      <a:gd name="T57" fmla="*/ 238 h 135"/>
                      <a:gd name="T58" fmla="*/ 0 w 45"/>
                      <a:gd name="T59" fmla="*/ 238 h 135"/>
                      <a:gd name="T60" fmla="*/ 0 w 45"/>
                      <a:gd name="T61" fmla="*/ 238 h 135"/>
                      <a:gd name="T62" fmla="*/ 0 w 45"/>
                      <a:gd name="T63" fmla="*/ 242 h 135"/>
                      <a:gd name="T64" fmla="*/ 0 w 45"/>
                      <a:gd name="T65" fmla="*/ 242 h 135"/>
                      <a:gd name="T66" fmla="*/ 22 w 45"/>
                      <a:gd name="T67" fmla="*/ 292 h 135"/>
                      <a:gd name="T68" fmla="*/ 67 w 45"/>
                      <a:gd name="T69" fmla="*/ 335 h 135"/>
                      <a:gd name="T70" fmla="*/ 113 w 45"/>
                      <a:gd name="T71" fmla="*/ 371 h 135"/>
                      <a:gd name="T72" fmla="*/ 113 w 45"/>
                      <a:gd name="T73" fmla="*/ 371 h 135"/>
                      <a:gd name="T74" fmla="*/ 128 w 45"/>
                      <a:gd name="T75" fmla="*/ 397 h 135"/>
                      <a:gd name="T76" fmla="*/ 140 w 45"/>
                      <a:gd name="T77" fmla="*/ 423 h 135"/>
                      <a:gd name="T78" fmla="*/ 149 w 45"/>
                      <a:gd name="T79" fmla="*/ 452 h 135"/>
                      <a:gd name="T80" fmla="*/ 149 w 45"/>
                      <a:gd name="T81" fmla="*/ 452 h 135"/>
                      <a:gd name="T82" fmla="*/ 149 w 45"/>
                      <a:gd name="T83" fmla="*/ 452 h 135"/>
                      <a:gd name="T84" fmla="*/ 149 w 45"/>
                      <a:gd name="T85" fmla="*/ 452 h 135"/>
                      <a:gd name="T86" fmla="*/ 149 w 45"/>
                      <a:gd name="T87" fmla="*/ 452 h 135"/>
                      <a:gd name="T88" fmla="*/ 122 w 45"/>
                      <a:gd name="T89" fmla="*/ 362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"/>
                      <a:gd name="T136" fmla="*/ 0 h 135"/>
                      <a:gd name="T137" fmla="*/ 45 w 45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" h="135">
                        <a:moveTo>
                          <a:pt x="37" y="108"/>
                        </a:moveTo>
                        <a:lnTo>
                          <a:pt x="27" y="96"/>
                        </a:lnTo>
                        <a:lnTo>
                          <a:pt x="19" y="83"/>
                        </a:lnTo>
                        <a:lnTo>
                          <a:pt x="15" y="66"/>
                        </a:lnTo>
                        <a:lnTo>
                          <a:pt x="19" y="51"/>
                        </a:lnTo>
                        <a:lnTo>
                          <a:pt x="27" y="38"/>
                        </a:lnTo>
                        <a:lnTo>
                          <a:pt x="37" y="27"/>
                        </a:lnTo>
                        <a:lnTo>
                          <a:pt x="42" y="19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2" y="8"/>
                        </a:lnTo>
                        <a:lnTo>
                          <a:pt x="39" y="17"/>
                        </a:lnTo>
                        <a:lnTo>
                          <a:pt x="34" y="24"/>
                        </a:lnTo>
                        <a:lnTo>
                          <a:pt x="17" y="36"/>
                        </a:lnTo>
                        <a:lnTo>
                          <a:pt x="4" y="52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7" y="87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39" y="118"/>
                        </a:lnTo>
                        <a:lnTo>
                          <a:pt x="42" y="126"/>
                        </a:lnTo>
                        <a:lnTo>
                          <a:pt x="45" y="135"/>
                        </a:lnTo>
                        <a:lnTo>
                          <a:pt x="37" y="108"/>
                        </a:lnTo>
                        <a:close/>
                      </a:path>
                    </a:pathLst>
                  </a:custGeom>
                  <a:solidFill>
                    <a:srgbClr val="E0BCD6"/>
                  </a:solidFill>
                  <a:ln w="3810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3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3599" y="1732"/>
                    <a:ext cx="138" cy="113"/>
                  </a:xfrm>
                  <a:custGeom>
                    <a:avLst/>
                    <a:gdLst>
                      <a:gd name="T0" fmla="*/ 0 w 92"/>
                      <a:gd name="T1" fmla="*/ 256 h 75"/>
                      <a:gd name="T2" fmla="*/ 54 w 92"/>
                      <a:gd name="T3" fmla="*/ 184 h 75"/>
                      <a:gd name="T4" fmla="*/ 119 w 92"/>
                      <a:gd name="T5" fmla="*/ 122 h 75"/>
                      <a:gd name="T6" fmla="*/ 192 w 92"/>
                      <a:gd name="T7" fmla="*/ 75 h 75"/>
                      <a:gd name="T8" fmla="*/ 276 w 92"/>
                      <a:gd name="T9" fmla="*/ 48 h 75"/>
                      <a:gd name="T10" fmla="*/ 276 w 92"/>
                      <a:gd name="T11" fmla="*/ 48 h 75"/>
                      <a:gd name="T12" fmla="*/ 295 w 92"/>
                      <a:gd name="T13" fmla="*/ 39 h 75"/>
                      <a:gd name="T14" fmla="*/ 304 w 92"/>
                      <a:gd name="T15" fmla="*/ 26 h 75"/>
                      <a:gd name="T16" fmla="*/ 310 w 92"/>
                      <a:gd name="T17" fmla="*/ 14 h 75"/>
                      <a:gd name="T18" fmla="*/ 310 w 92"/>
                      <a:gd name="T19" fmla="*/ 14 h 75"/>
                      <a:gd name="T20" fmla="*/ 295 w 92"/>
                      <a:gd name="T21" fmla="*/ 0 h 75"/>
                      <a:gd name="T22" fmla="*/ 267 w 92"/>
                      <a:gd name="T23" fmla="*/ 0 h 75"/>
                      <a:gd name="T24" fmla="*/ 248 w 92"/>
                      <a:gd name="T25" fmla="*/ 0 h 75"/>
                      <a:gd name="T26" fmla="*/ 248 w 92"/>
                      <a:gd name="T27" fmla="*/ 0 h 75"/>
                      <a:gd name="T28" fmla="*/ 157 w 92"/>
                      <a:gd name="T29" fmla="*/ 39 h 75"/>
                      <a:gd name="T30" fmla="*/ 88 w 92"/>
                      <a:gd name="T31" fmla="*/ 99 h 75"/>
                      <a:gd name="T32" fmla="*/ 33 w 92"/>
                      <a:gd name="T33" fmla="*/ 178 h 75"/>
                      <a:gd name="T34" fmla="*/ 0 w 92"/>
                      <a:gd name="T35" fmla="*/ 256 h 75"/>
                      <a:gd name="T36" fmla="*/ 0 w 92"/>
                      <a:gd name="T37" fmla="*/ 256 h 75"/>
                      <a:gd name="T38" fmla="*/ 0 w 92"/>
                      <a:gd name="T39" fmla="*/ 256 h 75"/>
                      <a:gd name="T40" fmla="*/ 0 w 92"/>
                      <a:gd name="T41" fmla="*/ 256 h 75"/>
                      <a:gd name="T42" fmla="*/ 0 w 92"/>
                      <a:gd name="T43" fmla="*/ 256 h 75"/>
                      <a:gd name="T44" fmla="*/ 0 w 92"/>
                      <a:gd name="T45" fmla="*/ 256 h 75"/>
                      <a:gd name="T46" fmla="*/ 0 w 92"/>
                      <a:gd name="T47" fmla="*/ 256 h 75"/>
                      <a:gd name="T48" fmla="*/ 0 w 92"/>
                      <a:gd name="T49" fmla="*/ 256 h 75"/>
                      <a:gd name="T50" fmla="*/ 0 w 92"/>
                      <a:gd name="T51" fmla="*/ 256 h 75"/>
                      <a:gd name="T52" fmla="*/ 0 w 92"/>
                      <a:gd name="T53" fmla="*/ 256 h 7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2"/>
                      <a:gd name="T82" fmla="*/ 0 h 75"/>
                      <a:gd name="T83" fmla="*/ 92 w 92"/>
                      <a:gd name="T84" fmla="*/ 75 h 7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2" h="75">
                        <a:moveTo>
                          <a:pt x="0" y="75"/>
                        </a:moveTo>
                        <a:lnTo>
                          <a:pt x="16" y="54"/>
                        </a:lnTo>
                        <a:lnTo>
                          <a:pt x="35" y="36"/>
                        </a:lnTo>
                        <a:lnTo>
                          <a:pt x="57" y="22"/>
                        </a:lnTo>
                        <a:lnTo>
                          <a:pt x="82" y="14"/>
                        </a:lnTo>
                        <a:lnTo>
                          <a:pt x="87" y="11"/>
                        </a:lnTo>
                        <a:lnTo>
                          <a:pt x="90" y="7"/>
                        </a:lnTo>
                        <a:lnTo>
                          <a:pt x="92" y="4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47" y="11"/>
                        </a:lnTo>
                        <a:lnTo>
                          <a:pt x="26" y="29"/>
                        </a:lnTo>
                        <a:lnTo>
                          <a:pt x="10" y="52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4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3735" y="1824"/>
                    <a:ext cx="77" cy="202"/>
                  </a:xfrm>
                  <a:custGeom>
                    <a:avLst/>
                    <a:gdLst>
                      <a:gd name="T0" fmla="*/ 171 w 51"/>
                      <a:gd name="T1" fmla="*/ 0 h 135"/>
                      <a:gd name="T2" fmla="*/ 162 w 51"/>
                      <a:gd name="T3" fmla="*/ 27 h 135"/>
                      <a:gd name="T4" fmla="*/ 157 w 51"/>
                      <a:gd name="T5" fmla="*/ 33 h 135"/>
                      <a:gd name="T6" fmla="*/ 171 w 51"/>
                      <a:gd name="T7" fmla="*/ 0 h 135"/>
                      <a:gd name="T8" fmla="*/ 171 w 51"/>
                      <a:gd name="T9" fmla="*/ 0 h 135"/>
                      <a:gd name="T10" fmla="*/ 171 w 51"/>
                      <a:gd name="T11" fmla="*/ 0 h 135"/>
                      <a:gd name="T12" fmla="*/ 171 w 51"/>
                      <a:gd name="T13" fmla="*/ 0 h 135"/>
                      <a:gd name="T14" fmla="*/ 157 w 51"/>
                      <a:gd name="T15" fmla="*/ 28 h 135"/>
                      <a:gd name="T16" fmla="*/ 142 w 51"/>
                      <a:gd name="T17" fmla="*/ 55 h 135"/>
                      <a:gd name="T18" fmla="*/ 116 w 51"/>
                      <a:gd name="T19" fmla="*/ 81 h 135"/>
                      <a:gd name="T20" fmla="*/ 62 w 51"/>
                      <a:gd name="T21" fmla="*/ 123 h 135"/>
                      <a:gd name="T22" fmla="*/ 14 w 51"/>
                      <a:gd name="T23" fmla="*/ 175 h 135"/>
                      <a:gd name="T24" fmla="*/ 0 w 51"/>
                      <a:gd name="T25" fmla="*/ 242 h 135"/>
                      <a:gd name="T26" fmla="*/ 0 w 51"/>
                      <a:gd name="T27" fmla="*/ 242 h 135"/>
                      <a:gd name="T28" fmla="*/ 0 w 51"/>
                      <a:gd name="T29" fmla="*/ 242 h 135"/>
                      <a:gd name="T30" fmla="*/ 0 w 51"/>
                      <a:gd name="T31" fmla="*/ 242 h 135"/>
                      <a:gd name="T32" fmla="*/ 26 w 51"/>
                      <a:gd name="T33" fmla="*/ 296 h 135"/>
                      <a:gd name="T34" fmla="*/ 68 w 51"/>
                      <a:gd name="T35" fmla="*/ 335 h 135"/>
                      <a:gd name="T36" fmla="*/ 116 w 51"/>
                      <a:gd name="T37" fmla="*/ 371 h 135"/>
                      <a:gd name="T38" fmla="*/ 142 w 51"/>
                      <a:gd name="T39" fmla="*/ 398 h 135"/>
                      <a:gd name="T40" fmla="*/ 157 w 51"/>
                      <a:gd name="T41" fmla="*/ 425 h 135"/>
                      <a:gd name="T42" fmla="*/ 175 w 51"/>
                      <a:gd name="T43" fmla="*/ 452 h 1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1"/>
                      <a:gd name="T67" fmla="*/ 0 h 135"/>
                      <a:gd name="T68" fmla="*/ 51 w 51"/>
                      <a:gd name="T69" fmla="*/ 135 h 1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1" h="135">
                        <a:moveTo>
                          <a:pt x="50" y="0"/>
                        </a:moveTo>
                        <a:lnTo>
                          <a:pt x="47" y="8"/>
                        </a:lnTo>
                        <a:lnTo>
                          <a:pt x="46" y="10"/>
                        </a:lnTo>
                        <a:lnTo>
                          <a:pt x="50" y="0"/>
                        </a:lnTo>
                        <a:lnTo>
                          <a:pt x="46" y="9"/>
                        </a:lnTo>
                        <a:lnTo>
                          <a:pt x="41" y="17"/>
                        </a:lnTo>
                        <a:lnTo>
                          <a:pt x="34" y="24"/>
                        </a:lnTo>
                        <a:lnTo>
                          <a:pt x="18" y="37"/>
                        </a:lnTo>
                        <a:lnTo>
                          <a:pt x="4" y="52"/>
                        </a:lnTo>
                        <a:lnTo>
                          <a:pt x="0" y="72"/>
                        </a:lnTo>
                        <a:lnTo>
                          <a:pt x="7" y="88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41" y="119"/>
                        </a:lnTo>
                        <a:lnTo>
                          <a:pt x="46" y="127"/>
                        </a:lnTo>
                        <a:lnTo>
                          <a:pt x="51" y="13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C8A3C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3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323" y="2168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74" name="Group 26"/>
                <p:cNvGrpSpPr>
                  <a:grpSpLocks/>
                </p:cNvGrpSpPr>
                <p:nvPr/>
              </p:nvGrpSpPr>
              <p:grpSpPr bwMode="auto">
                <a:xfrm>
                  <a:off x="2670" y="2073"/>
                  <a:ext cx="366" cy="638"/>
                  <a:chOff x="4459" y="2091"/>
                  <a:chExt cx="231" cy="426"/>
                </a:xfrm>
              </p:grpSpPr>
              <p:sp>
                <p:nvSpPr>
                  <p:cNvPr id="289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0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5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2227" y="2254"/>
                  <a:ext cx="370" cy="132"/>
                  <a:chOff x="3109" y="911"/>
                  <a:chExt cx="156" cy="59"/>
                </a:xfrm>
              </p:grpSpPr>
              <p:sp>
                <p:nvSpPr>
                  <p:cNvPr id="285" name="Rectangle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6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7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8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6" name="Rectangle 34"/>
                <p:cNvSpPr>
                  <a:spLocks noChangeArrowheads="1"/>
                </p:cNvSpPr>
                <p:nvPr/>
              </p:nvSpPr>
              <p:spPr bwMode="auto">
                <a:xfrm>
                  <a:off x="2613" y="2254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7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10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78" name="Text Box 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1" y="2147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79" name="Text 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" y="1606"/>
                  <a:ext cx="23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5’</a:t>
                  </a:r>
                </a:p>
              </p:txBody>
            </p:sp>
            <p:sp>
              <p:nvSpPr>
                <p:cNvPr id="180" name="Text Box 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7" y="182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81" name="Text Box 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74" y="1288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82" name="Text Box 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4" y="214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83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2142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4" name="Rectangle 42"/>
                <p:cNvSpPr>
                  <a:spLocks noChangeArrowheads="1"/>
                </p:cNvSpPr>
                <p:nvPr/>
              </p:nvSpPr>
              <p:spPr bwMode="auto">
                <a:xfrm>
                  <a:off x="3543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85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3239" y="2235"/>
                  <a:ext cx="371" cy="132"/>
                  <a:chOff x="3109" y="911"/>
                  <a:chExt cx="156" cy="59"/>
                </a:xfrm>
              </p:grpSpPr>
              <p:sp>
                <p:nvSpPr>
                  <p:cNvPr id="281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2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3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4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86" name="Freeform 48"/>
                <p:cNvSpPr>
                  <a:spLocks noChangeAspect="1"/>
                </p:cNvSpPr>
                <p:nvPr/>
              </p:nvSpPr>
              <p:spPr bwMode="auto">
                <a:xfrm>
                  <a:off x="1252" y="1692"/>
                  <a:ext cx="33" cy="117"/>
                </a:xfrm>
                <a:custGeom>
                  <a:avLst/>
                  <a:gdLst>
                    <a:gd name="T0" fmla="*/ 0 w 14"/>
                    <a:gd name="T1" fmla="*/ 0 h 52"/>
                    <a:gd name="T2" fmla="*/ 78 w 14"/>
                    <a:gd name="T3" fmla="*/ 592 h 52"/>
                    <a:gd name="T4" fmla="*/ 184 w 14"/>
                    <a:gd name="T5" fmla="*/ 583 h 52"/>
                    <a:gd name="T6" fmla="*/ 94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7" name="Freeform 49"/>
                <p:cNvSpPr>
                  <a:spLocks noChangeAspect="1"/>
                </p:cNvSpPr>
                <p:nvPr/>
              </p:nvSpPr>
              <p:spPr bwMode="auto">
                <a:xfrm>
                  <a:off x="1323" y="1668"/>
                  <a:ext cx="73" cy="109"/>
                </a:xfrm>
                <a:custGeom>
                  <a:avLst/>
                  <a:gdLst>
                    <a:gd name="T0" fmla="*/ 0 w 31"/>
                    <a:gd name="T1" fmla="*/ 36 h 49"/>
                    <a:gd name="T2" fmla="*/ 316 w 31"/>
                    <a:gd name="T3" fmla="*/ 538 h 49"/>
                    <a:gd name="T4" fmla="*/ 405 w 31"/>
                    <a:gd name="T5" fmla="*/ 505 h 49"/>
                    <a:gd name="T6" fmla="*/ 106 w 31"/>
                    <a:gd name="T7" fmla="*/ 0 h 49"/>
                    <a:gd name="T8" fmla="*/ 0 w 31"/>
                    <a:gd name="T9" fmla="*/ 3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8" name="Freeform 50"/>
                <p:cNvSpPr>
                  <a:spLocks noChangeAspect="1"/>
                </p:cNvSpPr>
                <p:nvPr/>
              </p:nvSpPr>
              <p:spPr bwMode="auto">
                <a:xfrm>
                  <a:off x="1398" y="1611"/>
                  <a:ext cx="95" cy="97"/>
                </a:xfrm>
                <a:custGeom>
                  <a:avLst/>
                  <a:gdLst>
                    <a:gd name="T0" fmla="*/ 0 w 40"/>
                    <a:gd name="T1" fmla="*/ 56 h 43"/>
                    <a:gd name="T2" fmla="*/ 468 w 40"/>
                    <a:gd name="T3" fmla="*/ 494 h 43"/>
                    <a:gd name="T4" fmla="*/ 537 w 40"/>
                    <a:gd name="T5" fmla="*/ 438 h 43"/>
                    <a:gd name="T6" fmla="*/ 78 w 40"/>
                    <a:gd name="T7" fmla="*/ 0 h 43"/>
                    <a:gd name="T8" fmla="*/ 0 w 4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9" name="Freeform 51"/>
                <p:cNvSpPr>
                  <a:spLocks noChangeAspect="1"/>
                </p:cNvSpPr>
                <p:nvPr/>
              </p:nvSpPr>
              <p:spPr bwMode="auto">
                <a:xfrm>
                  <a:off x="1474" y="1533"/>
                  <a:ext cx="112" cy="81"/>
                </a:xfrm>
                <a:custGeom>
                  <a:avLst/>
                  <a:gdLst>
                    <a:gd name="T0" fmla="*/ 0 w 47"/>
                    <a:gd name="T1" fmla="*/ 65 h 36"/>
                    <a:gd name="T2" fmla="*/ 579 w 47"/>
                    <a:gd name="T3" fmla="*/ 409 h 36"/>
                    <a:gd name="T4" fmla="*/ 636 w 47"/>
                    <a:gd name="T5" fmla="*/ 340 h 36"/>
                    <a:gd name="T6" fmla="*/ 69 w 47"/>
                    <a:gd name="T7" fmla="*/ 0 h 36"/>
                    <a:gd name="T8" fmla="*/ 0 w 47"/>
                    <a:gd name="T9" fmla="*/ 6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0" name="Freeform 52"/>
                <p:cNvSpPr>
                  <a:spLocks noChangeAspect="1"/>
                </p:cNvSpPr>
                <p:nvPr/>
              </p:nvSpPr>
              <p:spPr bwMode="auto">
                <a:xfrm>
                  <a:off x="1539" y="1436"/>
                  <a:ext cx="115" cy="74"/>
                </a:xfrm>
                <a:custGeom>
                  <a:avLst/>
                  <a:gdLst>
                    <a:gd name="T0" fmla="*/ 0 w 49"/>
                    <a:gd name="T1" fmla="*/ 81 h 33"/>
                    <a:gd name="T2" fmla="*/ 584 w 49"/>
                    <a:gd name="T3" fmla="*/ 372 h 33"/>
                    <a:gd name="T4" fmla="*/ 634 w 49"/>
                    <a:gd name="T5" fmla="*/ 307 h 33"/>
                    <a:gd name="T6" fmla="*/ 66 w 49"/>
                    <a:gd name="T7" fmla="*/ 0 h 33"/>
                    <a:gd name="T8" fmla="*/ 0 w 49"/>
                    <a:gd name="T9" fmla="*/ 8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1" name="Freeform 53"/>
                <p:cNvSpPr>
                  <a:spLocks noChangeAspect="1"/>
                </p:cNvSpPr>
                <p:nvPr/>
              </p:nvSpPr>
              <p:spPr bwMode="auto">
                <a:xfrm>
                  <a:off x="1605" y="1335"/>
                  <a:ext cx="105" cy="83"/>
                </a:xfrm>
                <a:custGeom>
                  <a:avLst/>
                  <a:gdLst>
                    <a:gd name="T0" fmla="*/ 0 w 44"/>
                    <a:gd name="T1" fmla="*/ 81 h 37"/>
                    <a:gd name="T2" fmla="*/ 530 w 44"/>
                    <a:gd name="T3" fmla="*/ 417 h 37"/>
                    <a:gd name="T4" fmla="*/ 599 w 44"/>
                    <a:gd name="T5" fmla="*/ 336 h 37"/>
                    <a:gd name="T6" fmla="*/ 69 w 44"/>
                    <a:gd name="T7" fmla="*/ 0 h 37"/>
                    <a:gd name="T8" fmla="*/ 0 w 44"/>
                    <a:gd name="T9" fmla="*/ 8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2" name="Freeform 54"/>
                <p:cNvSpPr>
                  <a:spLocks noChangeAspect="1"/>
                </p:cNvSpPr>
                <p:nvPr/>
              </p:nvSpPr>
              <p:spPr bwMode="auto">
                <a:xfrm>
                  <a:off x="1697" y="1238"/>
                  <a:ext cx="82" cy="102"/>
                </a:xfrm>
                <a:custGeom>
                  <a:avLst/>
                  <a:gdLst>
                    <a:gd name="T0" fmla="*/ 0 w 35"/>
                    <a:gd name="T1" fmla="*/ 57 h 45"/>
                    <a:gd name="T2" fmla="*/ 373 w 35"/>
                    <a:gd name="T3" fmla="*/ 524 h 45"/>
                    <a:gd name="T4" fmla="*/ 450 w 35"/>
                    <a:gd name="T5" fmla="*/ 467 h 45"/>
                    <a:gd name="T6" fmla="*/ 77 w 35"/>
                    <a:gd name="T7" fmla="*/ 0 h 45"/>
                    <a:gd name="T8" fmla="*/ 0 w 35"/>
                    <a:gd name="T9" fmla="*/ 5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3" name="Freeform 55"/>
                <p:cNvSpPr>
                  <a:spLocks noChangeAspect="1"/>
                </p:cNvSpPr>
                <p:nvPr/>
              </p:nvSpPr>
              <p:spPr bwMode="auto">
                <a:xfrm>
                  <a:off x="1819" y="1184"/>
                  <a:ext cx="52" cy="108"/>
                </a:xfrm>
                <a:custGeom>
                  <a:avLst/>
                  <a:gdLst>
                    <a:gd name="T0" fmla="*/ 0 w 22"/>
                    <a:gd name="T1" fmla="*/ 25 h 48"/>
                    <a:gd name="T2" fmla="*/ 196 w 22"/>
                    <a:gd name="T3" fmla="*/ 547 h 48"/>
                    <a:gd name="T4" fmla="*/ 291 w 22"/>
                    <a:gd name="T5" fmla="*/ 526 h 48"/>
                    <a:gd name="T6" fmla="*/ 95 w 22"/>
                    <a:gd name="T7" fmla="*/ 0 h 48"/>
                    <a:gd name="T8" fmla="*/ 0 w 22"/>
                    <a:gd name="T9" fmla="*/ 25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4" name="Freeform 56"/>
                <p:cNvSpPr>
                  <a:spLocks noChangeAspect="1"/>
                </p:cNvSpPr>
                <p:nvPr/>
              </p:nvSpPr>
              <p:spPr bwMode="auto">
                <a:xfrm>
                  <a:off x="1252" y="1838"/>
                  <a:ext cx="33" cy="117"/>
                </a:xfrm>
                <a:custGeom>
                  <a:avLst/>
                  <a:gdLst>
                    <a:gd name="T0" fmla="*/ 0 w 14"/>
                    <a:gd name="T1" fmla="*/ 583 h 52"/>
                    <a:gd name="T2" fmla="*/ 94 w 14"/>
                    <a:gd name="T3" fmla="*/ 592 h 52"/>
                    <a:gd name="T4" fmla="*/ 184 w 14"/>
                    <a:gd name="T5" fmla="*/ 11 h 52"/>
                    <a:gd name="T6" fmla="*/ 78 w 14"/>
                    <a:gd name="T7" fmla="*/ 0 h 52"/>
                    <a:gd name="T8" fmla="*/ 0 w 14"/>
                    <a:gd name="T9" fmla="*/ 58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5" name="Freeform 57"/>
                <p:cNvSpPr>
                  <a:spLocks noChangeAspect="1"/>
                </p:cNvSpPr>
                <p:nvPr/>
              </p:nvSpPr>
              <p:spPr bwMode="auto">
                <a:xfrm>
                  <a:off x="1323" y="1867"/>
                  <a:ext cx="73" cy="112"/>
                </a:xfrm>
                <a:custGeom>
                  <a:avLst/>
                  <a:gdLst>
                    <a:gd name="T0" fmla="*/ 0 w 31"/>
                    <a:gd name="T1" fmla="*/ 517 h 50"/>
                    <a:gd name="T2" fmla="*/ 106 w 31"/>
                    <a:gd name="T3" fmla="*/ 562 h 50"/>
                    <a:gd name="T4" fmla="*/ 405 w 31"/>
                    <a:gd name="T5" fmla="*/ 45 h 50"/>
                    <a:gd name="T6" fmla="*/ 316 w 31"/>
                    <a:gd name="T7" fmla="*/ 0 h 50"/>
                    <a:gd name="T8" fmla="*/ 0 w 31"/>
                    <a:gd name="T9" fmla="*/ 51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6" name="Freeform 58"/>
                <p:cNvSpPr>
                  <a:spLocks noChangeAspect="1"/>
                </p:cNvSpPr>
                <p:nvPr/>
              </p:nvSpPr>
              <p:spPr bwMode="auto">
                <a:xfrm>
                  <a:off x="1398" y="1939"/>
                  <a:ext cx="95" cy="97"/>
                </a:xfrm>
                <a:custGeom>
                  <a:avLst/>
                  <a:gdLst>
                    <a:gd name="T0" fmla="*/ 0 w 40"/>
                    <a:gd name="T1" fmla="*/ 438 h 43"/>
                    <a:gd name="T2" fmla="*/ 78 w 40"/>
                    <a:gd name="T3" fmla="*/ 494 h 43"/>
                    <a:gd name="T4" fmla="*/ 537 w 40"/>
                    <a:gd name="T5" fmla="*/ 56 h 43"/>
                    <a:gd name="T6" fmla="*/ 468 w 40"/>
                    <a:gd name="T7" fmla="*/ 0 h 43"/>
                    <a:gd name="T8" fmla="*/ 0 w 40"/>
                    <a:gd name="T9" fmla="*/ 4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7" name="Freeform 59"/>
                <p:cNvSpPr>
                  <a:spLocks noChangeAspect="1"/>
                </p:cNvSpPr>
                <p:nvPr/>
              </p:nvSpPr>
              <p:spPr bwMode="auto">
                <a:xfrm>
                  <a:off x="1474" y="2033"/>
                  <a:ext cx="112" cy="80"/>
                </a:xfrm>
                <a:custGeom>
                  <a:avLst/>
                  <a:gdLst>
                    <a:gd name="T0" fmla="*/ 0 w 47"/>
                    <a:gd name="T1" fmla="*/ 345 h 35"/>
                    <a:gd name="T2" fmla="*/ 69 w 47"/>
                    <a:gd name="T3" fmla="*/ 418 h 35"/>
                    <a:gd name="T4" fmla="*/ 636 w 47"/>
                    <a:gd name="T5" fmla="*/ 73 h 35"/>
                    <a:gd name="T6" fmla="*/ 579 w 47"/>
                    <a:gd name="T7" fmla="*/ 0 h 35"/>
                    <a:gd name="T8" fmla="*/ 0 w 47"/>
                    <a:gd name="T9" fmla="*/ 34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8" name="Freeform 60"/>
                <p:cNvSpPr>
                  <a:spLocks noChangeAspect="1"/>
                </p:cNvSpPr>
                <p:nvPr/>
              </p:nvSpPr>
              <p:spPr bwMode="auto">
                <a:xfrm>
                  <a:off x="1539" y="2135"/>
                  <a:ext cx="115" cy="73"/>
                </a:xfrm>
                <a:custGeom>
                  <a:avLst/>
                  <a:gdLst>
                    <a:gd name="T0" fmla="*/ 0 w 49"/>
                    <a:gd name="T1" fmla="*/ 294 h 33"/>
                    <a:gd name="T2" fmla="*/ 66 w 49"/>
                    <a:gd name="T3" fmla="*/ 356 h 33"/>
                    <a:gd name="T4" fmla="*/ 634 w 49"/>
                    <a:gd name="T5" fmla="*/ 73 h 33"/>
                    <a:gd name="T6" fmla="*/ 584 w 49"/>
                    <a:gd name="T7" fmla="*/ 0 h 33"/>
                    <a:gd name="T8" fmla="*/ 0 w 49"/>
                    <a:gd name="T9" fmla="*/ 29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9" name="Freeform 61"/>
                <p:cNvSpPr>
                  <a:spLocks noChangeAspect="1"/>
                </p:cNvSpPr>
                <p:nvPr/>
              </p:nvSpPr>
              <p:spPr bwMode="auto">
                <a:xfrm>
                  <a:off x="1605" y="2229"/>
                  <a:ext cx="105" cy="83"/>
                </a:xfrm>
                <a:custGeom>
                  <a:avLst/>
                  <a:gdLst>
                    <a:gd name="T0" fmla="*/ 0 w 44"/>
                    <a:gd name="T1" fmla="*/ 352 h 37"/>
                    <a:gd name="T2" fmla="*/ 69 w 44"/>
                    <a:gd name="T3" fmla="*/ 417 h 37"/>
                    <a:gd name="T4" fmla="*/ 599 w 44"/>
                    <a:gd name="T5" fmla="*/ 65 h 37"/>
                    <a:gd name="T6" fmla="*/ 530 w 44"/>
                    <a:gd name="T7" fmla="*/ 0 h 37"/>
                    <a:gd name="T8" fmla="*/ 0 w 44"/>
                    <a:gd name="T9" fmla="*/ 35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0" name="Freeform 62"/>
                <p:cNvSpPr>
                  <a:spLocks noChangeAspect="1"/>
                </p:cNvSpPr>
                <p:nvPr/>
              </p:nvSpPr>
              <p:spPr bwMode="auto">
                <a:xfrm>
                  <a:off x="1697" y="2310"/>
                  <a:ext cx="82" cy="99"/>
                </a:xfrm>
                <a:custGeom>
                  <a:avLst/>
                  <a:gdLst>
                    <a:gd name="T0" fmla="*/ 0 w 35"/>
                    <a:gd name="T1" fmla="*/ 445 h 44"/>
                    <a:gd name="T2" fmla="*/ 77 w 35"/>
                    <a:gd name="T3" fmla="*/ 502 h 44"/>
                    <a:gd name="T4" fmla="*/ 450 w 35"/>
                    <a:gd name="T5" fmla="*/ 45 h 44"/>
                    <a:gd name="T6" fmla="*/ 373 w 35"/>
                    <a:gd name="T7" fmla="*/ 0 h 44"/>
                    <a:gd name="T8" fmla="*/ 0 w 35"/>
                    <a:gd name="T9" fmla="*/ 44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1" name="Freeform 63"/>
                <p:cNvSpPr>
                  <a:spLocks noChangeAspect="1"/>
                </p:cNvSpPr>
                <p:nvPr/>
              </p:nvSpPr>
              <p:spPr bwMode="auto">
                <a:xfrm>
                  <a:off x="1819" y="2352"/>
                  <a:ext cx="52" cy="111"/>
                </a:xfrm>
                <a:custGeom>
                  <a:avLst/>
                  <a:gdLst>
                    <a:gd name="T0" fmla="*/ 0 w 22"/>
                    <a:gd name="T1" fmla="*/ 544 h 49"/>
                    <a:gd name="T2" fmla="*/ 95 w 22"/>
                    <a:gd name="T3" fmla="*/ 569 h 49"/>
                    <a:gd name="T4" fmla="*/ 291 w 22"/>
                    <a:gd name="T5" fmla="*/ 36 h 49"/>
                    <a:gd name="T6" fmla="*/ 196 w 22"/>
                    <a:gd name="T7" fmla="*/ 0 h 49"/>
                    <a:gd name="T8" fmla="*/ 0 w 22"/>
                    <a:gd name="T9" fmla="*/ 544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2" name="Freeform 64"/>
                <p:cNvSpPr>
                  <a:spLocks noChangeAspect="1"/>
                </p:cNvSpPr>
                <p:nvPr/>
              </p:nvSpPr>
              <p:spPr bwMode="auto">
                <a:xfrm>
                  <a:off x="628" y="1903"/>
                  <a:ext cx="4429" cy="618"/>
                </a:xfrm>
                <a:custGeom>
                  <a:avLst/>
                  <a:gdLst>
                    <a:gd name="T0" fmla="*/ 1437 w 1859"/>
                    <a:gd name="T1" fmla="*/ 11 h 274"/>
                    <a:gd name="T2" fmla="*/ 0 w 1859"/>
                    <a:gd name="T3" fmla="*/ 11 h 274"/>
                    <a:gd name="T4" fmla="*/ 2378 w 1859"/>
                    <a:gd name="T5" fmla="*/ 275 h 274"/>
                    <a:gd name="T6" fmla="*/ 2378 w 1859"/>
                    <a:gd name="T7" fmla="*/ 275 h 274"/>
                    <a:gd name="T8" fmla="*/ 3162 w 1859"/>
                    <a:gd name="T9" fmla="*/ 311 h 274"/>
                    <a:gd name="T10" fmla="*/ 4500 w 1859"/>
                    <a:gd name="T11" fmla="*/ 823 h 274"/>
                    <a:gd name="T12" fmla="*/ 5006 w 1859"/>
                    <a:gd name="T13" fmla="*/ 1455 h 274"/>
                    <a:gd name="T14" fmla="*/ 5399 w 1859"/>
                    <a:gd name="T15" fmla="*/ 2010 h 274"/>
                    <a:gd name="T16" fmla="*/ 6056 w 1859"/>
                    <a:gd name="T17" fmla="*/ 2707 h 274"/>
                    <a:gd name="T18" fmla="*/ 7128 w 1859"/>
                    <a:gd name="T19" fmla="*/ 3099 h 274"/>
                    <a:gd name="T20" fmla="*/ 7924 w 1859"/>
                    <a:gd name="T21" fmla="*/ 3144 h 274"/>
                    <a:gd name="T22" fmla="*/ 8248 w 1859"/>
                    <a:gd name="T23" fmla="*/ 3144 h 274"/>
                    <a:gd name="T24" fmla="*/ 8980 w 1859"/>
                    <a:gd name="T25" fmla="*/ 3144 h 274"/>
                    <a:gd name="T26" fmla="*/ 10035 w 1859"/>
                    <a:gd name="T27" fmla="*/ 3144 h 274"/>
                    <a:gd name="T28" fmla="*/ 11374 w 1859"/>
                    <a:gd name="T29" fmla="*/ 3144 h 274"/>
                    <a:gd name="T30" fmla="*/ 12901 w 1859"/>
                    <a:gd name="T31" fmla="*/ 3144 h 274"/>
                    <a:gd name="T32" fmla="*/ 14564 w 1859"/>
                    <a:gd name="T33" fmla="*/ 3144 h 274"/>
                    <a:gd name="T34" fmla="*/ 16296 w 1859"/>
                    <a:gd name="T35" fmla="*/ 3144 h 274"/>
                    <a:gd name="T36" fmla="*/ 18038 w 1859"/>
                    <a:gd name="T37" fmla="*/ 3144 h 274"/>
                    <a:gd name="T38" fmla="*/ 19729 w 1859"/>
                    <a:gd name="T39" fmla="*/ 3144 h 274"/>
                    <a:gd name="T40" fmla="*/ 21297 w 1859"/>
                    <a:gd name="T41" fmla="*/ 3144 h 274"/>
                    <a:gd name="T42" fmla="*/ 22676 w 1859"/>
                    <a:gd name="T43" fmla="*/ 3144 h 274"/>
                    <a:gd name="T44" fmla="*/ 23817 w 1859"/>
                    <a:gd name="T45" fmla="*/ 3144 h 274"/>
                    <a:gd name="T46" fmla="*/ 24623 w 1859"/>
                    <a:gd name="T47" fmla="*/ 3144 h 274"/>
                    <a:gd name="T48" fmla="*/ 25071 w 1859"/>
                    <a:gd name="T49" fmla="*/ 3144 h 274"/>
                    <a:gd name="T50" fmla="*/ 25140 w 1859"/>
                    <a:gd name="T51" fmla="*/ 2889 h 274"/>
                    <a:gd name="T52" fmla="*/ 25004 w 1859"/>
                    <a:gd name="T53" fmla="*/ 2889 h 274"/>
                    <a:gd name="T54" fmla="*/ 24463 w 1859"/>
                    <a:gd name="T55" fmla="*/ 2889 h 274"/>
                    <a:gd name="T56" fmla="*/ 23555 w 1859"/>
                    <a:gd name="T57" fmla="*/ 2889 h 274"/>
                    <a:gd name="T58" fmla="*/ 22352 w 1859"/>
                    <a:gd name="T59" fmla="*/ 2889 h 274"/>
                    <a:gd name="T60" fmla="*/ 20923 w 1859"/>
                    <a:gd name="T61" fmla="*/ 2889 h 274"/>
                    <a:gd name="T62" fmla="*/ 19310 w 1859"/>
                    <a:gd name="T63" fmla="*/ 2889 h 274"/>
                    <a:gd name="T64" fmla="*/ 17606 w 1859"/>
                    <a:gd name="T65" fmla="*/ 2889 h 274"/>
                    <a:gd name="T66" fmla="*/ 15865 w 1859"/>
                    <a:gd name="T67" fmla="*/ 2889 h 274"/>
                    <a:gd name="T68" fmla="*/ 14133 w 1859"/>
                    <a:gd name="T69" fmla="*/ 2889 h 274"/>
                    <a:gd name="T70" fmla="*/ 12494 w 1859"/>
                    <a:gd name="T71" fmla="*/ 2889 h 274"/>
                    <a:gd name="T72" fmla="*/ 11024 w 1859"/>
                    <a:gd name="T73" fmla="*/ 2889 h 274"/>
                    <a:gd name="T74" fmla="*/ 9751 w 1859"/>
                    <a:gd name="T75" fmla="*/ 2889 h 274"/>
                    <a:gd name="T76" fmla="*/ 8765 w 1859"/>
                    <a:gd name="T77" fmla="*/ 2889 h 274"/>
                    <a:gd name="T78" fmla="*/ 8129 w 1859"/>
                    <a:gd name="T79" fmla="*/ 2889 h 274"/>
                    <a:gd name="T80" fmla="*/ 7895 w 1859"/>
                    <a:gd name="T81" fmla="*/ 2889 h 274"/>
                    <a:gd name="T82" fmla="*/ 6845 w 1859"/>
                    <a:gd name="T83" fmla="*/ 2767 h 274"/>
                    <a:gd name="T84" fmla="*/ 5987 w 1859"/>
                    <a:gd name="T85" fmla="*/ 2285 h 274"/>
                    <a:gd name="T86" fmla="*/ 5370 w 1859"/>
                    <a:gd name="T87" fmla="*/ 1455 h 274"/>
                    <a:gd name="T88" fmla="*/ 5029 w 1859"/>
                    <a:gd name="T89" fmla="*/ 961 h 274"/>
                    <a:gd name="T90" fmla="*/ 4138 w 1859"/>
                    <a:gd name="T91" fmla="*/ 284 h 274"/>
                    <a:gd name="T92" fmla="*/ 2854 w 1859"/>
                    <a:gd name="T93" fmla="*/ 11 h 274"/>
                    <a:gd name="T94" fmla="*/ 2366 w 1859"/>
                    <a:gd name="T95" fmla="*/ 11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59"/>
                    <a:gd name="T145" fmla="*/ 0 h 274"/>
                    <a:gd name="T146" fmla="*/ 1859 w 1859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59" h="274">
                      <a:moveTo>
                        <a:pt x="175" y="1"/>
                      </a:moveTo>
                      <a:lnTo>
                        <a:pt x="165" y="1"/>
                      </a:lnTo>
                      <a:lnTo>
                        <a:pt x="140" y="1"/>
                      </a:lnTo>
                      <a:lnTo>
                        <a:pt x="106" y="1"/>
                      </a:lnTo>
                      <a:lnTo>
                        <a:pt x="69" y="1"/>
                      </a:lnTo>
                      <a:lnTo>
                        <a:pt x="34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176" y="24"/>
                      </a:lnTo>
                      <a:lnTo>
                        <a:pt x="181" y="24"/>
                      </a:lnTo>
                      <a:lnTo>
                        <a:pt x="194" y="24"/>
                      </a:lnTo>
                      <a:lnTo>
                        <a:pt x="211" y="24"/>
                      </a:lnTo>
                      <a:lnTo>
                        <a:pt x="234" y="27"/>
                      </a:lnTo>
                      <a:lnTo>
                        <a:pt x="259" y="32"/>
                      </a:lnTo>
                      <a:lnTo>
                        <a:pt x="285" y="41"/>
                      </a:lnTo>
                      <a:lnTo>
                        <a:pt x="310" y="53"/>
                      </a:lnTo>
                      <a:lnTo>
                        <a:pt x="333" y="72"/>
                      </a:lnTo>
                      <a:lnTo>
                        <a:pt x="352" y="96"/>
                      </a:lnTo>
                      <a:lnTo>
                        <a:pt x="359" y="107"/>
                      </a:lnTo>
                      <a:lnTo>
                        <a:pt x="370" y="127"/>
                      </a:lnTo>
                      <a:lnTo>
                        <a:pt x="377" y="138"/>
                      </a:lnTo>
                      <a:lnTo>
                        <a:pt x="388" y="157"/>
                      </a:lnTo>
                      <a:lnTo>
                        <a:pt x="399" y="175"/>
                      </a:lnTo>
                      <a:lnTo>
                        <a:pt x="410" y="193"/>
                      </a:lnTo>
                      <a:lnTo>
                        <a:pt x="422" y="208"/>
                      </a:lnTo>
                      <a:lnTo>
                        <a:pt x="434" y="223"/>
                      </a:lnTo>
                      <a:lnTo>
                        <a:pt x="448" y="236"/>
                      </a:lnTo>
                      <a:lnTo>
                        <a:pt x="464" y="247"/>
                      </a:lnTo>
                      <a:lnTo>
                        <a:pt x="482" y="257"/>
                      </a:lnTo>
                      <a:lnTo>
                        <a:pt x="503" y="264"/>
                      </a:lnTo>
                      <a:lnTo>
                        <a:pt x="527" y="270"/>
                      </a:lnTo>
                      <a:lnTo>
                        <a:pt x="554" y="273"/>
                      </a:lnTo>
                      <a:lnTo>
                        <a:pt x="584" y="274"/>
                      </a:lnTo>
                      <a:lnTo>
                        <a:pt x="586" y="274"/>
                      </a:lnTo>
                      <a:lnTo>
                        <a:pt x="589" y="274"/>
                      </a:lnTo>
                      <a:lnTo>
                        <a:pt x="594" y="274"/>
                      </a:lnTo>
                      <a:lnTo>
                        <a:pt x="601" y="274"/>
                      </a:lnTo>
                      <a:lnTo>
                        <a:pt x="610" y="274"/>
                      </a:lnTo>
                      <a:lnTo>
                        <a:pt x="621" y="274"/>
                      </a:lnTo>
                      <a:lnTo>
                        <a:pt x="634" y="274"/>
                      </a:lnTo>
                      <a:lnTo>
                        <a:pt x="648" y="274"/>
                      </a:lnTo>
                      <a:lnTo>
                        <a:pt x="664" y="274"/>
                      </a:lnTo>
                      <a:lnTo>
                        <a:pt x="682" y="274"/>
                      </a:lnTo>
                      <a:lnTo>
                        <a:pt x="701" y="274"/>
                      </a:lnTo>
                      <a:lnTo>
                        <a:pt x="721" y="274"/>
                      </a:lnTo>
                      <a:lnTo>
                        <a:pt x="742" y="274"/>
                      </a:lnTo>
                      <a:lnTo>
                        <a:pt x="765" y="274"/>
                      </a:lnTo>
                      <a:lnTo>
                        <a:pt x="790" y="274"/>
                      </a:lnTo>
                      <a:lnTo>
                        <a:pt x="815" y="274"/>
                      </a:lnTo>
                      <a:lnTo>
                        <a:pt x="841" y="274"/>
                      </a:lnTo>
                      <a:lnTo>
                        <a:pt x="868" y="274"/>
                      </a:lnTo>
                      <a:lnTo>
                        <a:pt x="896" y="274"/>
                      </a:lnTo>
                      <a:lnTo>
                        <a:pt x="924" y="274"/>
                      </a:lnTo>
                      <a:lnTo>
                        <a:pt x="954" y="274"/>
                      </a:lnTo>
                      <a:lnTo>
                        <a:pt x="983" y="274"/>
                      </a:lnTo>
                      <a:lnTo>
                        <a:pt x="1014" y="274"/>
                      </a:lnTo>
                      <a:lnTo>
                        <a:pt x="1045" y="274"/>
                      </a:lnTo>
                      <a:lnTo>
                        <a:pt x="1077" y="274"/>
                      </a:lnTo>
                      <a:lnTo>
                        <a:pt x="1108" y="274"/>
                      </a:lnTo>
                      <a:lnTo>
                        <a:pt x="1140" y="274"/>
                      </a:lnTo>
                      <a:lnTo>
                        <a:pt x="1173" y="274"/>
                      </a:lnTo>
                      <a:lnTo>
                        <a:pt x="1205" y="274"/>
                      </a:lnTo>
                      <a:lnTo>
                        <a:pt x="1237" y="274"/>
                      </a:lnTo>
                      <a:lnTo>
                        <a:pt x="1270" y="274"/>
                      </a:lnTo>
                      <a:lnTo>
                        <a:pt x="1302" y="274"/>
                      </a:lnTo>
                      <a:lnTo>
                        <a:pt x="1334" y="274"/>
                      </a:lnTo>
                      <a:lnTo>
                        <a:pt x="1365" y="274"/>
                      </a:lnTo>
                      <a:lnTo>
                        <a:pt x="1397" y="274"/>
                      </a:lnTo>
                      <a:lnTo>
                        <a:pt x="1428" y="274"/>
                      </a:lnTo>
                      <a:lnTo>
                        <a:pt x="1459" y="274"/>
                      </a:lnTo>
                      <a:lnTo>
                        <a:pt x="1489" y="274"/>
                      </a:lnTo>
                      <a:lnTo>
                        <a:pt x="1518" y="274"/>
                      </a:lnTo>
                      <a:lnTo>
                        <a:pt x="1547" y="274"/>
                      </a:lnTo>
                      <a:lnTo>
                        <a:pt x="1575" y="274"/>
                      </a:lnTo>
                      <a:lnTo>
                        <a:pt x="1602" y="274"/>
                      </a:lnTo>
                      <a:lnTo>
                        <a:pt x="1628" y="274"/>
                      </a:lnTo>
                      <a:lnTo>
                        <a:pt x="1653" y="274"/>
                      </a:lnTo>
                      <a:lnTo>
                        <a:pt x="1677" y="274"/>
                      </a:lnTo>
                      <a:lnTo>
                        <a:pt x="1700" y="274"/>
                      </a:lnTo>
                      <a:lnTo>
                        <a:pt x="1721" y="274"/>
                      </a:lnTo>
                      <a:lnTo>
                        <a:pt x="1742" y="274"/>
                      </a:lnTo>
                      <a:lnTo>
                        <a:pt x="1761" y="274"/>
                      </a:lnTo>
                      <a:lnTo>
                        <a:pt x="1778" y="274"/>
                      </a:lnTo>
                      <a:lnTo>
                        <a:pt x="1795" y="274"/>
                      </a:lnTo>
                      <a:lnTo>
                        <a:pt x="1809" y="274"/>
                      </a:lnTo>
                      <a:lnTo>
                        <a:pt x="1821" y="274"/>
                      </a:lnTo>
                      <a:lnTo>
                        <a:pt x="1833" y="274"/>
                      </a:lnTo>
                      <a:lnTo>
                        <a:pt x="1842" y="274"/>
                      </a:lnTo>
                      <a:lnTo>
                        <a:pt x="1849" y="274"/>
                      </a:lnTo>
                      <a:lnTo>
                        <a:pt x="1854" y="274"/>
                      </a:lnTo>
                      <a:lnTo>
                        <a:pt x="1857" y="274"/>
                      </a:lnTo>
                      <a:lnTo>
                        <a:pt x="1859" y="274"/>
                      </a:lnTo>
                      <a:lnTo>
                        <a:pt x="1859" y="252"/>
                      </a:lnTo>
                      <a:lnTo>
                        <a:pt x="1857" y="252"/>
                      </a:lnTo>
                      <a:lnTo>
                        <a:pt x="1854" y="252"/>
                      </a:lnTo>
                      <a:lnTo>
                        <a:pt x="1849" y="252"/>
                      </a:lnTo>
                      <a:lnTo>
                        <a:pt x="1842" y="252"/>
                      </a:lnTo>
                      <a:lnTo>
                        <a:pt x="1833" y="252"/>
                      </a:lnTo>
                      <a:lnTo>
                        <a:pt x="1821" y="252"/>
                      </a:lnTo>
                      <a:lnTo>
                        <a:pt x="1809" y="252"/>
                      </a:lnTo>
                      <a:lnTo>
                        <a:pt x="1795" y="252"/>
                      </a:lnTo>
                      <a:lnTo>
                        <a:pt x="1778" y="252"/>
                      </a:lnTo>
                      <a:lnTo>
                        <a:pt x="1761" y="252"/>
                      </a:lnTo>
                      <a:lnTo>
                        <a:pt x="1742" y="252"/>
                      </a:lnTo>
                      <a:lnTo>
                        <a:pt x="1721" y="252"/>
                      </a:lnTo>
                      <a:lnTo>
                        <a:pt x="1700" y="252"/>
                      </a:lnTo>
                      <a:lnTo>
                        <a:pt x="1677" y="252"/>
                      </a:lnTo>
                      <a:lnTo>
                        <a:pt x="1653" y="252"/>
                      </a:lnTo>
                      <a:lnTo>
                        <a:pt x="1628" y="252"/>
                      </a:lnTo>
                      <a:lnTo>
                        <a:pt x="1602" y="252"/>
                      </a:lnTo>
                      <a:lnTo>
                        <a:pt x="1575" y="252"/>
                      </a:lnTo>
                      <a:lnTo>
                        <a:pt x="1547" y="252"/>
                      </a:lnTo>
                      <a:lnTo>
                        <a:pt x="1518" y="252"/>
                      </a:lnTo>
                      <a:lnTo>
                        <a:pt x="1489" y="252"/>
                      </a:lnTo>
                      <a:lnTo>
                        <a:pt x="1459" y="252"/>
                      </a:lnTo>
                      <a:lnTo>
                        <a:pt x="1428" y="252"/>
                      </a:lnTo>
                      <a:lnTo>
                        <a:pt x="1397" y="252"/>
                      </a:lnTo>
                      <a:lnTo>
                        <a:pt x="1365" y="252"/>
                      </a:lnTo>
                      <a:lnTo>
                        <a:pt x="1334" y="252"/>
                      </a:lnTo>
                      <a:lnTo>
                        <a:pt x="1302" y="252"/>
                      </a:lnTo>
                      <a:lnTo>
                        <a:pt x="1270" y="252"/>
                      </a:lnTo>
                      <a:lnTo>
                        <a:pt x="1237" y="252"/>
                      </a:lnTo>
                      <a:lnTo>
                        <a:pt x="1205" y="252"/>
                      </a:lnTo>
                      <a:lnTo>
                        <a:pt x="1173" y="252"/>
                      </a:lnTo>
                      <a:lnTo>
                        <a:pt x="1140" y="252"/>
                      </a:lnTo>
                      <a:lnTo>
                        <a:pt x="1108" y="252"/>
                      </a:lnTo>
                      <a:lnTo>
                        <a:pt x="1077" y="252"/>
                      </a:lnTo>
                      <a:lnTo>
                        <a:pt x="1045" y="252"/>
                      </a:lnTo>
                      <a:lnTo>
                        <a:pt x="1014" y="252"/>
                      </a:lnTo>
                      <a:lnTo>
                        <a:pt x="983" y="252"/>
                      </a:lnTo>
                      <a:lnTo>
                        <a:pt x="954" y="252"/>
                      </a:lnTo>
                      <a:lnTo>
                        <a:pt x="924" y="252"/>
                      </a:lnTo>
                      <a:lnTo>
                        <a:pt x="896" y="252"/>
                      </a:lnTo>
                      <a:lnTo>
                        <a:pt x="868" y="252"/>
                      </a:lnTo>
                      <a:lnTo>
                        <a:pt x="841" y="252"/>
                      </a:lnTo>
                      <a:lnTo>
                        <a:pt x="815" y="252"/>
                      </a:lnTo>
                      <a:lnTo>
                        <a:pt x="790" y="252"/>
                      </a:lnTo>
                      <a:lnTo>
                        <a:pt x="765" y="252"/>
                      </a:lnTo>
                      <a:lnTo>
                        <a:pt x="742" y="252"/>
                      </a:lnTo>
                      <a:lnTo>
                        <a:pt x="721" y="252"/>
                      </a:lnTo>
                      <a:lnTo>
                        <a:pt x="701" y="252"/>
                      </a:lnTo>
                      <a:lnTo>
                        <a:pt x="682" y="252"/>
                      </a:lnTo>
                      <a:lnTo>
                        <a:pt x="664" y="252"/>
                      </a:lnTo>
                      <a:lnTo>
                        <a:pt x="648" y="252"/>
                      </a:lnTo>
                      <a:lnTo>
                        <a:pt x="634" y="252"/>
                      </a:lnTo>
                      <a:lnTo>
                        <a:pt x="621" y="252"/>
                      </a:lnTo>
                      <a:lnTo>
                        <a:pt x="610" y="252"/>
                      </a:lnTo>
                      <a:lnTo>
                        <a:pt x="601" y="252"/>
                      </a:lnTo>
                      <a:lnTo>
                        <a:pt x="594" y="252"/>
                      </a:lnTo>
                      <a:lnTo>
                        <a:pt x="589" y="252"/>
                      </a:lnTo>
                      <a:lnTo>
                        <a:pt x="586" y="252"/>
                      </a:lnTo>
                      <a:lnTo>
                        <a:pt x="584" y="252"/>
                      </a:lnTo>
                      <a:lnTo>
                        <a:pt x="555" y="251"/>
                      </a:lnTo>
                      <a:lnTo>
                        <a:pt x="529" y="247"/>
                      </a:lnTo>
                      <a:lnTo>
                        <a:pt x="506" y="241"/>
                      </a:lnTo>
                      <a:lnTo>
                        <a:pt x="488" y="234"/>
                      </a:lnTo>
                      <a:lnTo>
                        <a:pt x="471" y="224"/>
                      </a:lnTo>
                      <a:lnTo>
                        <a:pt x="456" y="212"/>
                      </a:lnTo>
                      <a:lnTo>
                        <a:pt x="443" y="199"/>
                      </a:lnTo>
                      <a:lnTo>
                        <a:pt x="431" y="183"/>
                      </a:lnTo>
                      <a:lnTo>
                        <a:pt x="420" y="166"/>
                      </a:lnTo>
                      <a:lnTo>
                        <a:pt x="408" y="147"/>
                      </a:lnTo>
                      <a:lnTo>
                        <a:pt x="397" y="127"/>
                      </a:lnTo>
                      <a:lnTo>
                        <a:pt x="390" y="115"/>
                      </a:lnTo>
                      <a:lnTo>
                        <a:pt x="378" y="95"/>
                      </a:lnTo>
                      <a:lnTo>
                        <a:pt x="372" y="84"/>
                      </a:lnTo>
                      <a:lnTo>
                        <a:pt x="353" y="59"/>
                      </a:lnTo>
                      <a:lnTo>
                        <a:pt x="331" y="40"/>
                      </a:lnTo>
                      <a:lnTo>
                        <a:pt x="306" y="25"/>
                      </a:lnTo>
                      <a:lnTo>
                        <a:pt x="281" y="14"/>
                      </a:lnTo>
                      <a:lnTo>
                        <a:pt x="256" y="7"/>
                      </a:lnTo>
                      <a:lnTo>
                        <a:pt x="232" y="3"/>
                      </a:lnTo>
                      <a:lnTo>
                        <a:pt x="211" y="1"/>
                      </a:lnTo>
                      <a:lnTo>
                        <a:pt x="194" y="0"/>
                      </a:lnTo>
                      <a:lnTo>
                        <a:pt x="181" y="1"/>
                      </a:lnTo>
                      <a:lnTo>
                        <a:pt x="175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3" name="Freeform 65"/>
                <p:cNvSpPr>
                  <a:spLocks noChangeAspect="1"/>
                </p:cNvSpPr>
                <p:nvPr/>
              </p:nvSpPr>
              <p:spPr bwMode="auto">
                <a:xfrm>
                  <a:off x="628" y="1124"/>
                  <a:ext cx="4429" cy="615"/>
                </a:xfrm>
                <a:custGeom>
                  <a:avLst/>
                  <a:gdLst>
                    <a:gd name="T0" fmla="*/ 7128 w 1859"/>
                    <a:gd name="T1" fmla="*/ 45 h 273"/>
                    <a:gd name="T2" fmla="*/ 6273 w 1859"/>
                    <a:gd name="T3" fmla="*/ 309 h 273"/>
                    <a:gd name="T4" fmla="*/ 5694 w 1859"/>
                    <a:gd name="T5" fmla="*/ 757 h 273"/>
                    <a:gd name="T6" fmla="*/ 5234 w 1859"/>
                    <a:gd name="T7" fmla="*/ 1340 h 273"/>
                    <a:gd name="T8" fmla="*/ 5006 w 1859"/>
                    <a:gd name="T9" fmla="*/ 1681 h 273"/>
                    <a:gd name="T10" fmla="*/ 4763 w 1859"/>
                    <a:gd name="T11" fmla="*/ 2034 h 273"/>
                    <a:gd name="T12" fmla="*/ 3855 w 1859"/>
                    <a:gd name="T13" fmla="*/ 2654 h 273"/>
                    <a:gd name="T14" fmla="*/ 2854 w 1859"/>
                    <a:gd name="T15" fmla="*/ 2847 h 273"/>
                    <a:gd name="T16" fmla="*/ 2378 w 1859"/>
                    <a:gd name="T17" fmla="*/ 2856 h 273"/>
                    <a:gd name="T18" fmla="*/ 2378 w 1859"/>
                    <a:gd name="T19" fmla="*/ 2847 h 273"/>
                    <a:gd name="T20" fmla="*/ 0 w 1859"/>
                    <a:gd name="T21" fmla="*/ 2847 h 273"/>
                    <a:gd name="T22" fmla="*/ 119 w 1859"/>
                    <a:gd name="T23" fmla="*/ 3120 h 273"/>
                    <a:gd name="T24" fmla="*/ 1437 w 1859"/>
                    <a:gd name="T25" fmla="*/ 3120 h 273"/>
                    <a:gd name="T26" fmla="*/ 2366 w 1859"/>
                    <a:gd name="T27" fmla="*/ 3120 h 273"/>
                    <a:gd name="T28" fmla="*/ 2623 w 1859"/>
                    <a:gd name="T29" fmla="*/ 3120 h 273"/>
                    <a:gd name="T30" fmla="*/ 3462 w 1859"/>
                    <a:gd name="T31" fmla="*/ 3039 h 273"/>
                    <a:gd name="T32" fmla="*/ 4479 w 1859"/>
                    <a:gd name="T33" fmla="*/ 2674 h 273"/>
                    <a:gd name="T34" fmla="*/ 5029 w 1859"/>
                    <a:gd name="T35" fmla="*/ 2163 h 273"/>
                    <a:gd name="T36" fmla="*/ 5353 w 1859"/>
                    <a:gd name="T37" fmla="*/ 1690 h 273"/>
                    <a:gd name="T38" fmla="*/ 5665 w 1859"/>
                    <a:gd name="T39" fmla="*/ 1248 h 273"/>
                    <a:gd name="T40" fmla="*/ 6163 w 1859"/>
                    <a:gd name="T41" fmla="*/ 710 h 273"/>
                    <a:gd name="T42" fmla="*/ 6845 w 1859"/>
                    <a:gd name="T43" fmla="*/ 376 h 273"/>
                    <a:gd name="T44" fmla="*/ 7895 w 1859"/>
                    <a:gd name="T45" fmla="*/ 264 h 273"/>
                    <a:gd name="T46" fmla="*/ 7965 w 1859"/>
                    <a:gd name="T47" fmla="*/ 264 h 273"/>
                    <a:gd name="T48" fmla="*/ 8248 w 1859"/>
                    <a:gd name="T49" fmla="*/ 264 h 273"/>
                    <a:gd name="T50" fmla="*/ 8765 w 1859"/>
                    <a:gd name="T51" fmla="*/ 264 h 273"/>
                    <a:gd name="T52" fmla="*/ 9480 w 1859"/>
                    <a:gd name="T53" fmla="*/ 264 h 273"/>
                    <a:gd name="T54" fmla="*/ 10347 w 1859"/>
                    <a:gd name="T55" fmla="*/ 264 h 273"/>
                    <a:gd name="T56" fmla="*/ 11374 w 1859"/>
                    <a:gd name="T57" fmla="*/ 264 h 273"/>
                    <a:gd name="T58" fmla="*/ 12494 w 1859"/>
                    <a:gd name="T59" fmla="*/ 264 h 273"/>
                    <a:gd name="T60" fmla="*/ 13713 w 1859"/>
                    <a:gd name="T61" fmla="*/ 264 h 273"/>
                    <a:gd name="T62" fmla="*/ 14986 w 1859"/>
                    <a:gd name="T63" fmla="*/ 264 h 273"/>
                    <a:gd name="T64" fmla="*/ 16296 w 1859"/>
                    <a:gd name="T65" fmla="*/ 264 h 273"/>
                    <a:gd name="T66" fmla="*/ 17606 w 1859"/>
                    <a:gd name="T67" fmla="*/ 264 h 273"/>
                    <a:gd name="T68" fmla="*/ 18891 w 1859"/>
                    <a:gd name="T69" fmla="*/ 264 h 273"/>
                    <a:gd name="T70" fmla="*/ 20134 w 1859"/>
                    <a:gd name="T71" fmla="*/ 264 h 273"/>
                    <a:gd name="T72" fmla="*/ 21297 w 1859"/>
                    <a:gd name="T73" fmla="*/ 264 h 273"/>
                    <a:gd name="T74" fmla="*/ 22352 w 1859"/>
                    <a:gd name="T75" fmla="*/ 264 h 273"/>
                    <a:gd name="T76" fmla="*/ 23272 w 1859"/>
                    <a:gd name="T77" fmla="*/ 264 h 273"/>
                    <a:gd name="T78" fmla="*/ 24044 w 1859"/>
                    <a:gd name="T79" fmla="*/ 264 h 273"/>
                    <a:gd name="T80" fmla="*/ 24623 w 1859"/>
                    <a:gd name="T81" fmla="*/ 264 h 273"/>
                    <a:gd name="T82" fmla="*/ 25004 w 1859"/>
                    <a:gd name="T83" fmla="*/ 264 h 273"/>
                    <a:gd name="T84" fmla="*/ 25140 w 1859"/>
                    <a:gd name="T85" fmla="*/ 264 h 273"/>
                    <a:gd name="T86" fmla="*/ 7895 w 1859"/>
                    <a:gd name="T87" fmla="*/ 0 h 2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59"/>
                    <a:gd name="T133" fmla="*/ 0 h 273"/>
                    <a:gd name="T134" fmla="*/ 1859 w 1859"/>
                    <a:gd name="T135" fmla="*/ 273 h 2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59" h="273">
                      <a:moveTo>
                        <a:pt x="584" y="0"/>
                      </a:moveTo>
                      <a:lnTo>
                        <a:pt x="554" y="1"/>
                      </a:lnTo>
                      <a:lnTo>
                        <a:pt x="527" y="4"/>
                      </a:lnTo>
                      <a:lnTo>
                        <a:pt x="503" y="10"/>
                      </a:lnTo>
                      <a:lnTo>
                        <a:pt x="482" y="18"/>
                      </a:lnTo>
                      <a:lnTo>
                        <a:pt x="464" y="27"/>
                      </a:lnTo>
                      <a:lnTo>
                        <a:pt x="448" y="38"/>
                      </a:lnTo>
                      <a:lnTo>
                        <a:pt x="434" y="51"/>
                      </a:lnTo>
                      <a:lnTo>
                        <a:pt x="421" y="66"/>
                      </a:lnTo>
                      <a:lnTo>
                        <a:pt x="409" y="82"/>
                      </a:lnTo>
                      <a:lnTo>
                        <a:pt x="398" y="99"/>
                      </a:lnTo>
                      <a:lnTo>
                        <a:pt x="387" y="117"/>
                      </a:lnTo>
                      <a:lnTo>
                        <a:pt x="376" y="136"/>
                      </a:lnTo>
                      <a:lnTo>
                        <a:pt x="370" y="147"/>
                      </a:lnTo>
                      <a:lnTo>
                        <a:pt x="359" y="167"/>
                      </a:lnTo>
                      <a:lnTo>
                        <a:pt x="352" y="178"/>
                      </a:lnTo>
                      <a:lnTo>
                        <a:pt x="333" y="201"/>
                      </a:lnTo>
                      <a:lnTo>
                        <a:pt x="310" y="220"/>
                      </a:lnTo>
                      <a:lnTo>
                        <a:pt x="285" y="232"/>
                      </a:lnTo>
                      <a:lnTo>
                        <a:pt x="259" y="241"/>
                      </a:lnTo>
                      <a:lnTo>
                        <a:pt x="234" y="246"/>
                      </a:lnTo>
                      <a:lnTo>
                        <a:pt x="211" y="249"/>
                      </a:lnTo>
                      <a:lnTo>
                        <a:pt x="194" y="250"/>
                      </a:lnTo>
                      <a:lnTo>
                        <a:pt x="181" y="250"/>
                      </a:lnTo>
                      <a:lnTo>
                        <a:pt x="176" y="250"/>
                      </a:lnTo>
                      <a:lnTo>
                        <a:pt x="176" y="249"/>
                      </a:lnTo>
                      <a:lnTo>
                        <a:pt x="0" y="249"/>
                      </a:lnTo>
                      <a:lnTo>
                        <a:pt x="0" y="273"/>
                      </a:lnTo>
                      <a:lnTo>
                        <a:pt x="9" y="273"/>
                      </a:lnTo>
                      <a:lnTo>
                        <a:pt x="34" y="273"/>
                      </a:lnTo>
                      <a:lnTo>
                        <a:pt x="69" y="273"/>
                      </a:lnTo>
                      <a:lnTo>
                        <a:pt x="106" y="273"/>
                      </a:lnTo>
                      <a:lnTo>
                        <a:pt x="140" y="273"/>
                      </a:lnTo>
                      <a:lnTo>
                        <a:pt x="165" y="273"/>
                      </a:lnTo>
                      <a:lnTo>
                        <a:pt x="175" y="273"/>
                      </a:lnTo>
                      <a:lnTo>
                        <a:pt x="181" y="273"/>
                      </a:lnTo>
                      <a:lnTo>
                        <a:pt x="194" y="273"/>
                      </a:lnTo>
                      <a:lnTo>
                        <a:pt x="211" y="272"/>
                      </a:lnTo>
                      <a:lnTo>
                        <a:pt x="232" y="270"/>
                      </a:lnTo>
                      <a:lnTo>
                        <a:pt x="256" y="266"/>
                      </a:lnTo>
                      <a:lnTo>
                        <a:pt x="281" y="259"/>
                      </a:lnTo>
                      <a:lnTo>
                        <a:pt x="306" y="248"/>
                      </a:lnTo>
                      <a:lnTo>
                        <a:pt x="331" y="234"/>
                      </a:lnTo>
                      <a:lnTo>
                        <a:pt x="353" y="214"/>
                      </a:lnTo>
                      <a:lnTo>
                        <a:pt x="372" y="189"/>
                      </a:lnTo>
                      <a:lnTo>
                        <a:pt x="378" y="179"/>
                      </a:lnTo>
                      <a:lnTo>
                        <a:pt x="390" y="158"/>
                      </a:lnTo>
                      <a:lnTo>
                        <a:pt x="396" y="148"/>
                      </a:lnTo>
                      <a:lnTo>
                        <a:pt x="408" y="127"/>
                      </a:lnTo>
                      <a:lnTo>
                        <a:pt x="419" y="109"/>
                      </a:lnTo>
                      <a:lnTo>
                        <a:pt x="431" y="91"/>
                      </a:lnTo>
                      <a:lnTo>
                        <a:pt x="442" y="76"/>
                      </a:lnTo>
                      <a:lnTo>
                        <a:pt x="456" y="62"/>
                      </a:lnTo>
                      <a:lnTo>
                        <a:pt x="470" y="51"/>
                      </a:lnTo>
                      <a:lnTo>
                        <a:pt x="487" y="41"/>
                      </a:lnTo>
                      <a:lnTo>
                        <a:pt x="506" y="33"/>
                      </a:lnTo>
                      <a:lnTo>
                        <a:pt x="529" y="28"/>
                      </a:lnTo>
                      <a:lnTo>
                        <a:pt x="555" y="24"/>
                      </a:lnTo>
                      <a:lnTo>
                        <a:pt x="584" y="23"/>
                      </a:lnTo>
                      <a:lnTo>
                        <a:pt x="586" y="23"/>
                      </a:lnTo>
                      <a:lnTo>
                        <a:pt x="589" y="23"/>
                      </a:lnTo>
                      <a:lnTo>
                        <a:pt x="594" y="23"/>
                      </a:lnTo>
                      <a:lnTo>
                        <a:pt x="601" y="23"/>
                      </a:lnTo>
                      <a:lnTo>
                        <a:pt x="610" y="23"/>
                      </a:lnTo>
                      <a:lnTo>
                        <a:pt x="621" y="23"/>
                      </a:lnTo>
                      <a:lnTo>
                        <a:pt x="634" y="23"/>
                      </a:lnTo>
                      <a:lnTo>
                        <a:pt x="648" y="23"/>
                      </a:lnTo>
                      <a:lnTo>
                        <a:pt x="664" y="23"/>
                      </a:lnTo>
                      <a:lnTo>
                        <a:pt x="682" y="23"/>
                      </a:lnTo>
                      <a:lnTo>
                        <a:pt x="701" y="23"/>
                      </a:lnTo>
                      <a:lnTo>
                        <a:pt x="721" y="23"/>
                      </a:lnTo>
                      <a:lnTo>
                        <a:pt x="742" y="23"/>
                      </a:lnTo>
                      <a:lnTo>
                        <a:pt x="765" y="23"/>
                      </a:lnTo>
                      <a:lnTo>
                        <a:pt x="790" y="23"/>
                      </a:lnTo>
                      <a:lnTo>
                        <a:pt x="815" y="23"/>
                      </a:lnTo>
                      <a:lnTo>
                        <a:pt x="841" y="23"/>
                      </a:lnTo>
                      <a:lnTo>
                        <a:pt x="868" y="23"/>
                      </a:lnTo>
                      <a:lnTo>
                        <a:pt x="896" y="23"/>
                      </a:lnTo>
                      <a:lnTo>
                        <a:pt x="924" y="23"/>
                      </a:lnTo>
                      <a:lnTo>
                        <a:pt x="954" y="23"/>
                      </a:lnTo>
                      <a:lnTo>
                        <a:pt x="983" y="23"/>
                      </a:lnTo>
                      <a:lnTo>
                        <a:pt x="1014" y="23"/>
                      </a:lnTo>
                      <a:lnTo>
                        <a:pt x="1045" y="23"/>
                      </a:lnTo>
                      <a:lnTo>
                        <a:pt x="1077" y="23"/>
                      </a:lnTo>
                      <a:lnTo>
                        <a:pt x="1108" y="23"/>
                      </a:lnTo>
                      <a:lnTo>
                        <a:pt x="1140" y="23"/>
                      </a:lnTo>
                      <a:lnTo>
                        <a:pt x="1173" y="23"/>
                      </a:lnTo>
                      <a:lnTo>
                        <a:pt x="1205" y="23"/>
                      </a:lnTo>
                      <a:lnTo>
                        <a:pt x="1237" y="23"/>
                      </a:lnTo>
                      <a:lnTo>
                        <a:pt x="1270" y="23"/>
                      </a:lnTo>
                      <a:lnTo>
                        <a:pt x="1302" y="23"/>
                      </a:lnTo>
                      <a:lnTo>
                        <a:pt x="1334" y="23"/>
                      </a:lnTo>
                      <a:lnTo>
                        <a:pt x="1365" y="23"/>
                      </a:lnTo>
                      <a:lnTo>
                        <a:pt x="1397" y="23"/>
                      </a:lnTo>
                      <a:lnTo>
                        <a:pt x="1428" y="23"/>
                      </a:lnTo>
                      <a:lnTo>
                        <a:pt x="1459" y="23"/>
                      </a:lnTo>
                      <a:lnTo>
                        <a:pt x="1489" y="23"/>
                      </a:lnTo>
                      <a:lnTo>
                        <a:pt x="1518" y="23"/>
                      </a:lnTo>
                      <a:lnTo>
                        <a:pt x="1547" y="23"/>
                      </a:lnTo>
                      <a:lnTo>
                        <a:pt x="1575" y="23"/>
                      </a:lnTo>
                      <a:lnTo>
                        <a:pt x="1602" y="23"/>
                      </a:lnTo>
                      <a:lnTo>
                        <a:pt x="1628" y="23"/>
                      </a:lnTo>
                      <a:lnTo>
                        <a:pt x="1653" y="23"/>
                      </a:lnTo>
                      <a:lnTo>
                        <a:pt x="1677" y="23"/>
                      </a:lnTo>
                      <a:lnTo>
                        <a:pt x="1700" y="23"/>
                      </a:lnTo>
                      <a:lnTo>
                        <a:pt x="1721" y="23"/>
                      </a:lnTo>
                      <a:lnTo>
                        <a:pt x="1742" y="23"/>
                      </a:lnTo>
                      <a:lnTo>
                        <a:pt x="1761" y="23"/>
                      </a:lnTo>
                      <a:lnTo>
                        <a:pt x="1778" y="23"/>
                      </a:lnTo>
                      <a:lnTo>
                        <a:pt x="1795" y="23"/>
                      </a:lnTo>
                      <a:lnTo>
                        <a:pt x="1809" y="23"/>
                      </a:lnTo>
                      <a:lnTo>
                        <a:pt x="1821" y="23"/>
                      </a:lnTo>
                      <a:lnTo>
                        <a:pt x="1833" y="23"/>
                      </a:lnTo>
                      <a:lnTo>
                        <a:pt x="1842" y="23"/>
                      </a:lnTo>
                      <a:lnTo>
                        <a:pt x="1849" y="23"/>
                      </a:lnTo>
                      <a:lnTo>
                        <a:pt x="1854" y="23"/>
                      </a:lnTo>
                      <a:lnTo>
                        <a:pt x="1857" y="23"/>
                      </a:lnTo>
                      <a:lnTo>
                        <a:pt x="1859" y="23"/>
                      </a:lnTo>
                      <a:lnTo>
                        <a:pt x="185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04" name="Group 66"/>
                <p:cNvGrpSpPr>
                  <a:grpSpLocks/>
                </p:cNvGrpSpPr>
                <p:nvPr/>
              </p:nvGrpSpPr>
              <p:grpSpPr bwMode="auto">
                <a:xfrm>
                  <a:off x="1947" y="1151"/>
                  <a:ext cx="2288" cy="214"/>
                  <a:chOff x="2896" y="1474"/>
                  <a:chExt cx="1445" cy="143"/>
                </a:xfrm>
              </p:grpSpPr>
              <p:sp>
                <p:nvSpPr>
                  <p:cNvPr id="260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1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2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3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4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5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6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6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7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7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8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9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0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1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2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3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4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5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6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3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7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8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6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9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0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5" name="Group 88"/>
                <p:cNvGrpSpPr>
                  <a:grpSpLocks/>
                </p:cNvGrpSpPr>
                <p:nvPr/>
              </p:nvGrpSpPr>
              <p:grpSpPr bwMode="auto">
                <a:xfrm>
                  <a:off x="1954" y="2386"/>
                  <a:ext cx="2628" cy="113"/>
                  <a:chOff x="2896" y="2299"/>
                  <a:chExt cx="1660" cy="75"/>
                </a:xfrm>
              </p:grpSpPr>
              <p:sp>
                <p:nvSpPr>
                  <p:cNvPr id="242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3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4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5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6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7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8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9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0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1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2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3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4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5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6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7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2299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8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9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6" name="Group 107"/>
                <p:cNvGrpSpPr>
                  <a:grpSpLocks/>
                </p:cNvGrpSpPr>
                <p:nvPr/>
              </p:nvGrpSpPr>
              <p:grpSpPr bwMode="auto">
                <a:xfrm>
                  <a:off x="680" y="1714"/>
                  <a:ext cx="480" cy="219"/>
                  <a:chOff x="2091" y="1850"/>
                  <a:chExt cx="303" cy="146"/>
                </a:xfrm>
              </p:grpSpPr>
              <p:sp>
                <p:nvSpPr>
                  <p:cNvPr id="237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2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8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9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6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0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4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1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1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07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3996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8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3881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9" name="Rectangle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0" name="Rectangle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286"/>
                  <a:ext cx="18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1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8" y="2286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2" name="Rectangl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286"/>
                  <a:ext cx="17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3" name="Group 119"/>
                <p:cNvGrpSpPr>
                  <a:grpSpLocks/>
                </p:cNvGrpSpPr>
                <p:nvPr/>
              </p:nvGrpSpPr>
              <p:grpSpPr bwMode="auto">
                <a:xfrm>
                  <a:off x="4567" y="2235"/>
                  <a:ext cx="483" cy="262"/>
                  <a:chOff x="4567" y="2235"/>
                  <a:chExt cx="483" cy="262"/>
                </a:xfrm>
              </p:grpSpPr>
              <p:sp>
                <p:nvSpPr>
                  <p:cNvPr id="232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3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9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4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3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5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7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2235"/>
                    <a:ext cx="483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14" name="Rectangle 125"/>
                <p:cNvSpPr>
                  <a:spLocks noChangeArrowheads="1"/>
                </p:cNvSpPr>
                <p:nvPr/>
              </p:nvSpPr>
              <p:spPr bwMode="auto">
                <a:xfrm>
                  <a:off x="2800" y="2252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5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305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6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2282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7" name="Group 128"/>
                <p:cNvGrpSpPr>
                  <a:grpSpLocks/>
                </p:cNvGrpSpPr>
                <p:nvPr/>
              </p:nvGrpSpPr>
              <p:grpSpPr bwMode="auto">
                <a:xfrm flipV="1">
                  <a:off x="4566" y="1130"/>
                  <a:ext cx="483" cy="262"/>
                  <a:chOff x="4567" y="2235"/>
                  <a:chExt cx="483" cy="262"/>
                </a:xfrm>
              </p:grpSpPr>
              <p:sp>
                <p:nvSpPr>
                  <p:cNvPr id="227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8" name="Rectangl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9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9" name="Rectangl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3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0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7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2235"/>
                    <a:ext cx="483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18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561" y="2282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9" name="Group 135"/>
                <p:cNvGrpSpPr>
                  <a:grpSpLocks/>
                </p:cNvGrpSpPr>
                <p:nvPr/>
              </p:nvGrpSpPr>
              <p:grpSpPr bwMode="auto">
                <a:xfrm>
                  <a:off x="4337" y="1151"/>
                  <a:ext cx="699" cy="112"/>
                  <a:chOff x="4401" y="1474"/>
                  <a:chExt cx="442" cy="75"/>
                </a:xfrm>
              </p:grpSpPr>
              <p:sp>
                <p:nvSpPr>
                  <p:cNvPr id="220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1474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1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2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3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5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4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5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9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6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1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53" name="Group 143"/>
              <p:cNvGrpSpPr>
                <a:grpSpLocks/>
              </p:cNvGrpSpPr>
              <p:nvPr/>
            </p:nvGrpSpPr>
            <p:grpSpPr bwMode="auto">
              <a:xfrm>
                <a:off x="7148513" y="1817688"/>
                <a:ext cx="1154112" cy="2143125"/>
                <a:chOff x="4003" y="1145"/>
                <a:chExt cx="646" cy="1350"/>
              </a:xfrm>
            </p:grpSpPr>
            <p:grpSp>
              <p:nvGrpSpPr>
                <p:cNvPr id="154" name="Group 144"/>
                <p:cNvGrpSpPr>
                  <a:grpSpLocks/>
                </p:cNvGrpSpPr>
                <p:nvPr/>
              </p:nvGrpSpPr>
              <p:grpSpPr bwMode="auto">
                <a:xfrm>
                  <a:off x="4084" y="1145"/>
                  <a:ext cx="565" cy="248"/>
                  <a:chOff x="4084" y="1145"/>
                  <a:chExt cx="565" cy="248"/>
                </a:xfrm>
              </p:grpSpPr>
              <p:sp>
                <p:nvSpPr>
                  <p:cNvPr id="161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084" y="1342"/>
                    <a:ext cx="565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2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6" y="1145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3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6" y="1158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4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1" y="1149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55" name="Group 149"/>
                <p:cNvGrpSpPr>
                  <a:grpSpLocks/>
                </p:cNvGrpSpPr>
                <p:nvPr/>
              </p:nvGrpSpPr>
              <p:grpSpPr bwMode="auto">
                <a:xfrm>
                  <a:off x="4003" y="2233"/>
                  <a:ext cx="565" cy="262"/>
                  <a:chOff x="4003" y="2233"/>
                  <a:chExt cx="565" cy="262"/>
                </a:xfrm>
              </p:grpSpPr>
              <p:sp>
                <p:nvSpPr>
                  <p:cNvPr id="156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8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7" name="Rectangl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2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8" name="Rectangl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6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9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4003" y="2233"/>
                    <a:ext cx="565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0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4" y="2273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5775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75" y="3376329"/>
            <a:ext cx="356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Transcription (mRNA synthesis)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 portion of </a:t>
            </a:r>
            <a:r>
              <a:rPr lang="en-US" b="1" dirty="0" smtClean="0">
                <a:latin typeface="Times New Roman"/>
                <a:cs typeface="Times New Roman"/>
              </a:rPr>
              <a:t>DNA</a:t>
            </a:r>
            <a:r>
              <a:rPr lang="en-US" dirty="0" smtClean="0">
                <a:latin typeface="Times New Roman"/>
                <a:cs typeface="Times New Roman"/>
              </a:rPr>
              <a:t> (a </a:t>
            </a:r>
            <a:r>
              <a:rPr lang="en-US" b="1" dirty="0" smtClean="0">
                <a:latin typeface="Times New Roman"/>
                <a:cs typeface="Times New Roman"/>
              </a:rPr>
              <a:t>gene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>
                <a:latin typeface="Times New Roman"/>
                <a:cs typeface="Times New Roman"/>
              </a:rPr>
              <a:t>is transcribed into </a:t>
            </a:r>
            <a:r>
              <a:rPr lang="en-US" dirty="0" smtClean="0">
                <a:latin typeface="Times New Roman"/>
                <a:cs typeface="Times New Roman"/>
              </a:rPr>
              <a:t>messenger RNA (</a:t>
            </a:r>
            <a:r>
              <a:rPr lang="en-US" b="1" dirty="0" smtClean="0">
                <a:latin typeface="Times New Roman"/>
                <a:cs typeface="Times New Roman"/>
              </a:rPr>
              <a:t>mRNA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Only one of the DNA strands is transcribed</a:t>
            </a:r>
            <a:r>
              <a:rPr lang="ar-SA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b="1" dirty="0">
                <a:latin typeface="Times New Roman"/>
                <a:cs typeface="Times New Roman"/>
              </a:rPr>
              <a:t>antisense strand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The </a:t>
            </a:r>
            <a:r>
              <a:rPr lang="en-US" b="1" dirty="0">
                <a:latin typeface="Times New Roman"/>
                <a:cs typeface="Times New Roman"/>
              </a:rPr>
              <a:t>RNA polymerase II</a:t>
            </a:r>
            <a:r>
              <a:rPr lang="en-US" dirty="0" smtClean="0">
                <a:latin typeface="Times New Roman"/>
                <a:cs typeface="Times New Roman"/>
              </a:rPr>
              <a:t> is responsible </a:t>
            </a:r>
            <a:r>
              <a:rPr lang="en-US" dirty="0">
                <a:latin typeface="Times New Roman"/>
                <a:cs typeface="Times New Roman"/>
              </a:rPr>
              <a:t>for this </a:t>
            </a:r>
            <a:r>
              <a:rPr lang="en-US" dirty="0" smtClean="0">
                <a:latin typeface="Times New Roman"/>
                <a:cs typeface="Times New Roman"/>
              </a:rPr>
              <a:t>process.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The direction of transcription is </a:t>
            </a:r>
            <a:r>
              <a:rPr lang="en-US" b="1" dirty="0">
                <a:latin typeface="Times New Roman"/>
                <a:cs typeface="Times New Roman"/>
              </a:rPr>
              <a:t>5’ </a:t>
            </a:r>
            <a:r>
              <a:rPr lang="en-US" b="1" dirty="0">
                <a:latin typeface="Times New Roman"/>
                <a:cs typeface="Times New Roman"/>
                <a:sym typeface="Symbol" pitchFamily="18" charset="2"/>
              </a:rPr>
              <a:t> </a:t>
            </a:r>
            <a:r>
              <a:rPr lang="en-US" b="1" dirty="0">
                <a:latin typeface="Times New Roman"/>
                <a:cs typeface="Times New Roman"/>
              </a:rPr>
              <a:t>3</a:t>
            </a:r>
            <a:r>
              <a:rPr lang="en-US" b="1" dirty="0" smtClean="0">
                <a:latin typeface="Times New Roman"/>
                <a:cs typeface="Times New Roman"/>
              </a:rPr>
              <a:t>’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40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of mRNA synthesis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Chain initiation:</a:t>
            </a:r>
          </a:p>
          <a:p>
            <a:pPr lvl="1"/>
            <a:r>
              <a:rPr lang="en-US" sz="2200" dirty="0">
                <a:latin typeface="Times New Roman"/>
                <a:cs typeface="Times New Roman"/>
              </a:rPr>
              <a:t>RNA </a:t>
            </a:r>
            <a:r>
              <a:rPr lang="en-US" sz="2200" dirty="0" smtClean="0">
                <a:latin typeface="Times New Roman"/>
                <a:cs typeface="Times New Roman"/>
              </a:rPr>
              <a:t>polymerase II </a:t>
            </a:r>
            <a:r>
              <a:rPr lang="en-US" sz="2200" dirty="0">
                <a:latin typeface="Times New Roman"/>
                <a:cs typeface="Times New Roman"/>
              </a:rPr>
              <a:t>binds to </a:t>
            </a:r>
            <a:r>
              <a:rPr lang="en-US" sz="2200" b="1" i="1" dirty="0">
                <a:latin typeface="Times New Roman"/>
                <a:cs typeface="Times New Roman"/>
              </a:rPr>
              <a:t>promoter region</a:t>
            </a:r>
            <a:r>
              <a:rPr lang="en-US" sz="2200" dirty="0">
                <a:latin typeface="Times New Roman"/>
                <a:cs typeface="Times New Roman"/>
              </a:rPr>
              <a:t> of DNA to start </a:t>
            </a:r>
            <a:r>
              <a:rPr lang="en-US" sz="2200" dirty="0" smtClean="0">
                <a:latin typeface="Times New Roman"/>
                <a:cs typeface="Times New Roman"/>
              </a:rPr>
              <a:t>transcription.</a:t>
            </a:r>
          </a:p>
          <a:p>
            <a:pPr marL="411480" lvl="1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Gene struc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24200"/>
            <a:ext cx="7150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of mRNA synthesis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Chain elongation: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A portion of DNA template unwinds (opens) at the point of RNA </a:t>
            </a:r>
            <a:r>
              <a:rPr lang="en-US" sz="2200" dirty="0" smtClean="0">
                <a:latin typeface="Times New Roman"/>
                <a:cs typeface="Times New Roman"/>
              </a:rPr>
              <a:t>synthesis.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This forms a short length of RNA-DNA </a:t>
            </a:r>
            <a:r>
              <a:rPr lang="en-US" sz="2200" dirty="0" smtClean="0">
                <a:latin typeface="Times New Roman"/>
                <a:cs typeface="Times New Roman"/>
              </a:rPr>
              <a:t>hybrid.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Chain termination: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DNA contains specific sites which stop </a:t>
            </a:r>
            <a:r>
              <a:rPr lang="en-US" dirty="0" smtClean="0">
                <a:latin typeface="Times New Roman"/>
                <a:cs typeface="Times New Roman"/>
              </a:rPr>
              <a:t>transcription (</a:t>
            </a:r>
            <a:r>
              <a:rPr lang="en-US" dirty="0">
                <a:latin typeface="Times New Roman"/>
                <a:cs typeface="Times New Roman"/>
              </a:rPr>
              <a:t>at a sequence of </a:t>
            </a:r>
            <a:r>
              <a:rPr lang="en-US" dirty="0" smtClean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-10 AT base </a:t>
            </a:r>
            <a:r>
              <a:rPr lang="en-US" dirty="0" smtClean="0">
                <a:latin typeface="Times New Roman"/>
                <a:cs typeface="Times New Roman"/>
              </a:rPr>
              <a:t>pairs).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53287" b="10478"/>
          <a:stretch>
            <a:fillRect/>
          </a:stretch>
        </p:blipFill>
        <p:spPr>
          <a:xfrm>
            <a:off x="479425" y="3213100"/>
            <a:ext cx="7771950" cy="11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Post-transcriptional modification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23200" cy="4800600"/>
          </a:xfrm>
        </p:spPr>
        <p:txBody>
          <a:bodyPr>
            <a:normAutofit/>
          </a:bodyPr>
          <a:lstStyle/>
          <a:p>
            <a:pPr marL="355600" indent="-241300">
              <a:lnSpc>
                <a:spcPct val="80000"/>
              </a:lnSpc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Capping: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Addition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a methylated guanine nucleotide at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5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’ end of mRNA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		</a:t>
            </a:r>
            <a:r>
              <a:rPr lang="en-US" i="1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Function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: To prevent mRNA degradation by </a:t>
            </a:r>
            <a:r>
              <a:rPr lang="en-US" i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exonucleases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Polyadenylation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Addition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a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poly(A) tail (a highly conserved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   AAUAA sequence)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at 3’ end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mRNA.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		</a:t>
            </a:r>
            <a:r>
              <a:rPr lang="en-US" i="1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Functions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endParaRPr lang="en-US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4">
              <a:lnSpc>
                <a:spcPct val="80000"/>
              </a:lnSpc>
            </a:pP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To protect the mRNA from degradation</a:t>
            </a:r>
          </a:p>
          <a:p>
            <a:pPr lvl="4">
              <a:lnSpc>
                <a:spcPct val="80000"/>
              </a:lnSpc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For </a:t>
            </a: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ribosomal RNA recognition</a:t>
            </a:r>
          </a:p>
          <a:p>
            <a:pPr marL="114300" indent="0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Intron removal for releasing mature mRNA from nucleus.</a:t>
            </a: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72765" y="3885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75" y="3376329"/>
            <a:ext cx="356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8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(Protein synthesis)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 process of protein synthesis from mRNA</a:t>
            </a: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mRNA has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genetic codes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for amino acids present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proteins.</a:t>
            </a:r>
          </a:p>
          <a:p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genetic code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is a dictionary that identifies the correspondence between a sequence of nucleotide bases and a sequence of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individual word in the code is composed of three nucleotide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bases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(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8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7164" y="495300"/>
            <a:ext cx="7620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64 possible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codons: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61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codons specify 20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 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One start codon (AUG)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3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stop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</a:t>
            </a:r>
          </a:p>
          <a:p>
            <a:pPr marL="777240" lvl="2" indent="0"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UAA, UAG and UGA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1539"/>
          <a:stretch>
            <a:fillRect/>
          </a:stretch>
        </p:blipFill>
        <p:spPr>
          <a:xfrm>
            <a:off x="2997205" y="1333502"/>
            <a:ext cx="5356926" cy="55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Learning outcomes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 understand DNA replication</a:t>
            </a:r>
          </a:p>
          <a:p>
            <a:pPr marL="114300" indent="0">
              <a:buNone/>
            </a:pP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 know the transcription of  genetic material into messenger RNA</a:t>
            </a:r>
          </a:p>
          <a:p>
            <a:pPr marL="114300" indent="0">
              <a:buNone/>
            </a:pP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 get an idea about the translation of mRNA into a functional protein.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25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required for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Amino acids.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Transfer RNA (</a:t>
            </a:r>
            <a:r>
              <a:rPr lang="en-US" dirty="0" err="1" smtClean="0">
                <a:latin typeface="Times New Roman"/>
                <a:cs typeface="Times New Roman"/>
              </a:rPr>
              <a:t>tRNA</a:t>
            </a:r>
            <a:r>
              <a:rPr lang="en-US" smtClean="0">
                <a:latin typeface="Times New Roman"/>
                <a:cs typeface="Times New Roman"/>
              </a:rPr>
              <a:t>).</a:t>
            </a:r>
            <a:endParaRPr lang="en-US" dirty="0" smtClean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 err="1" smtClean="0">
                <a:latin typeface="Times New Roman"/>
                <a:cs typeface="Times New Roman"/>
              </a:rPr>
              <a:t>Aminoacyl-tRNA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synthetases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mRNA.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Functionally competent ribosomes.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Protein factors.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ATP and GTP.</a:t>
            </a:r>
          </a:p>
        </p:txBody>
      </p:sp>
    </p:spTree>
    <p:extLst>
      <p:ext uri="{BB962C8B-B14F-4D97-AF65-F5344CB8AC3E}">
        <p14:creationId xmlns:p14="http://schemas.microsoft.com/office/powerpoint/2010/main" val="30890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8459992" cy="6858000"/>
            <a:chOff x="0" y="0"/>
            <a:chExt cx="8459992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8459992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niti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64909"/>
              <a:ext cx="8459992" cy="54930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Protein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ong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460000" cy="68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8460000" cy="6858000"/>
            <a:chOff x="0" y="0"/>
            <a:chExt cx="8460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8460000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Termin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17700"/>
              <a:ext cx="8460000" cy="2793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2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edition – </a:t>
            </a:r>
            <a:r>
              <a:rPr lang="en-US" dirty="0" smtClean="0">
                <a:latin typeface="Times New Roman"/>
                <a:cs typeface="Times New Roman"/>
              </a:rPr>
              <a:t>unit 6; chapters 29-31.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cs typeface="Times New Roman"/>
              </a:rPr>
              <a:t>Lippincott’s Illustrated reviews: </a:t>
            </a:r>
            <a:r>
              <a:rPr lang="en-US" dirty="0" smtClean="0">
                <a:latin typeface="Times New Roman"/>
                <a:cs typeface="Times New Roman"/>
              </a:rPr>
              <a:t>Cell and Molecular Biology </a:t>
            </a:r>
            <a:r>
              <a:rPr lang="en-US" dirty="0">
                <a:latin typeface="Times New Roman"/>
                <a:cs typeface="Times New Roman"/>
              </a:rPr>
              <a:t>– unit </a:t>
            </a:r>
            <a:r>
              <a:rPr lang="en-US" dirty="0" smtClean="0">
                <a:latin typeface="Times New Roman"/>
                <a:cs typeface="Times New Roman"/>
              </a:rPr>
              <a:t>2; </a:t>
            </a:r>
            <a:r>
              <a:rPr lang="en-US" dirty="0">
                <a:latin typeface="Times New Roman"/>
                <a:cs typeface="Times New Roman"/>
              </a:rPr>
              <a:t>chapters </a:t>
            </a:r>
            <a:r>
              <a:rPr lang="en-US" smtClean="0">
                <a:latin typeface="Times New Roman"/>
                <a:cs typeface="Times New Roman"/>
              </a:rPr>
              <a:t>7-9.</a:t>
            </a: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2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DNA is the genetic material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0" y="2171700"/>
            <a:ext cx="4838700" cy="28702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Therefore it must: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 algn="just">
              <a:buAutoNum type="arabicPeriod"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Replicate faithfully.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 algn="just">
              <a:buAutoNum type="arabicPeriod"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Have the coding ability to produce proteins for all cellular functions.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 descr="DNA_molecule_lefthanded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 t="4163" b="7993"/>
          <a:stretch>
            <a:fillRect/>
          </a:stretch>
        </p:blipFill>
        <p:spPr bwMode="auto">
          <a:xfrm>
            <a:off x="438160" y="1663703"/>
            <a:ext cx="2660449" cy="475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 t="18530" r="71321" b="11542"/>
          <a:stretch>
            <a:fillRect/>
          </a:stretch>
        </p:blipFill>
        <p:spPr bwMode="auto">
          <a:xfrm>
            <a:off x="6695280" y="1512563"/>
            <a:ext cx="1768460" cy="287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8863511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Features of Eukaryotic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ea"/>
              <a:buAutoNum type="circleNumDbPlain"/>
            </a:pPr>
            <a:endParaRPr lang="en-US" dirty="0" smtClean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Semiconservative </a:t>
            </a:r>
            <a:r>
              <a:rPr lang="en-US" dirty="0" smtClean="0">
                <a:latin typeface="Times New Roman"/>
                <a:cs typeface="Times New Roman"/>
              </a:rPr>
              <a:t>with respect to parental strand:</a:t>
            </a:r>
          </a:p>
          <a:p>
            <a:pPr marL="639763" lvl="1">
              <a:buFont typeface="Wingdings" charset="2"/>
              <a:buChar char="Ø"/>
              <a:tabLst>
                <a:tab pos="6184900" algn="l"/>
              </a:tabLst>
            </a:pPr>
            <a:r>
              <a:rPr lang="en-US" sz="2200" dirty="0" smtClean="0">
                <a:latin typeface="Times New Roman"/>
                <a:cs typeface="Times New Roman"/>
              </a:rPr>
              <a:t>Daughter DNA molecules contain one </a:t>
            </a:r>
            <a:r>
              <a:rPr lang="en-US" sz="2200" b="1" dirty="0" smtClean="0">
                <a:latin typeface="Times New Roman"/>
                <a:cs typeface="Times New Roman"/>
              </a:rPr>
              <a:t>parental</a:t>
            </a:r>
          </a:p>
          <a:p>
            <a:pPr marL="441325" lvl="1" indent="276225">
              <a:buNone/>
              <a:tabLst>
                <a:tab pos="6184900" algn="l"/>
              </a:tabLst>
            </a:pPr>
            <a:r>
              <a:rPr lang="en-US" sz="2200" b="1" dirty="0" smtClean="0">
                <a:latin typeface="Times New Roman"/>
                <a:cs typeface="Times New Roman"/>
              </a:rPr>
              <a:t>strand</a:t>
            </a:r>
            <a:r>
              <a:rPr lang="en-US" sz="2200" dirty="0" smtClean="0">
                <a:latin typeface="Times New Roman"/>
                <a:cs typeface="Times New Roman"/>
              </a:rPr>
              <a:t> and one </a:t>
            </a:r>
            <a:r>
              <a:rPr lang="en-US" sz="2200" b="1" dirty="0" smtClean="0">
                <a:latin typeface="Times New Roman"/>
                <a:cs typeface="Times New Roman"/>
              </a:rPr>
              <a:t>newly-replicated strand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Bidirectional with multiple origins of replication.</a:t>
            </a:r>
          </a:p>
        </p:txBody>
      </p:sp>
      <p:grpSp>
        <p:nvGrpSpPr>
          <p:cNvPr id="5" name="Group 108"/>
          <p:cNvGrpSpPr>
            <a:grpSpLocks noChangeAspect="1"/>
          </p:cNvGrpSpPr>
          <p:nvPr/>
        </p:nvGrpSpPr>
        <p:grpSpPr bwMode="auto">
          <a:xfrm>
            <a:off x="2070820" y="4965292"/>
            <a:ext cx="4273481" cy="1727749"/>
            <a:chOff x="556" y="3545"/>
            <a:chExt cx="3270" cy="1487"/>
          </a:xfrm>
        </p:grpSpPr>
        <p:sp>
          <p:nvSpPr>
            <p:cNvPr id="6" name="Oval 109"/>
            <p:cNvSpPr>
              <a:spLocks noChangeAspect="1" noChangeArrowheads="1"/>
            </p:cNvSpPr>
            <p:nvPr/>
          </p:nvSpPr>
          <p:spPr bwMode="auto">
            <a:xfrm>
              <a:off x="1578" y="3811"/>
              <a:ext cx="432" cy="1221"/>
            </a:xfrm>
            <a:prstGeom prst="ellipse">
              <a:avLst/>
            </a:prstGeom>
            <a:solidFill>
              <a:srgbClr val="2DB32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10"/>
            <p:cNvSpPr>
              <a:spLocks noChangeAspect="1" noChangeArrowheads="1"/>
            </p:cNvSpPr>
            <p:nvPr/>
          </p:nvSpPr>
          <p:spPr bwMode="auto">
            <a:xfrm>
              <a:off x="2424" y="3811"/>
              <a:ext cx="431" cy="1221"/>
            </a:xfrm>
            <a:prstGeom prst="ellipse">
              <a:avLst/>
            </a:prstGeom>
            <a:solidFill>
              <a:srgbClr val="2DB32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11"/>
            <p:cNvSpPr>
              <a:spLocks noChangeAspect="1" noChangeShapeType="1"/>
            </p:cNvSpPr>
            <p:nvPr/>
          </p:nvSpPr>
          <p:spPr bwMode="auto">
            <a:xfrm>
              <a:off x="1775" y="4066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2"/>
            <p:cNvSpPr>
              <a:spLocks noChangeAspect="1" noChangeShapeType="1"/>
            </p:cNvSpPr>
            <p:nvPr/>
          </p:nvSpPr>
          <p:spPr bwMode="auto">
            <a:xfrm>
              <a:off x="1775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3"/>
            <p:cNvSpPr>
              <a:spLocks noChangeAspect="1" noChangeShapeType="1"/>
            </p:cNvSpPr>
            <p:nvPr/>
          </p:nvSpPr>
          <p:spPr bwMode="auto">
            <a:xfrm>
              <a:off x="186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4"/>
            <p:cNvSpPr>
              <a:spLocks noChangeAspect="1" noChangeShapeType="1"/>
            </p:cNvSpPr>
            <p:nvPr/>
          </p:nvSpPr>
          <p:spPr bwMode="auto">
            <a:xfrm>
              <a:off x="196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5"/>
            <p:cNvSpPr>
              <a:spLocks noChangeAspect="1" noChangeShapeType="1"/>
            </p:cNvSpPr>
            <p:nvPr/>
          </p:nvSpPr>
          <p:spPr bwMode="auto">
            <a:xfrm>
              <a:off x="2057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6"/>
            <p:cNvSpPr>
              <a:spLocks noChangeAspect="1" noChangeShapeType="1"/>
            </p:cNvSpPr>
            <p:nvPr/>
          </p:nvSpPr>
          <p:spPr bwMode="auto">
            <a:xfrm>
              <a:off x="2528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7"/>
            <p:cNvSpPr>
              <a:spLocks noChangeAspect="1" noChangeShapeType="1"/>
            </p:cNvSpPr>
            <p:nvPr/>
          </p:nvSpPr>
          <p:spPr bwMode="auto">
            <a:xfrm>
              <a:off x="2622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8"/>
            <p:cNvSpPr>
              <a:spLocks noChangeAspect="1" noChangeShapeType="1"/>
            </p:cNvSpPr>
            <p:nvPr/>
          </p:nvSpPr>
          <p:spPr bwMode="auto">
            <a:xfrm>
              <a:off x="2151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9"/>
            <p:cNvSpPr>
              <a:spLocks noChangeAspect="1" noChangeShapeType="1"/>
            </p:cNvSpPr>
            <p:nvPr/>
          </p:nvSpPr>
          <p:spPr bwMode="auto">
            <a:xfrm>
              <a:off x="233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0"/>
            <p:cNvSpPr>
              <a:spLocks noChangeAspect="1" noChangeShapeType="1"/>
            </p:cNvSpPr>
            <p:nvPr/>
          </p:nvSpPr>
          <p:spPr bwMode="auto">
            <a:xfrm>
              <a:off x="243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1"/>
            <p:cNvSpPr>
              <a:spLocks noChangeAspect="1" noChangeShapeType="1"/>
            </p:cNvSpPr>
            <p:nvPr/>
          </p:nvSpPr>
          <p:spPr bwMode="auto">
            <a:xfrm flipV="1">
              <a:off x="1770" y="4784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22"/>
            <p:cNvSpPr>
              <a:spLocks noChangeAspect="1" noChangeShapeType="1"/>
            </p:cNvSpPr>
            <p:nvPr/>
          </p:nvSpPr>
          <p:spPr bwMode="auto">
            <a:xfrm flipV="1">
              <a:off x="1770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3"/>
            <p:cNvSpPr>
              <a:spLocks noChangeAspect="1" noChangeShapeType="1"/>
            </p:cNvSpPr>
            <p:nvPr/>
          </p:nvSpPr>
          <p:spPr bwMode="auto">
            <a:xfrm flipV="1">
              <a:off x="186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4"/>
            <p:cNvSpPr>
              <a:spLocks noChangeAspect="1" noChangeShapeType="1"/>
            </p:cNvSpPr>
            <p:nvPr/>
          </p:nvSpPr>
          <p:spPr bwMode="auto">
            <a:xfrm flipV="1">
              <a:off x="195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25"/>
            <p:cNvSpPr>
              <a:spLocks noChangeAspect="1" noChangeShapeType="1"/>
            </p:cNvSpPr>
            <p:nvPr/>
          </p:nvSpPr>
          <p:spPr bwMode="auto">
            <a:xfrm flipV="1">
              <a:off x="205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26"/>
            <p:cNvSpPr>
              <a:spLocks noChangeAspect="1" noChangeShapeType="1"/>
            </p:cNvSpPr>
            <p:nvPr/>
          </p:nvSpPr>
          <p:spPr bwMode="auto">
            <a:xfrm flipV="1">
              <a:off x="2241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27"/>
            <p:cNvSpPr>
              <a:spLocks noChangeAspect="1" noChangeShapeType="1"/>
            </p:cNvSpPr>
            <p:nvPr/>
          </p:nvSpPr>
          <p:spPr bwMode="auto">
            <a:xfrm flipV="1">
              <a:off x="252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28"/>
            <p:cNvSpPr>
              <a:spLocks noChangeAspect="1" noChangeShapeType="1"/>
            </p:cNvSpPr>
            <p:nvPr/>
          </p:nvSpPr>
          <p:spPr bwMode="auto">
            <a:xfrm flipV="1">
              <a:off x="261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29"/>
            <p:cNvSpPr>
              <a:spLocks noChangeAspect="1" noChangeShapeType="1"/>
            </p:cNvSpPr>
            <p:nvPr/>
          </p:nvSpPr>
          <p:spPr bwMode="auto">
            <a:xfrm flipV="1">
              <a:off x="2146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30"/>
            <p:cNvSpPr>
              <a:spLocks noChangeAspect="1" noChangeShapeType="1"/>
            </p:cNvSpPr>
            <p:nvPr/>
          </p:nvSpPr>
          <p:spPr bwMode="auto">
            <a:xfrm flipV="1">
              <a:off x="233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31"/>
            <p:cNvSpPr>
              <a:spLocks noChangeAspect="1" noChangeShapeType="1"/>
            </p:cNvSpPr>
            <p:nvPr/>
          </p:nvSpPr>
          <p:spPr bwMode="auto">
            <a:xfrm flipV="1">
              <a:off x="2429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32"/>
            <p:cNvSpPr>
              <a:spLocks noChangeAspect="1" noChangeShapeType="1"/>
            </p:cNvSpPr>
            <p:nvPr/>
          </p:nvSpPr>
          <p:spPr bwMode="auto">
            <a:xfrm>
              <a:off x="273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33"/>
            <p:cNvSpPr>
              <a:spLocks noChangeAspect="1" noChangeShapeType="1"/>
            </p:cNvSpPr>
            <p:nvPr/>
          </p:nvSpPr>
          <p:spPr bwMode="auto">
            <a:xfrm>
              <a:off x="2830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34"/>
            <p:cNvSpPr>
              <a:spLocks noChangeAspect="1" noChangeShapeType="1"/>
            </p:cNvSpPr>
            <p:nvPr/>
          </p:nvSpPr>
          <p:spPr bwMode="auto">
            <a:xfrm>
              <a:off x="292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35"/>
            <p:cNvSpPr>
              <a:spLocks noChangeAspect="1" noChangeShapeType="1"/>
            </p:cNvSpPr>
            <p:nvPr/>
          </p:nvSpPr>
          <p:spPr bwMode="auto">
            <a:xfrm>
              <a:off x="3018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36"/>
            <p:cNvSpPr>
              <a:spLocks noChangeAspect="1" noChangeShapeType="1"/>
            </p:cNvSpPr>
            <p:nvPr/>
          </p:nvSpPr>
          <p:spPr bwMode="auto">
            <a:xfrm>
              <a:off x="320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37"/>
            <p:cNvSpPr>
              <a:spLocks noChangeAspect="1" noChangeShapeType="1"/>
            </p:cNvSpPr>
            <p:nvPr/>
          </p:nvSpPr>
          <p:spPr bwMode="auto">
            <a:xfrm>
              <a:off x="3489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38"/>
            <p:cNvSpPr>
              <a:spLocks noChangeAspect="1" noChangeShapeType="1"/>
            </p:cNvSpPr>
            <p:nvPr/>
          </p:nvSpPr>
          <p:spPr bwMode="auto">
            <a:xfrm>
              <a:off x="358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39"/>
            <p:cNvSpPr>
              <a:spLocks noChangeAspect="1" noChangeShapeType="1"/>
            </p:cNvSpPr>
            <p:nvPr/>
          </p:nvSpPr>
          <p:spPr bwMode="auto">
            <a:xfrm>
              <a:off x="311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40"/>
            <p:cNvSpPr>
              <a:spLocks noChangeAspect="1" noChangeShapeType="1"/>
            </p:cNvSpPr>
            <p:nvPr/>
          </p:nvSpPr>
          <p:spPr bwMode="auto">
            <a:xfrm>
              <a:off x="339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41"/>
            <p:cNvSpPr>
              <a:spLocks noChangeAspect="1" noChangeShapeType="1"/>
            </p:cNvSpPr>
            <p:nvPr/>
          </p:nvSpPr>
          <p:spPr bwMode="auto">
            <a:xfrm>
              <a:off x="2675" y="419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42"/>
            <p:cNvSpPr>
              <a:spLocks noChangeAspect="1" noChangeShapeType="1"/>
            </p:cNvSpPr>
            <p:nvPr/>
          </p:nvSpPr>
          <p:spPr bwMode="auto">
            <a:xfrm>
              <a:off x="2736" y="432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43"/>
            <p:cNvSpPr>
              <a:spLocks noChangeAspect="1" noChangeShapeType="1"/>
            </p:cNvSpPr>
            <p:nvPr/>
          </p:nvSpPr>
          <p:spPr bwMode="auto">
            <a:xfrm flipV="1">
              <a:off x="2737" y="451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44"/>
            <p:cNvSpPr>
              <a:spLocks noChangeAspect="1" noChangeShapeType="1"/>
            </p:cNvSpPr>
            <p:nvPr/>
          </p:nvSpPr>
          <p:spPr bwMode="auto">
            <a:xfrm flipV="1">
              <a:off x="283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45"/>
            <p:cNvSpPr>
              <a:spLocks noChangeAspect="1" noChangeShapeType="1"/>
            </p:cNvSpPr>
            <p:nvPr/>
          </p:nvSpPr>
          <p:spPr bwMode="auto">
            <a:xfrm flipV="1">
              <a:off x="292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6"/>
            <p:cNvSpPr>
              <a:spLocks noChangeAspect="1" noChangeShapeType="1"/>
            </p:cNvSpPr>
            <p:nvPr/>
          </p:nvSpPr>
          <p:spPr bwMode="auto">
            <a:xfrm flipV="1">
              <a:off x="302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47"/>
            <p:cNvSpPr>
              <a:spLocks noChangeAspect="1" noChangeShapeType="1"/>
            </p:cNvSpPr>
            <p:nvPr/>
          </p:nvSpPr>
          <p:spPr bwMode="auto">
            <a:xfrm flipV="1">
              <a:off x="3208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48"/>
            <p:cNvSpPr>
              <a:spLocks noChangeAspect="1" noChangeShapeType="1"/>
            </p:cNvSpPr>
            <p:nvPr/>
          </p:nvSpPr>
          <p:spPr bwMode="auto">
            <a:xfrm flipV="1">
              <a:off x="349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49"/>
            <p:cNvSpPr>
              <a:spLocks noChangeAspect="1" noChangeShapeType="1"/>
            </p:cNvSpPr>
            <p:nvPr/>
          </p:nvSpPr>
          <p:spPr bwMode="auto">
            <a:xfrm flipV="1">
              <a:off x="358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50"/>
            <p:cNvSpPr>
              <a:spLocks noChangeAspect="1" noChangeShapeType="1"/>
            </p:cNvSpPr>
            <p:nvPr/>
          </p:nvSpPr>
          <p:spPr bwMode="auto">
            <a:xfrm flipV="1">
              <a:off x="3113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51"/>
            <p:cNvSpPr>
              <a:spLocks noChangeAspect="1" noChangeShapeType="1"/>
            </p:cNvSpPr>
            <p:nvPr/>
          </p:nvSpPr>
          <p:spPr bwMode="auto">
            <a:xfrm flipV="1">
              <a:off x="330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52"/>
            <p:cNvSpPr>
              <a:spLocks noChangeAspect="1" noChangeShapeType="1"/>
            </p:cNvSpPr>
            <p:nvPr/>
          </p:nvSpPr>
          <p:spPr bwMode="auto">
            <a:xfrm flipV="1">
              <a:off x="339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53"/>
            <p:cNvSpPr>
              <a:spLocks noChangeAspect="1" noChangeShapeType="1"/>
            </p:cNvSpPr>
            <p:nvPr/>
          </p:nvSpPr>
          <p:spPr bwMode="auto">
            <a:xfrm flipV="1">
              <a:off x="2621" y="4519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54"/>
            <p:cNvSpPr>
              <a:spLocks noChangeAspect="1" noChangeShapeType="1"/>
            </p:cNvSpPr>
            <p:nvPr/>
          </p:nvSpPr>
          <p:spPr bwMode="auto">
            <a:xfrm flipV="1">
              <a:off x="2676" y="4582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55"/>
            <p:cNvSpPr>
              <a:spLocks noChangeAspect="1" noChangeShapeType="1"/>
            </p:cNvSpPr>
            <p:nvPr/>
          </p:nvSpPr>
          <p:spPr bwMode="auto">
            <a:xfrm flipH="1">
              <a:off x="165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56"/>
            <p:cNvSpPr>
              <a:spLocks noChangeAspect="1" noChangeShapeType="1"/>
            </p:cNvSpPr>
            <p:nvPr/>
          </p:nvSpPr>
          <p:spPr bwMode="auto">
            <a:xfrm flipH="1">
              <a:off x="1559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57"/>
            <p:cNvSpPr>
              <a:spLocks noChangeAspect="1" noChangeShapeType="1"/>
            </p:cNvSpPr>
            <p:nvPr/>
          </p:nvSpPr>
          <p:spPr bwMode="auto">
            <a:xfrm flipH="1">
              <a:off x="146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58"/>
            <p:cNvSpPr>
              <a:spLocks noChangeAspect="1" noChangeShapeType="1"/>
            </p:cNvSpPr>
            <p:nvPr/>
          </p:nvSpPr>
          <p:spPr bwMode="auto">
            <a:xfrm flipH="1">
              <a:off x="1371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59"/>
            <p:cNvSpPr>
              <a:spLocks noChangeAspect="1" noChangeShapeType="1"/>
            </p:cNvSpPr>
            <p:nvPr/>
          </p:nvSpPr>
          <p:spPr bwMode="auto">
            <a:xfrm flipH="1">
              <a:off x="118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60"/>
            <p:cNvSpPr>
              <a:spLocks noChangeAspect="1" noChangeShapeType="1"/>
            </p:cNvSpPr>
            <p:nvPr/>
          </p:nvSpPr>
          <p:spPr bwMode="auto">
            <a:xfrm flipH="1">
              <a:off x="900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61"/>
            <p:cNvSpPr>
              <a:spLocks noChangeAspect="1" noChangeShapeType="1"/>
            </p:cNvSpPr>
            <p:nvPr/>
          </p:nvSpPr>
          <p:spPr bwMode="auto">
            <a:xfrm flipH="1">
              <a:off x="80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62"/>
            <p:cNvSpPr>
              <a:spLocks noChangeAspect="1" noChangeShapeType="1"/>
            </p:cNvSpPr>
            <p:nvPr/>
          </p:nvSpPr>
          <p:spPr bwMode="auto">
            <a:xfrm flipH="1">
              <a:off x="127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63"/>
            <p:cNvSpPr>
              <a:spLocks noChangeAspect="1" noChangeShapeType="1"/>
            </p:cNvSpPr>
            <p:nvPr/>
          </p:nvSpPr>
          <p:spPr bwMode="auto">
            <a:xfrm flipH="1">
              <a:off x="99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64"/>
            <p:cNvSpPr>
              <a:spLocks noChangeAspect="1" noChangeShapeType="1"/>
            </p:cNvSpPr>
            <p:nvPr/>
          </p:nvSpPr>
          <p:spPr bwMode="auto">
            <a:xfrm flipH="1">
              <a:off x="1654" y="4067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65"/>
            <p:cNvSpPr>
              <a:spLocks noChangeAspect="1" noChangeShapeType="1"/>
            </p:cNvSpPr>
            <p:nvPr/>
          </p:nvSpPr>
          <p:spPr bwMode="auto">
            <a:xfrm flipH="1">
              <a:off x="1714" y="4194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66"/>
            <p:cNvSpPr>
              <a:spLocks noChangeAspect="1" noChangeShapeType="1"/>
            </p:cNvSpPr>
            <p:nvPr/>
          </p:nvSpPr>
          <p:spPr bwMode="auto">
            <a:xfrm flipH="1">
              <a:off x="779" y="4331"/>
              <a:ext cx="87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67"/>
            <p:cNvSpPr>
              <a:spLocks noChangeAspect="1" noChangeShapeType="1"/>
            </p:cNvSpPr>
            <p:nvPr/>
          </p:nvSpPr>
          <p:spPr bwMode="auto">
            <a:xfrm flipH="1" flipV="1">
              <a:off x="777" y="4521"/>
              <a:ext cx="875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68"/>
            <p:cNvSpPr>
              <a:spLocks noChangeAspect="1" noChangeShapeType="1"/>
            </p:cNvSpPr>
            <p:nvPr/>
          </p:nvSpPr>
          <p:spPr bwMode="auto">
            <a:xfrm flipH="1" flipV="1">
              <a:off x="155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69"/>
            <p:cNvSpPr>
              <a:spLocks noChangeAspect="1" noChangeShapeType="1"/>
            </p:cNvSpPr>
            <p:nvPr/>
          </p:nvSpPr>
          <p:spPr bwMode="auto">
            <a:xfrm flipH="1" flipV="1">
              <a:off x="146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70"/>
            <p:cNvSpPr>
              <a:spLocks noChangeAspect="1" noChangeShapeType="1"/>
            </p:cNvSpPr>
            <p:nvPr/>
          </p:nvSpPr>
          <p:spPr bwMode="auto">
            <a:xfrm flipH="1" flipV="1">
              <a:off x="136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71"/>
            <p:cNvSpPr>
              <a:spLocks noChangeAspect="1" noChangeShapeType="1"/>
            </p:cNvSpPr>
            <p:nvPr/>
          </p:nvSpPr>
          <p:spPr bwMode="auto">
            <a:xfrm flipH="1" flipV="1">
              <a:off x="1181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72"/>
            <p:cNvSpPr>
              <a:spLocks noChangeAspect="1" noChangeShapeType="1"/>
            </p:cNvSpPr>
            <p:nvPr/>
          </p:nvSpPr>
          <p:spPr bwMode="auto">
            <a:xfrm flipH="1" flipV="1">
              <a:off x="89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73"/>
            <p:cNvSpPr>
              <a:spLocks noChangeAspect="1" noChangeShapeType="1"/>
            </p:cNvSpPr>
            <p:nvPr/>
          </p:nvSpPr>
          <p:spPr bwMode="auto">
            <a:xfrm flipH="1" flipV="1">
              <a:off x="80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74"/>
            <p:cNvSpPr>
              <a:spLocks noChangeAspect="1" noChangeShapeType="1"/>
            </p:cNvSpPr>
            <p:nvPr/>
          </p:nvSpPr>
          <p:spPr bwMode="auto">
            <a:xfrm flipH="1" flipV="1">
              <a:off x="1276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75"/>
            <p:cNvSpPr>
              <a:spLocks noChangeAspect="1" noChangeShapeType="1"/>
            </p:cNvSpPr>
            <p:nvPr/>
          </p:nvSpPr>
          <p:spPr bwMode="auto">
            <a:xfrm flipH="1" flipV="1">
              <a:off x="108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76"/>
            <p:cNvSpPr>
              <a:spLocks noChangeAspect="1" noChangeShapeType="1"/>
            </p:cNvSpPr>
            <p:nvPr/>
          </p:nvSpPr>
          <p:spPr bwMode="auto">
            <a:xfrm flipH="1" flipV="1">
              <a:off x="99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77"/>
            <p:cNvSpPr>
              <a:spLocks noChangeAspect="1" noChangeShapeType="1"/>
            </p:cNvSpPr>
            <p:nvPr/>
          </p:nvSpPr>
          <p:spPr bwMode="auto">
            <a:xfrm flipH="1" flipV="1">
              <a:off x="1653" y="4521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78"/>
            <p:cNvSpPr>
              <a:spLocks noChangeAspect="1" noChangeShapeType="1"/>
            </p:cNvSpPr>
            <p:nvPr/>
          </p:nvSpPr>
          <p:spPr bwMode="auto">
            <a:xfrm flipH="1" flipV="1">
              <a:off x="1712" y="458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179"/>
            <p:cNvSpPr>
              <a:spLocks noChangeAspect="1" noChangeArrowheads="1"/>
            </p:cNvSpPr>
            <p:nvPr/>
          </p:nvSpPr>
          <p:spPr bwMode="auto">
            <a:xfrm>
              <a:off x="2546" y="3876"/>
              <a:ext cx="185" cy="145"/>
            </a:xfrm>
            <a:prstGeom prst="notchedRightArrow">
              <a:avLst>
                <a:gd name="adj1" fmla="val 50000"/>
                <a:gd name="adj2" fmla="val 318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80"/>
            <p:cNvSpPr txBox="1">
              <a:spLocks noChangeAspect="1" noChangeArrowheads="1"/>
            </p:cNvSpPr>
            <p:nvPr/>
          </p:nvSpPr>
          <p:spPr bwMode="auto">
            <a:xfrm>
              <a:off x="1889" y="3545"/>
              <a:ext cx="5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 dirty="0">
                  <a:latin typeface="Palatino Linotype" pitchFamily="18" charset="0"/>
                </a:rPr>
                <a:t>Origin</a:t>
              </a:r>
            </a:p>
          </p:txBody>
        </p:sp>
        <p:sp>
          <p:nvSpPr>
            <p:cNvPr id="78" name="AutoShape 181"/>
            <p:cNvSpPr>
              <a:spLocks noChangeAspect="1" noChangeArrowheads="1"/>
            </p:cNvSpPr>
            <p:nvPr/>
          </p:nvSpPr>
          <p:spPr bwMode="auto">
            <a:xfrm>
              <a:off x="2140" y="3828"/>
              <a:ext cx="130" cy="198"/>
            </a:xfrm>
            <a:prstGeom prst="downArrow">
              <a:avLst>
                <a:gd name="adj1" fmla="val 50000"/>
                <a:gd name="adj2" fmla="val 3807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2"/>
            <p:cNvSpPr>
              <a:spLocks noChangeAspect="1" noChangeShapeType="1"/>
            </p:cNvSpPr>
            <p:nvPr/>
          </p:nvSpPr>
          <p:spPr bwMode="auto">
            <a:xfrm flipH="1">
              <a:off x="1087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83"/>
            <p:cNvSpPr>
              <a:spLocks noChangeAspect="1" noChangeShapeType="1"/>
            </p:cNvSpPr>
            <p:nvPr/>
          </p:nvSpPr>
          <p:spPr bwMode="auto">
            <a:xfrm flipH="1">
              <a:off x="165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84"/>
            <p:cNvSpPr>
              <a:spLocks noChangeAspect="1" noChangeShapeType="1"/>
            </p:cNvSpPr>
            <p:nvPr/>
          </p:nvSpPr>
          <p:spPr bwMode="auto">
            <a:xfrm>
              <a:off x="224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85"/>
            <p:cNvSpPr>
              <a:spLocks noChangeAspect="1" noChangeShapeType="1"/>
            </p:cNvSpPr>
            <p:nvPr/>
          </p:nvSpPr>
          <p:spPr bwMode="auto">
            <a:xfrm flipV="1">
              <a:off x="1775" y="4268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86"/>
            <p:cNvSpPr>
              <a:spLocks noChangeAspect="1" noChangeShapeType="1"/>
            </p:cNvSpPr>
            <p:nvPr/>
          </p:nvSpPr>
          <p:spPr bwMode="auto">
            <a:xfrm flipV="1">
              <a:off x="1775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87"/>
            <p:cNvSpPr>
              <a:spLocks noChangeAspect="1" noChangeShapeType="1"/>
            </p:cNvSpPr>
            <p:nvPr/>
          </p:nvSpPr>
          <p:spPr bwMode="auto">
            <a:xfrm flipV="1">
              <a:off x="186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88"/>
            <p:cNvSpPr>
              <a:spLocks noChangeAspect="1" noChangeShapeType="1"/>
            </p:cNvSpPr>
            <p:nvPr/>
          </p:nvSpPr>
          <p:spPr bwMode="auto">
            <a:xfrm flipV="1">
              <a:off x="196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89"/>
            <p:cNvSpPr>
              <a:spLocks noChangeAspect="1" noChangeShapeType="1"/>
            </p:cNvSpPr>
            <p:nvPr/>
          </p:nvSpPr>
          <p:spPr bwMode="auto">
            <a:xfrm flipV="1">
              <a:off x="2057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90"/>
            <p:cNvSpPr>
              <a:spLocks noChangeAspect="1" noChangeShapeType="1"/>
            </p:cNvSpPr>
            <p:nvPr/>
          </p:nvSpPr>
          <p:spPr bwMode="auto">
            <a:xfrm flipV="1">
              <a:off x="2528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91"/>
            <p:cNvSpPr>
              <a:spLocks noChangeAspect="1" noChangeShapeType="1"/>
            </p:cNvSpPr>
            <p:nvPr/>
          </p:nvSpPr>
          <p:spPr bwMode="auto">
            <a:xfrm flipV="1">
              <a:off x="2622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92"/>
            <p:cNvSpPr>
              <a:spLocks noChangeAspect="1" noChangeShapeType="1"/>
            </p:cNvSpPr>
            <p:nvPr/>
          </p:nvSpPr>
          <p:spPr bwMode="auto">
            <a:xfrm flipV="1">
              <a:off x="2151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93"/>
            <p:cNvSpPr>
              <a:spLocks noChangeAspect="1" noChangeShapeType="1"/>
            </p:cNvSpPr>
            <p:nvPr/>
          </p:nvSpPr>
          <p:spPr bwMode="auto">
            <a:xfrm flipV="1">
              <a:off x="233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4"/>
            <p:cNvSpPr>
              <a:spLocks noChangeAspect="1" noChangeShapeType="1"/>
            </p:cNvSpPr>
            <p:nvPr/>
          </p:nvSpPr>
          <p:spPr bwMode="auto">
            <a:xfrm flipV="1">
              <a:off x="243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95"/>
            <p:cNvSpPr>
              <a:spLocks noChangeAspect="1" noChangeShapeType="1"/>
            </p:cNvSpPr>
            <p:nvPr/>
          </p:nvSpPr>
          <p:spPr bwMode="auto">
            <a:xfrm flipV="1">
              <a:off x="224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96"/>
            <p:cNvSpPr>
              <a:spLocks noChangeAspect="1" noChangeShapeType="1"/>
            </p:cNvSpPr>
            <p:nvPr/>
          </p:nvSpPr>
          <p:spPr bwMode="auto">
            <a:xfrm>
              <a:off x="2628" y="4066"/>
              <a:ext cx="111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97"/>
            <p:cNvSpPr>
              <a:spLocks noChangeAspect="1" noChangeShapeType="1"/>
            </p:cNvSpPr>
            <p:nvPr/>
          </p:nvSpPr>
          <p:spPr bwMode="auto">
            <a:xfrm flipV="1">
              <a:off x="273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98"/>
            <p:cNvSpPr>
              <a:spLocks noChangeAspect="1" noChangeShapeType="1"/>
            </p:cNvSpPr>
            <p:nvPr/>
          </p:nvSpPr>
          <p:spPr bwMode="auto">
            <a:xfrm>
              <a:off x="3301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9"/>
            <p:cNvSpPr>
              <a:spLocks noChangeAspect="1" noChangeShapeType="1"/>
            </p:cNvSpPr>
            <p:nvPr/>
          </p:nvSpPr>
          <p:spPr bwMode="auto">
            <a:xfrm>
              <a:off x="1770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00"/>
            <p:cNvSpPr>
              <a:spLocks noChangeAspect="1" noChangeShapeType="1"/>
            </p:cNvSpPr>
            <p:nvPr/>
          </p:nvSpPr>
          <p:spPr bwMode="auto">
            <a:xfrm>
              <a:off x="186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01"/>
            <p:cNvSpPr>
              <a:spLocks noChangeAspect="1" noChangeShapeType="1"/>
            </p:cNvSpPr>
            <p:nvPr/>
          </p:nvSpPr>
          <p:spPr bwMode="auto">
            <a:xfrm>
              <a:off x="195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02"/>
            <p:cNvSpPr>
              <a:spLocks noChangeAspect="1" noChangeShapeType="1"/>
            </p:cNvSpPr>
            <p:nvPr/>
          </p:nvSpPr>
          <p:spPr bwMode="auto">
            <a:xfrm>
              <a:off x="205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03"/>
            <p:cNvSpPr>
              <a:spLocks noChangeAspect="1" noChangeShapeType="1"/>
            </p:cNvSpPr>
            <p:nvPr/>
          </p:nvSpPr>
          <p:spPr bwMode="auto">
            <a:xfrm>
              <a:off x="2241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04"/>
            <p:cNvSpPr>
              <a:spLocks noChangeAspect="1" noChangeShapeType="1"/>
            </p:cNvSpPr>
            <p:nvPr/>
          </p:nvSpPr>
          <p:spPr bwMode="auto">
            <a:xfrm>
              <a:off x="252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05"/>
            <p:cNvSpPr>
              <a:spLocks noChangeAspect="1" noChangeShapeType="1"/>
            </p:cNvSpPr>
            <p:nvPr/>
          </p:nvSpPr>
          <p:spPr bwMode="auto">
            <a:xfrm>
              <a:off x="261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206"/>
            <p:cNvSpPr>
              <a:spLocks noChangeAspect="1" noChangeShapeType="1"/>
            </p:cNvSpPr>
            <p:nvPr/>
          </p:nvSpPr>
          <p:spPr bwMode="auto">
            <a:xfrm>
              <a:off x="2146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07"/>
            <p:cNvSpPr>
              <a:spLocks noChangeAspect="1" noChangeShapeType="1"/>
            </p:cNvSpPr>
            <p:nvPr/>
          </p:nvSpPr>
          <p:spPr bwMode="auto">
            <a:xfrm>
              <a:off x="233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08"/>
            <p:cNvSpPr>
              <a:spLocks noChangeAspect="1" noChangeShapeType="1"/>
            </p:cNvSpPr>
            <p:nvPr/>
          </p:nvSpPr>
          <p:spPr bwMode="auto">
            <a:xfrm>
              <a:off x="2429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209"/>
            <p:cNvSpPr>
              <a:spLocks noChangeAspect="1" noChangeShapeType="1"/>
            </p:cNvSpPr>
            <p:nvPr/>
          </p:nvSpPr>
          <p:spPr bwMode="auto">
            <a:xfrm flipV="1">
              <a:off x="1770" y="4583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210"/>
            <p:cNvSpPr txBox="1">
              <a:spLocks noChangeAspect="1" noChangeArrowheads="1"/>
            </p:cNvSpPr>
            <p:nvPr/>
          </p:nvSpPr>
          <p:spPr bwMode="auto">
            <a:xfrm>
              <a:off x="556" y="419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5’</a:t>
              </a:r>
            </a:p>
          </p:txBody>
        </p:sp>
        <p:sp>
          <p:nvSpPr>
            <p:cNvPr id="108" name="Text Box 211"/>
            <p:cNvSpPr txBox="1">
              <a:spLocks noChangeAspect="1" noChangeArrowheads="1"/>
            </p:cNvSpPr>
            <p:nvPr/>
          </p:nvSpPr>
          <p:spPr bwMode="auto">
            <a:xfrm>
              <a:off x="560" y="4383"/>
              <a:ext cx="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3’</a:t>
              </a:r>
            </a:p>
          </p:txBody>
        </p:sp>
        <p:sp>
          <p:nvSpPr>
            <p:cNvPr id="109" name="Text Box 212"/>
            <p:cNvSpPr txBox="1">
              <a:spLocks noChangeAspect="1" noChangeArrowheads="1"/>
            </p:cNvSpPr>
            <p:nvPr/>
          </p:nvSpPr>
          <p:spPr bwMode="auto">
            <a:xfrm>
              <a:off x="3590" y="4188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3’</a:t>
              </a:r>
            </a:p>
          </p:txBody>
        </p:sp>
        <p:sp>
          <p:nvSpPr>
            <p:cNvPr id="110" name="Text Box 213"/>
            <p:cNvSpPr txBox="1">
              <a:spLocks noChangeAspect="1" noChangeArrowheads="1"/>
            </p:cNvSpPr>
            <p:nvPr/>
          </p:nvSpPr>
          <p:spPr bwMode="auto">
            <a:xfrm>
              <a:off x="3590" y="4376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5’</a:t>
              </a:r>
            </a:p>
          </p:txBody>
        </p:sp>
        <p:sp>
          <p:nvSpPr>
            <p:cNvPr id="111" name="AutoShape 214"/>
            <p:cNvSpPr>
              <a:spLocks noChangeAspect="1" noChangeArrowheads="1"/>
            </p:cNvSpPr>
            <p:nvPr/>
          </p:nvSpPr>
          <p:spPr bwMode="auto">
            <a:xfrm flipH="1">
              <a:off x="1706" y="3876"/>
              <a:ext cx="186" cy="145"/>
            </a:xfrm>
            <a:prstGeom prst="notchedRightArrow">
              <a:avLst>
                <a:gd name="adj1" fmla="val 50000"/>
                <a:gd name="adj2" fmla="val 320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61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 startAt="3"/>
            </a:pPr>
            <a:r>
              <a:rPr lang="en-US" dirty="0" smtClean="0">
                <a:latin typeface="Times New Roman"/>
                <a:cs typeface="Times New Roman"/>
              </a:rPr>
              <a:t>Primed by short stretches of RNA.</a:t>
            </a:r>
          </a:p>
          <a:p>
            <a:pPr marL="571500" indent="-457200">
              <a:buFont typeface="+mj-ea"/>
              <a:buAutoNum type="circleNumDbPlain" startAt="3"/>
            </a:pPr>
            <a:r>
              <a:rPr lang="en-US" dirty="0" smtClean="0">
                <a:latin typeface="Times New Roman"/>
                <a:cs typeface="Times New Roman"/>
              </a:rPr>
              <a:t>Semi-</a:t>
            </a:r>
            <a:r>
              <a:rPr lang="en-US" dirty="0" err="1" smtClean="0">
                <a:latin typeface="Times New Roman"/>
                <a:cs typeface="Times New Roman"/>
              </a:rPr>
              <a:t>discontinous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36678" y="2781339"/>
            <a:ext cx="6729203" cy="26999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80851" y="5495069"/>
            <a:ext cx="6994355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Semidiscontinuous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DNA replication. In DNA replication, both daughter strands (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leading strand </a:t>
            </a:r>
            <a:r>
              <a:rPr lang="en-US" sz="1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lagging strand </a:t>
            </a:r>
            <a:r>
              <a:rPr lang="en-US" sz="1800" i="1" dirty="0" smtClean="0">
                <a:solidFill>
                  <a:srgbClr val="5BB9BE"/>
                </a:solidFill>
                <a:latin typeface="Times New Roman"/>
                <a:cs typeface="Times New Roman"/>
              </a:rPr>
              <a:t>blue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are synthesized in their 5’ </a:t>
            </a:r>
            <a:r>
              <a:rPr lang="en-US" sz="1800" dirty="0">
                <a:solidFill>
                  <a:srgbClr val="000000"/>
                </a:solidFill>
                <a:latin typeface="Symbol" pitchFamily="18" charset="2"/>
              </a:rPr>
              <a:t>®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3’ directions</a:t>
            </a:r>
          </a:p>
        </p:txBody>
      </p:sp>
    </p:spTree>
    <p:extLst>
      <p:ext uri="{BB962C8B-B14F-4D97-AF65-F5344CB8AC3E}">
        <p14:creationId xmlns:p14="http://schemas.microsoft.com/office/powerpoint/2010/main" val="28819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Proteins involved in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Helicase.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Single-stranded DNA binding proteins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DNA </a:t>
            </a:r>
            <a:r>
              <a:rPr lang="en-US" dirty="0" err="1" smtClean="0">
                <a:latin typeface="Times New Roman"/>
                <a:cs typeface="Times New Roman"/>
              </a:rPr>
              <a:t>Primase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polymerases (5 types: α; β; </a:t>
            </a:r>
            <a:r>
              <a:rPr lang="en-US" dirty="0" err="1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ε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ligase.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Topoisomerases:</a:t>
            </a:r>
          </a:p>
          <a:p>
            <a:pPr marL="868680" lvl="1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 I.</a:t>
            </a:r>
          </a:p>
          <a:p>
            <a:pPr marL="868680" lvl="1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 II.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err="1" smtClean="0">
                <a:latin typeface="Times New Roman"/>
                <a:cs typeface="Times New Roman"/>
              </a:rPr>
              <a:t>Telomerases</a:t>
            </a:r>
            <a:endParaRPr lang="en-US" dirty="0" smtClean="0">
              <a:latin typeface="Times New Roman"/>
              <a:cs typeface="Times New Roman"/>
            </a:endParaRPr>
          </a:p>
          <a:p>
            <a:pPr marL="868680" lvl="1" indent="-457200">
              <a:buFont typeface="+mj-ea"/>
              <a:buAutoNum type="circleNumDbPlain"/>
            </a:pP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44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in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960925" y="1607552"/>
            <a:ext cx="6054045" cy="2160000"/>
            <a:chOff x="1114425" y="979488"/>
            <a:chExt cx="7497306" cy="2674937"/>
          </a:xfrm>
        </p:grpSpPr>
        <p:grpSp>
          <p:nvGrpSpPr>
            <p:cNvPr id="88" name="Group 4"/>
            <p:cNvGrpSpPr>
              <a:grpSpLocks/>
            </p:cNvGrpSpPr>
            <p:nvPr/>
          </p:nvGrpSpPr>
          <p:grpSpPr bwMode="auto">
            <a:xfrm>
              <a:off x="6157140" y="1219200"/>
              <a:ext cx="633921" cy="2195513"/>
              <a:chOff x="3967" y="1413"/>
              <a:chExt cx="264" cy="1028"/>
            </a:xfrm>
          </p:grpSpPr>
          <p:sp>
            <p:nvSpPr>
              <p:cNvPr id="181" name="Freeform 5"/>
              <p:cNvSpPr>
                <a:spLocks noChangeAspect="1"/>
              </p:cNvSpPr>
              <p:nvPr/>
            </p:nvSpPr>
            <p:spPr bwMode="auto">
              <a:xfrm>
                <a:off x="3967" y="1552"/>
                <a:ext cx="121" cy="122"/>
              </a:xfrm>
              <a:custGeom>
                <a:avLst/>
                <a:gdLst>
                  <a:gd name="T0" fmla="*/ 87 w 81"/>
                  <a:gd name="T1" fmla="*/ 270 h 81"/>
                  <a:gd name="T2" fmla="*/ 28 w 81"/>
                  <a:gd name="T3" fmla="*/ 218 h 81"/>
                  <a:gd name="T4" fmla="*/ 0 w 81"/>
                  <a:gd name="T5" fmla="*/ 149 h 81"/>
                  <a:gd name="T6" fmla="*/ 19 w 81"/>
                  <a:gd name="T7" fmla="*/ 66 h 81"/>
                  <a:gd name="T8" fmla="*/ 19 w 81"/>
                  <a:gd name="T9" fmla="*/ 66 h 81"/>
                  <a:gd name="T10" fmla="*/ 81 w 81"/>
                  <a:gd name="T11" fmla="*/ 8 h 81"/>
                  <a:gd name="T12" fmla="*/ 154 w 81"/>
                  <a:gd name="T13" fmla="*/ 0 h 81"/>
                  <a:gd name="T14" fmla="*/ 227 w 81"/>
                  <a:gd name="T15" fmla="*/ 27 h 81"/>
                  <a:gd name="T16" fmla="*/ 227 w 81"/>
                  <a:gd name="T17" fmla="*/ 27 h 81"/>
                  <a:gd name="T18" fmla="*/ 241 w 81"/>
                  <a:gd name="T19" fmla="*/ 39 h 81"/>
                  <a:gd name="T20" fmla="*/ 263 w 81"/>
                  <a:gd name="T21" fmla="*/ 54 h 81"/>
                  <a:gd name="T22" fmla="*/ 270 w 81"/>
                  <a:gd name="T23" fmla="*/ 72 h 81"/>
                  <a:gd name="T24" fmla="*/ 270 w 81"/>
                  <a:gd name="T25" fmla="*/ 72 h 81"/>
                  <a:gd name="T26" fmla="*/ 236 w 81"/>
                  <a:gd name="T27" fmla="*/ 134 h 81"/>
                  <a:gd name="T28" fmla="*/ 182 w 81"/>
                  <a:gd name="T29" fmla="*/ 229 h 81"/>
                  <a:gd name="T30" fmla="*/ 157 w 81"/>
                  <a:gd name="T31" fmla="*/ 277 h 81"/>
                  <a:gd name="T32" fmla="*/ 157 w 81"/>
                  <a:gd name="T33" fmla="*/ 277 h 81"/>
                  <a:gd name="T34" fmla="*/ 87 w 81"/>
                  <a:gd name="T35" fmla="*/ 27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79"/>
                    </a:moveTo>
                    <a:lnTo>
                      <a:pt x="9" y="64"/>
                    </a:lnTo>
                    <a:lnTo>
                      <a:pt x="0" y="44"/>
                    </a:lnTo>
                    <a:lnTo>
                      <a:pt x="6" y="19"/>
                    </a:lnTo>
                    <a:lnTo>
                      <a:pt x="24" y="2"/>
                    </a:lnTo>
                    <a:lnTo>
                      <a:pt x="46" y="0"/>
                    </a:lnTo>
                    <a:lnTo>
                      <a:pt x="68" y="8"/>
                    </a:lnTo>
                    <a:lnTo>
                      <a:pt x="72" y="11"/>
                    </a:lnTo>
                    <a:lnTo>
                      <a:pt x="79" y="16"/>
                    </a:lnTo>
                    <a:lnTo>
                      <a:pt x="81" y="21"/>
                    </a:lnTo>
                    <a:lnTo>
                      <a:pt x="71" y="39"/>
                    </a:lnTo>
                    <a:lnTo>
                      <a:pt x="55" y="67"/>
                    </a:lnTo>
                    <a:lnTo>
                      <a:pt x="47" y="81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2" name="Freeform 6"/>
              <p:cNvSpPr>
                <a:spLocks noChangeAspect="1"/>
              </p:cNvSpPr>
              <p:nvPr/>
            </p:nvSpPr>
            <p:spPr bwMode="auto">
              <a:xfrm>
                <a:off x="4097" y="1413"/>
                <a:ext cx="128" cy="118"/>
              </a:xfrm>
              <a:custGeom>
                <a:avLst/>
                <a:gdLst>
                  <a:gd name="T0" fmla="*/ 27 w 85"/>
                  <a:gd name="T1" fmla="*/ 223 h 79"/>
                  <a:gd name="T2" fmla="*/ 0 w 85"/>
                  <a:gd name="T3" fmla="*/ 149 h 79"/>
                  <a:gd name="T4" fmla="*/ 12 w 85"/>
                  <a:gd name="T5" fmla="*/ 76 h 79"/>
                  <a:gd name="T6" fmla="*/ 72 w 85"/>
                  <a:gd name="T7" fmla="*/ 15 h 79"/>
                  <a:gd name="T8" fmla="*/ 72 w 85"/>
                  <a:gd name="T9" fmla="*/ 15 h 79"/>
                  <a:gd name="T10" fmla="*/ 157 w 85"/>
                  <a:gd name="T11" fmla="*/ 0 h 79"/>
                  <a:gd name="T12" fmla="*/ 223 w 85"/>
                  <a:gd name="T13" fmla="*/ 28 h 79"/>
                  <a:gd name="T14" fmla="*/ 273 w 85"/>
                  <a:gd name="T15" fmla="*/ 90 h 79"/>
                  <a:gd name="T16" fmla="*/ 273 w 85"/>
                  <a:gd name="T17" fmla="*/ 90 h 79"/>
                  <a:gd name="T18" fmla="*/ 279 w 85"/>
                  <a:gd name="T19" fmla="*/ 103 h 79"/>
                  <a:gd name="T20" fmla="*/ 291 w 85"/>
                  <a:gd name="T21" fmla="*/ 130 h 79"/>
                  <a:gd name="T22" fmla="*/ 291 w 85"/>
                  <a:gd name="T23" fmla="*/ 149 h 79"/>
                  <a:gd name="T24" fmla="*/ 291 w 85"/>
                  <a:gd name="T25" fmla="*/ 149 h 79"/>
                  <a:gd name="T26" fmla="*/ 224 w 85"/>
                  <a:gd name="T27" fmla="*/ 182 h 79"/>
                  <a:gd name="T28" fmla="*/ 134 w 85"/>
                  <a:gd name="T29" fmla="*/ 236 h 79"/>
                  <a:gd name="T30" fmla="*/ 81 w 85"/>
                  <a:gd name="T31" fmla="*/ 263 h 79"/>
                  <a:gd name="T32" fmla="*/ 81 w 85"/>
                  <a:gd name="T33" fmla="*/ 263 h 79"/>
                  <a:gd name="T34" fmla="*/ 27 w 85"/>
                  <a:gd name="T35" fmla="*/ 223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8" y="67"/>
                    </a:moveTo>
                    <a:lnTo>
                      <a:pt x="0" y="45"/>
                    </a:lnTo>
                    <a:lnTo>
                      <a:pt x="3" y="23"/>
                    </a:lnTo>
                    <a:lnTo>
                      <a:pt x="21" y="5"/>
                    </a:lnTo>
                    <a:lnTo>
                      <a:pt x="46" y="0"/>
                    </a:lnTo>
                    <a:lnTo>
                      <a:pt x="65" y="9"/>
                    </a:lnTo>
                    <a:lnTo>
                      <a:pt x="80" y="27"/>
                    </a:lnTo>
                    <a:lnTo>
                      <a:pt x="82" y="31"/>
                    </a:lnTo>
                    <a:lnTo>
                      <a:pt x="85" y="39"/>
                    </a:lnTo>
                    <a:lnTo>
                      <a:pt x="85" y="45"/>
                    </a:lnTo>
                    <a:lnTo>
                      <a:pt x="66" y="55"/>
                    </a:lnTo>
                    <a:lnTo>
                      <a:pt x="39" y="71"/>
                    </a:lnTo>
                    <a:lnTo>
                      <a:pt x="24" y="79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3" name="Freeform 7"/>
              <p:cNvSpPr>
                <a:spLocks noChangeAspect="1"/>
              </p:cNvSpPr>
              <p:nvPr/>
            </p:nvSpPr>
            <p:spPr bwMode="auto">
              <a:xfrm>
                <a:off x="3973" y="2180"/>
                <a:ext cx="121" cy="121"/>
              </a:xfrm>
              <a:custGeom>
                <a:avLst/>
                <a:gdLst>
                  <a:gd name="T0" fmla="*/ 87 w 81"/>
                  <a:gd name="T1" fmla="*/ 6 h 81"/>
                  <a:gd name="T2" fmla="*/ 27 w 81"/>
                  <a:gd name="T3" fmla="*/ 55 h 81"/>
                  <a:gd name="T4" fmla="*/ 0 w 81"/>
                  <a:gd name="T5" fmla="*/ 122 h 81"/>
                  <a:gd name="T6" fmla="*/ 15 w 81"/>
                  <a:gd name="T7" fmla="*/ 203 h 81"/>
                  <a:gd name="T8" fmla="*/ 15 w 81"/>
                  <a:gd name="T9" fmla="*/ 203 h 81"/>
                  <a:gd name="T10" fmla="*/ 81 w 81"/>
                  <a:gd name="T11" fmla="*/ 263 h 81"/>
                  <a:gd name="T12" fmla="*/ 154 w 81"/>
                  <a:gd name="T13" fmla="*/ 270 h 81"/>
                  <a:gd name="T14" fmla="*/ 223 w 81"/>
                  <a:gd name="T15" fmla="*/ 243 h 81"/>
                  <a:gd name="T16" fmla="*/ 223 w 81"/>
                  <a:gd name="T17" fmla="*/ 243 h 81"/>
                  <a:gd name="T18" fmla="*/ 236 w 81"/>
                  <a:gd name="T19" fmla="*/ 235 h 81"/>
                  <a:gd name="T20" fmla="*/ 261 w 81"/>
                  <a:gd name="T21" fmla="*/ 217 h 81"/>
                  <a:gd name="T22" fmla="*/ 270 w 81"/>
                  <a:gd name="T23" fmla="*/ 200 h 81"/>
                  <a:gd name="T24" fmla="*/ 270 w 81"/>
                  <a:gd name="T25" fmla="*/ 200 h 81"/>
                  <a:gd name="T26" fmla="*/ 235 w 81"/>
                  <a:gd name="T27" fmla="*/ 140 h 81"/>
                  <a:gd name="T28" fmla="*/ 181 w 81"/>
                  <a:gd name="T29" fmla="*/ 46 h 81"/>
                  <a:gd name="T30" fmla="*/ 154 w 81"/>
                  <a:gd name="T31" fmla="*/ 0 h 81"/>
                  <a:gd name="T32" fmla="*/ 154 w 81"/>
                  <a:gd name="T33" fmla="*/ 0 h 81"/>
                  <a:gd name="T34" fmla="*/ 87 w 81"/>
                  <a:gd name="T35" fmla="*/ 6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2"/>
                    </a:moveTo>
                    <a:lnTo>
                      <a:pt x="8" y="17"/>
                    </a:lnTo>
                    <a:lnTo>
                      <a:pt x="0" y="37"/>
                    </a:lnTo>
                    <a:lnTo>
                      <a:pt x="5" y="61"/>
                    </a:lnTo>
                    <a:lnTo>
                      <a:pt x="24" y="79"/>
                    </a:lnTo>
                    <a:lnTo>
                      <a:pt x="46" y="81"/>
                    </a:lnTo>
                    <a:lnTo>
                      <a:pt x="67" y="73"/>
                    </a:lnTo>
                    <a:lnTo>
                      <a:pt x="71" y="70"/>
                    </a:lnTo>
                    <a:lnTo>
                      <a:pt x="78" y="65"/>
                    </a:lnTo>
                    <a:lnTo>
                      <a:pt x="81" y="60"/>
                    </a:lnTo>
                    <a:lnTo>
                      <a:pt x="70" y="42"/>
                    </a:lnTo>
                    <a:lnTo>
                      <a:pt x="54" y="14"/>
                    </a:lnTo>
                    <a:lnTo>
                      <a:pt x="4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4" name="Freeform 8"/>
              <p:cNvSpPr>
                <a:spLocks noChangeAspect="1"/>
              </p:cNvSpPr>
              <p:nvPr/>
            </p:nvSpPr>
            <p:spPr bwMode="auto">
              <a:xfrm>
                <a:off x="4103" y="2322"/>
                <a:ext cx="128" cy="119"/>
              </a:xfrm>
              <a:custGeom>
                <a:avLst/>
                <a:gdLst>
                  <a:gd name="T0" fmla="*/ 26 w 85"/>
                  <a:gd name="T1" fmla="*/ 41 h 79"/>
                  <a:gd name="T2" fmla="*/ 0 w 85"/>
                  <a:gd name="T3" fmla="*/ 116 h 79"/>
                  <a:gd name="T4" fmla="*/ 12 w 85"/>
                  <a:gd name="T5" fmla="*/ 191 h 79"/>
                  <a:gd name="T6" fmla="*/ 68 w 85"/>
                  <a:gd name="T7" fmla="*/ 252 h 79"/>
                  <a:gd name="T8" fmla="*/ 68 w 85"/>
                  <a:gd name="T9" fmla="*/ 252 h 79"/>
                  <a:gd name="T10" fmla="*/ 154 w 85"/>
                  <a:gd name="T11" fmla="*/ 270 h 79"/>
                  <a:gd name="T12" fmla="*/ 223 w 85"/>
                  <a:gd name="T13" fmla="*/ 236 h 79"/>
                  <a:gd name="T14" fmla="*/ 270 w 85"/>
                  <a:gd name="T15" fmla="*/ 176 h 79"/>
                  <a:gd name="T16" fmla="*/ 270 w 85"/>
                  <a:gd name="T17" fmla="*/ 176 h 79"/>
                  <a:gd name="T18" fmla="*/ 277 w 85"/>
                  <a:gd name="T19" fmla="*/ 163 h 79"/>
                  <a:gd name="T20" fmla="*/ 291 w 85"/>
                  <a:gd name="T21" fmla="*/ 134 h 79"/>
                  <a:gd name="T22" fmla="*/ 286 w 85"/>
                  <a:gd name="T23" fmla="*/ 116 h 79"/>
                  <a:gd name="T24" fmla="*/ 286 w 85"/>
                  <a:gd name="T25" fmla="*/ 116 h 79"/>
                  <a:gd name="T26" fmla="*/ 224 w 85"/>
                  <a:gd name="T27" fmla="*/ 81 h 79"/>
                  <a:gd name="T28" fmla="*/ 130 w 85"/>
                  <a:gd name="T29" fmla="*/ 27 h 79"/>
                  <a:gd name="T30" fmla="*/ 80 w 85"/>
                  <a:gd name="T31" fmla="*/ 0 h 79"/>
                  <a:gd name="T32" fmla="*/ 80 w 85"/>
                  <a:gd name="T33" fmla="*/ 0 h 79"/>
                  <a:gd name="T34" fmla="*/ 26 w 85"/>
                  <a:gd name="T35" fmla="*/ 41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7" y="12"/>
                    </a:moveTo>
                    <a:lnTo>
                      <a:pt x="0" y="34"/>
                    </a:lnTo>
                    <a:lnTo>
                      <a:pt x="3" y="56"/>
                    </a:lnTo>
                    <a:lnTo>
                      <a:pt x="20" y="74"/>
                    </a:lnTo>
                    <a:lnTo>
                      <a:pt x="45" y="79"/>
                    </a:lnTo>
                    <a:lnTo>
                      <a:pt x="65" y="69"/>
                    </a:lnTo>
                    <a:lnTo>
                      <a:pt x="79" y="52"/>
                    </a:lnTo>
                    <a:lnTo>
                      <a:pt x="81" y="48"/>
                    </a:lnTo>
                    <a:lnTo>
                      <a:pt x="85" y="39"/>
                    </a:lnTo>
                    <a:lnTo>
                      <a:pt x="84" y="34"/>
                    </a:lnTo>
                    <a:lnTo>
                      <a:pt x="66" y="24"/>
                    </a:lnTo>
                    <a:lnTo>
                      <a:pt x="38" y="8"/>
                    </a:lnTo>
                    <a:lnTo>
                      <a:pt x="23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5775325" y="1874838"/>
              <a:ext cx="814388" cy="919162"/>
              <a:chOff x="3561" y="1713"/>
              <a:chExt cx="339" cy="431"/>
            </a:xfrm>
          </p:grpSpPr>
          <p:sp>
            <p:nvSpPr>
              <p:cNvPr id="177" name="Freeform 11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382 w 226"/>
                  <a:gd name="T1" fmla="*/ 0 h 288"/>
                  <a:gd name="T2" fmla="*/ 450 w 226"/>
                  <a:gd name="T3" fmla="*/ 6 h 288"/>
                  <a:gd name="T4" fmla="*/ 513 w 226"/>
                  <a:gd name="T5" fmla="*/ 28 h 288"/>
                  <a:gd name="T6" fmla="*/ 573 w 226"/>
                  <a:gd name="T7" fmla="*/ 67 h 288"/>
                  <a:gd name="T8" fmla="*/ 629 w 226"/>
                  <a:gd name="T9" fmla="*/ 114 h 288"/>
                  <a:gd name="T10" fmla="*/ 674 w 226"/>
                  <a:gd name="T11" fmla="*/ 171 h 288"/>
                  <a:gd name="T12" fmla="*/ 709 w 226"/>
                  <a:gd name="T13" fmla="*/ 238 h 288"/>
                  <a:gd name="T14" fmla="*/ 741 w 226"/>
                  <a:gd name="T15" fmla="*/ 316 h 288"/>
                  <a:gd name="T16" fmla="*/ 756 w 226"/>
                  <a:gd name="T17" fmla="*/ 397 h 288"/>
                  <a:gd name="T18" fmla="*/ 763 w 226"/>
                  <a:gd name="T19" fmla="*/ 483 h 288"/>
                  <a:gd name="T20" fmla="*/ 763 w 226"/>
                  <a:gd name="T21" fmla="*/ 483 h 288"/>
                  <a:gd name="T22" fmla="*/ 756 w 226"/>
                  <a:gd name="T23" fmla="*/ 569 h 288"/>
                  <a:gd name="T24" fmla="*/ 741 w 226"/>
                  <a:gd name="T25" fmla="*/ 649 h 288"/>
                  <a:gd name="T26" fmla="*/ 709 w 226"/>
                  <a:gd name="T27" fmla="*/ 723 h 288"/>
                  <a:gd name="T28" fmla="*/ 674 w 226"/>
                  <a:gd name="T29" fmla="*/ 795 h 288"/>
                  <a:gd name="T30" fmla="*/ 629 w 226"/>
                  <a:gd name="T31" fmla="*/ 852 h 288"/>
                  <a:gd name="T32" fmla="*/ 573 w 226"/>
                  <a:gd name="T33" fmla="*/ 898 h 288"/>
                  <a:gd name="T34" fmla="*/ 513 w 226"/>
                  <a:gd name="T35" fmla="*/ 937 h 288"/>
                  <a:gd name="T36" fmla="*/ 450 w 226"/>
                  <a:gd name="T37" fmla="*/ 959 h 288"/>
                  <a:gd name="T38" fmla="*/ 382 w 226"/>
                  <a:gd name="T39" fmla="*/ 965 h 288"/>
                  <a:gd name="T40" fmla="*/ 382 w 226"/>
                  <a:gd name="T41" fmla="*/ 965 h 288"/>
                  <a:gd name="T42" fmla="*/ 315 w 226"/>
                  <a:gd name="T43" fmla="*/ 959 h 288"/>
                  <a:gd name="T44" fmla="*/ 248 w 226"/>
                  <a:gd name="T45" fmla="*/ 937 h 288"/>
                  <a:gd name="T46" fmla="*/ 189 w 226"/>
                  <a:gd name="T47" fmla="*/ 898 h 288"/>
                  <a:gd name="T48" fmla="*/ 135 w 226"/>
                  <a:gd name="T49" fmla="*/ 852 h 288"/>
                  <a:gd name="T50" fmla="*/ 93 w 226"/>
                  <a:gd name="T51" fmla="*/ 795 h 288"/>
                  <a:gd name="T52" fmla="*/ 50 w 226"/>
                  <a:gd name="T53" fmla="*/ 723 h 288"/>
                  <a:gd name="T54" fmla="*/ 26 w 226"/>
                  <a:gd name="T55" fmla="*/ 649 h 288"/>
                  <a:gd name="T56" fmla="*/ 8 w 226"/>
                  <a:gd name="T57" fmla="*/ 569 h 288"/>
                  <a:gd name="T58" fmla="*/ 0 w 226"/>
                  <a:gd name="T59" fmla="*/ 483 h 288"/>
                  <a:gd name="T60" fmla="*/ 0 w 226"/>
                  <a:gd name="T61" fmla="*/ 483 h 288"/>
                  <a:gd name="T62" fmla="*/ 8 w 226"/>
                  <a:gd name="T63" fmla="*/ 397 h 288"/>
                  <a:gd name="T64" fmla="*/ 26 w 226"/>
                  <a:gd name="T65" fmla="*/ 316 h 288"/>
                  <a:gd name="T66" fmla="*/ 50 w 226"/>
                  <a:gd name="T67" fmla="*/ 238 h 288"/>
                  <a:gd name="T68" fmla="*/ 93 w 226"/>
                  <a:gd name="T69" fmla="*/ 171 h 288"/>
                  <a:gd name="T70" fmla="*/ 135 w 226"/>
                  <a:gd name="T71" fmla="*/ 114 h 288"/>
                  <a:gd name="T72" fmla="*/ 189 w 226"/>
                  <a:gd name="T73" fmla="*/ 67 h 288"/>
                  <a:gd name="T74" fmla="*/ 248 w 226"/>
                  <a:gd name="T75" fmla="*/ 28 h 288"/>
                  <a:gd name="T76" fmla="*/ 315 w 226"/>
                  <a:gd name="T77" fmla="*/ 6 h 288"/>
                  <a:gd name="T78" fmla="*/ 382 w 226"/>
                  <a:gd name="T79" fmla="*/ 0 h 288"/>
                  <a:gd name="T80" fmla="*/ 382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8" name="Freeform 12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122 w 45"/>
                  <a:gd name="T1" fmla="*/ 362 h 135"/>
                  <a:gd name="T2" fmla="*/ 89 w 45"/>
                  <a:gd name="T3" fmla="*/ 322 h 135"/>
                  <a:gd name="T4" fmla="*/ 63 w 45"/>
                  <a:gd name="T5" fmla="*/ 278 h 135"/>
                  <a:gd name="T6" fmla="*/ 49 w 45"/>
                  <a:gd name="T7" fmla="*/ 221 h 135"/>
                  <a:gd name="T8" fmla="*/ 49 w 45"/>
                  <a:gd name="T9" fmla="*/ 221 h 135"/>
                  <a:gd name="T10" fmla="*/ 63 w 45"/>
                  <a:gd name="T11" fmla="*/ 171 h 135"/>
                  <a:gd name="T12" fmla="*/ 89 w 45"/>
                  <a:gd name="T13" fmla="*/ 127 h 135"/>
                  <a:gd name="T14" fmla="*/ 122 w 45"/>
                  <a:gd name="T15" fmla="*/ 90 h 135"/>
                  <a:gd name="T16" fmla="*/ 122 w 45"/>
                  <a:gd name="T17" fmla="*/ 90 h 135"/>
                  <a:gd name="T18" fmla="*/ 140 w 45"/>
                  <a:gd name="T19" fmla="*/ 63 h 135"/>
                  <a:gd name="T20" fmla="*/ 141 w 45"/>
                  <a:gd name="T21" fmla="*/ 28 h 135"/>
                  <a:gd name="T22" fmla="*/ 149 w 45"/>
                  <a:gd name="T23" fmla="*/ 0 h 135"/>
                  <a:gd name="T24" fmla="*/ 149 w 45"/>
                  <a:gd name="T25" fmla="*/ 0 h 135"/>
                  <a:gd name="T26" fmla="*/ 141 w 45"/>
                  <a:gd name="T27" fmla="*/ 22 h 135"/>
                  <a:gd name="T28" fmla="*/ 141 w 45"/>
                  <a:gd name="T29" fmla="*/ 28 h 135"/>
                  <a:gd name="T30" fmla="*/ 149 w 45"/>
                  <a:gd name="T31" fmla="*/ 0 h 135"/>
                  <a:gd name="T32" fmla="*/ 149 w 45"/>
                  <a:gd name="T33" fmla="*/ 0 h 135"/>
                  <a:gd name="T34" fmla="*/ 149 w 45"/>
                  <a:gd name="T35" fmla="*/ 0 h 135"/>
                  <a:gd name="T36" fmla="*/ 149 w 45"/>
                  <a:gd name="T37" fmla="*/ 0 h 135"/>
                  <a:gd name="T38" fmla="*/ 149 w 45"/>
                  <a:gd name="T39" fmla="*/ 0 h 135"/>
                  <a:gd name="T40" fmla="*/ 149 w 45"/>
                  <a:gd name="T41" fmla="*/ 0 h 135"/>
                  <a:gd name="T42" fmla="*/ 140 w 45"/>
                  <a:gd name="T43" fmla="*/ 27 h 135"/>
                  <a:gd name="T44" fmla="*/ 128 w 45"/>
                  <a:gd name="T45" fmla="*/ 55 h 135"/>
                  <a:gd name="T46" fmla="*/ 113 w 45"/>
                  <a:gd name="T47" fmla="*/ 81 h 135"/>
                  <a:gd name="T48" fmla="*/ 113 w 45"/>
                  <a:gd name="T49" fmla="*/ 81 h 135"/>
                  <a:gd name="T50" fmla="*/ 55 w 45"/>
                  <a:gd name="T51" fmla="*/ 121 h 135"/>
                  <a:gd name="T52" fmla="*/ 13 w 45"/>
                  <a:gd name="T53" fmla="*/ 175 h 135"/>
                  <a:gd name="T54" fmla="*/ 0 w 45"/>
                  <a:gd name="T55" fmla="*/ 238 h 135"/>
                  <a:gd name="T56" fmla="*/ 0 w 45"/>
                  <a:gd name="T57" fmla="*/ 238 h 135"/>
                  <a:gd name="T58" fmla="*/ 0 w 45"/>
                  <a:gd name="T59" fmla="*/ 238 h 135"/>
                  <a:gd name="T60" fmla="*/ 0 w 45"/>
                  <a:gd name="T61" fmla="*/ 238 h 135"/>
                  <a:gd name="T62" fmla="*/ 0 w 45"/>
                  <a:gd name="T63" fmla="*/ 242 h 135"/>
                  <a:gd name="T64" fmla="*/ 0 w 45"/>
                  <a:gd name="T65" fmla="*/ 242 h 135"/>
                  <a:gd name="T66" fmla="*/ 22 w 45"/>
                  <a:gd name="T67" fmla="*/ 292 h 135"/>
                  <a:gd name="T68" fmla="*/ 67 w 45"/>
                  <a:gd name="T69" fmla="*/ 335 h 135"/>
                  <a:gd name="T70" fmla="*/ 113 w 45"/>
                  <a:gd name="T71" fmla="*/ 371 h 135"/>
                  <a:gd name="T72" fmla="*/ 113 w 45"/>
                  <a:gd name="T73" fmla="*/ 371 h 135"/>
                  <a:gd name="T74" fmla="*/ 128 w 45"/>
                  <a:gd name="T75" fmla="*/ 397 h 135"/>
                  <a:gd name="T76" fmla="*/ 140 w 45"/>
                  <a:gd name="T77" fmla="*/ 423 h 135"/>
                  <a:gd name="T78" fmla="*/ 149 w 45"/>
                  <a:gd name="T79" fmla="*/ 452 h 135"/>
                  <a:gd name="T80" fmla="*/ 149 w 45"/>
                  <a:gd name="T81" fmla="*/ 452 h 135"/>
                  <a:gd name="T82" fmla="*/ 149 w 45"/>
                  <a:gd name="T83" fmla="*/ 452 h 135"/>
                  <a:gd name="T84" fmla="*/ 149 w 45"/>
                  <a:gd name="T85" fmla="*/ 452 h 135"/>
                  <a:gd name="T86" fmla="*/ 149 w 45"/>
                  <a:gd name="T87" fmla="*/ 452 h 135"/>
                  <a:gd name="T88" fmla="*/ 122 w 45"/>
                  <a:gd name="T89" fmla="*/ 362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9" name="Freeform 13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256 h 75"/>
                  <a:gd name="T2" fmla="*/ 54 w 92"/>
                  <a:gd name="T3" fmla="*/ 184 h 75"/>
                  <a:gd name="T4" fmla="*/ 119 w 92"/>
                  <a:gd name="T5" fmla="*/ 122 h 75"/>
                  <a:gd name="T6" fmla="*/ 192 w 92"/>
                  <a:gd name="T7" fmla="*/ 75 h 75"/>
                  <a:gd name="T8" fmla="*/ 276 w 92"/>
                  <a:gd name="T9" fmla="*/ 48 h 75"/>
                  <a:gd name="T10" fmla="*/ 276 w 92"/>
                  <a:gd name="T11" fmla="*/ 48 h 75"/>
                  <a:gd name="T12" fmla="*/ 295 w 92"/>
                  <a:gd name="T13" fmla="*/ 39 h 75"/>
                  <a:gd name="T14" fmla="*/ 304 w 92"/>
                  <a:gd name="T15" fmla="*/ 26 h 75"/>
                  <a:gd name="T16" fmla="*/ 310 w 92"/>
                  <a:gd name="T17" fmla="*/ 14 h 75"/>
                  <a:gd name="T18" fmla="*/ 310 w 92"/>
                  <a:gd name="T19" fmla="*/ 14 h 75"/>
                  <a:gd name="T20" fmla="*/ 295 w 92"/>
                  <a:gd name="T21" fmla="*/ 0 h 75"/>
                  <a:gd name="T22" fmla="*/ 267 w 92"/>
                  <a:gd name="T23" fmla="*/ 0 h 75"/>
                  <a:gd name="T24" fmla="*/ 248 w 92"/>
                  <a:gd name="T25" fmla="*/ 0 h 75"/>
                  <a:gd name="T26" fmla="*/ 248 w 92"/>
                  <a:gd name="T27" fmla="*/ 0 h 75"/>
                  <a:gd name="T28" fmla="*/ 157 w 92"/>
                  <a:gd name="T29" fmla="*/ 39 h 75"/>
                  <a:gd name="T30" fmla="*/ 88 w 92"/>
                  <a:gd name="T31" fmla="*/ 99 h 75"/>
                  <a:gd name="T32" fmla="*/ 33 w 92"/>
                  <a:gd name="T33" fmla="*/ 178 h 75"/>
                  <a:gd name="T34" fmla="*/ 0 w 92"/>
                  <a:gd name="T35" fmla="*/ 256 h 75"/>
                  <a:gd name="T36" fmla="*/ 0 w 92"/>
                  <a:gd name="T37" fmla="*/ 256 h 75"/>
                  <a:gd name="T38" fmla="*/ 0 w 92"/>
                  <a:gd name="T39" fmla="*/ 256 h 75"/>
                  <a:gd name="T40" fmla="*/ 0 w 92"/>
                  <a:gd name="T41" fmla="*/ 256 h 75"/>
                  <a:gd name="T42" fmla="*/ 0 w 92"/>
                  <a:gd name="T43" fmla="*/ 256 h 75"/>
                  <a:gd name="T44" fmla="*/ 0 w 92"/>
                  <a:gd name="T45" fmla="*/ 256 h 75"/>
                  <a:gd name="T46" fmla="*/ 0 w 92"/>
                  <a:gd name="T47" fmla="*/ 256 h 75"/>
                  <a:gd name="T48" fmla="*/ 0 w 92"/>
                  <a:gd name="T49" fmla="*/ 256 h 75"/>
                  <a:gd name="T50" fmla="*/ 0 w 92"/>
                  <a:gd name="T51" fmla="*/ 256 h 75"/>
                  <a:gd name="T52" fmla="*/ 0 w 92"/>
                  <a:gd name="T53" fmla="*/ 25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0" name="Freeform 14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171 w 51"/>
                  <a:gd name="T1" fmla="*/ 0 h 135"/>
                  <a:gd name="T2" fmla="*/ 162 w 51"/>
                  <a:gd name="T3" fmla="*/ 27 h 135"/>
                  <a:gd name="T4" fmla="*/ 157 w 51"/>
                  <a:gd name="T5" fmla="*/ 33 h 135"/>
                  <a:gd name="T6" fmla="*/ 171 w 51"/>
                  <a:gd name="T7" fmla="*/ 0 h 135"/>
                  <a:gd name="T8" fmla="*/ 171 w 51"/>
                  <a:gd name="T9" fmla="*/ 0 h 135"/>
                  <a:gd name="T10" fmla="*/ 171 w 51"/>
                  <a:gd name="T11" fmla="*/ 0 h 135"/>
                  <a:gd name="T12" fmla="*/ 171 w 51"/>
                  <a:gd name="T13" fmla="*/ 0 h 135"/>
                  <a:gd name="T14" fmla="*/ 157 w 51"/>
                  <a:gd name="T15" fmla="*/ 28 h 135"/>
                  <a:gd name="T16" fmla="*/ 142 w 51"/>
                  <a:gd name="T17" fmla="*/ 55 h 135"/>
                  <a:gd name="T18" fmla="*/ 116 w 51"/>
                  <a:gd name="T19" fmla="*/ 81 h 135"/>
                  <a:gd name="T20" fmla="*/ 62 w 51"/>
                  <a:gd name="T21" fmla="*/ 123 h 135"/>
                  <a:gd name="T22" fmla="*/ 14 w 51"/>
                  <a:gd name="T23" fmla="*/ 175 h 135"/>
                  <a:gd name="T24" fmla="*/ 0 w 51"/>
                  <a:gd name="T25" fmla="*/ 242 h 135"/>
                  <a:gd name="T26" fmla="*/ 0 w 51"/>
                  <a:gd name="T27" fmla="*/ 242 h 135"/>
                  <a:gd name="T28" fmla="*/ 0 w 51"/>
                  <a:gd name="T29" fmla="*/ 242 h 135"/>
                  <a:gd name="T30" fmla="*/ 0 w 51"/>
                  <a:gd name="T31" fmla="*/ 242 h 135"/>
                  <a:gd name="T32" fmla="*/ 26 w 51"/>
                  <a:gd name="T33" fmla="*/ 296 h 135"/>
                  <a:gd name="T34" fmla="*/ 68 w 51"/>
                  <a:gd name="T35" fmla="*/ 335 h 135"/>
                  <a:gd name="T36" fmla="*/ 116 w 51"/>
                  <a:gd name="T37" fmla="*/ 371 h 135"/>
                  <a:gd name="T38" fmla="*/ 142 w 51"/>
                  <a:gd name="T39" fmla="*/ 398 h 135"/>
                  <a:gd name="T40" fmla="*/ 157 w 51"/>
                  <a:gd name="T41" fmla="*/ 425 h 135"/>
                  <a:gd name="T42" fmla="*/ 175 w 51"/>
                  <a:gd name="T43" fmla="*/ 45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90" name="Group 15"/>
            <p:cNvGrpSpPr>
              <a:grpSpLocks/>
            </p:cNvGrpSpPr>
            <p:nvPr/>
          </p:nvGrpSpPr>
          <p:grpSpPr bwMode="auto">
            <a:xfrm>
              <a:off x="1114425" y="1095375"/>
              <a:ext cx="7497306" cy="2297759"/>
              <a:chOff x="1868" y="1348"/>
              <a:chExt cx="3119" cy="1077"/>
            </a:xfrm>
          </p:grpSpPr>
          <p:grpSp>
            <p:nvGrpSpPr>
              <p:cNvPr id="111" name="Group 16"/>
              <p:cNvGrpSpPr>
                <a:grpSpLocks/>
              </p:cNvGrpSpPr>
              <p:nvPr/>
            </p:nvGrpSpPr>
            <p:grpSpPr bwMode="auto">
              <a:xfrm>
                <a:off x="3845" y="1496"/>
                <a:ext cx="499" cy="876"/>
                <a:chOff x="3845" y="1496"/>
                <a:chExt cx="499" cy="876"/>
              </a:xfrm>
            </p:grpSpPr>
            <p:sp>
              <p:nvSpPr>
                <p:cNvPr id="160" name="Freeform 17"/>
                <p:cNvSpPr>
                  <a:spLocks noChangeAspect="1"/>
                </p:cNvSpPr>
                <p:nvPr/>
              </p:nvSpPr>
              <p:spPr bwMode="auto">
                <a:xfrm>
                  <a:off x="4322" y="229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1" name="Freeform 18"/>
                <p:cNvSpPr>
                  <a:spLocks noChangeAspect="1"/>
                </p:cNvSpPr>
                <p:nvPr/>
              </p:nvSpPr>
              <p:spPr bwMode="auto">
                <a:xfrm>
                  <a:off x="3845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21 w 14"/>
                    <a:gd name="T3" fmla="*/ 175 h 52"/>
                    <a:gd name="T4" fmla="*/ 48 w 14"/>
                    <a:gd name="T5" fmla="*/ 174 h 52"/>
                    <a:gd name="T6" fmla="*/ 26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2" name="Freeform 19"/>
                <p:cNvSpPr>
                  <a:spLocks noChangeAspect="1"/>
                </p:cNvSpPr>
                <p:nvPr/>
              </p:nvSpPr>
              <p:spPr bwMode="auto">
                <a:xfrm>
                  <a:off x="3914" y="1819"/>
                  <a:ext cx="46" cy="73"/>
                </a:xfrm>
                <a:custGeom>
                  <a:avLst/>
                  <a:gdLst>
                    <a:gd name="T0" fmla="*/ 0 w 31"/>
                    <a:gd name="T1" fmla="*/ 9 h 49"/>
                    <a:gd name="T2" fmla="*/ 79 w 31"/>
                    <a:gd name="T3" fmla="*/ 162 h 49"/>
                    <a:gd name="T4" fmla="*/ 101 w 31"/>
                    <a:gd name="T5" fmla="*/ 153 h 49"/>
                    <a:gd name="T6" fmla="*/ 27 w 31"/>
                    <a:gd name="T7" fmla="*/ 0 h 49"/>
                    <a:gd name="T8" fmla="*/ 0 w 31"/>
                    <a:gd name="T9" fmla="*/ 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3" name="Freeform 20"/>
                <p:cNvSpPr>
                  <a:spLocks noChangeAspect="1"/>
                </p:cNvSpPr>
                <p:nvPr/>
              </p:nvSpPr>
              <p:spPr bwMode="auto">
                <a:xfrm>
                  <a:off x="3976" y="1781"/>
                  <a:ext cx="60" cy="65"/>
                </a:xfrm>
                <a:custGeom>
                  <a:avLst/>
                  <a:gdLst>
                    <a:gd name="T0" fmla="*/ 0 w 40"/>
                    <a:gd name="T1" fmla="*/ 18 h 43"/>
                    <a:gd name="T2" fmla="*/ 119 w 40"/>
                    <a:gd name="T3" fmla="*/ 148 h 43"/>
                    <a:gd name="T4" fmla="*/ 135 w 40"/>
                    <a:gd name="T5" fmla="*/ 130 h 43"/>
                    <a:gd name="T6" fmla="*/ 21 w 40"/>
                    <a:gd name="T7" fmla="*/ 0 h 43"/>
                    <a:gd name="T8" fmla="*/ 0 w 40"/>
                    <a:gd name="T9" fmla="*/ 1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4" name="Freeform 21"/>
                <p:cNvSpPr>
                  <a:spLocks noChangeAspect="1"/>
                </p:cNvSpPr>
                <p:nvPr/>
              </p:nvSpPr>
              <p:spPr bwMode="auto">
                <a:xfrm>
                  <a:off x="4024" y="1729"/>
                  <a:ext cx="71" cy="54"/>
                </a:xfrm>
                <a:custGeom>
                  <a:avLst/>
                  <a:gdLst>
                    <a:gd name="T0" fmla="*/ 0 w 47"/>
                    <a:gd name="T1" fmla="*/ 21 h 36"/>
                    <a:gd name="T2" fmla="*/ 148 w 47"/>
                    <a:gd name="T3" fmla="*/ 121 h 36"/>
                    <a:gd name="T4" fmla="*/ 162 w 47"/>
                    <a:gd name="T5" fmla="*/ 101 h 36"/>
                    <a:gd name="T6" fmla="*/ 18 w 47"/>
                    <a:gd name="T7" fmla="*/ 0 h 36"/>
                    <a:gd name="T8" fmla="*/ 0 w 47"/>
                    <a:gd name="T9" fmla="*/ 2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5" name="Freeform 22"/>
                <p:cNvSpPr>
                  <a:spLocks noChangeAspect="1"/>
                </p:cNvSpPr>
                <p:nvPr/>
              </p:nvSpPr>
              <p:spPr bwMode="auto">
                <a:xfrm>
                  <a:off x="4065" y="1664"/>
                  <a:ext cx="73" cy="50"/>
                </a:xfrm>
                <a:custGeom>
                  <a:avLst/>
                  <a:gdLst>
                    <a:gd name="T0" fmla="*/ 0 w 49"/>
                    <a:gd name="T1" fmla="*/ 26 h 33"/>
                    <a:gd name="T2" fmla="*/ 149 w 49"/>
                    <a:gd name="T3" fmla="*/ 115 h 33"/>
                    <a:gd name="T4" fmla="*/ 162 w 49"/>
                    <a:gd name="T5" fmla="*/ 94 h 33"/>
                    <a:gd name="T6" fmla="*/ 15 w 49"/>
                    <a:gd name="T7" fmla="*/ 0 h 33"/>
                    <a:gd name="T8" fmla="*/ 0 w 49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6" name="Freeform 23"/>
                <p:cNvSpPr>
                  <a:spLocks noChangeAspect="1"/>
                </p:cNvSpPr>
                <p:nvPr/>
              </p:nvSpPr>
              <p:spPr bwMode="auto">
                <a:xfrm>
                  <a:off x="4107" y="1597"/>
                  <a:ext cx="66" cy="55"/>
                </a:xfrm>
                <a:custGeom>
                  <a:avLst/>
                  <a:gdLst>
                    <a:gd name="T0" fmla="*/ 0 w 44"/>
                    <a:gd name="T1" fmla="*/ 22 h 37"/>
                    <a:gd name="T2" fmla="*/ 132 w 44"/>
                    <a:gd name="T3" fmla="*/ 122 h 37"/>
                    <a:gd name="T4" fmla="*/ 148 w 44"/>
                    <a:gd name="T5" fmla="*/ 100 h 37"/>
                    <a:gd name="T6" fmla="*/ 18 w 44"/>
                    <a:gd name="T7" fmla="*/ 0 h 37"/>
                    <a:gd name="T8" fmla="*/ 0 w 44"/>
                    <a:gd name="T9" fmla="*/ 2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7" name="Freeform 24"/>
                <p:cNvSpPr>
                  <a:spLocks noChangeAspect="1"/>
                </p:cNvSpPr>
                <p:nvPr/>
              </p:nvSpPr>
              <p:spPr bwMode="auto">
                <a:xfrm>
                  <a:off x="4165" y="1532"/>
                  <a:ext cx="52" cy="68"/>
                </a:xfrm>
                <a:custGeom>
                  <a:avLst/>
                  <a:gdLst>
                    <a:gd name="T0" fmla="*/ 0 w 35"/>
                    <a:gd name="T1" fmla="*/ 18 h 45"/>
                    <a:gd name="T2" fmla="*/ 95 w 35"/>
                    <a:gd name="T3" fmla="*/ 156 h 45"/>
                    <a:gd name="T4" fmla="*/ 114 w 35"/>
                    <a:gd name="T5" fmla="*/ 138 h 45"/>
                    <a:gd name="T6" fmla="*/ 19 w 35"/>
                    <a:gd name="T7" fmla="*/ 0 h 45"/>
                    <a:gd name="T8" fmla="*/ 0 w 35"/>
                    <a:gd name="T9" fmla="*/ 18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8" name="Freeform 25"/>
                <p:cNvSpPr>
                  <a:spLocks noChangeAspect="1"/>
                </p:cNvSpPr>
                <p:nvPr/>
              </p:nvSpPr>
              <p:spPr bwMode="auto">
                <a:xfrm>
                  <a:off x="4242" y="1496"/>
                  <a:ext cx="33" cy="72"/>
                </a:xfrm>
                <a:custGeom>
                  <a:avLst/>
                  <a:gdLst>
                    <a:gd name="T0" fmla="*/ 0 w 22"/>
                    <a:gd name="T1" fmla="*/ 8 h 48"/>
                    <a:gd name="T2" fmla="*/ 50 w 22"/>
                    <a:gd name="T3" fmla="*/ 162 h 48"/>
                    <a:gd name="T4" fmla="*/ 75 w 22"/>
                    <a:gd name="T5" fmla="*/ 156 h 48"/>
                    <a:gd name="T6" fmla="*/ 22 w 22"/>
                    <a:gd name="T7" fmla="*/ 0 h 48"/>
                    <a:gd name="T8" fmla="*/ 0 w 2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9" name="Freeform 26"/>
                <p:cNvSpPr>
                  <a:spLocks noChangeAspect="1"/>
                </p:cNvSpPr>
                <p:nvPr/>
              </p:nvSpPr>
              <p:spPr bwMode="auto">
                <a:xfrm>
                  <a:off x="3845" y="1927"/>
                  <a:ext cx="21" cy="78"/>
                </a:xfrm>
                <a:custGeom>
                  <a:avLst/>
                  <a:gdLst>
                    <a:gd name="T0" fmla="*/ 0 w 14"/>
                    <a:gd name="T1" fmla="*/ 174 h 52"/>
                    <a:gd name="T2" fmla="*/ 26 w 14"/>
                    <a:gd name="T3" fmla="*/ 175 h 52"/>
                    <a:gd name="T4" fmla="*/ 48 w 14"/>
                    <a:gd name="T5" fmla="*/ 5 h 52"/>
                    <a:gd name="T6" fmla="*/ 21 w 14"/>
                    <a:gd name="T7" fmla="*/ 0 h 52"/>
                    <a:gd name="T8" fmla="*/ 0 w 14"/>
                    <a:gd name="T9" fmla="*/ 17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0" name="Freeform 27"/>
                <p:cNvSpPr>
                  <a:spLocks noChangeAspect="1"/>
                </p:cNvSpPr>
                <p:nvPr/>
              </p:nvSpPr>
              <p:spPr bwMode="auto">
                <a:xfrm>
                  <a:off x="3914" y="1952"/>
                  <a:ext cx="46" cy="75"/>
                </a:xfrm>
                <a:custGeom>
                  <a:avLst/>
                  <a:gdLst>
                    <a:gd name="T0" fmla="*/ 0 w 31"/>
                    <a:gd name="T1" fmla="*/ 156 h 50"/>
                    <a:gd name="T2" fmla="*/ 27 w 31"/>
                    <a:gd name="T3" fmla="*/ 169 h 50"/>
                    <a:gd name="T4" fmla="*/ 101 w 31"/>
                    <a:gd name="T5" fmla="*/ 14 h 50"/>
                    <a:gd name="T6" fmla="*/ 79 w 31"/>
                    <a:gd name="T7" fmla="*/ 0 h 50"/>
                    <a:gd name="T8" fmla="*/ 0 w 31"/>
                    <a:gd name="T9" fmla="*/ 15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1" name="Freeform 28"/>
                <p:cNvSpPr>
                  <a:spLocks noChangeAspect="1"/>
                </p:cNvSpPr>
                <p:nvPr/>
              </p:nvSpPr>
              <p:spPr bwMode="auto">
                <a:xfrm>
                  <a:off x="3976" y="2000"/>
                  <a:ext cx="60" cy="65"/>
                </a:xfrm>
                <a:custGeom>
                  <a:avLst/>
                  <a:gdLst>
                    <a:gd name="T0" fmla="*/ 0 w 40"/>
                    <a:gd name="T1" fmla="*/ 130 h 43"/>
                    <a:gd name="T2" fmla="*/ 21 w 40"/>
                    <a:gd name="T3" fmla="*/ 148 h 43"/>
                    <a:gd name="T4" fmla="*/ 135 w 40"/>
                    <a:gd name="T5" fmla="*/ 18 h 43"/>
                    <a:gd name="T6" fmla="*/ 119 w 40"/>
                    <a:gd name="T7" fmla="*/ 0 h 43"/>
                    <a:gd name="T8" fmla="*/ 0 w 40"/>
                    <a:gd name="T9" fmla="*/ 1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2" name="Freeform 29"/>
                <p:cNvSpPr>
                  <a:spLocks noChangeAspect="1"/>
                </p:cNvSpPr>
                <p:nvPr/>
              </p:nvSpPr>
              <p:spPr bwMode="auto">
                <a:xfrm>
                  <a:off x="4024" y="2063"/>
                  <a:ext cx="71" cy="53"/>
                </a:xfrm>
                <a:custGeom>
                  <a:avLst/>
                  <a:gdLst>
                    <a:gd name="T0" fmla="*/ 0 w 47"/>
                    <a:gd name="T1" fmla="*/ 101 h 35"/>
                    <a:gd name="T2" fmla="*/ 18 w 47"/>
                    <a:gd name="T3" fmla="*/ 121 h 35"/>
                    <a:gd name="T4" fmla="*/ 162 w 47"/>
                    <a:gd name="T5" fmla="*/ 21 h 35"/>
                    <a:gd name="T6" fmla="*/ 148 w 47"/>
                    <a:gd name="T7" fmla="*/ 0 h 35"/>
                    <a:gd name="T8" fmla="*/ 0 w 47"/>
                    <a:gd name="T9" fmla="*/ 10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3" name="Freeform 30"/>
                <p:cNvSpPr>
                  <a:spLocks noChangeAspect="1"/>
                </p:cNvSpPr>
                <p:nvPr/>
              </p:nvSpPr>
              <p:spPr bwMode="auto">
                <a:xfrm>
                  <a:off x="4065" y="2131"/>
                  <a:ext cx="73" cy="49"/>
                </a:xfrm>
                <a:custGeom>
                  <a:avLst/>
                  <a:gdLst>
                    <a:gd name="T0" fmla="*/ 0 w 49"/>
                    <a:gd name="T1" fmla="*/ 88 h 33"/>
                    <a:gd name="T2" fmla="*/ 15 w 49"/>
                    <a:gd name="T3" fmla="*/ 108 h 33"/>
                    <a:gd name="T4" fmla="*/ 162 w 49"/>
                    <a:gd name="T5" fmla="*/ 22 h 33"/>
                    <a:gd name="T6" fmla="*/ 149 w 49"/>
                    <a:gd name="T7" fmla="*/ 0 h 33"/>
                    <a:gd name="T8" fmla="*/ 0 w 49"/>
                    <a:gd name="T9" fmla="*/ 8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4" name="Freeform 31"/>
                <p:cNvSpPr>
                  <a:spLocks noChangeAspect="1"/>
                </p:cNvSpPr>
                <p:nvPr/>
              </p:nvSpPr>
              <p:spPr bwMode="auto">
                <a:xfrm>
                  <a:off x="4107" y="2194"/>
                  <a:ext cx="66" cy="55"/>
                </a:xfrm>
                <a:custGeom>
                  <a:avLst/>
                  <a:gdLst>
                    <a:gd name="T0" fmla="*/ 0 w 44"/>
                    <a:gd name="T1" fmla="*/ 101 h 37"/>
                    <a:gd name="T2" fmla="*/ 18 w 44"/>
                    <a:gd name="T3" fmla="*/ 122 h 37"/>
                    <a:gd name="T4" fmla="*/ 148 w 44"/>
                    <a:gd name="T5" fmla="*/ 19 h 37"/>
                    <a:gd name="T6" fmla="*/ 132 w 44"/>
                    <a:gd name="T7" fmla="*/ 0 h 37"/>
                    <a:gd name="T8" fmla="*/ 0 w 44"/>
                    <a:gd name="T9" fmla="*/ 10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5" name="Freeform 32"/>
                <p:cNvSpPr>
                  <a:spLocks noChangeAspect="1"/>
                </p:cNvSpPr>
                <p:nvPr/>
              </p:nvSpPr>
              <p:spPr bwMode="auto">
                <a:xfrm>
                  <a:off x="4165" y="2248"/>
                  <a:ext cx="52" cy="66"/>
                </a:xfrm>
                <a:custGeom>
                  <a:avLst/>
                  <a:gdLst>
                    <a:gd name="T0" fmla="*/ 0 w 35"/>
                    <a:gd name="T1" fmla="*/ 132 h 44"/>
                    <a:gd name="T2" fmla="*/ 19 w 35"/>
                    <a:gd name="T3" fmla="*/ 148 h 44"/>
                    <a:gd name="T4" fmla="*/ 114 w 35"/>
                    <a:gd name="T5" fmla="*/ 14 h 44"/>
                    <a:gd name="T6" fmla="*/ 95 w 35"/>
                    <a:gd name="T7" fmla="*/ 0 h 44"/>
                    <a:gd name="T8" fmla="*/ 0 w 35"/>
                    <a:gd name="T9" fmla="*/ 13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6" name="Freeform 33"/>
                <p:cNvSpPr>
                  <a:spLocks noChangeAspect="1"/>
                </p:cNvSpPr>
                <p:nvPr/>
              </p:nvSpPr>
              <p:spPr bwMode="auto">
                <a:xfrm>
                  <a:off x="4242" y="2276"/>
                  <a:ext cx="33" cy="74"/>
                </a:xfrm>
                <a:custGeom>
                  <a:avLst/>
                  <a:gdLst>
                    <a:gd name="T0" fmla="*/ 0 w 22"/>
                    <a:gd name="T1" fmla="*/ 162 h 49"/>
                    <a:gd name="T2" fmla="*/ 22 w 22"/>
                    <a:gd name="T3" fmla="*/ 169 h 49"/>
                    <a:gd name="T4" fmla="*/ 75 w 22"/>
                    <a:gd name="T5" fmla="*/ 12 h 49"/>
                    <a:gd name="T6" fmla="*/ 50 w 22"/>
                    <a:gd name="T7" fmla="*/ 0 h 49"/>
                    <a:gd name="T8" fmla="*/ 0 w 22"/>
                    <a:gd name="T9" fmla="*/ 162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2" name="Group 34"/>
              <p:cNvGrpSpPr>
                <a:grpSpLocks/>
              </p:cNvGrpSpPr>
              <p:nvPr/>
            </p:nvGrpSpPr>
            <p:grpSpPr bwMode="auto">
              <a:xfrm>
                <a:off x="4329" y="1474"/>
                <a:ext cx="514" cy="75"/>
                <a:chOff x="4329" y="1474"/>
                <a:chExt cx="514" cy="75"/>
              </a:xfrm>
            </p:grpSpPr>
            <p:sp>
              <p:nvSpPr>
                <p:cNvPr id="152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3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4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5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6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7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8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9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3" name="Group 43"/>
              <p:cNvGrpSpPr>
                <a:grpSpLocks/>
              </p:cNvGrpSpPr>
              <p:nvPr/>
            </p:nvGrpSpPr>
            <p:grpSpPr bwMode="auto">
              <a:xfrm>
                <a:off x="4401" y="2299"/>
                <a:ext cx="442" cy="75"/>
                <a:chOff x="4401" y="2299"/>
                <a:chExt cx="442" cy="75"/>
              </a:xfrm>
            </p:grpSpPr>
            <p:sp>
              <p:nvSpPr>
                <p:cNvPr id="145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8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9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0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1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4" name="Group 51"/>
              <p:cNvGrpSpPr>
                <a:grpSpLocks/>
              </p:cNvGrpSpPr>
              <p:nvPr/>
            </p:nvGrpSpPr>
            <p:grpSpPr bwMode="auto">
              <a:xfrm>
                <a:off x="2091" y="1850"/>
                <a:ext cx="1680" cy="146"/>
                <a:chOff x="2091" y="1850"/>
                <a:chExt cx="1680" cy="146"/>
              </a:xfrm>
            </p:grpSpPr>
            <p:sp>
              <p:nvSpPr>
                <p:cNvPr id="121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61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2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3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4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5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6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7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8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9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0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1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2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3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4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5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6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7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8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9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0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1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2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3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689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4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375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sp>
            <p:nvSpPr>
              <p:cNvPr id="115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1900" y="1721"/>
                <a:ext cx="167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5’</a:t>
                </a:r>
              </a:p>
            </p:txBody>
          </p:sp>
          <p:sp>
            <p:nvSpPr>
              <p:cNvPr id="116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1868" y="1869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3’</a:t>
                </a:r>
              </a:p>
            </p:txBody>
          </p:sp>
          <p:sp>
            <p:nvSpPr>
              <p:cNvPr id="117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4797" y="2246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5’</a:t>
                </a:r>
              </a:p>
            </p:txBody>
          </p:sp>
          <p:sp>
            <p:nvSpPr>
              <p:cNvPr id="118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4797" y="1348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3’</a:t>
                </a:r>
              </a:p>
            </p:txBody>
          </p:sp>
          <p:sp>
            <p:nvSpPr>
              <p:cNvPr id="119" name="Freeform 80"/>
              <p:cNvSpPr>
                <a:spLocks noChangeAspect="1"/>
              </p:cNvSpPr>
              <p:nvPr/>
            </p:nvSpPr>
            <p:spPr bwMode="auto">
              <a:xfrm>
                <a:off x="2058" y="1976"/>
                <a:ext cx="2796" cy="414"/>
              </a:xfrm>
              <a:custGeom>
                <a:avLst/>
                <a:gdLst>
                  <a:gd name="T0" fmla="*/ 1672 w 2796"/>
                  <a:gd name="T1" fmla="*/ 1 h 414"/>
                  <a:gd name="T2" fmla="*/ 1635 w 2796"/>
                  <a:gd name="T3" fmla="*/ 1 h 414"/>
                  <a:gd name="T4" fmla="*/ 1569 w 2796"/>
                  <a:gd name="T5" fmla="*/ 1 h 414"/>
                  <a:gd name="T6" fmla="*/ 1479 w 2796"/>
                  <a:gd name="T7" fmla="*/ 1 h 414"/>
                  <a:gd name="T8" fmla="*/ 1370 w 2796"/>
                  <a:gd name="T9" fmla="*/ 1 h 414"/>
                  <a:gd name="T10" fmla="*/ 1245 w 2796"/>
                  <a:gd name="T11" fmla="*/ 1 h 414"/>
                  <a:gd name="T12" fmla="*/ 1108 w 2796"/>
                  <a:gd name="T13" fmla="*/ 1 h 414"/>
                  <a:gd name="T14" fmla="*/ 964 w 2796"/>
                  <a:gd name="T15" fmla="*/ 1 h 414"/>
                  <a:gd name="T16" fmla="*/ 815 w 2796"/>
                  <a:gd name="T17" fmla="*/ 1 h 414"/>
                  <a:gd name="T18" fmla="*/ 668 w 2796"/>
                  <a:gd name="T19" fmla="*/ 1 h 414"/>
                  <a:gd name="T20" fmla="*/ 526 w 2796"/>
                  <a:gd name="T21" fmla="*/ 1 h 414"/>
                  <a:gd name="T22" fmla="*/ 393 w 2796"/>
                  <a:gd name="T23" fmla="*/ 1 h 414"/>
                  <a:gd name="T24" fmla="*/ 271 w 2796"/>
                  <a:gd name="T25" fmla="*/ 1 h 414"/>
                  <a:gd name="T26" fmla="*/ 168 w 2796"/>
                  <a:gd name="T27" fmla="*/ 1 h 414"/>
                  <a:gd name="T28" fmla="*/ 85 w 2796"/>
                  <a:gd name="T29" fmla="*/ 1 h 414"/>
                  <a:gd name="T30" fmla="*/ 28 w 2796"/>
                  <a:gd name="T31" fmla="*/ 1 h 414"/>
                  <a:gd name="T32" fmla="*/ 1 w 2796"/>
                  <a:gd name="T33" fmla="*/ 1 h 414"/>
                  <a:gd name="T34" fmla="*/ 0 w 2796"/>
                  <a:gd name="T35" fmla="*/ 36 h 414"/>
                  <a:gd name="T36" fmla="*/ 1681 w 2796"/>
                  <a:gd name="T37" fmla="*/ 36 h 414"/>
                  <a:gd name="T38" fmla="*/ 1683 w 2796"/>
                  <a:gd name="T39" fmla="*/ 36 h 414"/>
                  <a:gd name="T40" fmla="*/ 1735 w 2796"/>
                  <a:gd name="T41" fmla="*/ 36 h 414"/>
                  <a:gd name="T42" fmla="*/ 1845 w 2796"/>
                  <a:gd name="T43" fmla="*/ 61 h 414"/>
                  <a:gd name="T44" fmla="*/ 1945 w 2796"/>
                  <a:gd name="T45" fmla="*/ 144 h 414"/>
                  <a:gd name="T46" fmla="*/ 1974 w 2796"/>
                  <a:gd name="T47" fmla="*/ 192 h 414"/>
                  <a:gd name="T48" fmla="*/ 2001 w 2796"/>
                  <a:gd name="T49" fmla="*/ 237 h 414"/>
                  <a:gd name="T50" fmla="*/ 2050 w 2796"/>
                  <a:gd name="T51" fmla="*/ 313 h 414"/>
                  <a:gd name="T52" fmla="*/ 2113 w 2796"/>
                  <a:gd name="T53" fmla="*/ 372 h 414"/>
                  <a:gd name="T54" fmla="*/ 2205 w 2796"/>
                  <a:gd name="T55" fmla="*/ 405 h 414"/>
                  <a:gd name="T56" fmla="*/ 2287 w 2796"/>
                  <a:gd name="T57" fmla="*/ 412 h 414"/>
                  <a:gd name="T58" fmla="*/ 2347 w 2796"/>
                  <a:gd name="T59" fmla="*/ 412 h 414"/>
                  <a:gd name="T60" fmla="*/ 2483 w 2796"/>
                  <a:gd name="T61" fmla="*/ 412 h 414"/>
                  <a:gd name="T62" fmla="*/ 2641 w 2796"/>
                  <a:gd name="T63" fmla="*/ 412 h 414"/>
                  <a:gd name="T64" fmla="*/ 2758 w 2796"/>
                  <a:gd name="T65" fmla="*/ 412 h 414"/>
                  <a:gd name="T66" fmla="*/ 2796 w 2796"/>
                  <a:gd name="T67" fmla="*/ 414 h 414"/>
                  <a:gd name="T68" fmla="*/ 2777 w 2796"/>
                  <a:gd name="T69" fmla="*/ 378 h 414"/>
                  <a:gd name="T70" fmla="*/ 2687 w 2796"/>
                  <a:gd name="T71" fmla="*/ 378 h 414"/>
                  <a:gd name="T72" fmla="*/ 2536 w 2796"/>
                  <a:gd name="T73" fmla="*/ 378 h 414"/>
                  <a:gd name="T74" fmla="*/ 2386 w 2796"/>
                  <a:gd name="T75" fmla="*/ 378 h 414"/>
                  <a:gd name="T76" fmla="*/ 2296 w 2796"/>
                  <a:gd name="T77" fmla="*/ 378 h 414"/>
                  <a:gd name="T78" fmla="*/ 2245 w 2796"/>
                  <a:gd name="T79" fmla="*/ 376 h 414"/>
                  <a:gd name="T80" fmla="*/ 2148 w 2796"/>
                  <a:gd name="T81" fmla="*/ 351 h 414"/>
                  <a:gd name="T82" fmla="*/ 2082 w 2796"/>
                  <a:gd name="T83" fmla="*/ 298 h 414"/>
                  <a:gd name="T84" fmla="*/ 2031 w 2796"/>
                  <a:gd name="T85" fmla="*/ 222 h 414"/>
                  <a:gd name="T86" fmla="*/ 2004 w 2796"/>
                  <a:gd name="T87" fmla="*/ 174 h 414"/>
                  <a:gd name="T88" fmla="*/ 1975 w 2796"/>
                  <a:gd name="T89" fmla="*/ 126 h 414"/>
                  <a:gd name="T90" fmla="*/ 1876 w 2796"/>
                  <a:gd name="T91" fmla="*/ 37 h 414"/>
                  <a:gd name="T92" fmla="*/ 1765 w 2796"/>
                  <a:gd name="T93" fmla="*/ 4 h 414"/>
                  <a:gd name="T94" fmla="*/ 1689 w 2796"/>
                  <a:gd name="T95" fmla="*/ 0 h 4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96"/>
                  <a:gd name="T145" fmla="*/ 0 h 414"/>
                  <a:gd name="T146" fmla="*/ 2796 w 2796"/>
                  <a:gd name="T147" fmla="*/ 414 h 4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96" h="414">
                    <a:moveTo>
                      <a:pt x="1680" y="1"/>
                    </a:moveTo>
                    <a:lnTo>
                      <a:pt x="1678" y="1"/>
                    </a:lnTo>
                    <a:lnTo>
                      <a:pt x="1672" y="1"/>
                    </a:lnTo>
                    <a:lnTo>
                      <a:pt x="1664" y="1"/>
                    </a:lnTo>
                    <a:lnTo>
                      <a:pt x="1650" y="1"/>
                    </a:lnTo>
                    <a:lnTo>
                      <a:pt x="1635" y="1"/>
                    </a:lnTo>
                    <a:lnTo>
                      <a:pt x="1616" y="1"/>
                    </a:lnTo>
                    <a:lnTo>
                      <a:pt x="1593" y="1"/>
                    </a:lnTo>
                    <a:lnTo>
                      <a:pt x="1569" y="1"/>
                    </a:lnTo>
                    <a:lnTo>
                      <a:pt x="1542" y="1"/>
                    </a:lnTo>
                    <a:lnTo>
                      <a:pt x="1512" y="1"/>
                    </a:lnTo>
                    <a:lnTo>
                      <a:pt x="1479" y="1"/>
                    </a:lnTo>
                    <a:lnTo>
                      <a:pt x="1445" y="1"/>
                    </a:lnTo>
                    <a:lnTo>
                      <a:pt x="1409" y="1"/>
                    </a:lnTo>
                    <a:lnTo>
                      <a:pt x="1370" y="1"/>
                    </a:lnTo>
                    <a:lnTo>
                      <a:pt x="1331" y="1"/>
                    </a:lnTo>
                    <a:lnTo>
                      <a:pt x="1289" y="1"/>
                    </a:lnTo>
                    <a:lnTo>
                      <a:pt x="1245" y="1"/>
                    </a:lnTo>
                    <a:lnTo>
                      <a:pt x="1200" y="1"/>
                    </a:lnTo>
                    <a:lnTo>
                      <a:pt x="1154" y="1"/>
                    </a:lnTo>
                    <a:lnTo>
                      <a:pt x="1108" y="1"/>
                    </a:lnTo>
                    <a:lnTo>
                      <a:pt x="1060" y="1"/>
                    </a:lnTo>
                    <a:lnTo>
                      <a:pt x="1012" y="1"/>
                    </a:lnTo>
                    <a:lnTo>
                      <a:pt x="964" y="1"/>
                    </a:lnTo>
                    <a:lnTo>
                      <a:pt x="914" y="1"/>
                    </a:lnTo>
                    <a:lnTo>
                      <a:pt x="865" y="1"/>
                    </a:lnTo>
                    <a:lnTo>
                      <a:pt x="815" y="1"/>
                    </a:lnTo>
                    <a:lnTo>
                      <a:pt x="766" y="1"/>
                    </a:lnTo>
                    <a:lnTo>
                      <a:pt x="716" y="1"/>
                    </a:lnTo>
                    <a:lnTo>
                      <a:pt x="668" y="1"/>
                    </a:lnTo>
                    <a:lnTo>
                      <a:pt x="619" y="1"/>
                    </a:lnTo>
                    <a:lnTo>
                      <a:pt x="572" y="1"/>
                    </a:lnTo>
                    <a:lnTo>
                      <a:pt x="526" y="1"/>
                    </a:lnTo>
                    <a:lnTo>
                      <a:pt x="480" y="1"/>
                    </a:lnTo>
                    <a:lnTo>
                      <a:pt x="436" y="1"/>
                    </a:lnTo>
                    <a:lnTo>
                      <a:pt x="393" y="1"/>
                    </a:lnTo>
                    <a:lnTo>
                      <a:pt x="351" y="1"/>
                    </a:lnTo>
                    <a:lnTo>
                      <a:pt x="310" y="1"/>
                    </a:lnTo>
                    <a:lnTo>
                      <a:pt x="271" y="1"/>
                    </a:lnTo>
                    <a:lnTo>
                      <a:pt x="235" y="1"/>
                    </a:lnTo>
                    <a:lnTo>
                      <a:pt x="201" y="1"/>
                    </a:lnTo>
                    <a:lnTo>
                      <a:pt x="168" y="1"/>
                    </a:lnTo>
                    <a:lnTo>
                      <a:pt x="138" y="1"/>
                    </a:lnTo>
                    <a:lnTo>
                      <a:pt x="111" y="1"/>
                    </a:lnTo>
                    <a:lnTo>
                      <a:pt x="85" y="1"/>
                    </a:lnTo>
                    <a:lnTo>
                      <a:pt x="64" y="1"/>
                    </a:lnTo>
                    <a:lnTo>
                      <a:pt x="45" y="1"/>
                    </a:lnTo>
                    <a:lnTo>
                      <a:pt x="28" y="1"/>
                    </a:lnTo>
                    <a:lnTo>
                      <a:pt x="16" y="1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6"/>
                    </a:lnTo>
                    <a:lnTo>
                      <a:pt x="1681" y="36"/>
                    </a:lnTo>
                    <a:lnTo>
                      <a:pt x="1683" y="36"/>
                    </a:lnTo>
                    <a:lnTo>
                      <a:pt x="1689" y="36"/>
                    </a:lnTo>
                    <a:lnTo>
                      <a:pt x="1708" y="36"/>
                    </a:lnTo>
                    <a:lnTo>
                      <a:pt x="1735" y="36"/>
                    </a:lnTo>
                    <a:lnTo>
                      <a:pt x="1768" y="40"/>
                    </a:lnTo>
                    <a:lnTo>
                      <a:pt x="1806" y="48"/>
                    </a:lnTo>
                    <a:lnTo>
                      <a:pt x="1845" y="61"/>
                    </a:lnTo>
                    <a:lnTo>
                      <a:pt x="1882" y="81"/>
                    </a:lnTo>
                    <a:lnTo>
                      <a:pt x="1917" y="108"/>
                    </a:lnTo>
                    <a:lnTo>
                      <a:pt x="1945" y="144"/>
                    </a:lnTo>
                    <a:lnTo>
                      <a:pt x="1956" y="160"/>
                    </a:lnTo>
                    <a:lnTo>
                      <a:pt x="1974" y="192"/>
                    </a:lnTo>
                    <a:lnTo>
                      <a:pt x="1983" y="208"/>
                    </a:lnTo>
                    <a:lnTo>
                      <a:pt x="2001" y="237"/>
                    </a:lnTo>
                    <a:lnTo>
                      <a:pt x="2016" y="264"/>
                    </a:lnTo>
                    <a:lnTo>
                      <a:pt x="2032" y="289"/>
                    </a:lnTo>
                    <a:lnTo>
                      <a:pt x="2050" y="313"/>
                    </a:lnTo>
                    <a:lnTo>
                      <a:pt x="2068" y="334"/>
                    </a:lnTo>
                    <a:lnTo>
                      <a:pt x="2089" y="354"/>
                    </a:lnTo>
                    <a:lnTo>
                      <a:pt x="2113" y="372"/>
                    </a:lnTo>
                    <a:lnTo>
                      <a:pt x="2139" y="385"/>
                    </a:lnTo>
                    <a:lnTo>
                      <a:pt x="2170" y="396"/>
                    </a:lnTo>
                    <a:lnTo>
                      <a:pt x="2205" y="405"/>
                    </a:lnTo>
                    <a:lnTo>
                      <a:pt x="2243" y="411"/>
                    </a:lnTo>
                    <a:lnTo>
                      <a:pt x="2287" y="412"/>
                    </a:lnTo>
                    <a:lnTo>
                      <a:pt x="2296" y="412"/>
                    </a:lnTo>
                    <a:lnTo>
                      <a:pt x="2315" y="412"/>
                    </a:lnTo>
                    <a:lnTo>
                      <a:pt x="2347" y="412"/>
                    </a:lnTo>
                    <a:lnTo>
                      <a:pt x="2386" y="412"/>
                    </a:lnTo>
                    <a:lnTo>
                      <a:pt x="2432" y="412"/>
                    </a:lnTo>
                    <a:lnTo>
                      <a:pt x="2483" y="412"/>
                    </a:lnTo>
                    <a:lnTo>
                      <a:pt x="2536" y="412"/>
                    </a:lnTo>
                    <a:lnTo>
                      <a:pt x="2590" y="412"/>
                    </a:lnTo>
                    <a:lnTo>
                      <a:pt x="2641" y="412"/>
                    </a:lnTo>
                    <a:lnTo>
                      <a:pt x="2687" y="412"/>
                    </a:lnTo>
                    <a:lnTo>
                      <a:pt x="2726" y="412"/>
                    </a:lnTo>
                    <a:lnTo>
                      <a:pt x="2758" y="412"/>
                    </a:lnTo>
                    <a:lnTo>
                      <a:pt x="2777" y="412"/>
                    </a:lnTo>
                    <a:lnTo>
                      <a:pt x="2796" y="410"/>
                    </a:lnTo>
                    <a:lnTo>
                      <a:pt x="2796" y="414"/>
                    </a:lnTo>
                    <a:lnTo>
                      <a:pt x="2796" y="376"/>
                    </a:lnTo>
                    <a:lnTo>
                      <a:pt x="2786" y="378"/>
                    </a:lnTo>
                    <a:lnTo>
                      <a:pt x="2777" y="378"/>
                    </a:lnTo>
                    <a:lnTo>
                      <a:pt x="2758" y="378"/>
                    </a:lnTo>
                    <a:lnTo>
                      <a:pt x="2726" y="378"/>
                    </a:lnTo>
                    <a:lnTo>
                      <a:pt x="2687" y="378"/>
                    </a:lnTo>
                    <a:lnTo>
                      <a:pt x="2641" y="378"/>
                    </a:lnTo>
                    <a:lnTo>
                      <a:pt x="2590" y="378"/>
                    </a:lnTo>
                    <a:lnTo>
                      <a:pt x="2536" y="378"/>
                    </a:lnTo>
                    <a:lnTo>
                      <a:pt x="2483" y="378"/>
                    </a:lnTo>
                    <a:lnTo>
                      <a:pt x="2432" y="378"/>
                    </a:lnTo>
                    <a:lnTo>
                      <a:pt x="2386" y="378"/>
                    </a:lnTo>
                    <a:lnTo>
                      <a:pt x="2347" y="378"/>
                    </a:lnTo>
                    <a:lnTo>
                      <a:pt x="2315" y="378"/>
                    </a:lnTo>
                    <a:lnTo>
                      <a:pt x="2296" y="378"/>
                    </a:lnTo>
                    <a:lnTo>
                      <a:pt x="2287" y="378"/>
                    </a:lnTo>
                    <a:lnTo>
                      <a:pt x="2245" y="376"/>
                    </a:lnTo>
                    <a:lnTo>
                      <a:pt x="2208" y="370"/>
                    </a:lnTo>
                    <a:lnTo>
                      <a:pt x="2175" y="363"/>
                    </a:lnTo>
                    <a:lnTo>
                      <a:pt x="2148" y="351"/>
                    </a:lnTo>
                    <a:lnTo>
                      <a:pt x="2122" y="336"/>
                    </a:lnTo>
                    <a:lnTo>
                      <a:pt x="2101" y="319"/>
                    </a:lnTo>
                    <a:lnTo>
                      <a:pt x="2082" y="298"/>
                    </a:lnTo>
                    <a:lnTo>
                      <a:pt x="2064" y="276"/>
                    </a:lnTo>
                    <a:lnTo>
                      <a:pt x="2047" y="249"/>
                    </a:lnTo>
                    <a:lnTo>
                      <a:pt x="2031" y="222"/>
                    </a:lnTo>
                    <a:lnTo>
                      <a:pt x="2013" y="190"/>
                    </a:lnTo>
                    <a:lnTo>
                      <a:pt x="2004" y="174"/>
                    </a:lnTo>
                    <a:lnTo>
                      <a:pt x="1984" y="142"/>
                    </a:lnTo>
                    <a:lnTo>
                      <a:pt x="1975" y="126"/>
                    </a:lnTo>
                    <a:lnTo>
                      <a:pt x="1947" y="88"/>
                    </a:lnTo>
                    <a:lnTo>
                      <a:pt x="1914" y="58"/>
                    </a:lnTo>
                    <a:lnTo>
                      <a:pt x="1876" y="37"/>
                    </a:lnTo>
                    <a:lnTo>
                      <a:pt x="1839" y="22"/>
                    </a:lnTo>
                    <a:lnTo>
                      <a:pt x="1801" y="10"/>
                    </a:lnTo>
                    <a:lnTo>
                      <a:pt x="1765" y="4"/>
                    </a:lnTo>
                    <a:lnTo>
                      <a:pt x="1734" y="1"/>
                    </a:lnTo>
                    <a:lnTo>
                      <a:pt x="1708" y="0"/>
                    </a:lnTo>
                    <a:lnTo>
                      <a:pt x="1689" y="0"/>
                    </a:lnTo>
                    <a:lnTo>
                      <a:pt x="1680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20" name="Freeform 81"/>
              <p:cNvSpPr>
                <a:spLocks noChangeAspect="1"/>
              </p:cNvSpPr>
              <p:nvPr/>
            </p:nvSpPr>
            <p:spPr bwMode="auto">
              <a:xfrm>
                <a:off x="2058" y="1458"/>
                <a:ext cx="2800" cy="409"/>
              </a:xfrm>
              <a:custGeom>
                <a:avLst/>
                <a:gdLst>
                  <a:gd name="T0" fmla="*/ 2208 w 2800"/>
                  <a:gd name="T1" fmla="*/ 7 h 409"/>
                  <a:gd name="T2" fmla="*/ 2113 w 2800"/>
                  <a:gd name="T3" fmla="*/ 40 h 409"/>
                  <a:gd name="T4" fmla="*/ 2049 w 2800"/>
                  <a:gd name="T5" fmla="*/ 99 h 409"/>
                  <a:gd name="T6" fmla="*/ 1999 w 2800"/>
                  <a:gd name="T7" fmla="*/ 175 h 409"/>
                  <a:gd name="T8" fmla="*/ 1972 w 2800"/>
                  <a:gd name="T9" fmla="*/ 220 h 409"/>
                  <a:gd name="T10" fmla="*/ 1945 w 2800"/>
                  <a:gd name="T11" fmla="*/ 267 h 409"/>
                  <a:gd name="T12" fmla="*/ 1845 w 2800"/>
                  <a:gd name="T13" fmla="*/ 349 h 409"/>
                  <a:gd name="T14" fmla="*/ 1735 w 2800"/>
                  <a:gd name="T15" fmla="*/ 373 h 409"/>
                  <a:gd name="T16" fmla="*/ 1683 w 2800"/>
                  <a:gd name="T17" fmla="*/ 373 h 409"/>
                  <a:gd name="T18" fmla="*/ 1681 w 2800"/>
                  <a:gd name="T19" fmla="*/ 373 h 409"/>
                  <a:gd name="T20" fmla="*/ 0 w 2800"/>
                  <a:gd name="T21" fmla="*/ 373 h 409"/>
                  <a:gd name="T22" fmla="*/ 1 w 2800"/>
                  <a:gd name="T23" fmla="*/ 408 h 409"/>
                  <a:gd name="T24" fmla="*/ 28 w 2800"/>
                  <a:gd name="T25" fmla="*/ 408 h 409"/>
                  <a:gd name="T26" fmla="*/ 85 w 2800"/>
                  <a:gd name="T27" fmla="*/ 408 h 409"/>
                  <a:gd name="T28" fmla="*/ 168 w 2800"/>
                  <a:gd name="T29" fmla="*/ 408 h 409"/>
                  <a:gd name="T30" fmla="*/ 271 w 2800"/>
                  <a:gd name="T31" fmla="*/ 408 h 409"/>
                  <a:gd name="T32" fmla="*/ 393 w 2800"/>
                  <a:gd name="T33" fmla="*/ 408 h 409"/>
                  <a:gd name="T34" fmla="*/ 526 w 2800"/>
                  <a:gd name="T35" fmla="*/ 408 h 409"/>
                  <a:gd name="T36" fmla="*/ 668 w 2800"/>
                  <a:gd name="T37" fmla="*/ 408 h 409"/>
                  <a:gd name="T38" fmla="*/ 815 w 2800"/>
                  <a:gd name="T39" fmla="*/ 408 h 409"/>
                  <a:gd name="T40" fmla="*/ 964 w 2800"/>
                  <a:gd name="T41" fmla="*/ 408 h 409"/>
                  <a:gd name="T42" fmla="*/ 1108 w 2800"/>
                  <a:gd name="T43" fmla="*/ 408 h 409"/>
                  <a:gd name="T44" fmla="*/ 1245 w 2800"/>
                  <a:gd name="T45" fmla="*/ 408 h 409"/>
                  <a:gd name="T46" fmla="*/ 1370 w 2800"/>
                  <a:gd name="T47" fmla="*/ 408 h 409"/>
                  <a:gd name="T48" fmla="*/ 1479 w 2800"/>
                  <a:gd name="T49" fmla="*/ 408 h 409"/>
                  <a:gd name="T50" fmla="*/ 1569 w 2800"/>
                  <a:gd name="T51" fmla="*/ 408 h 409"/>
                  <a:gd name="T52" fmla="*/ 1635 w 2800"/>
                  <a:gd name="T53" fmla="*/ 408 h 409"/>
                  <a:gd name="T54" fmla="*/ 1672 w 2800"/>
                  <a:gd name="T55" fmla="*/ 408 h 409"/>
                  <a:gd name="T56" fmla="*/ 1680 w 2800"/>
                  <a:gd name="T57" fmla="*/ 408 h 409"/>
                  <a:gd name="T58" fmla="*/ 1734 w 2800"/>
                  <a:gd name="T59" fmla="*/ 408 h 409"/>
                  <a:gd name="T60" fmla="*/ 1839 w 2800"/>
                  <a:gd name="T61" fmla="*/ 388 h 409"/>
                  <a:gd name="T62" fmla="*/ 1947 w 2800"/>
                  <a:gd name="T63" fmla="*/ 321 h 409"/>
                  <a:gd name="T64" fmla="*/ 1984 w 2800"/>
                  <a:gd name="T65" fmla="*/ 268 h 409"/>
                  <a:gd name="T66" fmla="*/ 2013 w 2800"/>
                  <a:gd name="T67" fmla="*/ 222 h 409"/>
                  <a:gd name="T68" fmla="*/ 2064 w 2800"/>
                  <a:gd name="T69" fmla="*/ 136 h 409"/>
                  <a:gd name="T70" fmla="*/ 2124 w 2800"/>
                  <a:gd name="T71" fmla="*/ 76 h 409"/>
                  <a:gd name="T72" fmla="*/ 2211 w 2800"/>
                  <a:gd name="T73" fmla="*/ 40 h 409"/>
                  <a:gd name="T74" fmla="*/ 2294 w 2800"/>
                  <a:gd name="T75" fmla="*/ 34 h 409"/>
                  <a:gd name="T76" fmla="*/ 2351 w 2800"/>
                  <a:gd name="T77" fmla="*/ 34 h 409"/>
                  <a:gd name="T78" fmla="*/ 2486 w 2800"/>
                  <a:gd name="T79" fmla="*/ 34 h 409"/>
                  <a:gd name="T80" fmla="*/ 2642 w 2800"/>
                  <a:gd name="T81" fmla="*/ 34 h 409"/>
                  <a:gd name="T82" fmla="*/ 2758 w 2800"/>
                  <a:gd name="T83" fmla="*/ 34 h 409"/>
                  <a:gd name="T84" fmla="*/ 2798 w 2800"/>
                  <a:gd name="T85" fmla="*/ 36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00"/>
                  <a:gd name="T130" fmla="*/ 0 h 409"/>
                  <a:gd name="T131" fmla="*/ 2800 w 2800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00" h="409">
                    <a:moveTo>
                      <a:pt x="2294" y="0"/>
                    </a:moveTo>
                    <a:lnTo>
                      <a:pt x="2248" y="1"/>
                    </a:lnTo>
                    <a:lnTo>
                      <a:pt x="2208" y="7"/>
                    </a:lnTo>
                    <a:lnTo>
                      <a:pt x="2172" y="15"/>
                    </a:lnTo>
                    <a:lnTo>
                      <a:pt x="2140" y="27"/>
                    </a:lnTo>
                    <a:lnTo>
                      <a:pt x="2113" y="40"/>
                    </a:lnTo>
                    <a:lnTo>
                      <a:pt x="2089" y="58"/>
                    </a:lnTo>
                    <a:lnTo>
                      <a:pt x="2068" y="76"/>
                    </a:lnTo>
                    <a:lnTo>
                      <a:pt x="2049" y="99"/>
                    </a:lnTo>
                    <a:lnTo>
                      <a:pt x="2031" y="123"/>
                    </a:lnTo>
                    <a:lnTo>
                      <a:pt x="2014" y="148"/>
                    </a:lnTo>
                    <a:lnTo>
                      <a:pt x="1999" y="175"/>
                    </a:lnTo>
                    <a:lnTo>
                      <a:pt x="1981" y="204"/>
                    </a:lnTo>
                    <a:lnTo>
                      <a:pt x="1972" y="220"/>
                    </a:lnTo>
                    <a:lnTo>
                      <a:pt x="1956" y="250"/>
                    </a:lnTo>
                    <a:lnTo>
                      <a:pt x="1945" y="267"/>
                    </a:lnTo>
                    <a:lnTo>
                      <a:pt x="1917" y="303"/>
                    </a:lnTo>
                    <a:lnTo>
                      <a:pt x="1882" y="328"/>
                    </a:lnTo>
                    <a:lnTo>
                      <a:pt x="1845" y="349"/>
                    </a:lnTo>
                    <a:lnTo>
                      <a:pt x="1806" y="361"/>
                    </a:lnTo>
                    <a:lnTo>
                      <a:pt x="1768" y="369"/>
                    </a:lnTo>
                    <a:lnTo>
                      <a:pt x="1735" y="373"/>
                    </a:lnTo>
                    <a:lnTo>
                      <a:pt x="1708" y="375"/>
                    </a:lnTo>
                    <a:lnTo>
                      <a:pt x="1689" y="375"/>
                    </a:lnTo>
                    <a:lnTo>
                      <a:pt x="1683" y="373"/>
                    </a:lnTo>
                    <a:lnTo>
                      <a:pt x="1681" y="373"/>
                    </a:lnTo>
                    <a:lnTo>
                      <a:pt x="0" y="373"/>
                    </a:lnTo>
                    <a:lnTo>
                      <a:pt x="0" y="408"/>
                    </a:lnTo>
                    <a:lnTo>
                      <a:pt x="1" y="408"/>
                    </a:lnTo>
                    <a:lnTo>
                      <a:pt x="7" y="408"/>
                    </a:lnTo>
                    <a:lnTo>
                      <a:pt x="16" y="408"/>
                    </a:lnTo>
                    <a:lnTo>
                      <a:pt x="28" y="408"/>
                    </a:lnTo>
                    <a:lnTo>
                      <a:pt x="45" y="408"/>
                    </a:lnTo>
                    <a:lnTo>
                      <a:pt x="64" y="408"/>
                    </a:lnTo>
                    <a:lnTo>
                      <a:pt x="85" y="408"/>
                    </a:lnTo>
                    <a:lnTo>
                      <a:pt x="111" y="408"/>
                    </a:lnTo>
                    <a:lnTo>
                      <a:pt x="138" y="408"/>
                    </a:lnTo>
                    <a:lnTo>
                      <a:pt x="168" y="408"/>
                    </a:lnTo>
                    <a:lnTo>
                      <a:pt x="201" y="408"/>
                    </a:lnTo>
                    <a:lnTo>
                      <a:pt x="235" y="408"/>
                    </a:lnTo>
                    <a:lnTo>
                      <a:pt x="271" y="408"/>
                    </a:lnTo>
                    <a:lnTo>
                      <a:pt x="310" y="408"/>
                    </a:lnTo>
                    <a:lnTo>
                      <a:pt x="351" y="408"/>
                    </a:lnTo>
                    <a:lnTo>
                      <a:pt x="393" y="408"/>
                    </a:lnTo>
                    <a:lnTo>
                      <a:pt x="436" y="408"/>
                    </a:lnTo>
                    <a:lnTo>
                      <a:pt x="480" y="408"/>
                    </a:lnTo>
                    <a:lnTo>
                      <a:pt x="526" y="408"/>
                    </a:lnTo>
                    <a:lnTo>
                      <a:pt x="572" y="408"/>
                    </a:lnTo>
                    <a:lnTo>
                      <a:pt x="619" y="408"/>
                    </a:lnTo>
                    <a:lnTo>
                      <a:pt x="668" y="408"/>
                    </a:lnTo>
                    <a:lnTo>
                      <a:pt x="716" y="408"/>
                    </a:lnTo>
                    <a:lnTo>
                      <a:pt x="766" y="408"/>
                    </a:lnTo>
                    <a:lnTo>
                      <a:pt x="815" y="408"/>
                    </a:lnTo>
                    <a:lnTo>
                      <a:pt x="865" y="408"/>
                    </a:lnTo>
                    <a:lnTo>
                      <a:pt x="914" y="408"/>
                    </a:lnTo>
                    <a:lnTo>
                      <a:pt x="964" y="408"/>
                    </a:lnTo>
                    <a:lnTo>
                      <a:pt x="1012" y="408"/>
                    </a:lnTo>
                    <a:lnTo>
                      <a:pt x="1060" y="408"/>
                    </a:lnTo>
                    <a:lnTo>
                      <a:pt x="1108" y="408"/>
                    </a:lnTo>
                    <a:lnTo>
                      <a:pt x="1154" y="408"/>
                    </a:lnTo>
                    <a:lnTo>
                      <a:pt x="1200" y="408"/>
                    </a:lnTo>
                    <a:lnTo>
                      <a:pt x="1245" y="408"/>
                    </a:lnTo>
                    <a:lnTo>
                      <a:pt x="1289" y="408"/>
                    </a:lnTo>
                    <a:lnTo>
                      <a:pt x="1331" y="408"/>
                    </a:lnTo>
                    <a:lnTo>
                      <a:pt x="1370" y="408"/>
                    </a:lnTo>
                    <a:lnTo>
                      <a:pt x="1409" y="408"/>
                    </a:lnTo>
                    <a:lnTo>
                      <a:pt x="1445" y="408"/>
                    </a:lnTo>
                    <a:lnTo>
                      <a:pt x="1479" y="408"/>
                    </a:lnTo>
                    <a:lnTo>
                      <a:pt x="1512" y="408"/>
                    </a:lnTo>
                    <a:lnTo>
                      <a:pt x="1542" y="408"/>
                    </a:lnTo>
                    <a:lnTo>
                      <a:pt x="1569" y="408"/>
                    </a:lnTo>
                    <a:lnTo>
                      <a:pt x="1593" y="408"/>
                    </a:lnTo>
                    <a:lnTo>
                      <a:pt x="1616" y="408"/>
                    </a:lnTo>
                    <a:lnTo>
                      <a:pt x="1635" y="408"/>
                    </a:lnTo>
                    <a:lnTo>
                      <a:pt x="1650" y="408"/>
                    </a:lnTo>
                    <a:lnTo>
                      <a:pt x="1664" y="408"/>
                    </a:lnTo>
                    <a:lnTo>
                      <a:pt x="1672" y="408"/>
                    </a:lnTo>
                    <a:lnTo>
                      <a:pt x="1678" y="408"/>
                    </a:lnTo>
                    <a:lnTo>
                      <a:pt x="1680" y="408"/>
                    </a:lnTo>
                    <a:lnTo>
                      <a:pt x="1689" y="409"/>
                    </a:lnTo>
                    <a:lnTo>
                      <a:pt x="1708" y="409"/>
                    </a:lnTo>
                    <a:lnTo>
                      <a:pt x="1734" y="408"/>
                    </a:lnTo>
                    <a:lnTo>
                      <a:pt x="1765" y="405"/>
                    </a:lnTo>
                    <a:lnTo>
                      <a:pt x="1801" y="399"/>
                    </a:lnTo>
                    <a:lnTo>
                      <a:pt x="1839" y="388"/>
                    </a:lnTo>
                    <a:lnTo>
                      <a:pt x="1876" y="372"/>
                    </a:lnTo>
                    <a:lnTo>
                      <a:pt x="1914" y="351"/>
                    </a:lnTo>
                    <a:lnTo>
                      <a:pt x="1947" y="321"/>
                    </a:lnTo>
                    <a:lnTo>
                      <a:pt x="1975" y="283"/>
                    </a:lnTo>
                    <a:lnTo>
                      <a:pt x="1984" y="268"/>
                    </a:lnTo>
                    <a:lnTo>
                      <a:pt x="2002" y="237"/>
                    </a:lnTo>
                    <a:lnTo>
                      <a:pt x="2013" y="222"/>
                    </a:lnTo>
                    <a:lnTo>
                      <a:pt x="2029" y="190"/>
                    </a:lnTo>
                    <a:lnTo>
                      <a:pt x="2046" y="162"/>
                    </a:lnTo>
                    <a:lnTo>
                      <a:pt x="2064" y="136"/>
                    </a:lnTo>
                    <a:lnTo>
                      <a:pt x="2082" y="114"/>
                    </a:lnTo>
                    <a:lnTo>
                      <a:pt x="2101" y="94"/>
                    </a:lnTo>
                    <a:lnTo>
                      <a:pt x="2124" y="76"/>
                    </a:lnTo>
                    <a:lnTo>
                      <a:pt x="2148" y="61"/>
                    </a:lnTo>
                    <a:lnTo>
                      <a:pt x="2176" y="49"/>
                    </a:lnTo>
                    <a:lnTo>
                      <a:pt x="2211" y="40"/>
                    </a:lnTo>
                    <a:lnTo>
                      <a:pt x="2249" y="36"/>
                    </a:lnTo>
                    <a:lnTo>
                      <a:pt x="2294" y="34"/>
                    </a:lnTo>
                    <a:lnTo>
                      <a:pt x="2300" y="34"/>
                    </a:lnTo>
                    <a:lnTo>
                      <a:pt x="2321" y="34"/>
                    </a:lnTo>
                    <a:lnTo>
                      <a:pt x="2351" y="34"/>
                    </a:lnTo>
                    <a:lnTo>
                      <a:pt x="2392" y="34"/>
                    </a:lnTo>
                    <a:lnTo>
                      <a:pt x="2437" y="34"/>
                    </a:lnTo>
                    <a:lnTo>
                      <a:pt x="2486" y="34"/>
                    </a:lnTo>
                    <a:lnTo>
                      <a:pt x="2540" y="34"/>
                    </a:lnTo>
                    <a:lnTo>
                      <a:pt x="2591" y="34"/>
                    </a:lnTo>
                    <a:lnTo>
                      <a:pt x="2642" y="34"/>
                    </a:lnTo>
                    <a:lnTo>
                      <a:pt x="2689" y="34"/>
                    </a:lnTo>
                    <a:lnTo>
                      <a:pt x="2726" y="34"/>
                    </a:lnTo>
                    <a:lnTo>
                      <a:pt x="2758" y="34"/>
                    </a:lnTo>
                    <a:lnTo>
                      <a:pt x="2798" y="34"/>
                    </a:lnTo>
                    <a:lnTo>
                      <a:pt x="2800" y="36"/>
                    </a:lnTo>
                    <a:lnTo>
                      <a:pt x="2798" y="36"/>
                    </a:lnTo>
                    <a:lnTo>
                      <a:pt x="2796" y="0"/>
                    </a:lnTo>
                    <a:lnTo>
                      <a:pt x="2294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91" name="Group 82"/>
            <p:cNvGrpSpPr>
              <a:grpSpLocks/>
            </p:cNvGrpSpPr>
            <p:nvPr/>
          </p:nvGrpSpPr>
          <p:grpSpPr bwMode="auto">
            <a:xfrm>
              <a:off x="6951043" y="979488"/>
              <a:ext cx="876919" cy="2674937"/>
              <a:chOff x="3892" y="617"/>
              <a:chExt cx="491" cy="1685"/>
            </a:xfrm>
          </p:grpSpPr>
          <p:grpSp>
            <p:nvGrpSpPr>
              <p:cNvPr id="105" name="Group 84"/>
              <p:cNvGrpSpPr>
                <a:grpSpLocks/>
              </p:cNvGrpSpPr>
              <p:nvPr/>
            </p:nvGrpSpPr>
            <p:grpSpPr bwMode="auto">
              <a:xfrm>
                <a:off x="4178" y="1631"/>
                <a:ext cx="205" cy="671"/>
                <a:chOff x="4178" y="1638"/>
                <a:chExt cx="205" cy="671"/>
              </a:xfrm>
            </p:grpSpPr>
            <p:sp>
              <p:nvSpPr>
                <p:cNvPr id="109" name="Freeform 85"/>
                <p:cNvSpPr>
                  <a:spLocks noChangeAspect="1"/>
                </p:cNvSpPr>
                <p:nvPr/>
              </p:nvSpPr>
              <p:spPr bwMode="auto">
                <a:xfrm>
                  <a:off x="4178" y="1638"/>
                  <a:ext cx="205" cy="671"/>
                </a:xfrm>
                <a:custGeom>
                  <a:avLst/>
                  <a:gdLst>
                    <a:gd name="T0" fmla="*/ 428 w 101"/>
                    <a:gd name="T1" fmla="*/ 0 h 333"/>
                    <a:gd name="T2" fmla="*/ 511 w 101"/>
                    <a:gd name="T3" fmla="*/ 32 h 333"/>
                    <a:gd name="T4" fmla="*/ 585 w 101"/>
                    <a:gd name="T5" fmla="*/ 105 h 333"/>
                    <a:gd name="T6" fmla="*/ 660 w 101"/>
                    <a:gd name="T7" fmla="*/ 236 h 333"/>
                    <a:gd name="T8" fmla="*/ 729 w 101"/>
                    <a:gd name="T9" fmla="*/ 401 h 333"/>
                    <a:gd name="T10" fmla="*/ 779 w 101"/>
                    <a:gd name="T11" fmla="*/ 605 h 333"/>
                    <a:gd name="T12" fmla="*/ 812 w 101"/>
                    <a:gd name="T13" fmla="*/ 836 h 333"/>
                    <a:gd name="T14" fmla="*/ 836 w 101"/>
                    <a:gd name="T15" fmla="*/ 1088 h 333"/>
                    <a:gd name="T16" fmla="*/ 844 w 101"/>
                    <a:gd name="T17" fmla="*/ 1368 h 333"/>
                    <a:gd name="T18" fmla="*/ 844 w 101"/>
                    <a:gd name="T19" fmla="*/ 1368 h 333"/>
                    <a:gd name="T20" fmla="*/ 836 w 101"/>
                    <a:gd name="T21" fmla="*/ 1636 h 333"/>
                    <a:gd name="T22" fmla="*/ 812 w 101"/>
                    <a:gd name="T23" fmla="*/ 1896 h 333"/>
                    <a:gd name="T24" fmla="*/ 779 w 101"/>
                    <a:gd name="T25" fmla="*/ 2128 h 333"/>
                    <a:gd name="T26" fmla="*/ 729 w 101"/>
                    <a:gd name="T27" fmla="*/ 2323 h 333"/>
                    <a:gd name="T28" fmla="*/ 660 w 101"/>
                    <a:gd name="T29" fmla="*/ 2497 h 333"/>
                    <a:gd name="T30" fmla="*/ 585 w 101"/>
                    <a:gd name="T31" fmla="*/ 2620 h 333"/>
                    <a:gd name="T32" fmla="*/ 511 w 101"/>
                    <a:gd name="T33" fmla="*/ 2700 h 333"/>
                    <a:gd name="T34" fmla="*/ 428 w 101"/>
                    <a:gd name="T35" fmla="*/ 2724 h 333"/>
                    <a:gd name="T36" fmla="*/ 428 w 101"/>
                    <a:gd name="T37" fmla="*/ 2724 h 333"/>
                    <a:gd name="T38" fmla="*/ 341 w 101"/>
                    <a:gd name="T39" fmla="*/ 2700 h 333"/>
                    <a:gd name="T40" fmla="*/ 260 w 101"/>
                    <a:gd name="T41" fmla="*/ 2620 h 333"/>
                    <a:gd name="T42" fmla="*/ 193 w 101"/>
                    <a:gd name="T43" fmla="*/ 2497 h 333"/>
                    <a:gd name="T44" fmla="*/ 124 w 101"/>
                    <a:gd name="T45" fmla="*/ 2323 h 333"/>
                    <a:gd name="T46" fmla="*/ 75 w 101"/>
                    <a:gd name="T47" fmla="*/ 2128 h 333"/>
                    <a:gd name="T48" fmla="*/ 32 w 101"/>
                    <a:gd name="T49" fmla="*/ 1896 h 333"/>
                    <a:gd name="T50" fmla="*/ 8 w 101"/>
                    <a:gd name="T51" fmla="*/ 1636 h 333"/>
                    <a:gd name="T52" fmla="*/ 0 w 101"/>
                    <a:gd name="T53" fmla="*/ 1368 h 333"/>
                    <a:gd name="T54" fmla="*/ 0 w 101"/>
                    <a:gd name="T55" fmla="*/ 1368 h 333"/>
                    <a:gd name="T56" fmla="*/ 8 w 101"/>
                    <a:gd name="T57" fmla="*/ 1088 h 333"/>
                    <a:gd name="T58" fmla="*/ 32 w 101"/>
                    <a:gd name="T59" fmla="*/ 836 h 333"/>
                    <a:gd name="T60" fmla="*/ 75 w 101"/>
                    <a:gd name="T61" fmla="*/ 605 h 333"/>
                    <a:gd name="T62" fmla="*/ 124 w 101"/>
                    <a:gd name="T63" fmla="*/ 401 h 333"/>
                    <a:gd name="T64" fmla="*/ 193 w 101"/>
                    <a:gd name="T65" fmla="*/ 236 h 333"/>
                    <a:gd name="T66" fmla="*/ 260 w 101"/>
                    <a:gd name="T67" fmla="*/ 105 h 333"/>
                    <a:gd name="T68" fmla="*/ 341 w 101"/>
                    <a:gd name="T69" fmla="*/ 32 h 333"/>
                    <a:gd name="T70" fmla="*/ 428 w 101"/>
                    <a:gd name="T71" fmla="*/ 0 h 333"/>
                    <a:gd name="T72" fmla="*/ 428 w 101"/>
                    <a:gd name="T73" fmla="*/ 0 h 3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333"/>
                    <a:gd name="T113" fmla="*/ 101 w 101"/>
                    <a:gd name="T114" fmla="*/ 333 h 3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333">
                      <a:moveTo>
                        <a:pt x="51" y="0"/>
                      </a:moveTo>
                      <a:lnTo>
                        <a:pt x="61" y="4"/>
                      </a:lnTo>
                      <a:lnTo>
                        <a:pt x="70" y="13"/>
                      </a:lnTo>
                      <a:lnTo>
                        <a:pt x="79" y="29"/>
                      </a:lnTo>
                      <a:lnTo>
                        <a:pt x="87" y="49"/>
                      </a:lnTo>
                      <a:lnTo>
                        <a:pt x="93" y="74"/>
                      </a:lnTo>
                      <a:lnTo>
                        <a:pt x="97" y="102"/>
                      </a:lnTo>
                      <a:lnTo>
                        <a:pt x="100" y="133"/>
                      </a:lnTo>
                      <a:lnTo>
                        <a:pt x="101" y="167"/>
                      </a:lnTo>
                      <a:lnTo>
                        <a:pt x="100" y="200"/>
                      </a:lnTo>
                      <a:lnTo>
                        <a:pt x="97" y="232"/>
                      </a:lnTo>
                      <a:lnTo>
                        <a:pt x="93" y="260"/>
                      </a:lnTo>
                      <a:lnTo>
                        <a:pt x="87" y="284"/>
                      </a:lnTo>
                      <a:lnTo>
                        <a:pt x="79" y="305"/>
                      </a:lnTo>
                      <a:lnTo>
                        <a:pt x="70" y="320"/>
                      </a:lnTo>
                      <a:lnTo>
                        <a:pt x="61" y="330"/>
                      </a:lnTo>
                      <a:lnTo>
                        <a:pt x="51" y="333"/>
                      </a:lnTo>
                      <a:lnTo>
                        <a:pt x="41" y="330"/>
                      </a:lnTo>
                      <a:lnTo>
                        <a:pt x="31" y="320"/>
                      </a:lnTo>
                      <a:lnTo>
                        <a:pt x="23" y="305"/>
                      </a:lnTo>
                      <a:lnTo>
                        <a:pt x="15" y="284"/>
                      </a:lnTo>
                      <a:lnTo>
                        <a:pt x="9" y="260"/>
                      </a:lnTo>
                      <a:lnTo>
                        <a:pt x="4" y="232"/>
                      </a:lnTo>
                      <a:lnTo>
                        <a:pt x="1" y="200"/>
                      </a:lnTo>
                      <a:lnTo>
                        <a:pt x="0" y="167"/>
                      </a:lnTo>
                      <a:lnTo>
                        <a:pt x="1" y="133"/>
                      </a:lnTo>
                      <a:lnTo>
                        <a:pt x="4" y="102"/>
                      </a:lnTo>
                      <a:lnTo>
                        <a:pt x="9" y="74"/>
                      </a:lnTo>
                      <a:lnTo>
                        <a:pt x="15" y="49"/>
                      </a:lnTo>
                      <a:lnTo>
                        <a:pt x="23" y="29"/>
                      </a:lnTo>
                      <a:lnTo>
                        <a:pt x="31" y="13"/>
                      </a:lnTo>
                      <a:lnTo>
                        <a:pt x="41" y="4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10" name="Freeform 86"/>
                <p:cNvSpPr>
                  <a:spLocks noChangeAspect="1"/>
                </p:cNvSpPr>
                <p:nvPr/>
              </p:nvSpPr>
              <p:spPr bwMode="auto">
                <a:xfrm>
                  <a:off x="4210" y="1668"/>
                  <a:ext cx="92" cy="167"/>
                </a:xfrm>
                <a:custGeom>
                  <a:avLst/>
                  <a:gdLst>
                    <a:gd name="T0" fmla="*/ 0 w 45"/>
                    <a:gd name="T1" fmla="*/ 676 h 83"/>
                    <a:gd name="T2" fmla="*/ 33 w 45"/>
                    <a:gd name="T3" fmla="*/ 489 h 83"/>
                    <a:gd name="T4" fmla="*/ 92 w 45"/>
                    <a:gd name="T5" fmla="*/ 276 h 83"/>
                    <a:gd name="T6" fmla="*/ 172 w 45"/>
                    <a:gd name="T7" fmla="*/ 105 h 83"/>
                    <a:gd name="T8" fmla="*/ 256 w 45"/>
                    <a:gd name="T9" fmla="*/ 0 h 83"/>
                    <a:gd name="T10" fmla="*/ 352 w 45"/>
                    <a:gd name="T11" fmla="*/ 16 h 83"/>
                    <a:gd name="T12" fmla="*/ 352 w 45"/>
                    <a:gd name="T13" fmla="*/ 16 h 83"/>
                    <a:gd name="T14" fmla="*/ 384 w 45"/>
                    <a:gd name="T15" fmla="*/ 64 h 83"/>
                    <a:gd name="T16" fmla="*/ 335 w 45"/>
                    <a:gd name="T17" fmla="*/ 97 h 83"/>
                    <a:gd name="T18" fmla="*/ 239 w 45"/>
                    <a:gd name="T19" fmla="*/ 179 h 83"/>
                    <a:gd name="T20" fmla="*/ 129 w 45"/>
                    <a:gd name="T21" fmla="*/ 352 h 83"/>
                    <a:gd name="T22" fmla="*/ 0 w 45"/>
                    <a:gd name="T23" fmla="*/ 676 h 83"/>
                    <a:gd name="T24" fmla="*/ 0 w 45"/>
                    <a:gd name="T25" fmla="*/ 676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"/>
                    <a:gd name="T40" fmla="*/ 0 h 83"/>
                    <a:gd name="T41" fmla="*/ 45 w 45"/>
                    <a:gd name="T42" fmla="*/ 83 h 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" h="83">
                      <a:moveTo>
                        <a:pt x="0" y="83"/>
                      </a:moveTo>
                      <a:lnTo>
                        <a:pt x="4" y="60"/>
                      </a:lnTo>
                      <a:lnTo>
                        <a:pt x="11" y="34"/>
                      </a:lnTo>
                      <a:lnTo>
                        <a:pt x="20" y="13"/>
                      </a:lnTo>
                      <a:lnTo>
                        <a:pt x="30" y="0"/>
                      </a:lnTo>
                      <a:lnTo>
                        <a:pt x="41" y="2"/>
                      </a:lnTo>
                      <a:lnTo>
                        <a:pt x="45" y="8"/>
                      </a:lnTo>
                      <a:lnTo>
                        <a:pt x="39" y="12"/>
                      </a:lnTo>
                      <a:lnTo>
                        <a:pt x="28" y="22"/>
                      </a:lnTo>
                      <a:lnTo>
                        <a:pt x="15" y="4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06" name="Group 87"/>
              <p:cNvGrpSpPr>
                <a:grpSpLocks/>
              </p:cNvGrpSpPr>
              <p:nvPr/>
            </p:nvGrpSpPr>
            <p:grpSpPr bwMode="auto">
              <a:xfrm>
                <a:off x="3892" y="617"/>
                <a:ext cx="202" cy="672"/>
                <a:chOff x="3892" y="624"/>
                <a:chExt cx="202" cy="672"/>
              </a:xfrm>
            </p:grpSpPr>
            <p:sp>
              <p:nvSpPr>
                <p:cNvPr id="107" name="Freeform 88"/>
                <p:cNvSpPr>
                  <a:spLocks noChangeAspect="1"/>
                </p:cNvSpPr>
                <p:nvPr/>
              </p:nvSpPr>
              <p:spPr bwMode="auto">
                <a:xfrm>
                  <a:off x="3892" y="624"/>
                  <a:ext cx="202" cy="672"/>
                </a:xfrm>
                <a:custGeom>
                  <a:avLst/>
                  <a:gdLst>
                    <a:gd name="T0" fmla="*/ 412 w 100"/>
                    <a:gd name="T1" fmla="*/ 0 h 334"/>
                    <a:gd name="T2" fmla="*/ 493 w 100"/>
                    <a:gd name="T3" fmla="*/ 32 h 334"/>
                    <a:gd name="T4" fmla="*/ 576 w 100"/>
                    <a:gd name="T5" fmla="*/ 113 h 334"/>
                    <a:gd name="T6" fmla="*/ 644 w 100"/>
                    <a:gd name="T7" fmla="*/ 235 h 334"/>
                    <a:gd name="T8" fmla="*/ 701 w 100"/>
                    <a:gd name="T9" fmla="*/ 400 h 334"/>
                    <a:gd name="T10" fmla="*/ 751 w 100"/>
                    <a:gd name="T11" fmla="*/ 604 h 334"/>
                    <a:gd name="T12" fmla="*/ 800 w 100"/>
                    <a:gd name="T13" fmla="*/ 837 h 334"/>
                    <a:gd name="T14" fmla="*/ 816 w 100"/>
                    <a:gd name="T15" fmla="*/ 1084 h 334"/>
                    <a:gd name="T16" fmla="*/ 824 w 100"/>
                    <a:gd name="T17" fmla="*/ 1360 h 334"/>
                    <a:gd name="T18" fmla="*/ 824 w 100"/>
                    <a:gd name="T19" fmla="*/ 1360 h 334"/>
                    <a:gd name="T20" fmla="*/ 816 w 100"/>
                    <a:gd name="T21" fmla="*/ 1636 h 334"/>
                    <a:gd name="T22" fmla="*/ 800 w 100"/>
                    <a:gd name="T23" fmla="*/ 1891 h 334"/>
                    <a:gd name="T24" fmla="*/ 751 w 100"/>
                    <a:gd name="T25" fmla="*/ 2117 h 334"/>
                    <a:gd name="T26" fmla="*/ 701 w 100"/>
                    <a:gd name="T27" fmla="*/ 2320 h 334"/>
                    <a:gd name="T28" fmla="*/ 644 w 100"/>
                    <a:gd name="T29" fmla="*/ 2485 h 334"/>
                    <a:gd name="T30" fmla="*/ 576 w 100"/>
                    <a:gd name="T31" fmla="*/ 2608 h 334"/>
                    <a:gd name="T32" fmla="*/ 493 w 100"/>
                    <a:gd name="T33" fmla="*/ 2688 h 334"/>
                    <a:gd name="T34" fmla="*/ 412 w 100"/>
                    <a:gd name="T35" fmla="*/ 2720 h 334"/>
                    <a:gd name="T36" fmla="*/ 412 w 100"/>
                    <a:gd name="T37" fmla="*/ 2720 h 334"/>
                    <a:gd name="T38" fmla="*/ 331 w 100"/>
                    <a:gd name="T39" fmla="*/ 2688 h 334"/>
                    <a:gd name="T40" fmla="*/ 248 w 100"/>
                    <a:gd name="T41" fmla="*/ 2608 h 334"/>
                    <a:gd name="T42" fmla="*/ 172 w 100"/>
                    <a:gd name="T43" fmla="*/ 2485 h 334"/>
                    <a:gd name="T44" fmla="*/ 115 w 100"/>
                    <a:gd name="T45" fmla="*/ 2320 h 334"/>
                    <a:gd name="T46" fmla="*/ 65 w 100"/>
                    <a:gd name="T47" fmla="*/ 2117 h 334"/>
                    <a:gd name="T48" fmla="*/ 24 w 100"/>
                    <a:gd name="T49" fmla="*/ 1891 h 334"/>
                    <a:gd name="T50" fmla="*/ 8 w 100"/>
                    <a:gd name="T51" fmla="*/ 1636 h 334"/>
                    <a:gd name="T52" fmla="*/ 0 w 100"/>
                    <a:gd name="T53" fmla="*/ 1360 h 334"/>
                    <a:gd name="T54" fmla="*/ 0 w 100"/>
                    <a:gd name="T55" fmla="*/ 1360 h 334"/>
                    <a:gd name="T56" fmla="*/ 8 w 100"/>
                    <a:gd name="T57" fmla="*/ 1084 h 334"/>
                    <a:gd name="T58" fmla="*/ 24 w 100"/>
                    <a:gd name="T59" fmla="*/ 837 h 334"/>
                    <a:gd name="T60" fmla="*/ 65 w 100"/>
                    <a:gd name="T61" fmla="*/ 604 h 334"/>
                    <a:gd name="T62" fmla="*/ 115 w 100"/>
                    <a:gd name="T63" fmla="*/ 400 h 334"/>
                    <a:gd name="T64" fmla="*/ 172 w 100"/>
                    <a:gd name="T65" fmla="*/ 235 h 334"/>
                    <a:gd name="T66" fmla="*/ 248 w 100"/>
                    <a:gd name="T67" fmla="*/ 113 h 334"/>
                    <a:gd name="T68" fmla="*/ 331 w 100"/>
                    <a:gd name="T69" fmla="*/ 32 h 334"/>
                    <a:gd name="T70" fmla="*/ 412 w 100"/>
                    <a:gd name="T71" fmla="*/ 0 h 334"/>
                    <a:gd name="T72" fmla="*/ 412 w 100"/>
                    <a:gd name="T73" fmla="*/ 0 h 3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0"/>
                    <a:gd name="T112" fmla="*/ 0 h 334"/>
                    <a:gd name="T113" fmla="*/ 100 w 100"/>
                    <a:gd name="T114" fmla="*/ 334 h 3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0" h="334">
                      <a:moveTo>
                        <a:pt x="50" y="0"/>
                      </a:moveTo>
                      <a:lnTo>
                        <a:pt x="60" y="4"/>
                      </a:lnTo>
                      <a:lnTo>
                        <a:pt x="70" y="14"/>
                      </a:lnTo>
                      <a:lnTo>
                        <a:pt x="78" y="29"/>
                      </a:lnTo>
                      <a:lnTo>
                        <a:pt x="85" y="49"/>
                      </a:lnTo>
                      <a:lnTo>
                        <a:pt x="91" y="74"/>
                      </a:lnTo>
                      <a:lnTo>
                        <a:pt x="97" y="103"/>
                      </a:lnTo>
                      <a:lnTo>
                        <a:pt x="99" y="133"/>
                      </a:lnTo>
                      <a:lnTo>
                        <a:pt x="100" y="167"/>
                      </a:lnTo>
                      <a:lnTo>
                        <a:pt x="99" y="201"/>
                      </a:lnTo>
                      <a:lnTo>
                        <a:pt x="97" y="232"/>
                      </a:lnTo>
                      <a:lnTo>
                        <a:pt x="91" y="260"/>
                      </a:lnTo>
                      <a:lnTo>
                        <a:pt x="85" y="285"/>
                      </a:lnTo>
                      <a:lnTo>
                        <a:pt x="78" y="305"/>
                      </a:lnTo>
                      <a:lnTo>
                        <a:pt x="70" y="320"/>
                      </a:lnTo>
                      <a:lnTo>
                        <a:pt x="60" y="330"/>
                      </a:lnTo>
                      <a:lnTo>
                        <a:pt x="50" y="334"/>
                      </a:lnTo>
                      <a:lnTo>
                        <a:pt x="40" y="330"/>
                      </a:lnTo>
                      <a:lnTo>
                        <a:pt x="30" y="320"/>
                      </a:lnTo>
                      <a:lnTo>
                        <a:pt x="21" y="305"/>
                      </a:lnTo>
                      <a:lnTo>
                        <a:pt x="14" y="285"/>
                      </a:lnTo>
                      <a:lnTo>
                        <a:pt x="8" y="260"/>
                      </a:lnTo>
                      <a:lnTo>
                        <a:pt x="3" y="232"/>
                      </a:lnTo>
                      <a:lnTo>
                        <a:pt x="1" y="201"/>
                      </a:lnTo>
                      <a:lnTo>
                        <a:pt x="0" y="167"/>
                      </a:lnTo>
                      <a:lnTo>
                        <a:pt x="1" y="133"/>
                      </a:lnTo>
                      <a:lnTo>
                        <a:pt x="3" y="103"/>
                      </a:lnTo>
                      <a:lnTo>
                        <a:pt x="8" y="74"/>
                      </a:lnTo>
                      <a:lnTo>
                        <a:pt x="14" y="49"/>
                      </a:lnTo>
                      <a:lnTo>
                        <a:pt x="21" y="29"/>
                      </a:lnTo>
                      <a:lnTo>
                        <a:pt x="30" y="14"/>
                      </a:lnTo>
                      <a:lnTo>
                        <a:pt x="40" y="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8" name="Freeform 89"/>
                <p:cNvSpPr>
                  <a:spLocks noChangeAspect="1"/>
                </p:cNvSpPr>
                <p:nvPr/>
              </p:nvSpPr>
              <p:spPr bwMode="auto">
                <a:xfrm>
                  <a:off x="3922" y="654"/>
                  <a:ext cx="89" cy="167"/>
                </a:xfrm>
                <a:custGeom>
                  <a:avLst/>
                  <a:gdLst>
                    <a:gd name="T0" fmla="*/ 0 w 44"/>
                    <a:gd name="T1" fmla="*/ 676 h 83"/>
                    <a:gd name="T2" fmla="*/ 32 w 44"/>
                    <a:gd name="T3" fmla="*/ 497 h 83"/>
                    <a:gd name="T4" fmla="*/ 91 w 44"/>
                    <a:gd name="T5" fmla="*/ 284 h 83"/>
                    <a:gd name="T6" fmla="*/ 164 w 44"/>
                    <a:gd name="T7" fmla="*/ 105 h 83"/>
                    <a:gd name="T8" fmla="*/ 249 w 44"/>
                    <a:gd name="T9" fmla="*/ 0 h 83"/>
                    <a:gd name="T10" fmla="*/ 340 w 44"/>
                    <a:gd name="T11" fmla="*/ 16 h 83"/>
                    <a:gd name="T12" fmla="*/ 340 w 44"/>
                    <a:gd name="T13" fmla="*/ 16 h 83"/>
                    <a:gd name="T14" fmla="*/ 364 w 44"/>
                    <a:gd name="T15" fmla="*/ 64 h 83"/>
                    <a:gd name="T16" fmla="*/ 324 w 44"/>
                    <a:gd name="T17" fmla="*/ 97 h 83"/>
                    <a:gd name="T18" fmla="*/ 233 w 44"/>
                    <a:gd name="T19" fmla="*/ 179 h 83"/>
                    <a:gd name="T20" fmla="*/ 123 w 44"/>
                    <a:gd name="T21" fmla="*/ 352 h 83"/>
                    <a:gd name="T22" fmla="*/ 0 w 44"/>
                    <a:gd name="T23" fmla="*/ 676 h 83"/>
                    <a:gd name="T24" fmla="*/ 0 w 44"/>
                    <a:gd name="T25" fmla="*/ 676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"/>
                    <a:gd name="T40" fmla="*/ 0 h 83"/>
                    <a:gd name="T41" fmla="*/ 44 w 44"/>
                    <a:gd name="T42" fmla="*/ 83 h 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" h="83">
                      <a:moveTo>
                        <a:pt x="0" y="83"/>
                      </a:moveTo>
                      <a:lnTo>
                        <a:pt x="4" y="61"/>
                      </a:lnTo>
                      <a:lnTo>
                        <a:pt x="11" y="35"/>
                      </a:lnTo>
                      <a:lnTo>
                        <a:pt x="20" y="13"/>
                      </a:lnTo>
                      <a:lnTo>
                        <a:pt x="30" y="0"/>
                      </a:lnTo>
                      <a:lnTo>
                        <a:pt x="41" y="2"/>
                      </a:lnTo>
                      <a:lnTo>
                        <a:pt x="44" y="8"/>
                      </a:lnTo>
                      <a:lnTo>
                        <a:pt x="39" y="12"/>
                      </a:lnTo>
                      <a:lnTo>
                        <a:pt x="28" y="22"/>
                      </a:lnTo>
                      <a:lnTo>
                        <a:pt x="15" y="4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</p:grpSp>
        <p:grpSp>
          <p:nvGrpSpPr>
            <p:cNvPr id="92" name="Group 90"/>
            <p:cNvGrpSpPr>
              <a:grpSpLocks/>
            </p:cNvGrpSpPr>
            <p:nvPr/>
          </p:nvGrpSpPr>
          <p:grpSpPr bwMode="auto">
            <a:xfrm>
              <a:off x="6600826" y="1524000"/>
              <a:ext cx="1507535" cy="1628776"/>
              <a:chOff x="3696" y="960"/>
              <a:chExt cx="844" cy="1026"/>
            </a:xfrm>
          </p:grpSpPr>
          <p:sp>
            <p:nvSpPr>
              <p:cNvPr id="9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226" y="1878"/>
                <a:ext cx="17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9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129" y="1878"/>
                <a:ext cx="17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9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035" y="1878"/>
                <a:ext cx="14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grpSp>
            <p:nvGrpSpPr>
              <p:cNvPr id="96" name="Group 94"/>
              <p:cNvGrpSpPr>
                <a:grpSpLocks/>
              </p:cNvGrpSpPr>
              <p:nvPr/>
            </p:nvGrpSpPr>
            <p:grpSpPr bwMode="auto">
              <a:xfrm>
                <a:off x="3696" y="960"/>
                <a:ext cx="844" cy="1026"/>
                <a:chOff x="3696" y="960"/>
                <a:chExt cx="844" cy="1026"/>
              </a:xfrm>
            </p:grpSpPr>
            <p:sp>
              <p:nvSpPr>
                <p:cNvPr id="97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3978" y="1856"/>
                  <a:ext cx="315" cy="46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400">
                    <a:latin typeface="Times" pitchFamily="18" charset="0"/>
                  </a:endParaRPr>
                </a:p>
              </p:txBody>
            </p:sp>
            <p:sp>
              <p:nvSpPr>
                <p:cNvPr id="98" name="Text Box 9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84" y="1746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3’</a:t>
                  </a:r>
                </a:p>
              </p:txBody>
            </p:sp>
            <p:sp>
              <p:nvSpPr>
                <p:cNvPr id="99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4006" y="1772"/>
                  <a:ext cx="241" cy="2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0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56" y="1746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5’</a:t>
                  </a:r>
                </a:p>
              </p:txBody>
            </p:sp>
            <p:sp>
              <p:nvSpPr>
                <p:cNvPr id="101" name="Freeform 99"/>
                <p:cNvSpPr>
                  <a:spLocks noChangeAspect="1"/>
                </p:cNvSpPr>
                <p:nvPr/>
              </p:nvSpPr>
              <p:spPr bwMode="auto">
                <a:xfrm>
                  <a:off x="3978" y="960"/>
                  <a:ext cx="307" cy="118"/>
                </a:xfrm>
                <a:custGeom>
                  <a:avLst/>
                  <a:gdLst>
                    <a:gd name="T0" fmla="*/ 1081 w 152"/>
                    <a:gd name="T1" fmla="*/ 288 h 59"/>
                    <a:gd name="T2" fmla="*/ 1081 w 152"/>
                    <a:gd name="T3" fmla="*/ 0 h 59"/>
                    <a:gd name="T4" fmla="*/ 1012 w 152"/>
                    <a:gd name="T5" fmla="*/ 0 h 59"/>
                    <a:gd name="T6" fmla="*/ 1012 w 152"/>
                    <a:gd name="T7" fmla="*/ 288 h 59"/>
                    <a:gd name="T8" fmla="*/ 685 w 152"/>
                    <a:gd name="T9" fmla="*/ 288 h 59"/>
                    <a:gd name="T10" fmla="*/ 685 w 152"/>
                    <a:gd name="T11" fmla="*/ 0 h 59"/>
                    <a:gd name="T12" fmla="*/ 616 w 152"/>
                    <a:gd name="T13" fmla="*/ 0 h 59"/>
                    <a:gd name="T14" fmla="*/ 616 w 152"/>
                    <a:gd name="T15" fmla="*/ 288 h 59"/>
                    <a:gd name="T16" fmla="*/ 289 w 152"/>
                    <a:gd name="T17" fmla="*/ 288 h 59"/>
                    <a:gd name="T18" fmla="*/ 289 w 152"/>
                    <a:gd name="T19" fmla="*/ 0 h 59"/>
                    <a:gd name="T20" fmla="*/ 232 w 152"/>
                    <a:gd name="T21" fmla="*/ 0 h 59"/>
                    <a:gd name="T22" fmla="*/ 232 w 152"/>
                    <a:gd name="T23" fmla="*/ 288 h 59"/>
                    <a:gd name="T24" fmla="*/ 0 w 152"/>
                    <a:gd name="T25" fmla="*/ 288 h 59"/>
                    <a:gd name="T26" fmla="*/ 0 w 152"/>
                    <a:gd name="T27" fmla="*/ 472 h 59"/>
                    <a:gd name="T28" fmla="*/ 1252 w 152"/>
                    <a:gd name="T29" fmla="*/ 472 h 59"/>
                    <a:gd name="T30" fmla="*/ 1252 w 152"/>
                    <a:gd name="T31" fmla="*/ 288 h 59"/>
                    <a:gd name="T32" fmla="*/ 1081 w 152"/>
                    <a:gd name="T33" fmla="*/ 288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2"/>
                    <a:gd name="T52" fmla="*/ 0 h 59"/>
                    <a:gd name="T53" fmla="*/ 152 w 152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2" h="59">
                      <a:moveTo>
                        <a:pt x="131" y="36"/>
                      </a:moveTo>
                      <a:lnTo>
                        <a:pt x="131" y="0"/>
                      </a:lnTo>
                      <a:lnTo>
                        <a:pt x="123" y="0"/>
                      </a:lnTo>
                      <a:lnTo>
                        <a:pt x="123" y="36"/>
                      </a:lnTo>
                      <a:lnTo>
                        <a:pt x="83" y="36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75" y="36"/>
                      </a:lnTo>
                      <a:lnTo>
                        <a:pt x="35" y="36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28" y="36"/>
                      </a:lnTo>
                      <a:lnTo>
                        <a:pt x="0" y="36"/>
                      </a:lnTo>
                      <a:lnTo>
                        <a:pt x="0" y="59"/>
                      </a:lnTo>
                      <a:lnTo>
                        <a:pt x="152" y="59"/>
                      </a:lnTo>
                      <a:lnTo>
                        <a:pt x="152" y="36"/>
                      </a:lnTo>
                      <a:lnTo>
                        <a:pt x="131" y="36"/>
                      </a:lnTo>
                      <a:close/>
                    </a:path>
                  </a:pathLst>
                </a:custGeom>
                <a:solidFill>
                  <a:srgbClr val="437631"/>
                </a:solidFill>
                <a:ln w="19050" cmpd="sng">
                  <a:solidFill>
                    <a:srgbClr val="4376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2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84" y="978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5’</a:t>
                  </a:r>
                </a:p>
              </p:txBody>
            </p:sp>
            <p:sp>
              <p:nvSpPr>
                <p:cNvPr id="103" name="Line 1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89" y="1162"/>
                  <a:ext cx="241" cy="1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4" name="Text Box 10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96" y="969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3’</a:t>
                  </a:r>
                </a:p>
              </p:txBody>
            </p:sp>
          </p:grpSp>
        </p:grpSp>
      </p:grpSp>
      <p:sp>
        <p:nvSpPr>
          <p:cNvPr id="187" name="TextBox 186"/>
          <p:cNvSpPr txBox="1"/>
          <p:nvPr/>
        </p:nvSpPr>
        <p:spPr>
          <a:xfrm>
            <a:off x="5805271" y="48709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703" y="3989891"/>
            <a:ext cx="7286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>
                <a:solidFill>
                  <a:srgbClr val="E0C1FF"/>
                </a:solidFill>
                <a:latin typeface="Times New Roman"/>
                <a:cs typeface="Times New Roman"/>
              </a:rPr>
              <a:t>Helicase</a:t>
            </a:r>
            <a:r>
              <a:rPr lang="en-US" sz="2200" b="1" dirty="0">
                <a:latin typeface="Times New Roman"/>
                <a:cs typeface="Times New Roman"/>
              </a:rPr>
              <a:t> protein</a:t>
            </a:r>
            <a:r>
              <a:rPr lang="en-US" sz="2200" dirty="0">
                <a:latin typeface="Times New Roman"/>
                <a:cs typeface="Times New Roman"/>
              </a:rPr>
              <a:t> binds to DNA sequences called origins and unwinds DNA </a:t>
            </a:r>
            <a:r>
              <a:rPr lang="en-US" sz="2200" dirty="0" smtClean="0">
                <a:latin typeface="Times New Roman"/>
                <a:cs typeface="Times New Roman"/>
              </a:rPr>
              <a:t>strands.</a:t>
            </a: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>
                <a:solidFill>
                  <a:srgbClr val="C285FF"/>
                </a:solidFill>
                <a:latin typeface="Times New Roman"/>
                <a:cs typeface="Times New Roman"/>
              </a:rPr>
              <a:t>Single-Stranded</a:t>
            </a:r>
            <a:r>
              <a:rPr lang="en-US" sz="2200" b="1" dirty="0">
                <a:latin typeface="Times New Roman"/>
                <a:cs typeface="Times New Roman"/>
              </a:rPr>
              <a:t> binding proteins</a:t>
            </a:r>
            <a:r>
              <a:rPr lang="en-US" sz="2200" dirty="0">
                <a:latin typeface="Times New Roman"/>
                <a:cs typeface="Times New Roman"/>
              </a:rPr>
              <a:t> prevent single strands from </a:t>
            </a:r>
            <a:r>
              <a:rPr lang="en-US" sz="2200" dirty="0" smtClean="0">
                <a:latin typeface="Times New Roman"/>
                <a:cs typeface="Times New Roman"/>
              </a:rPr>
              <a:t>rewinding.</a:t>
            </a:r>
          </a:p>
          <a:p>
            <a:pPr algn="just">
              <a:buClr>
                <a:schemeClr val="accent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 err="1">
                <a:solidFill>
                  <a:srgbClr val="E62C00"/>
                </a:solidFill>
                <a:latin typeface="Times New Roman"/>
                <a:cs typeface="Times New Roman"/>
              </a:rPr>
              <a:t>Primase</a:t>
            </a:r>
            <a:r>
              <a:rPr lang="en-US" sz="2200" b="1" dirty="0">
                <a:latin typeface="Times New Roman"/>
                <a:cs typeface="Times New Roman"/>
              </a:rPr>
              <a:t> protein</a:t>
            </a:r>
            <a:r>
              <a:rPr lang="en-US" sz="2200" dirty="0">
                <a:latin typeface="Times New Roman"/>
                <a:cs typeface="Times New Roman"/>
              </a:rPr>
              <a:t> makes a short segment of </a:t>
            </a:r>
            <a:r>
              <a:rPr lang="en-US" sz="2200" b="1" dirty="0">
                <a:solidFill>
                  <a:srgbClr val="009900"/>
                </a:solidFill>
                <a:latin typeface="Times New Roman"/>
                <a:cs typeface="Times New Roman"/>
              </a:rPr>
              <a:t>RNA primer</a:t>
            </a:r>
            <a:r>
              <a:rPr lang="en-US" sz="2200" dirty="0">
                <a:latin typeface="Times New Roman"/>
                <a:cs typeface="Times New Roman"/>
              </a:rPr>
              <a:t> complementary to the </a:t>
            </a:r>
            <a:r>
              <a:rPr lang="en-US" sz="2200" dirty="0" smtClean="0">
                <a:latin typeface="Times New Roman"/>
                <a:cs typeface="Times New Roman"/>
              </a:rPr>
              <a:t>DNA.</a:t>
            </a: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97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>
              <a:solidFill>
                <a:srgbClr val="C285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C285FF"/>
              </a:solidFill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b="1" dirty="0" smtClean="0">
                <a:solidFill>
                  <a:srgbClr val="C285FF"/>
                </a:solidFill>
                <a:latin typeface="Times New Roman"/>
                <a:cs typeface="Times New Roman"/>
              </a:rPr>
              <a:t>DNA polymerase: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 Adds </a:t>
            </a:r>
            <a:r>
              <a:rPr lang="en-US" dirty="0">
                <a:latin typeface="Times New Roman"/>
                <a:cs typeface="Times New Roman"/>
              </a:rPr>
              <a:t>DNA nucleotides to the RNA </a:t>
            </a:r>
            <a:r>
              <a:rPr lang="en-US" dirty="0" smtClean="0">
                <a:latin typeface="Times New Roman"/>
                <a:cs typeface="Times New Roman"/>
              </a:rPr>
              <a:t>primer.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 Proofreads </a:t>
            </a:r>
            <a:r>
              <a:rPr lang="en-US" dirty="0">
                <a:latin typeface="Times New Roman"/>
                <a:cs typeface="Times New Roman"/>
              </a:rPr>
              <a:t>bases added and replaces incorrect nucleotides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024485" y="1583604"/>
            <a:ext cx="6236199" cy="2160000"/>
            <a:chOff x="360" y="725"/>
            <a:chExt cx="4656" cy="180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261" y="1920"/>
              <a:ext cx="377" cy="606"/>
              <a:chOff x="3648" y="2736"/>
              <a:chExt cx="234" cy="426"/>
            </a:xfrm>
          </p:grpSpPr>
          <p:grpSp>
            <p:nvGrpSpPr>
              <p:cNvPr id="100" name="Group 4"/>
              <p:cNvGrpSpPr>
                <a:grpSpLocks/>
              </p:cNvGrpSpPr>
              <p:nvPr/>
            </p:nvGrpSpPr>
            <p:grpSpPr bwMode="auto">
              <a:xfrm>
                <a:off x="3648" y="2736"/>
                <a:ext cx="231" cy="426"/>
                <a:chOff x="4459" y="2091"/>
                <a:chExt cx="231" cy="426"/>
              </a:xfrm>
            </p:grpSpPr>
            <p:sp>
              <p:nvSpPr>
                <p:cNvPr id="104" name="Freeform 5"/>
                <p:cNvSpPr>
                  <a:spLocks noChangeAspect="1"/>
                </p:cNvSpPr>
                <p:nvPr/>
              </p:nvSpPr>
              <p:spPr bwMode="auto">
                <a:xfrm>
                  <a:off x="4459" y="2091"/>
                  <a:ext cx="231" cy="426"/>
                </a:xfrm>
                <a:custGeom>
                  <a:avLst/>
                  <a:gdLst>
                    <a:gd name="T0" fmla="*/ 478 w 154"/>
                    <a:gd name="T1" fmla="*/ 637 h 284"/>
                    <a:gd name="T2" fmla="*/ 504 w 154"/>
                    <a:gd name="T3" fmla="*/ 688 h 284"/>
                    <a:gd name="T4" fmla="*/ 519 w 154"/>
                    <a:gd name="T5" fmla="*/ 748 h 284"/>
                    <a:gd name="T6" fmla="*/ 519 w 154"/>
                    <a:gd name="T7" fmla="*/ 819 h 284"/>
                    <a:gd name="T8" fmla="*/ 499 w 154"/>
                    <a:gd name="T9" fmla="*/ 883 h 284"/>
                    <a:gd name="T10" fmla="*/ 452 w 154"/>
                    <a:gd name="T11" fmla="*/ 936 h 284"/>
                    <a:gd name="T12" fmla="*/ 366 w 154"/>
                    <a:gd name="T13" fmla="*/ 958 h 284"/>
                    <a:gd name="T14" fmla="*/ 366 w 154"/>
                    <a:gd name="T15" fmla="*/ 958 h 284"/>
                    <a:gd name="T16" fmla="*/ 261 w 154"/>
                    <a:gd name="T17" fmla="*/ 945 h 284"/>
                    <a:gd name="T18" fmla="*/ 175 w 154"/>
                    <a:gd name="T19" fmla="*/ 904 h 284"/>
                    <a:gd name="T20" fmla="*/ 108 w 154"/>
                    <a:gd name="T21" fmla="*/ 839 h 284"/>
                    <a:gd name="T22" fmla="*/ 58 w 154"/>
                    <a:gd name="T23" fmla="*/ 770 h 284"/>
                    <a:gd name="T24" fmla="*/ 27 w 154"/>
                    <a:gd name="T25" fmla="*/ 703 h 284"/>
                    <a:gd name="T26" fmla="*/ 6 w 154"/>
                    <a:gd name="T27" fmla="*/ 657 h 284"/>
                    <a:gd name="T28" fmla="*/ 0 w 154"/>
                    <a:gd name="T29" fmla="*/ 640 h 284"/>
                    <a:gd name="T30" fmla="*/ 0 w 154"/>
                    <a:gd name="T31" fmla="*/ 640 h 284"/>
                    <a:gd name="T32" fmla="*/ 0 w 154"/>
                    <a:gd name="T33" fmla="*/ 318 h 284"/>
                    <a:gd name="T34" fmla="*/ 0 w 154"/>
                    <a:gd name="T35" fmla="*/ 318 h 284"/>
                    <a:gd name="T36" fmla="*/ 6 w 154"/>
                    <a:gd name="T37" fmla="*/ 300 h 284"/>
                    <a:gd name="T38" fmla="*/ 27 w 154"/>
                    <a:gd name="T39" fmla="*/ 252 h 284"/>
                    <a:gd name="T40" fmla="*/ 58 w 154"/>
                    <a:gd name="T41" fmla="*/ 189 h 284"/>
                    <a:gd name="T42" fmla="*/ 108 w 154"/>
                    <a:gd name="T43" fmla="*/ 118 h 284"/>
                    <a:gd name="T44" fmla="*/ 175 w 154"/>
                    <a:gd name="T45" fmla="*/ 58 h 284"/>
                    <a:gd name="T46" fmla="*/ 261 w 154"/>
                    <a:gd name="T47" fmla="*/ 13 h 284"/>
                    <a:gd name="T48" fmla="*/ 366 w 154"/>
                    <a:gd name="T49" fmla="*/ 0 h 284"/>
                    <a:gd name="T50" fmla="*/ 366 w 154"/>
                    <a:gd name="T51" fmla="*/ 0 h 284"/>
                    <a:gd name="T52" fmla="*/ 452 w 154"/>
                    <a:gd name="T53" fmla="*/ 22 h 284"/>
                    <a:gd name="T54" fmla="*/ 499 w 154"/>
                    <a:gd name="T55" fmla="*/ 75 h 284"/>
                    <a:gd name="T56" fmla="*/ 519 w 154"/>
                    <a:gd name="T57" fmla="*/ 136 h 284"/>
                    <a:gd name="T58" fmla="*/ 519 w 154"/>
                    <a:gd name="T59" fmla="*/ 204 h 284"/>
                    <a:gd name="T60" fmla="*/ 504 w 154"/>
                    <a:gd name="T61" fmla="*/ 271 h 284"/>
                    <a:gd name="T62" fmla="*/ 478 w 154"/>
                    <a:gd name="T63" fmla="*/ 318 h 284"/>
                    <a:gd name="T64" fmla="*/ 478 w 154"/>
                    <a:gd name="T65" fmla="*/ 318 h 284"/>
                    <a:gd name="T66" fmla="*/ 478 w 154"/>
                    <a:gd name="T67" fmla="*/ 401 h 284"/>
                    <a:gd name="T68" fmla="*/ 478 w 154"/>
                    <a:gd name="T69" fmla="*/ 555 h 284"/>
                    <a:gd name="T70" fmla="*/ 478 w 154"/>
                    <a:gd name="T71" fmla="*/ 637 h 284"/>
                    <a:gd name="T72" fmla="*/ 478 w 154"/>
                    <a:gd name="T73" fmla="*/ 637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42" y="189"/>
                      </a:moveTo>
                      <a:lnTo>
                        <a:pt x="149" y="204"/>
                      </a:lnTo>
                      <a:lnTo>
                        <a:pt x="154" y="222"/>
                      </a:lnTo>
                      <a:lnTo>
                        <a:pt x="154" y="243"/>
                      </a:lnTo>
                      <a:lnTo>
                        <a:pt x="148" y="262"/>
                      </a:lnTo>
                      <a:lnTo>
                        <a:pt x="134" y="277"/>
                      </a:lnTo>
                      <a:lnTo>
                        <a:pt x="109" y="284"/>
                      </a:lnTo>
                      <a:lnTo>
                        <a:pt x="77" y="280"/>
                      </a:lnTo>
                      <a:lnTo>
                        <a:pt x="52" y="268"/>
                      </a:lnTo>
                      <a:lnTo>
                        <a:pt x="32" y="249"/>
                      </a:lnTo>
                      <a:lnTo>
                        <a:pt x="17" y="228"/>
                      </a:lnTo>
                      <a:lnTo>
                        <a:pt x="8" y="209"/>
                      </a:lnTo>
                      <a:lnTo>
                        <a:pt x="2" y="195"/>
                      </a:lnTo>
                      <a:lnTo>
                        <a:pt x="0" y="190"/>
                      </a:lnTo>
                      <a:lnTo>
                        <a:pt x="0" y="94"/>
                      </a:lnTo>
                      <a:lnTo>
                        <a:pt x="2" y="89"/>
                      </a:lnTo>
                      <a:lnTo>
                        <a:pt x="8" y="75"/>
                      </a:lnTo>
                      <a:lnTo>
                        <a:pt x="17" y="56"/>
                      </a:lnTo>
                      <a:lnTo>
                        <a:pt x="32" y="35"/>
                      </a:lnTo>
                      <a:lnTo>
                        <a:pt x="52" y="17"/>
                      </a:lnTo>
                      <a:lnTo>
                        <a:pt x="77" y="4"/>
                      </a:lnTo>
                      <a:lnTo>
                        <a:pt x="109" y="0"/>
                      </a:lnTo>
                      <a:lnTo>
                        <a:pt x="134" y="7"/>
                      </a:lnTo>
                      <a:lnTo>
                        <a:pt x="148" y="22"/>
                      </a:lnTo>
                      <a:lnTo>
                        <a:pt x="154" y="41"/>
                      </a:lnTo>
                      <a:lnTo>
                        <a:pt x="154" y="61"/>
                      </a:lnTo>
                      <a:lnTo>
                        <a:pt x="149" y="81"/>
                      </a:lnTo>
                      <a:lnTo>
                        <a:pt x="142" y="94"/>
                      </a:lnTo>
                      <a:lnTo>
                        <a:pt x="142" y="119"/>
                      </a:lnTo>
                      <a:lnTo>
                        <a:pt x="142" y="165"/>
                      </a:lnTo>
                      <a:lnTo>
                        <a:pt x="142" y="189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05" name="Freeform 6"/>
                <p:cNvSpPr>
                  <a:spLocks noChangeAspect="1"/>
                </p:cNvSpPr>
                <p:nvPr/>
              </p:nvSpPr>
              <p:spPr bwMode="auto">
                <a:xfrm>
                  <a:off x="4515" y="2114"/>
                  <a:ext cx="123" cy="66"/>
                </a:xfrm>
                <a:custGeom>
                  <a:avLst/>
                  <a:gdLst>
                    <a:gd name="T0" fmla="*/ 0 w 82"/>
                    <a:gd name="T1" fmla="*/ 148 h 44"/>
                    <a:gd name="T2" fmla="*/ 60 w 82"/>
                    <a:gd name="T3" fmla="*/ 88 h 44"/>
                    <a:gd name="T4" fmla="*/ 144 w 82"/>
                    <a:gd name="T5" fmla="*/ 43 h 44"/>
                    <a:gd name="T6" fmla="*/ 236 w 82"/>
                    <a:gd name="T7" fmla="*/ 32 h 44"/>
                    <a:gd name="T8" fmla="*/ 236 w 82"/>
                    <a:gd name="T9" fmla="*/ 32 h 44"/>
                    <a:gd name="T10" fmla="*/ 262 w 82"/>
                    <a:gd name="T11" fmla="*/ 22 h 44"/>
                    <a:gd name="T12" fmla="*/ 276 w 82"/>
                    <a:gd name="T13" fmla="*/ 9 h 44"/>
                    <a:gd name="T14" fmla="*/ 240 w 82"/>
                    <a:gd name="T15" fmla="*/ 0 h 44"/>
                    <a:gd name="T16" fmla="*/ 240 w 82"/>
                    <a:gd name="T17" fmla="*/ 0 h 44"/>
                    <a:gd name="T18" fmla="*/ 104 w 82"/>
                    <a:gd name="T19" fmla="*/ 32 h 44"/>
                    <a:gd name="T20" fmla="*/ 22 w 82"/>
                    <a:gd name="T21" fmla="*/ 108 h 44"/>
                    <a:gd name="T22" fmla="*/ 0 w 82"/>
                    <a:gd name="T23" fmla="*/ 148 h 44"/>
                    <a:gd name="T24" fmla="*/ 0 w 82"/>
                    <a:gd name="T25" fmla="*/ 148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2"/>
                    <a:gd name="T40" fmla="*/ 0 h 44"/>
                    <a:gd name="T41" fmla="*/ 82 w 82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2" h="44">
                      <a:moveTo>
                        <a:pt x="0" y="44"/>
                      </a:moveTo>
                      <a:lnTo>
                        <a:pt x="18" y="26"/>
                      </a:lnTo>
                      <a:lnTo>
                        <a:pt x="43" y="13"/>
                      </a:lnTo>
                      <a:lnTo>
                        <a:pt x="70" y="9"/>
                      </a:lnTo>
                      <a:lnTo>
                        <a:pt x="78" y="7"/>
                      </a:lnTo>
                      <a:lnTo>
                        <a:pt x="82" y="3"/>
                      </a:lnTo>
                      <a:lnTo>
                        <a:pt x="71" y="0"/>
                      </a:lnTo>
                      <a:lnTo>
                        <a:pt x="31" y="9"/>
                      </a:lnTo>
                      <a:lnTo>
                        <a:pt x="7" y="3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01" name="Rectangle 7"/>
              <p:cNvSpPr>
                <a:spLocks noChangeArrowheads="1"/>
              </p:cNvSpPr>
              <p:nvPr/>
            </p:nvSpPr>
            <p:spPr bwMode="auto">
              <a:xfrm>
                <a:off x="3727" y="2857"/>
                <a:ext cx="155" cy="34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2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78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84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3904" y="793"/>
              <a:ext cx="370" cy="639"/>
              <a:chOff x="3897" y="793"/>
              <a:chExt cx="370" cy="639"/>
            </a:xfrm>
          </p:grpSpPr>
          <p:grpSp>
            <p:nvGrpSpPr>
              <p:cNvPr id="92" name="Group 11"/>
              <p:cNvGrpSpPr>
                <a:grpSpLocks/>
              </p:cNvGrpSpPr>
              <p:nvPr/>
            </p:nvGrpSpPr>
            <p:grpSpPr bwMode="auto">
              <a:xfrm>
                <a:off x="3899" y="793"/>
                <a:ext cx="368" cy="639"/>
                <a:chOff x="3936" y="801"/>
                <a:chExt cx="368" cy="639"/>
              </a:xfrm>
            </p:grpSpPr>
            <p:grpSp>
              <p:nvGrpSpPr>
                <p:cNvPr id="94" name="Group 12"/>
                <p:cNvGrpSpPr>
                  <a:grpSpLocks/>
                </p:cNvGrpSpPr>
                <p:nvPr/>
              </p:nvGrpSpPr>
              <p:grpSpPr bwMode="auto">
                <a:xfrm>
                  <a:off x="3936" y="801"/>
                  <a:ext cx="341" cy="639"/>
                  <a:chOff x="4063" y="1341"/>
                  <a:chExt cx="231" cy="427"/>
                </a:xfrm>
              </p:grpSpPr>
              <p:sp>
                <p:nvSpPr>
                  <p:cNvPr id="98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063" y="1341"/>
                    <a:ext cx="231" cy="427"/>
                  </a:xfrm>
                  <a:custGeom>
                    <a:avLst/>
                    <a:gdLst>
                      <a:gd name="T0" fmla="*/ 40 w 154"/>
                      <a:gd name="T1" fmla="*/ 647 h 284"/>
                      <a:gd name="T2" fmla="*/ 15 w 154"/>
                      <a:gd name="T3" fmla="*/ 695 h 284"/>
                      <a:gd name="T4" fmla="*/ 0 w 154"/>
                      <a:gd name="T5" fmla="*/ 758 h 284"/>
                      <a:gd name="T6" fmla="*/ 0 w 154"/>
                      <a:gd name="T7" fmla="*/ 830 h 284"/>
                      <a:gd name="T8" fmla="*/ 21 w 154"/>
                      <a:gd name="T9" fmla="*/ 893 h 284"/>
                      <a:gd name="T10" fmla="*/ 67 w 154"/>
                      <a:gd name="T11" fmla="*/ 944 h 284"/>
                      <a:gd name="T12" fmla="*/ 151 w 154"/>
                      <a:gd name="T13" fmla="*/ 965 h 284"/>
                      <a:gd name="T14" fmla="*/ 151 w 154"/>
                      <a:gd name="T15" fmla="*/ 965 h 284"/>
                      <a:gd name="T16" fmla="*/ 261 w 154"/>
                      <a:gd name="T17" fmla="*/ 953 h 284"/>
                      <a:gd name="T18" fmla="*/ 345 w 154"/>
                      <a:gd name="T19" fmla="*/ 911 h 284"/>
                      <a:gd name="T20" fmla="*/ 411 w 154"/>
                      <a:gd name="T21" fmla="*/ 845 h 284"/>
                      <a:gd name="T22" fmla="*/ 463 w 154"/>
                      <a:gd name="T23" fmla="*/ 777 h 284"/>
                      <a:gd name="T24" fmla="*/ 492 w 154"/>
                      <a:gd name="T25" fmla="*/ 714 h 284"/>
                      <a:gd name="T26" fmla="*/ 513 w 154"/>
                      <a:gd name="T27" fmla="*/ 668 h 284"/>
                      <a:gd name="T28" fmla="*/ 519 w 154"/>
                      <a:gd name="T29" fmla="*/ 647 h 284"/>
                      <a:gd name="T30" fmla="*/ 519 w 154"/>
                      <a:gd name="T31" fmla="*/ 647 h 284"/>
                      <a:gd name="T32" fmla="*/ 519 w 154"/>
                      <a:gd name="T33" fmla="*/ 323 h 284"/>
                      <a:gd name="T34" fmla="*/ 519 w 154"/>
                      <a:gd name="T35" fmla="*/ 323 h 284"/>
                      <a:gd name="T36" fmla="*/ 513 w 154"/>
                      <a:gd name="T37" fmla="*/ 302 h 284"/>
                      <a:gd name="T38" fmla="*/ 492 w 154"/>
                      <a:gd name="T39" fmla="*/ 256 h 284"/>
                      <a:gd name="T40" fmla="*/ 463 w 154"/>
                      <a:gd name="T41" fmla="*/ 189 h 284"/>
                      <a:gd name="T42" fmla="*/ 411 w 154"/>
                      <a:gd name="T43" fmla="*/ 120 h 284"/>
                      <a:gd name="T44" fmla="*/ 345 w 154"/>
                      <a:gd name="T45" fmla="*/ 59 h 284"/>
                      <a:gd name="T46" fmla="*/ 261 w 154"/>
                      <a:gd name="T47" fmla="*/ 14 h 284"/>
                      <a:gd name="T48" fmla="*/ 151 w 154"/>
                      <a:gd name="T49" fmla="*/ 0 h 284"/>
                      <a:gd name="T50" fmla="*/ 151 w 154"/>
                      <a:gd name="T51" fmla="*/ 0 h 284"/>
                      <a:gd name="T52" fmla="*/ 67 w 154"/>
                      <a:gd name="T53" fmla="*/ 26 h 284"/>
                      <a:gd name="T54" fmla="*/ 21 w 154"/>
                      <a:gd name="T55" fmla="*/ 75 h 284"/>
                      <a:gd name="T56" fmla="*/ 0 w 154"/>
                      <a:gd name="T57" fmla="*/ 140 h 284"/>
                      <a:gd name="T58" fmla="*/ 0 w 154"/>
                      <a:gd name="T59" fmla="*/ 210 h 284"/>
                      <a:gd name="T60" fmla="*/ 15 w 154"/>
                      <a:gd name="T61" fmla="*/ 275 h 284"/>
                      <a:gd name="T62" fmla="*/ 40 w 154"/>
                      <a:gd name="T63" fmla="*/ 323 h 284"/>
                      <a:gd name="T64" fmla="*/ 40 w 154"/>
                      <a:gd name="T65" fmla="*/ 323 h 284"/>
                      <a:gd name="T66" fmla="*/ 40 w 154"/>
                      <a:gd name="T67" fmla="*/ 407 h 284"/>
                      <a:gd name="T68" fmla="*/ 40 w 154"/>
                      <a:gd name="T69" fmla="*/ 561 h 284"/>
                      <a:gd name="T70" fmla="*/ 40 w 154"/>
                      <a:gd name="T71" fmla="*/ 647 h 284"/>
                      <a:gd name="T72" fmla="*/ 40 w 154"/>
                      <a:gd name="T73" fmla="*/ 64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2" y="190"/>
                        </a:moveTo>
                        <a:lnTo>
                          <a:pt x="5" y="204"/>
                        </a:lnTo>
                        <a:lnTo>
                          <a:pt x="0" y="223"/>
                        </a:lnTo>
                        <a:lnTo>
                          <a:pt x="0" y="244"/>
                        </a:lnTo>
                        <a:lnTo>
                          <a:pt x="6" y="263"/>
                        </a:lnTo>
                        <a:lnTo>
                          <a:pt x="20" y="278"/>
                        </a:lnTo>
                        <a:lnTo>
                          <a:pt x="45" y="284"/>
                        </a:lnTo>
                        <a:lnTo>
                          <a:pt x="77" y="281"/>
                        </a:lnTo>
                        <a:lnTo>
                          <a:pt x="102" y="268"/>
                        </a:lnTo>
                        <a:lnTo>
                          <a:pt x="122" y="249"/>
                        </a:lnTo>
                        <a:lnTo>
                          <a:pt x="137" y="229"/>
                        </a:lnTo>
                        <a:lnTo>
                          <a:pt x="146" y="210"/>
                        </a:lnTo>
                        <a:lnTo>
                          <a:pt x="152" y="196"/>
                        </a:lnTo>
                        <a:lnTo>
                          <a:pt x="154" y="190"/>
                        </a:lnTo>
                        <a:lnTo>
                          <a:pt x="154" y="95"/>
                        </a:lnTo>
                        <a:lnTo>
                          <a:pt x="152" y="89"/>
                        </a:lnTo>
                        <a:lnTo>
                          <a:pt x="146" y="75"/>
                        </a:lnTo>
                        <a:lnTo>
                          <a:pt x="137" y="56"/>
                        </a:lnTo>
                        <a:lnTo>
                          <a:pt x="122" y="35"/>
                        </a:lnTo>
                        <a:lnTo>
                          <a:pt x="102" y="17"/>
                        </a:lnTo>
                        <a:lnTo>
                          <a:pt x="77" y="4"/>
                        </a:lnTo>
                        <a:lnTo>
                          <a:pt x="45" y="0"/>
                        </a:lnTo>
                        <a:lnTo>
                          <a:pt x="20" y="7"/>
                        </a:lnTo>
                        <a:lnTo>
                          <a:pt x="6" y="22"/>
                        </a:lnTo>
                        <a:lnTo>
                          <a:pt x="0" y="41"/>
                        </a:lnTo>
                        <a:lnTo>
                          <a:pt x="0" y="62"/>
                        </a:lnTo>
                        <a:lnTo>
                          <a:pt x="5" y="81"/>
                        </a:lnTo>
                        <a:lnTo>
                          <a:pt x="12" y="95"/>
                        </a:lnTo>
                        <a:lnTo>
                          <a:pt x="12" y="120"/>
                        </a:lnTo>
                        <a:lnTo>
                          <a:pt x="12" y="165"/>
                        </a:lnTo>
                        <a:lnTo>
                          <a:pt x="12" y="190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99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86" y="1358"/>
                    <a:ext cx="72" cy="100"/>
                  </a:xfrm>
                  <a:custGeom>
                    <a:avLst/>
                    <a:gdLst>
                      <a:gd name="T0" fmla="*/ 162 w 48"/>
                      <a:gd name="T1" fmla="*/ 0 h 67"/>
                      <a:gd name="T2" fmla="*/ 68 w 48"/>
                      <a:gd name="T3" fmla="*/ 19 h 67"/>
                      <a:gd name="T4" fmla="*/ 18 w 48"/>
                      <a:gd name="T5" fmla="*/ 73 h 67"/>
                      <a:gd name="T6" fmla="*/ 0 w 48"/>
                      <a:gd name="T7" fmla="*/ 143 h 67"/>
                      <a:gd name="T8" fmla="*/ 14 w 48"/>
                      <a:gd name="T9" fmla="*/ 213 h 67"/>
                      <a:gd name="T10" fmla="*/ 14 w 48"/>
                      <a:gd name="T11" fmla="*/ 213 h 67"/>
                      <a:gd name="T12" fmla="*/ 18 w 48"/>
                      <a:gd name="T13" fmla="*/ 216 h 67"/>
                      <a:gd name="T14" fmla="*/ 21 w 48"/>
                      <a:gd name="T15" fmla="*/ 221 h 67"/>
                      <a:gd name="T16" fmla="*/ 27 w 48"/>
                      <a:gd name="T17" fmla="*/ 222 h 67"/>
                      <a:gd name="T18" fmla="*/ 27 w 48"/>
                      <a:gd name="T19" fmla="*/ 222 h 67"/>
                      <a:gd name="T20" fmla="*/ 33 w 48"/>
                      <a:gd name="T21" fmla="*/ 221 h 67"/>
                      <a:gd name="T22" fmla="*/ 39 w 48"/>
                      <a:gd name="T23" fmla="*/ 216 h 67"/>
                      <a:gd name="T24" fmla="*/ 39 w 48"/>
                      <a:gd name="T25" fmla="*/ 209 h 67"/>
                      <a:gd name="T26" fmla="*/ 39 w 48"/>
                      <a:gd name="T27" fmla="*/ 209 h 67"/>
                      <a:gd name="T28" fmla="*/ 33 w 48"/>
                      <a:gd name="T29" fmla="*/ 127 h 67"/>
                      <a:gd name="T30" fmla="*/ 68 w 48"/>
                      <a:gd name="T31" fmla="*/ 46 h 67"/>
                      <a:gd name="T32" fmla="*/ 162 w 48"/>
                      <a:gd name="T33" fmla="*/ 0 h 67"/>
                      <a:gd name="T34" fmla="*/ 162 w 48"/>
                      <a:gd name="T35" fmla="*/ 0 h 67"/>
                      <a:gd name="T36" fmla="*/ 162 w 48"/>
                      <a:gd name="T37" fmla="*/ 0 h 67"/>
                      <a:gd name="T38" fmla="*/ 162 w 48"/>
                      <a:gd name="T39" fmla="*/ 0 h 67"/>
                      <a:gd name="T40" fmla="*/ 162 w 48"/>
                      <a:gd name="T41" fmla="*/ 0 h 67"/>
                      <a:gd name="T42" fmla="*/ 162 w 48"/>
                      <a:gd name="T43" fmla="*/ 0 h 67"/>
                      <a:gd name="T44" fmla="*/ 162 w 48"/>
                      <a:gd name="T45" fmla="*/ 0 h 67"/>
                      <a:gd name="T46" fmla="*/ 162 w 48"/>
                      <a:gd name="T47" fmla="*/ 0 h 67"/>
                      <a:gd name="T48" fmla="*/ 162 w 48"/>
                      <a:gd name="T49" fmla="*/ 0 h 67"/>
                      <a:gd name="T50" fmla="*/ 162 w 48"/>
                      <a:gd name="T51" fmla="*/ 0 h 67"/>
                      <a:gd name="T52" fmla="*/ 162 w 48"/>
                      <a:gd name="T53" fmla="*/ 0 h 6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8"/>
                      <a:gd name="T82" fmla="*/ 0 h 67"/>
                      <a:gd name="T83" fmla="*/ 48 w 48"/>
                      <a:gd name="T84" fmla="*/ 67 h 6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8" h="67">
                        <a:moveTo>
                          <a:pt x="48" y="0"/>
                        </a:moveTo>
                        <a:lnTo>
                          <a:pt x="20" y="6"/>
                        </a:lnTo>
                        <a:lnTo>
                          <a:pt x="5" y="22"/>
                        </a:lnTo>
                        <a:lnTo>
                          <a:pt x="0" y="43"/>
                        </a:lnTo>
                        <a:lnTo>
                          <a:pt x="4" y="64"/>
                        </a:lnTo>
                        <a:lnTo>
                          <a:pt x="5" y="65"/>
                        </a:lnTo>
                        <a:lnTo>
                          <a:pt x="6" y="66"/>
                        </a:lnTo>
                        <a:lnTo>
                          <a:pt x="8" y="67"/>
                        </a:lnTo>
                        <a:lnTo>
                          <a:pt x="10" y="66"/>
                        </a:lnTo>
                        <a:lnTo>
                          <a:pt x="11" y="65"/>
                        </a:lnTo>
                        <a:lnTo>
                          <a:pt x="11" y="63"/>
                        </a:lnTo>
                        <a:lnTo>
                          <a:pt x="10" y="38"/>
                        </a:lnTo>
                        <a:lnTo>
                          <a:pt x="20" y="14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95" name="Line 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40" y="1318"/>
                  <a:ext cx="264" cy="2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6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946" y="986"/>
                  <a:ext cx="17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7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053" y="986"/>
                  <a:ext cx="18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93" name="Rectangle 18"/>
              <p:cNvSpPr>
                <a:spLocks noChangeArrowheads="1"/>
              </p:cNvSpPr>
              <p:nvPr/>
            </p:nvSpPr>
            <p:spPr bwMode="auto">
              <a:xfrm>
                <a:off x="3897" y="1175"/>
                <a:ext cx="255" cy="50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60" y="725"/>
              <a:ext cx="4656" cy="1672"/>
              <a:chOff x="360" y="725"/>
              <a:chExt cx="4656" cy="1672"/>
            </a:xfrm>
          </p:grpSpPr>
          <p:sp>
            <p:nvSpPr>
              <p:cNvPr id="8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722" y="725"/>
                <a:ext cx="1114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Times New Roman"/>
                    <a:cs typeface="Times New Roman"/>
                  </a:rPr>
                  <a:t>Overall direction</a:t>
                </a:r>
              </a:p>
              <a:p>
                <a:pPr eaLnBrk="0" hangingPunct="0"/>
                <a:r>
                  <a:rPr lang="en-US" sz="1400" b="1">
                    <a:latin typeface="Times New Roman"/>
                    <a:cs typeface="Times New Roman"/>
                  </a:rPr>
                  <a:t>of replication</a:t>
                </a:r>
              </a:p>
            </p:txBody>
          </p:sp>
          <p:sp>
            <p:nvSpPr>
              <p:cNvPr id="9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1898" y="1366"/>
                <a:ext cx="691" cy="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4341" y="10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sp>
            <p:nvSpPr>
              <p:cNvPr id="11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545" y="10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12" name="Freeform 24"/>
              <p:cNvSpPr>
                <a:spLocks noChangeAspect="1"/>
              </p:cNvSpPr>
              <p:nvPr/>
            </p:nvSpPr>
            <p:spPr bwMode="auto">
              <a:xfrm>
                <a:off x="4093" y="1097"/>
                <a:ext cx="336" cy="131"/>
              </a:xfrm>
              <a:custGeom>
                <a:avLst/>
                <a:gdLst>
                  <a:gd name="T0" fmla="*/ 1417 w 152"/>
                  <a:gd name="T1" fmla="*/ 395 h 59"/>
                  <a:gd name="T2" fmla="*/ 1417 w 152"/>
                  <a:gd name="T3" fmla="*/ 0 h 59"/>
                  <a:gd name="T4" fmla="*/ 1329 w 152"/>
                  <a:gd name="T5" fmla="*/ 0 h 59"/>
                  <a:gd name="T6" fmla="*/ 1329 w 152"/>
                  <a:gd name="T7" fmla="*/ 395 h 59"/>
                  <a:gd name="T8" fmla="*/ 895 w 152"/>
                  <a:gd name="T9" fmla="*/ 395 h 59"/>
                  <a:gd name="T10" fmla="*/ 895 w 152"/>
                  <a:gd name="T11" fmla="*/ 0 h 59"/>
                  <a:gd name="T12" fmla="*/ 811 w 152"/>
                  <a:gd name="T13" fmla="*/ 0 h 59"/>
                  <a:gd name="T14" fmla="*/ 811 w 152"/>
                  <a:gd name="T15" fmla="*/ 395 h 59"/>
                  <a:gd name="T16" fmla="*/ 376 w 152"/>
                  <a:gd name="T17" fmla="*/ 395 h 59"/>
                  <a:gd name="T18" fmla="*/ 376 w 152"/>
                  <a:gd name="T19" fmla="*/ 0 h 59"/>
                  <a:gd name="T20" fmla="*/ 303 w 152"/>
                  <a:gd name="T21" fmla="*/ 0 h 59"/>
                  <a:gd name="T22" fmla="*/ 303 w 152"/>
                  <a:gd name="T23" fmla="*/ 395 h 59"/>
                  <a:gd name="T24" fmla="*/ 0 w 152"/>
                  <a:gd name="T25" fmla="*/ 395 h 59"/>
                  <a:gd name="T26" fmla="*/ 0 w 152"/>
                  <a:gd name="T27" fmla="*/ 646 h 59"/>
                  <a:gd name="T28" fmla="*/ 1642 w 152"/>
                  <a:gd name="T29" fmla="*/ 646 h 59"/>
                  <a:gd name="T30" fmla="*/ 1642 w 152"/>
                  <a:gd name="T31" fmla="*/ 395 h 59"/>
                  <a:gd name="T32" fmla="*/ 1417 w 152"/>
                  <a:gd name="T33" fmla="*/ 395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2"/>
                  <a:gd name="T52" fmla="*/ 0 h 59"/>
                  <a:gd name="T53" fmla="*/ 152 w 152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2" h="59">
                    <a:moveTo>
                      <a:pt x="131" y="36"/>
                    </a:moveTo>
                    <a:lnTo>
                      <a:pt x="131" y="0"/>
                    </a:lnTo>
                    <a:lnTo>
                      <a:pt x="123" y="0"/>
                    </a:lnTo>
                    <a:lnTo>
                      <a:pt x="123" y="36"/>
                    </a:lnTo>
                    <a:lnTo>
                      <a:pt x="83" y="36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5" y="36"/>
                    </a:lnTo>
                    <a:lnTo>
                      <a:pt x="35" y="36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36"/>
                    </a:lnTo>
                    <a:lnTo>
                      <a:pt x="0" y="59"/>
                    </a:lnTo>
                    <a:lnTo>
                      <a:pt x="152" y="59"/>
                    </a:lnTo>
                    <a:lnTo>
                      <a:pt x="152" y="36"/>
                    </a:lnTo>
                    <a:lnTo>
                      <a:pt x="131" y="36"/>
                    </a:lnTo>
                    <a:close/>
                  </a:path>
                </a:pathLst>
              </a:custGeom>
              <a:solidFill>
                <a:srgbClr val="437631"/>
              </a:solidFill>
              <a:ln w="19050" cmpd="sng">
                <a:solidFill>
                  <a:srgbClr val="437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Freeform 25"/>
              <p:cNvSpPr>
                <a:spLocks noChangeAspect="1"/>
              </p:cNvSpPr>
              <p:nvPr/>
            </p:nvSpPr>
            <p:spPr bwMode="auto">
              <a:xfrm>
                <a:off x="2921" y="1344"/>
                <a:ext cx="500" cy="644"/>
              </a:xfrm>
              <a:custGeom>
                <a:avLst/>
                <a:gdLst>
                  <a:gd name="T0" fmla="*/ 1223 w 226"/>
                  <a:gd name="T1" fmla="*/ 0 h 288"/>
                  <a:gd name="T2" fmla="*/ 1438 w 226"/>
                  <a:gd name="T3" fmla="*/ 20 h 288"/>
                  <a:gd name="T4" fmla="*/ 1644 w 226"/>
                  <a:gd name="T5" fmla="*/ 101 h 288"/>
                  <a:gd name="T6" fmla="*/ 1841 w 226"/>
                  <a:gd name="T7" fmla="*/ 226 h 288"/>
                  <a:gd name="T8" fmla="*/ 2018 w 226"/>
                  <a:gd name="T9" fmla="*/ 380 h 288"/>
                  <a:gd name="T10" fmla="*/ 2153 w 226"/>
                  <a:gd name="T11" fmla="*/ 570 h 288"/>
                  <a:gd name="T12" fmla="*/ 2277 w 226"/>
                  <a:gd name="T13" fmla="*/ 796 h 288"/>
                  <a:gd name="T14" fmla="*/ 2374 w 226"/>
                  <a:gd name="T15" fmla="*/ 1051 h 288"/>
                  <a:gd name="T16" fmla="*/ 2427 w 226"/>
                  <a:gd name="T17" fmla="*/ 1319 h 288"/>
                  <a:gd name="T18" fmla="*/ 2447 w 226"/>
                  <a:gd name="T19" fmla="*/ 1610 h 288"/>
                  <a:gd name="T20" fmla="*/ 2447 w 226"/>
                  <a:gd name="T21" fmla="*/ 1610 h 288"/>
                  <a:gd name="T22" fmla="*/ 2427 w 226"/>
                  <a:gd name="T23" fmla="*/ 1901 h 288"/>
                  <a:gd name="T24" fmla="*/ 2374 w 226"/>
                  <a:gd name="T25" fmla="*/ 2169 h 288"/>
                  <a:gd name="T26" fmla="*/ 2277 w 226"/>
                  <a:gd name="T27" fmla="*/ 2415 h 288"/>
                  <a:gd name="T28" fmla="*/ 2153 w 226"/>
                  <a:gd name="T29" fmla="*/ 2650 h 288"/>
                  <a:gd name="T30" fmla="*/ 2018 w 226"/>
                  <a:gd name="T31" fmla="*/ 2840 h 288"/>
                  <a:gd name="T32" fmla="*/ 1841 w 226"/>
                  <a:gd name="T33" fmla="*/ 2994 h 288"/>
                  <a:gd name="T34" fmla="*/ 1644 w 226"/>
                  <a:gd name="T35" fmla="*/ 3119 h 288"/>
                  <a:gd name="T36" fmla="*/ 1438 w 226"/>
                  <a:gd name="T37" fmla="*/ 3200 h 288"/>
                  <a:gd name="T38" fmla="*/ 1223 w 226"/>
                  <a:gd name="T39" fmla="*/ 3220 h 288"/>
                  <a:gd name="T40" fmla="*/ 1223 w 226"/>
                  <a:gd name="T41" fmla="*/ 3220 h 288"/>
                  <a:gd name="T42" fmla="*/ 1009 w 226"/>
                  <a:gd name="T43" fmla="*/ 3200 h 288"/>
                  <a:gd name="T44" fmla="*/ 792 w 226"/>
                  <a:gd name="T45" fmla="*/ 3119 h 288"/>
                  <a:gd name="T46" fmla="*/ 606 w 226"/>
                  <a:gd name="T47" fmla="*/ 2994 h 288"/>
                  <a:gd name="T48" fmla="*/ 431 w 226"/>
                  <a:gd name="T49" fmla="*/ 2840 h 288"/>
                  <a:gd name="T50" fmla="*/ 294 w 226"/>
                  <a:gd name="T51" fmla="*/ 2650 h 288"/>
                  <a:gd name="T52" fmla="*/ 162 w 226"/>
                  <a:gd name="T53" fmla="*/ 2415 h 288"/>
                  <a:gd name="T54" fmla="*/ 73 w 226"/>
                  <a:gd name="T55" fmla="*/ 2169 h 288"/>
                  <a:gd name="T56" fmla="*/ 20 w 226"/>
                  <a:gd name="T57" fmla="*/ 1901 h 288"/>
                  <a:gd name="T58" fmla="*/ 0 w 226"/>
                  <a:gd name="T59" fmla="*/ 1610 h 288"/>
                  <a:gd name="T60" fmla="*/ 0 w 226"/>
                  <a:gd name="T61" fmla="*/ 1610 h 288"/>
                  <a:gd name="T62" fmla="*/ 20 w 226"/>
                  <a:gd name="T63" fmla="*/ 1319 h 288"/>
                  <a:gd name="T64" fmla="*/ 73 w 226"/>
                  <a:gd name="T65" fmla="*/ 1051 h 288"/>
                  <a:gd name="T66" fmla="*/ 162 w 226"/>
                  <a:gd name="T67" fmla="*/ 796 h 288"/>
                  <a:gd name="T68" fmla="*/ 294 w 226"/>
                  <a:gd name="T69" fmla="*/ 570 h 288"/>
                  <a:gd name="T70" fmla="*/ 431 w 226"/>
                  <a:gd name="T71" fmla="*/ 380 h 288"/>
                  <a:gd name="T72" fmla="*/ 606 w 226"/>
                  <a:gd name="T73" fmla="*/ 226 h 288"/>
                  <a:gd name="T74" fmla="*/ 792 w 226"/>
                  <a:gd name="T75" fmla="*/ 101 h 288"/>
                  <a:gd name="T76" fmla="*/ 1009 w 226"/>
                  <a:gd name="T77" fmla="*/ 20 h 288"/>
                  <a:gd name="T78" fmla="*/ 1223 w 226"/>
                  <a:gd name="T79" fmla="*/ 0 h 288"/>
                  <a:gd name="T80" fmla="*/ 1223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4" name="Freeform 26"/>
              <p:cNvSpPr>
                <a:spLocks noChangeAspect="1"/>
              </p:cNvSpPr>
              <p:nvPr/>
            </p:nvSpPr>
            <p:spPr bwMode="auto">
              <a:xfrm>
                <a:off x="3198" y="1519"/>
                <a:ext cx="99" cy="302"/>
              </a:xfrm>
              <a:custGeom>
                <a:avLst/>
                <a:gdLst>
                  <a:gd name="T0" fmla="*/ 392 w 45"/>
                  <a:gd name="T1" fmla="*/ 1210 h 135"/>
                  <a:gd name="T2" fmla="*/ 286 w 45"/>
                  <a:gd name="T3" fmla="*/ 1076 h 135"/>
                  <a:gd name="T4" fmla="*/ 202 w 45"/>
                  <a:gd name="T5" fmla="*/ 931 h 135"/>
                  <a:gd name="T6" fmla="*/ 161 w 45"/>
                  <a:gd name="T7" fmla="*/ 740 h 135"/>
                  <a:gd name="T8" fmla="*/ 161 w 45"/>
                  <a:gd name="T9" fmla="*/ 740 h 135"/>
                  <a:gd name="T10" fmla="*/ 202 w 45"/>
                  <a:gd name="T11" fmla="*/ 570 h 135"/>
                  <a:gd name="T12" fmla="*/ 286 w 45"/>
                  <a:gd name="T13" fmla="*/ 425 h 135"/>
                  <a:gd name="T14" fmla="*/ 392 w 45"/>
                  <a:gd name="T15" fmla="*/ 300 h 135"/>
                  <a:gd name="T16" fmla="*/ 392 w 45"/>
                  <a:gd name="T17" fmla="*/ 300 h 135"/>
                  <a:gd name="T18" fmla="*/ 444 w 45"/>
                  <a:gd name="T19" fmla="*/ 215 h 135"/>
                  <a:gd name="T20" fmla="*/ 460 w 45"/>
                  <a:gd name="T21" fmla="*/ 101 h 135"/>
                  <a:gd name="T22" fmla="*/ 480 w 45"/>
                  <a:gd name="T23" fmla="*/ 0 h 135"/>
                  <a:gd name="T24" fmla="*/ 480 w 45"/>
                  <a:gd name="T25" fmla="*/ 0 h 135"/>
                  <a:gd name="T26" fmla="*/ 460 w 45"/>
                  <a:gd name="T27" fmla="*/ 81 h 135"/>
                  <a:gd name="T28" fmla="*/ 460 w 45"/>
                  <a:gd name="T29" fmla="*/ 101 h 135"/>
                  <a:gd name="T30" fmla="*/ 480 w 45"/>
                  <a:gd name="T31" fmla="*/ 0 h 135"/>
                  <a:gd name="T32" fmla="*/ 480 w 45"/>
                  <a:gd name="T33" fmla="*/ 0 h 135"/>
                  <a:gd name="T34" fmla="*/ 480 w 45"/>
                  <a:gd name="T35" fmla="*/ 0 h 135"/>
                  <a:gd name="T36" fmla="*/ 480 w 45"/>
                  <a:gd name="T37" fmla="*/ 0 h 135"/>
                  <a:gd name="T38" fmla="*/ 480 w 45"/>
                  <a:gd name="T39" fmla="*/ 0 h 135"/>
                  <a:gd name="T40" fmla="*/ 480 w 45"/>
                  <a:gd name="T41" fmla="*/ 0 h 135"/>
                  <a:gd name="T42" fmla="*/ 444 w 45"/>
                  <a:gd name="T43" fmla="*/ 89 h 135"/>
                  <a:gd name="T44" fmla="*/ 416 w 45"/>
                  <a:gd name="T45" fmla="*/ 190 h 135"/>
                  <a:gd name="T46" fmla="*/ 363 w 45"/>
                  <a:gd name="T47" fmla="*/ 271 h 135"/>
                  <a:gd name="T48" fmla="*/ 363 w 45"/>
                  <a:gd name="T49" fmla="*/ 271 h 135"/>
                  <a:gd name="T50" fmla="*/ 178 w 45"/>
                  <a:gd name="T51" fmla="*/ 405 h 135"/>
                  <a:gd name="T52" fmla="*/ 44 w 45"/>
                  <a:gd name="T53" fmla="*/ 579 h 135"/>
                  <a:gd name="T54" fmla="*/ 0 w 45"/>
                  <a:gd name="T55" fmla="*/ 796 h 135"/>
                  <a:gd name="T56" fmla="*/ 0 w 45"/>
                  <a:gd name="T57" fmla="*/ 796 h 135"/>
                  <a:gd name="T58" fmla="*/ 0 w 45"/>
                  <a:gd name="T59" fmla="*/ 796 h 135"/>
                  <a:gd name="T60" fmla="*/ 0 w 45"/>
                  <a:gd name="T61" fmla="*/ 796 h 135"/>
                  <a:gd name="T62" fmla="*/ 0 w 45"/>
                  <a:gd name="T63" fmla="*/ 805 h 135"/>
                  <a:gd name="T64" fmla="*/ 0 w 45"/>
                  <a:gd name="T65" fmla="*/ 805 h 135"/>
                  <a:gd name="T66" fmla="*/ 73 w 45"/>
                  <a:gd name="T67" fmla="*/ 975 h 135"/>
                  <a:gd name="T68" fmla="*/ 213 w 45"/>
                  <a:gd name="T69" fmla="*/ 1121 h 135"/>
                  <a:gd name="T70" fmla="*/ 363 w 45"/>
                  <a:gd name="T71" fmla="*/ 1242 h 135"/>
                  <a:gd name="T72" fmla="*/ 363 w 45"/>
                  <a:gd name="T73" fmla="*/ 1242 h 135"/>
                  <a:gd name="T74" fmla="*/ 416 w 45"/>
                  <a:gd name="T75" fmla="*/ 1322 h 135"/>
                  <a:gd name="T76" fmla="*/ 444 w 45"/>
                  <a:gd name="T77" fmla="*/ 1412 h 135"/>
                  <a:gd name="T78" fmla="*/ 480 w 45"/>
                  <a:gd name="T79" fmla="*/ 1512 h 135"/>
                  <a:gd name="T80" fmla="*/ 480 w 45"/>
                  <a:gd name="T81" fmla="*/ 1512 h 135"/>
                  <a:gd name="T82" fmla="*/ 480 w 45"/>
                  <a:gd name="T83" fmla="*/ 1512 h 135"/>
                  <a:gd name="T84" fmla="*/ 480 w 45"/>
                  <a:gd name="T85" fmla="*/ 1512 h 135"/>
                  <a:gd name="T86" fmla="*/ 480 w 45"/>
                  <a:gd name="T87" fmla="*/ 1512 h 135"/>
                  <a:gd name="T88" fmla="*/ 392 w 45"/>
                  <a:gd name="T89" fmla="*/ 1210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Freeform 27"/>
              <p:cNvSpPr>
                <a:spLocks noChangeAspect="1"/>
              </p:cNvSpPr>
              <p:nvPr/>
            </p:nvSpPr>
            <p:spPr bwMode="auto">
              <a:xfrm>
                <a:off x="2977" y="1372"/>
                <a:ext cx="203" cy="169"/>
              </a:xfrm>
              <a:custGeom>
                <a:avLst/>
                <a:gdLst>
                  <a:gd name="T0" fmla="*/ 0 w 92"/>
                  <a:gd name="T1" fmla="*/ 859 h 75"/>
                  <a:gd name="T2" fmla="*/ 170 w 92"/>
                  <a:gd name="T3" fmla="*/ 620 h 75"/>
                  <a:gd name="T4" fmla="*/ 375 w 92"/>
                  <a:gd name="T5" fmla="*/ 412 h 75"/>
                  <a:gd name="T6" fmla="*/ 613 w 92"/>
                  <a:gd name="T7" fmla="*/ 255 h 75"/>
                  <a:gd name="T8" fmla="*/ 880 w 92"/>
                  <a:gd name="T9" fmla="*/ 162 h 75"/>
                  <a:gd name="T10" fmla="*/ 880 w 92"/>
                  <a:gd name="T11" fmla="*/ 162 h 75"/>
                  <a:gd name="T12" fmla="*/ 936 w 92"/>
                  <a:gd name="T13" fmla="*/ 126 h 75"/>
                  <a:gd name="T14" fmla="*/ 969 w 92"/>
                  <a:gd name="T15" fmla="*/ 81 h 75"/>
                  <a:gd name="T16" fmla="*/ 989 w 92"/>
                  <a:gd name="T17" fmla="*/ 45 h 75"/>
                  <a:gd name="T18" fmla="*/ 989 w 92"/>
                  <a:gd name="T19" fmla="*/ 45 h 75"/>
                  <a:gd name="T20" fmla="*/ 936 w 92"/>
                  <a:gd name="T21" fmla="*/ 0 h 75"/>
                  <a:gd name="T22" fmla="*/ 847 w 92"/>
                  <a:gd name="T23" fmla="*/ 0 h 75"/>
                  <a:gd name="T24" fmla="*/ 783 w 92"/>
                  <a:gd name="T25" fmla="*/ 0 h 75"/>
                  <a:gd name="T26" fmla="*/ 783 w 92"/>
                  <a:gd name="T27" fmla="*/ 0 h 75"/>
                  <a:gd name="T28" fmla="*/ 505 w 92"/>
                  <a:gd name="T29" fmla="*/ 126 h 75"/>
                  <a:gd name="T30" fmla="*/ 278 w 92"/>
                  <a:gd name="T31" fmla="*/ 329 h 75"/>
                  <a:gd name="T32" fmla="*/ 108 w 92"/>
                  <a:gd name="T33" fmla="*/ 595 h 75"/>
                  <a:gd name="T34" fmla="*/ 0 w 92"/>
                  <a:gd name="T35" fmla="*/ 859 h 75"/>
                  <a:gd name="T36" fmla="*/ 0 w 92"/>
                  <a:gd name="T37" fmla="*/ 859 h 75"/>
                  <a:gd name="T38" fmla="*/ 0 w 92"/>
                  <a:gd name="T39" fmla="*/ 859 h 75"/>
                  <a:gd name="T40" fmla="*/ 0 w 92"/>
                  <a:gd name="T41" fmla="*/ 859 h 75"/>
                  <a:gd name="T42" fmla="*/ 0 w 92"/>
                  <a:gd name="T43" fmla="*/ 859 h 75"/>
                  <a:gd name="T44" fmla="*/ 0 w 92"/>
                  <a:gd name="T45" fmla="*/ 859 h 75"/>
                  <a:gd name="T46" fmla="*/ 0 w 92"/>
                  <a:gd name="T47" fmla="*/ 859 h 75"/>
                  <a:gd name="T48" fmla="*/ 0 w 92"/>
                  <a:gd name="T49" fmla="*/ 859 h 75"/>
                  <a:gd name="T50" fmla="*/ 0 w 92"/>
                  <a:gd name="T51" fmla="*/ 859 h 75"/>
                  <a:gd name="T52" fmla="*/ 0 w 92"/>
                  <a:gd name="T53" fmla="*/ 859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Freeform 28"/>
              <p:cNvSpPr>
                <a:spLocks noChangeAspect="1"/>
              </p:cNvSpPr>
              <p:nvPr/>
            </p:nvSpPr>
            <p:spPr bwMode="auto">
              <a:xfrm>
                <a:off x="3178" y="1510"/>
                <a:ext cx="113" cy="302"/>
              </a:xfrm>
              <a:custGeom>
                <a:avLst/>
                <a:gdLst>
                  <a:gd name="T0" fmla="*/ 545 w 51"/>
                  <a:gd name="T1" fmla="*/ 0 h 135"/>
                  <a:gd name="T2" fmla="*/ 510 w 51"/>
                  <a:gd name="T3" fmla="*/ 89 h 135"/>
                  <a:gd name="T4" fmla="*/ 501 w 51"/>
                  <a:gd name="T5" fmla="*/ 110 h 135"/>
                  <a:gd name="T6" fmla="*/ 545 w 51"/>
                  <a:gd name="T7" fmla="*/ 0 h 135"/>
                  <a:gd name="T8" fmla="*/ 545 w 51"/>
                  <a:gd name="T9" fmla="*/ 0 h 135"/>
                  <a:gd name="T10" fmla="*/ 545 w 51"/>
                  <a:gd name="T11" fmla="*/ 0 h 135"/>
                  <a:gd name="T12" fmla="*/ 545 w 51"/>
                  <a:gd name="T13" fmla="*/ 0 h 135"/>
                  <a:gd name="T14" fmla="*/ 501 w 51"/>
                  <a:gd name="T15" fmla="*/ 101 h 135"/>
                  <a:gd name="T16" fmla="*/ 448 w 51"/>
                  <a:gd name="T17" fmla="*/ 190 h 135"/>
                  <a:gd name="T18" fmla="*/ 368 w 51"/>
                  <a:gd name="T19" fmla="*/ 271 h 135"/>
                  <a:gd name="T20" fmla="*/ 197 w 51"/>
                  <a:gd name="T21" fmla="*/ 416 h 135"/>
                  <a:gd name="T22" fmla="*/ 44 w 51"/>
                  <a:gd name="T23" fmla="*/ 579 h 135"/>
                  <a:gd name="T24" fmla="*/ 0 w 51"/>
                  <a:gd name="T25" fmla="*/ 805 h 135"/>
                  <a:gd name="T26" fmla="*/ 0 w 51"/>
                  <a:gd name="T27" fmla="*/ 805 h 135"/>
                  <a:gd name="T28" fmla="*/ 0 w 51"/>
                  <a:gd name="T29" fmla="*/ 805 h 135"/>
                  <a:gd name="T30" fmla="*/ 0 w 51"/>
                  <a:gd name="T31" fmla="*/ 805 h 135"/>
                  <a:gd name="T32" fmla="*/ 78 w 51"/>
                  <a:gd name="T33" fmla="*/ 987 h 135"/>
                  <a:gd name="T34" fmla="*/ 215 w 51"/>
                  <a:gd name="T35" fmla="*/ 1121 h 135"/>
                  <a:gd name="T36" fmla="*/ 368 w 51"/>
                  <a:gd name="T37" fmla="*/ 1242 h 135"/>
                  <a:gd name="T38" fmla="*/ 448 w 51"/>
                  <a:gd name="T39" fmla="*/ 1331 h 135"/>
                  <a:gd name="T40" fmla="*/ 501 w 51"/>
                  <a:gd name="T41" fmla="*/ 1421 h 135"/>
                  <a:gd name="T42" fmla="*/ 554 w 51"/>
                  <a:gd name="T43" fmla="*/ 151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3011" y="989"/>
                <a:ext cx="736" cy="1340"/>
                <a:chOff x="3622" y="1476"/>
                <a:chExt cx="499" cy="896"/>
              </a:xfrm>
            </p:grpSpPr>
            <p:sp>
              <p:nvSpPr>
                <p:cNvPr id="74" name="Freeform 30"/>
                <p:cNvSpPr>
                  <a:spLocks noChangeAspect="1"/>
                </p:cNvSpPr>
                <p:nvPr/>
              </p:nvSpPr>
              <p:spPr bwMode="auto">
                <a:xfrm>
                  <a:off x="4099" y="229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5" name="Freeform 31"/>
                <p:cNvSpPr>
                  <a:spLocks noChangeAspect="1"/>
                </p:cNvSpPr>
                <p:nvPr/>
              </p:nvSpPr>
              <p:spPr bwMode="auto">
                <a:xfrm>
                  <a:off x="3622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21 w 14"/>
                    <a:gd name="T3" fmla="*/ 175 h 52"/>
                    <a:gd name="T4" fmla="*/ 48 w 14"/>
                    <a:gd name="T5" fmla="*/ 174 h 52"/>
                    <a:gd name="T6" fmla="*/ 26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6" name="Freeform 32"/>
                <p:cNvSpPr>
                  <a:spLocks noChangeAspect="1"/>
                </p:cNvSpPr>
                <p:nvPr/>
              </p:nvSpPr>
              <p:spPr bwMode="auto">
                <a:xfrm>
                  <a:off x="3691" y="1819"/>
                  <a:ext cx="46" cy="73"/>
                </a:xfrm>
                <a:custGeom>
                  <a:avLst/>
                  <a:gdLst>
                    <a:gd name="T0" fmla="*/ 0 w 31"/>
                    <a:gd name="T1" fmla="*/ 9 h 49"/>
                    <a:gd name="T2" fmla="*/ 79 w 31"/>
                    <a:gd name="T3" fmla="*/ 162 h 49"/>
                    <a:gd name="T4" fmla="*/ 101 w 31"/>
                    <a:gd name="T5" fmla="*/ 153 h 49"/>
                    <a:gd name="T6" fmla="*/ 27 w 31"/>
                    <a:gd name="T7" fmla="*/ 0 h 49"/>
                    <a:gd name="T8" fmla="*/ 0 w 31"/>
                    <a:gd name="T9" fmla="*/ 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7" name="Freeform 33"/>
                <p:cNvSpPr>
                  <a:spLocks noChangeAspect="1"/>
                </p:cNvSpPr>
                <p:nvPr/>
              </p:nvSpPr>
              <p:spPr bwMode="auto">
                <a:xfrm>
                  <a:off x="3753" y="1781"/>
                  <a:ext cx="60" cy="65"/>
                </a:xfrm>
                <a:custGeom>
                  <a:avLst/>
                  <a:gdLst>
                    <a:gd name="T0" fmla="*/ 0 w 40"/>
                    <a:gd name="T1" fmla="*/ 18 h 43"/>
                    <a:gd name="T2" fmla="*/ 119 w 40"/>
                    <a:gd name="T3" fmla="*/ 148 h 43"/>
                    <a:gd name="T4" fmla="*/ 135 w 40"/>
                    <a:gd name="T5" fmla="*/ 130 h 43"/>
                    <a:gd name="T6" fmla="*/ 21 w 40"/>
                    <a:gd name="T7" fmla="*/ 0 h 43"/>
                    <a:gd name="T8" fmla="*/ 0 w 40"/>
                    <a:gd name="T9" fmla="*/ 1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8" name="Freeform 34"/>
                <p:cNvSpPr>
                  <a:spLocks noChangeAspect="1"/>
                </p:cNvSpPr>
                <p:nvPr/>
              </p:nvSpPr>
              <p:spPr bwMode="auto">
                <a:xfrm>
                  <a:off x="3801" y="1729"/>
                  <a:ext cx="71" cy="54"/>
                </a:xfrm>
                <a:custGeom>
                  <a:avLst/>
                  <a:gdLst>
                    <a:gd name="T0" fmla="*/ 0 w 47"/>
                    <a:gd name="T1" fmla="*/ 21 h 36"/>
                    <a:gd name="T2" fmla="*/ 148 w 47"/>
                    <a:gd name="T3" fmla="*/ 121 h 36"/>
                    <a:gd name="T4" fmla="*/ 162 w 47"/>
                    <a:gd name="T5" fmla="*/ 101 h 36"/>
                    <a:gd name="T6" fmla="*/ 18 w 47"/>
                    <a:gd name="T7" fmla="*/ 0 h 36"/>
                    <a:gd name="T8" fmla="*/ 0 w 47"/>
                    <a:gd name="T9" fmla="*/ 2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9" name="Freeform 35"/>
                <p:cNvSpPr>
                  <a:spLocks noChangeAspect="1"/>
                </p:cNvSpPr>
                <p:nvPr/>
              </p:nvSpPr>
              <p:spPr bwMode="auto">
                <a:xfrm>
                  <a:off x="3842" y="1664"/>
                  <a:ext cx="73" cy="50"/>
                </a:xfrm>
                <a:custGeom>
                  <a:avLst/>
                  <a:gdLst>
                    <a:gd name="T0" fmla="*/ 0 w 49"/>
                    <a:gd name="T1" fmla="*/ 26 h 33"/>
                    <a:gd name="T2" fmla="*/ 149 w 49"/>
                    <a:gd name="T3" fmla="*/ 115 h 33"/>
                    <a:gd name="T4" fmla="*/ 162 w 49"/>
                    <a:gd name="T5" fmla="*/ 94 h 33"/>
                    <a:gd name="T6" fmla="*/ 15 w 49"/>
                    <a:gd name="T7" fmla="*/ 0 h 33"/>
                    <a:gd name="T8" fmla="*/ 0 w 49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6"/>
                <p:cNvSpPr>
                  <a:spLocks noChangeAspect="1"/>
                </p:cNvSpPr>
                <p:nvPr/>
              </p:nvSpPr>
              <p:spPr bwMode="auto">
                <a:xfrm>
                  <a:off x="3884" y="1597"/>
                  <a:ext cx="66" cy="55"/>
                </a:xfrm>
                <a:custGeom>
                  <a:avLst/>
                  <a:gdLst>
                    <a:gd name="T0" fmla="*/ 0 w 44"/>
                    <a:gd name="T1" fmla="*/ 22 h 37"/>
                    <a:gd name="T2" fmla="*/ 132 w 44"/>
                    <a:gd name="T3" fmla="*/ 122 h 37"/>
                    <a:gd name="T4" fmla="*/ 148 w 44"/>
                    <a:gd name="T5" fmla="*/ 100 h 37"/>
                    <a:gd name="T6" fmla="*/ 18 w 44"/>
                    <a:gd name="T7" fmla="*/ 0 h 37"/>
                    <a:gd name="T8" fmla="*/ 0 w 44"/>
                    <a:gd name="T9" fmla="*/ 2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7"/>
                <p:cNvSpPr>
                  <a:spLocks noChangeAspect="1"/>
                </p:cNvSpPr>
                <p:nvPr/>
              </p:nvSpPr>
              <p:spPr bwMode="auto">
                <a:xfrm>
                  <a:off x="3942" y="1532"/>
                  <a:ext cx="52" cy="68"/>
                </a:xfrm>
                <a:custGeom>
                  <a:avLst/>
                  <a:gdLst>
                    <a:gd name="T0" fmla="*/ 0 w 35"/>
                    <a:gd name="T1" fmla="*/ 18 h 45"/>
                    <a:gd name="T2" fmla="*/ 95 w 35"/>
                    <a:gd name="T3" fmla="*/ 156 h 45"/>
                    <a:gd name="T4" fmla="*/ 114 w 35"/>
                    <a:gd name="T5" fmla="*/ 138 h 45"/>
                    <a:gd name="T6" fmla="*/ 19 w 35"/>
                    <a:gd name="T7" fmla="*/ 0 h 45"/>
                    <a:gd name="T8" fmla="*/ 0 w 35"/>
                    <a:gd name="T9" fmla="*/ 18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2" name="Freeform 38"/>
                <p:cNvSpPr>
                  <a:spLocks noChangeAspect="1"/>
                </p:cNvSpPr>
                <p:nvPr/>
              </p:nvSpPr>
              <p:spPr bwMode="auto">
                <a:xfrm>
                  <a:off x="4019" y="1496"/>
                  <a:ext cx="33" cy="72"/>
                </a:xfrm>
                <a:custGeom>
                  <a:avLst/>
                  <a:gdLst>
                    <a:gd name="T0" fmla="*/ 0 w 22"/>
                    <a:gd name="T1" fmla="*/ 8 h 48"/>
                    <a:gd name="T2" fmla="*/ 50 w 22"/>
                    <a:gd name="T3" fmla="*/ 162 h 48"/>
                    <a:gd name="T4" fmla="*/ 75 w 22"/>
                    <a:gd name="T5" fmla="*/ 156 h 48"/>
                    <a:gd name="T6" fmla="*/ 22 w 22"/>
                    <a:gd name="T7" fmla="*/ 0 h 48"/>
                    <a:gd name="T8" fmla="*/ 0 w 2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39"/>
                <p:cNvSpPr>
                  <a:spLocks noChangeAspect="1"/>
                </p:cNvSpPr>
                <p:nvPr/>
              </p:nvSpPr>
              <p:spPr bwMode="auto">
                <a:xfrm>
                  <a:off x="3622" y="1927"/>
                  <a:ext cx="21" cy="78"/>
                </a:xfrm>
                <a:custGeom>
                  <a:avLst/>
                  <a:gdLst>
                    <a:gd name="T0" fmla="*/ 0 w 14"/>
                    <a:gd name="T1" fmla="*/ 174 h 52"/>
                    <a:gd name="T2" fmla="*/ 26 w 14"/>
                    <a:gd name="T3" fmla="*/ 175 h 52"/>
                    <a:gd name="T4" fmla="*/ 48 w 14"/>
                    <a:gd name="T5" fmla="*/ 5 h 52"/>
                    <a:gd name="T6" fmla="*/ 21 w 14"/>
                    <a:gd name="T7" fmla="*/ 0 h 52"/>
                    <a:gd name="T8" fmla="*/ 0 w 14"/>
                    <a:gd name="T9" fmla="*/ 17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40"/>
                <p:cNvSpPr>
                  <a:spLocks noChangeAspect="1"/>
                </p:cNvSpPr>
                <p:nvPr/>
              </p:nvSpPr>
              <p:spPr bwMode="auto">
                <a:xfrm>
                  <a:off x="3691" y="1952"/>
                  <a:ext cx="46" cy="75"/>
                </a:xfrm>
                <a:custGeom>
                  <a:avLst/>
                  <a:gdLst>
                    <a:gd name="T0" fmla="*/ 0 w 31"/>
                    <a:gd name="T1" fmla="*/ 156 h 50"/>
                    <a:gd name="T2" fmla="*/ 27 w 31"/>
                    <a:gd name="T3" fmla="*/ 169 h 50"/>
                    <a:gd name="T4" fmla="*/ 101 w 31"/>
                    <a:gd name="T5" fmla="*/ 14 h 50"/>
                    <a:gd name="T6" fmla="*/ 79 w 31"/>
                    <a:gd name="T7" fmla="*/ 0 h 50"/>
                    <a:gd name="T8" fmla="*/ 0 w 31"/>
                    <a:gd name="T9" fmla="*/ 15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5" name="Freeform 41"/>
                <p:cNvSpPr>
                  <a:spLocks noChangeAspect="1"/>
                </p:cNvSpPr>
                <p:nvPr/>
              </p:nvSpPr>
              <p:spPr bwMode="auto">
                <a:xfrm>
                  <a:off x="3753" y="2000"/>
                  <a:ext cx="60" cy="65"/>
                </a:xfrm>
                <a:custGeom>
                  <a:avLst/>
                  <a:gdLst>
                    <a:gd name="T0" fmla="*/ 0 w 40"/>
                    <a:gd name="T1" fmla="*/ 130 h 43"/>
                    <a:gd name="T2" fmla="*/ 21 w 40"/>
                    <a:gd name="T3" fmla="*/ 148 h 43"/>
                    <a:gd name="T4" fmla="*/ 135 w 40"/>
                    <a:gd name="T5" fmla="*/ 18 h 43"/>
                    <a:gd name="T6" fmla="*/ 119 w 40"/>
                    <a:gd name="T7" fmla="*/ 0 h 43"/>
                    <a:gd name="T8" fmla="*/ 0 w 40"/>
                    <a:gd name="T9" fmla="*/ 1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42"/>
                <p:cNvSpPr>
                  <a:spLocks noChangeAspect="1"/>
                </p:cNvSpPr>
                <p:nvPr/>
              </p:nvSpPr>
              <p:spPr bwMode="auto">
                <a:xfrm>
                  <a:off x="3801" y="2063"/>
                  <a:ext cx="71" cy="53"/>
                </a:xfrm>
                <a:custGeom>
                  <a:avLst/>
                  <a:gdLst>
                    <a:gd name="T0" fmla="*/ 0 w 47"/>
                    <a:gd name="T1" fmla="*/ 101 h 35"/>
                    <a:gd name="T2" fmla="*/ 18 w 47"/>
                    <a:gd name="T3" fmla="*/ 121 h 35"/>
                    <a:gd name="T4" fmla="*/ 162 w 47"/>
                    <a:gd name="T5" fmla="*/ 21 h 35"/>
                    <a:gd name="T6" fmla="*/ 148 w 47"/>
                    <a:gd name="T7" fmla="*/ 0 h 35"/>
                    <a:gd name="T8" fmla="*/ 0 w 47"/>
                    <a:gd name="T9" fmla="*/ 10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7" name="Freeform 43"/>
                <p:cNvSpPr>
                  <a:spLocks noChangeAspect="1"/>
                </p:cNvSpPr>
                <p:nvPr/>
              </p:nvSpPr>
              <p:spPr bwMode="auto">
                <a:xfrm>
                  <a:off x="3842" y="2131"/>
                  <a:ext cx="73" cy="49"/>
                </a:xfrm>
                <a:custGeom>
                  <a:avLst/>
                  <a:gdLst>
                    <a:gd name="T0" fmla="*/ 0 w 49"/>
                    <a:gd name="T1" fmla="*/ 88 h 33"/>
                    <a:gd name="T2" fmla="*/ 15 w 49"/>
                    <a:gd name="T3" fmla="*/ 108 h 33"/>
                    <a:gd name="T4" fmla="*/ 162 w 49"/>
                    <a:gd name="T5" fmla="*/ 22 h 33"/>
                    <a:gd name="T6" fmla="*/ 149 w 49"/>
                    <a:gd name="T7" fmla="*/ 0 h 33"/>
                    <a:gd name="T8" fmla="*/ 0 w 49"/>
                    <a:gd name="T9" fmla="*/ 8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8" name="Freeform 44"/>
                <p:cNvSpPr>
                  <a:spLocks noChangeAspect="1"/>
                </p:cNvSpPr>
                <p:nvPr/>
              </p:nvSpPr>
              <p:spPr bwMode="auto">
                <a:xfrm>
                  <a:off x="3884" y="2194"/>
                  <a:ext cx="66" cy="55"/>
                </a:xfrm>
                <a:custGeom>
                  <a:avLst/>
                  <a:gdLst>
                    <a:gd name="T0" fmla="*/ 0 w 44"/>
                    <a:gd name="T1" fmla="*/ 101 h 37"/>
                    <a:gd name="T2" fmla="*/ 18 w 44"/>
                    <a:gd name="T3" fmla="*/ 122 h 37"/>
                    <a:gd name="T4" fmla="*/ 148 w 44"/>
                    <a:gd name="T5" fmla="*/ 19 h 37"/>
                    <a:gd name="T6" fmla="*/ 132 w 44"/>
                    <a:gd name="T7" fmla="*/ 0 h 37"/>
                    <a:gd name="T8" fmla="*/ 0 w 44"/>
                    <a:gd name="T9" fmla="*/ 10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9" name="Freeform 45"/>
                <p:cNvSpPr>
                  <a:spLocks noChangeAspect="1"/>
                </p:cNvSpPr>
                <p:nvPr/>
              </p:nvSpPr>
              <p:spPr bwMode="auto">
                <a:xfrm>
                  <a:off x="3942" y="2248"/>
                  <a:ext cx="52" cy="66"/>
                </a:xfrm>
                <a:custGeom>
                  <a:avLst/>
                  <a:gdLst>
                    <a:gd name="T0" fmla="*/ 0 w 35"/>
                    <a:gd name="T1" fmla="*/ 132 h 44"/>
                    <a:gd name="T2" fmla="*/ 19 w 35"/>
                    <a:gd name="T3" fmla="*/ 148 h 44"/>
                    <a:gd name="T4" fmla="*/ 114 w 35"/>
                    <a:gd name="T5" fmla="*/ 14 h 44"/>
                    <a:gd name="T6" fmla="*/ 95 w 35"/>
                    <a:gd name="T7" fmla="*/ 0 h 44"/>
                    <a:gd name="T8" fmla="*/ 0 w 35"/>
                    <a:gd name="T9" fmla="*/ 13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0" name="Freeform 46"/>
                <p:cNvSpPr>
                  <a:spLocks noChangeAspect="1"/>
                </p:cNvSpPr>
                <p:nvPr/>
              </p:nvSpPr>
              <p:spPr bwMode="auto">
                <a:xfrm>
                  <a:off x="4019" y="2276"/>
                  <a:ext cx="33" cy="74"/>
                </a:xfrm>
                <a:custGeom>
                  <a:avLst/>
                  <a:gdLst>
                    <a:gd name="T0" fmla="*/ 0 w 22"/>
                    <a:gd name="T1" fmla="*/ 162 h 49"/>
                    <a:gd name="T2" fmla="*/ 22 w 22"/>
                    <a:gd name="T3" fmla="*/ 169 h 49"/>
                    <a:gd name="T4" fmla="*/ 75 w 22"/>
                    <a:gd name="T5" fmla="*/ 12 h 49"/>
                    <a:gd name="T6" fmla="*/ 50 w 22"/>
                    <a:gd name="T7" fmla="*/ 0 h 49"/>
                    <a:gd name="T8" fmla="*/ 0 w 22"/>
                    <a:gd name="T9" fmla="*/ 162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1" name="Freeform 47"/>
                <p:cNvSpPr>
                  <a:spLocks noChangeAspect="1"/>
                </p:cNvSpPr>
                <p:nvPr/>
              </p:nvSpPr>
              <p:spPr bwMode="auto">
                <a:xfrm flipV="1">
                  <a:off x="4099" y="147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8" name="Group 48"/>
              <p:cNvGrpSpPr>
                <a:grpSpLocks/>
              </p:cNvGrpSpPr>
              <p:nvPr/>
            </p:nvGrpSpPr>
            <p:grpSpPr bwMode="auto">
              <a:xfrm>
                <a:off x="3842" y="2220"/>
                <a:ext cx="969" cy="112"/>
                <a:chOff x="4186" y="2299"/>
                <a:chExt cx="657" cy="75"/>
              </a:xfrm>
            </p:grpSpPr>
            <p:sp>
              <p:nvSpPr>
                <p:cNvPr id="64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186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5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256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6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7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8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9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0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1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2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9" name="Group 59"/>
              <p:cNvGrpSpPr>
                <a:grpSpLocks/>
              </p:cNvGrpSpPr>
              <p:nvPr/>
            </p:nvGrpSpPr>
            <p:grpSpPr bwMode="auto">
              <a:xfrm>
                <a:off x="754" y="1548"/>
                <a:ext cx="2158" cy="219"/>
                <a:chOff x="2091" y="1850"/>
                <a:chExt cx="1464" cy="146"/>
              </a:xfrm>
            </p:grpSpPr>
            <p:sp>
              <p:nvSpPr>
                <p:cNvPr id="43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4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5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6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7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8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9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0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1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2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3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4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5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6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7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8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9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0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1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2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3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0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431" y="1299"/>
                <a:ext cx="24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5’</a:t>
                </a:r>
              </a:p>
            </p:txBody>
          </p:sp>
          <p:sp>
            <p:nvSpPr>
              <p:cNvPr id="21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360" y="160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 dirty="0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22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4743" y="214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sp>
            <p:nvSpPr>
              <p:cNvPr id="23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4743" y="7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24" name="Freeform 85"/>
              <p:cNvSpPr>
                <a:spLocks noChangeAspect="1"/>
              </p:cNvSpPr>
              <p:nvPr/>
            </p:nvSpPr>
            <p:spPr bwMode="auto">
              <a:xfrm>
                <a:off x="705" y="959"/>
                <a:ext cx="4115" cy="613"/>
              </a:xfrm>
              <a:custGeom>
                <a:avLst/>
                <a:gdLst>
                  <a:gd name="T0" fmla="*/ 14426 w 1859"/>
                  <a:gd name="T1" fmla="*/ 56 h 273"/>
                  <a:gd name="T2" fmla="*/ 13744 w 1859"/>
                  <a:gd name="T3" fmla="*/ 308 h 273"/>
                  <a:gd name="T4" fmla="*/ 13275 w 1859"/>
                  <a:gd name="T5" fmla="*/ 745 h 273"/>
                  <a:gd name="T6" fmla="*/ 12907 w 1859"/>
                  <a:gd name="T7" fmla="*/ 1327 h 273"/>
                  <a:gd name="T8" fmla="*/ 12726 w 1859"/>
                  <a:gd name="T9" fmla="*/ 1664 h 273"/>
                  <a:gd name="T10" fmla="*/ 12529 w 1859"/>
                  <a:gd name="T11" fmla="*/ 2016 h 273"/>
                  <a:gd name="T12" fmla="*/ 11798 w 1859"/>
                  <a:gd name="T13" fmla="*/ 2636 h 273"/>
                  <a:gd name="T14" fmla="*/ 11010 w 1859"/>
                  <a:gd name="T15" fmla="*/ 2818 h 273"/>
                  <a:gd name="T16" fmla="*/ 10627 w 1859"/>
                  <a:gd name="T17" fmla="*/ 2829 h 273"/>
                  <a:gd name="T18" fmla="*/ 10627 w 1859"/>
                  <a:gd name="T19" fmla="*/ 2829 h 273"/>
                  <a:gd name="T20" fmla="*/ 0 w 1859"/>
                  <a:gd name="T21" fmla="*/ 2829 h 273"/>
                  <a:gd name="T22" fmla="*/ 9 w 1859"/>
                  <a:gd name="T23" fmla="*/ 3090 h 273"/>
                  <a:gd name="T24" fmla="*/ 226 w 1859"/>
                  <a:gd name="T25" fmla="*/ 3090 h 273"/>
                  <a:gd name="T26" fmla="*/ 695 w 1859"/>
                  <a:gd name="T27" fmla="*/ 3090 h 273"/>
                  <a:gd name="T28" fmla="*/ 1333 w 1859"/>
                  <a:gd name="T29" fmla="*/ 3090 h 273"/>
                  <a:gd name="T30" fmla="*/ 2147 w 1859"/>
                  <a:gd name="T31" fmla="*/ 3090 h 273"/>
                  <a:gd name="T32" fmla="*/ 3068 w 1859"/>
                  <a:gd name="T33" fmla="*/ 3090 h 273"/>
                  <a:gd name="T34" fmla="*/ 4077 w 1859"/>
                  <a:gd name="T35" fmla="*/ 3090 h 273"/>
                  <a:gd name="T36" fmla="*/ 5131 w 1859"/>
                  <a:gd name="T37" fmla="*/ 3090 h 273"/>
                  <a:gd name="T38" fmla="*/ 6185 w 1859"/>
                  <a:gd name="T39" fmla="*/ 3090 h 273"/>
                  <a:gd name="T40" fmla="*/ 7212 w 1859"/>
                  <a:gd name="T41" fmla="*/ 3090 h 273"/>
                  <a:gd name="T42" fmla="*/ 8168 w 1859"/>
                  <a:gd name="T43" fmla="*/ 3090 h 273"/>
                  <a:gd name="T44" fmla="*/ 9025 w 1859"/>
                  <a:gd name="T45" fmla="*/ 3090 h 273"/>
                  <a:gd name="T46" fmla="*/ 9731 w 1859"/>
                  <a:gd name="T47" fmla="*/ 3090 h 273"/>
                  <a:gd name="T48" fmla="*/ 10251 w 1859"/>
                  <a:gd name="T49" fmla="*/ 3090 h 273"/>
                  <a:gd name="T50" fmla="*/ 10545 w 1859"/>
                  <a:gd name="T51" fmla="*/ 3090 h 273"/>
                  <a:gd name="T52" fmla="*/ 10618 w 1859"/>
                  <a:gd name="T53" fmla="*/ 3090 h 273"/>
                  <a:gd name="T54" fmla="*/ 10999 w 1859"/>
                  <a:gd name="T55" fmla="*/ 3090 h 273"/>
                  <a:gd name="T56" fmla="*/ 11754 w 1859"/>
                  <a:gd name="T57" fmla="*/ 2935 h 273"/>
                  <a:gd name="T58" fmla="*/ 12538 w 1859"/>
                  <a:gd name="T59" fmla="*/ 2425 h 273"/>
                  <a:gd name="T60" fmla="*/ 12819 w 1859"/>
                  <a:gd name="T61" fmla="*/ 2028 h 273"/>
                  <a:gd name="T62" fmla="*/ 13005 w 1859"/>
                  <a:gd name="T63" fmla="*/ 1673 h 273"/>
                  <a:gd name="T64" fmla="*/ 13385 w 1859"/>
                  <a:gd name="T65" fmla="*/ 1028 h 273"/>
                  <a:gd name="T66" fmla="*/ 13817 w 1859"/>
                  <a:gd name="T67" fmla="*/ 579 h 273"/>
                  <a:gd name="T68" fmla="*/ 14446 w 1859"/>
                  <a:gd name="T69" fmla="*/ 317 h 273"/>
                  <a:gd name="T70" fmla="*/ 15052 w 1859"/>
                  <a:gd name="T71" fmla="*/ 263 h 273"/>
                  <a:gd name="T72" fmla="*/ 15336 w 1859"/>
                  <a:gd name="T73" fmla="*/ 263 h 273"/>
                  <a:gd name="T74" fmla="*/ 16062 w 1859"/>
                  <a:gd name="T75" fmla="*/ 263 h 273"/>
                  <a:gd name="T76" fmla="*/ 17062 w 1859"/>
                  <a:gd name="T77" fmla="*/ 263 h 273"/>
                  <a:gd name="T78" fmla="*/ 18145 w 1859"/>
                  <a:gd name="T79" fmla="*/ 263 h 273"/>
                  <a:gd name="T80" fmla="*/ 19143 w 1859"/>
                  <a:gd name="T81" fmla="*/ 263 h 273"/>
                  <a:gd name="T82" fmla="*/ 19869 w 1859"/>
                  <a:gd name="T83" fmla="*/ 263 h 273"/>
                  <a:gd name="T84" fmla="*/ 20163 w 1859"/>
                  <a:gd name="T85" fmla="*/ 263 h 273"/>
                  <a:gd name="T86" fmla="*/ 15052 w 1859"/>
                  <a:gd name="T87" fmla="*/ 0 h 2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59"/>
                  <a:gd name="T133" fmla="*/ 0 h 273"/>
                  <a:gd name="T134" fmla="*/ 1859 w 1859"/>
                  <a:gd name="T135" fmla="*/ 273 h 2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59" h="273">
                    <a:moveTo>
                      <a:pt x="1388" y="0"/>
                    </a:moveTo>
                    <a:lnTo>
                      <a:pt x="1357" y="2"/>
                    </a:lnTo>
                    <a:lnTo>
                      <a:pt x="1330" y="5"/>
                    </a:lnTo>
                    <a:lnTo>
                      <a:pt x="1306" y="10"/>
                    </a:lnTo>
                    <a:lnTo>
                      <a:pt x="1285" y="18"/>
                    </a:lnTo>
                    <a:lnTo>
                      <a:pt x="1267" y="27"/>
                    </a:lnTo>
                    <a:lnTo>
                      <a:pt x="1251" y="39"/>
                    </a:lnTo>
                    <a:lnTo>
                      <a:pt x="1237" y="52"/>
                    </a:lnTo>
                    <a:lnTo>
                      <a:pt x="1224" y="66"/>
                    </a:lnTo>
                    <a:lnTo>
                      <a:pt x="1213" y="82"/>
                    </a:lnTo>
                    <a:lnTo>
                      <a:pt x="1201" y="99"/>
                    </a:lnTo>
                    <a:lnTo>
                      <a:pt x="1190" y="117"/>
                    </a:lnTo>
                    <a:lnTo>
                      <a:pt x="1180" y="137"/>
                    </a:lnTo>
                    <a:lnTo>
                      <a:pt x="1173" y="147"/>
                    </a:lnTo>
                    <a:lnTo>
                      <a:pt x="1162" y="167"/>
                    </a:lnTo>
                    <a:lnTo>
                      <a:pt x="1155" y="178"/>
                    </a:lnTo>
                    <a:lnTo>
                      <a:pt x="1136" y="202"/>
                    </a:lnTo>
                    <a:lnTo>
                      <a:pt x="1114" y="220"/>
                    </a:lnTo>
                    <a:lnTo>
                      <a:pt x="1088" y="233"/>
                    </a:lnTo>
                    <a:lnTo>
                      <a:pt x="1062" y="241"/>
                    </a:lnTo>
                    <a:lnTo>
                      <a:pt x="1037" y="247"/>
                    </a:lnTo>
                    <a:lnTo>
                      <a:pt x="1015" y="249"/>
                    </a:lnTo>
                    <a:lnTo>
                      <a:pt x="997" y="250"/>
                    </a:lnTo>
                    <a:lnTo>
                      <a:pt x="985" y="250"/>
                    </a:lnTo>
                    <a:lnTo>
                      <a:pt x="980" y="250"/>
                    </a:lnTo>
                    <a:lnTo>
                      <a:pt x="979" y="250"/>
                    </a:lnTo>
                    <a:lnTo>
                      <a:pt x="0" y="250"/>
                    </a:lnTo>
                    <a:lnTo>
                      <a:pt x="0" y="273"/>
                    </a:lnTo>
                    <a:lnTo>
                      <a:pt x="1" y="273"/>
                    </a:lnTo>
                    <a:lnTo>
                      <a:pt x="5" y="273"/>
                    </a:lnTo>
                    <a:lnTo>
                      <a:pt x="12" y="273"/>
                    </a:lnTo>
                    <a:lnTo>
                      <a:pt x="21" y="273"/>
                    </a:lnTo>
                    <a:lnTo>
                      <a:pt x="33" y="273"/>
                    </a:lnTo>
                    <a:lnTo>
                      <a:pt x="47" y="273"/>
                    </a:lnTo>
                    <a:lnTo>
                      <a:pt x="64" y="273"/>
                    </a:lnTo>
                    <a:lnTo>
                      <a:pt x="81" y="273"/>
                    </a:lnTo>
                    <a:lnTo>
                      <a:pt x="102" y="273"/>
                    </a:lnTo>
                    <a:lnTo>
                      <a:pt x="123" y="273"/>
                    </a:lnTo>
                    <a:lnTo>
                      <a:pt x="146" y="273"/>
                    </a:lnTo>
                    <a:lnTo>
                      <a:pt x="171" y="273"/>
                    </a:lnTo>
                    <a:lnTo>
                      <a:pt x="198" y="273"/>
                    </a:lnTo>
                    <a:lnTo>
                      <a:pt x="225" y="273"/>
                    </a:lnTo>
                    <a:lnTo>
                      <a:pt x="253" y="273"/>
                    </a:lnTo>
                    <a:lnTo>
                      <a:pt x="283" y="273"/>
                    </a:lnTo>
                    <a:lnTo>
                      <a:pt x="313" y="273"/>
                    </a:lnTo>
                    <a:lnTo>
                      <a:pt x="344" y="273"/>
                    </a:lnTo>
                    <a:lnTo>
                      <a:pt x="376" y="273"/>
                    </a:lnTo>
                    <a:lnTo>
                      <a:pt x="408" y="273"/>
                    </a:lnTo>
                    <a:lnTo>
                      <a:pt x="440" y="273"/>
                    </a:lnTo>
                    <a:lnTo>
                      <a:pt x="473" y="273"/>
                    </a:lnTo>
                    <a:lnTo>
                      <a:pt x="505" y="273"/>
                    </a:lnTo>
                    <a:lnTo>
                      <a:pt x="538" y="273"/>
                    </a:lnTo>
                    <a:lnTo>
                      <a:pt x="570" y="273"/>
                    </a:lnTo>
                    <a:lnTo>
                      <a:pt x="602" y="273"/>
                    </a:lnTo>
                    <a:lnTo>
                      <a:pt x="634" y="273"/>
                    </a:lnTo>
                    <a:lnTo>
                      <a:pt x="665" y="273"/>
                    </a:lnTo>
                    <a:lnTo>
                      <a:pt x="695" y="273"/>
                    </a:lnTo>
                    <a:lnTo>
                      <a:pt x="725" y="273"/>
                    </a:lnTo>
                    <a:lnTo>
                      <a:pt x="753" y="273"/>
                    </a:lnTo>
                    <a:lnTo>
                      <a:pt x="781" y="273"/>
                    </a:lnTo>
                    <a:lnTo>
                      <a:pt x="807" y="273"/>
                    </a:lnTo>
                    <a:lnTo>
                      <a:pt x="832" y="273"/>
                    </a:lnTo>
                    <a:lnTo>
                      <a:pt x="855" y="273"/>
                    </a:lnTo>
                    <a:lnTo>
                      <a:pt x="877" y="273"/>
                    </a:lnTo>
                    <a:lnTo>
                      <a:pt x="897" y="273"/>
                    </a:lnTo>
                    <a:lnTo>
                      <a:pt x="915" y="273"/>
                    </a:lnTo>
                    <a:lnTo>
                      <a:pt x="931" y="273"/>
                    </a:lnTo>
                    <a:lnTo>
                      <a:pt x="945" y="273"/>
                    </a:lnTo>
                    <a:lnTo>
                      <a:pt x="957" y="273"/>
                    </a:lnTo>
                    <a:lnTo>
                      <a:pt x="966" y="273"/>
                    </a:lnTo>
                    <a:lnTo>
                      <a:pt x="972" y="273"/>
                    </a:lnTo>
                    <a:lnTo>
                      <a:pt x="977" y="273"/>
                    </a:lnTo>
                    <a:lnTo>
                      <a:pt x="979" y="273"/>
                    </a:lnTo>
                    <a:lnTo>
                      <a:pt x="985" y="273"/>
                    </a:lnTo>
                    <a:lnTo>
                      <a:pt x="997" y="273"/>
                    </a:lnTo>
                    <a:lnTo>
                      <a:pt x="1014" y="273"/>
                    </a:lnTo>
                    <a:lnTo>
                      <a:pt x="1035" y="271"/>
                    </a:lnTo>
                    <a:lnTo>
                      <a:pt x="1059" y="266"/>
                    </a:lnTo>
                    <a:lnTo>
                      <a:pt x="1084" y="259"/>
                    </a:lnTo>
                    <a:lnTo>
                      <a:pt x="1110" y="249"/>
                    </a:lnTo>
                    <a:lnTo>
                      <a:pt x="1134" y="234"/>
                    </a:lnTo>
                    <a:lnTo>
                      <a:pt x="1156" y="214"/>
                    </a:lnTo>
                    <a:lnTo>
                      <a:pt x="1175" y="190"/>
                    </a:lnTo>
                    <a:lnTo>
                      <a:pt x="1182" y="179"/>
                    </a:lnTo>
                    <a:lnTo>
                      <a:pt x="1193" y="158"/>
                    </a:lnTo>
                    <a:lnTo>
                      <a:pt x="1199" y="148"/>
                    </a:lnTo>
                    <a:lnTo>
                      <a:pt x="1211" y="127"/>
                    </a:lnTo>
                    <a:lnTo>
                      <a:pt x="1222" y="109"/>
                    </a:lnTo>
                    <a:lnTo>
                      <a:pt x="1234" y="91"/>
                    </a:lnTo>
                    <a:lnTo>
                      <a:pt x="1246" y="76"/>
                    </a:lnTo>
                    <a:lnTo>
                      <a:pt x="1259" y="62"/>
                    </a:lnTo>
                    <a:lnTo>
                      <a:pt x="1274" y="51"/>
                    </a:lnTo>
                    <a:lnTo>
                      <a:pt x="1290" y="41"/>
                    </a:lnTo>
                    <a:lnTo>
                      <a:pt x="1310" y="34"/>
                    </a:lnTo>
                    <a:lnTo>
                      <a:pt x="1332" y="28"/>
                    </a:lnTo>
                    <a:lnTo>
                      <a:pt x="1358" y="24"/>
                    </a:lnTo>
                    <a:lnTo>
                      <a:pt x="1388" y="23"/>
                    </a:lnTo>
                    <a:lnTo>
                      <a:pt x="1391" y="23"/>
                    </a:lnTo>
                    <a:lnTo>
                      <a:pt x="1400" y="23"/>
                    </a:lnTo>
                    <a:lnTo>
                      <a:pt x="1414" y="23"/>
                    </a:lnTo>
                    <a:lnTo>
                      <a:pt x="1433" y="23"/>
                    </a:lnTo>
                    <a:lnTo>
                      <a:pt x="1455" y="23"/>
                    </a:lnTo>
                    <a:lnTo>
                      <a:pt x="1481" y="23"/>
                    </a:lnTo>
                    <a:lnTo>
                      <a:pt x="1510" y="23"/>
                    </a:lnTo>
                    <a:lnTo>
                      <a:pt x="1541" y="23"/>
                    </a:lnTo>
                    <a:lnTo>
                      <a:pt x="1573" y="23"/>
                    </a:lnTo>
                    <a:lnTo>
                      <a:pt x="1606" y="23"/>
                    </a:lnTo>
                    <a:lnTo>
                      <a:pt x="1640" y="23"/>
                    </a:lnTo>
                    <a:lnTo>
                      <a:pt x="1673" y="23"/>
                    </a:lnTo>
                    <a:lnTo>
                      <a:pt x="1705" y="23"/>
                    </a:lnTo>
                    <a:lnTo>
                      <a:pt x="1736" y="23"/>
                    </a:lnTo>
                    <a:lnTo>
                      <a:pt x="1765" y="23"/>
                    </a:lnTo>
                    <a:lnTo>
                      <a:pt x="1791" y="23"/>
                    </a:lnTo>
                    <a:lnTo>
                      <a:pt x="1813" y="23"/>
                    </a:lnTo>
                    <a:lnTo>
                      <a:pt x="1832" y="23"/>
                    </a:lnTo>
                    <a:lnTo>
                      <a:pt x="1846" y="23"/>
                    </a:lnTo>
                    <a:lnTo>
                      <a:pt x="1855" y="23"/>
                    </a:lnTo>
                    <a:lnTo>
                      <a:pt x="1859" y="23"/>
                    </a:lnTo>
                    <a:lnTo>
                      <a:pt x="1859" y="0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5" name="Freeform 86"/>
              <p:cNvSpPr>
                <a:spLocks noChangeAspect="1"/>
              </p:cNvSpPr>
              <p:nvPr/>
            </p:nvSpPr>
            <p:spPr bwMode="auto">
              <a:xfrm>
                <a:off x="705" y="1737"/>
                <a:ext cx="4115" cy="615"/>
              </a:xfrm>
              <a:custGeom>
                <a:avLst/>
                <a:gdLst>
                  <a:gd name="T0" fmla="*/ 10545 w 1859"/>
                  <a:gd name="T1" fmla="*/ 9 h 274"/>
                  <a:gd name="T2" fmla="*/ 10251 w 1859"/>
                  <a:gd name="T3" fmla="*/ 9 h 274"/>
                  <a:gd name="T4" fmla="*/ 9731 w 1859"/>
                  <a:gd name="T5" fmla="*/ 9 h 274"/>
                  <a:gd name="T6" fmla="*/ 9025 w 1859"/>
                  <a:gd name="T7" fmla="*/ 9 h 274"/>
                  <a:gd name="T8" fmla="*/ 8168 w 1859"/>
                  <a:gd name="T9" fmla="*/ 9 h 274"/>
                  <a:gd name="T10" fmla="*/ 7212 w 1859"/>
                  <a:gd name="T11" fmla="*/ 9 h 274"/>
                  <a:gd name="T12" fmla="*/ 6185 w 1859"/>
                  <a:gd name="T13" fmla="*/ 9 h 274"/>
                  <a:gd name="T14" fmla="*/ 5131 w 1859"/>
                  <a:gd name="T15" fmla="*/ 9 h 274"/>
                  <a:gd name="T16" fmla="*/ 4077 w 1859"/>
                  <a:gd name="T17" fmla="*/ 9 h 274"/>
                  <a:gd name="T18" fmla="*/ 3068 w 1859"/>
                  <a:gd name="T19" fmla="*/ 9 h 274"/>
                  <a:gd name="T20" fmla="*/ 2147 w 1859"/>
                  <a:gd name="T21" fmla="*/ 9 h 274"/>
                  <a:gd name="T22" fmla="*/ 1333 w 1859"/>
                  <a:gd name="T23" fmla="*/ 9 h 274"/>
                  <a:gd name="T24" fmla="*/ 695 w 1859"/>
                  <a:gd name="T25" fmla="*/ 9 h 274"/>
                  <a:gd name="T26" fmla="*/ 226 w 1859"/>
                  <a:gd name="T27" fmla="*/ 9 h 274"/>
                  <a:gd name="T28" fmla="*/ 9 w 1859"/>
                  <a:gd name="T29" fmla="*/ 9 h 274"/>
                  <a:gd name="T30" fmla="*/ 0 w 1859"/>
                  <a:gd name="T31" fmla="*/ 272 h 274"/>
                  <a:gd name="T32" fmla="*/ 10627 w 1859"/>
                  <a:gd name="T33" fmla="*/ 272 h 274"/>
                  <a:gd name="T34" fmla="*/ 10627 w 1859"/>
                  <a:gd name="T35" fmla="*/ 272 h 274"/>
                  <a:gd name="T36" fmla="*/ 11010 w 1859"/>
                  <a:gd name="T37" fmla="*/ 283 h 274"/>
                  <a:gd name="T38" fmla="*/ 11798 w 1859"/>
                  <a:gd name="T39" fmla="*/ 462 h 274"/>
                  <a:gd name="T40" fmla="*/ 12529 w 1859"/>
                  <a:gd name="T41" fmla="*/ 1084 h 274"/>
                  <a:gd name="T42" fmla="*/ 12735 w 1859"/>
                  <a:gd name="T43" fmla="*/ 1436 h 274"/>
                  <a:gd name="T44" fmla="*/ 12916 w 1859"/>
                  <a:gd name="T45" fmla="*/ 1789 h 274"/>
                  <a:gd name="T46" fmla="*/ 13288 w 1859"/>
                  <a:gd name="T47" fmla="*/ 2363 h 274"/>
                  <a:gd name="T48" fmla="*/ 13744 w 1859"/>
                  <a:gd name="T49" fmla="*/ 2806 h 274"/>
                  <a:gd name="T50" fmla="*/ 14426 w 1859"/>
                  <a:gd name="T51" fmla="*/ 3044 h 274"/>
                  <a:gd name="T52" fmla="*/ 15052 w 1859"/>
                  <a:gd name="T53" fmla="*/ 3097 h 274"/>
                  <a:gd name="T54" fmla="*/ 15336 w 1859"/>
                  <a:gd name="T55" fmla="*/ 3097 h 274"/>
                  <a:gd name="T56" fmla="*/ 16062 w 1859"/>
                  <a:gd name="T57" fmla="*/ 3097 h 274"/>
                  <a:gd name="T58" fmla="*/ 17062 w 1859"/>
                  <a:gd name="T59" fmla="*/ 3097 h 274"/>
                  <a:gd name="T60" fmla="*/ 18145 w 1859"/>
                  <a:gd name="T61" fmla="*/ 3097 h 274"/>
                  <a:gd name="T62" fmla="*/ 19143 w 1859"/>
                  <a:gd name="T63" fmla="*/ 3097 h 274"/>
                  <a:gd name="T64" fmla="*/ 19869 w 1859"/>
                  <a:gd name="T65" fmla="*/ 3097 h 274"/>
                  <a:gd name="T66" fmla="*/ 20163 w 1859"/>
                  <a:gd name="T67" fmla="*/ 3097 h 274"/>
                  <a:gd name="T68" fmla="*/ 20163 w 1859"/>
                  <a:gd name="T69" fmla="*/ 2851 h 274"/>
                  <a:gd name="T70" fmla="*/ 19869 w 1859"/>
                  <a:gd name="T71" fmla="*/ 2851 h 274"/>
                  <a:gd name="T72" fmla="*/ 19143 w 1859"/>
                  <a:gd name="T73" fmla="*/ 2851 h 274"/>
                  <a:gd name="T74" fmla="*/ 18145 w 1859"/>
                  <a:gd name="T75" fmla="*/ 2851 h 274"/>
                  <a:gd name="T76" fmla="*/ 17062 w 1859"/>
                  <a:gd name="T77" fmla="*/ 2851 h 274"/>
                  <a:gd name="T78" fmla="*/ 16062 w 1859"/>
                  <a:gd name="T79" fmla="*/ 2851 h 274"/>
                  <a:gd name="T80" fmla="*/ 15336 w 1859"/>
                  <a:gd name="T81" fmla="*/ 2851 h 274"/>
                  <a:gd name="T82" fmla="*/ 15052 w 1859"/>
                  <a:gd name="T83" fmla="*/ 2851 h 274"/>
                  <a:gd name="T84" fmla="*/ 14446 w 1859"/>
                  <a:gd name="T85" fmla="*/ 2790 h 274"/>
                  <a:gd name="T86" fmla="*/ 13817 w 1859"/>
                  <a:gd name="T87" fmla="*/ 2534 h 274"/>
                  <a:gd name="T88" fmla="*/ 13385 w 1859"/>
                  <a:gd name="T89" fmla="*/ 2081 h 274"/>
                  <a:gd name="T90" fmla="*/ 13013 w 1859"/>
                  <a:gd name="T91" fmla="*/ 1436 h 274"/>
                  <a:gd name="T92" fmla="*/ 12819 w 1859"/>
                  <a:gd name="T93" fmla="*/ 1073 h 274"/>
                  <a:gd name="T94" fmla="*/ 12538 w 1859"/>
                  <a:gd name="T95" fmla="*/ 664 h 274"/>
                  <a:gd name="T96" fmla="*/ 11754 w 1859"/>
                  <a:gd name="T97" fmla="*/ 157 h 274"/>
                  <a:gd name="T98" fmla="*/ 10999 w 1859"/>
                  <a:gd name="T99" fmla="*/ 9 h 274"/>
                  <a:gd name="T100" fmla="*/ 10618 w 1859"/>
                  <a:gd name="T101" fmla="*/ 9 h 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59"/>
                  <a:gd name="T154" fmla="*/ 0 h 274"/>
                  <a:gd name="T155" fmla="*/ 1859 w 1859"/>
                  <a:gd name="T156" fmla="*/ 274 h 2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59" h="274">
                    <a:moveTo>
                      <a:pt x="979" y="1"/>
                    </a:moveTo>
                    <a:lnTo>
                      <a:pt x="977" y="1"/>
                    </a:lnTo>
                    <a:lnTo>
                      <a:pt x="972" y="1"/>
                    </a:lnTo>
                    <a:lnTo>
                      <a:pt x="966" y="1"/>
                    </a:lnTo>
                    <a:lnTo>
                      <a:pt x="957" y="1"/>
                    </a:lnTo>
                    <a:lnTo>
                      <a:pt x="945" y="1"/>
                    </a:lnTo>
                    <a:lnTo>
                      <a:pt x="931" y="1"/>
                    </a:lnTo>
                    <a:lnTo>
                      <a:pt x="915" y="1"/>
                    </a:lnTo>
                    <a:lnTo>
                      <a:pt x="897" y="1"/>
                    </a:lnTo>
                    <a:lnTo>
                      <a:pt x="877" y="1"/>
                    </a:lnTo>
                    <a:lnTo>
                      <a:pt x="855" y="1"/>
                    </a:lnTo>
                    <a:lnTo>
                      <a:pt x="832" y="1"/>
                    </a:lnTo>
                    <a:lnTo>
                      <a:pt x="807" y="1"/>
                    </a:lnTo>
                    <a:lnTo>
                      <a:pt x="781" y="1"/>
                    </a:lnTo>
                    <a:lnTo>
                      <a:pt x="753" y="1"/>
                    </a:lnTo>
                    <a:lnTo>
                      <a:pt x="725" y="1"/>
                    </a:lnTo>
                    <a:lnTo>
                      <a:pt x="695" y="1"/>
                    </a:lnTo>
                    <a:lnTo>
                      <a:pt x="665" y="1"/>
                    </a:lnTo>
                    <a:lnTo>
                      <a:pt x="634" y="1"/>
                    </a:lnTo>
                    <a:lnTo>
                      <a:pt x="602" y="1"/>
                    </a:lnTo>
                    <a:lnTo>
                      <a:pt x="570" y="1"/>
                    </a:lnTo>
                    <a:lnTo>
                      <a:pt x="538" y="1"/>
                    </a:lnTo>
                    <a:lnTo>
                      <a:pt x="505" y="1"/>
                    </a:lnTo>
                    <a:lnTo>
                      <a:pt x="473" y="1"/>
                    </a:lnTo>
                    <a:lnTo>
                      <a:pt x="440" y="1"/>
                    </a:lnTo>
                    <a:lnTo>
                      <a:pt x="408" y="1"/>
                    </a:lnTo>
                    <a:lnTo>
                      <a:pt x="376" y="1"/>
                    </a:lnTo>
                    <a:lnTo>
                      <a:pt x="344" y="1"/>
                    </a:lnTo>
                    <a:lnTo>
                      <a:pt x="313" y="1"/>
                    </a:lnTo>
                    <a:lnTo>
                      <a:pt x="283" y="1"/>
                    </a:lnTo>
                    <a:lnTo>
                      <a:pt x="253" y="1"/>
                    </a:lnTo>
                    <a:lnTo>
                      <a:pt x="225" y="1"/>
                    </a:lnTo>
                    <a:lnTo>
                      <a:pt x="198" y="1"/>
                    </a:lnTo>
                    <a:lnTo>
                      <a:pt x="171" y="1"/>
                    </a:lnTo>
                    <a:lnTo>
                      <a:pt x="146" y="1"/>
                    </a:lnTo>
                    <a:lnTo>
                      <a:pt x="123" y="1"/>
                    </a:lnTo>
                    <a:lnTo>
                      <a:pt x="102" y="1"/>
                    </a:lnTo>
                    <a:lnTo>
                      <a:pt x="81" y="1"/>
                    </a:lnTo>
                    <a:lnTo>
                      <a:pt x="64" y="1"/>
                    </a:lnTo>
                    <a:lnTo>
                      <a:pt x="47" y="1"/>
                    </a:lnTo>
                    <a:lnTo>
                      <a:pt x="33" y="1"/>
                    </a:lnTo>
                    <a:lnTo>
                      <a:pt x="21" y="1"/>
                    </a:lnTo>
                    <a:lnTo>
                      <a:pt x="12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79" y="24"/>
                    </a:lnTo>
                    <a:lnTo>
                      <a:pt x="980" y="24"/>
                    </a:lnTo>
                    <a:lnTo>
                      <a:pt x="985" y="24"/>
                    </a:lnTo>
                    <a:lnTo>
                      <a:pt x="997" y="24"/>
                    </a:lnTo>
                    <a:lnTo>
                      <a:pt x="1015" y="25"/>
                    </a:lnTo>
                    <a:lnTo>
                      <a:pt x="1037" y="27"/>
                    </a:lnTo>
                    <a:lnTo>
                      <a:pt x="1062" y="32"/>
                    </a:lnTo>
                    <a:lnTo>
                      <a:pt x="1088" y="41"/>
                    </a:lnTo>
                    <a:lnTo>
                      <a:pt x="1114" y="54"/>
                    </a:lnTo>
                    <a:lnTo>
                      <a:pt x="1136" y="72"/>
                    </a:lnTo>
                    <a:lnTo>
                      <a:pt x="1155" y="96"/>
                    </a:lnTo>
                    <a:lnTo>
                      <a:pt x="1162" y="107"/>
                    </a:lnTo>
                    <a:lnTo>
                      <a:pt x="1174" y="127"/>
                    </a:lnTo>
                    <a:lnTo>
                      <a:pt x="1180" y="138"/>
                    </a:lnTo>
                    <a:lnTo>
                      <a:pt x="1191" y="158"/>
                    </a:lnTo>
                    <a:lnTo>
                      <a:pt x="1202" y="176"/>
                    </a:lnTo>
                    <a:lnTo>
                      <a:pt x="1213" y="193"/>
                    </a:lnTo>
                    <a:lnTo>
                      <a:pt x="1225" y="209"/>
                    </a:lnTo>
                    <a:lnTo>
                      <a:pt x="1238" y="223"/>
                    </a:lnTo>
                    <a:lnTo>
                      <a:pt x="1252" y="236"/>
                    </a:lnTo>
                    <a:lnTo>
                      <a:pt x="1267" y="248"/>
                    </a:lnTo>
                    <a:lnTo>
                      <a:pt x="1286" y="257"/>
                    </a:lnTo>
                    <a:lnTo>
                      <a:pt x="1307" y="264"/>
                    </a:lnTo>
                    <a:lnTo>
                      <a:pt x="1330" y="269"/>
                    </a:lnTo>
                    <a:lnTo>
                      <a:pt x="1357" y="273"/>
                    </a:lnTo>
                    <a:lnTo>
                      <a:pt x="1388" y="274"/>
                    </a:lnTo>
                    <a:lnTo>
                      <a:pt x="1391" y="274"/>
                    </a:lnTo>
                    <a:lnTo>
                      <a:pt x="1400" y="274"/>
                    </a:lnTo>
                    <a:lnTo>
                      <a:pt x="1414" y="274"/>
                    </a:lnTo>
                    <a:lnTo>
                      <a:pt x="1433" y="274"/>
                    </a:lnTo>
                    <a:lnTo>
                      <a:pt x="1455" y="274"/>
                    </a:lnTo>
                    <a:lnTo>
                      <a:pt x="1481" y="274"/>
                    </a:lnTo>
                    <a:lnTo>
                      <a:pt x="1510" y="274"/>
                    </a:lnTo>
                    <a:lnTo>
                      <a:pt x="1541" y="274"/>
                    </a:lnTo>
                    <a:lnTo>
                      <a:pt x="1573" y="274"/>
                    </a:lnTo>
                    <a:lnTo>
                      <a:pt x="1606" y="274"/>
                    </a:lnTo>
                    <a:lnTo>
                      <a:pt x="1640" y="274"/>
                    </a:lnTo>
                    <a:lnTo>
                      <a:pt x="1673" y="274"/>
                    </a:lnTo>
                    <a:lnTo>
                      <a:pt x="1705" y="274"/>
                    </a:lnTo>
                    <a:lnTo>
                      <a:pt x="1736" y="274"/>
                    </a:lnTo>
                    <a:lnTo>
                      <a:pt x="1765" y="274"/>
                    </a:lnTo>
                    <a:lnTo>
                      <a:pt x="1791" y="274"/>
                    </a:lnTo>
                    <a:lnTo>
                      <a:pt x="1813" y="274"/>
                    </a:lnTo>
                    <a:lnTo>
                      <a:pt x="1832" y="274"/>
                    </a:lnTo>
                    <a:lnTo>
                      <a:pt x="1846" y="274"/>
                    </a:lnTo>
                    <a:lnTo>
                      <a:pt x="1855" y="274"/>
                    </a:lnTo>
                    <a:lnTo>
                      <a:pt x="1859" y="274"/>
                    </a:lnTo>
                    <a:lnTo>
                      <a:pt x="1859" y="252"/>
                    </a:lnTo>
                    <a:lnTo>
                      <a:pt x="1855" y="252"/>
                    </a:lnTo>
                    <a:lnTo>
                      <a:pt x="1846" y="252"/>
                    </a:lnTo>
                    <a:lnTo>
                      <a:pt x="1832" y="252"/>
                    </a:lnTo>
                    <a:lnTo>
                      <a:pt x="1813" y="252"/>
                    </a:lnTo>
                    <a:lnTo>
                      <a:pt x="1791" y="252"/>
                    </a:lnTo>
                    <a:lnTo>
                      <a:pt x="1765" y="252"/>
                    </a:lnTo>
                    <a:lnTo>
                      <a:pt x="1736" y="252"/>
                    </a:lnTo>
                    <a:lnTo>
                      <a:pt x="1705" y="252"/>
                    </a:lnTo>
                    <a:lnTo>
                      <a:pt x="1673" y="252"/>
                    </a:lnTo>
                    <a:lnTo>
                      <a:pt x="1640" y="252"/>
                    </a:lnTo>
                    <a:lnTo>
                      <a:pt x="1606" y="252"/>
                    </a:lnTo>
                    <a:lnTo>
                      <a:pt x="1573" y="252"/>
                    </a:lnTo>
                    <a:lnTo>
                      <a:pt x="1541" y="252"/>
                    </a:lnTo>
                    <a:lnTo>
                      <a:pt x="1510" y="252"/>
                    </a:lnTo>
                    <a:lnTo>
                      <a:pt x="1481" y="252"/>
                    </a:lnTo>
                    <a:lnTo>
                      <a:pt x="1455" y="252"/>
                    </a:lnTo>
                    <a:lnTo>
                      <a:pt x="1433" y="252"/>
                    </a:lnTo>
                    <a:lnTo>
                      <a:pt x="1414" y="252"/>
                    </a:lnTo>
                    <a:lnTo>
                      <a:pt x="1400" y="252"/>
                    </a:lnTo>
                    <a:lnTo>
                      <a:pt x="1391" y="252"/>
                    </a:lnTo>
                    <a:lnTo>
                      <a:pt x="1388" y="252"/>
                    </a:lnTo>
                    <a:lnTo>
                      <a:pt x="1358" y="251"/>
                    </a:lnTo>
                    <a:lnTo>
                      <a:pt x="1332" y="247"/>
                    </a:lnTo>
                    <a:lnTo>
                      <a:pt x="1310" y="241"/>
                    </a:lnTo>
                    <a:lnTo>
                      <a:pt x="1291" y="234"/>
                    </a:lnTo>
                    <a:lnTo>
                      <a:pt x="1274" y="224"/>
                    </a:lnTo>
                    <a:lnTo>
                      <a:pt x="1259" y="213"/>
                    </a:lnTo>
                    <a:lnTo>
                      <a:pt x="1246" y="199"/>
                    </a:lnTo>
                    <a:lnTo>
                      <a:pt x="1234" y="184"/>
                    </a:lnTo>
                    <a:lnTo>
                      <a:pt x="1223" y="166"/>
                    </a:lnTo>
                    <a:lnTo>
                      <a:pt x="1212" y="148"/>
                    </a:lnTo>
                    <a:lnTo>
                      <a:pt x="1200" y="127"/>
                    </a:lnTo>
                    <a:lnTo>
                      <a:pt x="1193" y="116"/>
                    </a:lnTo>
                    <a:lnTo>
                      <a:pt x="1182" y="95"/>
                    </a:lnTo>
                    <a:lnTo>
                      <a:pt x="1175" y="84"/>
                    </a:lnTo>
                    <a:lnTo>
                      <a:pt x="1156" y="59"/>
                    </a:lnTo>
                    <a:lnTo>
                      <a:pt x="1134" y="40"/>
                    </a:lnTo>
                    <a:lnTo>
                      <a:pt x="1110" y="25"/>
                    </a:lnTo>
                    <a:lnTo>
                      <a:pt x="1084" y="14"/>
                    </a:lnTo>
                    <a:lnTo>
                      <a:pt x="1059" y="7"/>
                    </a:lnTo>
                    <a:lnTo>
                      <a:pt x="1035" y="3"/>
                    </a:lnTo>
                    <a:lnTo>
                      <a:pt x="1014" y="1"/>
                    </a:lnTo>
                    <a:lnTo>
                      <a:pt x="997" y="0"/>
                    </a:lnTo>
                    <a:lnTo>
                      <a:pt x="985" y="1"/>
                    </a:lnTo>
                    <a:lnTo>
                      <a:pt x="979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/>
            </p:nvSpPr>
            <p:spPr bwMode="auto">
              <a:xfrm>
                <a:off x="3842" y="986"/>
                <a:ext cx="15" cy="112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27" name="Group 88"/>
              <p:cNvGrpSpPr>
                <a:grpSpLocks/>
              </p:cNvGrpSpPr>
              <p:nvPr/>
            </p:nvGrpSpPr>
            <p:grpSpPr bwMode="auto">
              <a:xfrm>
                <a:off x="4159" y="986"/>
                <a:ext cx="652" cy="112"/>
                <a:chOff x="4401" y="1474"/>
                <a:chExt cx="442" cy="75"/>
              </a:xfrm>
            </p:grpSpPr>
            <p:sp>
              <p:nvSpPr>
                <p:cNvPr id="36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7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8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9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0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1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2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8" name="Line 96"/>
              <p:cNvSpPr>
                <a:spLocks noChangeAspect="1" noChangeShapeType="1"/>
              </p:cNvSpPr>
              <p:nvPr/>
            </p:nvSpPr>
            <p:spPr bwMode="auto">
              <a:xfrm>
                <a:off x="4130" y="1997"/>
                <a:ext cx="264" cy="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Text Box 97"/>
              <p:cNvSpPr txBox="1">
                <a:spLocks noChangeAspect="1" noChangeArrowheads="1"/>
              </p:cNvSpPr>
              <p:nvPr/>
            </p:nvSpPr>
            <p:spPr bwMode="auto">
              <a:xfrm>
                <a:off x="4560" y="1925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30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3757" y="192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grpSp>
            <p:nvGrpSpPr>
              <p:cNvPr id="31" name="Group 99"/>
              <p:cNvGrpSpPr>
                <a:grpSpLocks noChangeAspect="1"/>
              </p:cNvGrpSpPr>
              <p:nvPr/>
            </p:nvGrpSpPr>
            <p:grpSpPr bwMode="auto">
              <a:xfrm>
                <a:off x="4099" y="2090"/>
                <a:ext cx="345" cy="131"/>
                <a:chOff x="3109" y="911"/>
                <a:chExt cx="156" cy="59"/>
              </a:xfrm>
            </p:grpSpPr>
            <p:sp>
              <p:nvSpPr>
                <p:cNvPr id="32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911"/>
                  <a:ext cx="156" cy="23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3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3232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4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3184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5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3137" y="922"/>
                  <a:ext cx="7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667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Leading </a:t>
            </a:r>
            <a:r>
              <a:rPr lang="en-US" dirty="0">
                <a:latin typeface="Times New Roman"/>
                <a:cs typeface="Times New Roman"/>
              </a:rPr>
              <a:t>strand synthesis continues in a 5’ to 3’ </a:t>
            </a:r>
            <a:r>
              <a:rPr lang="en-US" dirty="0" smtClean="0">
                <a:latin typeface="Times New Roman"/>
                <a:cs typeface="Times New Roman"/>
              </a:rPr>
              <a:t>direction.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Discontinuous synthesis produces 5’ to 3’ DNA segments (</a:t>
            </a:r>
            <a:r>
              <a:rPr lang="en-US" dirty="0" smtClean="0">
                <a:latin typeface="Times New Roman"/>
                <a:cs typeface="Times New Roman"/>
              </a:rPr>
              <a:t>Okazaki fragments).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918833" y="1703593"/>
            <a:ext cx="6422816" cy="2160000"/>
            <a:chOff x="507" y="783"/>
            <a:chExt cx="4580" cy="173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908" y="1871"/>
              <a:ext cx="942" cy="645"/>
              <a:chOff x="2908" y="1871"/>
              <a:chExt cx="942" cy="645"/>
            </a:xfrm>
          </p:grpSpPr>
          <p:grpSp>
            <p:nvGrpSpPr>
              <p:cNvPr id="112" name="Group 4"/>
              <p:cNvGrpSpPr>
                <a:grpSpLocks/>
              </p:cNvGrpSpPr>
              <p:nvPr/>
            </p:nvGrpSpPr>
            <p:grpSpPr bwMode="auto">
              <a:xfrm>
                <a:off x="2908" y="1871"/>
                <a:ext cx="942" cy="645"/>
                <a:chOff x="3135" y="3007"/>
                <a:chExt cx="942" cy="645"/>
              </a:xfrm>
            </p:grpSpPr>
            <p:sp>
              <p:nvSpPr>
                <p:cNvPr id="115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3303" y="3096"/>
                  <a:ext cx="2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16" name="Group 6"/>
                <p:cNvGrpSpPr>
                  <a:grpSpLocks/>
                </p:cNvGrpSpPr>
                <p:nvPr/>
              </p:nvGrpSpPr>
              <p:grpSpPr bwMode="auto">
                <a:xfrm>
                  <a:off x="3543" y="3007"/>
                  <a:ext cx="322" cy="645"/>
                  <a:chOff x="4459" y="2091"/>
                  <a:chExt cx="231" cy="426"/>
                </a:xfrm>
              </p:grpSpPr>
              <p:sp>
                <p:nvSpPr>
                  <p:cNvPr id="125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6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17" name="Rectangle 9"/>
                <p:cNvSpPr>
                  <a:spLocks noChangeArrowheads="1"/>
                </p:cNvSpPr>
                <p:nvPr/>
              </p:nvSpPr>
              <p:spPr bwMode="auto">
                <a:xfrm>
                  <a:off x="3710" y="3190"/>
                  <a:ext cx="169" cy="52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18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6" y="3091"/>
                  <a:ext cx="26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19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35" y="3091"/>
                  <a:ext cx="26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grpSp>
              <p:nvGrpSpPr>
                <p:cNvPr id="120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3370" y="3190"/>
                  <a:ext cx="326" cy="133"/>
                  <a:chOff x="3109" y="911"/>
                  <a:chExt cx="156" cy="59"/>
                </a:xfrm>
              </p:grpSpPr>
              <p:sp>
                <p:nvSpPr>
                  <p:cNvPr id="121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2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3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4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sp>
            <p:nvSpPr>
              <p:cNvPr id="113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512" y="2064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619" y="2057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" name="Line 19"/>
            <p:cNvSpPr>
              <a:spLocks noChangeAspect="1" noChangeShapeType="1"/>
            </p:cNvSpPr>
            <p:nvPr/>
          </p:nvSpPr>
          <p:spPr bwMode="auto">
            <a:xfrm>
              <a:off x="4214" y="1977"/>
              <a:ext cx="2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7" name="Text Box 20"/>
            <p:cNvSpPr txBox="1">
              <a:spLocks noChangeAspect="1" noChangeArrowheads="1"/>
            </p:cNvSpPr>
            <p:nvPr/>
          </p:nvSpPr>
          <p:spPr bwMode="auto">
            <a:xfrm>
              <a:off x="3825" y="196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350" y="2068"/>
              <a:ext cx="437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9" name="Group 22"/>
            <p:cNvGrpSpPr>
              <a:grpSpLocks noChangeAspect="1"/>
            </p:cNvGrpSpPr>
            <p:nvPr/>
          </p:nvGrpSpPr>
          <p:grpSpPr bwMode="auto">
            <a:xfrm>
              <a:off x="4077" y="2068"/>
              <a:ext cx="335" cy="130"/>
              <a:chOff x="3109" y="911"/>
              <a:chExt cx="156" cy="59"/>
            </a:xfrm>
          </p:grpSpPr>
          <p:sp>
            <p:nvSpPr>
              <p:cNvPr id="10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0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3134" y="787"/>
              <a:ext cx="330" cy="628"/>
              <a:chOff x="4063" y="1341"/>
              <a:chExt cx="231" cy="427"/>
            </a:xfrm>
          </p:grpSpPr>
          <p:sp>
            <p:nvSpPr>
              <p:cNvPr id="106" name="Freeform 28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40 w 154"/>
                  <a:gd name="T1" fmla="*/ 647 h 284"/>
                  <a:gd name="T2" fmla="*/ 15 w 154"/>
                  <a:gd name="T3" fmla="*/ 695 h 284"/>
                  <a:gd name="T4" fmla="*/ 0 w 154"/>
                  <a:gd name="T5" fmla="*/ 758 h 284"/>
                  <a:gd name="T6" fmla="*/ 0 w 154"/>
                  <a:gd name="T7" fmla="*/ 830 h 284"/>
                  <a:gd name="T8" fmla="*/ 21 w 154"/>
                  <a:gd name="T9" fmla="*/ 893 h 284"/>
                  <a:gd name="T10" fmla="*/ 67 w 154"/>
                  <a:gd name="T11" fmla="*/ 944 h 284"/>
                  <a:gd name="T12" fmla="*/ 151 w 154"/>
                  <a:gd name="T13" fmla="*/ 965 h 284"/>
                  <a:gd name="T14" fmla="*/ 151 w 154"/>
                  <a:gd name="T15" fmla="*/ 965 h 284"/>
                  <a:gd name="T16" fmla="*/ 261 w 154"/>
                  <a:gd name="T17" fmla="*/ 953 h 284"/>
                  <a:gd name="T18" fmla="*/ 345 w 154"/>
                  <a:gd name="T19" fmla="*/ 911 h 284"/>
                  <a:gd name="T20" fmla="*/ 411 w 154"/>
                  <a:gd name="T21" fmla="*/ 845 h 284"/>
                  <a:gd name="T22" fmla="*/ 463 w 154"/>
                  <a:gd name="T23" fmla="*/ 777 h 284"/>
                  <a:gd name="T24" fmla="*/ 492 w 154"/>
                  <a:gd name="T25" fmla="*/ 714 h 284"/>
                  <a:gd name="T26" fmla="*/ 513 w 154"/>
                  <a:gd name="T27" fmla="*/ 668 h 284"/>
                  <a:gd name="T28" fmla="*/ 519 w 154"/>
                  <a:gd name="T29" fmla="*/ 647 h 284"/>
                  <a:gd name="T30" fmla="*/ 519 w 154"/>
                  <a:gd name="T31" fmla="*/ 647 h 284"/>
                  <a:gd name="T32" fmla="*/ 519 w 154"/>
                  <a:gd name="T33" fmla="*/ 323 h 284"/>
                  <a:gd name="T34" fmla="*/ 519 w 154"/>
                  <a:gd name="T35" fmla="*/ 323 h 284"/>
                  <a:gd name="T36" fmla="*/ 513 w 154"/>
                  <a:gd name="T37" fmla="*/ 302 h 284"/>
                  <a:gd name="T38" fmla="*/ 492 w 154"/>
                  <a:gd name="T39" fmla="*/ 256 h 284"/>
                  <a:gd name="T40" fmla="*/ 463 w 154"/>
                  <a:gd name="T41" fmla="*/ 189 h 284"/>
                  <a:gd name="T42" fmla="*/ 411 w 154"/>
                  <a:gd name="T43" fmla="*/ 120 h 284"/>
                  <a:gd name="T44" fmla="*/ 345 w 154"/>
                  <a:gd name="T45" fmla="*/ 59 h 284"/>
                  <a:gd name="T46" fmla="*/ 261 w 154"/>
                  <a:gd name="T47" fmla="*/ 14 h 284"/>
                  <a:gd name="T48" fmla="*/ 151 w 154"/>
                  <a:gd name="T49" fmla="*/ 0 h 284"/>
                  <a:gd name="T50" fmla="*/ 151 w 154"/>
                  <a:gd name="T51" fmla="*/ 0 h 284"/>
                  <a:gd name="T52" fmla="*/ 67 w 154"/>
                  <a:gd name="T53" fmla="*/ 26 h 284"/>
                  <a:gd name="T54" fmla="*/ 21 w 154"/>
                  <a:gd name="T55" fmla="*/ 75 h 284"/>
                  <a:gd name="T56" fmla="*/ 0 w 154"/>
                  <a:gd name="T57" fmla="*/ 140 h 284"/>
                  <a:gd name="T58" fmla="*/ 0 w 154"/>
                  <a:gd name="T59" fmla="*/ 210 h 284"/>
                  <a:gd name="T60" fmla="*/ 15 w 154"/>
                  <a:gd name="T61" fmla="*/ 275 h 284"/>
                  <a:gd name="T62" fmla="*/ 40 w 154"/>
                  <a:gd name="T63" fmla="*/ 323 h 284"/>
                  <a:gd name="T64" fmla="*/ 40 w 154"/>
                  <a:gd name="T65" fmla="*/ 323 h 284"/>
                  <a:gd name="T66" fmla="*/ 40 w 154"/>
                  <a:gd name="T67" fmla="*/ 407 h 284"/>
                  <a:gd name="T68" fmla="*/ 40 w 154"/>
                  <a:gd name="T69" fmla="*/ 561 h 284"/>
                  <a:gd name="T70" fmla="*/ 40 w 154"/>
                  <a:gd name="T71" fmla="*/ 647 h 284"/>
                  <a:gd name="T72" fmla="*/ 40 w 154"/>
                  <a:gd name="T73" fmla="*/ 647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7" name="Freeform 29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162 w 48"/>
                  <a:gd name="T1" fmla="*/ 0 h 67"/>
                  <a:gd name="T2" fmla="*/ 68 w 48"/>
                  <a:gd name="T3" fmla="*/ 19 h 67"/>
                  <a:gd name="T4" fmla="*/ 18 w 48"/>
                  <a:gd name="T5" fmla="*/ 73 h 67"/>
                  <a:gd name="T6" fmla="*/ 0 w 48"/>
                  <a:gd name="T7" fmla="*/ 143 h 67"/>
                  <a:gd name="T8" fmla="*/ 14 w 48"/>
                  <a:gd name="T9" fmla="*/ 213 h 67"/>
                  <a:gd name="T10" fmla="*/ 14 w 48"/>
                  <a:gd name="T11" fmla="*/ 213 h 67"/>
                  <a:gd name="T12" fmla="*/ 18 w 48"/>
                  <a:gd name="T13" fmla="*/ 216 h 67"/>
                  <a:gd name="T14" fmla="*/ 21 w 48"/>
                  <a:gd name="T15" fmla="*/ 221 h 67"/>
                  <a:gd name="T16" fmla="*/ 27 w 48"/>
                  <a:gd name="T17" fmla="*/ 222 h 67"/>
                  <a:gd name="T18" fmla="*/ 27 w 48"/>
                  <a:gd name="T19" fmla="*/ 222 h 67"/>
                  <a:gd name="T20" fmla="*/ 33 w 48"/>
                  <a:gd name="T21" fmla="*/ 221 h 67"/>
                  <a:gd name="T22" fmla="*/ 39 w 48"/>
                  <a:gd name="T23" fmla="*/ 216 h 67"/>
                  <a:gd name="T24" fmla="*/ 39 w 48"/>
                  <a:gd name="T25" fmla="*/ 209 h 67"/>
                  <a:gd name="T26" fmla="*/ 39 w 48"/>
                  <a:gd name="T27" fmla="*/ 209 h 67"/>
                  <a:gd name="T28" fmla="*/ 33 w 48"/>
                  <a:gd name="T29" fmla="*/ 127 h 67"/>
                  <a:gd name="T30" fmla="*/ 68 w 48"/>
                  <a:gd name="T31" fmla="*/ 46 h 67"/>
                  <a:gd name="T32" fmla="*/ 162 w 48"/>
                  <a:gd name="T33" fmla="*/ 0 h 67"/>
                  <a:gd name="T34" fmla="*/ 162 w 48"/>
                  <a:gd name="T35" fmla="*/ 0 h 67"/>
                  <a:gd name="T36" fmla="*/ 162 w 48"/>
                  <a:gd name="T37" fmla="*/ 0 h 67"/>
                  <a:gd name="T38" fmla="*/ 162 w 48"/>
                  <a:gd name="T39" fmla="*/ 0 h 67"/>
                  <a:gd name="T40" fmla="*/ 162 w 48"/>
                  <a:gd name="T41" fmla="*/ 0 h 67"/>
                  <a:gd name="T42" fmla="*/ 162 w 48"/>
                  <a:gd name="T43" fmla="*/ 0 h 67"/>
                  <a:gd name="T44" fmla="*/ 162 w 48"/>
                  <a:gd name="T45" fmla="*/ 0 h 67"/>
                  <a:gd name="T46" fmla="*/ 162 w 48"/>
                  <a:gd name="T47" fmla="*/ 0 h 67"/>
                  <a:gd name="T48" fmla="*/ 162 w 48"/>
                  <a:gd name="T49" fmla="*/ 0 h 67"/>
                  <a:gd name="T50" fmla="*/ 162 w 48"/>
                  <a:gd name="T51" fmla="*/ 0 h 67"/>
                  <a:gd name="T52" fmla="*/ 162 w 48"/>
                  <a:gd name="T53" fmla="*/ 0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67"/>
                  <a:gd name="T83" fmla="*/ 48 w 48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3142" y="1168"/>
              <a:ext cx="964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12" name="Line 31"/>
            <p:cNvSpPr>
              <a:spLocks noChangeAspect="1" noChangeShapeType="1"/>
            </p:cNvSpPr>
            <p:nvPr/>
          </p:nvSpPr>
          <p:spPr bwMode="auto">
            <a:xfrm flipH="1">
              <a:off x="3463" y="1309"/>
              <a:ext cx="25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13" name="Text Box 32"/>
            <p:cNvSpPr txBox="1">
              <a:spLocks noChangeAspect="1" noChangeArrowheads="1"/>
            </p:cNvSpPr>
            <p:nvPr/>
          </p:nvSpPr>
          <p:spPr bwMode="auto">
            <a:xfrm>
              <a:off x="4345" y="112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14" name="Text Box 33"/>
            <p:cNvSpPr txBox="1">
              <a:spLocks noChangeAspect="1" noChangeArrowheads="1"/>
            </p:cNvSpPr>
            <p:nvPr/>
          </p:nvSpPr>
          <p:spPr bwMode="auto">
            <a:xfrm>
              <a:off x="2920" y="112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15" name="Freeform 34"/>
            <p:cNvSpPr>
              <a:spLocks noChangeAspect="1"/>
            </p:cNvSpPr>
            <p:nvPr/>
          </p:nvSpPr>
          <p:spPr bwMode="auto">
            <a:xfrm>
              <a:off x="4070" y="1088"/>
              <a:ext cx="326" cy="130"/>
            </a:xfrm>
            <a:custGeom>
              <a:avLst/>
              <a:gdLst>
                <a:gd name="T0" fmla="*/ 1293 w 152"/>
                <a:gd name="T1" fmla="*/ 383 h 59"/>
                <a:gd name="T2" fmla="*/ 1293 w 152"/>
                <a:gd name="T3" fmla="*/ 0 h 59"/>
                <a:gd name="T4" fmla="*/ 1214 w 152"/>
                <a:gd name="T5" fmla="*/ 0 h 59"/>
                <a:gd name="T6" fmla="*/ 1214 w 152"/>
                <a:gd name="T7" fmla="*/ 383 h 59"/>
                <a:gd name="T8" fmla="*/ 819 w 152"/>
                <a:gd name="T9" fmla="*/ 383 h 59"/>
                <a:gd name="T10" fmla="*/ 819 w 152"/>
                <a:gd name="T11" fmla="*/ 0 h 59"/>
                <a:gd name="T12" fmla="*/ 740 w 152"/>
                <a:gd name="T13" fmla="*/ 0 h 59"/>
                <a:gd name="T14" fmla="*/ 740 w 152"/>
                <a:gd name="T15" fmla="*/ 383 h 59"/>
                <a:gd name="T16" fmla="*/ 345 w 152"/>
                <a:gd name="T17" fmla="*/ 383 h 59"/>
                <a:gd name="T18" fmla="*/ 345 w 152"/>
                <a:gd name="T19" fmla="*/ 0 h 59"/>
                <a:gd name="T20" fmla="*/ 277 w 152"/>
                <a:gd name="T21" fmla="*/ 0 h 59"/>
                <a:gd name="T22" fmla="*/ 277 w 152"/>
                <a:gd name="T23" fmla="*/ 383 h 59"/>
                <a:gd name="T24" fmla="*/ 0 w 152"/>
                <a:gd name="T25" fmla="*/ 383 h 59"/>
                <a:gd name="T26" fmla="*/ 0 w 152"/>
                <a:gd name="T27" fmla="*/ 630 h 59"/>
                <a:gd name="T28" fmla="*/ 1499 w 152"/>
                <a:gd name="T29" fmla="*/ 630 h 59"/>
                <a:gd name="T30" fmla="*/ 1499 w 152"/>
                <a:gd name="T31" fmla="*/ 383 h 59"/>
                <a:gd name="T32" fmla="*/ 1293 w 152"/>
                <a:gd name="T33" fmla="*/ 383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59"/>
                <a:gd name="T53" fmla="*/ 152 w 152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2409" y="1334"/>
              <a:ext cx="484" cy="634"/>
              <a:chOff x="3561" y="1713"/>
              <a:chExt cx="339" cy="431"/>
            </a:xfrm>
          </p:grpSpPr>
          <p:sp>
            <p:nvSpPr>
              <p:cNvPr id="102" name="Freeform 36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382 w 226"/>
                  <a:gd name="T1" fmla="*/ 0 h 288"/>
                  <a:gd name="T2" fmla="*/ 450 w 226"/>
                  <a:gd name="T3" fmla="*/ 6 h 288"/>
                  <a:gd name="T4" fmla="*/ 513 w 226"/>
                  <a:gd name="T5" fmla="*/ 28 h 288"/>
                  <a:gd name="T6" fmla="*/ 573 w 226"/>
                  <a:gd name="T7" fmla="*/ 67 h 288"/>
                  <a:gd name="T8" fmla="*/ 629 w 226"/>
                  <a:gd name="T9" fmla="*/ 114 h 288"/>
                  <a:gd name="T10" fmla="*/ 674 w 226"/>
                  <a:gd name="T11" fmla="*/ 171 h 288"/>
                  <a:gd name="T12" fmla="*/ 709 w 226"/>
                  <a:gd name="T13" fmla="*/ 238 h 288"/>
                  <a:gd name="T14" fmla="*/ 741 w 226"/>
                  <a:gd name="T15" fmla="*/ 316 h 288"/>
                  <a:gd name="T16" fmla="*/ 756 w 226"/>
                  <a:gd name="T17" fmla="*/ 397 h 288"/>
                  <a:gd name="T18" fmla="*/ 763 w 226"/>
                  <a:gd name="T19" fmla="*/ 483 h 288"/>
                  <a:gd name="T20" fmla="*/ 763 w 226"/>
                  <a:gd name="T21" fmla="*/ 483 h 288"/>
                  <a:gd name="T22" fmla="*/ 756 w 226"/>
                  <a:gd name="T23" fmla="*/ 569 h 288"/>
                  <a:gd name="T24" fmla="*/ 741 w 226"/>
                  <a:gd name="T25" fmla="*/ 649 h 288"/>
                  <a:gd name="T26" fmla="*/ 709 w 226"/>
                  <a:gd name="T27" fmla="*/ 723 h 288"/>
                  <a:gd name="T28" fmla="*/ 674 w 226"/>
                  <a:gd name="T29" fmla="*/ 795 h 288"/>
                  <a:gd name="T30" fmla="*/ 629 w 226"/>
                  <a:gd name="T31" fmla="*/ 852 h 288"/>
                  <a:gd name="T32" fmla="*/ 573 w 226"/>
                  <a:gd name="T33" fmla="*/ 898 h 288"/>
                  <a:gd name="T34" fmla="*/ 513 w 226"/>
                  <a:gd name="T35" fmla="*/ 937 h 288"/>
                  <a:gd name="T36" fmla="*/ 450 w 226"/>
                  <a:gd name="T37" fmla="*/ 959 h 288"/>
                  <a:gd name="T38" fmla="*/ 382 w 226"/>
                  <a:gd name="T39" fmla="*/ 965 h 288"/>
                  <a:gd name="T40" fmla="*/ 382 w 226"/>
                  <a:gd name="T41" fmla="*/ 965 h 288"/>
                  <a:gd name="T42" fmla="*/ 315 w 226"/>
                  <a:gd name="T43" fmla="*/ 959 h 288"/>
                  <a:gd name="T44" fmla="*/ 248 w 226"/>
                  <a:gd name="T45" fmla="*/ 937 h 288"/>
                  <a:gd name="T46" fmla="*/ 189 w 226"/>
                  <a:gd name="T47" fmla="*/ 898 h 288"/>
                  <a:gd name="T48" fmla="*/ 135 w 226"/>
                  <a:gd name="T49" fmla="*/ 852 h 288"/>
                  <a:gd name="T50" fmla="*/ 93 w 226"/>
                  <a:gd name="T51" fmla="*/ 795 h 288"/>
                  <a:gd name="T52" fmla="*/ 50 w 226"/>
                  <a:gd name="T53" fmla="*/ 723 h 288"/>
                  <a:gd name="T54" fmla="*/ 26 w 226"/>
                  <a:gd name="T55" fmla="*/ 649 h 288"/>
                  <a:gd name="T56" fmla="*/ 8 w 226"/>
                  <a:gd name="T57" fmla="*/ 569 h 288"/>
                  <a:gd name="T58" fmla="*/ 0 w 226"/>
                  <a:gd name="T59" fmla="*/ 483 h 288"/>
                  <a:gd name="T60" fmla="*/ 0 w 226"/>
                  <a:gd name="T61" fmla="*/ 483 h 288"/>
                  <a:gd name="T62" fmla="*/ 8 w 226"/>
                  <a:gd name="T63" fmla="*/ 397 h 288"/>
                  <a:gd name="T64" fmla="*/ 26 w 226"/>
                  <a:gd name="T65" fmla="*/ 316 h 288"/>
                  <a:gd name="T66" fmla="*/ 50 w 226"/>
                  <a:gd name="T67" fmla="*/ 238 h 288"/>
                  <a:gd name="T68" fmla="*/ 93 w 226"/>
                  <a:gd name="T69" fmla="*/ 171 h 288"/>
                  <a:gd name="T70" fmla="*/ 135 w 226"/>
                  <a:gd name="T71" fmla="*/ 114 h 288"/>
                  <a:gd name="T72" fmla="*/ 189 w 226"/>
                  <a:gd name="T73" fmla="*/ 67 h 288"/>
                  <a:gd name="T74" fmla="*/ 248 w 226"/>
                  <a:gd name="T75" fmla="*/ 28 h 288"/>
                  <a:gd name="T76" fmla="*/ 315 w 226"/>
                  <a:gd name="T77" fmla="*/ 6 h 288"/>
                  <a:gd name="T78" fmla="*/ 382 w 226"/>
                  <a:gd name="T79" fmla="*/ 0 h 288"/>
                  <a:gd name="T80" fmla="*/ 382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Freeform 37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122 w 45"/>
                  <a:gd name="T1" fmla="*/ 362 h 135"/>
                  <a:gd name="T2" fmla="*/ 89 w 45"/>
                  <a:gd name="T3" fmla="*/ 322 h 135"/>
                  <a:gd name="T4" fmla="*/ 63 w 45"/>
                  <a:gd name="T5" fmla="*/ 278 h 135"/>
                  <a:gd name="T6" fmla="*/ 49 w 45"/>
                  <a:gd name="T7" fmla="*/ 221 h 135"/>
                  <a:gd name="T8" fmla="*/ 49 w 45"/>
                  <a:gd name="T9" fmla="*/ 221 h 135"/>
                  <a:gd name="T10" fmla="*/ 63 w 45"/>
                  <a:gd name="T11" fmla="*/ 171 h 135"/>
                  <a:gd name="T12" fmla="*/ 89 w 45"/>
                  <a:gd name="T13" fmla="*/ 127 h 135"/>
                  <a:gd name="T14" fmla="*/ 122 w 45"/>
                  <a:gd name="T15" fmla="*/ 90 h 135"/>
                  <a:gd name="T16" fmla="*/ 122 w 45"/>
                  <a:gd name="T17" fmla="*/ 90 h 135"/>
                  <a:gd name="T18" fmla="*/ 140 w 45"/>
                  <a:gd name="T19" fmla="*/ 63 h 135"/>
                  <a:gd name="T20" fmla="*/ 141 w 45"/>
                  <a:gd name="T21" fmla="*/ 28 h 135"/>
                  <a:gd name="T22" fmla="*/ 149 w 45"/>
                  <a:gd name="T23" fmla="*/ 0 h 135"/>
                  <a:gd name="T24" fmla="*/ 149 w 45"/>
                  <a:gd name="T25" fmla="*/ 0 h 135"/>
                  <a:gd name="T26" fmla="*/ 141 w 45"/>
                  <a:gd name="T27" fmla="*/ 22 h 135"/>
                  <a:gd name="T28" fmla="*/ 141 w 45"/>
                  <a:gd name="T29" fmla="*/ 28 h 135"/>
                  <a:gd name="T30" fmla="*/ 149 w 45"/>
                  <a:gd name="T31" fmla="*/ 0 h 135"/>
                  <a:gd name="T32" fmla="*/ 149 w 45"/>
                  <a:gd name="T33" fmla="*/ 0 h 135"/>
                  <a:gd name="T34" fmla="*/ 149 w 45"/>
                  <a:gd name="T35" fmla="*/ 0 h 135"/>
                  <a:gd name="T36" fmla="*/ 149 w 45"/>
                  <a:gd name="T37" fmla="*/ 0 h 135"/>
                  <a:gd name="T38" fmla="*/ 149 w 45"/>
                  <a:gd name="T39" fmla="*/ 0 h 135"/>
                  <a:gd name="T40" fmla="*/ 149 w 45"/>
                  <a:gd name="T41" fmla="*/ 0 h 135"/>
                  <a:gd name="T42" fmla="*/ 140 w 45"/>
                  <a:gd name="T43" fmla="*/ 27 h 135"/>
                  <a:gd name="T44" fmla="*/ 128 w 45"/>
                  <a:gd name="T45" fmla="*/ 55 h 135"/>
                  <a:gd name="T46" fmla="*/ 113 w 45"/>
                  <a:gd name="T47" fmla="*/ 81 h 135"/>
                  <a:gd name="T48" fmla="*/ 113 w 45"/>
                  <a:gd name="T49" fmla="*/ 81 h 135"/>
                  <a:gd name="T50" fmla="*/ 55 w 45"/>
                  <a:gd name="T51" fmla="*/ 121 h 135"/>
                  <a:gd name="T52" fmla="*/ 13 w 45"/>
                  <a:gd name="T53" fmla="*/ 175 h 135"/>
                  <a:gd name="T54" fmla="*/ 0 w 45"/>
                  <a:gd name="T55" fmla="*/ 238 h 135"/>
                  <a:gd name="T56" fmla="*/ 0 w 45"/>
                  <a:gd name="T57" fmla="*/ 238 h 135"/>
                  <a:gd name="T58" fmla="*/ 0 w 45"/>
                  <a:gd name="T59" fmla="*/ 238 h 135"/>
                  <a:gd name="T60" fmla="*/ 0 w 45"/>
                  <a:gd name="T61" fmla="*/ 238 h 135"/>
                  <a:gd name="T62" fmla="*/ 0 w 45"/>
                  <a:gd name="T63" fmla="*/ 242 h 135"/>
                  <a:gd name="T64" fmla="*/ 0 w 45"/>
                  <a:gd name="T65" fmla="*/ 242 h 135"/>
                  <a:gd name="T66" fmla="*/ 22 w 45"/>
                  <a:gd name="T67" fmla="*/ 292 h 135"/>
                  <a:gd name="T68" fmla="*/ 67 w 45"/>
                  <a:gd name="T69" fmla="*/ 335 h 135"/>
                  <a:gd name="T70" fmla="*/ 113 w 45"/>
                  <a:gd name="T71" fmla="*/ 371 h 135"/>
                  <a:gd name="T72" fmla="*/ 113 w 45"/>
                  <a:gd name="T73" fmla="*/ 371 h 135"/>
                  <a:gd name="T74" fmla="*/ 128 w 45"/>
                  <a:gd name="T75" fmla="*/ 397 h 135"/>
                  <a:gd name="T76" fmla="*/ 140 w 45"/>
                  <a:gd name="T77" fmla="*/ 423 h 135"/>
                  <a:gd name="T78" fmla="*/ 149 w 45"/>
                  <a:gd name="T79" fmla="*/ 452 h 135"/>
                  <a:gd name="T80" fmla="*/ 149 w 45"/>
                  <a:gd name="T81" fmla="*/ 452 h 135"/>
                  <a:gd name="T82" fmla="*/ 149 w 45"/>
                  <a:gd name="T83" fmla="*/ 452 h 135"/>
                  <a:gd name="T84" fmla="*/ 149 w 45"/>
                  <a:gd name="T85" fmla="*/ 452 h 135"/>
                  <a:gd name="T86" fmla="*/ 149 w 45"/>
                  <a:gd name="T87" fmla="*/ 452 h 135"/>
                  <a:gd name="T88" fmla="*/ 122 w 45"/>
                  <a:gd name="T89" fmla="*/ 362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4" name="Freeform 38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256 h 75"/>
                  <a:gd name="T2" fmla="*/ 54 w 92"/>
                  <a:gd name="T3" fmla="*/ 184 h 75"/>
                  <a:gd name="T4" fmla="*/ 119 w 92"/>
                  <a:gd name="T5" fmla="*/ 122 h 75"/>
                  <a:gd name="T6" fmla="*/ 192 w 92"/>
                  <a:gd name="T7" fmla="*/ 75 h 75"/>
                  <a:gd name="T8" fmla="*/ 276 w 92"/>
                  <a:gd name="T9" fmla="*/ 48 h 75"/>
                  <a:gd name="T10" fmla="*/ 276 w 92"/>
                  <a:gd name="T11" fmla="*/ 48 h 75"/>
                  <a:gd name="T12" fmla="*/ 295 w 92"/>
                  <a:gd name="T13" fmla="*/ 39 h 75"/>
                  <a:gd name="T14" fmla="*/ 304 w 92"/>
                  <a:gd name="T15" fmla="*/ 26 h 75"/>
                  <a:gd name="T16" fmla="*/ 310 w 92"/>
                  <a:gd name="T17" fmla="*/ 14 h 75"/>
                  <a:gd name="T18" fmla="*/ 310 w 92"/>
                  <a:gd name="T19" fmla="*/ 14 h 75"/>
                  <a:gd name="T20" fmla="*/ 295 w 92"/>
                  <a:gd name="T21" fmla="*/ 0 h 75"/>
                  <a:gd name="T22" fmla="*/ 267 w 92"/>
                  <a:gd name="T23" fmla="*/ 0 h 75"/>
                  <a:gd name="T24" fmla="*/ 248 w 92"/>
                  <a:gd name="T25" fmla="*/ 0 h 75"/>
                  <a:gd name="T26" fmla="*/ 248 w 92"/>
                  <a:gd name="T27" fmla="*/ 0 h 75"/>
                  <a:gd name="T28" fmla="*/ 157 w 92"/>
                  <a:gd name="T29" fmla="*/ 39 h 75"/>
                  <a:gd name="T30" fmla="*/ 88 w 92"/>
                  <a:gd name="T31" fmla="*/ 99 h 75"/>
                  <a:gd name="T32" fmla="*/ 33 w 92"/>
                  <a:gd name="T33" fmla="*/ 178 h 75"/>
                  <a:gd name="T34" fmla="*/ 0 w 92"/>
                  <a:gd name="T35" fmla="*/ 256 h 75"/>
                  <a:gd name="T36" fmla="*/ 0 w 92"/>
                  <a:gd name="T37" fmla="*/ 256 h 75"/>
                  <a:gd name="T38" fmla="*/ 0 w 92"/>
                  <a:gd name="T39" fmla="*/ 256 h 75"/>
                  <a:gd name="T40" fmla="*/ 0 w 92"/>
                  <a:gd name="T41" fmla="*/ 256 h 75"/>
                  <a:gd name="T42" fmla="*/ 0 w 92"/>
                  <a:gd name="T43" fmla="*/ 256 h 75"/>
                  <a:gd name="T44" fmla="*/ 0 w 92"/>
                  <a:gd name="T45" fmla="*/ 256 h 75"/>
                  <a:gd name="T46" fmla="*/ 0 w 92"/>
                  <a:gd name="T47" fmla="*/ 256 h 75"/>
                  <a:gd name="T48" fmla="*/ 0 w 92"/>
                  <a:gd name="T49" fmla="*/ 256 h 75"/>
                  <a:gd name="T50" fmla="*/ 0 w 92"/>
                  <a:gd name="T51" fmla="*/ 256 h 75"/>
                  <a:gd name="T52" fmla="*/ 0 w 92"/>
                  <a:gd name="T53" fmla="*/ 25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5" name="Freeform 39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171 w 51"/>
                  <a:gd name="T1" fmla="*/ 0 h 135"/>
                  <a:gd name="T2" fmla="*/ 162 w 51"/>
                  <a:gd name="T3" fmla="*/ 27 h 135"/>
                  <a:gd name="T4" fmla="*/ 157 w 51"/>
                  <a:gd name="T5" fmla="*/ 33 h 135"/>
                  <a:gd name="T6" fmla="*/ 171 w 51"/>
                  <a:gd name="T7" fmla="*/ 0 h 135"/>
                  <a:gd name="T8" fmla="*/ 171 w 51"/>
                  <a:gd name="T9" fmla="*/ 0 h 135"/>
                  <a:gd name="T10" fmla="*/ 171 w 51"/>
                  <a:gd name="T11" fmla="*/ 0 h 135"/>
                  <a:gd name="T12" fmla="*/ 171 w 51"/>
                  <a:gd name="T13" fmla="*/ 0 h 135"/>
                  <a:gd name="T14" fmla="*/ 157 w 51"/>
                  <a:gd name="T15" fmla="*/ 28 h 135"/>
                  <a:gd name="T16" fmla="*/ 142 w 51"/>
                  <a:gd name="T17" fmla="*/ 55 h 135"/>
                  <a:gd name="T18" fmla="*/ 116 w 51"/>
                  <a:gd name="T19" fmla="*/ 81 h 135"/>
                  <a:gd name="T20" fmla="*/ 62 w 51"/>
                  <a:gd name="T21" fmla="*/ 123 h 135"/>
                  <a:gd name="T22" fmla="*/ 14 w 51"/>
                  <a:gd name="T23" fmla="*/ 175 h 135"/>
                  <a:gd name="T24" fmla="*/ 0 w 51"/>
                  <a:gd name="T25" fmla="*/ 242 h 135"/>
                  <a:gd name="T26" fmla="*/ 0 w 51"/>
                  <a:gd name="T27" fmla="*/ 242 h 135"/>
                  <a:gd name="T28" fmla="*/ 0 w 51"/>
                  <a:gd name="T29" fmla="*/ 242 h 135"/>
                  <a:gd name="T30" fmla="*/ 0 w 51"/>
                  <a:gd name="T31" fmla="*/ 242 h 135"/>
                  <a:gd name="T32" fmla="*/ 26 w 51"/>
                  <a:gd name="T33" fmla="*/ 296 h 135"/>
                  <a:gd name="T34" fmla="*/ 68 w 51"/>
                  <a:gd name="T35" fmla="*/ 335 h 135"/>
                  <a:gd name="T36" fmla="*/ 116 w 51"/>
                  <a:gd name="T37" fmla="*/ 371 h 135"/>
                  <a:gd name="T38" fmla="*/ 142 w 51"/>
                  <a:gd name="T39" fmla="*/ 398 h 135"/>
                  <a:gd name="T40" fmla="*/ 157 w 51"/>
                  <a:gd name="T41" fmla="*/ 425 h 135"/>
                  <a:gd name="T42" fmla="*/ 175 w 51"/>
                  <a:gd name="T43" fmla="*/ 45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4435" y="2098"/>
              <a:ext cx="326" cy="207"/>
              <a:chOff x="4615" y="2232"/>
              <a:chExt cx="228" cy="141"/>
            </a:xfrm>
          </p:grpSpPr>
          <p:sp>
            <p:nvSpPr>
              <p:cNvPr id="98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9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0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1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8" name="Group 45"/>
            <p:cNvGrpSpPr>
              <a:grpSpLocks/>
            </p:cNvGrpSpPr>
            <p:nvPr/>
          </p:nvGrpSpPr>
          <p:grpSpPr bwMode="auto">
            <a:xfrm>
              <a:off x="4129" y="982"/>
              <a:ext cx="632" cy="111"/>
              <a:chOff x="4401" y="1474"/>
              <a:chExt cx="442" cy="75"/>
            </a:xfrm>
          </p:grpSpPr>
          <p:sp>
            <p:nvSpPr>
              <p:cNvPr id="91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2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3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4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5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6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7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9" name="Group 53"/>
            <p:cNvGrpSpPr>
              <a:grpSpLocks/>
            </p:cNvGrpSpPr>
            <p:nvPr/>
          </p:nvGrpSpPr>
          <p:grpSpPr bwMode="auto">
            <a:xfrm>
              <a:off x="3205" y="982"/>
              <a:ext cx="838" cy="211"/>
              <a:chOff x="3755" y="1474"/>
              <a:chExt cx="586" cy="143"/>
            </a:xfrm>
          </p:grpSpPr>
          <p:sp>
            <p:nvSpPr>
              <p:cNvPr id="8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3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4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7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8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9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0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2496" y="1015"/>
              <a:ext cx="713" cy="1289"/>
              <a:chOff x="3259" y="1496"/>
              <a:chExt cx="499" cy="876"/>
            </a:xfrm>
          </p:grpSpPr>
          <p:sp>
            <p:nvSpPr>
              <p:cNvPr id="65" name="Freeform 64"/>
              <p:cNvSpPr>
                <a:spLocks noChangeAspect="1"/>
              </p:cNvSpPr>
              <p:nvPr/>
            </p:nvSpPr>
            <p:spPr bwMode="auto">
              <a:xfrm>
                <a:off x="3736" y="2296"/>
                <a:ext cx="22" cy="76"/>
              </a:xfrm>
              <a:custGeom>
                <a:avLst/>
                <a:gdLst>
                  <a:gd name="T0" fmla="*/ 0 w 15"/>
                  <a:gd name="T1" fmla="*/ 167 h 51"/>
                  <a:gd name="T2" fmla="*/ 26 w 15"/>
                  <a:gd name="T3" fmla="*/ 168 h 51"/>
                  <a:gd name="T4" fmla="*/ 47 w 15"/>
                  <a:gd name="T5" fmla="*/ 1 h 51"/>
                  <a:gd name="T6" fmla="*/ 22 w 15"/>
                  <a:gd name="T7" fmla="*/ 0 h 51"/>
                  <a:gd name="T8" fmla="*/ 0 w 15"/>
                  <a:gd name="T9" fmla="*/ 167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51"/>
                  <a:gd name="T17" fmla="*/ 15 w 1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auto">
              <a:xfrm>
                <a:off x="3259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21 w 14"/>
                  <a:gd name="T3" fmla="*/ 175 h 52"/>
                  <a:gd name="T4" fmla="*/ 48 w 14"/>
                  <a:gd name="T5" fmla="*/ 174 h 52"/>
                  <a:gd name="T6" fmla="*/ 26 w 14"/>
                  <a:gd name="T7" fmla="*/ 0 h 52"/>
                  <a:gd name="T8" fmla="*/ 0 w 14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auto">
              <a:xfrm>
                <a:off x="3328" y="1819"/>
                <a:ext cx="46" cy="73"/>
              </a:xfrm>
              <a:custGeom>
                <a:avLst/>
                <a:gdLst>
                  <a:gd name="T0" fmla="*/ 0 w 31"/>
                  <a:gd name="T1" fmla="*/ 9 h 49"/>
                  <a:gd name="T2" fmla="*/ 79 w 31"/>
                  <a:gd name="T3" fmla="*/ 162 h 49"/>
                  <a:gd name="T4" fmla="*/ 101 w 31"/>
                  <a:gd name="T5" fmla="*/ 153 h 49"/>
                  <a:gd name="T6" fmla="*/ 27 w 31"/>
                  <a:gd name="T7" fmla="*/ 0 h 49"/>
                  <a:gd name="T8" fmla="*/ 0 w 31"/>
                  <a:gd name="T9" fmla="*/ 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9"/>
                  <a:gd name="T17" fmla="*/ 31 w 3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auto">
              <a:xfrm>
                <a:off x="3390" y="1781"/>
                <a:ext cx="60" cy="65"/>
              </a:xfrm>
              <a:custGeom>
                <a:avLst/>
                <a:gdLst>
                  <a:gd name="T0" fmla="*/ 0 w 40"/>
                  <a:gd name="T1" fmla="*/ 18 h 43"/>
                  <a:gd name="T2" fmla="*/ 119 w 40"/>
                  <a:gd name="T3" fmla="*/ 148 h 43"/>
                  <a:gd name="T4" fmla="*/ 135 w 40"/>
                  <a:gd name="T5" fmla="*/ 130 h 43"/>
                  <a:gd name="T6" fmla="*/ 21 w 40"/>
                  <a:gd name="T7" fmla="*/ 0 h 43"/>
                  <a:gd name="T8" fmla="*/ 0 w 40"/>
                  <a:gd name="T9" fmla="*/ 1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 bwMode="auto">
              <a:xfrm>
                <a:off x="3438" y="1729"/>
                <a:ext cx="71" cy="54"/>
              </a:xfrm>
              <a:custGeom>
                <a:avLst/>
                <a:gdLst>
                  <a:gd name="T0" fmla="*/ 0 w 47"/>
                  <a:gd name="T1" fmla="*/ 21 h 36"/>
                  <a:gd name="T2" fmla="*/ 148 w 47"/>
                  <a:gd name="T3" fmla="*/ 121 h 36"/>
                  <a:gd name="T4" fmla="*/ 162 w 47"/>
                  <a:gd name="T5" fmla="*/ 101 h 36"/>
                  <a:gd name="T6" fmla="*/ 18 w 47"/>
                  <a:gd name="T7" fmla="*/ 0 h 36"/>
                  <a:gd name="T8" fmla="*/ 0 w 47"/>
                  <a:gd name="T9" fmla="*/ 2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6"/>
                  <a:gd name="T17" fmla="*/ 47 w 4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0" name="Freeform 69"/>
              <p:cNvSpPr>
                <a:spLocks noChangeAspect="1"/>
              </p:cNvSpPr>
              <p:nvPr/>
            </p:nvSpPr>
            <p:spPr bwMode="auto">
              <a:xfrm>
                <a:off x="3479" y="1664"/>
                <a:ext cx="73" cy="50"/>
              </a:xfrm>
              <a:custGeom>
                <a:avLst/>
                <a:gdLst>
                  <a:gd name="T0" fmla="*/ 0 w 49"/>
                  <a:gd name="T1" fmla="*/ 26 h 33"/>
                  <a:gd name="T2" fmla="*/ 149 w 49"/>
                  <a:gd name="T3" fmla="*/ 115 h 33"/>
                  <a:gd name="T4" fmla="*/ 162 w 49"/>
                  <a:gd name="T5" fmla="*/ 94 h 33"/>
                  <a:gd name="T6" fmla="*/ 15 w 49"/>
                  <a:gd name="T7" fmla="*/ 0 h 33"/>
                  <a:gd name="T8" fmla="*/ 0 w 49"/>
                  <a:gd name="T9" fmla="*/ 2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1" name="Freeform 70"/>
              <p:cNvSpPr>
                <a:spLocks noChangeAspect="1"/>
              </p:cNvSpPr>
              <p:nvPr/>
            </p:nvSpPr>
            <p:spPr bwMode="auto">
              <a:xfrm>
                <a:off x="3521" y="1597"/>
                <a:ext cx="66" cy="55"/>
              </a:xfrm>
              <a:custGeom>
                <a:avLst/>
                <a:gdLst>
                  <a:gd name="T0" fmla="*/ 0 w 44"/>
                  <a:gd name="T1" fmla="*/ 22 h 37"/>
                  <a:gd name="T2" fmla="*/ 132 w 44"/>
                  <a:gd name="T3" fmla="*/ 122 h 37"/>
                  <a:gd name="T4" fmla="*/ 148 w 44"/>
                  <a:gd name="T5" fmla="*/ 100 h 37"/>
                  <a:gd name="T6" fmla="*/ 18 w 44"/>
                  <a:gd name="T7" fmla="*/ 0 h 37"/>
                  <a:gd name="T8" fmla="*/ 0 w 44"/>
                  <a:gd name="T9" fmla="*/ 2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auto">
              <a:xfrm>
                <a:off x="3579" y="1532"/>
                <a:ext cx="52" cy="68"/>
              </a:xfrm>
              <a:custGeom>
                <a:avLst/>
                <a:gdLst>
                  <a:gd name="T0" fmla="*/ 0 w 35"/>
                  <a:gd name="T1" fmla="*/ 18 h 45"/>
                  <a:gd name="T2" fmla="*/ 95 w 35"/>
                  <a:gd name="T3" fmla="*/ 156 h 45"/>
                  <a:gd name="T4" fmla="*/ 114 w 35"/>
                  <a:gd name="T5" fmla="*/ 138 h 45"/>
                  <a:gd name="T6" fmla="*/ 19 w 35"/>
                  <a:gd name="T7" fmla="*/ 0 h 45"/>
                  <a:gd name="T8" fmla="*/ 0 w 35"/>
                  <a:gd name="T9" fmla="*/ 18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3" name="Freeform 72"/>
              <p:cNvSpPr>
                <a:spLocks noChangeAspect="1"/>
              </p:cNvSpPr>
              <p:nvPr/>
            </p:nvSpPr>
            <p:spPr bwMode="auto">
              <a:xfrm>
                <a:off x="3656" y="1496"/>
                <a:ext cx="33" cy="72"/>
              </a:xfrm>
              <a:custGeom>
                <a:avLst/>
                <a:gdLst>
                  <a:gd name="T0" fmla="*/ 0 w 22"/>
                  <a:gd name="T1" fmla="*/ 8 h 48"/>
                  <a:gd name="T2" fmla="*/ 50 w 22"/>
                  <a:gd name="T3" fmla="*/ 162 h 48"/>
                  <a:gd name="T4" fmla="*/ 75 w 22"/>
                  <a:gd name="T5" fmla="*/ 156 h 48"/>
                  <a:gd name="T6" fmla="*/ 22 w 22"/>
                  <a:gd name="T7" fmla="*/ 0 h 48"/>
                  <a:gd name="T8" fmla="*/ 0 w 22"/>
                  <a:gd name="T9" fmla="*/ 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8"/>
                  <a:gd name="T17" fmla="*/ 22 w 2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4" name="Freeform 73"/>
              <p:cNvSpPr>
                <a:spLocks noChangeAspect="1"/>
              </p:cNvSpPr>
              <p:nvPr/>
            </p:nvSpPr>
            <p:spPr bwMode="auto">
              <a:xfrm>
                <a:off x="3259" y="1927"/>
                <a:ext cx="21" cy="78"/>
              </a:xfrm>
              <a:custGeom>
                <a:avLst/>
                <a:gdLst>
                  <a:gd name="T0" fmla="*/ 0 w 14"/>
                  <a:gd name="T1" fmla="*/ 174 h 52"/>
                  <a:gd name="T2" fmla="*/ 26 w 14"/>
                  <a:gd name="T3" fmla="*/ 175 h 52"/>
                  <a:gd name="T4" fmla="*/ 48 w 14"/>
                  <a:gd name="T5" fmla="*/ 5 h 52"/>
                  <a:gd name="T6" fmla="*/ 21 w 14"/>
                  <a:gd name="T7" fmla="*/ 0 h 52"/>
                  <a:gd name="T8" fmla="*/ 0 w 14"/>
                  <a:gd name="T9" fmla="*/ 17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5" name="Freeform 74"/>
              <p:cNvSpPr>
                <a:spLocks noChangeAspect="1"/>
              </p:cNvSpPr>
              <p:nvPr/>
            </p:nvSpPr>
            <p:spPr bwMode="auto">
              <a:xfrm>
                <a:off x="3328" y="1952"/>
                <a:ext cx="46" cy="75"/>
              </a:xfrm>
              <a:custGeom>
                <a:avLst/>
                <a:gdLst>
                  <a:gd name="T0" fmla="*/ 0 w 31"/>
                  <a:gd name="T1" fmla="*/ 156 h 50"/>
                  <a:gd name="T2" fmla="*/ 27 w 31"/>
                  <a:gd name="T3" fmla="*/ 169 h 50"/>
                  <a:gd name="T4" fmla="*/ 101 w 31"/>
                  <a:gd name="T5" fmla="*/ 14 h 50"/>
                  <a:gd name="T6" fmla="*/ 79 w 31"/>
                  <a:gd name="T7" fmla="*/ 0 h 50"/>
                  <a:gd name="T8" fmla="*/ 0 w 31"/>
                  <a:gd name="T9" fmla="*/ 15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0"/>
                  <a:gd name="T17" fmla="*/ 31 w 3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6" name="Freeform 75"/>
              <p:cNvSpPr>
                <a:spLocks noChangeAspect="1"/>
              </p:cNvSpPr>
              <p:nvPr/>
            </p:nvSpPr>
            <p:spPr bwMode="auto">
              <a:xfrm>
                <a:off x="3390" y="2000"/>
                <a:ext cx="60" cy="65"/>
              </a:xfrm>
              <a:custGeom>
                <a:avLst/>
                <a:gdLst>
                  <a:gd name="T0" fmla="*/ 0 w 40"/>
                  <a:gd name="T1" fmla="*/ 130 h 43"/>
                  <a:gd name="T2" fmla="*/ 21 w 40"/>
                  <a:gd name="T3" fmla="*/ 148 h 43"/>
                  <a:gd name="T4" fmla="*/ 135 w 40"/>
                  <a:gd name="T5" fmla="*/ 18 h 43"/>
                  <a:gd name="T6" fmla="*/ 119 w 40"/>
                  <a:gd name="T7" fmla="*/ 0 h 43"/>
                  <a:gd name="T8" fmla="*/ 0 w 40"/>
                  <a:gd name="T9" fmla="*/ 13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7" name="Freeform 76"/>
              <p:cNvSpPr>
                <a:spLocks noChangeAspect="1"/>
              </p:cNvSpPr>
              <p:nvPr/>
            </p:nvSpPr>
            <p:spPr bwMode="auto">
              <a:xfrm>
                <a:off x="3438" y="2063"/>
                <a:ext cx="71" cy="53"/>
              </a:xfrm>
              <a:custGeom>
                <a:avLst/>
                <a:gdLst>
                  <a:gd name="T0" fmla="*/ 0 w 47"/>
                  <a:gd name="T1" fmla="*/ 101 h 35"/>
                  <a:gd name="T2" fmla="*/ 18 w 47"/>
                  <a:gd name="T3" fmla="*/ 121 h 35"/>
                  <a:gd name="T4" fmla="*/ 162 w 47"/>
                  <a:gd name="T5" fmla="*/ 21 h 35"/>
                  <a:gd name="T6" fmla="*/ 148 w 47"/>
                  <a:gd name="T7" fmla="*/ 0 h 35"/>
                  <a:gd name="T8" fmla="*/ 0 w 47"/>
                  <a:gd name="T9" fmla="*/ 1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8" name="Freeform 77"/>
              <p:cNvSpPr>
                <a:spLocks noChangeAspect="1"/>
              </p:cNvSpPr>
              <p:nvPr/>
            </p:nvSpPr>
            <p:spPr bwMode="auto">
              <a:xfrm>
                <a:off x="3479" y="2131"/>
                <a:ext cx="73" cy="49"/>
              </a:xfrm>
              <a:custGeom>
                <a:avLst/>
                <a:gdLst>
                  <a:gd name="T0" fmla="*/ 0 w 49"/>
                  <a:gd name="T1" fmla="*/ 88 h 33"/>
                  <a:gd name="T2" fmla="*/ 15 w 49"/>
                  <a:gd name="T3" fmla="*/ 108 h 33"/>
                  <a:gd name="T4" fmla="*/ 162 w 49"/>
                  <a:gd name="T5" fmla="*/ 22 h 33"/>
                  <a:gd name="T6" fmla="*/ 149 w 49"/>
                  <a:gd name="T7" fmla="*/ 0 h 33"/>
                  <a:gd name="T8" fmla="*/ 0 w 49"/>
                  <a:gd name="T9" fmla="*/ 8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9" name="Freeform 78"/>
              <p:cNvSpPr>
                <a:spLocks noChangeAspect="1"/>
              </p:cNvSpPr>
              <p:nvPr/>
            </p:nvSpPr>
            <p:spPr bwMode="auto">
              <a:xfrm>
                <a:off x="3521" y="2194"/>
                <a:ext cx="66" cy="55"/>
              </a:xfrm>
              <a:custGeom>
                <a:avLst/>
                <a:gdLst>
                  <a:gd name="T0" fmla="*/ 0 w 44"/>
                  <a:gd name="T1" fmla="*/ 101 h 37"/>
                  <a:gd name="T2" fmla="*/ 18 w 44"/>
                  <a:gd name="T3" fmla="*/ 122 h 37"/>
                  <a:gd name="T4" fmla="*/ 148 w 44"/>
                  <a:gd name="T5" fmla="*/ 19 h 37"/>
                  <a:gd name="T6" fmla="*/ 132 w 44"/>
                  <a:gd name="T7" fmla="*/ 0 h 37"/>
                  <a:gd name="T8" fmla="*/ 0 w 44"/>
                  <a:gd name="T9" fmla="*/ 10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0" name="Freeform 79"/>
              <p:cNvSpPr>
                <a:spLocks noChangeAspect="1"/>
              </p:cNvSpPr>
              <p:nvPr/>
            </p:nvSpPr>
            <p:spPr bwMode="auto">
              <a:xfrm>
                <a:off x="3579" y="2248"/>
                <a:ext cx="52" cy="66"/>
              </a:xfrm>
              <a:custGeom>
                <a:avLst/>
                <a:gdLst>
                  <a:gd name="T0" fmla="*/ 0 w 35"/>
                  <a:gd name="T1" fmla="*/ 132 h 44"/>
                  <a:gd name="T2" fmla="*/ 19 w 35"/>
                  <a:gd name="T3" fmla="*/ 148 h 44"/>
                  <a:gd name="T4" fmla="*/ 114 w 35"/>
                  <a:gd name="T5" fmla="*/ 14 h 44"/>
                  <a:gd name="T6" fmla="*/ 95 w 35"/>
                  <a:gd name="T7" fmla="*/ 0 h 44"/>
                  <a:gd name="T8" fmla="*/ 0 w 35"/>
                  <a:gd name="T9" fmla="*/ 13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4"/>
                  <a:gd name="T17" fmla="*/ 35 w 3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1" name="Freeform 80"/>
              <p:cNvSpPr>
                <a:spLocks noChangeAspect="1"/>
              </p:cNvSpPr>
              <p:nvPr/>
            </p:nvSpPr>
            <p:spPr bwMode="auto">
              <a:xfrm>
                <a:off x="3656" y="2276"/>
                <a:ext cx="33" cy="74"/>
              </a:xfrm>
              <a:custGeom>
                <a:avLst/>
                <a:gdLst>
                  <a:gd name="T0" fmla="*/ 0 w 22"/>
                  <a:gd name="T1" fmla="*/ 162 h 49"/>
                  <a:gd name="T2" fmla="*/ 22 w 22"/>
                  <a:gd name="T3" fmla="*/ 169 h 49"/>
                  <a:gd name="T4" fmla="*/ 75 w 22"/>
                  <a:gd name="T5" fmla="*/ 12 h 49"/>
                  <a:gd name="T6" fmla="*/ 50 w 22"/>
                  <a:gd name="T7" fmla="*/ 0 h 49"/>
                  <a:gd name="T8" fmla="*/ 0 w 22"/>
                  <a:gd name="T9" fmla="*/ 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1" name="Group 81"/>
            <p:cNvGrpSpPr>
              <a:grpSpLocks/>
            </p:cNvGrpSpPr>
            <p:nvPr/>
          </p:nvGrpSpPr>
          <p:grpSpPr bwMode="auto">
            <a:xfrm>
              <a:off x="3307" y="2196"/>
              <a:ext cx="1043" cy="110"/>
              <a:chOff x="3826" y="2299"/>
              <a:chExt cx="730" cy="75"/>
            </a:xfrm>
          </p:grpSpPr>
          <p:sp>
            <p:nvSpPr>
              <p:cNvPr id="5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970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043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11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1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2" name="Group 93"/>
            <p:cNvGrpSpPr>
              <a:grpSpLocks/>
            </p:cNvGrpSpPr>
            <p:nvPr/>
          </p:nvGrpSpPr>
          <p:grpSpPr bwMode="auto">
            <a:xfrm>
              <a:off x="826" y="1536"/>
              <a:ext cx="1574" cy="214"/>
              <a:chOff x="2091" y="1850"/>
              <a:chExt cx="1101" cy="146"/>
            </a:xfrm>
          </p:grpSpPr>
          <p:sp>
            <p:nvSpPr>
              <p:cNvPr id="3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9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3" name="Text Box 110"/>
            <p:cNvSpPr txBox="1">
              <a:spLocks noChangeAspect="1" noChangeArrowheads="1"/>
            </p:cNvSpPr>
            <p:nvPr/>
          </p:nvSpPr>
          <p:spPr bwMode="auto">
            <a:xfrm>
              <a:off x="553" y="1413"/>
              <a:ext cx="22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5’</a:t>
              </a:r>
            </a:p>
          </p:txBody>
        </p:sp>
        <p:sp>
          <p:nvSpPr>
            <p:cNvPr id="24" name="Text Box 111"/>
            <p:cNvSpPr txBox="1">
              <a:spLocks noChangeAspect="1" noChangeArrowheads="1"/>
            </p:cNvSpPr>
            <p:nvPr/>
          </p:nvSpPr>
          <p:spPr bwMode="auto">
            <a:xfrm>
              <a:off x="507" y="163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5" name="Text Box 112"/>
            <p:cNvSpPr txBox="1">
              <a:spLocks noChangeAspect="1" noChangeArrowheads="1"/>
            </p:cNvSpPr>
            <p:nvPr/>
          </p:nvSpPr>
          <p:spPr bwMode="auto">
            <a:xfrm>
              <a:off x="4737" y="196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6" name="Text Box 113"/>
            <p:cNvSpPr txBox="1">
              <a:spLocks noChangeAspect="1" noChangeArrowheads="1"/>
            </p:cNvSpPr>
            <p:nvPr/>
          </p:nvSpPr>
          <p:spPr bwMode="auto">
            <a:xfrm>
              <a:off x="4737" y="2178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27" name="Text Box 114"/>
            <p:cNvSpPr txBox="1">
              <a:spLocks noChangeAspect="1" noChangeArrowheads="1"/>
            </p:cNvSpPr>
            <p:nvPr/>
          </p:nvSpPr>
          <p:spPr bwMode="auto">
            <a:xfrm>
              <a:off x="4737" y="857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8" name="Freeform 115"/>
            <p:cNvSpPr>
              <a:spLocks noChangeAspect="1"/>
            </p:cNvSpPr>
            <p:nvPr/>
          </p:nvSpPr>
          <p:spPr bwMode="auto">
            <a:xfrm>
              <a:off x="779" y="1724"/>
              <a:ext cx="3998" cy="606"/>
            </a:xfrm>
            <a:custGeom>
              <a:avLst/>
              <a:gdLst>
                <a:gd name="T0" fmla="*/ 3212 w 2796"/>
                <a:gd name="T1" fmla="*/ 0 h 412"/>
                <a:gd name="T2" fmla="*/ 3047 w 2796"/>
                <a:gd name="T3" fmla="*/ 0 h 412"/>
                <a:gd name="T4" fmla="*/ 2767 w 2796"/>
                <a:gd name="T5" fmla="*/ 0 h 412"/>
                <a:gd name="T6" fmla="*/ 2401 w 2796"/>
                <a:gd name="T7" fmla="*/ 0 h 412"/>
                <a:gd name="T8" fmla="*/ 1988 w 2796"/>
                <a:gd name="T9" fmla="*/ 0 h 412"/>
                <a:gd name="T10" fmla="*/ 1550 w 2796"/>
                <a:gd name="T11" fmla="*/ 0 h 412"/>
                <a:gd name="T12" fmla="*/ 1110 w 2796"/>
                <a:gd name="T13" fmla="*/ 0 h 412"/>
                <a:gd name="T14" fmla="*/ 709 w 2796"/>
                <a:gd name="T15" fmla="*/ 0 h 412"/>
                <a:gd name="T16" fmla="*/ 375 w 2796"/>
                <a:gd name="T17" fmla="*/ 0 h 412"/>
                <a:gd name="T18" fmla="*/ 132 w 2796"/>
                <a:gd name="T19" fmla="*/ 0 h 412"/>
                <a:gd name="T20" fmla="*/ 9 w 2796"/>
                <a:gd name="T21" fmla="*/ 0 h 412"/>
                <a:gd name="T22" fmla="*/ 0 w 2796"/>
                <a:gd name="T23" fmla="*/ 110 h 412"/>
                <a:gd name="T24" fmla="*/ 3252 w 2796"/>
                <a:gd name="T25" fmla="*/ 110 h 412"/>
                <a:gd name="T26" fmla="*/ 3252 w 2796"/>
                <a:gd name="T27" fmla="*/ 110 h 412"/>
                <a:gd name="T28" fmla="*/ 3406 w 2796"/>
                <a:gd name="T29" fmla="*/ 110 h 412"/>
                <a:gd name="T30" fmla="*/ 3732 w 2796"/>
                <a:gd name="T31" fmla="*/ 190 h 412"/>
                <a:gd name="T32" fmla="*/ 4025 w 2796"/>
                <a:gd name="T33" fmla="*/ 455 h 412"/>
                <a:gd name="T34" fmla="*/ 4105 w 2796"/>
                <a:gd name="T35" fmla="*/ 602 h 412"/>
                <a:gd name="T36" fmla="*/ 4184 w 2796"/>
                <a:gd name="T37" fmla="*/ 750 h 412"/>
                <a:gd name="T38" fmla="*/ 4327 w 2796"/>
                <a:gd name="T39" fmla="*/ 993 h 412"/>
                <a:gd name="T40" fmla="*/ 4517 w 2796"/>
                <a:gd name="T41" fmla="*/ 1175 h 412"/>
                <a:gd name="T42" fmla="*/ 4789 w 2796"/>
                <a:gd name="T43" fmla="*/ 1286 h 412"/>
                <a:gd name="T44" fmla="*/ 5045 w 2796"/>
                <a:gd name="T45" fmla="*/ 1309 h 412"/>
                <a:gd name="T46" fmla="*/ 5119 w 2796"/>
                <a:gd name="T47" fmla="*/ 1309 h 412"/>
                <a:gd name="T48" fmla="*/ 5331 w 2796"/>
                <a:gd name="T49" fmla="*/ 1309 h 412"/>
                <a:gd name="T50" fmla="*/ 5640 w 2796"/>
                <a:gd name="T51" fmla="*/ 1309 h 412"/>
                <a:gd name="T52" fmla="*/ 6026 w 2796"/>
                <a:gd name="T53" fmla="*/ 1309 h 412"/>
                <a:gd name="T54" fmla="*/ 6453 w 2796"/>
                <a:gd name="T55" fmla="*/ 1309 h 412"/>
                <a:gd name="T56" fmla="*/ 6891 w 2796"/>
                <a:gd name="T57" fmla="*/ 1309 h 412"/>
                <a:gd name="T58" fmla="*/ 7310 w 2796"/>
                <a:gd name="T59" fmla="*/ 1309 h 412"/>
                <a:gd name="T60" fmla="*/ 7670 w 2796"/>
                <a:gd name="T61" fmla="*/ 1309 h 412"/>
                <a:gd name="T62" fmla="*/ 7952 w 2796"/>
                <a:gd name="T63" fmla="*/ 1309 h 412"/>
                <a:gd name="T64" fmla="*/ 8175 w 2796"/>
                <a:gd name="T65" fmla="*/ 1305 h 412"/>
                <a:gd name="T66" fmla="*/ 8168 w 2796"/>
                <a:gd name="T67" fmla="*/ 1305 h 412"/>
                <a:gd name="T68" fmla="*/ 8105 w 2796"/>
                <a:gd name="T69" fmla="*/ 1203 h 412"/>
                <a:gd name="T70" fmla="*/ 8023 w 2796"/>
                <a:gd name="T71" fmla="*/ 1200 h 412"/>
                <a:gd name="T72" fmla="*/ 7773 w 2796"/>
                <a:gd name="T73" fmla="*/ 1200 h 412"/>
                <a:gd name="T74" fmla="*/ 7434 w 2796"/>
                <a:gd name="T75" fmla="*/ 1200 h 412"/>
                <a:gd name="T76" fmla="*/ 7031 w 2796"/>
                <a:gd name="T77" fmla="*/ 1200 h 412"/>
                <a:gd name="T78" fmla="*/ 6602 w 2796"/>
                <a:gd name="T79" fmla="*/ 1200 h 412"/>
                <a:gd name="T80" fmla="*/ 6167 w 2796"/>
                <a:gd name="T81" fmla="*/ 1200 h 412"/>
                <a:gd name="T82" fmla="*/ 5761 w 2796"/>
                <a:gd name="T83" fmla="*/ 1200 h 412"/>
                <a:gd name="T84" fmla="*/ 5426 w 2796"/>
                <a:gd name="T85" fmla="*/ 1200 h 412"/>
                <a:gd name="T86" fmla="*/ 5175 w 2796"/>
                <a:gd name="T87" fmla="*/ 1200 h 412"/>
                <a:gd name="T88" fmla="*/ 5052 w 2796"/>
                <a:gd name="T89" fmla="*/ 1200 h 412"/>
                <a:gd name="T90" fmla="*/ 4912 w 2796"/>
                <a:gd name="T91" fmla="*/ 1190 h 412"/>
                <a:gd name="T92" fmla="*/ 4617 w 2796"/>
                <a:gd name="T93" fmla="*/ 1115 h 412"/>
                <a:gd name="T94" fmla="*/ 4423 w 2796"/>
                <a:gd name="T95" fmla="*/ 946 h 412"/>
                <a:gd name="T96" fmla="*/ 4265 w 2796"/>
                <a:gd name="T97" fmla="*/ 697 h 412"/>
                <a:gd name="T98" fmla="*/ 4191 w 2796"/>
                <a:gd name="T99" fmla="*/ 550 h 412"/>
                <a:gd name="T100" fmla="*/ 4108 w 2796"/>
                <a:gd name="T101" fmla="*/ 399 h 412"/>
                <a:gd name="T102" fmla="*/ 3824 w 2796"/>
                <a:gd name="T103" fmla="*/ 115 h 412"/>
                <a:gd name="T104" fmla="*/ 3500 w 2796"/>
                <a:gd name="T105" fmla="*/ 9 h 412"/>
                <a:gd name="T106" fmla="*/ 3273 w 2796"/>
                <a:gd name="T107" fmla="*/ 0 h 4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96"/>
                <a:gd name="T163" fmla="*/ 0 h 412"/>
                <a:gd name="T164" fmla="*/ 2796 w 2796"/>
                <a:gd name="T165" fmla="*/ 412 h 4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96" h="412">
                  <a:moveTo>
                    <a:pt x="1111" y="0"/>
                  </a:moveTo>
                  <a:lnTo>
                    <a:pt x="1108" y="0"/>
                  </a:lnTo>
                  <a:lnTo>
                    <a:pt x="1099" y="0"/>
                  </a:lnTo>
                  <a:lnTo>
                    <a:pt x="1085" y="0"/>
                  </a:lnTo>
                  <a:lnTo>
                    <a:pt x="1066" y="0"/>
                  </a:lnTo>
                  <a:lnTo>
                    <a:pt x="1042" y="0"/>
                  </a:lnTo>
                  <a:lnTo>
                    <a:pt x="1013" y="0"/>
                  </a:lnTo>
                  <a:lnTo>
                    <a:pt x="982" y="0"/>
                  </a:lnTo>
                  <a:lnTo>
                    <a:pt x="946" y="0"/>
                  </a:lnTo>
                  <a:lnTo>
                    <a:pt x="907" y="0"/>
                  </a:lnTo>
                  <a:lnTo>
                    <a:pt x="866" y="0"/>
                  </a:lnTo>
                  <a:lnTo>
                    <a:pt x="821" y="0"/>
                  </a:lnTo>
                  <a:lnTo>
                    <a:pt x="776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1" y="0"/>
                  </a:lnTo>
                  <a:lnTo>
                    <a:pt x="581" y="0"/>
                  </a:lnTo>
                  <a:lnTo>
                    <a:pt x="530" y="0"/>
                  </a:lnTo>
                  <a:lnTo>
                    <a:pt x="479" y="0"/>
                  </a:lnTo>
                  <a:lnTo>
                    <a:pt x="429" y="0"/>
                  </a:lnTo>
                  <a:lnTo>
                    <a:pt x="380" y="0"/>
                  </a:lnTo>
                  <a:lnTo>
                    <a:pt x="333" y="0"/>
                  </a:lnTo>
                  <a:lnTo>
                    <a:pt x="288" y="0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64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12" y="35"/>
                  </a:lnTo>
                  <a:lnTo>
                    <a:pt x="1120" y="35"/>
                  </a:lnTo>
                  <a:lnTo>
                    <a:pt x="1138" y="33"/>
                  </a:lnTo>
                  <a:lnTo>
                    <a:pt x="1165" y="35"/>
                  </a:lnTo>
                  <a:lnTo>
                    <a:pt x="1200" y="39"/>
                  </a:lnTo>
                  <a:lnTo>
                    <a:pt x="1237" y="47"/>
                  </a:lnTo>
                  <a:lnTo>
                    <a:pt x="1276" y="60"/>
                  </a:lnTo>
                  <a:lnTo>
                    <a:pt x="1314" y="80"/>
                  </a:lnTo>
                  <a:lnTo>
                    <a:pt x="1348" y="107"/>
                  </a:lnTo>
                  <a:lnTo>
                    <a:pt x="1377" y="143"/>
                  </a:lnTo>
                  <a:lnTo>
                    <a:pt x="1386" y="159"/>
                  </a:lnTo>
                  <a:lnTo>
                    <a:pt x="1404" y="189"/>
                  </a:lnTo>
                  <a:lnTo>
                    <a:pt x="1414" y="206"/>
                  </a:lnTo>
                  <a:lnTo>
                    <a:pt x="1431" y="236"/>
                  </a:lnTo>
                  <a:lnTo>
                    <a:pt x="1446" y="263"/>
                  </a:lnTo>
                  <a:lnTo>
                    <a:pt x="1462" y="288"/>
                  </a:lnTo>
                  <a:lnTo>
                    <a:pt x="1480" y="312"/>
                  </a:lnTo>
                  <a:lnTo>
                    <a:pt x="1498" y="333"/>
                  </a:lnTo>
                  <a:lnTo>
                    <a:pt x="1521" y="353"/>
                  </a:lnTo>
                  <a:lnTo>
                    <a:pt x="1545" y="369"/>
                  </a:lnTo>
                  <a:lnTo>
                    <a:pt x="1572" y="384"/>
                  </a:lnTo>
                  <a:lnTo>
                    <a:pt x="1602" y="396"/>
                  </a:lnTo>
                  <a:lnTo>
                    <a:pt x="1638" y="404"/>
                  </a:lnTo>
                  <a:lnTo>
                    <a:pt x="1679" y="408"/>
                  </a:lnTo>
                  <a:lnTo>
                    <a:pt x="1725" y="411"/>
                  </a:lnTo>
                  <a:lnTo>
                    <a:pt x="1728" y="411"/>
                  </a:lnTo>
                  <a:lnTo>
                    <a:pt x="1736" y="411"/>
                  </a:lnTo>
                  <a:lnTo>
                    <a:pt x="1751" y="411"/>
                  </a:lnTo>
                  <a:lnTo>
                    <a:pt x="1770" y="411"/>
                  </a:lnTo>
                  <a:lnTo>
                    <a:pt x="1794" y="411"/>
                  </a:lnTo>
                  <a:lnTo>
                    <a:pt x="1823" y="411"/>
                  </a:lnTo>
                  <a:lnTo>
                    <a:pt x="1856" y="411"/>
                  </a:lnTo>
                  <a:lnTo>
                    <a:pt x="1890" y="411"/>
                  </a:lnTo>
                  <a:lnTo>
                    <a:pt x="1929" y="411"/>
                  </a:lnTo>
                  <a:lnTo>
                    <a:pt x="1971" y="411"/>
                  </a:lnTo>
                  <a:lnTo>
                    <a:pt x="2016" y="411"/>
                  </a:lnTo>
                  <a:lnTo>
                    <a:pt x="2061" y="411"/>
                  </a:lnTo>
                  <a:lnTo>
                    <a:pt x="2109" y="411"/>
                  </a:lnTo>
                  <a:lnTo>
                    <a:pt x="2157" y="411"/>
                  </a:lnTo>
                  <a:lnTo>
                    <a:pt x="2207" y="411"/>
                  </a:lnTo>
                  <a:lnTo>
                    <a:pt x="2258" y="411"/>
                  </a:lnTo>
                  <a:lnTo>
                    <a:pt x="2308" y="411"/>
                  </a:lnTo>
                  <a:lnTo>
                    <a:pt x="2357" y="411"/>
                  </a:lnTo>
                  <a:lnTo>
                    <a:pt x="2405" y="411"/>
                  </a:lnTo>
                  <a:lnTo>
                    <a:pt x="2453" y="411"/>
                  </a:lnTo>
                  <a:lnTo>
                    <a:pt x="2500" y="411"/>
                  </a:lnTo>
                  <a:lnTo>
                    <a:pt x="2543" y="411"/>
                  </a:lnTo>
                  <a:lnTo>
                    <a:pt x="2584" y="411"/>
                  </a:lnTo>
                  <a:lnTo>
                    <a:pt x="2623" y="411"/>
                  </a:lnTo>
                  <a:lnTo>
                    <a:pt x="2659" y="411"/>
                  </a:lnTo>
                  <a:lnTo>
                    <a:pt x="2692" y="411"/>
                  </a:lnTo>
                  <a:lnTo>
                    <a:pt x="2720" y="411"/>
                  </a:lnTo>
                  <a:lnTo>
                    <a:pt x="2744" y="411"/>
                  </a:lnTo>
                  <a:lnTo>
                    <a:pt x="2794" y="410"/>
                  </a:lnTo>
                  <a:lnTo>
                    <a:pt x="2796" y="410"/>
                  </a:lnTo>
                  <a:lnTo>
                    <a:pt x="2794" y="412"/>
                  </a:lnTo>
                  <a:lnTo>
                    <a:pt x="2794" y="410"/>
                  </a:lnTo>
                  <a:lnTo>
                    <a:pt x="2796" y="380"/>
                  </a:lnTo>
                  <a:lnTo>
                    <a:pt x="2774" y="380"/>
                  </a:lnTo>
                  <a:lnTo>
                    <a:pt x="2772" y="378"/>
                  </a:lnTo>
                  <a:lnTo>
                    <a:pt x="2777" y="377"/>
                  </a:lnTo>
                  <a:lnTo>
                    <a:pt x="2764" y="377"/>
                  </a:lnTo>
                  <a:lnTo>
                    <a:pt x="2744" y="377"/>
                  </a:lnTo>
                  <a:lnTo>
                    <a:pt x="2720" y="377"/>
                  </a:lnTo>
                  <a:lnTo>
                    <a:pt x="2692" y="377"/>
                  </a:lnTo>
                  <a:lnTo>
                    <a:pt x="2659" y="377"/>
                  </a:lnTo>
                  <a:lnTo>
                    <a:pt x="2623" y="377"/>
                  </a:lnTo>
                  <a:lnTo>
                    <a:pt x="2584" y="377"/>
                  </a:lnTo>
                  <a:lnTo>
                    <a:pt x="2543" y="377"/>
                  </a:lnTo>
                  <a:lnTo>
                    <a:pt x="2500" y="377"/>
                  </a:lnTo>
                  <a:lnTo>
                    <a:pt x="2453" y="377"/>
                  </a:lnTo>
                  <a:lnTo>
                    <a:pt x="2405" y="377"/>
                  </a:lnTo>
                  <a:lnTo>
                    <a:pt x="2357" y="377"/>
                  </a:lnTo>
                  <a:lnTo>
                    <a:pt x="2308" y="377"/>
                  </a:lnTo>
                  <a:lnTo>
                    <a:pt x="2258" y="377"/>
                  </a:lnTo>
                  <a:lnTo>
                    <a:pt x="2207" y="377"/>
                  </a:lnTo>
                  <a:lnTo>
                    <a:pt x="2157" y="377"/>
                  </a:lnTo>
                  <a:lnTo>
                    <a:pt x="2109" y="377"/>
                  </a:lnTo>
                  <a:lnTo>
                    <a:pt x="2061" y="377"/>
                  </a:lnTo>
                  <a:lnTo>
                    <a:pt x="2016" y="377"/>
                  </a:lnTo>
                  <a:lnTo>
                    <a:pt x="1971" y="377"/>
                  </a:lnTo>
                  <a:lnTo>
                    <a:pt x="1929" y="377"/>
                  </a:lnTo>
                  <a:lnTo>
                    <a:pt x="1890" y="377"/>
                  </a:lnTo>
                  <a:lnTo>
                    <a:pt x="1856" y="377"/>
                  </a:lnTo>
                  <a:lnTo>
                    <a:pt x="1823" y="377"/>
                  </a:lnTo>
                  <a:lnTo>
                    <a:pt x="1794" y="377"/>
                  </a:lnTo>
                  <a:lnTo>
                    <a:pt x="1770" y="377"/>
                  </a:lnTo>
                  <a:lnTo>
                    <a:pt x="1751" y="377"/>
                  </a:lnTo>
                  <a:lnTo>
                    <a:pt x="1736" y="377"/>
                  </a:lnTo>
                  <a:lnTo>
                    <a:pt x="1728" y="377"/>
                  </a:lnTo>
                  <a:lnTo>
                    <a:pt x="1725" y="377"/>
                  </a:lnTo>
                  <a:lnTo>
                    <a:pt x="1680" y="374"/>
                  </a:lnTo>
                  <a:lnTo>
                    <a:pt x="1641" y="369"/>
                  </a:lnTo>
                  <a:lnTo>
                    <a:pt x="1608" y="362"/>
                  </a:lnTo>
                  <a:lnTo>
                    <a:pt x="1579" y="350"/>
                  </a:lnTo>
                  <a:lnTo>
                    <a:pt x="1554" y="335"/>
                  </a:lnTo>
                  <a:lnTo>
                    <a:pt x="1531" y="317"/>
                  </a:lnTo>
                  <a:lnTo>
                    <a:pt x="1513" y="297"/>
                  </a:lnTo>
                  <a:lnTo>
                    <a:pt x="1494" y="273"/>
                  </a:lnTo>
                  <a:lnTo>
                    <a:pt x="1477" y="248"/>
                  </a:lnTo>
                  <a:lnTo>
                    <a:pt x="1459" y="219"/>
                  </a:lnTo>
                  <a:lnTo>
                    <a:pt x="1443" y="189"/>
                  </a:lnTo>
                  <a:lnTo>
                    <a:pt x="1434" y="173"/>
                  </a:lnTo>
                  <a:lnTo>
                    <a:pt x="1416" y="141"/>
                  </a:lnTo>
                  <a:lnTo>
                    <a:pt x="1405" y="125"/>
                  </a:lnTo>
                  <a:lnTo>
                    <a:pt x="1378" y="87"/>
                  </a:lnTo>
                  <a:lnTo>
                    <a:pt x="1344" y="59"/>
                  </a:lnTo>
                  <a:lnTo>
                    <a:pt x="1308" y="36"/>
                  </a:lnTo>
                  <a:lnTo>
                    <a:pt x="1270" y="20"/>
                  </a:lnTo>
                  <a:lnTo>
                    <a:pt x="1233" y="11"/>
                  </a:lnTo>
                  <a:lnTo>
                    <a:pt x="1197" y="3"/>
                  </a:lnTo>
                  <a:lnTo>
                    <a:pt x="1164" y="0"/>
                  </a:lnTo>
                  <a:lnTo>
                    <a:pt x="1138" y="0"/>
                  </a:lnTo>
                  <a:lnTo>
                    <a:pt x="1120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29" name="Freeform 116"/>
            <p:cNvSpPr>
              <a:spLocks noChangeAspect="1"/>
            </p:cNvSpPr>
            <p:nvPr/>
          </p:nvSpPr>
          <p:spPr bwMode="auto">
            <a:xfrm>
              <a:off x="779" y="956"/>
              <a:ext cx="3998" cy="605"/>
            </a:xfrm>
            <a:custGeom>
              <a:avLst/>
              <a:gdLst>
                <a:gd name="T0" fmla="*/ 4789 w 2796"/>
                <a:gd name="T1" fmla="*/ 28 h 411"/>
                <a:gd name="T2" fmla="*/ 4510 w 2796"/>
                <a:gd name="T3" fmla="*/ 134 h 411"/>
                <a:gd name="T4" fmla="*/ 4324 w 2796"/>
                <a:gd name="T5" fmla="*/ 322 h 411"/>
                <a:gd name="T6" fmla="*/ 4177 w 2796"/>
                <a:gd name="T7" fmla="*/ 565 h 411"/>
                <a:gd name="T8" fmla="*/ 4105 w 2796"/>
                <a:gd name="T9" fmla="*/ 708 h 411"/>
                <a:gd name="T10" fmla="*/ 4025 w 2796"/>
                <a:gd name="T11" fmla="*/ 858 h 411"/>
                <a:gd name="T12" fmla="*/ 3732 w 2796"/>
                <a:gd name="T13" fmla="*/ 1120 h 411"/>
                <a:gd name="T14" fmla="*/ 3406 w 2796"/>
                <a:gd name="T15" fmla="*/ 1197 h 411"/>
                <a:gd name="T16" fmla="*/ 3252 w 2796"/>
                <a:gd name="T17" fmla="*/ 1203 h 411"/>
                <a:gd name="T18" fmla="*/ 3252 w 2796"/>
                <a:gd name="T19" fmla="*/ 1203 h 411"/>
                <a:gd name="T20" fmla="*/ 0 w 2796"/>
                <a:gd name="T21" fmla="*/ 1203 h 411"/>
                <a:gd name="T22" fmla="*/ 9 w 2796"/>
                <a:gd name="T23" fmla="*/ 1309 h 411"/>
                <a:gd name="T24" fmla="*/ 132 w 2796"/>
                <a:gd name="T25" fmla="*/ 1309 h 411"/>
                <a:gd name="T26" fmla="*/ 375 w 2796"/>
                <a:gd name="T27" fmla="*/ 1309 h 411"/>
                <a:gd name="T28" fmla="*/ 709 w 2796"/>
                <a:gd name="T29" fmla="*/ 1309 h 411"/>
                <a:gd name="T30" fmla="*/ 1110 w 2796"/>
                <a:gd name="T31" fmla="*/ 1309 h 411"/>
                <a:gd name="T32" fmla="*/ 1550 w 2796"/>
                <a:gd name="T33" fmla="*/ 1309 h 411"/>
                <a:gd name="T34" fmla="*/ 1988 w 2796"/>
                <a:gd name="T35" fmla="*/ 1309 h 411"/>
                <a:gd name="T36" fmla="*/ 2401 w 2796"/>
                <a:gd name="T37" fmla="*/ 1309 h 411"/>
                <a:gd name="T38" fmla="*/ 2767 w 2796"/>
                <a:gd name="T39" fmla="*/ 1309 h 411"/>
                <a:gd name="T40" fmla="*/ 3047 w 2796"/>
                <a:gd name="T41" fmla="*/ 1309 h 411"/>
                <a:gd name="T42" fmla="*/ 3212 w 2796"/>
                <a:gd name="T43" fmla="*/ 1309 h 411"/>
                <a:gd name="T44" fmla="*/ 3249 w 2796"/>
                <a:gd name="T45" fmla="*/ 1309 h 411"/>
                <a:gd name="T46" fmla="*/ 3402 w 2796"/>
                <a:gd name="T47" fmla="*/ 1309 h 411"/>
                <a:gd name="T48" fmla="*/ 3713 w 2796"/>
                <a:gd name="T49" fmla="*/ 1244 h 411"/>
                <a:gd name="T50" fmla="*/ 4028 w 2796"/>
                <a:gd name="T51" fmla="*/ 1033 h 411"/>
                <a:gd name="T52" fmla="*/ 4141 w 2796"/>
                <a:gd name="T53" fmla="*/ 860 h 411"/>
                <a:gd name="T54" fmla="*/ 4212 w 2796"/>
                <a:gd name="T55" fmla="*/ 715 h 411"/>
                <a:gd name="T56" fmla="*/ 4367 w 2796"/>
                <a:gd name="T57" fmla="*/ 440 h 411"/>
                <a:gd name="T58" fmla="*/ 4537 w 2796"/>
                <a:gd name="T59" fmla="*/ 249 h 411"/>
                <a:gd name="T60" fmla="*/ 4797 w 2796"/>
                <a:gd name="T61" fmla="*/ 141 h 411"/>
                <a:gd name="T62" fmla="*/ 5045 w 2796"/>
                <a:gd name="T63" fmla="*/ 115 h 411"/>
                <a:gd name="T64" fmla="*/ 5119 w 2796"/>
                <a:gd name="T65" fmla="*/ 115 h 411"/>
                <a:gd name="T66" fmla="*/ 5331 w 2796"/>
                <a:gd name="T67" fmla="*/ 115 h 411"/>
                <a:gd name="T68" fmla="*/ 5640 w 2796"/>
                <a:gd name="T69" fmla="*/ 115 h 411"/>
                <a:gd name="T70" fmla="*/ 6026 w 2796"/>
                <a:gd name="T71" fmla="*/ 115 h 411"/>
                <a:gd name="T72" fmla="*/ 6453 w 2796"/>
                <a:gd name="T73" fmla="*/ 115 h 411"/>
                <a:gd name="T74" fmla="*/ 6891 w 2796"/>
                <a:gd name="T75" fmla="*/ 115 h 411"/>
                <a:gd name="T76" fmla="*/ 7310 w 2796"/>
                <a:gd name="T77" fmla="*/ 115 h 411"/>
                <a:gd name="T78" fmla="*/ 7670 w 2796"/>
                <a:gd name="T79" fmla="*/ 115 h 411"/>
                <a:gd name="T80" fmla="*/ 7952 w 2796"/>
                <a:gd name="T81" fmla="*/ 115 h 411"/>
                <a:gd name="T82" fmla="*/ 8052 w 2796"/>
                <a:gd name="T83" fmla="*/ 115 h 411"/>
                <a:gd name="T84" fmla="*/ 8168 w 2796"/>
                <a:gd name="T85" fmla="*/ 115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6"/>
                <a:gd name="T130" fmla="*/ 0 h 411"/>
                <a:gd name="T131" fmla="*/ 2796 w 2796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6" h="411">
                  <a:moveTo>
                    <a:pt x="1725" y="2"/>
                  </a:moveTo>
                  <a:lnTo>
                    <a:pt x="1679" y="3"/>
                  </a:lnTo>
                  <a:lnTo>
                    <a:pt x="1638" y="9"/>
                  </a:lnTo>
                  <a:lnTo>
                    <a:pt x="1602" y="18"/>
                  </a:lnTo>
                  <a:lnTo>
                    <a:pt x="1572" y="29"/>
                  </a:lnTo>
                  <a:lnTo>
                    <a:pt x="1543" y="42"/>
                  </a:lnTo>
                  <a:lnTo>
                    <a:pt x="1519" y="59"/>
                  </a:lnTo>
                  <a:lnTo>
                    <a:pt x="1498" y="80"/>
                  </a:lnTo>
                  <a:lnTo>
                    <a:pt x="1479" y="101"/>
                  </a:lnTo>
                  <a:lnTo>
                    <a:pt x="1461" y="125"/>
                  </a:lnTo>
                  <a:lnTo>
                    <a:pt x="1444" y="150"/>
                  </a:lnTo>
                  <a:lnTo>
                    <a:pt x="1429" y="177"/>
                  </a:lnTo>
                  <a:lnTo>
                    <a:pt x="1413" y="206"/>
                  </a:lnTo>
                  <a:lnTo>
                    <a:pt x="1404" y="222"/>
                  </a:lnTo>
                  <a:lnTo>
                    <a:pt x="1386" y="252"/>
                  </a:lnTo>
                  <a:lnTo>
                    <a:pt x="1377" y="269"/>
                  </a:lnTo>
                  <a:lnTo>
                    <a:pt x="1348" y="305"/>
                  </a:lnTo>
                  <a:lnTo>
                    <a:pt x="1314" y="332"/>
                  </a:lnTo>
                  <a:lnTo>
                    <a:pt x="1276" y="351"/>
                  </a:lnTo>
                  <a:lnTo>
                    <a:pt x="1237" y="365"/>
                  </a:lnTo>
                  <a:lnTo>
                    <a:pt x="1200" y="372"/>
                  </a:lnTo>
                  <a:lnTo>
                    <a:pt x="1165" y="375"/>
                  </a:lnTo>
                  <a:lnTo>
                    <a:pt x="1138" y="377"/>
                  </a:lnTo>
                  <a:lnTo>
                    <a:pt x="1120" y="377"/>
                  </a:lnTo>
                  <a:lnTo>
                    <a:pt x="1112" y="377"/>
                  </a:lnTo>
                  <a:lnTo>
                    <a:pt x="0" y="377"/>
                  </a:lnTo>
                  <a:lnTo>
                    <a:pt x="0" y="410"/>
                  </a:lnTo>
                  <a:lnTo>
                    <a:pt x="3" y="410"/>
                  </a:lnTo>
                  <a:lnTo>
                    <a:pt x="12" y="410"/>
                  </a:lnTo>
                  <a:lnTo>
                    <a:pt x="26" y="410"/>
                  </a:lnTo>
                  <a:lnTo>
                    <a:pt x="45" y="410"/>
                  </a:lnTo>
                  <a:lnTo>
                    <a:pt x="68" y="410"/>
                  </a:lnTo>
                  <a:lnTo>
                    <a:pt x="96" y="410"/>
                  </a:lnTo>
                  <a:lnTo>
                    <a:pt x="128" y="410"/>
                  </a:lnTo>
                  <a:lnTo>
                    <a:pt x="164" y="410"/>
                  </a:lnTo>
                  <a:lnTo>
                    <a:pt x="203" y="410"/>
                  </a:lnTo>
                  <a:lnTo>
                    <a:pt x="243" y="410"/>
                  </a:lnTo>
                  <a:lnTo>
                    <a:pt x="288" y="410"/>
                  </a:lnTo>
                  <a:lnTo>
                    <a:pt x="333" y="410"/>
                  </a:lnTo>
                  <a:lnTo>
                    <a:pt x="380" y="410"/>
                  </a:lnTo>
                  <a:lnTo>
                    <a:pt x="429" y="410"/>
                  </a:lnTo>
                  <a:lnTo>
                    <a:pt x="479" y="410"/>
                  </a:lnTo>
                  <a:lnTo>
                    <a:pt x="530" y="410"/>
                  </a:lnTo>
                  <a:lnTo>
                    <a:pt x="581" y="410"/>
                  </a:lnTo>
                  <a:lnTo>
                    <a:pt x="631" y="410"/>
                  </a:lnTo>
                  <a:lnTo>
                    <a:pt x="680" y="410"/>
                  </a:lnTo>
                  <a:lnTo>
                    <a:pt x="730" y="410"/>
                  </a:lnTo>
                  <a:lnTo>
                    <a:pt x="776" y="410"/>
                  </a:lnTo>
                  <a:lnTo>
                    <a:pt x="821" y="410"/>
                  </a:lnTo>
                  <a:lnTo>
                    <a:pt x="866" y="410"/>
                  </a:lnTo>
                  <a:lnTo>
                    <a:pt x="907" y="410"/>
                  </a:lnTo>
                  <a:lnTo>
                    <a:pt x="946" y="410"/>
                  </a:lnTo>
                  <a:lnTo>
                    <a:pt x="982" y="410"/>
                  </a:lnTo>
                  <a:lnTo>
                    <a:pt x="1013" y="410"/>
                  </a:lnTo>
                  <a:lnTo>
                    <a:pt x="1042" y="410"/>
                  </a:lnTo>
                  <a:lnTo>
                    <a:pt x="1066" y="410"/>
                  </a:lnTo>
                  <a:lnTo>
                    <a:pt x="1085" y="410"/>
                  </a:lnTo>
                  <a:lnTo>
                    <a:pt x="1099" y="410"/>
                  </a:lnTo>
                  <a:lnTo>
                    <a:pt x="1108" y="410"/>
                  </a:lnTo>
                  <a:lnTo>
                    <a:pt x="1111" y="410"/>
                  </a:lnTo>
                  <a:lnTo>
                    <a:pt x="1120" y="411"/>
                  </a:lnTo>
                  <a:lnTo>
                    <a:pt x="1138" y="411"/>
                  </a:lnTo>
                  <a:lnTo>
                    <a:pt x="1164" y="410"/>
                  </a:lnTo>
                  <a:lnTo>
                    <a:pt x="1197" y="407"/>
                  </a:lnTo>
                  <a:lnTo>
                    <a:pt x="1233" y="401"/>
                  </a:lnTo>
                  <a:lnTo>
                    <a:pt x="1270" y="390"/>
                  </a:lnTo>
                  <a:lnTo>
                    <a:pt x="1308" y="375"/>
                  </a:lnTo>
                  <a:lnTo>
                    <a:pt x="1344" y="353"/>
                  </a:lnTo>
                  <a:lnTo>
                    <a:pt x="1378" y="324"/>
                  </a:lnTo>
                  <a:lnTo>
                    <a:pt x="1405" y="287"/>
                  </a:lnTo>
                  <a:lnTo>
                    <a:pt x="1416" y="270"/>
                  </a:lnTo>
                  <a:lnTo>
                    <a:pt x="1434" y="240"/>
                  </a:lnTo>
                  <a:lnTo>
                    <a:pt x="1441" y="224"/>
                  </a:lnTo>
                  <a:lnTo>
                    <a:pt x="1459" y="192"/>
                  </a:lnTo>
                  <a:lnTo>
                    <a:pt x="1477" y="164"/>
                  </a:lnTo>
                  <a:lnTo>
                    <a:pt x="1494" y="138"/>
                  </a:lnTo>
                  <a:lnTo>
                    <a:pt x="1512" y="116"/>
                  </a:lnTo>
                  <a:lnTo>
                    <a:pt x="1531" y="95"/>
                  </a:lnTo>
                  <a:lnTo>
                    <a:pt x="1552" y="78"/>
                  </a:lnTo>
                  <a:lnTo>
                    <a:pt x="1578" y="63"/>
                  </a:lnTo>
                  <a:lnTo>
                    <a:pt x="1606" y="51"/>
                  </a:lnTo>
                  <a:lnTo>
                    <a:pt x="1641" y="44"/>
                  </a:lnTo>
                  <a:lnTo>
                    <a:pt x="1680" y="38"/>
                  </a:lnTo>
                  <a:lnTo>
                    <a:pt x="1725" y="36"/>
                  </a:lnTo>
                  <a:lnTo>
                    <a:pt x="1728" y="36"/>
                  </a:lnTo>
                  <a:lnTo>
                    <a:pt x="1736" y="36"/>
                  </a:lnTo>
                  <a:lnTo>
                    <a:pt x="1751" y="36"/>
                  </a:lnTo>
                  <a:lnTo>
                    <a:pt x="1770" y="36"/>
                  </a:lnTo>
                  <a:lnTo>
                    <a:pt x="1794" y="36"/>
                  </a:lnTo>
                  <a:lnTo>
                    <a:pt x="1823" y="36"/>
                  </a:lnTo>
                  <a:lnTo>
                    <a:pt x="1856" y="36"/>
                  </a:lnTo>
                  <a:lnTo>
                    <a:pt x="1890" y="36"/>
                  </a:lnTo>
                  <a:lnTo>
                    <a:pt x="1929" y="36"/>
                  </a:lnTo>
                  <a:lnTo>
                    <a:pt x="1971" y="36"/>
                  </a:lnTo>
                  <a:lnTo>
                    <a:pt x="2016" y="36"/>
                  </a:lnTo>
                  <a:lnTo>
                    <a:pt x="2061" y="36"/>
                  </a:lnTo>
                  <a:lnTo>
                    <a:pt x="2109" y="36"/>
                  </a:lnTo>
                  <a:lnTo>
                    <a:pt x="2157" y="36"/>
                  </a:lnTo>
                  <a:lnTo>
                    <a:pt x="2207" y="36"/>
                  </a:lnTo>
                  <a:lnTo>
                    <a:pt x="2258" y="36"/>
                  </a:lnTo>
                  <a:lnTo>
                    <a:pt x="2308" y="36"/>
                  </a:lnTo>
                  <a:lnTo>
                    <a:pt x="2357" y="36"/>
                  </a:lnTo>
                  <a:lnTo>
                    <a:pt x="2405" y="36"/>
                  </a:lnTo>
                  <a:lnTo>
                    <a:pt x="2453" y="36"/>
                  </a:lnTo>
                  <a:lnTo>
                    <a:pt x="2500" y="36"/>
                  </a:lnTo>
                  <a:lnTo>
                    <a:pt x="2543" y="36"/>
                  </a:lnTo>
                  <a:lnTo>
                    <a:pt x="2584" y="36"/>
                  </a:lnTo>
                  <a:lnTo>
                    <a:pt x="2623" y="36"/>
                  </a:lnTo>
                  <a:lnTo>
                    <a:pt x="2659" y="36"/>
                  </a:lnTo>
                  <a:lnTo>
                    <a:pt x="2692" y="36"/>
                  </a:lnTo>
                  <a:lnTo>
                    <a:pt x="2720" y="36"/>
                  </a:lnTo>
                  <a:lnTo>
                    <a:pt x="2744" y="36"/>
                  </a:lnTo>
                  <a:lnTo>
                    <a:pt x="2754" y="36"/>
                  </a:lnTo>
                  <a:lnTo>
                    <a:pt x="2758" y="34"/>
                  </a:lnTo>
                  <a:lnTo>
                    <a:pt x="2796" y="34"/>
                  </a:lnTo>
                  <a:lnTo>
                    <a:pt x="2794" y="36"/>
                  </a:lnTo>
                  <a:lnTo>
                    <a:pt x="2794" y="0"/>
                  </a:lnTo>
                  <a:lnTo>
                    <a:pt x="1725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30" name="Text Box 117"/>
            <p:cNvSpPr txBox="1">
              <a:spLocks noChangeAspect="1" noChangeArrowheads="1"/>
            </p:cNvSpPr>
            <p:nvPr/>
          </p:nvSpPr>
          <p:spPr bwMode="auto">
            <a:xfrm>
              <a:off x="1293" y="783"/>
              <a:ext cx="1064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Overall direction</a:t>
              </a:r>
            </a:p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of replication</a:t>
              </a:r>
            </a:p>
          </p:txBody>
        </p:sp>
        <p:sp>
          <p:nvSpPr>
            <p:cNvPr id="31" name="Line 118"/>
            <p:cNvSpPr>
              <a:spLocks noChangeAspect="1" noChangeShapeType="1"/>
            </p:cNvSpPr>
            <p:nvPr/>
          </p:nvSpPr>
          <p:spPr bwMode="auto">
            <a:xfrm flipH="1">
              <a:off x="1480" y="1412"/>
              <a:ext cx="67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32" name="Group 119"/>
            <p:cNvGrpSpPr>
              <a:grpSpLocks/>
            </p:cNvGrpSpPr>
            <p:nvPr/>
          </p:nvGrpSpPr>
          <p:grpSpPr bwMode="auto">
            <a:xfrm flipV="1">
              <a:off x="4060" y="1780"/>
              <a:ext cx="800" cy="202"/>
              <a:chOff x="4045" y="2423"/>
              <a:chExt cx="800" cy="202"/>
            </a:xfrm>
          </p:grpSpPr>
          <p:sp>
            <p:nvSpPr>
              <p:cNvPr id="34" name="Line 120"/>
              <p:cNvSpPr>
                <a:spLocks noChangeShapeType="1"/>
              </p:cNvSpPr>
              <p:nvPr/>
            </p:nvSpPr>
            <p:spPr bwMode="auto">
              <a:xfrm>
                <a:off x="4045" y="2490"/>
                <a:ext cx="8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Line 121"/>
              <p:cNvSpPr>
                <a:spLocks noChangeShapeType="1"/>
              </p:cNvSpPr>
              <p:nvPr/>
            </p:nvSpPr>
            <p:spPr bwMode="auto">
              <a:xfrm>
                <a:off x="4052" y="2423"/>
                <a:ext cx="0" cy="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6" name="Line 122"/>
              <p:cNvSpPr>
                <a:spLocks noChangeShapeType="1"/>
              </p:cNvSpPr>
              <p:nvPr/>
            </p:nvSpPr>
            <p:spPr bwMode="auto">
              <a:xfrm>
                <a:off x="4841" y="2428"/>
                <a:ext cx="0" cy="7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7" name="Line 123"/>
              <p:cNvSpPr>
                <a:spLocks noChangeShapeType="1"/>
              </p:cNvSpPr>
              <p:nvPr/>
            </p:nvSpPr>
            <p:spPr bwMode="auto">
              <a:xfrm>
                <a:off x="4456" y="2497"/>
                <a:ext cx="0" cy="1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3" name="Text Box 124"/>
            <p:cNvSpPr txBox="1">
              <a:spLocks noChangeArrowheads="1"/>
            </p:cNvSpPr>
            <p:nvPr/>
          </p:nvSpPr>
          <p:spPr bwMode="auto">
            <a:xfrm>
              <a:off x="3949" y="1528"/>
              <a:ext cx="113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Okazaki fragment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800513" y="55687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2744</TotalTime>
  <Words>778</Words>
  <Application>Microsoft Office PowerPoint</Application>
  <PresentationFormat>On-screen Show (4:3)</PresentationFormat>
  <Paragraphs>224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</vt:lpstr>
      <vt:lpstr>Palatino Linotype</vt:lpstr>
      <vt:lpstr>Symbol</vt:lpstr>
      <vt:lpstr>Times</vt:lpstr>
      <vt:lpstr>Times New Roman</vt:lpstr>
      <vt:lpstr>Wingdings</vt:lpstr>
      <vt:lpstr>Adjacency</vt:lpstr>
      <vt:lpstr>Molecular biology (2)</vt:lpstr>
      <vt:lpstr>Learning outcomes</vt:lpstr>
      <vt:lpstr>DNA is the genetic material</vt:lpstr>
      <vt:lpstr>Features of Eukaryotic DNA Replication</vt:lpstr>
      <vt:lpstr>PowerPoint Presentation</vt:lpstr>
      <vt:lpstr>Proteins involved in DNA Replication</vt:lpstr>
      <vt:lpstr>Steps in DNA Replication</vt:lpstr>
      <vt:lpstr>PowerPoint Presentation</vt:lpstr>
      <vt:lpstr>PowerPoint Presentation</vt:lpstr>
      <vt:lpstr>PowerPoint Presentation</vt:lpstr>
      <vt:lpstr>PowerPoint Presentation</vt:lpstr>
      <vt:lpstr>The central dogma of Molecular Biology</vt:lpstr>
      <vt:lpstr>Transcription (mRNA synthesis)</vt:lpstr>
      <vt:lpstr>Steps of mRNA synthesis</vt:lpstr>
      <vt:lpstr>Steps of mRNA synthesis</vt:lpstr>
      <vt:lpstr>Post-transcriptional modification</vt:lpstr>
      <vt:lpstr>The central dogma of Molecular Biology</vt:lpstr>
      <vt:lpstr>Translation (Protein synthesis)</vt:lpstr>
      <vt:lpstr>PowerPoint Presentation</vt:lpstr>
      <vt:lpstr>Components required for Translation</vt:lpstr>
      <vt:lpstr>Steps in Protein Translation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sumbul fatma</cp:lastModifiedBy>
  <cp:revision>217</cp:revision>
  <dcterms:created xsi:type="dcterms:W3CDTF">2014-02-16T04:46:36Z</dcterms:created>
  <dcterms:modified xsi:type="dcterms:W3CDTF">2015-08-31T18:16:53Z</dcterms:modified>
</cp:coreProperties>
</file>