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86" r:id="rId4"/>
    <p:sldId id="287" r:id="rId5"/>
    <p:sldId id="257" r:id="rId6"/>
    <p:sldId id="259" r:id="rId7"/>
    <p:sldId id="288" r:id="rId8"/>
    <p:sldId id="269" r:id="rId9"/>
    <p:sldId id="290" r:id="rId10"/>
    <p:sldId id="289" r:id="rId11"/>
    <p:sldId id="294" r:id="rId12"/>
    <p:sldId id="262" r:id="rId13"/>
    <p:sldId id="292" r:id="rId14"/>
    <p:sldId id="263" r:id="rId15"/>
    <p:sldId id="264" r:id="rId16"/>
    <p:sldId id="265" r:id="rId17"/>
    <p:sldId id="267" r:id="rId18"/>
    <p:sldId id="293" r:id="rId19"/>
    <p:sldId id="266" r:id="rId20"/>
    <p:sldId id="291" r:id="rId21"/>
    <p:sldId id="271" r:id="rId22"/>
    <p:sldId id="272" r:id="rId23"/>
    <p:sldId id="274" r:id="rId24"/>
    <p:sldId id="273" r:id="rId25"/>
    <p:sldId id="277" r:id="rId26"/>
    <p:sldId id="275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696200" cy="22037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cs typeface="Arial" pitchFamily="34" charset="0"/>
              </a:rPr>
              <a:t>Carbohydrates: structure and Function</a:t>
            </a:r>
            <a:endParaRPr lang="en-US" sz="5400" b="1" dirty="0"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77640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Berlin Sans FB" pitchFamily="34" charset="0"/>
              </a:rPr>
              <a:t>By</a:t>
            </a:r>
          </a:p>
          <a:p>
            <a:pPr algn="ctr"/>
            <a:r>
              <a:rPr lang="en-US" sz="3600" dirty="0" smtClean="0">
                <a:latin typeface="Berlin Sans FB" pitchFamily="34" charset="0"/>
              </a:rPr>
              <a:t>Dr. </a:t>
            </a:r>
            <a:r>
              <a:rPr lang="en-US" sz="3600" dirty="0" err="1" smtClean="0">
                <a:latin typeface="Berlin Sans FB" pitchFamily="34" charset="0"/>
              </a:rPr>
              <a:t>Sumbul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Fatma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Polysaccharides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378952" cy="4572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Homopolysaccharides</a:t>
            </a:r>
            <a:r>
              <a:rPr lang="en-US" sz="3600" b="1" dirty="0" smtClean="0">
                <a:solidFill>
                  <a:srgbClr val="C00000"/>
                </a:solidFill>
              </a:rPr>
              <a:t>:</a:t>
            </a: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smtClean="0">
                <a:solidFill>
                  <a:srgbClr val="002060"/>
                </a:solidFill>
              </a:rPr>
              <a:t>Branched</a:t>
            </a:r>
            <a:r>
              <a:rPr lang="en-US" sz="3600" dirty="0" smtClean="0"/>
              <a:t>: </a:t>
            </a:r>
          </a:p>
          <a:p>
            <a:pPr>
              <a:buNone/>
            </a:pPr>
            <a:r>
              <a:rPr lang="en-US" sz="3600" dirty="0" smtClean="0"/>
              <a:t>	   </a:t>
            </a:r>
            <a:r>
              <a:rPr lang="en-US" sz="3200" b="1" dirty="0" smtClean="0"/>
              <a:t>Glycogen and starch (</a:t>
            </a:r>
            <a:r>
              <a:rPr lang="el-GR" sz="3200" b="1" dirty="0" smtClean="0">
                <a:latin typeface="Times New Roman"/>
                <a:cs typeface="Times New Roman"/>
              </a:rPr>
              <a:t>α</a:t>
            </a:r>
            <a:r>
              <a:rPr lang="en-US" sz="3200" b="1" dirty="0" smtClean="0"/>
              <a:t>-</a:t>
            </a:r>
            <a:r>
              <a:rPr lang="en-US" sz="3200" b="1" dirty="0" err="1" smtClean="0"/>
              <a:t>glycosidic</a:t>
            </a:r>
            <a:r>
              <a:rPr lang="en-US" sz="3200" b="1" dirty="0" smtClean="0"/>
              <a:t> polymer)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b="1" dirty="0" err="1" smtClean="0">
                <a:solidFill>
                  <a:srgbClr val="002060"/>
                </a:solidFill>
              </a:rPr>
              <a:t>Unbranched</a:t>
            </a:r>
            <a:r>
              <a:rPr lang="en-US" sz="3600" b="1" dirty="0" smtClean="0">
                <a:solidFill>
                  <a:srgbClr val="002060"/>
                </a:solidFill>
              </a:rPr>
              <a:t>: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	   </a:t>
            </a:r>
            <a:r>
              <a:rPr lang="en-US" sz="3200" b="1" dirty="0" smtClean="0"/>
              <a:t>Cellulose (</a:t>
            </a:r>
            <a:r>
              <a:rPr lang="el-GR" sz="3200" b="1" dirty="0" smtClean="0">
                <a:latin typeface="Verdana"/>
              </a:rPr>
              <a:t>β</a:t>
            </a:r>
            <a:r>
              <a:rPr lang="en-US" sz="3200" b="1" dirty="0" smtClean="0"/>
              <a:t>-</a:t>
            </a:r>
            <a:r>
              <a:rPr lang="en-US" sz="3200" b="1" dirty="0" err="1" smtClean="0"/>
              <a:t>glycosidic</a:t>
            </a:r>
            <a:r>
              <a:rPr lang="en-US" sz="3200" b="1" dirty="0" smtClean="0"/>
              <a:t> polymer)</a:t>
            </a:r>
            <a:endParaRPr lang="en-US" sz="3600" dirty="0" smtClean="0"/>
          </a:p>
          <a:p>
            <a:r>
              <a:rPr lang="en-US" sz="3600" b="1" dirty="0" err="1" smtClean="0">
                <a:solidFill>
                  <a:srgbClr val="C00000"/>
                </a:solidFill>
              </a:rPr>
              <a:t>Heteropolysaccharides</a:t>
            </a:r>
            <a:r>
              <a:rPr lang="en-US" sz="3600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en-US" sz="3600" b="1" dirty="0" smtClean="0"/>
              <a:t>	   e.g., </a:t>
            </a:r>
            <a:r>
              <a:rPr lang="en-US" sz="3600" b="1" dirty="0" err="1" smtClean="0"/>
              <a:t>glycosaminoglycans</a:t>
            </a:r>
            <a:r>
              <a:rPr lang="en-US" sz="3600" b="1" dirty="0" smtClean="0"/>
              <a:t> (GAGs)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 descr="http://bioweb.wku.edu/courses/BIOL115/wyatt/Biochem/Carbos/Carb_po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4914900" cy="491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2895600" cy="990600"/>
          </a:xfrm>
        </p:spPr>
        <p:txBody>
          <a:bodyPr/>
          <a:lstStyle/>
          <a:p>
            <a:pPr algn="ctr"/>
            <a:r>
              <a:rPr lang="en-US" b="1" dirty="0" smtClean="0"/>
              <a:t>Isomerism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4343400" cy="5029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Isomers</a:t>
            </a:r>
          </a:p>
          <a:p>
            <a:pPr marL="58738" indent="-58738">
              <a:buNone/>
            </a:pPr>
            <a:r>
              <a:rPr lang="en-US" sz="3200" b="1" dirty="0" smtClean="0"/>
              <a:t>Compounds having </a:t>
            </a:r>
            <a:r>
              <a:rPr lang="en-US" sz="3200" b="1" dirty="0" smtClean="0">
                <a:solidFill>
                  <a:srgbClr val="002060"/>
                </a:solidFill>
              </a:rPr>
              <a:t>same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chemical formula </a:t>
            </a:r>
            <a:r>
              <a:rPr lang="en-US" sz="3200" b="1" dirty="0" smtClean="0">
                <a:solidFill>
                  <a:srgbClr val="C00000"/>
                </a:solidFill>
              </a:rPr>
              <a:t>but different </a:t>
            </a:r>
          </a:p>
          <a:p>
            <a:pPr marL="58738" indent="-58738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structural formula</a:t>
            </a:r>
          </a:p>
          <a:p>
            <a:pPr>
              <a:buNone/>
            </a:pPr>
            <a:endParaRPr lang="en-US" sz="3200" b="1" dirty="0" smtClean="0"/>
          </a:p>
        </p:txBody>
      </p:sp>
      <p:pic>
        <p:nvPicPr>
          <p:cNvPr id="5" name="Picture 2" descr="C:\Documents and Settings\Dr.Chisti\Desktop\OLD Computer\Biochemistry\lippincot Pic\c07\07_00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l="25531" t="2322" r="29014" b="11771"/>
          <a:stretch>
            <a:fillRect/>
          </a:stretch>
        </p:blipFill>
        <p:spPr bwMode="auto">
          <a:xfrm>
            <a:off x="4800600" y="228600"/>
            <a:ext cx="3581400" cy="658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441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Aldo-</a:t>
            </a:r>
            <a:r>
              <a:rPr lang="en-US" b="1" dirty="0" err="1" smtClean="0"/>
              <a:t>Keto</a:t>
            </a:r>
            <a:r>
              <a:rPr lang="en-US" b="1" dirty="0" smtClean="0"/>
              <a:t> Isomers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4191000" cy="4572000"/>
          </a:xfrm>
        </p:spPr>
        <p:txBody>
          <a:bodyPr/>
          <a:lstStyle/>
          <a:p>
            <a:endParaRPr lang="en-US" b="1" dirty="0" smtClean="0"/>
          </a:p>
          <a:p>
            <a:pPr>
              <a:buNone/>
            </a:pPr>
            <a:r>
              <a:rPr lang="en-US" sz="3600" b="1" dirty="0" smtClean="0"/>
              <a:t>Example: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Glucose (</a:t>
            </a:r>
            <a:r>
              <a:rPr lang="en-US" sz="3600" b="1" dirty="0" err="1" smtClean="0">
                <a:solidFill>
                  <a:srgbClr val="C00000"/>
                </a:solidFill>
              </a:rPr>
              <a:t>Aldose</a:t>
            </a:r>
            <a:r>
              <a:rPr lang="en-US" sz="3600" b="1" dirty="0" smtClean="0">
                <a:solidFill>
                  <a:srgbClr val="C00000"/>
                </a:solidFill>
              </a:rPr>
              <a:t>) </a:t>
            </a:r>
          </a:p>
          <a:p>
            <a:pPr algn="ctr">
              <a:buNone/>
            </a:pPr>
            <a:r>
              <a:rPr lang="en-US" sz="3600" b="1" dirty="0" smtClean="0"/>
              <a:t>and </a:t>
            </a:r>
          </a:p>
          <a:p>
            <a:pPr algn="ctr">
              <a:buNone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Fructose (</a:t>
            </a:r>
            <a:r>
              <a:rPr lang="en-US" sz="3600" b="1" dirty="0" err="1" smtClean="0">
                <a:solidFill>
                  <a:srgbClr val="002060"/>
                </a:solidFill>
              </a:rPr>
              <a:t>Ketose</a:t>
            </a:r>
            <a:r>
              <a:rPr lang="en-US" sz="3600" b="1" dirty="0" smtClean="0">
                <a:solidFill>
                  <a:srgbClr val="002060"/>
                </a:solidFill>
              </a:rPr>
              <a:t>)</a:t>
            </a:r>
            <a:r>
              <a:rPr lang="en-US" sz="3600" b="1" dirty="0" smtClean="0"/>
              <a:t>	</a:t>
            </a:r>
            <a:endParaRPr lang="en-US" sz="3600" b="1" dirty="0"/>
          </a:p>
        </p:txBody>
      </p:sp>
      <p:pic>
        <p:nvPicPr>
          <p:cNvPr id="5" name="Picture 2" descr="C:\Documents and Settings\Dr.Chisti\Desktop\OLD Computer\Biochemistry\lippincot Pic\c07\07_00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l="25531" t="2322" r="29014" b="11771"/>
          <a:stretch>
            <a:fillRect/>
          </a:stretch>
        </p:blipFill>
        <p:spPr bwMode="auto">
          <a:xfrm>
            <a:off x="5029200" y="84913"/>
            <a:ext cx="3124200" cy="674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2971800" cy="990600"/>
          </a:xfrm>
        </p:spPr>
        <p:txBody>
          <a:bodyPr/>
          <a:lstStyle/>
          <a:p>
            <a:pPr algn="ctr"/>
            <a:r>
              <a:rPr lang="en-US" b="1" dirty="0" err="1" smtClean="0"/>
              <a:t>Epimers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89567"/>
            <a:ext cx="4572000" cy="4572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Epimers</a:t>
            </a:r>
          </a:p>
          <a:p>
            <a:pPr>
              <a:buNone/>
            </a:pPr>
            <a:r>
              <a:rPr lang="en-US" b="1" dirty="0" smtClean="0"/>
              <a:t>CHO dimers that differ in configuration around only one specific carbon atom</a:t>
            </a:r>
          </a:p>
          <a:p>
            <a:pPr>
              <a:buNone/>
            </a:pPr>
            <a:r>
              <a:rPr lang="en-US" b="1" dirty="0" smtClean="0"/>
              <a:t>	-</a:t>
            </a:r>
            <a:r>
              <a:rPr lang="en-US" b="1" dirty="0" smtClean="0">
                <a:solidFill>
                  <a:srgbClr val="002060"/>
                </a:solidFill>
              </a:rPr>
              <a:t>Glucose and galactose, C4</a:t>
            </a:r>
          </a:p>
          <a:p>
            <a:pPr>
              <a:buNone/>
            </a:pPr>
            <a:r>
              <a:rPr lang="en-US" b="1" dirty="0" smtClean="0"/>
              <a:t>	-</a:t>
            </a:r>
            <a:r>
              <a:rPr lang="en-US" b="1" dirty="0" smtClean="0">
                <a:solidFill>
                  <a:srgbClr val="C00000"/>
                </a:solidFill>
              </a:rPr>
              <a:t>Glucose and Mannose, C2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Galactose</a:t>
            </a:r>
            <a:r>
              <a:rPr lang="en-US" b="1" dirty="0" smtClean="0"/>
              <a:t> and mannose </a:t>
            </a:r>
            <a:r>
              <a:rPr lang="en-US" b="1" dirty="0" smtClean="0">
                <a:solidFill>
                  <a:srgbClr val="C00000"/>
                </a:solidFill>
              </a:rPr>
              <a:t>are not </a:t>
            </a:r>
            <a:r>
              <a:rPr lang="en-US" b="1" dirty="0" err="1" smtClean="0"/>
              <a:t>epimers</a:t>
            </a:r>
            <a:r>
              <a:rPr lang="en-US" b="1" dirty="0" smtClean="0"/>
              <a:t>	</a:t>
            </a:r>
            <a:endParaRPr lang="en-US" b="1" dirty="0"/>
          </a:p>
        </p:txBody>
      </p:sp>
      <p:pic>
        <p:nvPicPr>
          <p:cNvPr id="5" name="Picture 2" descr="C:\Documents and Settings\Dr.Chisti\Desktop\OLD Computer\Biochemistry\lippincot Pic\c07\07_00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l="25531" t="2322" r="29014" b="11771"/>
          <a:stretch>
            <a:fillRect/>
          </a:stretch>
        </p:blipFill>
        <p:spPr bwMode="auto">
          <a:xfrm>
            <a:off x="5867400" y="96750"/>
            <a:ext cx="2514600" cy="674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828800"/>
            <a:ext cx="4038600" cy="457200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Structures that are </a:t>
            </a:r>
            <a:r>
              <a:rPr lang="en-US" b="1" dirty="0" smtClean="0"/>
              <a:t>mirror images </a:t>
            </a:r>
            <a:r>
              <a:rPr lang="en-US" dirty="0" smtClean="0"/>
              <a:t>of each other and are designated as D- and L- sugars based on the position of –OH grp on the </a:t>
            </a:r>
            <a:r>
              <a:rPr lang="en-US" b="1" dirty="0" smtClean="0"/>
              <a:t>asymmetric carbon farthest from the carbonyl carbon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Majority of sugars in humans are </a:t>
            </a:r>
            <a:r>
              <a:rPr lang="en-US" b="1" dirty="0" smtClean="0"/>
              <a:t>D-sugars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Enantiomers</a:t>
            </a:r>
            <a:r>
              <a:rPr lang="en-US" b="1" dirty="0" smtClean="0"/>
              <a:t> (D- and L-Forms)</a:t>
            </a:r>
            <a:endParaRPr lang="en-US" b="1" dirty="0"/>
          </a:p>
        </p:txBody>
      </p:sp>
      <p:pic>
        <p:nvPicPr>
          <p:cNvPr id="6" name="Picture 2" descr="C:\Documents and Settings\Dr.Chisti\Desktop\OLD Computer\Biochemistry\lippincot Pic\c07\07_00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l="19643" t="1786" r="9821" b="41071"/>
          <a:stretch>
            <a:fillRect/>
          </a:stretch>
        </p:blipFill>
        <p:spPr bwMode="auto">
          <a:xfrm>
            <a:off x="4419600" y="1676400"/>
            <a:ext cx="4473760" cy="500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Arial"/>
                <a:cs typeface="Arial"/>
              </a:rPr>
              <a:t>α</a:t>
            </a:r>
            <a:r>
              <a:rPr lang="en-US" b="1" dirty="0" smtClean="0">
                <a:latin typeface="Arial"/>
                <a:cs typeface="Arial"/>
              </a:rPr>
              <a:t>- and </a:t>
            </a:r>
            <a:r>
              <a:rPr lang="el-GR" b="1" dirty="0" smtClean="0">
                <a:latin typeface="Arial"/>
                <a:cs typeface="Arial"/>
              </a:rPr>
              <a:t>β</a:t>
            </a:r>
            <a:r>
              <a:rPr lang="en-US" b="1" dirty="0" smtClean="0">
                <a:latin typeface="Arial"/>
                <a:cs typeface="Arial"/>
              </a:rPr>
              <a:t>-Forms</a:t>
            </a:r>
            <a:endParaRPr lang="en-US" b="1" dirty="0"/>
          </a:p>
        </p:txBody>
      </p:sp>
      <p:graphicFrame>
        <p:nvGraphicFramePr>
          <p:cNvPr id="2051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562600" y="4422775"/>
          <a:ext cx="3555227" cy="220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Picture" r:id="rId3" imgW="2796207" imgH="1825705" progId="Word.Picture.8">
                  <p:embed/>
                </p:oleObj>
              </mc:Choice>
              <mc:Fallback>
                <p:oleObj name="Picture" r:id="rId3" imgW="2796207" imgH="1825705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422775"/>
                        <a:ext cx="3555227" cy="220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" name="Object 1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694363" y="1219200"/>
          <a:ext cx="3144837" cy="308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Picture" r:id="rId5" imgW="3144681" imgH="3088199" progId="Word.Picture.8">
                  <p:embed/>
                </p:oleObj>
              </mc:Choice>
              <mc:Fallback>
                <p:oleObj name="Picture" r:id="rId5" imgW="3144681" imgH="3088199" progId="Word.Picture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363" y="1219200"/>
                        <a:ext cx="3144837" cy="308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847195"/>
            <a:ext cx="533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b="1" dirty="0" smtClean="0"/>
              <a:t>Cyclization of Monosaccharides </a:t>
            </a:r>
            <a:r>
              <a:rPr lang="en-US" sz="2800" dirty="0" err="1" smtClean="0"/>
              <a:t>Monosaccharides</a:t>
            </a:r>
            <a:r>
              <a:rPr lang="en-US" sz="2800" dirty="0" smtClean="0"/>
              <a:t> with 5 or more carbon are predominantly found in the ring form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400" dirty="0" smtClean="0"/>
              <a:t>The aldehyde or </a:t>
            </a:r>
            <a:r>
              <a:rPr lang="en-US" sz="2400" dirty="0" err="1" smtClean="0"/>
              <a:t>ketone</a:t>
            </a:r>
            <a:r>
              <a:rPr lang="en-US" sz="2400" dirty="0" smtClean="0"/>
              <a:t> grp reacts 	with the –OH grp on the same sugar</a:t>
            </a:r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Cyclization creates an </a:t>
            </a:r>
            <a:r>
              <a:rPr lang="en-US" sz="2400" b="1" dirty="0" err="1" smtClean="0"/>
              <a:t>anomeric</a:t>
            </a:r>
            <a:r>
              <a:rPr lang="en-US" sz="2400" dirty="0" smtClean="0"/>
              <a:t> </a:t>
            </a:r>
            <a:r>
              <a:rPr lang="en-US" sz="2400" b="1" dirty="0" smtClean="0"/>
              <a:t>carbon</a:t>
            </a:r>
            <a:r>
              <a:rPr lang="en-US" sz="2400" dirty="0" smtClean="0"/>
              <a:t>  (former carbonyl carbon) generating the </a:t>
            </a:r>
            <a:r>
              <a:rPr lang="el-GR" sz="2400" dirty="0" smtClean="0">
                <a:latin typeface="Arial"/>
                <a:cs typeface="Arial"/>
              </a:rPr>
              <a:t>α</a:t>
            </a:r>
            <a:r>
              <a:rPr lang="en-US" sz="2400" dirty="0" smtClean="0">
                <a:latin typeface="Arial"/>
                <a:cs typeface="Arial"/>
              </a:rPr>
              <a:t> and </a:t>
            </a:r>
            <a:r>
              <a:rPr lang="el-GR" sz="2400" dirty="0" smtClean="0">
                <a:latin typeface="Arial"/>
                <a:cs typeface="Arial"/>
              </a:rPr>
              <a:t>β</a:t>
            </a:r>
            <a:r>
              <a:rPr lang="en-US" sz="2400" dirty="0" smtClean="0">
                <a:latin typeface="Arial"/>
                <a:cs typeface="Arial"/>
              </a:rPr>
              <a:t> configurations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Mutarotation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1665767"/>
            <a:ext cx="8001000" cy="168703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In solution,</a:t>
            </a:r>
            <a:r>
              <a:rPr lang="en-US" dirty="0" smtClean="0"/>
              <a:t> the cyclic </a:t>
            </a:r>
            <a:r>
              <a:rPr lang="el-GR" dirty="0" smtClean="0">
                <a:latin typeface="Arial"/>
                <a:cs typeface="Arial"/>
              </a:rPr>
              <a:t>α</a:t>
            </a:r>
            <a:r>
              <a:rPr lang="en-US" dirty="0" smtClean="0">
                <a:latin typeface="Arial"/>
                <a:cs typeface="Arial"/>
              </a:rPr>
              <a:t> and </a:t>
            </a:r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anomers</a:t>
            </a:r>
            <a:r>
              <a:rPr lang="en-US" dirty="0" smtClean="0">
                <a:latin typeface="Arial"/>
                <a:cs typeface="Arial"/>
              </a:rPr>
              <a:t> of a sugar are in equilibrium with each other, and can be </a:t>
            </a:r>
            <a:r>
              <a:rPr lang="en-US" dirty="0" err="1" smtClean="0">
                <a:latin typeface="Arial"/>
                <a:cs typeface="Arial"/>
              </a:rPr>
              <a:t>interconverted</a:t>
            </a:r>
            <a:r>
              <a:rPr lang="en-US" dirty="0" smtClean="0">
                <a:latin typeface="Arial"/>
                <a:cs typeface="Arial"/>
              </a:rPr>
              <a:t> spontaneously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67181" y="59436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Fischer Projection</a:t>
            </a:r>
            <a:endParaRPr lang="en-US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17" y="3111912"/>
            <a:ext cx="905173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825033" y="6260068"/>
            <a:ext cx="2023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Haworth Projection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6211" y="626560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Fischer Projection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Sugar Isomers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09600" y="1970567"/>
            <a:ext cx="8001000" cy="3668233"/>
          </a:xfrm>
        </p:spPr>
        <p:txBody>
          <a:bodyPr>
            <a:noAutofit/>
          </a:bodyPr>
          <a:lstStyle/>
          <a:p>
            <a:pPr marL="514350" indent="-514350">
              <a:spcAft>
                <a:spcPts val="2400"/>
              </a:spcAft>
              <a:buClr>
                <a:srgbClr val="C00000"/>
              </a:buClr>
              <a:buSzPct val="100000"/>
              <a:buAutoNum type="arabicPeriod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Aldo-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keto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Aft>
                <a:spcPts val="2400"/>
              </a:spcAft>
              <a:buClr>
                <a:srgbClr val="C00000"/>
              </a:buClr>
              <a:buSzPct val="100000"/>
              <a:buAutoNum type="arabicPeriod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Epimers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Aft>
                <a:spcPts val="2400"/>
              </a:spcAft>
              <a:buClr>
                <a:srgbClr val="C00000"/>
              </a:buClr>
              <a:buSzPct val="100000"/>
              <a:buAutoNum type="arabicPeriod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D- and L-Forms</a:t>
            </a:r>
          </a:p>
          <a:p>
            <a:pPr marL="514350" indent="-514350">
              <a:spcAft>
                <a:spcPts val="2400"/>
              </a:spcAft>
              <a:buClr>
                <a:srgbClr val="C00000"/>
              </a:buClr>
              <a:buSzPct val="100000"/>
              <a:buAutoNum type="arabicPeriod"/>
            </a:pP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and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anomers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Reducing Sugars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O on the </a:t>
            </a:r>
            <a:r>
              <a:rPr lang="en-US" dirty="0" err="1" smtClean="0"/>
              <a:t>anomeric</a:t>
            </a:r>
            <a:r>
              <a:rPr lang="en-US" dirty="0" smtClean="0"/>
              <a:t> C of a sugar is not attached to any other structure </a:t>
            </a:r>
            <a:r>
              <a:rPr lang="en-US" b="1" dirty="0" smtClean="0">
                <a:solidFill>
                  <a:srgbClr val="C00000"/>
                </a:solidFill>
              </a:rPr>
              <a:t>(Free)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that sugar can act as a reducing agent </a:t>
            </a:r>
          </a:p>
          <a:p>
            <a:endParaRPr lang="en-US" dirty="0" smtClean="0"/>
          </a:p>
          <a:p>
            <a:r>
              <a:rPr lang="en-US" b="1" dirty="0" smtClean="0"/>
              <a:t>R</a:t>
            </a:r>
            <a:r>
              <a:rPr lang="en-US" dirty="0" smtClean="0"/>
              <a:t>educing sugars reduce </a:t>
            </a:r>
            <a:r>
              <a:rPr lang="en-US" dirty="0" err="1" smtClean="0"/>
              <a:t>chromogenic</a:t>
            </a:r>
            <a:r>
              <a:rPr lang="en-US" dirty="0" smtClean="0"/>
              <a:t> agents like Benedict’s reagent or Fehling’s solution to give a colored precipitate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U</a:t>
            </a:r>
            <a:r>
              <a:rPr lang="en-US" dirty="0" smtClean="0"/>
              <a:t>rine is tested for the presence of reducing sugars using these colorimetric tests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7848600" cy="4907280"/>
          </a:xfrm>
        </p:spPr>
        <p:txBody>
          <a:bodyPr>
            <a:noAutofit/>
          </a:bodyPr>
          <a:lstStyle/>
          <a:p>
            <a:pPr lvl="0">
              <a:spcAft>
                <a:spcPts val="1800"/>
              </a:spcAft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To understand:</a:t>
            </a:r>
          </a:p>
          <a:p>
            <a:pPr lvl="0">
              <a:spcAft>
                <a:spcPts val="1800"/>
              </a:spcAft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structure of carbohydrates of physiological significance</a:t>
            </a:r>
          </a:p>
          <a:p>
            <a:pPr lvl="0">
              <a:spcAft>
                <a:spcPts val="1800"/>
              </a:spcAft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main role of carbohydrates in providing and storing of energy </a:t>
            </a:r>
          </a:p>
          <a:p>
            <a:pPr lvl="0">
              <a:spcAft>
                <a:spcPts val="1800"/>
              </a:spcAft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structure and function of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glycosaminoglycans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Reducing Sugars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49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Examples:</a:t>
            </a:r>
          </a:p>
          <a:p>
            <a:pPr>
              <a:spcAft>
                <a:spcPts val="1800"/>
              </a:spcAft>
              <a:buNone/>
            </a:pPr>
            <a:r>
              <a:rPr lang="en-US" sz="3600" b="1" dirty="0" smtClean="0"/>
              <a:t>	</a:t>
            </a:r>
            <a:r>
              <a:rPr lang="en-US" sz="3600" b="1" dirty="0" err="1" smtClean="0"/>
              <a:t>Monosaccharides</a:t>
            </a:r>
            <a:endParaRPr lang="en-US" sz="3600" b="1" dirty="0" smtClean="0"/>
          </a:p>
          <a:p>
            <a:pPr>
              <a:spcAft>
                <a:spcPts val="1800"/>
              </a:spcAft>
              <a:buNone/>
            </a:pPr>
            <a:r>
              <a:rPr lang="en-US" sz="3600" b="1" dirty="0" smtClean="0"/>
              <a:t>	Maltose and Lactose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	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7492871" y="926068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CONT’D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Complex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382000" cy="4572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Carbohydrates attached to non-carbohydrate structures by </a:t>
            </a:r>
            <a:r>
              <a:rPr lang="en-US" sz="3200" b="1" dirty="0" smtClean="0">
                <a:solidFill>
                  <a:srgbClr val="002060"/>
                </a:solidFill>
              </a:rPr>
              <a:t>glycosidic bonds (O- or N-type) </a:t>
            </a:r>
            <a:r>
              <a:rPr lang="en-US" sz="3200" b="1" dirty="0" smtClean="0"/>
              <a:t>e.g., </a:t>
            </a:r>
          </a:p>
          <a:p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1. </a:t>
            </a:r>
            <a:r>
              <a:rPr lang="en-US" sz="3200" b="1" dirty="0" err="1" smtClean="0">
                <a:solidFill>
                  <a:srgbClr val="C00000"/>
                </a:solidFill>
              </a:rPr>
              <a:t>Purine</a:t>
            </a:r>
            <a:r>
              <a:rPr lang="en-US" sz="3200" b="1" dirty="0" smtClean="0">
                <a:solidFill>
                  <a:srgbClr val="C00000"/>
                </a:solidFill>
              </a:rPr>
              <a:t> and </a:t>
            </a:r>
            <a:r>
              <a:rPr lang="en-US" sz="3200" b="1" dirty="0" err="1" smtClean="0">
                <a:solidFill>
                  <a:srgbClr val="C00000"/>
                </a:solidFill>
              </a:rPr>
              <a:t>pyrimidine</a:t>
            </a:r>
            <a:r>
              <a:rPr lang="en-US" sz="3200" b="1" dirty="0" smtClean="0">
                <a:solidFill>
                  <a:srgbClr val="C00000"/>
                </a:solidFill>
              </a:rPr>
              <a:t> bases </a:t>
            </a:r>
            <a:r>
              <a:rPr lang="en-US" sz="3200" b="1" dirty="0" smtClean="0"/>
              <a:t>in nucleic acids</a:t>
            </a:r>
          </a:p>
          <a:p>
            <a:pPr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>
                <a:solidFill>
                  <a:srgbClr val="C00000"/>
                </a:solidFill>
              </a:rPr>
              <a:t>Bilirubin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b="1" dirty="0" smtClean="0"/>
              <a:t>3. </a:t>
            </a:r>
            <a:r>
              <a:rPr lang="en-US" sz="3200" b="1" dirty="0" smtClean="0">
                <a:solidFill>
                  <a:srgbClr val="C00000"/>
                </a:solidFill>
              </a:rPr>
              <a:t>Proteins</a:t>
            </a:r>
            <a:r>
              <a:rPr lang="en-US" sz="3200" b="1" dirty="0" smtClean="0"/>
              <a:t> in </a:t>
            </a:r>
            <a:r>
              <a:rPr lang="en-US" sz="3200" b="1" dirty="0" err="1" smtClean="0"/>
              <a:t>glycoproteins</a:t>
            </a:r>
            <a:r>
              <a:rPr lang="en-US" sz="3200" b="1" dirty="0" smtClean="0"/>
              <a:t> and </a:t>
            </a:r>
            <a:r>
              <a:rPr lang="en-US" sz="3200" b="1" dirty="0" err="1" smtClean="0"/>
              <a:t>proteoglycans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4. </a:t>
            </a:r>
            <a:r>
              <a:rPr lang="en-US" sz="3200" b="1" dirty="0" smtClean="0">
                <a:solidFill>
                  <a:srgbClr val="C00000"/>
                </a:solidFill>
              </a:rPr>
              <a:t>Lipids</a:t>
            </a:r>
            <a:r>
              <a:rPr lang="en-US" sz="3200" b="1" dirty="0" smtClean="0"/>
              <a:t> found in </a:t>
            </a:r>
            <a:r>
              <a:rPr lang="en-US" sz="3200" b="1" dirty="0" err="1" smtClean="0"/>
              <a:t>glycolipids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Glycosidic</a:t>
            </a:r>
            <a:r>
              <a:rPr lang="en-US" b="1" dirty="0" smtClean="0"/>
              <a:t> Bonds</a:t>
            </a:r>
            <a:endParaRPr lang="en-US" b="1" dirty="0"/>
          </a:p>
        </p:txBody>
      </p:sp>
      <p:pic>
        <p:nvPicPr>
          <p:cNvPr id="6" name="Picture 2" descr="C:\Documents and Settings\Dr.Chisti\Desktop\OLD Computer\Biochemistry\lippincot Pic\c07\07_00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l="16186" t="3070" r="16597" b="15075"/>
          <a:stretch>
            <a:fillRect/>
          </a:stretch>
        </p:blipFill>
        <p:spPr bwMode="auto">
          <a:xfrm>
            <a:off x="4191000" y="1524000"/>
            <a:ext cx="4191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2667001"/>
            <a:ext cx="3886200" cy="34945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N-</a:t>
            </a:r>
            <a:r>
              <a:rPr lang="en-US" sz="3600" b="1" dirty="0" err="1" smtClean="0"/>
              <a:t>Glycosidic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876800"/>
            <a:ext cx="2971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600" b="1" dirty="0" smtClean="0"/>
              <a:t>O-</a:t>
            </a:r>
            <a:r>
              <a:rPr lang="en-US" sz="3600" b="1" dirty="0" err="1" smtClean="0"/>
              <a:t>Glycosidic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Glycosaminoglycans (GAGs)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Glycosaminoglycans (GAGs) are large complexes of </a:t>
            </a:r>
            <a:r>
              <a:rPr lang="en-US" b="1" dirty="0" smtClean="0"/>
              <a:t>negatively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charged </a:t>
            </a:r>
            <a:r>
              <a:rPr lang="en-US" b="1" dirty="0" err="1" smtClean="0"/>
              <a:t>hetero</a:t>
            </a:r>
            <a:r>
              <a:rPr lang="en-US" dirty="0" err="1" smtClean="0"/>
              <a:t>polysaccharide</a:t>
            </a:r>
            <a:r>
              <a:rPr lang="en-US" dirty="0" smtClean="0"/>
              <a:t> chains </a:t>
            </a:r>
          </a:p>
          <a:p>
            <a:r>
              <a:rPr lang="en-US" dirty="0" smtClean="0"/>
              <a:t>are associated with a small amount of protein, forming </a:t>
            </a:r>
            <a:r>
              <a:rPr lang="en-US" b="1" dirty="0" err="1" smtClean="0"/>
              <a:t>proteoglycans</a:t>
            </a:r>
            <a:r>
              <a:rPr lang="en-US" dirty="0" smtClean="0"/>
              <a:t>, which consist of over 95 percent carbohydrate</a:t>
            </a:r>
          </a:p>
          <a:p>
            <a:r>
              <a:rPr lang="en-US" dirty="0" smtClean="0"/>
              <a:t>bind with large amounts of water, producing the gel-like matrix that forms the extracellular matrix </a:t>
            </a:r>
          </a:p>
          <a:p>
            <a:r>
              <a:rPr lang="en-US" dirty="0" smtClean="0"/>
              <a:t>The viscous, lubricating properties of mucous secretions also result from GAGs, which led to the original naming of these compounds as </a:t>
            </a:r>
            <a:r>
              <a:rPr lang="en-US" dirty="0" err="1" smtClean="0">
                <a:solidFill>
                  <a:srgbClr val="002060"/>
                </a:solidFill>
              </a:rPr>
              <a:t>mucopolysaccharides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48268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Glycosaminoglycans (GAGs)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56388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300" b="1" dirty="0" smtClean="0">
                <a:solidFill>
                  <a:schemeClr val="hlink"/>
                </a:solidFill>
              </a:rPr>
              <a:t> GAGs </a:t>
            </a:r>
            <a:r>
              <a:rPr lang="en-US" sz="2300" dirty="0" smtClean="0"/>
              <a:t>are linear polymers of </a:t>
            </a:r>
            <a:r>
              <a:rPr lang="en-US" sz="2300" b="1" dirty="0" smtClean="0">
                <a:solidFill>
                  <a:srgbClr val="000099"/>
                </a:solidFill>
              </a:rPr>
              <a:t>repeating disaccharide </a:t>
            </a:r>
            <a:r>
              <a:rPr lang="en-US" sz="2300" dirty="0" smtClean="0"/>
              <a:t>units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sz="2300" dirty="0" smtClean="0"/>
              <a:t>	</a:t>
            </a:r>
            <a:r>
              <a:rPr lang="en-US" sz="2300" b="1" dirty="0" smtClean="0">
                <a:solidFill>
                  <a:srgbClr val="C00000"/>
                </a:solidFill>
              </a:rPr>
              <a:t>[acidic sugar-amino sugar]n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None/>
            </a:pPr>
            <a:endParaRPr lang="en-US" sz="23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300" dirty="0" smtClean="0"/>
              <a:t> The amino sugar (usually sulfated) is either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sz="2300" dirty="0" smtClean="0"/>
              <a:t>	</a:t>
            </a:r>
            <a:r>
              <a:rPr lang="en-US" sz="2300" b="1" dirty="0" smtClean="0">
                <a:solidFill>
                  <a:srgbClr val="002060"/>
                </a:solidFill>
              </a:rPr>
              <a:t>D-glucosamine or D-</a:t>
            </a:r>
            <a:r>
              <a:rPr lang="en-US" sz="2300" b="1" dirty="0" err="1" smtClean="0">
                <a:solidFill>
                  <a:srgbClr val="002060"/>
                </a:solidFill>
              </a:rPr>
              <a:t>galactosamine</a:t>
            </a:r>
            <a:endParaRPr lang="en-US" sz="23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None/>
            </a:pPr>
            <a:endParaRPr lang="en-US" sz="23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300" dirty="0" smtClean="0"/>
              <a:t> The acidic sugar is either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ts val="2400"/>
              </a:spcAft>
              <a:buNone/>
            </a:pPr>
            <a:r>
              <a:rPr lang="en-US" sz="2300" dirty="0" smtClean="0"/>
              <a:t>	</a:t>
            </a:r>
            <a:r>
              <a:rPr lang="en-US" sz="2300" b="1" dirty="0" smtClean="0">
                <a:solidFill>
                  <a:srgbClr val="002060"/>
                </a:solidFill>
              </a:rPr>
              <a:t>D-</a:t>
            </a:r>
            <a:r>
              <a:rPr lang="en-US" sz="2300" b="1" dirty="0" err="1" smtClean="0">
                <a:solidFill>
                  <a:srgbClr val="002060"/>
                </a:solidFill>
              </a:rPr>
              <a:t>glucuronic</a:t>
            </a:r>
            <a:r>
              <a:rPr lang="en-US" sz="2300" b="1" dirty="0" smtClean="0">
                <a:solidFill>
                  <a:srgbClr val="002060"/>
                </a:solidFill>
              </a:rPr>
              <a:t> acid or L-</a:t>
            </a:r>
            <a:r>
              <a:rPr lang="en-US" sz="2300" b="1" dirty="0" err="1" smtClean="0">
                <a:solidFill>
                  <a:srgbClr val="002060"/>
                </a:solidFill>
              </a:rPr>
              <a:t>iduronic</a:t>
            </a:r>
            <a:r>
              <a:rPr lang="en-US" sz="2300" b="1" dirty="0" smtClean="0">
                <a:solidFill>
                  <a:srgbClr val="002060"/>
                </a:solidFill>
              </a:rPr>
              <a:t> acid</a:t>
            </a:r>
            <a:endParaRPr lang="en-US" sz="23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sz="2300" dirty="0" smtClean="0"/>
              <a:t> GAGs are strongly negatively-charged: 	</a:t>
            </a:r>
            <a:r>
              <a:rPr lang="en-US" sz="2300" b="1" dirty="0" smtClean="0">
                <a:solidFill>
                  <a:srgbClr val="002060"/>
                </a:solidFill>
              </a:rPr>
              <a:t>carboxyl groups of acidic sugars 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None/>
            </a:pPr>
            <a:r>
              <a:rPr lang="en-US" sz="2300" b="1" dirty="0" smtClean="0">
                <a:solidFill>
                  <a:srgbClr val="002060"/>
                </a:solidFill>
              </a:rPr>
              <a:t>	Sulfate groups</a:t>
            </a:r>
          </a:p>
          <a:p>
            <a:endParaRPr lang="en-US" sz="2300" dirty="0"/>
          </a:p>
        </p:txBody>
      </p:sp>
      <p:pic>
        <p:nvPicPr>
          <p:cNvPr id="7" name="Picture 4" descr="14_001"/>
          <p:cNvPicPr>
            <a:picLocks noChangeAspect="1" noChangeArrowheads="1"/>
          </p:cNvPicPr>
          <p:nvPr/>
        </p:nvPicPr>
        <p:blipFill>
          <a:blip r:embed="rId2" cstate="print"/>
          <a:srcRect l="12500" t="3259" r="16406" b="21844"/>
          <a:stretch>
            <a:fillRect/>
          </a:stretch>
        </p:blipFill>
        <p:spPr bwMode="auto">
          <a:xfrm>
            <a:off x="6019800" y="1848468"/>
            <a:ext cx="307749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Resilience of GAGs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13366"/>
            <a:ext cx="6553200" cy="5039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>
                <a:solidFill>
                  <a:srgbClr val="C00000"/>
                </a:solidFill>
              </a:rPr>
              <a:t>Relationship between </a:t>
            </a:r>
            <a:r>
              <a:rPr lang="en-US" sz="2100" b="1" dirty="0" err="1" smtClean="0">
                <a:solidFill>
                  <a:srgbClr val="C00000"/>
                </a:solidFill>
              </a:rPr>
              <a:t>glycosaminoglycan</a:t>
            </a:r>
            <a:r>
              <a:rPr lang="en-US" sz="2100" b="1" dirty="0" smtClean="0">
                <a:solidFill>
                  <a:srgbClr val="C00000"/>
                </a:solidFill>
              </a:rPr>
              <a:t> structure and function </a:t>
            </a:r>
          </a:p>
          <a:p>
            <a:r>
              <a:rPr lang="en-US" sz="2100" dirty="0" smtClean="0"/>
              <a:t>Because of negative charges, the GAG chains tend to be extended in solution and repel each other and when brought together, they "slip" past each other</a:t>
            </a:r>
          </a:p>
          <a:p>
            <a:pPr>
              <a:buNone/>
            </a:pPr>
            <a:r>
              <a:rPr lang="en-US" sz="2100" dirty="0" smtClean="0"/>
              <a:t>This produces the </a:t>
            </a:r>
            <a:r>
              <a:rPr lang="en-US" sz="2100" u="sng" dirty="0" smtClean="0"/>
              <a:t>"</a:t>
            </a:r>
            <a:r>
              <a:rPr lang="en-US" sz="2100" b="1" u="sng" dirty="0" smtClean="0"/>
              <a:t>slippery" consistency of mucous secretions and synovial fluid</a:t>
            </a:r>
          </a:p>
          <a:p>
            <a:r>
              <a:rPr lang="en-US" sz="2100" dirty="0" smtClean="0"/>
              <a:t>When a solution of GAGs is compressed, the water is "squeezed out" and the GAGs are forced to occupy a smaller volume. When the compression is released, the GAGs spring back to their original, hydrated volume because of the repulsion of their negative charges</a:t>
            </a:r>
          </a:p>
          <a:p>
            <a:pPr>
              <a:buNone/>
            </a:pPr>
            <a:r>
              <a:rPr lang="en-US" sz="2100" dirty="0" smtClean="0"/>
              <a:t>This property contributes to the </a:t>
            </a:r>
            <a:r>
              <a:rPr lang="en-US" sz="2100" b="1" u="sng" dirty="0" smtClean="0"/>
              <a:t>resilience of synovial fluid and the vitreous humor of the eye</a:t>
            </a:r>
            <a:endParaRPr lang="en-US" sz="2100" u="sng" dirty="0"/>
          </a:p>
        </p:txBody>
      </p:sp>
      <p:pic>
        <p:nvPicPr>
          <p:cNvPr id="5" name="Picture 2" descr="E:\c14\14_003.jpg"/>
          <p:cNvPicPr>
            <a:picLocks noChangeAspect="1" noChangeArrowheads="1"/>
          </p:cNvPicPr>
          <p:nvPr/>
        </p:nvPicPr>
        <p:blipFill>
          <a:blip r:embed="rId2" cstate="print"/>
          <a:srcRect l="29687" t="3067" r="39844" b="12065"/>
          <a:stretch>
            <a:fillRect/>
          </a:stretch>
        </p:blipFill>
        <p:spPr bwMode="auto">
          <a:xfrm>
            <a:off x="6705600" y="214290"/>
            <a:ext cx="2286000" cy="649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8763000" cy="496363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sz="3200" b="1" dirty="0" smtClean="0"/>
              <a:t>Examples of GAGs are:</a:t>
            </a:r>
          </a:p>
          <a:p>
            <a:pPr marL="514350" indent="-514350">
              <a:buNone/>
            </a:pPr>
            <a:endParaRPr lang="en-US" sz="3200" b="1" dirty="0" smtClean="0"/>
          </a:p>
          <a:p>
            <a:pPr marL="1108710" lvl="2" indent="-514350">
              <a:spcAft>
                <a:spcPts val="24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3200" b="1" dirty="0" err="1" smtClean="0"/>
              <a:t>Chondroitin</a:t>
            </a:r>
            <a:r>
              <a:rPr lang="en-US" sz="3200" b="1" dirty="0" smtClean="0"/>
              <a:t> sulfates: </a:t>
            </a:r>
            <a:r>
              <a:rPr lang="en-US" sz="3200" dirty="0" smtClean="0"/>
              <a:t>Most</a:t>
            </a:r>
            <a:r>
              <a:rPr lang="en-US" sz="3200" b="1" dirty="0" smtClean="0"/>
              <a:t> abundant </a:t>
            </a:r>
            <a:r>
              <a:rPr lang="en-US" sz="3200" dirty="0" smtClean="0"/>
              <a:t>GAG</a:t>
            </a:r>
          </a:p>
          <a:p>
            <a:pPr marL="1108710" lvl="2" indent="-514350">
              <a:spcAft>
                <a:spcPts val="24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3200" b="1" dirty="0" err="1" smtClean="0"/>
              <a:t>Keratan</a:t>
            </a:r>
            <a:r>
              <a:rPr lang="en-US" sz="3200" b="1" dirty="0" smtClean="0"/>
              <a:t> sulfates: </a:t>
            </a:r>
            <a:r>
              <a:rPr lang="en-US" sz="3200" dirty="0" smtClean="0"/>
              <a:t>Most </a:t>
            </a:r>
            <a:r>
              <a:rPr lang="en-US" sz="3200" b="1" dirty="0" smtClean="0"/>
              <a:t>heterogeneou</a:t>
            </a:r>
            <a:r>
              <a:rPr lang="en-US" sz="3200" dirty="0" smtClean="0"/>
              <a:t>s GAGs</a:t>
            </a:r>
            <a:endParaRPr lang="en-US" sz="3200" b="1" dirty="0" smtClean="0"/>
          </a:p>
          <a:p>
            <a:pPr marL="1108710" lvl="2" indent="-514350">
              <a:spcAft>
                <a:spcPts val="24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3200" b="1" dirty="0" err="1" smtClean="0"/>
              <a:t>Hyaluronic</a:t>
            </a:r>
            <a:r>
              <a:rPr lang="en-US" sz="3200" b="1" dirty="0" smtClean="0"/>
              <a:t> acid: </a:t>
            </a:r>
            <a:r>
              <a:rPr lang="en-US" sz="3200" dirty="0" smtClean="0"/>
              <a:t>Compared to other GAGs, </a:t>
            </a:r>
            <a:r>
              <a:rPr lang="en-US" sz="3200" b="1" dirty="0" smtClean="0"/>
              <a:t>it is </a:t>
            </a:r>
            <a:r>
              <a:rPr lang="en-US" sz="3200" b="1" dirty="0" err="1" smtClean="0"/>
              <a:t>unsulfated</a:t>
            </a:r>
            <a:r>
              <a:rPr lang="en-US" sz="3200" b="1" dirty="0" smtClean="0"/>
              <a:t> </a:t>
            </a:r>
            <a:r>
              <a:rPr lang="en-US" sz="3200" dirty="0" smtClean="0"/>
              <a:t>and </a:t>
            </a:r>
            <a:r>
              <a:rPr lang="en-US" sz="3200" b="1" dirty="0" smtClean="0"/>
              <a:t>not covalently attached to protein</a:t>
            </a:r>
          </a:p>
          <a:p>
            <a:pPr marL="1108710" lvl="2" indent="-514350">
              <a:spcAft>
                <a:spcPts val="24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3200" b="1" dirty="0" smtClean="0"/>
              <a:t>Heparin: </a:t>
            </a:r>
            <a:r>
              <a:rPr lang="en-US" sz="3200" dirty="0" smtClean="0"/>
              <a:t>Unlike other GAGs that are extracellular, heparin is </a:t>
            </a:r>
            <a:r>
              <a:rPr lang="en-US" sz="3200" b="1" dirty="0" smtClean="0">
                <a:solidFill>
                  <a:srgbClr val="C00000"/>
                </a:solidFill>
              </a:rPr>
              <a:t>intracellular and serves as an anticoagulant</a:t>
            </a:r>
            <a:r>
              <a:rPr lang="en-US" sz="3200" dirty="0" smtClean="0"/>
              <a:t> </a:t>
            </a:r>
            <a:endParaRPr lang="en-US" sz="3200" b="1" dirty="0" smtClean="0"/>
          </a:p>
          <a:p>
            <a:pPr marL="514350" indent="-514350">
              <a:buNone/>
            </a:pPr>
            <a:endParaRPr lang="en-US" sz="3200" b="1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Members of GAGs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Take home Message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dirty="0" smtClean="0"/>
              <a:t>Structure and function of carbohydrates</a:t>
            </a:r>
          </a:p>
          <a:p>
            <a:pPr lvl="0"/>
            <a:r>
              <a:rPr lang="en-US" dirty="0" smtClean="0"/>
              <a:t>Mono-, Di-, and Poly-</a:t>
            </a:r>
            <a:r>
              <a:rPr lang="en-US" dirty="0" err="1" smtClean="0"/>
              <a:t>saccharides</a:t>
            </a:r>
            <a:endParaRPr lang="en-US" dirty="0" smtClean="0"/>
          </a:p>
          <a:p>
            <a:r>
              <a:rPr lang="en-US" dirty="0" smtClean="0"/>
              <a:t>Sugar Isomers: Aldo-</a:t>
            </a:r>
            <a:r>
              <a:rPr lang="en-US" dirty="0" err="1" smtClean="0"/>
              <a:t>keto</a:t>
            </a:r>
            <a:r>
              <a:rPr lang="en-US" dirty="0" smtClean="0"/>
              <a:t>, </a:t>
            </a:r>
            <a:r>
              <a:rPr lang="en-US" dirty="0" err="1" smtClean="0"/>
              <a:t>epimers</a:t>
            </a:r>
            <a:r>
              <a:rPr lang="en-US" dirty="0" smtClean="0"/>
              <a:t>, D- and L-, </a:t>
            </a:r>
            <a:r>
              <a:rPr lang="el-GR" dirty="0" smtClean="0"/>
              <a:t>α</a:t>
            </a:r>
            <a:r>
              <a:rPr lang="en-US" dirty="0" smtClean="0"/>
              <a:t>- and </a:t>
            </a: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anomers</a:t>
            </a:r>
            <a:endParaRPr lang="en-US" dirty="0" smtClean="0"/>
          </a:p>
          <a:p>
            <a:pPr lvl="0"/>
            <a:r>
              <a:rPr lang="en-US" dirty="0" smtClean="0"/>
              <a:t>Complex carbohydrates:</a:t>
            </a:r>
          </a:p>
          <a:p>
            <a:pPr lvl="0">
              <a:buNone/>
            </a:pPr>
            <a:r>
              <a:rPr lang="en-US" dirty="0" smtClean="0"/>
              <a:t>		e.g., </a:t>
            </a:r>
            <a:r>
              <a:rPr lang="en-US" dirty="0" err="1" smtClean="0"/>
              <a:t>Glycosaminoglycans</a:t>
            </a:r>
            <a:r>
              <a:rPr lang="en-US" dirty="0" smtClean="0"/>
              <a:t> and </a:t>
            </a:r>
            <a:r>
              <a:rPr lang="en-US" dirty="0" err="1" smtClean="0"/>
              <a:t>proteoglycans</a:t>
            </a:r>
            <a:endParaRPr lang="en-US" dirty="0" smtClean="0"/>
          </a:p>
          <a:p>
            <a:pPr lvl="0"/>
            <a:r>
              <a:rPr lang="en-US" dirty="0" smtClean="0"/>
              <a:t>Structure and function of GAGs</a:t>
            </a:r>
          </a:p>
          <a:p>
            <a:pPr lvl="0"/>
            <a:r>
              <a:rPr lang="en-US" dirty="0" smtClean="0"/>
              <a:t>Examples of GAGs: chondroitin sulfate, </a:t>
            </a:r>
            <a:r>
              <a:rPr lang="en-US" dirty="0" err="1" smtClean="0"/>
              <a:t>keratan</a:t>
            </a:r>
            <a:r>
              <a:rPr lang="en-US" dirty="0" smtClean="0"/>
              <a:t> </a:t>
            </a:r>
            <a:r>
              <a:rPr lang="en-US" dirty="0" smtClean="0"/>
              <a:t>sulfate, hyaluronic acid and heparin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1722120"/>
            <a:ext cx="8610600" cy="4526280"/>
          </a:xfrm>
        </p:spPr>
        <p:txBody>
          <a:bodyPr>
            <a:noAutofit/>
          </a:bodyPr>
          <a:lstStyle/>
          <a:p>
            <a:pPr marL="514350" indent="-514350">
              <a:buNone/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Carbohydrates: </a:t>
            </a:r>
          </a:p>
          <a:p>
            <a:pPr marL="514350" indent="-51435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most abundant organic molecules in nature</a:t>
            </a:r>
          </a:p>
          <a:p>
            <a:pPr marL="514350" indent="-51435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empiric formula is (CH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O)n,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“hydrates of carbon”</a:t>
            </a:r>
          </a:p>
          <a:p>
            <a:pPr marL="514350" indent="-514350">
              <a:buNone/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Carbohydrates:</a:t>
            </a:r>
            <a:endParaRPr lang="en-US" sz="3200" b="1" baseline="-25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4390" lvl="1" indent="-51435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provide important part of energy in diet</a:t>
            </a:r>
          </a:p>
          <a:p>
            <a:pPr marL="834390" lvl="1" indent="-51435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Act as the storage form of energy in the body</a:t>
            </a:r>
          </a:p>
          <a:p>
            <a:pPr marL="834390" lvl="1" indent="-514350"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are structural component of cell membranes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1722120"/>
            <a:ext cx="8077200" cy="4526280"/>
          </a:xfrm>
        </p:spPr>
        <p:txBody>
          <a:bodyPr>
            <a:normAutofit fontScale="92500"/>
          </a:bodyPr>
          <a:lstStyle/>
          <a:p>
            <a:pPr>
              <a:spcAft>
                <a:spcPts val="180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diseases associated with disorders of carbohydrate metabolism including: </a:t>
            </a:r>
          </a:p>
          <a:p>
            <a:pPr lvl="1">
              <a:spcAft>
                <a:spcPts val="1800"/>
              </a:spcAft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Diabetes mellitus </a:t>
            </a:r>
          </a:p>
          <a:p>
            <a:pPr lvl="1">
              <a:spcAft>
                <a:spcPts val="1800"/>
              </a:spcAft>
              <a:buNone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Galactosemia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1800"/>
              </a:spcAft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Glycogen storage diseases</a:t>
            </a:r>
          </a:p>
          <a:p>
            <a:pPr lvl="1">
              <a:spcAft>
                <a:spcPts val="1800"/>
              </a:spcAft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Lactose intolerance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838200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CONT’D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2026920"/>
            <a:ext cx="8686800" cy="3764280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3600" b="1" dirty="0" err="1" smtClean="0">
                <a:solidFill>
                  <a:srgbClr val="C00000"/>
                </a:solidFill>
              </a:rPr>
              <a:t>Monosaccharides</a:t>
            </a:r>
            <a:r>
              <a:rPr lang="en-US" sz="3200" b="1" dirty="0" smtClean="0"/>
              <a:t>: Simple sugar      </a:t>
            </a:r>
          </a:p>
          <a:p>
            <a:pPr>
              <a:spcAft>
                <a:spcPts val="1800"/>
              </a:spcAft>
            </a:pPr>
            <a:r>
              <a:rPr lang="en-US" sz="3600" b="1" dirty="0" smtClean="0">
                <a:solidFill>
                  <a:srgbClr val="C00000"/>
                </a:solidFill>
              </a:rPr>
              <a:t>Disaccharides</a:t>
            </a:r>
            <a:r>
              <a:rPr lang="en-US" sz="3200" b="1" dirty="0" smtClean="0"/>
              <a:t>: 2 monosaccharide units</a:t>
            </a:r>
          </a:p>
          <a:p>
            <a:pPr>
              <a:spcAft>
                <a:spcPts val="1800"/>
              </a:spcAft>
            </a:pPr>
            <a:r>
              <a:rPr lang="en-US" sz="3600" b="1" dirty="0" smtClean="0">
                <a:solidFill>
                  <a:srgbClr val="C00000"/>
                </a:solidFill>
              </a:rPr>
              <a:t>Oligosaccharides</a:t>
            </a:r>
            <a:r>
              <a:rPr lang="en-US" sz="3200" b="1" dirty="0" smtClean="0"/>
              <a:t>: 3-10 monosaccharide units</a:t>
            </a:r>
          </a:p>
          <a:p>
            <a:pPr>
              <a:spcAft>
                <a:spcPts val="600"/>
              </a:spcAft>
            </a:pPr>
            <a:r>
              <a:rPr lang="en-US" sz="3600" b="1" dirty="0" smtClean="0">
                <a:solidFill>
                  <a:srgbClr val="C00000"/>
                </a:solidFill>
              </a:rPr>
              <a:t>Polysaccharides</a:t>
            </a:r>
            <a:r>
              <a:rPr lang="en-US" sz="3200" b="1" dirty="0" smtClean="0"/>
              <a:t>: more than 10 sugar units</a:t>
            </a:r>
          </a:p>
          <a:p>
            <a:pPr lvl="1">
              <a:spcAft>
                <a:spcPts val="1800"/>
              </a:spcAft>
              <a:buNone/>
            </a:pPr>
            <a:r>
              <a:rPr lang="en-US" sz="3200" b="1" dirty="0" err="1" smtClean="0"/>
              <a:t>Homopolysaccharides</a:t>
            </a:r>
            <a:r>
              <a:rPr lang="en-US" sz="3200" b="1" dirty="0" smtClean="0"/>
              <a:t> &amp; </a:t>
            </a:r>
            <a:r>
              <a:rPr lang="en-US" sz="3200" b="1" dirty="0" err="1" smtClean="0"/>
              <a:t>heteropolysaccharides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Monosaccharides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89567"/>
            <a:ext cx="4038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Further classified based on:</a:t>
            </a:r>
          </a:p>
          <a:p>
            <a:pPr>
              <a:buNone/>
            </a:pPr>
            <a:endParaRPr lang="en-US" sz="2800" b="1" dirty="0" smtClean="0"/>
          </a:p>
          <a:p>
            <a:pPr marL="319088" indent="-319088">
              <a:buNone/>
              <a:tabLst>
                <a:tab pos="0" algn="l"/>
              </a:tabLst>
            </a:pPr>
            <a:r>
              <a:rPr lang="en-US" sz="2800" b="1" dirty="0" smtClean="0"/>
              <a:t>	</a:t>
            </a:r>
            <a:r>
              <a:rPr lang="en-US" sz="2600" b="1" dirty="0" smtClean="0"/>
              <a:t>1. No. of carbon atoms</a:t>
            </a:r>
          </a:p>
          <a:p>
            <a:pPr marL="319088" indent="-319088">
              <a:buNone/>
            </a:pPr>
            <a:endParaRPr lang="en-US" sz="2600" b="1" dirty="0" smtClean="0"/>
          </a:p>
          <a:p>
            <a:pPr marL="319088" indent="-319088">
              <a:buNone/>
            </a:pPr>
            <a:endParaRPr lang="en-US" sz="2600" b="1" dirty="0" smtClean="0"/>
          </a:p>
          <a:p>
            <a:pPr marL="319088" indent="-319088">
              <a:buNone/>
            </a:pPr>
            <a:endParaRPr lang="en-US" sz="2600" b="1" dirty="0" smtClean="0"/>
          </a:p>
          <a:p>
            <a:pPr marL="319088" indent="-319088">
              <a:buNone/>
            </a:pPr>
            <a:r>
              <a:rPr lang="en-US" sz="2600" b="1" dirty="0" smtClean="0"/>
              <a:t>2. Functional sugar group: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Aldehyde</a:t>
            </a:r>
            <a:r>
              <a:rPr lang="en-US" sz="2800" b="1" dirty="0" smtClean="0"/>
              <a:t> group – </a:t>
            </a:r>
            <a:r>
              <a:rPr lang="en-US" sz="3500" b="1" dirty="0" smtClean="0">
                <a:solidFill>
                  <a:srgbClr val="C00000"/>
                </a:solidFill>
              </a:rPr>
              <a:t>aldoses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Keto</a:t>
            </a:r>
            <a:r>
              <a:rPr lang="en-US" sz="2800" b="1" dirty="0" smtClean="0"/>
              <a:t> group – </a:t>
            </a:r>
            <a:r>
              <a:rPr lang="en-US" sz="3500" b="1" dirty="0" smtClean="0">
                <a:solidFill>
                  <a:srgbClr val="002060"/>
                </a:solidFill>
              </a:rPr>
              <a:t>ketoses</a:t>
            </a:r>
          </a:p>
          <a:p>
            <a:pPr>
              <a:buNone/>
            </a:pPr>
            <a:endParaRPr lang="en-US" sz="2800" b="1" dirty="0"/>
          </a:p>
        </p:txBody>
      </p:sp>
      <p:pic>
        <p:nvPicPr>
          <p:cNvPr id="4" name="Picture 1" descr="C:\Documents and Settings\Dr.Chisti\Desktop\OLD Computer\Biochemistry\lippincot Pic\c07\07_001.jpg"/>
          <p:cNvPicPr>
            <a:picLocks noChangeAspect="1" noChangeArrowheads="1"/>
          </p:cNvPicPr>
          <p:nvPr/>
        </p:nvPicPr>
        <p:blipFill>
          <a:blip r:embed="rId2" cstate="print"/>
          <a:srcRect l="4515" t="3704" r="6597" b="29630"/>
          <a:stretch>
            <a:fillRect/>
          </a:stretch>
        </p:blipFill>
        <p:spPr bwMode="auto">
          <a:xfrm>
            <a:off x="4114800" y="2057400"/>
            <a:ext cx="487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Documents and Settings\Dr.Chisti\Desktop\OLD Computer\Biochemistry\lippincot Pic\c07\07_002.jpg"/>
          <p:cNvPicPr>
            <a:picLocks noChangeAspect="1" noChangeArrowheads="1"/>
          </p:cNvPicPr>
          <p:nvPr/>
        </p:nvPicPr>
        <p:blipFill>
          <a:blip r:embed="rId3" cstate="print"/>
          <a:srcRect l="6522" r="6522" b="22251"/>
          <a:stretch>
            <a:fillRect/>
          </a:stretch>
        </p:blipFill>
        <p:spPr bwMode="auto">
          <a:xfrm>
            <a:off x="4355432" y="4267200"/>
            <a:ext cx="433136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Monosaccharides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351504" y="2286000"/>
          <a:ext cx="8458201" cy="3122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1"/>
                <a:gridCol w="3352800"/>
                <a:gridCol w="3352800"/>
              </a:tblGrid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 b="1" dirty="0" err="1" smtClean="0">
                          <a:solidFill>
                            <a:srgbClr val="C00000"/>
                          </a:solidFill>
                        </a:rPr>
                        <a:t>Aldose</a:t>
                      </a:r>
                      <a:endParaRPr lang="en-US" sz="3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</a:rPr>
                        <a:t>Ketose</a:t>
                      </a:r>
                      <a:endParaRPr 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8367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200" b="1" dirty="0" err="1" smtClean="0"/>
                        <a:t>Triose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dirty="0" err="1" smtClean="0"/>
                        <a:t>Glyceraldehyde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dirty="0" err="1" smtClean="0"/>
                        <a:t>Dihydroxyacetone</a:t>
                      </a:r>
                      <a:endParaRPr lang="en-US" sz="3200" b="1" dirty="0"/>
                    </a:p>
                  </a:txBody>
                  <a:tcPr anchor="ctr"/>
                </a:tc>
              </a:tr>
              <a:tr h="7075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200" b="1" dirty="0" smtClean="0"/>
                        <a:t>Pentose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dirty="0" smtClean="0"/>
                        <a:t>Ribose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dirty="0" err="1" smtClean="0"/>
                        <a:t>Ribulose</a:t>
                      </a:r>
                      <a:endParaRPr lang="en-US" sz="3200" b="1" dirty="0"/>
                    </a:p>
                  </a:txBody>
                  <a:tcPr anchor="ctr"/>
                </a:tc>
              </a:tr>
              <a:tr h="7402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200" b="1" dirty="0" err="1" smtClean="0"/>
                        <a:t>Hexose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dirty="0" smtClean="0"/>
                        <a:t>Glucose</a:t>
                      </a:r>
                      <a:endParaRPr 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1" dirty="0" smtClean="0"/>
                        <a:t>Fructose</a:t>
                      </a:r>
                      <a:endParaRPr 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569071" y="914400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CONT’D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Disaccharides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610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sz="4600" b="1" dirty="0" smtClean="0"/>
              <a:t>Joining of 2 </a:t>
            </a:r>
            <a:r>
              <a:rPr lang="en-US" sz="4600" b="1" dirty="0" err="1" smtClean="0"/>
              <a:t>monosaccharides</a:t>
            </a:r>
            <a:r>
              <a:rPr lang="en-US" sz="4600" b="1" dirty="0" smtClean="0"/>
              <a:t> </a:t>
            </a:r>
          </a:p>
          <a:p>
            <a:pPr>
              <a:buNone/>
            </a:pPr>
            <a:r>
              <a:rPr lang="en-US" sz="4600" b="1" dirty="0" smtClean="0"/>
              <a:t>				</a:t>
            </a:r>
            <a:r>
              <a:rPr lang="en-US" sz="4600" b="1" dirty="0" smtClean="0">
                <a:solidFill>
                  <a:srgbClr val="C00000"/>
                </a:solidFill>
              </a:rPr>
              <a:t>by O-</a:t>
            </a:r>
            <a:r>
              <a:rPr lang="en-US" sz="4600" b="1" dirty="0" err="1" smtClean="0">
                <a:solidFill>
                  <a:srgbClr val="C00000"/>
                </a:solidFill>
              </a:rPr>
              <a:t>glycosidic</a:t>
            </a:r>
            <a:r>
              <a:rPr lang="en-US" sz="4600" b="1" dirty="0" smtClean="0">
                <a:solidFill>
                  <a:srgbClr val="C00000"/>
                </a:solidFill>
              </a:rPr>
              <a:t> bond: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	</a:t>
            </a:r>
            <a:r>
              <a:rPr lang="en-US" sz="4200" b="1" dirty="0" smtClean="0">
                <a:solidFill>
                  <a:srgbClr val="002060"/>
                </a:solidFill>
              </a:rPr>
              <a:t>Maltose</a:t>
            </a:r>
            <a:r>
              <a:rPr lang="en-US" sz="4200" b="1" dirty="0" smtClean="0"/>
              <a:t> (</a:t>
            </a:r>
            <a:r>
              <a:rPr lang="el-GR" sz="4200" b="1" dirty="0" smtClean="0">
                <a:latin typeface="Times New Roman"/>
                <a:cs typeface="Times New Roman"/>
              </a:rPr>
              <a:t>α</a:t>
            </a:r>
            <a:r>
              <a:rPr lang="en-US" sz="4200" b="1" dirty="0" smtClean="0">
                <a:latin typeface="Times New Roman"/>
                <a:cs typeface="Times New Roman"/>
              </a:rPr>
              <a:t>-</a:t>
            </a:r>
            <a:r>
              <a:rPr lang="en-US" sz="4200" b="1" dirty="0" smtClean="0"/>
              <a:t>1, 4)= glucose +  glucose</a:t>
            </a:r>
          </a:p>
          <a:p>
            <a:pPr>
              <a:buNone/>
            </a:pPr>
            <a:r>
              <a:rPr lang="en-US" sz="4200" b="1" dirty="0" smtClean="0"/>
              <a:t>		</a:t>
            </a:r>
          </a:p>
          <a:p>
            <a:pPr>
              <a:buNone/>
            </a:pPr>
            <a:r>
              <a:rPr lang="en-US" sz="4200" b="1" dirty="0" smtClean="0"/>
              <a:t>		</a:t>
            </a:r>
            <a:r>
              <a:rPr lang="en-US" sz="4200" b="1" dirty="0" smtClean="0">
                <a:solidFill>
                  <a:srgbClr val="002060"/>
                </a:solidFill>
              </a:rPr>
              <a:t>Sucrose</a:t>
            </a:r>
            <a:r>
              <a:rPr lang="en-US" sz="4200" b="1" dirty="0" smtClean="0"/>
              <a:t> (</a:t>
            </a:r>
            <a:r>
              <a:rPr lang="el-GR" sz="4200" b="1" dirty="0" smtClean="0">
                <a:latin typeface="Times New Roman"/>
                <a:cs typeface="Times New Roman"/>
              </a:rPr>
              <a:t>α</a:t>
            </a:r>
            <a:r>
              <a:rPr lang="en-US" sz="4200" b="1" dirty="0" smtClean="0">
                <a:latin typeface="Times New Roman"/>
                <a:cs typeface="Times New Roman"/>
              </a:rPr>
              <a:t>-</a:t>
            </a:r>
            <a:r>
              <a:rPr lang="en-US" sz="4200" b="1" dirty="0" smtClean="0"/>
              <a:t>1,2)	= glucose 	+  fructose </a:t>
            </a:r>
          </a:p>
          <a:p>
            <a:pPr>
              <a:buNone/>
            </a:pPr>
            <a:r>
              <a:rPr lang="en-US" sz="4200" b="1" dirty="0" smtClean="0"/>
              <a:t>		</a:t>
            </a:r>
          </a:p>
          <a:p>
            <a:pPr>
              <a:buNone/>
            </a:pPr>
            <a:r>
              <a:rPr lang="en-US" sz="4200" b="1" dirty="0" smtClean="0"/>
              <a:t>		</a:t>
            </a:r>
            <a:r>
              <a:rPr lang="en-US" sz="4200" b="1" dirty="0" smtClean="0">
                <a:solidFill>
                  <a:srgbClr val="002060"/>
                </a:solidFill>
              </a:rPr>
              <a:t>Lactose</a:t>
            </a:r>
            <a:r>
              <a:rPr lang="en-US" sz="4200" b="1" dirty="0" smtClean="0"/>
              <a:t> (</a:t>
            </a:r>
            <a:r>
              <a:rPr lang="el-GR" sz="4200" b="1" dirty="0" smtClean="0">
                <a:latin typeface="Verdana"/>
              </a:rPr>
              <a:t>β</a:t>
            </a:r>
            <a:r>
              <a:rPr lang="en-US" sz="4200" b="1" dirty="0" smtClean="0">
                <a:latin typeface="Verdana"/>
              </a:rPr>
              <a:t>-</a:t>
            </a:r>
            <a:r>
              <a:rPr lang="en-US" sz="4200" b="1" dirty="0" smtClean="0"/>
              <a:t>1,4)	= glucose 	+ </a:t>
            </a:r>
            <a:r>
              <a:rPr lang="en-US" sz="4200" b="1" dirty="0" err="1" smtClean="0"/>
              <a:t>galactose</a:t>
            </a:r>
            <a:r>
              <a:rPr lang="en-US" sz="4200" b="1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Disaccharides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Lactose</a:t>
            </a:r>
          </a:p>
          <a:p>
            <a:pPr algn="ctr">
              <a:buNone/>
            </a:pP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7340471" y="914400"/>
            <a:ext cx="965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CONT’D</a:t>
            </a:r>
            <a:endParaRPr lang="en-US" dirty="0"/>
          </a:p>
        </p:txBody>
      </p:sp>
      <p:pic>
        <p:nvPicPr>
          <p:cNvPr id="8194" name="Picture 2" descr="http://upload.wikimedia.org/wikipedia/commons/thumb/6/6b/Lactose_etc.png/300px-Lactose_et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3429000" cy="337185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2314080" y="5867400"/>
            <a:ext cx="3799438" cy="461665"/>
            <a:chOff x="1981200" y="6172204"/>
            <a:chExt cx="2653300" cy="326811"/>
          </a:xfrm>
        </p:grpSpPr>
        <p:sp>
          <p:nvSpPr>
            <p:cNvPr id="8" name="TextBox 7"/>
            <p:cNvSpPr txBox="1"/>
            <p:nvPr/>
          </p:nvSpPr>
          <p:spPr>
            <a:xfrm>
              <a:off x="1981200" y="6172204"/>
              <a:ext cx="2653300" cy="32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Galactosyl</a:t>
              </a:r>
              <a:r>
                <a:rPr lang="en-US" sz="2400" dirty="0" smtClean="0"/>
                <a:t>-</a:t>
              </a:r>
              <a:r>
                <a:rPr lang="en-US" sz="2400" dirty="0" smtClean="0">
                  <a:latin typeface="Symbol" pitchFamily="18" charset="2"/>
                </a:rPr>
                <a:t>b</a:t>
              </a:r>
              <a:r>
                <a:rPr lang="en-US" sz="2400" dirty="0" smtClean="0"/>
                <a:t>(1     4)-glucose</a:t>
              </a:r>
              <a:endParaRPr lang="en-US" sz="2400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364752" y="6334028"/>
              <a:ext cx="2286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683</Words>
  <Application>Microsoft Office PowerPoint</Application>
  <PresentationFormat>On-screen Show (4:3)</PresentationFormat>
  <Paragraphs>172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Median</vt:lpstr>
      <vt:lpstr>Picture</vt:lpstr>
      <vt:lpstr>Carbohydrates: structure and Function</vt:lpstr>
      <vt:lpstr>Objectives</vt:lpstr>
      <vt:lpstr>OVERVIEW</vt:lpstr>
      <vt:lpstr>OVERVIEW</vt:lpstr>
      <vt:lpstr>CLASSIFICATION</vt:lpstr>
      <vt:lpstr>Monosaccharides</vt:lpstr>
      <vt:lpstr>Monosaccharides</vt:lpstr>
      <vt:lpstr>Disaccharides</vt:lpstr>
      <vt:lpstr>Disaccharides</vt:lpstr>
      <vt:lpstr>Polysaccharides</vt:lpstr>
      <vt:lpstr>PowerPoint Presentation</vt:lpstr>
      <vt:lpstr>Isomerism</vt:lpstr>
      <vt:lpstr>Aldo-Keto Isomers</vt:lpstr>
      <vt:lpstr>Epimers</vt:lpstr>
      <vt:lpstr>Enantiomers (D- and L-Forms)</vt:lpstr>
      <vt:lpstr>α- and β-Forms</vt:lpstr>
      <vt:lpstr>Mutarotation</vt:lpstr>
      <vt:lpstr>Sugar Isomers</vt:lpstr>
      <vt:lpstr>Reducing Sugars</vt:lpstr>
      <vt:lpstr>Reducing Sugars</vt:lpstr>
      <vt:lpstr>Complex Carbohydrates</vt:lpstr>
      <vt:lpstr>Glycosidic Bonds</vt:lpstr>
      <vt:lpstr>Glycosaminoglycans (GAGs)</vt:lpstr>
      <vt:lpstr>Glycosaminoglycans (GAGs)</vt:lpstr>
      <vt:lpstr>Resilience of GAGs</vt:lpstr>
      <vt:lpstr>Members of GAGs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Carbohydrates: structure and Function</dc:title>
  <dc:creator>sumbul fatma</dc:creator>
  <cp:lastModifiedBy>Sumbul Fatma</cp:lastModifiedBy>
  <cp:revision>12</cp:revision>
  <dcterms:modified xsi:type="dcterms:W3CDTF">2015-09-03T06:52:28Z</dcterms:modified>
</cp:coreProperties>
</file>