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81" r:id="rId4"/>
    <p:sldId id="285" r:id="rId5"/>
    <p:sldId id="282" r:id="rId6"/>
    <p:sldId id="283" r:id="rId7"/>
    <p:sldId id="289" r:id="rId8"/>
    <p:sldId id="290" r:id="rId9"/>
    <p:sldId id="274" r:id="rId10"/>
    <p:sldId id="259" r:id="rId11"/>
    <p:sldId id="275" r:id="rId12"/>
    <p:sldId id="263" r:id="rId13"/>
    <p:sldId id="306" r:id="rId14"/>
    <p:sldId id="279" r:id="rId15"/>
    <p:sldId id="286" r:id="rId16"/>
    <p:sldId id="287" r:id="rId17"/>
    <p:sldId id="260" r:id="rId18"/>
    <p:sldId id="277" r:id="rId19"/>
    <p:sldId id="267" r:id="rId20"/>
    <p:sldId id="269" r:id="rId21"/>
    <p:sldId id="268" r:id="rId22"/>
    <p:sldId id="262" r:id="rId23"/>
    <p:sldId id="270" r:id="rId24"/>
    <p:sldId id="265" r:id="rId25"/>
    <p:sldId id="278" r:id="rId26"/>
    <p:sldId id="271" r:id="rId27"/>
    <p:sldId id="264" r:id="rId28"/>
    <p:sldId id="272" r:id="rId29"/>
    <p:sldId id="273" r:id="rId30"/>
    <p:sldId id="280" r:id="rId31"/>
    <p:sldId id="291" r:id="rId32"/>
    <p:sldId id="292" r:id="rId33"/>
    <p:sldId id="293" r:id="rId34"/>
    <p:sldId id="295" r:id="rId35"/>
    <p:sldId id="296" r:id="rId36"/>
    <p:sldId id="298" r:id="rId37"/>
    <p:sldId id="297" r:id="rId38"/>
    <p:sldId id="299" r:id="rId39"/>
    <p:sldId id="300" r:id="rId40"/>
    <p:sldId id="301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43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71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241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70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1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2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48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70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99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35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26FB-91FF-4AD6-894A-2827A96E56C8}" type="datetimeFigureOut">
              <a:rPr lang="ar-SA" smtClean="0"/>
              <a:t>22/12/1436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91CE-5E6E-423D-9663-B83D8FBA76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092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Introduction to Immunology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&amp;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Lymphoid system  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6215"/>
            <a:ext cx="9144000" cy="1924334"/>
          </a:xfrm>
          <a:effectLst/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cs typeface="+mj-cs"/>
              </a:rPr>
              <a:t>Dr.Amany Ballow </a:t>
            </a:r>
          </a:p>
          <a:p>
            <a:r>
              <a:rPr lang="en-US" sz="8000" dirty="0" smtClean="0">
                <a:cs typeface="+mj-cs"/>
              </a:rPr>
              <a:t>Consultant Immunology </a:t>
            </a:r>
          </a:p>
          <a:p>
            <a:r>
              <a:rPr lang="en-US" sz="8000" dirty="0" smtClean="0">
                <a:cs typeface="+mj-cs"/>
              </a:rPr>
              <a:t>Assistant professor KKUH</a:t>
            </a:r>
          </a:p>
          <a:p>
            <a:r>
              <a:rPr lang="en-US" sz="8000" dirty="0" smtClean="0">
                <a:cs typeface="+mj-cs"/>
              </a:rPr>
              <a:t>General Lab Director MDLAB</a:t>
            </a:r>
            <a:endParaRPr lang="ar-SA" sz="8000" dirty="0" smtClean="0">
              <a:cs typeface="+mj-cs"/>
            </a:endParaRPr>
          </a:p>
          <a:p>
            <a:r>
              <a:rPr lang="en-US" sz="8000" dirty="0" smtClean="0">
                <a:cs typeface="+mj-cs"/>
              </a:rPr>
              <a:t>PhD, Diploma BSHI,MSC.</a:t>
            </a:r>
          </a:p>
          <a:p>
            <a:r>
              <a:rPr lang="en-US" sz="3600" dirty="0" smtClean="0">
                <a:cs typeface="+mj-cs"/>
              </a:rPr>
              <a:t> </a:t>
            </a:r>
          </a:p>
          <a:p>
            <a:endParaRPr lang="ar-SA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13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Immunology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  <a:endParaRPr lang="en-US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protection against infection.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collection of cells, tissues and molecules that functions to defend us against infectious microbes (bacteria, Virus , parasite Fungus).</a:t>
            </a:r>
          </a:p>
          <a:p>
            <a:pPr marL="0" indent="0" algn="l" rtl="0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mmune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of the immune system against foreign substances.</a:t>
            </a:r>
          </a:p>
        </p:txBody>
      </p:sp>
    </p:spTree>
    <p:extLst>
      <p:ext uri="{BB962C8B-B14F-4D97-AF65-F5344CB8AC3E}">
        <p14:creationId xmlns:p14="http://schemas.microsoft.com/office/powerpoint/2010/main" val="259311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 abnormalities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Defective in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make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individuals: 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infections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 like virus, 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fungi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due to exposure to Allergen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Allergen :non-infectious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antigens that induce hypersensitivity reactions,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-mediated type 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disease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 rejection 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deficiency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Immune response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Innate Immunity</a:t>
            </a:r>
          </a:p>
          <a:p>
            <a:pPr algn="l" rtl="0"/>
            <a:r>
              <a:rPr lang="en-US" dirty="0" smtClean="0"/>
              <a:t>Adaptive Immunity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cells of innate and adaptive immunity are recruited to sites of infection and injury, and activated to get rid of the infectious agents and dead tissues. </a:t>
            </a:r>
            <a:r>
              <a:rPr lang="en-US" dirty="0" smtClean="0"/>
              <a:t>This </a:t>
            </a:r>
            <a:r>
              <a:rPr lang="en-US" dirty="0"/>
              <a:t>process, </a:t>
            </a:r>
            <a:r>
              <a:rPr lang="en-US" dirty="0" smtClean="0"/>
              <a:t>called </a:t>
            </a:r>
            <a:r>
              <a:rPr lang="en-US" b="1" u="sng" dirty="0" smtClean="0">
                <a:solidFill>
                  <a:srgbClr val="C00000"/>
                </a:solidFill>
              </a:rPr>
              <a:t>inflammation</a:t>
            </a:r>
            <a:endParaRPr lang="en-US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ar-SA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6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89" y="248171"/>
            <a:ext cx="9044382" cy="66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1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5595" y="0"/>
            <a:ext cx="8884692" cy="6858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0609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8" y="586854"/>
            <a:ext cx="3357349" cy="192433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omic Sans MS" pitchFamily="66" charset="0"/>
              </a:rPr>
              <a:t>Cellular Markers (CD)</a:t>
            </a:r>
            <a:br>
              <a:rPr lang="en-US" sz="2400" b="1" dirty="0">
                <a:solidFill>
                  <a:srgbClr val="0033CC"/>
                </a:solidFill>
                <a:latin typeface="Comic Sans MS" pitchFamily="66" charset="0"/>
              </a:rPr>
            </a:br>
            <a:endParaRPr lang="en-US" sz="2400" dirty="0"/>
          </a:p>
        </p:txBody>
      </p:sp>
      <p:pic>
        <p:nvPicPr>
          <p:cNvPr id="4" name="Picture 1" descr="220px-Cluster_of_differentiation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217" y="214999"/>
            <a:ext cx="6564573" cy="626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76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(CD) Cluster of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en-US" b="1" dirty="0">
                <a:solidFill>
                  <a:srgbClr val="FFABAB"/>
                </a:solidFill>
              </a:rPr>
              <a:t/>
            </a:r>
            <a:br>
              <a:rPr lang="en-US" b="1" dirty="0">
                <a:solidFill>
                  <a:srgbClr val="FFABAB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80000"/>
              </a:lnSpc>
              <a:buNone/>
            </a:pPr>
            <a:endParaRPr lang="en-US" dirty="0" smtClean="0"/>
          </a:p>
          <a:p>
            <a:pPr marL="0" indent="0" algn="l" rtl="0">
              <a:lnSpc>
                <a:spcPct val="80000"/>
              </a:lnSpc>
              <a:buNone/>
            </a:pPr>
            <a:endParaRPr lang="en-US" dirty="0"/>
          </a:p>
          <a:p>
            <a:pPr marL="0" indent="0" algn="l" rtl="0">
              <a:lnSpc>
                <a:spcPct val="80000"/>
              </a:lnSpc>
              <a:buNone/>
            </a:pPr>
            <a:endParaRPr lang="en-US" dirty="0" smtClean="0"/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dirty="0" smtClean="0"/>
              <a:t>molecule </a:t>
            </a:r>
            <a:r>
              <a:rPr lang="en-US" dirty="0"/>
              <a:t>with a CD designation has a characteristic cell surface protein are often associated with the cell’s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0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Innate Immunity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ediated </a:t>
            </a:r>
            <a:r>
              <a:rPr lang="en-US" dirty="0"/>
              <a:t>by cells and proteins that </a:t>
            </a:r>
            <a:r>
              <a:rPr lang="en-US" dirty="0" smtClean="0"/>
              <a:t> </a:t>
            </a:r>
            <a:r>
              <a:rPr lang="en-US" dirty="0"/>
              <a:t>fight against microbes </a:t>
            </a:r>
          </a:p>
          <a:p>
            <a:pPr algn="l" rtl="0"/>
            <a:r>
              <a:rPr lang="en-US" dirty="0" smtClean="0"/>
              <a:t> There are </a:t>
            </a:r>
            <a:r>
              <a:rPr lang="en-US" dirty="0"/>
              <a:t>four major components of innate </a:t>
            </a:r>
            <a:r>
              <a:rPr lang="en-US" dirty="0" smtClean="0"/>
              <a:t>immunity: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Epithelial </a:t>
            </a:r>
            <a:r>
              <a:rPr lang="en-US" dirty="0"/>
              <a:t>barriers of the skin, </a:t>
            </a:r>
            <a:r>
              <a:rPr lang="en-US" dirty="0" smtClean="0"/>
              <a:t>GI </a:t>
            </a:r>
            <a:r>
              <a:rPr lang="en-US" dirty="0"/>
              <a:t>tract and respiratory tract, which prevent microbe entry (and have to be breached for a microbe to establish infection, e.g. by cuts and burns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Phagocytic </a:t>
            </a:r>
            <a:r>
              <a:rPr lang="en-US" dirty="0"/>
              <a:t>leukocytes (neutrophils and macrophages</a:t>
            </a:r>
            <a:r>
              <a:rPr lang="en-US" dirty="0" smtClean="0"/>
              <a:t>) </a:t>
            </a:r>
          </a:p>
          <a:p>
            <a:pPr marL="0" indent="0" algn="l" rtl="0">
              <a:buNone/>
            </a:pPr>
            <a:r>
              <a:rPr lang="en-US" dirty="0" smtClean="0"/>
              <a:t>3</a:t>
            </a:r>
            <a:r>
              <a:rPr lang="en-US" dirty="0"/>
              <a:t>. N</a:t>
            </a:r>
            <a:r>
              <a:rPr lang="en-US" dirty="0" smtClean="0"/>
              <a:t>atural </a:t>
            </a:r>
            <a:r>
              <a:rPr lang="en-US" dirty="0"/>
              <a:t>killer (NK) </a:t>
            </a:r>
            <a:r>
              <a:rPr lang="en-US" dirty="0" smtClean="0"/>
              <a:t>cell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4. </a:t>
            </a:r>
            <a:r>
              <a:rPr lang="en-US" dirty="0" smtClean="0"/>
              <a:t> </a:t>
            </a:r>
            <a:r>
              <a:rPr lang="en-US" dirty="0"/>
              <a:t>complement </a:t>
            </a:r>
            <a:r>
              <a:rPr lang="en-US" dirty="0" smtClean="0"/>
              <a:t>system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9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Phagocytic leukocytes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(Neutrophils &amp;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acrophages)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Neutrophils: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rapidly to foreign stimuli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injury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their reaction is part of acute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Macrophages: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monocytes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tissues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mature, and are called macrophages.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present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epithelia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connective tissues, and in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is typical of chronic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Macrophages also help to repair damaged tissue</a:t>
            </a:r>
          </a:p>
        </p:txBody>
      </p:sp>
    </p:spTree>
    <p:extLst>
      <p:ext uri="{BB962C8B-B14F-4D97-AF65-F5344CB8AC3E}">
        <p14:creationId xmlns:p14="http://schemas.microsoft.com/office/powerpoint/2010/main" val="525063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killer cell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Specialized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identifying cells that are infected by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that have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tumor cell. </a:t>
            </a:r>
          </a:p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this by looking for changes in cell surfaces. If natural killer cells find cells with a changed surface, they dissolve them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cytotoxins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7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ar-SA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38200" y="1500669"/>
            <a:ext cx="9888943" cy="45720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the historical perspective of immunology</a:t>
            </a: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familiar with the basic terminology and definitions of immunology</a:t>
            </a: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of immune response</a:t>
            </a: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types of immune responses</a:t>
            </a: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about the lymphoid system</a:t>
            </a: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 and B cell functions</a:t>
            </a:r>
          </a:p>
        </p:txBody>
      </p:sp>
    </p:spTree>
    <p:extLst>
      <p:ext uri="{BB962C8B-B14F-4D97-AF65-F5344CB8AC3E}">
        <p14:creationId xmlns:p14="http://schemas.microsoft.com/office/powerpoint/2010/main" val="36660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 system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complement system consists of about 20 proteins in normal human serum.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Synthesized mainly in  the liver.</a:t>
            </a:r>
          </a:p>
          <a:p>
            <a:pPr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Heat labile i.e. it is inactivated at 56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 for 30 minutes.</a:t>
            </a:r>
          </a:p>
          <a:p>
            <a:pPr rtl="0"/>
            <a:endParaRPr lang="ar-S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5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 function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Chemotaxis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ttract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immune cells 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such as macrophages and neutrophils 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lysis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walls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lead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fluid, minerals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die.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directly by destroying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envelopes, or indirectly by destroying cells infected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viruses</a:t>
            </a: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enhancing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phagocytosis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and binding of pathogens together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0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Adaptive Immunity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highly specialized cells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has the ability to destroy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toxic molecule . 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ncludes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humoral immunity  and cell-mediated immunity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 a specific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lymphocytes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exposure to specific antigen, and characterized by immunological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Antigen is any substance that elicit the adaptive immune response.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lymphocyte secrets antibodies 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 Lymphocyte secrets cytokines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6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Immunity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Two types: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Humoral Immunity 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Immunity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1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Humoral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humoral immune response begins with the recognition of antigens by naïve 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then undergo a process of clonal expansion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differentiation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cell matures into antibody secreting plasma cells, which secrete antibodies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effector products of humoral immunity.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response declines, a pool of memory cells remains behind.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is re-exposed to the antigen, these memory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cells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recognize the antigen and respond much more quickly and effectiv</a:t>
            </a:r>
            <a:r>
              <a:rPr lang="en-US" dirty="0"/>
              <a:t>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2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153902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 (Ig) are grouped into </a:t>
            </a:r>
            <a:r>
              <a:rPr lang="en-US" sz="33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classes:</a:t>
            </a:r>
          </a:p>
          <a:p>
            <a:pPr algn="l" rtl="0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</a:p>
          <a:p>
            <a:pPr algn="l" rtl="0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</a:p>
          <a:p>
            <a:pPr algn="l" rtl="0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</a:p>
          <a:p>
            <a:pPr algn="l" rtl="0"/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are </a:t>
            </a:r>
            <a:r>
              <a:rPr lang="en-US" sz="33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</a:t>
            </a:r>
          </a:p>
          <a:p>
            <a:endParaRPr lang="en-US" sz="33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in size, amount of CHO and biologic functions after binding to specific </a:t>
            </a:r>
            <a:r>
              <a:rPr lang="en-US" sz="3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26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Immunity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T cells and their effector products make up the second branch of the adaptive immune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types.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T-helper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T-cytotoxic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CD8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into action against pathogens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innate immune defenses.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adaptive immune system are normally silent; however, when activated, these components “adapt” to the presence of infectious agents by activating, proliferating, and creating potent mechanisms for neutralizing or eliminating the microbes.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2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" y="409433"/>
            <a:ext cx="10740788" cy="5902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482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Sumarry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		</a:t>
            </a:r>
            <a:br>
              <a:rPr lang="en-US" dirty="0" smtClean="0"/>
            </a:br>
            <a:r>
              <a:rPr lang="en-US" sz="5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rinciple cells of the Immune response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In a previous section, we organized various cell types as participating in innate or adaptive </a:t>
            </a:r>
            <a:r>
              <a:rPr lang="en-US" dirty="0" smtClean="0"/>
              <a:t>immunity.</a:t>
            </a:r>
          </a:p>
          <a:p>
            <a:pPr marL="0" indent="0" algn="l" rtl="0">
              <a:buNone/>
            </a:pPr>
            <a:r>
              <a:rPr lang="en-US" i="1" u="sng" dirty="0" smtClean="0">
                <a:solidFill>
                  <a:schemeClr val="bg2">
                    <a:lumMod val="25000"/>
                  </a:schemeClr>
                </a:solidFill>
              </a:rPr>
              <a:t>Cells of Immune response are reorganized  </a:t>
            </a:r>
            <a:r>
              <a:rPr lang="en-US" i="1" u="sng" dirty="0">
                <a:solidFill>
                  <a:schemeClr val="bg2">
                    <a:lumMod val="25000"/>
                  </a:schemeClr>
                </a:solidFill>
              </a:rPr>
              <a:t>into three </a:t>
            </a:r>
            <a:r>
              <a:rPr lang="en-US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i="1" u="sng" dirty="0">
                <a:solidFill>
                  <a:schemeClr val="bg2">
                    <a:lumMod val="25000"/>
                  </a:schemeClr>
                </a:solidFill>
              </a:rPr>
              <a:t>functional groups: </a:t>
            </a:r>
            <a:endParaRPr lang="en-US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Lymphocytes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come </a:t>
            </a:r>
            <a:r>
              <a:rPr lang="en-US" dirty="0"/>
              <a:t>from a distinct lineage of stem cells and are responsible for the adaptive </a:t>
            </a:r>
            <a:r>
              <a:rPr lang="en-US" dirty="0" smtClean="0"/>
              <a:t>response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 Antigen </a:t>
            </a:r>
            <a:r>
              <a:rPr lang="en-US" b="1" dirty="0">
                <a:solidFill>
                  <a:srgbClr val="C00000"/>
                </a:solidFill>
              </a:rPr>
              <a:t>presenting cells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are </a:t>
            </a:r>
            <a:r>
              <a:rPr lang="en-US" dirty="0"/>
              <a:t>capable of bringing antigens to lymphocytes to initiate the adaptive </a:t>
            </a:r>
            <a:r>
              <a:rPr lang="en-US" dirty="0" smtClean="0"/>
              <a:t>response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  Effector </a:t>
            </a:r>
            <a:r>
              <a:rPr lang="en-US" b="1" dirty="0">
                <a:solidFill>
                  <a:srgbClr val="C00000"/>
                </a:solidFill>
              </a:rPr>
              <a:t>cells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actually </a:t>
            </a:r>
            <a:r>
              <a:rPr lang="en-US" dirty="0"/>
              <a:t>do the killing of microbes once an adaptive response is </a:t>
            </a:r>
            <a:r>
              <a:rPr lang="en-US" dirty="0" smtClean="0"/>
              <a:t>underway.</a:t>
            </a:r>
            <a:r>
              <a:rPr lang="en-US" b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482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535" y="0"/>
            <a:ext cx="4476465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728" y="1774209"/>
            <a:ext cx="6987654" cy="16547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system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04967" y="4299045"/>
            <a:ext cx="5349923" cy="2142698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zh-TW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endParaRPr kumimoji="1" lang="en-US" altLang="zh-TW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Milkmaids who contracted </a:t>
            </a:r>
            <a:r>
              <a:rPr kumimoji="1" lang="en-US" altLang="zh-TW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cowpox</a:t>
            </a:r>
            <a:r>
              <a:rPr kumimoji="1"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mild disease) </a:t>
            </a:r>
          </a:p>
          <a:p>
            <a:pPr algn="l"/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subsequently immune </a:t>
            </a:r>
          </a:p>
          <a:p>
            <a:pPr algn="l"/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1" lang="en-US" altLang="zh-TW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pox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Ed Jenner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163" y="116005"/>
            <a:ext cx="3022530" cy="375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擠牛奶的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844" y="1787857"/>
            <a:ext cx="4629150" cy="465388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46961" y="746790"/>
            <a:ext cx="3073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1798 Edward Jenner</a:t>
            </a:r>
          </a:p>
        </p:txBody>
      </p:sp>
    </p:spTree>
    <p:extLst>
      <p:ext uri="{BB962C8B-B14F-4D97-AF65-F5344CB8AC3E}">
        <p14:creationId xmlns:p14="http://schemas.microsoft.com/office/powerpoint/2010/main" val="24578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System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784891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system consists of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organs, lymphatic vessels, and the circulating lymph</a:t>
            </a:r>
          </a:p>
          <a:p>
            <a:pPr algn="l" rtl="0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lymphoid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Thymus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marrow </a:t>
            </a:r>
          </a:p>
          <a:p>
            <a:pPr algn="l" rtl="0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lymphatic tissues </a:t>
            </a:r>
          </a:p>
          <a:p>
            <a:pPr marL="0" indent="0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Spleen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ymph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MALT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(Mucosa Associated Lymphoid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Tissue)</a:t>
            </a:r>
          </a:p>
          <a:p>
            <a:pPr marL="0" indent="0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Peyer’s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patches</a:t>
            </a:r>
          </a:p>
        </p:txBody>
      </p:sp>
    </p:spTree>
    <p:extLst>
      <p:ext uri="{BB962C8B-B14F-4D97-AF65-F5344CB8AC3E}">
        <p14:creationId xmlns:p14="http://schemas.microsoft.com/office/powerpoint/2010/main" val="3528086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 Lymphoid Organs</a:t>
            </a:r>
            <a:r>
              <a:rPr lang="en-US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033" y="1423916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486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Lymphoid cells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9051" y="2023618"/>
            <a:ext cx="92247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0033CC"/>
                </a:solidFill>
              </a:rPr>
              <a:t>T </a:t>
            </a:r>
            <a:r>
              <a:rPr lang="en-US" sz="4000" b="1" dirty="0">
                <a:solidFill>
                  <a:srgbClr val="0033CC"/>
                </a:solidFill>
              </a:rPr>
              <a:t>cells </a:t>
            </a:r>
            <a:r>
              <a:rPr lang="en-US" sz="4000" b="1" dirty="0" smtClean="0">
                <a:solidFill>
                  <a:srgbClr val="0033CC"/>
                </a:solidFill>
              </a:rPr>
              <a:t>&amp; B cells</a:t>
            </a:r>
            <a:endParaRPr lang="en-US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84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T-Lymphocyte Differentiation</a:t>
            </a:r>
            <a:r>
              <a:rPr lang="en-US" b="1" dirty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33CC"/>
                </a:solidFill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 in Bone Marrow then migrate to Thymus for development.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cell precursors differentiate into mature T cells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thymus.</a:t>
            </a:r>
            <a:endParaRPr 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cells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receptors.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T- Cells have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a cell marker.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cell passage take place in thymus and differentiate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 cells expressing either markers (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CD4 or CD8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T-Helper cell      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CD3/CD4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T-Cytotoxic Cell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CD3/CD8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2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C66FF"/>
                </a:solidFill>
                <a:latin typeface="Comic Sans MS" pitchFamily="66" charset="0"/>
              </a:rPr>
              <a:t> 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T-Helper cells CD3/CD4 </a:t>
            </a:r>
            <a:r>
              <a:rPr lang="en-US" b="1" dirty="0">
                <a:solidFill>
                  <a:srgbClr val="CC66FF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CC66FF"/>
                </a:solidFill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types: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T-Helper-1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T-Helper-2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T-helper-1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CD8 cells to become activated </a:t>
            </a: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Help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macrophages in cell mediated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during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response.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T-helper-2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cells (CD20) to develop into antibody producing plasma cells </a:t>
            </a:r>
          </a:p>
          <a:p>
            <a:pPr marL="742950" lvl="1" indent="-285750" algn="l" rtl="0">
              <a:spcBef>
                <a:spcPct val="20000"/>
              </a:spcBef>
              <a:buFont typeface="Arial" charset="0"/>
              <a:buChar char="–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67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T-Cell Cytotoxic(CD3/CD8)</a:t>
            </a:r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FF0066"/>
                </a:solidFill>
                <a:latin typeface="Comic Sans MS" pitchFamily="66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/>
              <a:t>About 35% of peripheral blood T cells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/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/>
              <a:t>Perform cytotoxic </a:t>
            </a:r>
            <a:r>
              <a:rPr lang="en-US" dirty="0" smtClean="0"/>
              <a:t>functions by killing: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virus-infected </a:t>
            </a:r>
            <a:r>
              <a:rPr lang="en-US" dirty="0" smtClean="0"/>
              <a:t>cells    </a:t>
            </a:r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T</a:t>
            </a:r>
            <a:r>
              <a:rPr lang="en-US" dirty="0" smtClean="0"/>
              <a:t>umor </a:t>
            </a:r>
            <a:endParaRPr lang="en-US" dirty="0"/>
          </a:p>
          <a:p>
            <a:pPr algn="l" rtl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        Allograft </a:t>
            </a:r>
            <a:r>
              <a:rPr lang="en-US" dirty="0"/>
              <a:t>cells (transplant)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31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736979"/>
            <a:ext cx="8366077" cy="51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59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 Lymphocyte CD20 or CD19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Originate </a:t>
            </a:r>
            <a:endParaRPr lang="en-US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embryogenesis –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liver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rtl="0">
              <a:spcBef>
                <a:spcPct val="20000"/>
              </a:spcBef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Migrate to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final destination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They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thymus for maturation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01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97144" y="409434"/>
            <a:ext cx="5157787" cy="696035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B-Lymphocyte CD20 or CD19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7" y="1433015"/>
            <a:ext cx="7597191" cy="4756648"/>
          </a:xfrm>
        </p:spPr>
        <p:txBody>
          <a:bodyPr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cells display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surface IgM&amp; </a:t>
            </a:r>
            <a:r>
              <a:rPr lang="en-US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serve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        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receptor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B cells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found in 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ature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cells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found circulating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bloodstream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979" y="1918221"/>
            <a:ext cx="3301308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96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Parh A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858" y="2279177"/>
            <a:ext cx="9225886" cy="37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20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en-US" altLang="zh-TW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TW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 Edward Jenner</a:t>
            </a:r>
            <a:r>
              <a:rPr kumimoji="1" lang="en-US" altLang="zh-TW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en-US" altLang="zh-TW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9242" y="1262879"/>
            <a:ext cx="100845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kumimoji="1" lang="en-US" altLang="zh-TW" sz="3600" b="1" dirty="0">
                <a:solidFill>
                  <a:srgbClr val="FF0066"/>
                </a:solidFill>
                <a:cs typeface="Arial" charset="0"/>
              </a:rPr>
              <a:t>Profound results:</a:t>
            </a:r>
          </a:p>
          <a:p>
            <a:pPr marL="457200" indent="-457200" algn="l"/>
            <a:endParaRPr kumimoji="1" lang="en-US" altLang="zh-TW" sz="3600" b="1" dirty="0">
              <a:cs typeface="Arial" charset="0"/>
            </a:endParaRPr>
          </a:p>
          <a:p>
            <a:pPr algn="l"/>
            <a:r>
              <a:rPr kumimoji="1" lang="en-US" altLang="zh-TW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Jenner’s technique of inoculating with </a:t>
            </a:r>
          </a:p>
          <a:p>
            <a:pPr marL="457200" indent="-457200" algn="l"/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cowpox to protect against small pox </a:t>
            </a:r>
          </a:p>
          <a:p>
            <a:pPr marL="457200" indent="-457200" algn="l"/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spread quickly throughout Europe.</a:t>
            </a:r>
          </a:p>
          <a:p>
            <a:pPr marL="457200" indent="-457200" algn="l"/>
            <a:endParaRPr kumimoji="1" lang="en-US" altLang="zh-T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/>
            <a:r>
              <a:rPr kumimoji="1" lang="en-US" altLang="zh-TW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Began the science of Immunology, </a:t>
            </a:r>
          </a:p>
          <a:p>
            <a:pPr marL="457200" indent="-457200" algn="l"/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study of the body’s response </a:t>
            </a:r>
          </a:p>
          <a:p>
            <a:pPr marL="457200" indent="-457200" algn="l"/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 foreign substances</a:t>
            </a:r>
            <a:r>
              <a:rPr kumimoji="1" lang="en-US" altLang="zh-TW" b="1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18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 (Ig) are grouped into 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classes:</a:t>
            </a:r>
          </a:p>
          <a:p>
            <a:pPr algn="l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</a:p>
          <a:p>
            <a:pPr algn="l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</a:p>
          <a:p>
            <a:pPr algn="l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</a:p>
          <a:p>
            <a:pPr algn="l" rt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are 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</a:t>
            </a:r>
          </a:p>
          <a:p>
            <a:pPr algn="l" rtl="0"/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in size, amount of CHO and biologic functions after binding to specific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antigens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2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healthy state is maintained by intact immune response either innate (natural immunity) or adaptive (acquired immunity after exposure to antigens) 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mediated immunity and humoral immunity is mediated by T and B lymphocytes respectively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system provides suitable environment for development, maturation and proper functioning of cells of immune system     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68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329"/>
            <a:ext cx="10515600" cy="4351338"/>
          </a:xfrm>
        </p:spPr>
        <p:txBody>
          <a:bodyPr/>
          <a:lstStyle/>
          <a:p>
            <a:pPr algn="l" rtl="0"/>
            <a:r>
              <a:rPr lang="en-US" dirty="0"/>
              <a:t>Immunology for medical students. </a:t>
            </a:r>
            <a:r>
              <a:rPr lang="en-US" dirty="0" err="1"/>
              <a:t>Nairn</a:t>
            </a:r>
            <a:r>
              <a:rPr lang="en-US" dirty="0"/>
              <a:t> &amp;</a:t>
            </a:r>
            <a:r>
              <a:rPr lang="en-US" dirty="0" err="1"/>
              <a:t>Helbert</a:t>
            </a:r>
            <a:endParaRPr lang="en-US" dirty="0"/>
          </a:p>
          <a:p>
            <a:pPr algn="l" rtl="0"/>
            <a:r>
              <a:rPr lang="en-US" dirty="0"/>
              <a:t>Immunology. </a:t>
            </a:r>
            <a:r>
              <a:rPr lang="en-US" dirty="0" err="1"/>
              <a:t>Kuby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Basic Immunology . </a:t>
            </a:r>
            <a:r>
              <a:rPr lang="en-US" dirty="0" err="1"/>
              <a:t>Abul</a:t>
            </a:r>
            <a:r>
              <a:rPr lang="en-US" dirty="0"/>
              <a:t> Abbas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4" y="3560280"/>
            <a:ext cx="22455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14" y="3560280"/>
            <a:ext cx="28708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10" y="3669461"/>
            <a:ext cx="224047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94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8454" y="2735323"/>
            <a:ext cx="3615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ardvark Cafe" panose="00000400000000000000" pitchFamily="2" charset="0"/>
              </a:rPr>
              <a:t>Thanks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ardvark Caf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0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Pasteur’s Contributions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Determined through studies of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cholera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in chickens that the virulence of a pathogen weakens with age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Attenuated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– weakened, non-virulent strain whose exposure can confer resistance to disease</a:t>
            </a:r>
          </a:p>
          <a:p>
            <a:pPr lvl="1" algn="l" rtl="0">
              <a:buClr>
                <a:schemeClr val="tx1"/>
              </a:buClr>
              <a:buFontTx/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experiment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Heat attenuated anthrax bacillus and subsequent challenge with virulent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anthracis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in sheep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TW" b="1" dirty="0">
                <a:solidFill>
                  <a:srgbClr val="A50021"/>
                </a:solidFill>
                <a:latin typeface="Comic Sans MS" pitchFamily="66" charset="0"/>
              </a:rPr>
              <a:t>Louis Pasteur</a:t>
            </a:r>
            <a:br>
              <a:rPr kumimoji="1" lang="en-US" altLang="zh-TW" b="1" dirty="0">
                <a:solidFill>
                  <a:srgbClr val="A50021"/>
                </a:solidFill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kumimoji="1" lang="en-US" altLang="zh-TW" b="1" dirty="0">
                <a:latin typeface="Comic Sans MS" pitchFamily="66" charset="0"/>
              </a:rPr>
              <a:t>Observation:</a:t>
            </a:r>
          </a:p>
          <a:p>
            <a:endParaRPr lang="en-US" dirty="0" smtClean="0"/>
          </a:p>
          <a:p>
            <a:endParaRPr lang="en-US" dirty="0"/>
          </a:p>
          <a:p>
            <a:pPr algn="l"/>
            <a:r>
              <a:rPr kumimoji="1" lang="en-US" altLang="zh-TW" b="1" dirty="0">
                <a:latin typeface="Comic Sans MS" pitchFamily="66" charset="0"/>
                <a:ea typeface="標楷體" pitchFamily="65" charset="-120"/>
              </a:rPr>
              <a:t>Cholera</a:t>
            </a:r>
          </a:p>
          <a:p>
            <a:endParaRPr lang="en-US" dirty="0"/>
          </a:p>
        </p:txBody>
      </p:sp>
      <p:pic>
        <p:nvPicPr>
          <p:cNvPr id="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164" y="365126"/>
            <a:ext cx="4937755" cy="6342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29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lnSpc>
                <a:spcPct val="80000"/>
              </a:lnSpc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 (Ag): </a:t>
            </a:r>
            <a:endParaRPr lang="en-US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(usually foreign) that binds specifically to a component of adaptive immunity.</a:t>
            </a:r>
          </a:p>
          <a:p>
            <a:pPr algn="l" rtl="0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Allergen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oninfectious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antigens that induce hypersensitivity reactions, most commonly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-mediated type I reactions.</a:t>
            </a:r>
          </a:p>
          <a:p>
            <a:pPr algn="l" rtl="0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 (Ig) or Antibodies: 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from plasma cell.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heavy or light polypeptide chain.</a:t>
            </a:r>
          </a:p>
          <a:p>
            <a:pPr algn="l" rtl="0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4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&amp; what are antigens?</a:t>
            </a:r>
            <a:r>
              <a:rPr kumimoji="1" lang="en-US" altLang="zh-TW" b="1" dirty="0">
                <a:latin typeface="Comic Sans MS" pitchFamily="66" charset="0"/>
                <a:cs typeface="Arial" charset="0"/>
              </a:rPr>
              <a:t/>
            </a:r>
            <a:br>
              <a:rPr kumimoji="1" lang="en-US" altLang="zh-TW" b="1" dirty="0">
                <a:latin typeface="Comic Sans MS" pitchFamily="66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&amp; their related products</a:t>
            </a:r>
          </a:p>
          <a:p>
            <a:pPr marL="457200" indent="-457200" algn="l" rtl="0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(proteins, polysaccharides, lipids)</a:t>
            </a:r>
          </a:p>
          <a:p>
            <a:pPr marL="457200" indent="-457200" algn="l" rtl="0"/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substances</a:t>
            </a:r>
          </a:p>
          <a:p>
            <a:pPr marL="457200" indent="-457200" algn="l" rtl="0"/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</a:p>
          <a:p>
            <a:pPr marL="457200" indent="-457200" algn="l" rtl="0"/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Organs, tissues, cells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2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Immunology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en-US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u="sng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Latin- “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immunus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free, 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exempt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survived ravages of epidemic diseases when faced with the same disease 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endParaRPr lang="en-US" b="1" kern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b="1" u="sng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</a:t>
            </a:r>
            <a:endParaRPr lang="en-US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mechanisms that humans and other animals use to defend their bodies from invading organisms such as bacteria, viruses, fungi, parasites toxins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9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1506</Words>
  <Application>Microsoft Office PowerPoint</Application>
  <PresentationFormat>Widescreen</PresentationFormat>
  <Paragraphs>265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標楷體</vt:lpstr>
      <vt:lpstr>新細明體</vt:lpstr>
      <vt:lpstr>Aardvark Cafe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Introduction to Immunology  &amp;  Lymphoid system  </vt:lpstr>
      <vt:lpstr>Objectives </vt:lpstr>
      <vt:lpstr>PowerPoint Presentation</vt:lpstr>
      <vt:lpstr>1798 Edward Jenner </vt:lpstr>
      <vt:lpstr>Louis Pasteur’s Contributions</vt:lpstr>
      <vt:lpstr>Louis Pasteur </vt:lpstr>
      <vt:lpstr>Definitions </vt:lpstr>
      <vt:lpstr>Where &amp; what are antigens? </vt:lpstr>
      <vt:lpstr>Introduction to Immunology</vt:lpstr>
      <vt:lpstr>Introduction to Immunology </vt:lpstr>
      <vt:lpstr>Immune system abnormalities</vt:lpstr>
      <vt:lpstr>Types of Immune response</vt:lpstr>
      <vt:lpstr>PowerPoint Presentation</vt:lpstr>
      <vt:lpstr>PowerPoint Presentation</vt:lpstr>
      <vt:lpstr>Cellular Markers (CD) </vt:lpstr>
      <vt:lpstr>(CD) Cluster of Differentiation </vt:lpstr>
      <vt:lpstr>Innate Immunity </vt:lpstr>
      <vt:lpstr>Phagocytic leukocytes (Neutrophils &amp; Macrophages)</vt:lpstr>
      <vt:lpstr>Natural killer cell</vt:lpstr>
      <vt:lpstr>Complement system</vt:lpstr>
      <vt:lpstr>Complement function</vt:lpstr>
      <vt:lpstr>Adaptive Immunity </vt:lpstr>
      <vt:lpstr>Adaptive Immunity</vt:lpstr>
      <vt:lpstr>Humoral Immunity</vt:lpstr>
      <vt:lpstr>Antibodies</vt:lpstr>
      <vt:lpstr>Cellular Immunity</vt:lpstr>
      <vt:lpstr>PowerPoint Presentation</vt:lpstr>
      <vt:lpstr>Sumarry                                                            Principle cells of the Immune response                                                        </vt:lpstr>
      <vt:lpstr>Lymphatic system  &amp;  Immune system</vt:lpstr>
      <vt:lpstr>Lymphatic System</vt:lpstr>
      <vt:lpstr>Primary Lymphoid Organs </vt:lpstr>
      <vt:lpstr>Lymphoid cells</vt:lpstr>
      <vt:lpstr>T-Lymphocyte Differentiation </vt:lpstr>
      <vt:lpstr> T-Helper cells CD3/CD4  </vt:lpstr>
      <vt:lpstr>T-Cell Cytotoxic(CD3/CD8) </vt:lpstr>
      <vt:lpstr>PowerPoint Presentation</vt:lpstr>
      <vt:lpstr>B Lymphocyte CD20 or CD19</vt:lpstr>
      <vt:lpstr>PowerPoint Presentation</vt:lpstr>
      <vt:lpstr>Antibodies </vt:lpstr>
      <vt:lpstr>Antibodies</vt:lpstr>
      <vt:lpstr>Summary </vt:lpstr>
      <vt:lpstr>Suggested readings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 &amp;  Lymphoid system  </dc:title>
  <dc:creator>Dr.Amany Ballow</dc:creator>
  <cp:lastModifiedBy>Shahad</cp:lastModifiedBy>
  <cp:revision>108</cp:revision>
  <dcterms:created xsi:type="dcterms:W3CDTF">2015-08-30T09:44:31Z</dcterms:created>
  <dcterms:modified xsi:type="dcterms:W3CDTF">2015-10-05T06:15:41Z</dcterms:modified>
</cp:coreProperties>
</file>