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4" r:id="rId12"/>
    <p:sldId id="268" r:id="rId13"/>
    <p:sldId id="269" r:id="rId14"/>
    <p:sldId id="270" r:id="rId15"/>
    <p:sldId id="285" r:id="rId16"/>
    <p:sldId id="286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2700-1507-4DDC-B0B8-49B9EAAA8774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8246F-985B-4970-B0AD-5272E3F89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5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8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4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46BB-1BD8-479E-AF39-19F9D97BFF97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705B-7BC0-4E8E-A300-37192F8E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7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5" y="750627"/>
            <a:ext cx="10706005" cy="1351128"/>
          </a:xfrm>
        </p:spPr>
        <p:txBody>
          <a:bodyPr>
            <a:normAutofit/>
          </a:bodyPr>
          <a:lstStyle/>
          <a:p>
            <a:r>
              <a:rPr lang="en-US" altLang="ar-SA" sz="4800" b="1" dirty="0" smtClean="0">
                <a:solidFill>
                  <a:srgbClr val="002060"/>
                </a:solidFill>
              </a:rPr>
              <a:t>             Natural </a:t>
            </a:r>
            <a:r>
              <a:rPr lang="en-US" altLang="ar-SA" sz="4800" b="1" dirty="0">
                <a:solidFill>
                  <a:srgbClr val="002060"/>
                </a:solidFill>
              </a:rPr>
              <a:t>Defense Mechanisms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1850" y="2715905"/>
            <a:ext cx="10515600" cy="2770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Amany</a:t>
            </a:r>
            <a:r>
              <a:rPr lang="en-US" dirty="0" smtClean="0"/>
              <a:t> </a:t>
            </a:r>
            <a:r>
              <a:rPr lang="en-US" dirty="0" err="1" smtClean="0"/>
              <a:t>Ballow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Consultant Immunology </a:t>
            </a:r>
          </a:p>
          <a:p>
            <a:pPr marL="0" indent="0" algn="ctr">
              <a:buNone/>
            </a:pPr>
            <a:r>
              <a:rPr lang="en-US" dirty="0" smtClean="0"/>
              <a:t>Assistant professor KKUH</a:t>
            </a:r>
          </a:p>
          <a:p>
            <a:pPr marL="0" indent="0" algn="ctr">
              <a:buNone/>
            </a:pPr>
            <a:r>
              <a:rPr lang="en-US" dirty="0" smtClean="0"/>
              <a:t>General Lab Director MDLAB</a:t>
            </a:r>
            <a:endParaRPr lang="ar-SA" dirty="0" smtClean="0"/>
          </a:p>
          <a:p>
            <a:pPr marL="0" indent="0" algn="ctr">
              <a:buNone/>
            </a:pPr>
            <a:r>
              <a:rPr lang="en-US" dirty="0" smtClean="0"/>
              <a:t>PhD, Diploma BSHI,MSC.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2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" indent="0">
              <a:buNone/>
              <a:defRPr/>
            </a:pPr>
            <a:r>
              <a:rPr lang="en-US" altLang="ar-SA" sz="3200" b="1" dirty="0" smtClean="0">
                <a:solidFill>
                  <a:srgbClr val="C00000"/>
                </a:solidFill>
                <a:cs typeface="+mj-cs"/>
              </a:rPr>
              <a:t>Function</a:t>
            </a:r>
            <a:endParaRPr lang="en-US" altLang="ar-SA" sz="3200" b="1" dirty="0">
              <a:solidFill>
                <a:srgbClr val="C00000"/>
              </a:solidFill>
              <a:cs typeface="+mj-cs"/>
            </a:endParaRPr>
          </a:p>
          <a:p>
            <a:pPr marL="640080" lvl="1" indent="-256032">
              <a:buFont typeface="Wingdings" panose="05000000000000000000" pitchFamily="2" charset="2"/>
              <a:buChar char="q"/>
              <a:defRPr/>
            </a:pPr>
            <a:endParaRPr lang="en-US" altLang="ar-SA" sz="2800" dirty="0"/>
          </a:p>
          <a:p>
            <a:pPr marL="841248" lvl="1" indent="-457200">
              <a:defRPr/>
            </a:pPr>
            <a:r>
              <a:rPr lang="en-US" altLang="ar-SA" sz="2800" dirty="0"/>
              <a:t>Prevent and limit infection and further damage</a:t>
            </a:r>
          </a:p>
          <a:p>
            <a:pPr marL="384048" lvl="1" indent="0">
              <a:buNone/>
              <a:defRPr/>
            </a:pPr>
            <a:endParaRPr lang="en-US" altLang="ar-SA" sz="2800" dirty="0" smtClean="0"/>
          </a:p>
          <a:p>
            <a:pPr marL="841248" lvl="1" indent="-457200">
              <a:defRPr/>
            </a:pPr>
            <a:r>
              <a:rPr lang="en-US" altLang="ar-SA" sz="2800" dirty="0" smtClean="0"/>
              <a:t>Interact </a:t>
            </a:r>
            <a:r>
              <a:rPr lang="en-US" altLang="ar-SA" sz="2800" dirty="0"/>
              <a:t>with adaptive immune system</a:t>
            </a:r>
          </a:p>
          <a:p>
            <a:pPr marL="841248" lvl="1" indent="-457200">
              <a:defRPr/>
            </a:pPr>
            <a:endParaRPr lang="en-US" altLang="ar-SA" sz="2800" dirty="0" smtClean="0">
              <a:solidFill>
                <a:srgbClr val="DA5808"/>
              </a:solidFill>
            </a:endParaRPr>
          </a:p>
          <a:p>
            <a:pPr marL="841248" lvl="1" indent="-457200">
              <a:defRPr/>
            </a:pPr>
            <a:r>
              <a:rPr lang="en-US" altLang="ar-SA" sz="2800" dirty="0" smtClean="0">
                <a:solidFill>
                  <a:srgbClr val="DA5808"/>
                </a:solidFill>
              </a:rPr>
              <a:t>For </a:t>
            </a:r>
            <a:r>
              <a:rPr lang="en-US" altLang="ar-SA" sz="2800" dirty="0">
                <a:solidFill>
                  <a:srgbClr val="DA5808"/>
                </a:solidFill>
              </a:rPr>
              <a:t>example </a:t>
            </a:r>
            <a:r>
              <a:rPr lang="en-US" altLang="ar-SA" sz="2800" dirty="0"/>
              <a:t>Monocytes / Macrophages </a:t>
            </a:r>
            <a:r>
              <a:rPr lang="en-US" altLang="ar-SA" sz="2800" dirty="0" smtClean="0"/>
              <a:t>serve </a:t>
            </a:r>
            <a:r>
              <a:rPr lang="en-US" altLang="ar-SA" sz="2800" dirty="0"/>
              <a:t>as a link between the adaptive and </a:t>
            </a:r>
            <a:r>
              <a:rPr lang="en-US" altLang="ar-SA" sz="2800" dirty="0" smtClean="0"/>
              <a:t>innate </a:t>
            </a:r>
            <a:r>
              <a:rPr lang="en-US" altLang="ar-SA" sz="2800" dirty="0"/>
              <a:t>immunity by antigen </a:t>
            </a:r>
            <a:r>
              <a:rPr lang="en-US" altLang="ar-SA" sz="2800" dirty="0" smtClean="0"/>
              <a:t>presenting cells </a:t>
            </a:r>
            <a:endParaRPr lang="en-US" altLang="ar-SA" sz="2800" dirty="0"/>
          </a:p>
          <a:p>
            <a:pPr marL="384048" lvl="1" indent="0">
              <a:buNone/>
              <a:defRPr/>
            </a:pPr>
            <a:endParaRPr lang="en-US" altLang="ar-SA" sz="2800" dirty="0" smtClean="0"/>
          </a:p>
          <a:p>
            <a:pPr marL="841248" lvl="1" indent="-457200">
              <a:defRPr/>
            </a:pPr>
            <a:r>
              <a:rPr lang="en-US" altLang="ar-SA" sz="2800" dirty="0" smtClean="0"/>
              <a:t>Prepare </a:t>
            </a:r>
            <a:r>
              <a:rPr lang="en-US" altLang="ar-SA" sz="2800" dirty="0"/>
              <a:t>the area of injury for healing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33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4000" b="1" dirty="0" smtClean="0">
                <a:solidFill>
                  <a:schemeClr val="accent5">
                    <a:lumMod val="50000"/>
                  </a:schemeClr>
                </a:solidFill>
              </a:rPr>
              <a:t>Types of Cells attracted to site of infection</a:t>
            </a:r>
            <a:br>
              <a:rPr lang="en-US" altLang="ar-SA" sz="4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altLang="ar-SA" sz="4000" b="1" dirty="0" smtClean="0">
                <a:solidFill>
                  <a:schemeClr val="accent5">
                    <a:lumMod val="50000"/>
                  </a:schemeClr>
                </a:solidFill>
              </a:rPr>
              <a:t> that mediate inflammation 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5488" indent="-457200">
              <a:defRPr/>
            </a:pPr>
            <a:r>
              <a:rPr lang="en-US" altLang="ar-SA" dirty="0">
                <a:solidFill>
                  <a:srgbClr val="7030A0"/>
                </a:solidFill>
              </a:rPr>
              <a:t>Monocytes</a:t>
            </a:r>
            <a:r>
              <a:rPr lang="en-US" altLang="ar-SA" dirty="0"/>
              <a:t> :become macrophages when they leave the blood and  enter the tissues</a:t>
            </a:r>
            <a:r>
              <a:rPr lang="en-US" altLang="ar-SA" dirty="0" smtClean="0"/>
              <a:t>.</a:t>
            </a:r>
          </a:p>
          <a:p>
            <a:pPr marL="18288" indent="0">
              <a:buNone/>
              <a:defRPr/>
            </a:pPr>
            <a:endParaRPr lang="en-US" altLang="ar-SA" dirty="0"/>
          </a:p>
          <a:p>
            <a:pPr marL="475488" indent="-457200">
              <a:defRPr/>
            </a:pPr>
            <a:r>
              <a:rPr lang="en-US" altLang="ar-SA" dirty="0">
                <a:solidFill>
                  <a:srgbClr val="7030A0"/>
                </a:solidFill>
              </a:rPr>
              <a:t>Neutrophils</a:t>
            </a:r>
            <a:r>
              <a:rPr lang="en-US" altLang="ar-SA" dirty="0"/>
              <a:t>: (Phagocytic cells</a:t>
            </a:r>
            <a:r>
              <a:rPr lang="en-US" altLang="ar-SA" dirty="0" smtClean="0"/>
              <a:t>)</a:t>
            </a:r>
          </a:p>
          <a:p>
            <a:pPr marL="18288" indent="0">
              <a:buNone/>
              <a:defRPr/>
            </a:pPr>
            <a:endParaRPr lang="en-US" altLang="ar-SA" dirty="0"/>
          </a:p>
          <a:p>
            <a:pPr marL="475488" indent="-457200">
              <a:defRPr/>
            </a:pPr>
            <a:r>
              <a:rPr lang="en-US" altLang="ar-SA" dirty="0">
                <a:solidFill>
                  <a:srgbClr val="7030A0"/>
                </a:solidFill>
              </a:rPr>
              <a:t>Eosinophils</a:t>
            </a:r>
            <a:r>
              <a:rPr lang="en-US" altLang="ar-SA" dirty="0"/>
              <a:t>: (Allergy and Parasitic infections</a:t>
            </a:r>
            <a:r>
              <a:rPr lang="en-US" altLang="ar-SA" dirty="0" smtClean="0"/>
              <a:t>)</a:t>
            </a:r>
          </a:p>
          <a:p>
            <a:pPr marL="18288" indent="0">
              <a:buNone/>
              <a:defRPr/>
            </a:pPr>
            <a:endParaRPr lang="en-US" altLang="ar-SA" dirty="0"/>
          </a:p>
          <a:p>
            <a:pPr marL="475488" indent="-457200">
              <a:defRPr/>
            </a:pPr>
            <a:r>
              <a:rPr lang="en-US" altLang="ar-SA" dirty="0">
                <a:solidFill>
                  <a:srgbClr val="7030A0"/>
                </a:solidFill>
              </a:rPr>
              <a:t>Natural</a:t>
            </a:r>
            <a:r>
              <a:rPr lang="en-US" altLang="ar-SA" dirty="0"/>
              <a:t> </a:t>
            </a:r>
            <a:r>
              <a:rPr lang="en-US" altLang="ar-SA" dirty="0" smtClean="0">
                <a:solidFill>
                  <a:srgbClr val="7030A0"/>
                </a:solidFill>
              </a:rPr>
              <a:t>Killer</a:t>
            </a:r>
            <a:r>
              <a:rPr lang="en-US" altLang="ar-SA" dirty="0"/>
              <a:t> </a:t>
            </a:r>
            <a:r>
              <a:rPr lang="en-US" altLang="ar-SA" dirty="0" smtClean="0">
                <a:solidFill>
                  <a:srgbClr val="7030A0"/>
                </a:solidFill>
              </a:rPr>
              <a:t>cells</a:t>
            </a:r>
            <a:r>
              <a:rPr lang="en-US" altLang="ar-SA" dirty="0" smtClean="0"/>
              <a:t> </a:t>
            </a:r>
            <a:r>
              <a:rPr lang="en-US" altLang="ar-SA" dirty="0" smtClean="0">
                <a:solidFill>
                  <a:srgbClr val="7030A0"/>
                </a:solidFill>
              </a:rPr>
              <a:t>NK</a:t>
            </a:r>
            <a:r>
              <a:rPr lang="en-US" altLang="ar-SA" dirty="0" smtClean="0"/>
              <a:t>: </a:t>
            </a:r>
            <a:r>
              <a:rPr lang="en-US" altLang="ar-SA" dirty="0"/>
              <a:t>(Kill tumor cells and virus infected cells)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48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altLang="ar-SA" sz="3600" b="1" dirty="0" smtClean="0">
                <a:solidFill>
                  <a:srgbClr val="002060"/>
                </a:solidFill>
              </a:rPr>
              <a:t>The Complement system</a:t>
            </a:r>
            <a:br>
              <a:rPr lang="en-US" altLang="ar-SA" sz="3600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6948" lvl="1" indent="-342900">
              <a:buFont typeface="Wingdings" panose="05000000000000000000" pitchFamily="2" charset="2"/>
              <a:buChar char="§"/>
              <a:defRPr/>
            </a:pPr>
            <a:r>
              <a:rPr lang="en-US" altLang="ar-SA" sz="2800" dirty="0" smtClean="0">
                <a:cs typeface="+mj-cs"/>
              </a:rPr>
              <a:t>Consist of a group of serum proteins circulate in blood and tissue fluids in </a:t>
            </a:r>
            <a:r>
              <a:rPr lang="en-US" altLang="ar-SA" sz="2800" dirty="0" smtClean="0">
                <a:solidFill>
                  <a:srgbClr val="DA5808"/>
                </a:solidFill>
                <a:cs typeface="+mj-cs"/>
              </a:rPr>
              <a:t>inactive</a:t>
            </a:r>
            <a:r>
              <a:rPr lang="en-US" altLang="ar-SA" sz="2800" dirty="0" smtClean="0">
                <a:cs typeface="+mj-cs"/>
              </a:rPr>
              <a:t> form once they become activated they produce important biological effects  that initiate inflammation </a:t>
            </a:r>
          </a:p>
          <a:p>
            <a:pPr marL="726948" lvl="1" indent="-342900">
              <a:buFont typeface="Wingdings" panose="05000000000000000000" pitchFamily="2" charset="2"/>
              <a:buChar char="§"/>
              <a:defRPr/>
            </a:pPr>
            <a:r>
              <a:rPr lang="en-US" altLang="ar-SA" sz="2800" dirty="0" smtClean="0">
                <a:solidFill>
                  <a:srgbClr val="F07970"/>
                </a:solidFill>
                <a:cs typeface="+mj-cs"/>
              </a:rPr>
              <a:t>&gt; 20 </a:t>
            </a:r>
            <a:r>
              <a:rPr lang="en-US" altLang="ar-SA" sz="2800" dirty="0" smtClean="0">
                <a:cs typeface="+mj-cs"/>
              </a:rPr>
              <a:t>proteins</a:t>
            </a:r>
          </a:p>
          <a:p>
            <a:pPr marL="726948" lvl="1" indent="-342900">
              <a:buFont typeface="Wingdings" panose="05000000000000000000" pitchFamily="2" charset="2"/>
              <a:buChar char="§"/>
              <a:defRPr/>
            </a:pPr>
            <a:r>
              <a:rPr lang="en-US" altLang="ar-SA" sz="2800" dirty="0" smtClean="0">
                <a:cs typeface="+mj-cs"/>
              </a:rPr>
              <a:t>Many are pro-enzymes</a:t>
            </a:r>
          </a:p>
          <a:p>
            <a:pPr marL="726948" lvl="1" indent="-342900">
              <a:buFont typeface="Wingdings" panose="05000000000000000000" pitchFamily="2" charset="2"/>
              <a:buChar char="§"/>
              <a:defRPr/>
            </a:pPr>
            <a:r>
              <a:rPr lang="en-US" altLang="ar-SA" sz="2800" dirty="0" smtClean="0">
                <a:cs typeface="+mj-cs"/>
              </a:rPr>
              <a:t>This system plays an important role in Innate &amp; Adaptive immunity.</a:t>
            </a:r>
          </a:p>
          <a:p>
            <a:pPr marL="726948" lvl="1" indent="-342900">
              <a:buFont typeface="Wingdings" panose="05000000000000000000" pitchFamily="2" charset="2"/>
              <a:buChar char="§"/>
              <a:defRPr/>
            </a:pPr>
            <a:r>
              <a:rPr lang="en-US" altLang="ar-SA" sz="2800" dirty="0" smtClean="0">
                <a:cs typeface="+mj-cs"/>
              </a:rPr>
              <a:t>Initially inactive they are sequentially activated in a cascade</a:t>
            </a:r>
          </a:p>
          <a:p>
            <a:pPr marL="726948" lvl="1" indent="-342900">
              <a:buFont typeface="Wingdings" panose="05000000000000000000" pitchFamily="2" charset="2"/>
              <a:buChar char="§"/>
              <a:defRPr/>
            </a:pPr>
            <a:r>
              <a:rPr lang="en-US" altLang="ar-SA" sz="2800" dirty="0" smtClean="0">
                <a:cs typeface="+mj-cs"/>
              </a:rPr>
              <a:t>Key protein is </a:t>
            </a:r>
            <a:r>
              <a:rPr lang="en-US" altLang="ar-SA" sz="2800" dirty="0" smtClean="0">
                <a:solidFill>
                  <a:srgbClr val="DA5808"/>
                </a:solidFill>
                <a:cs typeface="+mj-cs"/>
              </a:rPr>
              <a:t>C3</a:t>
            </a:r>
            <a:r>
              <a:rPr lang="en-US" altLang="ar-SA" sz="2800" dirty="0" smtClean="0">
                <a:cs typeface="+mj-cs"/>
              </a:rPr>
              <a:t> which is activated by C3 convertase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05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b="1" dirty="0" smtClean="0">
                <a:solidFill>
                  <a:srgbClr val="002060"/>
                </a:solidFill>
              </a:rPr>
              <a:t>The complement system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40080" lvl="1" indent="-256032">
              <a:buNone/>
              <a:defRPr/>
            </a:pPr>
            <a:r>
              <a:rPr lang="en-US" altLang="ar-SA" sz="3200" b="1" u="sng" dirty="0">
                <a:solidFill>
                  <a:srgbClr val="C00000"/>
                </a:solidFill>
              </a:rPr>
              <a:t>3 Pathways of activation :</a:t>
            </a:r>
          </a:p>
          <a:p>
            <a:pPr marL="384048" lvl="1" indent="0">
              <a:buNone/>
              <a:defRPr/>
            </a:pPr>
            <a:endParaRPr lang="en-US" altLang="ar-SA" sz="3200" dirty="0" smtClean="0">
              <a:solidFill>
                <a:srgbClr val="DA5808"/>
              </a:solidFill>
            </a:endParaRPr>
          </a:p>
          <a:p>
            <a:pPr marL="384048" lvl="1" indent="0">
              <a:buNone/>
              <a:defRPr/>
            </a:pPr>
            <a:r>
              <a:rPr lang="en-US" altLang="ar-SA" sz="3200" dirty="0" smtClean="0">
                <a:solidFill>
                  <a:schemeClr val="accent1">
                    <a:lumMod val="50000"/>
                  </a:schemeClr>
                </a:solidFill>
              </a:rPr>
              <a:t>1-Classical</a:t>
            </a:r>
            <a:endParaRPr lang="en-US" altLang="ar-SA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384048" lvl="1" indent="0">
              <a:buNone/>
              <a:defRPr/>
            </a:pPr>
            <a:r>
              <a:rPr lang="en-US" altLang="ar-SA" sz="3200" dirty="0" smtClean="0"/>
              <a:t>(</a:t>
            </a:r>
            <a:r>
              <a:rPr lang="en-US" altLang="ar-SA" dirty="0" smtClean="0"/>
              <a:t>Requires </a:t>
            </a:r>
            <a:r>
              <a:rPr lang="en-US" altLang="ar-SA" dirty="0"/>
              <a:t>antigen-antibody binding</a:t>
            </a:r>
            <a:r>
              <a:rPr lang="en-US" altLang="ar-SA" sz="3200" dirty="0"/>
              <a:t>)</a:t>
            </a:r>
          </a:p>
          <a:p>
            <a:pPr marL="384048" lvl="1" indent="0">
              <a:buNone/>
              <a:defRPr/>
            </a:pPr>
            <a:r>
              <a:rPr lang="en-US" altLang="ar-SA" sz="3200" dirty="0"/>
              <a:t>(</a:t>
            </a:r>
            <a:r>
              <a:rPr lang="en-US" altLang="ar-SA" sz="3200" b="1" dirty="0"/>
              <a:t>C1,C4,C2,C3,C5,C6,C7,C8,C9)</a:t>
            </a:r>
            <a:endParaRPr lang="en-US" altLang="ar-SA" sz="3200" dirty="0"/>
          </a:p>
          <a:p>
            <a:pPr marL="384048" lvl="1" indent="0">
              <a:buNone/>
              <a:defRPr/>
            </a:pPr>
            <a:r>
              <a:rPr lang="en-US" altLang="ar-SA" sz="3200" dirty="0" smtClean="0">
                <a:solidFill>
                  <a:schemeClr val="accent1">
                    <a:lumMod val="50000"/>
                  </a:schemeClr>
                </a:solidFill>
              </a:rPr>
              <a:t>2-Lectin</a:t>
            </a:r>
          </a:p>
          <a:p>
            <a:pPr marL="384048" lvl="1" indent="0">
              <a:buNone/>
              <a:defRPr/>
            </a:pPr>
            <a:r>
              <a:rPr lang="en-US" altLang="ar-SA" sz="3200" dirty="0" smtClean="0"/>
              <a:t>(</a:t>
            </a:r>
            <a:r>
              <a:rPr lang="en-US" altLang="ar-SA" dirty="0"/>
              <a:t>Activated by </a:t>
            </a:r>
            <a:r>
              <a:rPr lang="en-US" altLang="ar-SA" dirty="0" err="1"/>
              <a:t>mannan</a:t>
            </a:r>
            <a:r>
              <a:rPr lang="en-US" altLang="ar-SA" dirty="0"/>
              <a:t> binding protein binding </a:t>
            </a:r>
            <a:r>
              <a:rPr lang="en-US" altLang="ar-SA" dirty="0" err="1"/>
              <a:t>manose</a:t>
            </a:r>
            <a:r>
              <a:rPr lang="en-US" altLang="ar-SA" dirty="0"/>
              <a:t> groups of bacterial carbohydrates</a:t>
            </a:r>
            <a:r>
              <a:rPr lang="en-US" altLang="ar-SA" sz="3200" dirty="0"/>
              <a:t>)</a:t>
            </a:r>
          </a:p>
          <a:p>
            <a:pPr marL="384048" lvl="1" indent="0">
              <a:buNone/>
              <a:defRPr/>
            </a:pPr>
            <a:r>
              <a:rPr lang="en-US" altLang="ar-SA" sz="3200" dirty="0"/>
              <a:t>(</a:t>
            </a:r>
            <a:r>
              <a:rPr lang="en-US" altLang="ar-SA" sz="3200" b="1" dirty="0"/>
              <a:t>C4,C2,C3,C5,C6,C7,C8,C9)</a:t>
            </a:r>
            <a:endParaRPr lang="en-US" altLang="ar-SA" sz="3200" dirty="0"/>
          </a:p>
          <a:p>
            <a:pPr marL="384048" lvl="1" indent="0">
              <a:buNone/>
              <a:defRPr/>
            </a:pPr>
            <a:r>
              <a:rPr lang="en-US" altLang="ar-SA" sz="3200" dirty="0" smtClean="0">
                <a:solidFill>
                  <a:schemeClr val="accent1">
                    <a:lumMod val="50000"/>
                  </a:schemeClr>
                </a:solidFill>
              </a:rPr>
              <a:t>3-Alternative</a:t>
            </a:r>
            <a:endParaRPr lang="en-US" altLang="ar-SA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384048" lvl="1" indent="0">
              <a:buNone/>
              <a:defRPr/>
            </a:pPr>
            <a:r>
              <a:rPr lang="en-US" altLang="ar-SA" dirty="0" smtClean="0"/>
              <a:t>Activated </a:t>
            </a:r>
            <a:r>
              <a:rPr lang="en-US" altLang="ar-SA" dirty="0"/>
              <a:t>by bacterial </a:t>
            </a:r>
            <a:r>
              <a:rPr lang="en-US" altLang="ar-SA" dirty="0" smtClean="0"/>
              <a:t>products</a:t>
            </a:r>
            <a:endParaRPr lang="en-US" altLang="ar-SA" dirty="0"/>
          </a:p>
          <a:p>
            <a:pPr marL="384048" lvl="1" indent="0">
              <a:buNone/>
              <a:defRPr/>
            </a:pPr>
            <a:r>
              <a:rPr lang="en-US" altLang="ar-SA" sz="3200" b="1" dirty="0" smtClean="0"/>
              <a:t>C3,C5,C6,C7,C8,C9</a:t>
            </a:r>
            <a:endParaRPr lang="en-US" alt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2875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183"/>
            <a:ext cx="10515600" cy="120100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7733"/>
            <a:ext cx="10536071" cy="476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148854"/>
            <a:ext cx="11914496" cy="6579492"/>
          </a:xfrm>
        </p:spPr>
      </p:pic>
    </p:spTree>
    <p:extLst>
      <p:ext uri="{BB962C8B-B14F-4D97-AF65-F5344CB8AC3E}">
        <p14:creationId xmlns:p14="http://schemas.microsoft.com/office/powerpoint/2010/main" val="15698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614150"/>
            <a:ext cx="10058401" cy="578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b="1" dirty="0" smtClean="0">
                <a:solidFill>
                  <a:schemeClr val="accent5">
                    <a:lumMod val="50000"/>
                  </a:schemeClr>
                </a:solidFill>
              </a:rPr>
              <a:t>Biological effects of complement activation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>
              <a:buNone/>
              <a:defRPr/>
            </a:pPr>
            <a:r>
              <a:rPr lang="en-US" altLang="ar-SA" dirty="0" smtClean="0"/>
              <a:t>1-</a:t>
            </a:r>
            <a:r>
              <a:rPr lang="en-US" altLang="ar-SA" dirty="0" smtClean="0">
                <a:solidFill>
                  <a:srgbClr val="F07970"/>
                </a:solidFill>
              </a:rPr>
              <a:t>Anaphylatoxin</a:t>
            </a:r>
            <a:r>
              <a:rPr lang="en-US" altLang="ar-SA" dirty="0" smtClean="0"/>
              <a:t>  </a:t>
            </a:r>
            <a:r>
              <a:rPr lang="en-US" altLang="ar-SA" dirty="0"/>
              <a:t>(</a:t>
            </a:r>
            <a:r>
              <a:rPr lang="en-US" altLang="ar-SA" dirty="0">
                <a:solidFill>
                  <a:srgbClr val="DA5808"/>
                </a:solidFill>
              </a:rPr>
              <a:t>C3a, C5a</a:t>
            </a:r>
            <a:r>
              <a:rPr lang="en-US" altLang="ar-SA" dirty="0"/>
              <a:t>) </a:t>
            </a:r>
          </a:p>
          <a:p>
            <a:pPr marL="274320" indent="-256032">
              <a:buNone/>
              <a:defRPr/>
            </a:pPr>
            <a:r>
              <a:rPr lang="en-US" altLang="ar-SA" dirty="0"/>
              <a:t>       - Induce histamine release from mast cells.</a:t>
            </a:r>
          </a:p>
          <a:p>
            <a:pPr marL="274320" indent="-256032">
              <a:buNone/>
              <a:defRPr/>
            </a:pPr>
            <a:r>
              <a:rPr lang="en-US" altLang="ar-SA" dirty="0"/>
              <a:t>       </a:t>
            </a:r>
            <a:r>
              <a:rPr lang="en-US" altLang="ar-SA" dirty="0" smtClean="0"/>
              <a:t>- release </a:t>
            </a:r>
            <a:r>
              <a:rPr lang="en-US" altLang="ar-SA" dirty="0"/>
              <a:t>chemotactic agents.</a:t>
            </a:r>
          </a:p>
          <a:p>
            <a:pPr marL="274320" indent="-256032">
              <a:buNone/>
              <a:defRPr/>
            </a:pPr>
            <a:r>
              <a:rPr lang="en-US" altLang="ar-SA" dirty="0" smtClean="0"/>
              <a:t>2-</a:t>
            </a:r>
            <a:r>
              <a:rPr lang="en-US" altLang="ar-SA" dirty="0" smtClean="0">
                <a:solidFill>
                  <a:srgbClr val="F07970"/>
                </a:solidFill>
              </a:rPr>
              <a:t>Opsonization</a:t>
            </a:r>
            <a:r>
              <a:rPr lang="en-US" altLang="ar-SA" dirty="0">
                <a:solidFill>
                  <a:srgbClr val="F07970"/>
                </a:solidFill>
              </a:rPr>
              <a:t>:</a:t>
            </a:r>
            <a:r>
              <a:rPr lang="en-US" altLang="ar-SA" dirty="0"/>
              <a:t> (</a:t>
            </a:r>
            <a:r>
              <a:rPr lang="en-US" altLang="ar-SA" dirty="0" err="1">
                <a:solidFill>
                  <a:srgbClr val="DA5808"/>
                </a:solidFill>
              </a:rPr>
              <a:t>opsonin</a:t>
            </a:r>
            <a:r>
              <a:rPr lang="en-US" altLang="ar-SA" dirty="0">
                <a:solidFill>
                  <a:srgbClr val="DA5808"/>
                </a:solidFill>
              </a:rPr>
              <a:t>, C3b </a:t>
            </a:r>
            <a:r>
              <a:rPr lang="en-US" altLang="ar-SA" dirty="0"/>
              <a:t>) </a:t>
            </a:r>
          </a:p>
          <a:p>
            <a:pPr marL="274320" indent="-256032">
              <a:buNone/>
              <a:defRPr/>
            </a:pPr>
            <a:r>
              <a:rPr lang="en-US" altLang="ar-SA" dirty="0"/>
              <a:t>       -	Coating of  bacteria enhances phagocytosis</a:t>
            </a:r>
          </a:p>
          <a:p>
            <a:pPr marL="274320" indent="-256032">
              <a:buNone/>
              <a:defRPr/>
            </a:pPr>
            <a:r>
              <a:rPr lang="en-US" altLang="ar-SA" dirty="0" smtClean="0"/>
              <a:t>3-</a:t>
            </a:r>
            <a:r>
              <a:rPr lang="en-US" altLang="ar-SA" dirty="0" smtClean="0">
                <a:solidFill>
                  <a:srgbClr val="F07970"/>
                </a:solidFill>
              </a:rPr>
              <a:t>Cause </a:t>
            </a:r>
            <a:r>
              <a:rPr lang="en-US" altLang="ar-SA" dirty="0">
                <a:solidFill>
                  <a:srgbClr val="F07970"/>
                </a:solidFill>
              </a:rPr>
              <a:t>direct cell lysis</a:t>
            </a:r>
          </a:p>
          <a:p>
            <a:pPr marL="274320" indent="-256032">
              <a:buNone/>
              <a:defRPr/>
            </a:pPr>
            <a:r>
              <a:rPr lang="en-US" altLang="ar-SA" dirty="0"/>
              <a:t>        - Destruction of bacteria.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recognition by complement 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2" y="1594282"/>
            <a:ext cx="10515600" cy="435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06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6" y="1146412"/>
            <a:ext cx="3897572" cy="2400375"/>
          </a:xfrm>
        </p:spPr>
        <p:txBody>
          <a:bodyPr>
            <a:noAutofit/>
          </a:bodyPr>
          <a:lstStyle/>
          <a:p>
            <a:r>
              <a:rPr lang="en-US" altLang="ar-SA" sz="2800" dirty="0" smtClean="0">
                <a:latin typeface="+mn-lt"/>
              </a:rPr>
              <a:t>1-Rolling on vessel wall.</a:t>
            </a:r>
            <a:br>
              <a:rPr lang="en-US" altLang="ar-SA" sz="2800" dirty="0" smtClean="0">
                <a:latin typeface="+mn-lt"/>
              </a:rPr>
            </a:br>
            <a:r>
              <a:rPr lang="en-US" altLang="ar-SA" sz="2800" dirty="0" smtClean="0">
                <a:latin typeface="+mn-lt"/>
              </a:rPr>
              <a:t>2-Adhesion (attach) </a:t>
            </a:r>
            <a:br>
              <a:rPr lang="en-US" altLang="ar-SA" sz="2800" dirty="0" smtClean="0">
                <a:latin typeface="+mn-lt"/>
              </a:rPr>
            </a:br>
            <a:r>
              <a:rPr lang="en-US" altLang="ar-SA" sz="2800" dirty="0" smtClean="0">
                <a:latin typeface="+mn-lt"/>
              </a:rPr>
              <a:t>3-Pass through</a:t>
            </a:r>
            <a:r>
              <a:rPr lang="en-US" altLang="ar-SA" sz="3200" dirty="0" smtClean="0"/>
              <a:t>.   </a:t>
            </a:r>
            <a:endParaRPr lang="en-US" sz="3200" dirty="0"/>
          </a:p>
        </p:txBody>
      </p:sp>
      <p:pic>
        <p:nvPicPr>
          <p:cNvPr id="4" name="Picture 2" descr="http://www.chronicprostatitis.com/images/f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52" y="259307"/>
            <a:ext cx="7194148" cy="625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98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ar-SA" sz="6000" b="1" dirty="0" smtClean="0">
                <a:solidFill>
                  <a:srgbClr val="002060"/>
                </a:solidFill>
              </a:rPr>
              <a:t>Objectives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  <a:defRPr/>
            </a:pPr>
            <a:r>
              <a:rPr lang="en-US" altLang="ar-SA" sz="3200" dirty="0" smtClean="0">
                <a:cs typeface="+mj-cs"/>
              </a:rPr>
              <a:t>1-First </a:t>
            </a:r>
            <a:r>
              <a:rPr lang="en-US" altLang="ar-SA" sz="3200" dirty="0">
                <a:cs typeface="+mj-cs"/>
              </a:rPr>
              <a:t>(</a:t>
            </a:r>
            <a:r>
              <a:rPr lang="en-US" altLang="ar-SA" sz="3200" dirty="0" smtClean="0">
                <a:cs typeface="+mj-cs"/>
              </a:rPr>
              <a:t>non-specific immunity) </a:t>
            </a:r>
            <a:r>
              <a:rPr lang="en-US" altLang="ar-SA" sz="3200" dirty="0">
                <a:cs typeface="+mj-cs"/>
              </a:rPr>
              <a:t>and second (adaptive immunity) lines of defense</a:t>
            </a:r>
          </a:p>
          <a:p>
            <a:pPr marL="18288" indent="0">
              <a:buNone/>
              <a:defRPr/>
            </a:pPr>
            <a:r>
              <a:rPr lang="en-US" altLang="ar-SA" sz="3200" dirty="0" smtClean="0">
                <a:cs typeface="+mj-cs"/>
              </a:rPr>
              <a:t>2-Complement </a:t>
            </a:r>
            <a:r>
              <a:rPr lang="en-US" altLang="ar-SA" sz="3200" dirty="0">
                <a:cs typeface="+mj-cs"/>
              </a:rPr>
              <a:t>activation provides protection by killing pathogens</a:t>
            </a:r>
          </a:p>
          <a:p>
            <a:pPr marL="18288" indent="0">
              <a:buNone/>
              <a:defRPr/>
            </a:pPr>
            <a:r>
              <a:rPr lang="en-US" altLang="ar-SA" sz="3200" dirty="0" smtClean="0">
                <a:cs typeface="+mj-cs"/>
              </a:rPr>
              <a:t>3-Accumulation </a:t>
            </a:r>
            <a:r>
              <a:rPr lang="en-US" altLang="ar-SA" sz="3200" dirty="0">
                <a:cs typeface="+mj-cs"/>
              </a:rPr>
              <a:t>of inflammatory cells important for clearance of infection</a:t>
            </a:r>
          </a:p>
          <a:p>
            <a:pPr marL="18288" indent="0">
              <a:buNone/>
              <a:defRPr/>
            </a:pPr>
            <a:r>
              <a:rPr lang="en-US" altLang="ar-SA" sz="3200" dirty="0" smtClean="0">
                <a:cs typeface="+mj-cs"/>
              </a:rPr>
              <a:t>4-Cytokines </a:t>
            </a:r>
            <a:r>
              <a:rPr lang="en-US" altLang="ar-SA" sz="3200" dirty="0">
                <a:cs typeface="+mj-cs"/>
              </a:rPr>
              <a:t>as mediators regulate inflammation </a:t>
            </a:r>
          </a:p>
          <a:p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016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Phagocytosis 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ar-SA" dirty="0" smtClean="0"/>
              <a:t>1-Phagocytic cells (neutrophils &amp; macrophages) at site of infection start the process of phagocytosis</a:t>
            </a:r>
            <a:br>
              <a:rPr lang="en-US" altLang="ar-SA" dirty="0" smtClean="0"/>
            </a:br>
            <a:r>
              <a:rPr lang="en-US" altLang="ar-SA" dirty="0" smtClean="0"/>
              <a:t> </a:t>
            </a:r>
            <a:br>
              <a:rPr lang="en-US" altLang="ar-SA" dirty="0" smtClean="0"/>
            </a:br>
            <a:r>
              <a:rPr lang="en-US" altLang="ar-SA" dirty="0" smtClean="0"/>
              <a:t> </a:t>
            </a:r>
            <a:br>
              <a:rPr lang="en-US" altLang="ar-SA" dirty="0" smtClean="0"/>
            </a:br>
            <a:r>
              <a:rPr lang="en-US" altLang="ar-SA" dirty="0" smtClean="0"/>
              <a:t>2-The process by which a cell ingests and</a:t>
            </a:r>
            <a:r>
              <a:rPr lang="en-US" altLang="ar-SA" dirty="0"/>
              <a:t> </a:t>
            </a:r>
            <a:r>
              <a:rPr lang="en-US" altLang="ar-SA" dirty="0" smtClean="0"/>
              <a:t>destroy foreign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ar-SA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Phagocytosis</a:t>
            </a:r>
          </a:p>
        </p:txBody>
      </p:sp>
      <p:pic>
        <p:nvPicPr>
          <p:cNvPr id="5" name="Picture 2" descr="http://www.metapathogen.com/IMG/phagocytosis-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98" y="1825625"/>
            <a:ext cx="477180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6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>
              <a:cs typeface="+mj-cs"/>
            </a:endParaRPr>
          </a:p>
          <a:p>
            <a:r>
              <a:rPr lang="en-US" sz="3600" dirty="0" smtClean="0">
                <a:cs typeface="+mj-cs"/>
              </a:rPr>
              <a:t>Soluble </a:t>
            </a:r>
            <a:r>
              <a:rPr lang="en-US" sz="3600" dirty="0">
                <a:cs typeface="+mj-cs"/>
              </a:rPr>
              <a:t>molecules, produced by different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  cells, that control cell functions e.g. activation </a:t>
            </a:r>
            <a:r>
              <a:rPr lang="en-US" sz="3600" dirty="0" smtClean="0">
                <a:cs typeface="+mj-cs"/>
              </a:rPr>
              <a:t>or </a:t>
            </a:r>
            <a:r>
              <a:rPr lang="en-US" sz="3600" dirty="0">
                <a:cs typeface="+mj-cs"/>
              </a:rPr>
              <a:t>inhibition</a:t>
            </a:r>
            <a:r>
              <a:rPr lang="en-US" sz="3600" dirty="0" smtClean="0">
                <a:cs typeface="+mj-cs"/>
              </a:rPr>
              <a:t>.</a:t>
            </a:r>
          </a:p>
          <a:p>
            <a:pPr marL="0" indent="0">
              <a:buNone/>
            </a:pPr>
            <a:endParaRPr lang="ar-SA" sz="3600" dirty="0">
              <a:cs typeface="+mj-cs"/>
            </a:endParaRPr>
          </a:p>
          <a:p>
            <a:r>
              <a:rPr lang="en-US" sz="3600" dirty="0">
                <a:cs typeface="+mj-cs"/>
              </a:rPr>
              <a:t>Small proteins (20-25kD) that are released by cells and induce their effects by binding to specific receptors.</a:t>
            </a:r>
          </a:p>
        </p:txBody>
      </p:sp>
    </p:spTree>
    <p:extLst>
      <p:ext uri="{BB962C8B-B14F-4D97-AF65-F5344CB8AC3E}">
        <p14:creationId xmlns:p14="http://schemas.microsoft.com/office/powerpoint/2010/main" val="301930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  <a:endParaRPr lang="en-US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84048" lvl="1" indent="0">
              <a:buClr>
                <a:srgbClr val="108DA6"/>
              </a:buClr>
              <a:buNone/>
              <a:defRPr/>
            </a:pPr>
            <a:r>
              <a:rPr lang="en-US" altLang="ar-SA" sz="3200" b="1" u="sng" dirty="0" smtClean="0">
                <a:solidFill>
                  <a:srgbClr val="C00000"/>
                </a:solidFill>
                <a:cs typeface="+mj-cs"/>
              </a:rPr>
              <a:t>Interleukins</a:t>
            </a:r>
            <a:r>
              <a:rPr lang="en-US" altLang="ar-SA" sz="3200" dirty="0">
                <a:cs typeface="+mj-cs"/>
              </a:rPr>
              <a:t>:</a:t>
            </a:r>
          </a:p>
          <a:p>
            <a:pPr marL="841248" lvl="1" indent="-457200">
              <a:buClr>
                <a:srgbClr val="108DA6"/>
              </a:buClr>
              <a:defRPr/>
            </a:pPr>
            <a:r>
              <a:rPr lang="en-US" altLang="ar-SA" sz="2800" dirty="0">
                <a:cs typeface="+mj-cs"/>
              </a:rPr>
              <a:t>Produced primarily by macrophages and lymphocytes in response to a pathogen. </a:t>
            </a:r>
          </a:p>
          <a:p>
            <a:pPr marL="841248" lvl="1" indent="-457200">
              <a:buClr>
                <a:srgbClr val="108DA6"/>
              </a:buClr>
              <a:defRPr/>
            </a:pPr>
            <a:r>
              <a:rPr lang="en-US" altLang="ar-SA" sz="2800" dirty="0">
                <a:cs typeface="+mj-cs"/>
              </a:rPr>
              <a:t>Many types</a:t>
            </a:r>
          </a:p>
          <a:p>
            <a:pPr marL="384048" lvl="1" indent="0">
              <a:buClr>
                <a:srgbClr val="108DA6"/>
              </a:buClr>
              <a:buNone/>
              <a:defRPr/>
            </a:pPr>
            <a:r>
              <a:rPr lang="en-US" altLang="ar-SA" sz="2800" b="1" u="sng" dirty="0" smtClean="0">
                <a:solidFill>
                  <a:srgbClr val="C00000"/>
                </a:solidFill>
                <a:cs typeface="+mj-cs"/>
              </a:rPr>
              <a:t>Examples</a:t>
            </a:r>
            <a:r>
              <a:rPr lang="en-US" altLang="ar-SA" sz="2800" u="sng" dirty="0" smtClean="0">
                <a:solidFill>
                  <a:srgbClr val="C00000"/>
                </a:solidFill>
                <a:cs typeface="+mj-cs"/>
              </a:rPr>
              <a:t>:</a:t>
            </a:r>
            <a:endParaRPr lang="en-US" altLang="ar-SA" sz="2800" u="sng" dirty="0">
              <a:solidFill>
                <a:srgbClr val="C00000"/>
              </a:solidFill>
              <a:cs typeface="+mj-cs"/>
            </a:endParaRPr>
          </a:p>
          <a:p>
            <a:pPr marL="1035558" lvl="2" indent="-285750">
              <a:buClr>
                <a:srgbClr val="003366"/>
              </a:buClr>
              <a:defRPr/>
            </a:pPr>
            <a:r>
              <a:rPr lang="en-US" altLang="ar-SA" sz="2800" dirty="0">
                <a:cs typeface="+mj-cs"/>
              </a:rPr>
              <a:t>IL-1, IL-2, IL-3…....</a:t>
            </a:r>
          </a:p>
          <a:p>
            <a:pPr marL="1035558" lvl="2" indent="-285750">
              <a:buClr>
                <a:srgbClr val="003366"/>
              </a:buClr>
              <a:defRPr/>
            </a:pPr>
            <a:r>
              <a:rPr lang="en-US" altLang="ar-SA" sz="2800" dirty="0">
                <a:cs typeface="+mj-cs"/>
              </a:rPr>
              <a:t>IL-1  inflammation (increases vascular permeability),fever, production of IL-6, local tissue destruction</a:t>
            </a:r>
          </a:p>
          <a:p>
            <a:pPr marL="1035558" lvl="2" indent="-285750">
              <a:buClr>
                <a:srgbClr val="003366"/>
              </a:buClr>
              <a:defRPr/>
            </a:pPr>
            <a:r>
              <a:rPr lang="en-US" altLang="ar-SA" sz="2800" dirty="0">
                <a:cs typeface="+mj-cs"/>
              </a:rPr>
              <a:t>IL-6  induces fever, acute phase proteins</a:t>
            </a:r>
          </a:p>
          <a:p>
            <a:pPr marL="1035558" lvl="2" indent="-285750">
              <a:buClr>
                <a:srgbClr val="003366"/>
              </a:buClr>
              <a:defRPr/>
            </a:pPr>
            <a:r>
              <a:rPr lang="en-US" altLang="ar-SA" sz="2800" dirty="0">
                <a:cs typeface="+mj-cs"/>
              </a:rPr>
              <a:t>IL-12  activates NK cells, CD4 T cells </a:t>
            </a:r>
          </a:p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3506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  <a:defRPr/>
            </a:pPr>
            <a:r>
              <a:rPr lang="en-US" altLang="ar-SA" b="1" u="sng" dirty="0">
                <a:solidFill>
                  <a:srgbClr val="C00000"/>
                </a:solidFill>
                <a:cs typeface="+mj-cs"/>
              </a:rPr>
              <a:t>Interferons</a:t>
            </a:r>
            <a:r>
              <a:rPr lang="en-US" altLang="ar-SA" u="sng" dirty="0">
                <a:solidFill>
                  <a:srgbClr val="C00000"/>
                </a:solidFill>
                <a:cs typeface="+mj-cs"/>
              </a:rPr>
              <a:t>:</a:t>
            </a:r>
          </a:p>
          <a:p>
            <a:pPr marL="384048" lvl="1" indent="0">
              <a:buNone/>
              <a:defRPr/>
            </a:pPr>
            <a:endParaRPr lang="en-US" altLang="ar-SA" sz="2800" dirty="0" smtClean="0">
              <a:cs typeface="+mj-cs"/>
            </a:endParaRPr>
          </a:p>
          <a:p>
            <a:pPr marL="841248" lvl="1" indent="-457200">
              <a:defRPr/>
            </a:pPr>
            <a:r>
              <a:rPr lang="en-US" altLang="ar-SA" sz="2800" dirty="0" smtClean="0">
                <a:cs typeface="+mj-cs"/>
              </a:rPr>
              <a:t>Protects </a:t>
            </a:r>
            <a:r>
              <a:rPr lang="en-US" altLang="ar-SA" sz="2800" dirty="0">
                <a:cs typeface="+mj-cs"/>
              </a:rPr>
              <a:t>against viral infections</a:t>
            </a:r>
          </a:p>
          <a:p>
            <a:pPr marL="841248" lvl="1" indent="-457200">
              <a:defRPr/>
            </a:pPr>
            <a:r>
              <a:rPr lang="en-US" altLang="ar-SA" sz="2800" dirty="0">
                <a:cs typeface="+mj-cs"/>
              </a:rPr>
              <a:t>Produced and released by virally infected cells in response to viral infections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71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  <a:defRPr/>
            </a:pPr>
            <a:r>
              <a:rPr lang="en-US" altLang="ar-SA" sz="3200" b="1" u="sng" dirty="0">
                <a:solidFill>
                  <a:srgbClr val="C00000"/>
                </a:solidFill>
                <a:cs typeface="+mj-cs"/>
              </a:rPr>
              <a:t>Tumor necrosis factor (TNF)</a:t>
            </a:r>
          </a:p>
          <a:p>
            <a:pPr marL="841248" lvl="1" indent="-457200">
              <a:defRPr/>
            </a:pPr>
            <a:r>
              <a:rPr lang="en-US" altLang="ar-SA" sz="2800" dirty="0" smtClean="0">
                <a:cs typeface="+mj-cs"/>
              </a:rPr>
              <a:t>Secreted </a:t>
            </a:r>
            <a:r>
              <a:rPr lang="en-US" altLang="ar-SA" sz="2800" dirty="0">
                <a:cs typeface="+mj-cs"/>
              </a:rPr>
              <a:t>by </a:t>
            </a:r>
            <a:r>
              <a:rPr lang="en-US" altLang="ar-SA" sz="2800" dirty="0" smtClean="0">
                <a:cs typeface="+mj-cs"/>
              </a:rPr>
              <a:t>macrophages.</a:t>
            </a:r>
          </a:p>
          <a:p>
            <a:pPr marL="384048" lvl="1" indent="0">
              <a:buNone/>
              <a:defRPr/>
            </a:pPr>
            <a:endParaRPr lang="en-US" altLang="ar-SA" sz="2800" dirty="0" smtClean="0">
              <a:cs typeface="+mj-cs"/>
            </a:endParaRPr>
          </a:p>
          <a:p>
            <a:pPr marL="841248" lvl="1" indent="-457200">
              <a:defRPr/>
            </a:pPr>
            <a:r>
              <a:rPr lang="en-US" altLang="ar-SA" sz="2800" dirty="0" smtClean="0">
                <a:cs typeface="+mj-cs"/>
              </a:rPr>
              <a:t>Induces </a:t>
            </a:r>
            <a:r>
              <a:rPr lang="en-US" altLang="ar-SA" sz="2800" dirty="0">
                <a:cs typeface="+mj-cs"/>
              </a:rPr>
              <a:t>fever by acting as an </a:t>
            </a:r>
            <a:r>
              <a:rPr lang="en-US" altLang="ar-SA" sz="2800" dirty="0">
                <a:solidFill>
                  <a:srgbClr val="DA5808"/>
                </a:solidFill>
                <a:cs typeface="+mj-cs"/>
              </a:rPr>
              <a:t>endogenous </a:t>
            </a:r>
            <a:r>
              <a:rPr lang="en-US" altLang="ar-SA" sz="2800" dirty="0" err="1">
                <a:solidFill>
                  <a:srgbClr val="DA5808"/>
                </a:solidFill>
                <a:cs typeface="+mj-cs"/>
              </a:rPr>
              <a:t>pyrogen</a:t>
            </a:r>
            <a:r>
              <a:rPr lang="en-US" altLang="ar-SA" sz="2800" dirty="0">
                <a:solidFill>
                  <a:srgbClr val="DA5808"/>
                </a:solidFill>
                <a:cs typeface="+mj-cs"/>
              </a:rPr>
              <a:t> </a:t>
            </a:r>
            <a:r>
              <a:rPr lang="en-US" altLang="ar-SA" sz="2800" dirty="0">
                <a:cs typeface="+mj-cs"/>
              </a:rPr>
              <a:t>(a </a:t>
            </a:r>
            <a:r>
              <a:rPr lang="en-US" altLang="ar-SA" sz="2800" dirty="0" smtClean="0">
                <a:cs typeface="+mj-cs"/>
              </a:rPr>
              <a:t>substance released </a:t>
            </a:r>
            <a:r>
              <a:rPr lang="en-US" altLang="ar-SA" sz="2800" dirty="0">
                <a:cs typeface="+mj-cs"/>
              </a:rPr>
              <a:t>from inside the body that produces </a:t>
            </a:r>
            <a:r>
              <a:rPr lang="en-US" altLang="ar-SA" sz="2800" dirty="0" smtClean="0">
                <a:cs typeface="+mj-cs"/>
              </a:rPr>
              <a:t>fever)</a:t>
            </a:r>
          </a:p>
          <a:p>
            <a:pPr marL="384048" lvl="1" indent="0">
              <a:buNone/>
              <a:defRPr/>
            </a:pPr>
            <a:endParaRPr lang="en-US" altLang="ar-SA" sz="2800" dirty="0" smtClean="0">
              <a:cs typeface="+mj-cs"/>
            </a:endParaRPr>
          </a:p>
          <a:p>
            <a:pPr marL="841248" lvl="1" indent="-457200">
              <a:defRPr/>
            </a:pPr>
            <a:r>
              <a:rPr lang="en-US" altLang="ar-SA" sz="2800" dirty="0" smtClean="0">
                <a:cs typeface="+mj-cs"/>
              </a:rPr>
              <a:t>Increases </a:t>
            </a:r>
            <a:r>
              <a:rPr lang="en-US" altLang="ar-SA" sz="2800" dirty="0">
                <a:cs typeface="+mj-cs"/>
              </a:rPr>
              <a:t>synthesis of inflammatory serum proteins</a:t>
            </a:r>
          </a:p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465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Chemokines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marL="475488" indent="-457200">
              <a:defRPr/>
            </a:pPr>
            <a:r>
              <a:rPr lang="en-US" dirty="0" smtClean="0"/>
              <a:t>Class </a:t>
            </a:r>
            <a:r>
              <a:rPr lang="en-US" dirty="0"/>
              <a:t>of cytokines with chemoattractant properties</a:t>
            </a:r>
          </a:p>
          <a:p>
            <a:pPr marL="475488" indent="-457200">
              <a:defRPr/>
            </a:pPr>
            <a:r>
              <a:rPr lang="en-US" dirty="0"/>
              <a:t>Recruit cells to sites of infection</a:t>
            </a:r>
          </a:p>
          <a:p>
            <a:pPr marL="475488" indent="-457200">
              <a:defRPr/>
            </a:pPr>
            <a:r>
              <a:rPr lang="en-US" dirty="0"/>
              <a:t>Interact with specific receptors</a:t>
            </a:r>
          </a:p>
          <a:p>
            <a:pPr marL="475488" indent="-457200">
              <a:defRPr/>
            </a:pPr>
            <a:r>
              <a:rPr lang="en-US" dirty="0"/>
              <a:t>Related in amino acid structure</a:t>
            </a:r>
          </a:p>
          <a:p>
            <a:pPr marL="475488" indent="-457200">
              <a:defRPr/>
            </a:pPr>
            <a:r>
              <a:rPr lang="en-US" dirty="0" smtClean="0"/>
              <a:t>Example</a:t>
            </a:r>
            <a:r>
              <a:rPr lang="en-US" dirty="0">
                <a:solidFill>
                  <a:srgbClr val="00B0F0"/>
                </a:solidFill>
              </a:rPr>
              <a:t>: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CXC and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CC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5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US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188" indent="-342900">
              <a:buFont typeface="Wingdings" panose="05000000000000000000" pitchFamily="2" charset="2"/>
              <a:buChar char="Ø"/>
              <a:defRPr/>
            </a:pPr>
            <a:r>
              <a:rPr lang="en-US" altLang="ar-SA" sz="3200" dirty="0">
                <a:cs typeface="+mj-cs"/>
              </a:rPr>
              <a:t>Non-specific (innate immunity) acts as a first line of defense against invading </a:t>
            </a:r>
            <a:r>
              <a:rPr lang="en-US" altLang="ar-SA" sz="3200" dirty="0" smtClean="0">
                <a:cs typeface="+mj-cs"/>
              </a:rPr>
              <a:t>pathogens</a:t>
            </a:r>
          </a:p>
          <a:p>
            <a:pPr marL="18288" indent="0">
              <a:buNone/>
              <a:defRPr/>
            </a:pPr>
            <a:endParaRPr lang="en-US" altLang="ar-SA" sz="3200" dirty="0">
              <a:cs typeface="+mj-cs"/>
            </a:endParaRPr>
          </a:p>
          <a:p>
            <a:pPr marL="361188" indent="-342900">
              <a:buFont typeface="Wingdings" panose="05000000000000000000" pitchFamily="2" charset="2"/>
              <a:buChar char="Ø"/>
              <a:defRPr/>
            </a:pPr>
            <a:r>
              <a:rPr lang="en-US" altLang="ar-SA" sz="3200" dirty="0" smtClean="0">
                <a:cs typeface="+mj-cs"/>
              </a:rPr>
              <a:t>Innate </a:t>
            </a:r>
            <a:r>
              <a:rPr lang="en-US" altLang="ar-SA" sz="3200" dirty="0">
                <a:cs typeface="+mj-cs"/>
              </a:rPr>
              <a:t>immunity is an important initial step for generation adaptive immune </a:t>
            </a:r>
            <a:r>
              <a:rPr lang="en-US" altLang="ar-SA" sz="3200" dirty="0" smtClean="0">
                <a:cs typeface="+mj-cs"/>
              </a:rPr>
              <a:t>response</a:t>
            </a:r>
          </a:p>
          <a:p>
            <a:pPr marL="18288" indent="0">
              <a:buNone/>
              <a:defRPr/>
            </a:pPr>
            <a:endParaRPr lang="en-US" altLang="ar-SA" sz="3200" dirty="0">
              <a:cs typeface="+mj-cs"/>
            </a:endParaRPr>
          </a:p>
          <a:p>
            <a:pPr marL="361188" indent="-342900">
              <a:buFont typeface="Wingdings" panose="05000000000000000000" pitchFamily="2" charset="2"/>
              <a:buChar char="Ø"/>
              <a:defRPr/>
            </a:pPr>
            <a:r>
              <a:rPr lang="en-US" altLang="ar-SA" sz="3200" dirty="0" smtClean="0">
                <a:cs typeface="+mj-cs"/>
              </a:rPr>
              <a:t>Inflammation </a:t>
            </a:r>
            <a:r>
              <a:rPr lang="en-US" altLang="ar-SA" sz="3200" dirty="0">
                <a:cs typeface="+mj-cs"/>
              </a:rPr>
              <a:t>is vital for controlling infection and limiting tissue damage   </a:t>
            </a:r>
          </a:p>
        </p:txBody>
      </p:sp>
    </p:spTree>
    <p:extLst>
      <p:ext uri="{BB962C8B-B14F-4D97-AF65-F5344CB8AC3E}">
        <p14:creationId xmlns:p14="http://schemas.microsoft.com/office/powerpoint/2010/main" val="2232990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00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AcidDreamer" panose="00000400000000000000" pitchFamily="2" charset="0"/>
              </a:rPr>
              <a:t>Thank you</a:t>
            </a:r>
            <a:endParaRPr lang="en-US" sz="8000" dirty="0">
              <a:solidFill>
                <a:srgbClr val="0070C0"/>
              </a:solidFill>
              <a:latin typeface="AcidDreame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0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462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main function of the immune system is to protect from infections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096" y="1825624"/>
            <a:ext cx="8093122" cy="47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8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b="1" dirty="0" smtClean="0">
                <a:solidFill>
                  <a:srgbClr val="002060"/>
                </a:solidFill>
              </a:rPr>
              <a:t>Non-specific and specific Immune response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E:\MEDIA\1421\1421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1613"/>
          <a:stretch>
            <a:fillRect/>
          </a:stretch>
        </p:blipFill>
        <p:spPr bwMode="auto">
          <a:xfrm>
            <a:off x="767776" y="1655954"/>
            <a:ext cx="10328019" cy="4703904"/>
          </a:xfrm>
          <a:prstGeom prst="rect">
            <a:avLst/>
          </a:prstGeom>
          <a:solidFill>
            <a:srgbClr val="CEF3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8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6000" b="1" dirty="0" smtClean="0">
                <a:solidFill>
                  <a:srgbClr val="002060"/>
                </a:solidFill>
              </a:rPr>
              <a:t>First line of defense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048" lvl="1" indent="0">
              <a:lnSpc>
                <a:spcPct val="80000"/>
              </a:lnSpc>
              <a:buNone/>
              <a:defRPr/>
            </a:pPr>
            <a:r>
              <a:rPr lang="en-US" altLang="ar-SA" sz="3600" u="sng" dirty="0">
                <a:solidFill>
                  <a:srgbClr val="C00000"/>
                </a:solidFill>
                <a:cs typeface="+mj-cs"/>
              </a:rPr>
              <a:t>Natural (Innate) Immunity</a:t>
            </a:r>
          </a:p>
          <a:p>
            <a:pPr marL="640080" lvl="1" indent="-25603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altLang="ar-SA" dirty="0">
              <a:cs typeface="+mj-cs"/>
            </a:endParaRPr>
          </a:p>
          <a:p>
            <a:pPr marL="640080" lvl="1" indent="-25603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ar-SA" dirty="0">
                <a:cs typeface="+mj-cs"/>
              </a:rPr>
              <a:t> </a:t>
            </a:r>
            <a:r>
              <a:rPr lang="en-US" altLang="ar-SA" sz="3600" dirty="0">
                <a:cs typeface="+mj-cs"/>
              </a:rPr>
              <a:t>Physical </a:t>
            </a:r>
            <a:r>
              <a:rPr lang="en-US" altLang="ar-SA" dirty="0">
                <a:cs typeface="+mj-cs"/>
              </a:rPr>
              <a:t>(skin/ mucous membranes )</a:t>
            </a:r>
          </a:p>
          <a:p>
            <a:pPr marL="640080" lvl="1" indent="-25603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altLang="ar-SA" dirty="0">
              <a:cs typeface="+mj-cs"/>
            </a:endParaRPr>
          </a:p>
          <a:p>
            <a:pPr marL="640080" lvl="1" indent="-25603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ar-SA" dirty="0">
                <a:cs typeface="+mj-cs"/>
              </a:rPr>
              <a:t> </a:t>
            </a:r>
            <a:r>
              <a:rPr lang="en-US" altLang="ar-SA" sz="3600" dirty="0">
                <a:cs typeface="+mj-cs"/>
              </a:rPr>
              <a:t>Mechanical </a:t>
            </a:r>
            <a:r>
              <a:rPr lang="en-US" altLang="ar-SA" dirty="0">
                <a:cs typeface="+mj-cs"/>
              </a:rPr>
              <a:t>(Coughing, sneezing, vomiting, action of cilia in trachea) </a:t>
            </a:r>
          </a:p>
          <a:p>
            <a:pPr marL="640080" lvl="1" indent="-25603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altLang="ar-SA" dirty="0">
              <a:cs typeface="+mj-cs"/>
            </a:endParaRPr>
          </a:p>
          <a:p>
            <a:pPr marL="640080" lvl="1" indent="-25603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ar-SA" dirty="0">
                <a:cs typeface="+mj-cs"/>
              </a:rPr>
              <a:t> </a:t>
            </a:r>
            <a:r>
              <a:rPr lang="en-US" altLang="ar-SA" sz="3600" dirty="0">
                <a:cs typeface="+mj-cs"/>
              </a:rPr>
              <a:t>Biochemical barriers </a:t>
            </a:r>
            <a:r>
              <a:rPr lang="en-US" altLang="ar-SA" dirty="0">
                <a:cs typeface="+mj-cs"/>
              </a:rPr>
              <a:t>(antimicrobial peptides, lung secretions, mucus, saliva, tears)</a:t>
            </a:r>
          </a:p>
        </p:txBody>
      </p:sp>
    </p:spTree>
    <p:extLst>
      <p:ext uri="{BB962C8B-B14F-4D97-AF65-F5344CB8AC3E}">
        <p14:creationId xmlns:p14="http://schemas.microsoft.com/office/powerpoint/2010/main" val="386249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82" y="559558"/>
            <a:ext cx="4662843" cy="5827594"/>
          </a:xfrm>
        </p:spPr>
        <p:txBody>
          <a:bodyPr>
            <a:normAutofit lnSpcReduction="10000"/>
          </a:bodyPr>
          <a:lstStyle/>
          <a:p>
            <a:pPr marL="640080" lvl="1" indent="-256032">
              <a:buFont typeface="Wingdings" panose="05000000000000000000" pitchFamily="2" charset="2"/>
              <a:buChar char="Ø"/>
              <a:defRPr/>
            </a:pPr>
            <a:endParaRPr lang="en-US" altLang="ar-SA" sz="2400" dirty="0" smtClean="0"/>
          </a:p>
          <a:p>
            <a:pPr marL="640080" lvl="1" indent="-256032">
              <a:buFont typeface="Wingdings" panose="05000000000000000000" pitchFamily="2" charset="2"/>
              <a:buChar char="Ø"/>
              <a:defRPr/>
            </a:pPr>
            <a:r>
              <a:rPr lang="en-US" altLang="ar-SA" sz="2400" u="sng" dirty="0" smtClean="0">
                <a:solidFill>
                  <a:srgbClr val="C00000"/>
                </a:solidFill>
              </a:rPr>
              <a:t>Physical </a:t>
            </a:r>
            <a:endParaRPr lang="en-US" altLang="ar-SA" sz="2400" u="sng" dirty="0">
              <a:solidFill>
                <a:srgbClr val="C00000"/>
              </a:solidFill>
            </a:endParaRPr>
          </a:p>
          <a:p>
            <a:pPr marL="726948" lvl="1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 smtClean="0"/>
              <a:t>Skin</a:t>
            </a:r>
            <a:r>
              <a:rPr lang="en-US" altLang="ar-SA" sz="2400" dirty="0"/>
              <a:t>, impermeable to microbes.</a:t>
            </a:r>
          </a:p>
          <a:p>
            <a:pPr marL="726948" lvl="1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/>
              <a:t>Mucous membranes lining the gastrointestinal, genitourinary and respiratory tracts.</a:t>
            </a:r>
          </a:p>
          <a:p>
            <a:pPr marL="640080" lvl="1" indent="-256032">
              <a:buFont typeface="Wingdings" panose="05000000000000000000" pitchFamily="2" charset="2"/>
              <a:buChar char="Ø"/>
              <a:defRPr/>
            </a:pPr>
            <a:endParaRPr lang="en-US" altLang="ar-SA" sz="2400" dirty="0"/>
          </a:p>
          <a:p>
            <a:pPr marL="640080" lvl="1" indent="-256032">
              <a:buFont typeface="Wingdings" panose="05000000000000000000" pitchFamily="2" charset="2"/>
              <a:buChar char="Ø"/>
              <a:defRPr/>
            </a:pPr>
            <a:r>
              <a:rPr lang="en-US" altLang="ar-SA" sz="2400" dirty="0">
                <a:solidFill>
                  <a:srgbClr val="F07970"/>
                </a:solidFill>
              </a:rPr>
              <a:t> </a:t>
            </a:r>
            <a:r>
              <a:rPr lang="en-US" altLang="ar-SA" sz="2400" u="sng" dirty="0" smtClean="0">
                <a:solidFill>
                  <a:srgbClr val="C00000"/>
                </a:solidFill>
              </a:rPr>
              <a:t>Mechanical</a:t>
            </a:r>
            <a:r>
              <a:rPr lang="en-US" altLang="ar-SA" sz="2400" dirty="0" smtClean="0">
                <a:solidFill>
                  <a:srgbClr val="F07970"/>
                </a:solidFill>
              </a:rPr>
              <a:t> :</a:t>
            </a:r>
            <a:endParaRPr lang="en-US" altLang="ar-SA" sz="2400" dirty="0">
              <a:solidFill>
                <a:srgbClr val="F07970"/>
              </a:solidFill>
            </a:endParaRPr>
          </a:p>
          <a:p>
            <a:pPr marL="1092708" lvl="2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/>
              <a:t>Shedding of outer skin layers. </a:t>
            </a:r>
          </a:p>
          <a:p>
            <a:pPr marL="1092708" lvl="2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/>
              <a:t>Coughing and sneezing.</a:t>
            </a:r>
          </a:p>
          <a:p>
            <a:pPr marL="1092708" lvl="2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/>
              <a:t>Flushing of urine.</a:t>
            </a:r>
          </a:p>
          <a:p>
            <a:pPr marL="1092708" lvl="2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/>
              <a:t>Vomiting.</a:t>
            </a:r>
          </a:p>
          <a:p>
            <a:pPr marL="1092708" lvl="2" indent="-342900">
              <a:buFont typeface="Arial" panose="020B0604020202020204" pitchFamily="34" charset="0"/>
              <a:buChar char="•"/>
              <a:defRPr/>
            </a:pPr>
            <a:r>
              <a:rPr lang="en-US" altLang="ar-SA" sz="2400" dirty="0"/>
              <a:t>C</a:t>
            </a:r>
            <a:r>
              <a:rPr lang="en-US" altLang="ar-SA" sz="2400" dirty="0" smtClean="0"/>
              <a:t>ilia </a:t>
            </a:r>
            <a:r>
              <a:rPr lang="en-US" altLang="ar-SA" sz="2400" dirty="0"/>
              <a:t>in respiratory tract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8" y="559558"/>
            <a:ext cx="6578221" cy="582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4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6000" b="1" dirty="0" smtClean="0">
                <a:solidFill>
                  <a:srgbClr val="002060"/>
                </a:solidFill>
              </a:rPr>
              <a:t>Natural Innate Immunity 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41248" lvl="1" indent="-457200">
              <a:buFont typeface="Wingdings" panose="05000000000000000000" pitchFamily="2" charset="2"/>
              <a:buChar char="Ø"/>
              <a:defRPr/>
            </a:pPr>
            <a:r>
              <a:rPr lang="en-US" altLang="ar-SA" sz="2800" b="1" u="sng" dirty="0" smtClean="0">
                <a:solidFill>
                  <a:srgbClr val="C00000"/>
                </a:solidFill>
              </a:rPr>
              <a:t>Biochemical </a:t>
            </a:r>
            <a:r>
              <a:rPr lang="en-US" altLang="ar-SA" sz="2800" b="1" u="sng" dirty="0">
                <a:solidFill>
                  <a:srgbClr val="C00000"/>
                </a:solidFill>
              </a:rPr>
              <a:t>barriers</a:t>
            </a:r>
            <a:endParaRPr lang="en-US" altLang="ar-SA" sz="2800" u="sng" dirty="0">
              <a:solidFill>
                <a:srgbClr val="C00000"/>
              </a:solidFill>
            </a:endParaRPr>
          </a:p>
          <a:p>
            <a:pPr marL="384048" lvl="1" indent="0">
              <a:buNone/>
              <a:defRPr/>
            </a:pPr>
            <a:endParaRPr lang="en-US" altLang="ar-SA" sz="2800" dirty="0" smtClean="0"/>
          </a:p>
          <a:p>
            <a:pPr marL="841248" lvl="1" indent="-457200">
              <a:defRPr/>
            </a:pPr>
            <a:r>
              <a:rPr lang="en-US" altLang="ar-SA" sz="2800" dirty="0" smtClean="0"/>
              <a:t>Body  secretions contain anti-bacterial substances   e.g. saliva, tears and sweat.</a:t>
            </a:r>
          </a:p>
          <a:p>
            <a:pPr marL="841248" lvl="1" indent="-457200">
              <a:defRPr/>
            </a:pPr>
            <a:endParaRPr lang="en-US" altLang="ar-SA" sz="2800" dirty="0" smtClean="0"/>
          </a:p>
          <a:p>
            <a:pPr marL="841248" lvl="1" indent="-457200">
              <a:defRPr/>
            </a:pPr>
            <a:r>
              <a:rPr lang="en-US" altLang="ar-SA" sz="2800" dirty="0" smtClean="0"/>
              <a:t>Antimicrobial peptides (e.g., </a:t>
            </a:r>
            <a:r>
              <a:rPr lang="en-US" altLang="ar-SA" sz="2800" dirty="0" err="1" smtClean="0"/>
              <a:t>defensins</a:t>
            </a:r>
            <a:r>
              <a:rPr lang="en-US" altLang="ar-SA" sz="2800" dirty="0" smtClean="0"/>
              <a:t>, </a:t>
            </a:r>
            <a:r>
              <a:rPr lang="en-US" altLang="ar-SA" sz="2800" dirty="0" err="1" smtClean="0"/>
              <a:t>hepcidins</a:t>
            </a:r>
            <a:r>
              <a:rPr lang="en-US" altLang="ar-SA" sz="2800" dirty="0" smtClean="0"/>
              <a:t>)</a:t>
            </a:r>
          </a:p>
          <a:p>
            <a:pPr marL="1207008" lvl="2" indent="-457200">
              <a:defRPr/>
            </a:pPr>
            <a:endParaRPr lang="en-US" altLang="ar-SA" sz="2800" dirty="0" smtClean="0"/>
          </a:p>
          <a:p>
            <a:pPr marL="841248" lvl="1" indent="-457200">
              <a:defRPr/>
            </a:pPr>
            <a:r>
              <a:rPr lang="en-US" altLang="ar-SA" sz="2800" dirty="0" smtClean="0"/>
              <a:t>Normal bacterial flora.</a:t>
            </a:r>
          </a:p>
          <a:p>
            <a:pPr marL="384048" lvl="1" indent="0">
              <a:buNone/>
              <a:defRPr/>
            </a:pPr>
            <a:r>
              <a:rPr lang="en-US" altLang="ar-SA" sz="2800" dirty="0" smtClean="0"/>
              <a:t>      (Compete with pathogenic bacteria for nutrients)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 &amp; chemical mediators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578" y="1559424"/>
            <a:ext cx="10317707" cy="45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5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br>
              <a:rPr lang="en-US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ar-SA" sz="3200" dirty="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ar-SA" sz="2400" dirty="0" smtClean="0">
              <a:effectLst>
                <a:outerShdw blurRad="38100" dist="38100" dir="2700000" algn="tl">
                  <a:srgbClr val="24285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is the first response of the immune system to infection or irritation </a:t>
            </a:r>
          </a:p>
          <a:p>
            <a:pPr marL="0" indent="0">
              <a:buNone/>
            </a:pPr>
            <a:r>
              <a:rPr lang="en-US" altLang="ar-SA" sz="2400" dirty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ar-SA" sz="2400" dirty="0">
                <a:effectLst>
                  <a:outerShdw blurRad="38100" dist="38100" dir="2700000" algn="tl">
                    <a:srgbClr val="24285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ar-S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ar-SA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consist of a series of vascular &amp; cellular changes that occur in response to  </a:t>
            </a:r>
            <a:r>
              <a:rPr lang="en-US" altLang="ar-S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en-US" altLang="ar-SA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stimuli </a:t>
            </a:r>
            <a:r>
              <a:rPr lang="en-US" altLang="ar-SA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infections, injury, radiation  </a:t>
            </a:r>
            <a:endParaRPr lang="en-US" altLang="ar-SA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defRPr/>
            </a:pP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acteria </a:t>
            </a:r>
            <a:r>
              <a:rPr lang="en-US" altLang="ar-S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 an array of pro-inflammatory </a:t>
            </a:r>
            <a:r>
              <a:rPr lang="en-US" altLang="ar-S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 </a:t>
            </a:r>
            <a:r>
              <a:rPr lang="en-US" altLang="ar-SA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ar-S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Lipopolysaccharides </a:t>
            </a:r>
            <a:r>
              <a:rPr lang="en-US" altLang="ar-S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(LPS) </a:t>
            </a:r>
            <a:endParaRPr lang="en-US" altLang="ar-SA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0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631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AcidDreamer</vt:lpstr>
      <vt:lpstr>Arial</vt:lpstr>
      <vt:lpstr>Calibri</vt:lpstr>
      <vt:lpstr>Calibri Light</vt:lpstr>
      <vt:lpstr>Times New Roman</vt:lpstr>
      <vt:lpstr>Wingdings</vt:lpstr>
      <vt:lpstr>Office Theme</vt:lpstr>
      <vt:lpstr>             Natural Defense Mechanisms</vt:lpstr>
      <vt:lpstr>Objectives</vt:lpstr>
      <vt:lpstr>The main function of the immune system is to protect from infections</vt:lpstr>
      <vt:lpstr>Non-specific and specific Immune response </vt:lpstr>
      <vt:lpstr>First line of defense </vt:lpstr>
      <vt:lpstr>PowerPoint Presentation</vt:lpstr>
      <vt:lpstr>Natural Innate Immunity  </vt:lpstr>
      <vt:lpstr>Physiological &amp; chemical mediators</vt:lpstr>
      <vt:lpstr>Inflammation </vt:lpstr>
      <vt:lpstr>Inflammation</vt:lpstr>
      <vt:lpstr>Types of Cells attracted to site of infection  that mediate inflammation </vt:lpstr>
      <vt:lpstr>The Complement system </vt:lpstr>
      <vt:lpstr>The complement system</vt:lpstr>
      <vt:lpstr>Complement </vt:lpstr>
      <vt:lpstr>PowerPoint Presentation</vt:lpstr>
      <vt:lpstr>PowerPoint Presentation</vt:lpstr>
      <vt:lpstr>Biological effects of complement activation</vt:lpstr>
      <vt:lpstr>Bacterial recognition by complement </vt:lpstr>
      <vt:lpstr>1-Rolling on vessel wall. 2-Adhesion (attach)  3-Pass through.   </vt:lpstr>
      <vt:lpstr>Phagocytosis </vt:lpstr>
      <vt:lpstr>Phagocytosis</vt:lpstr>
      <vt:lpstr>Cytokines</vt:lpstr>
      <vt:lpstr>Cytokines</vt:lpstr>
      <vt:lpstr>Cytokines </vt:lpstr>
      <vt:lpstr>Cytokines</vt:lpstr>
      <vt:lpstr>Cytokines</vt:lpstr>
      <vt:lpstr>Summary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Defense Mechanisms</dc:title>
  <dc:creator>USER</dc:creator>
  <cp:lastModifiedBy>USER</cp:lastModifiedBy>
  <cp:revision>33</cp:revision>
  <dcterms:created xsi:type="dcterms:W3CDTF">2015-09-27T09:17:50Z</dcterms:created>
  <dcterms:modified xsi:type="dcterms:W3CDTF">2015-10-06T10:02:22Z</dcterms:modified>
</cp:coreProperties>
</file>