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1" r:id="rId5"/>
    <p:sldId id="256" r:id="rId6"/>
    <p:sldId id="257" r:id="rId7"/>
    <p:sldId id="258" r:id="rId8"/>
    <p:sldId id="263" r:id="rId9"/>
    <p:sldId id="264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6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4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0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6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E9B9B-142F-491B-8A0D-8C30BD8B705C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56984-A2F0-4015-8BE7-840FFFD43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1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f/T-dependent_B_cell_activation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92427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Antibody-mediated Immunity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1850" y="2988861"/>
            <a:ext cx="10515600" cy="31007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Dr. </a:t>
            </a:r>
            <a:r>
              <a:rPr lang="en-US" dirty="0" err="1"/>
              <a:t>Amany</a:t>
            </a:r>
            <a:r>
              <a:rPr lang="en-US" dirty="0"/>
              <a:t> </a:t>
            </a:r>
            <a:r>
              <a:rPr lang="en-US" dirty="0" err="1"/>
              <a:t>Ballow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Consultant Immunology </a:t>
            </a:r>
          </a:p>
          <a:p>
            <a:pPr algn="ctr"/>
            <a:r>
              <a:rPr lang="en-US" dirty="0"/>
              <a:t>Assistant professor KKUH</a:t>
            </a:r>
          </a:p>
          <a:p>
            <a:pPr algn="ctr"/>
            <a:r>
              <a:rPr lang="en-US" dirty="0"/>
              <a:t>General Lab Director MDLAB</a:t>
            </a:r>
            <a:endParaRPr lang="ar-SA" dirty="0"/>
          </a:p>
          <a:p>
            <a:pPr algn="ctr"/>
            <a:r>
              <a:rPr lang="en-US" dirty="0"/>
              <a:t>PhD, Diploma BSHI,MSC.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0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Antigens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accent5"/>
                </a:solidFill>
              </a:rPr>
              <a:t>Self</a:t>
            </a:r>
            <a:r>
              <a:rPr lang="en-US" sz="2800" dirty="0"/>
              <a:t>” versus “</a:t>
            </a:r>
            <a:r>
              <a:rPr lang="en-US" sz="2800" dirty="0" smtClean="0">
                <a:solidFill>
                  <a:schemeClr val="accent5"/>
                </a:solidFill>
              </a:rPr>
              <a:t>non-self</a:t>
            </a:r>
            <a:r>
              <a:rPr lang="en-US" sz="2800" dirty="0" smtClean="0"/>
              <a:t>”</a:t>
            </a:r>
          </a:p>
          <a:p>
            <a:pPr marL="0" indent="0">
              <a:buNone/>
              <a:defRPr/>
            </a:pPr>
            <a:r>
              <a:rPr lang="en-US" dirty="0" smtClean="0"/>
              <a:t>T </a:t>
            </a:r>
            <a:r>
              <a:rPr lang="en-US" dirty="0"/>
              <a:t>cells and B cells removed if they recognize self proteins</a:t>
            </a:r>
          </a:p>
          <a:p>
            <a:pPr marL="0" indent="0">
              <a:buNone/>
              <a:defRPr/>
            </a:pPr>
            <a:r>
              <a:rPr lang="en-US" sz="2800" dirty="0"/>
              <a:t>Antigens are mostly proteins or polysaccharides </a:t>
            </a:r>
          </a:p>
          <a:p>
            <a:pPr marL="0" indent="0">
              <a:buNone/>
              <a:defRPr/>
            </a:pPr>
            <a:r>
              <a:rPr lang="en-US" sz="2800" dirty="0"/>
              <a:t>Antigenic determinants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epitopes</a:t>
            </a:r>
            <a:r>
              <a:rPr lang="en-US" sz="2800" dirty="0"/>
              <a:t>)</a:t>
            </a:r>
          </a:p>
          <a:p>
            <a:pPr marL="457200" lvl="1" indent="0">
              <a:buNone/>
              <a:defRPr/>
            </a:pPr>
            <a:r>
              <a:rPr lang="en-US" dirty="0"/>
              <a:t>Each bacterial cell has many different epitopes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89" y="2786654"/>
            <a:ext cx="3267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9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Antibodies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cs typeface="Times New Roman" pitchFamily="18" charset="0"/>
              </a:rPr>
              <a:t>Antibodies are immunoglobulins (Ig)  with 	specific functions.</a:t>
            </a:r>
          </a:p>
          <a:p>
            <a:pPr>
              <a:buFontTx/>
              <a:buChar char="•"/>
            </a:pPr>
            <a:endParaRPr lang="en-US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cs typeface="Times New Roman" pitchFamily="18" charset="0"/>
              </a:rPr>
              <a:t>Antibodies are found in extracellular fluids (blood plasma, lymph, mucus, etc.) and the surface of B cells.</a:t>
            </a:r>
          </a:p>
          <a:p>
            <a:pPr>
              <a:buFontTx/>
              <a:buChar char="•"/>
            </a:pPr>
            <a:endParaRPr lang="en-US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cs typeface="Times New Roman" pitchFamily="18" charset="0"/>
              </a:rPr>
              <a:t>  Antibodies bind to specific sites on antigen surfaces and perform protective functions by different mechanisms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  <a:p>
            <a:pPr marL="457200" indent="-457200"/>
            <a:r>
              <a:rPr lang="en-US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There is a </a:t>
            </a:r>
            <a:r>
              <a:rPr lang="en-US" u="sng" dirty="0" smtClean="0">
                <a:solidFill>
                  <a:srgbClr val="C00000"/>
                </a:solidFill>
                <a:cs typeface="Times New Roman" pitchFamily="18" charset="0"/>
              </a:rPr>
              <a:t>specific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antibody for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each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antigen stimulate the immune response.</a:t>
            </a:r>
            <a:endParaRPr lang="en-US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7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Antibody function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537" y="1825624"/>
            <a:ext cx="9089409" cy="47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6093275" cy="55273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Antibody structure and function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0" y="1214651"/>
            <a:ext cx="5253275" cy="528139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178875" cy="38115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cs typeface="Times New Roman" pitchFamily="18" charset="0"/>
              </a:rPr>
              <a:t>Made up of four polypeptides (amino acid chains).</a:t>
            </a:r>
          </a:p>
          <a:p>
            <a:pPr marL="457200" indent="-457200">
              <a:buAutoNum type="arabicPeriod"/>
            </a:pPr>
            <a:endParaRPr lang="en-US" sz="2400" dirty="0" smtClean="0"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cs typeface="Times New Roman" pitchFamily="18" charset="0"/>
              </a:rPr>
              <a:t>Two longer and larger (heavy chains ) and the other two shorter and smaller (light chains)</a:t>
            </a:r>
          </a:p>
          <a:p>
            <a:pPr marL="457200" indent="-457200">
              <a:buAutoNum type="arabicPeriod"/>
            </a:pPr>
            <a:endParaRPr lang="en-US" sz="2400" dirty="0" smtClean="0"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cs typeface="Times New Roman" pitchFamily="18" charset="0"/>
              </a:rPr>
              <a:t>Have the shape of a letter “Y”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5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709684"/>
            <a:ext cx="7001301" cy="5467279"/>
          </a:xfrm>
        </p:spPr>
        <p:txBody>
          <a:bodyPr>
            <a:normAutofit fontScale="92500"/>
          </a:bodyPr>
          <a:lstStyle/>
          <a:p>
            <a:pPr algn="just">
              <a:buFontTx/>
              <a:buChar char="•"/>
            </a:pP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Variable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region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has the potential to bind with particular classes of antigens. Once a raw antibody is stimulated to fit to a specific antigen, it can then react with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ONLY</a:t>
            </a:r>
            <a:r>
              <a:rPr lang="en-US" dirty="0" smtClean="0">
                <a:cs typeface="Times New Roman" pitchFamily="18" charset="0"/>
              </a:rPr>
              <a:t> that antigen .This is known as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SINGLE SPECIFICITY</a:t>
            </a:r>
          </a:p>
          <a:p>
            <a:pPr algn="just">
              <a:buFontTx/>
              <a:buChar char="•"/>
            </a:pPr>
            <a:endParaRPr lang="en-US" dirty="0" smtClean="0"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 Can fit as precisely as a lock-and-key to an antigen.</a:t>
            </a:r>
          </a:p>
          <a:p>
            <a:pPr algn="just">
              <a:buFontTx/>
              <a:buChar char="•"/>
            </a:pP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Constant regions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algn="just">
              <a:buFontTx/>
              <a:buChar char="•"/>
            </a:pP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Fc region (stem) </a:t>
            </a:r>
            <a:r>
              <a:rPr lang="en-US" dirty="0" smtClean="0">
                <a:cs typeface="Times New Roman" pitchFamily="18" charset="0"/>
              </a:rPr>
              <a:t>- can bind complement </a:t>
            </a:r>
          </a:p>
          <a:p>
            <a:pPr>
              <a:buFontTx/>
              <a:buChar char="•"/>
            </a:pPr>
            <a:endParaRPr lang="en-US" sz="3200" dirty="0" smtClean="0">
              <a:cs typeface="Times New Roman" pitchFamily="18" charset="0"/>
            </a:endParaRPr>
          </a:p>
          <a:p>
            <a:r>
              <a:rPr lang="en-US" sz="3200" dirty="0" smtClean="0"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168" y="818866"/>
            <a:ext cx="3971498" cy="5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4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"/>
          <a:stretch>
            <a:fillRect/>
          </a:stretch>
        </p:blipFill>
        <p:spPr bwMode="auto">
          <a:xfrm>
            <a:off x="2286000" y="1257300"/>
            <a:ext cx="7620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62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66" y="518615"/>
            <a:ext cx="10085695" cy="54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04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Antibody dependent cell-mediated cytotoxicity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/>
              <a:t>Antibodies coat infecting cell (large parasite usually) - FC facing outwards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/>
              <a:t>NK (lysing ability), Macrophage, neutrophils, and eosinophils have receptors for FC region of antibody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/>
              <a:t>Secretion of lytic enzymes to destroy parasite</a:t>
            </a:r>
          </a:p>
          <a:p>
            <a:endParaRPr lang="en-US" dirty="0"/>
          </a:p>
        </p:txBody>
      </p:sp>
      <p:pic>
        <p:nvPicPr>
          <p:cNvPr id="7" name="Content Placeholder 6" descr="tf7lf1717a_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6780174" y="1825625"/>
            <a:ext cx="396565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258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cs typeface="Arial" pitchFamily="34" charset="0"/>
              </a:rPr>
              <a:t>Concentration &amp; type of antibody in primary &amp;</a:t>
            </a:r>
            <a:br>
              <a:rPr lang="en-US" b="1" dirty="0">
                <a:solidFill>
                  <a:srgbClr val="002060"/>
                </a:solidFill>
                <a:cs typeface="Arial" pitchFamily="34" charset="0"/>
              </a:rPr>
            </a:br>
            <a:r>
              <a:rPr lang="en-US" b="1" dirty="0">
                <a:solidFill>
                  <a:srgbClr val="002060"/>
                </a:solidFill>
                <a:cs typeface="Arial" pitchFamily="34" charset="0"/>
              </a:rPr>
              <a:t>            secondary immune responses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245" y="1929606"/>
            <a:ext cx="7233313" cy="447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Comparison between primary &amp; secondary responses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834" y="1937983"/>
            <a:ext cx="9307772" cy="36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7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Objectives 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cs typeface="Times New Roman" pitchFamily="18" charset="0"/>
              </a:rPr>
              <a:t>To describe B-cells as the mediators of humoral immunity, (antibody-mediated immunity)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2. To describe activation of B-cells which involve: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            -Antigen recognition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            -T-dependent &amp; T-independent antigens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            - Requirement for T-helper cells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3. To explain clonal selection, clonal expansion &amp;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    generation of  plasma cells &amp; memory cells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4. To describe primary &amp; secondary immune responses 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5. To describe the structure &amp; function of Immunoglobulins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95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cells can be activated by antigen to produce antibodies either with the assistance of helper T cells or directly by the antigen itself</a:t>
            </a:r>
          </a:p>
          <a:p>
            <a:r>
              <a:rPr lang="en-US" dirty="0"/>
              <a:t>Antibodies are made up of two heavy and two light amino acid chains and have a shape of letter “Y”</a:t>
            </a:r>
          </a:p>
          <a:p>
            <a:r>
              <a:rPr lang="en-US" dirty="0"/>
              <a:t>Different types of antibodies are located at various sites to provide protection by agglutination, precipitation, complement fixation etc.</a:t>
            </a:r>
          </a:p>
          <a:p>
            <a:r>
              <a:rPr lang="en-US" dirty="0"/>
              <a:t>Secondary humoral immune response is swift and a stronger immune response mediated by IgG class of antibodies because of the memory cells.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8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Humoral Immunity 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Humoral immunity is so named because it involves substances found in </a:t>
            </a: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 err="1" smtClean="0">
                <a:cs typeface="Times New Roman" pitchFamily="18" charset="0"/>
              </a:rPr>
              <a:t>humours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or body </a:t>
            </a:r>
            <a:r>
              <a:rPr lang="en-US" dirty="0" smtClean="0">
                <a:cs typeface="Times New Roman" pitchFamily="18" charset="0"/>
              </a:rPr>
              <a:t>fluids</a:t>
            </a:r>
          </a:p>
          <a:p>
            <a:pPr marL="0" indent="0"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b="1" dirty="0" smtClean="0">
                <a:cs typeface="Times New Roman" pitchFamily="18" charset="0"/>
              </a:rPr>
              <a:t>Humoral Immune Response</a:t>
            </a:r>
            <a:r>
              <a:rPr lang="en-US" dirty="0" smtClean="0">
                <a:cs typeface="Times New Roman" pitchFamily="18" charset="0"/>
              </a:rPr>
              <a:t>  is the aspect of  immunity that is mediated by secreted antibodies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4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09" y="259308"/>
            <a:ext cx="7779366" cy="60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3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Activation of B cells by antigens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C00000"/>
                </a:solidFill>
                <a:cs typeface="Times New Roman" pitchFamily="18" charset="0"/>
              </a:rPr>
              <a:t>1-</a:t>
            </a:r>
            <a:r>
              <a:rPr lang="en-US" b="1" u="sng" dirty="0" smtClean="0">
                <a:solidFill>
                  <a:srgbClr val="C00000"/>
                </a:solidFill>
                <a:cs typeface="Times New Roman" pitchFamily="18" charset="0"/>
              </a:rPr>
              <a:t>T-dependent </a:t>
            </a:r>
            <a:endParaRPr lang="en-US" b="1" u="sng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- 	Antibody </a:t>
            </a:r>
            <a:r>
              <a:rPr lang="en-US" dirty="0" smtClean="0">
                <a:cs typeface="Times New Roman" pitchFamily="18" charset="0"/>
              </a:rPr>
              <a:t>production </a:t>
            </a:r>
            <a:r>
              <a:rPr lang="en-US" dirty="0" smtClean="0">
                <a:cs typeface="Times New Roman" pitchFamily="18" charset="0"/>
              </a:rPr>
              <a:t>by B-cells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require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T-helper </a:t>
            </a:r>
            <a:r>
              <a:rPr lang="en-US" dirty="0" smtClean="0">
                <a:cs typeface="Times New Roman" pitchFamily="18" charset="0"/>
              </a:rPr>
              <a:t>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Macrophages recognize antigen &amp; present it </a:t>
            </a:r>
            <a:r>
              <a:rPr lang="en-US" dirty="0" smtClean="0">
                <a:cs typeface="Times New Roman" pitchFamily="18" charset="0"/>
              </a:rPr>
              <a:t>to T-helper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cells</a:t>
            </a: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T-helper cells stimulate B-cells specific for </a:t>
            </a:r>
            <a:r>
              <a:rPr lang="en-US" dirty="0" smtClean="0">
                <a:cs typeface="Times New Roman" pitchFamily="18" charset="0"/>
              </a:rPr>
              <a:t>that </a:t>
            </a:r>
            <a:r>
              <a:rPr lang="en-US" dirty="0" smtClean="0">
                <a:cs typeface="Times New Roman" pitchFamily="18" charset="0"/>
              </a:rPr>
              <a:t>antigen </a:t>
            </a:r>
            <a:r>
              <a:rPr lang="en-US" dirty="0" smtClean="0">
                <a:cs typeface="Times New Roman" pitchFamily="18" charset="0"/>
              </a:rPr>
              <a:t>to  	become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plasma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</a:t>
            </a:r>
            <a:r>
              <a:rPr lang="en-US" dirty="0" smtClean="0">
                <a:cs typeface="Times New Roman" pitchFamily="18" charset="0"/>
              </a:rPr>
              <a:t>T-dependent </a:t>
            </a:r>
            <a:r>
              <a:rPr lang="en-US" dirty="0" smtClean="0">
                <a:cs typeface="Times New Roman" pitchFamily="18" charset="0"/>
              </a:rPr>
              <a:t>antigens are mainly </a:t>
            </a:r>
            <a:r>
              <a:rPr lang="en-US" dirty="0" smtClean="0">
                <a:solidFill>
                  <a:srgbClr val="00B0F0"/>
                </a:solidFill>
                <a:cs typeface="Times New Roman" pitchFamily="18" charset="0"/>
              </a:rPr>
              <a:t>proteins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on </a:t>
            </a:r>
            <a:r>
              <a:rPr lang="en-US" dirty="0" smtClean="0">
                <a:cs typeface="Times New Roman" pitchFamily="18" charset="0"/>
              </a:rPr>
              <a:t>viruses</a:t>
            </a:r>
            <a:r>
              <a:rPr lang="en-US" dirty="0" smtClean="0">
                <a:cs typeface="Times New Roman" pitchFamily="18" charset="0"/>
              </a:rPr>
              <a:t>, bacteria &amp; 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other </a:t>
            </a:r>
            <a:r>
              <a:rPr lang="en-US" dirty="0" smtClean="0">
                <a:cs typeface="Times New Roman" pitchFamily="18" charset="0"/>
              </a:rPr>
              <a:t>foreign materials.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5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T-dependent B cell activ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14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67" y="832513"/>
            <a:ext cx="9130352" cy="52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5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Clonal selection and clonal proliferation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236" y="1825625"/>
            <a:ext cx="5117910" cy="47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Activation of B-cells by antigens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800" b="1" u="sng" dirty="0">
                <a:solidFill>
                  <a:srgbClr val="C00000"/>
                </a:solidFill>
                <a:cs typeface="Arial" pitchFamily="34" charset="0"/>
              </a:rPr>
              <a:t>2-T-independent</a:t>
            </a:r>
            <a:r>
              <a:rPr lang="en-US" sz="3900" b="1" u="sng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cs typeface="Arial" pitchFamily="34" charset="0"/>
              </a:rPr>
              <a:t>antigens </a:t>
            </a:r>
            <a:endParaRPr lang="en-US" sz="2800" b="1" u="sng" dirty="0" smtClean="0">
              <a:cs typeface="Times New Roman" pitchFamily="18" charset="0"/>
            </a:endParaRPr>
          </a:p>
          <a:p>
            <a:pPr marL="400050" lvl="1" indent="0">
              <a:buNone/>
            </a:pPr>
            <a:endParaRPr lang="en-US" dirty="0" smtClean="0">
              <a:cs typeface="Times New Roman" pitchFamily="18" charset="0"/>
            </a:endParaRPr>
          </a:p>
          <a:p>
            <a:pPr marL="914400" lvl="1" indent="-514350">
              <a:buAutoNum type="arabicPeriod"/>
            </a:pPr>
            <a:r>
              <a:rPr lang="en-US" dirty="0" smtClean="0">
                <a:cs typeface="Times New Roman" pitchFamily="18" charset="0"/>
              </a:rPr>
              <a:t>B-cells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do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not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require T-helper cells to produce </a:t>
            </a:r>
            <a:r>
              <a:rPr lang="en-US" dirty="0" smtClean="0">
                <a:cs typeface="Times New Roman" pitchFamily="18" charset="0"/>
              </a:rPr>
              <a:t>antibody.</a:t>
            </a:r>
          </a:p>
          <a:p>
            <a:pPr marL="914400" lvl="1" indent="-514350">
              <a:buAutoNum type="arabicPeriod"/>
            </a:pPr>
            <a:r>
              <a:rPr lang="en-US" dirty="0" smtClean="0">
                <a:cs typeface="Times New Roman" pitchFamily="18" charset="0"/>
              </a:rPr>
              <a:t>Antigens </a:t>
            </a:r>
            <a:r>
              <a:rPr lang="en-US" dirty="0" smtClean="0">
                <a:cs typeface="Times New Roman" pitchFamily="18" charset="0"/>
              </a:rPr>
              <a:t>are mainly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polysaccharides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en-US" dirty="0" smtClean="0">
                <a:cs typeface="Times New Roman" pitchFamily="18" charset="0"/>
              </a:rPr>
              <a:t>or </a:t>
            </a:r>
            <a:r>
              <a:rPr lang="en-US" dirty="0" err="1" smtClean="0">
                <a:solidFill>
                  <a:srgbClr val="0070C0"/>
                </a:solidFill>
                <a:cs typeface="Times New Roman" pitchFamily="18" charset="0"/>
              </a:rPr>
              <a:t>lipo-polysaccrides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with repeating </a:t>
            </a:r>
            <a:r>
              <a:rPr lang="en-US" dirty="0" smtClean="0">
                <a:cs typeface="Times New Roman" pitchFamily="18" charset="0"/>
              </a:rPr>
              <a:t>subunits example :bacterial capsule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     3. Immune </a:t>
            </a:r>
            <a:r>
              <a:rPr lang="en-US" dirty="0" smtClean="0">
                <a:cs typeface="Times New Roman" pitchFamily="18" charset="0"/>
              </a:rPr>
              <a:t>responses are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weak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compared to </a:t>
            </a:r>
            <a:r>
              <a:rPr lang="en-US" dirty="0" smtClean="0">
                <a:cs typeface="Times New Roman" pitchFamily="18" charset="0"/>
              </a:rPr>
              <a:t>T-dependent  	responses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17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488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Antibody-mediated Immunity</vt:lpstr>
      <vt:lpstr>Objectives </vt:lpstr>
      <vt:lpstr>Humoral Immunity </vt:lpstr>
      <vt:lpstr>PowerPoint Presentation</vt:lpstr>
      <vt:lpstr>Activation of B cells by antigens</vt:lpstr>
      <vt:lpstr>PowerPoint Presentation</vt:lpstr>
      <vt:lpstr>PowerPoint Presentation</vt:lpstr>
      <vt:lpstr>Clonal selection and clonal proliferation </vt:lpstr>
      <vt:lpstr>Activation of B-cells by antigens</vt:lpstr>
      <vt:lpstr>Antigens</vt:lpstr>
      <vt:lpstr>Antibodies</vt:lpstr>
      <vt:lpstr>Antibody function </vt:lpstr>
      <vt:lpstr>Antibody structure and function</vt:lpstr>
      <vt:lpstr>PowerPoint Presentation</vt:lpstr>
      <vt:lpstr>PowerPoint Presentation</vt:lpstr>
      <vt:lpstr>PowerPoint Presentation</vt:lpstr>
      <vt:lpstr>Antibody dependent cell-mediated cytotoxicity </vt:lpstr>
      <vt:lpstr>Concentration &amp; type of antibody in primary &amp;             secondary immune responses</vt:lpstr>
      <vt:lpstr>Comparison between primary &amp; secondary responses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2015-09-27T12:27:58Z</dcterms:created>
  <dcterms:modified xsi:type="dcterms:W3CDTF">2015-09-28T13:20:32Z</dcterms:modified>
</cp:coreProperties>
</file>