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4" r:id="rId7"/>
    <p:sldId id="263" r:id="rId8"/>
    <p:sldId id="265" r:id="rId9"/>
    <p:sldId id="266" r:id="rId10"/>
    <p:sldId id="267" r:id="rId11"/>
    <p:sldId id="291" r:id="rId12"/>
    <p:sldId id="268" r:id="rId13"/>
    <p:sldId id="269" r:id="rId14"/>
    <p:sldId id="292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93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96" autoAdjust="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698E-F077-4DB5-AA2F-9D733A943535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8253D-6C0F-42F7-A1D9-0ED87DCA1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39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698E-F077-4DB5-AA2F-9D733A943535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8253D-6C0F-42F7-A1D9-0ED87DCA1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196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698E-F077-4DB5-AA2F-9D733A943535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8253D-6C0F-42F7-A1D9-0ED87DCA1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021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698E-F077-4DB5-AA2F-9D733A943535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8253D-6C0F-42F7-A1D9-0ED87DCA1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04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698E-F077-4DB5-AA2F-9D733A943535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8253D-6C0F-42F7-A1D9-0ED87DCA1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451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698E-F077-4DB5-AA2F-9D733A943535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8253D-6C0F-42F7-A1D9-0ED87DCA1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42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698E-F077-4DB5-AA2F-9D733A943535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8253D-6C0F-42F7-A1D9-0ED87DCA1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929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698E-F077-4DB5-AA2F-9D733A943535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8253D-6C0F-42F7-A1D9-0ED87DCA1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12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698E-F077-4DB5-AA2F-9D733A943535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8253D-6C0F-42F7-A1D9-0ED87DCA1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180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698E-F077-4DB5-AA2F-9D733A943535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8253D-6C0F-42F7-A1D9-0ED87DCA1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179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A698E-F077-4DB5-AA2F-9D733A943535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8253D-6C0F-42F7-A1D9-0ED87DCA1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43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A698E-F077-4DB5-AA2F-9D733A943535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8253D-6C0F-42F7-A1D9-0ED87DCA1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990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149" y="286604"/>
            <a:ext cx="10733301" cy="1665026"/>
          </a:xfrm>
        </p:spPr>
        <p:txBody>
          <a:bodyPr/>
          <a:lstStyle/>
          <a:p>
            <a:r>
              <a:rPr lang="en-US" altLang="ar-SA" b="1" dirty="0" smtClean="0">
                <a:solidFill>
                  <a:schemeClr val="accent5">
                    <a:lumMod val="75000"/>
                  </a:schemeClr>
                </a:solidFill>
              </a:rPr>
              <a:t>      Cell </a:t>
            </a:r>
            <a:r>
              <a:rPr lang="en-US" altLang="ar-SA" b="1" dirty="0">
                <a:solidFill>
                  <a:schemeClr val="accent5">
                    <a:lumMod val="75000"/>
                  </a:schemeClr>
                </a:solidFill>
              </a:rPr>
              <a:t>Mediated Immunity  (CMI)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497540"/>
            <a:ext cx="10515600" cy="262037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Dr</a:t>
            </a:r>
            <a:r>
              <a:rPr lang="en-US" dirty="0" smtClean="0"/>
              <a:t>. </a:t>
            </a:r>
            <a:r>
              <a:rPr lang="en-US" dirty="0" err="1" smtClean="0"/>
              <a:t>Amany</a:t>
            </a:r>
            <a:r>
              <a:rPr lang="en-US" dirty="0" smtClean="0"/>
              <a:t> </a:t>
            </a:r>
            <a:r>
              <a:rPr lang="en-US" dirty="0" err="1"/>
              <a:t>Ballow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Consultant Immunology </a:t>
            </a:r>
          </a:p>
          <a:p>
            <a:pPr algn="ctr"/>
            <a:r>
              <a:rPr lang="en-US" dirty="0"/>
              <a:t>Assistant professor KKUH</a:t>
            </a:r>
          </a:p>
          <a:p>
            <a:pPr algn="ctr"/>
            <a:r>
              <a:rPr lang="en-US" dirty="0"/>
              <a:t>General Lab Director MDLAB</a:t>
            </a:r>
            <a:endParaRPr lang="ar-SA" dirty="0"/>
          </a:p>
          <a:p>
            <a:pPr algn="ctr"/>
            <a:r>
              <a:rPr lang="en-US" dirty="0"/>
              <a:t>PhD, Diploma BSHI,MSC.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52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Major Histocompatibility Complex (MHC)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 (MHC) proteins were discovered for the first time with when </a:t>
            </a:r>
            <a:r>
              <a:rPr lang="en-US" dirty="0">
                <a:solidFill>
                  <a:srgbClr val="7030A0"/>
                </a:solidFill>
              </a:rPr>
              <a:t>tissue transplantation </a:t>
            </a:r>
            <a:r>
              <a:rPr lang="en-US" dirty="0"/>
              <a:t>started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The success of tissue and organ transplantation depends upon the match of donor’s and recipient’s “human leukocyte antigens” (HLA) encoded by HLA genes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Genes for HLA proteins are clustered in the MHC complex located on the </a:t>
            </a:r>
            <a:r>
              <a:rPr lang="en-US" dirty="0">
                <a:solidFill>
                  <a:srgbClr val="C00000"/>
                </a:solidFill>
              </a:rPr>
              <a:t>short </a:t>
            </a:r>
            <a:r>
              <a:rPr lang="en-US" dirty="0"/>
              <a:t>arm of chromosome </a:t>
            </a:r>
            <a:r>
              <a:rPr lang="en-US" dirty="0">
                <a:solidFill>
                  <a:srgbClr val="C00000"/>
                </a:solidFill>
              </a:rPr>
              <a:t>6</a:t>
            </a:r>
          </a:p>
          <a:p>
            <a:pPr>
              <a:defRPr/>
            </a:pPr>
            <a:endParaRPr lang="ar-S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77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8898" r="7768"/>
          <a:stretch/>
        </p:blipFill>
        <p:spPr>
          <a:xfrm>
            <a:off x="1091821" y="723331"/>
            <a:ext cx="10058400" cy="5636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4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Major Histocompatibility Complex (MHC)</a:t>
            </a:r>
            <a:endParaRPr lang="en-US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Three</a:t>
            </a:r>
            <a:r>
              <a:rPr lang="en-US" dirty="0"/>
              <a:t> genes code for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Class I MHC </a:t>
            </a:r>
            <a:r>
              <a:rPr lang="en-US" dirty="0"/>
              <a:t>molecules</a:t>
            </a:r>
          </a:p>
          <a:p>
            <a:pPr>
              <a:defRPr/>
            </a:pPr>
            <a:r>
              <a:rPr lang="en-US" dirty="0"/>
              <a:t>HLA-A, </a:t>
            </a:r>
          </a:p>
          <a:p>
            <a:pPr>
              <a:defRPr/>
            </a:pPr>
            <a:r>
              <a:rPr lang="en-US" dirty="0"/>
              <a:t>HLA-B</a:t>
            </a:r>
          </a:p>
          <a:p>
            <a:pPr>
              <a:defRPr/>
            </a:pPr>
            <a:r>
              <a:rPr lang="en-US" dirty="0"/>
              <a:t>HLA-C </a:t>
            </a:r>
          </a:p>
          <a:p>
            <a:pPr>
              <a:defRPr/>
            </a:pPr>
            <a:r>
              <a:rPr lang="en-US" dirty="0">
                <a:solidFill>
                  <a:srgbClr val="7030A0"/>
                </a:solidFill>
              </a:rPr>
              <a:t>HLA-D l</a:t>
            </a:r>
            <a:r>
              <a:rPr lang="en-US" dirty="0"/>
              <a:t>oci encode for </a:t>
            </a:r>
            <a:r>
              <a:rPr lang="en-US" dirty="0">
                <a:solidFill>
                  <a:srgbClr val="7030A0"/>
                </a:solidFill>
              </a:rPr>
              <a:t>Class II MHC </a:t>
            </a:r>
            <a:r>
              <a:rPr lang="en-US" dirty="0"/>
              <a:t>molecules i.e.,</a:t>
            </a:r>
          </a:p>
          <a:p>
            <a:pPr>
              <a:defRPr/>
            </a:pPr>
            <a:r>
              <a:rPr lang="en-US" dirty="0"/>
              <a:t>DP </a:t>
            </a:r>
          </a:p>
          <a:p>
            <a:pPr>
              <a:defRPr/>
            </a:pPr>
            <a:r>
              <a:rPr lang="en-US" dirty="0"/>
              <a:t>DQ </a:t>
            </a:r>
          </a:p>
          <a:p>
            <a:pPr>
              <a:defRPr/>
            </a:pPr>
            <a:r>
              <a:rPr lang="en-US" dirty="0"/>
              <a:t>DR</a:t>
            </a:r>
          </a:p>
          <a:p>
            <a:pPr>
              <a:defRPr/>
            </a:pPr>
            <a:r>
              <a:rPr lang="en-US" dirty="0"/>
              <a:t>Each group of MHC consists of several glycoproteins</a:t>
            </a:r>
          </a:p>
        </p:txBody>
      </p:sp>
    </p:spTree>
    <p:extLst>
      <p:ext uri="{BB962C8B-B14F-4D97-AF65-F5344CB8AC3E}">
        <p14:creationId xmlns:p14="http://schemas.microsoft.com/office/powerpoint/2010/main" val="423802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Major Histocompatibility Complex (MHC)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/>
              <a:t>Each individual has two “</a:t>
            </a:r>
            <a:r>
              <a:rPr lang="en-US" b="1" i="1" dirty="0"/>
              <a:t>haplotypes</a:t>
            </a:r>
            <a:r>
              <a:rPr lang="en-US" dirty="0"/>
              <a:t>”</a:t>
            </a:r>
            <a:r>
              <a:rPr lang="en-US" dirty="0">
                <a:cs typeface="Times New Roman" charset="0"/>
              </a:rPr>
              <a:t> i.e., two sets of these genes one paternal and one maternal</a:t>
            </a:r>
            <a:endParaRPr lang="en-US" dirty="0"/>
          </a:p>
          <a:p>
            <a:pPr>
              <a:buNone/>
              <a:defRPr/>
            </a:pPr>
            <a:endParaRPr lang="en-US" dirty="0"/>
          </a:p>
          <a:p>
            <a:pPr>
              <a:defRPr/>
            </a:pPr>
            <a:r>
              <a:rPr lang="en-US" dirty="0">
                <a:solidFill>
                  <a:srgbClr val="00B0F0"/>
                </a:solidFill>
              </a:rPr>
              <a:t>MHC Class I </a:t>
            </a:r>
            <a:r>
              <a:rPr lang="en-US" dirty="0"/>
              <a:t>molecules are found on the surface of virtually </a:t>
            </a:r>
            <a:r>
              <a:rPr lang="en-US" dirty="0">
                <a:solidFill>
                  <a:srgbClr val="00B0F0"/>
                </a:solidFill>
              </a:rPr>
              <a:t>all nucleated cells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>
                <a:solidFill>
                  <a:schemeClr val="accent1"/>
                </a:solidFill>
              </a:rPr>
              <a:t>MHC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1"/>
                </a:solidFill>
              </a:rPr>
              <a:t>Class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1"/>
                </a:solidFill>
              </a:rPr>
              <a:t>II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/>
              <a:t>molecules are normally present of the surface of </a:t>
            </a:r>
            <a:r>
              <a:rPr lang="en-US" dirty="0">
                <a:solidFill>
                  <a:schemeClr val="accent1"/>
                </a:solidFill>
              </a:rPr>
              <a:t>antigen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1"/>
                </a:solidFill>
              </a:rPr>
              <a:t>presenting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1"/>
                </a:solidFill>
              </a:rPr>
              <a:t>cells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/>
              <a:t>such as: </a:t>
            </a:r>
          </a:p>
          <a:p>
            <a:pPr lvl="1">
              <a:defRPr/>
            </a:pPr>
            <a:r>
              <a:rPr lang="en-US" dirty="0" err="1"/>
              <a:t>Marophages</a:t>
            </a:r>
            <a:r>
              <a:rPr lang="en-US" dirty="0"/>
              <a:t>, </a:t>
            </a:r>
          </a:p>
          <a:p>
            <a:pPr lvl="1">
              <a:defRPr/>
            </a:pPr>
            <a:r>
              <a:rPr lang="en-US" dirty="0"/>
              <a:t>Dendritic cells </a:t>
            </a:r>
          </a:p>
          <a:p>
            <a:pPr lvl="1">
              <a:defRPr/>
            </a:pPr>
            <a:r>
              <a:rPr lang="en-US" dirty="0"/>
              <a:t>Langerhans cells of skin</a:t>
            </a:r>
          </a:p>
          <a:p>
            <a:pPr lvl="1">
              <a:defRPr/>
            </a:pPr>
            <a:r>
              <a:rPr lang="en-US" dirty="0"/>
              <a:t>B cells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16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856" y="745589"/>
            <a:ext cx="4881490" cy="5176910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30207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ar-SA" b="1" dirty="0" smtClean="0">
                <a:solidFill>
                  <a:schemeClr val="accent1">
                    <a:lumMod val="50000"/>
                  </a:schemeClr>
                </a:solidFill>
              </a:rPr>
              <a:t>Biologic Importance of MHC</a:t>
            </a:r>
            <a:br>
              <a:rPr lang="en-US" altLang="ar-SA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300" y="1690688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en-US" altLang="ar-SA" dirty="0" smtClean="0">
                <a:solidFill>
                  <a:srgbClr val="7030A0"/>
                </a:solidFill>
              </a:rPr>
              <a:t>Antigen </a:t>
            </a:r>
            <a:r>
              <a:rPr lang="en-US" altLang="ar-SA" dirty="0">
                <a:solidFill>
                  <a:srgbClr val="7030A0"/>
                </a:solidFill>
              </a:rPr>
              <a:t>recognition</a:t>
            </a:r>
          </a:p>
          <a:p>
            <a:pPr marL="539496" indent="-457200">
              <a:buFont typeface="Wingdings" panose="05000000000000000000" pitchFamily="2" charset="2"/>
              <a:buChar char="v"/>
              <a:defRPr/>
            </a:pPr>
            <a:r>
              <a:rPr lang="en-US" altLang="ar-SA" dirty="0">
                <a:solidFill>
                  <a:srgbClr val="00B0F0"/>
                </a:solidFill>
              </a:rPr>
              <a:t>T cytotoxic (CD8) cells </a:t>
            </a:r>
            <a:r>
              <a:rPr lang="en-US" altLang="ar-SA" dirty="0"/>
              <a:t>kill virus infected cells in association with </a:t>
            </a:r>
            <a:r>
              <a:rPr lang="en-US" altLang="ar-SA" dirty="0">
                <a:solidFill>
                  <a:srgbClr val="00B0F0"/>
                </a:solidFill>
              </a:rPr>
              <a:t>class I MHC </a:t>
            </a:r>
            <a:r>
              <a:rPr lang="en-US" altLang="ar-SA" dirty="0"/>
              <a:t>proteins</a:t>
            </a:r>
          </a:p>
          <a:p>
            <a:pPr marL="539496" indent="-457200">
              <a:buFont typeface="Wingdings" panose="05000000000000000000" pitchFamily="2" charset="2"/>
              <a:buChar char="v"/>
              <a:defRPr/>
            </a:pPr>
            <a:r>
              <a:rPr lang="en-US" altLang="ar-SA" dirty="0">
                <a:solidFill>
                  <a:schemeClr val="accent6">
                    <a:lumMod val="75000"/>
                  </a:schemeClr>
                </a:solidFill>
              </a:rPr>
              <a:t>Helper T (CD4) cells </a:t>
            </a:r>
            <a:r>
              <a:rPr lang="en-US" altLang="ar-SA" dirty="0"/>
              <a:t>recognize antigen in association with </a:t>
            </a:r>
            <a:r>
              <a:rPr lang="en-US" altLang="ar-SA" dirty="0">
                <a:solidFill>
                  <a:schemeClr val="accent6">
                    <a:lumMod val="75000"/>
                  </a:schemeClr>
                </a:solidFill>
              </a:rPr>
              <a:t>class II MHC </a:t>
            </a:r>
            <a:r>
              <a:rPr lang="en-US" altLang="ar-SA" dirty="0"/>
              <a:t>proteins</a:t>
            </a:r>
          </a:p>
          <a:p>
            <a:pPr marL="539496" indent="-457200">
              <a:buFont typeface="Wingdings" panose="05000000000000000000" pitchFamily="2" charset="2"/>
              <a:buChar char="v"/>
              <a:defRPr/>
            </a:pPr>
            <a:r>
              <a:rPr lang="en-US" altLang="ar-SA" dirty="0"/>
              <a:t>This is called </a:t>
            </a:r>
            <a:r>
              <a:rPr lang="en-US" altLang="ar-SA" dirty="0">
                <a:solidFill>
                  <a:srgbClr val="C00000"/>
                </a:solidFill>
              </a:rPr>
              <a:t>MHC restriction</a:t>
            </a:r>
          </a:p>
          <a:p>
            <a:pPr marL="82296" indent="0">
              <a:buNone/>
              <a:defRPr/>
            </a:pPr>
            <a:endParaRPr lang="en-US" altLang="ar-SA" dirty="0"/>
          </a:p>
          <a:p>
            <a:pPr marL="365760" indent="-283464">
              <a:buFont typeface="Wingdings 2"/>
              <a:buChar char=""/>
              <a:defRPr/>
            </a:pPr>
            <a:r>
              <a:rPr lang="en-US" altLang="ar-SA" dirty="0">
                <a:solidFill>
                  <a:srgbClr val="7030A0"/>
                </a:solidFill>
              </a:rPr>
              <a:t>Transplantation</a:t>
            </a:r>
          </a:p>
          <a:p>
            <a:pPr marL="82296" indent="0">
              <a:buNone/>
              <a:defRPr/>
            </a:pPr>
            <a:r>
              <a:rPr lang="en-US" altLang="ar-SA" dirty="0"/>
              <a:t>Success of organ transplant is determined by compatibility of the MHC genes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4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MHC Class I Structure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758" y="1787857"/>
            <a:ext cx="6291618" cy="4626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482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MHC Class II Structure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681" y="2286554"/>
            <a:ext cx="4572638" cy="3429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085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ar-SA" sz="5400" b="1" dirty="0" smtClean="0">
                <a:solidFill>
                  <a:schemeClr val="accent5">
                    <a:lumMod val="75000"/>
                  </a:schemeClr>
                </a:solidFill>
                <a:ea typeface="Majalla UI"/>
              </a:rPr>
              <a:t>Antigen Presentation</a:t>
            </a:r>
            <a:br>
              <a:rPr lang="en-US" altLang="ar-SA" sz="5400" b="1" dirty="0" smtClean="0">
                <a:solidFill>
                  <a:schemeClr val="accent5">
                    <a:lumMod val="75000"/>
                  </a:schemeClr>
                </a:solidFill>
                <a:ea typeface="Majalla UI"/>
              </a:rPr>
            </a:br>
            <a:endParaRPr lang="en-US" sz="5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0" hangingPunct="0">
              <a:buNone/>
              <a:defRPr/>
            </a:pPr>
            <a:endParaRPr lang="en-US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0" indent="0" eaLnBrk="0" hangingPunct="0">
              <a:buNone/>
              <a:defRPr/>
            </a:pP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0" hangingPunct="0">
              <a:defRPr/>
            </a:pPr>
            <a:r>
              <a:rPr lang="th-TH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Endogenous </a:t>
            </a:r>
            <a:r>
              <a:rPr lang="th-TH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antigen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(Cytoplasm</a:t>
            </a:r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)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endParaRPr lang="en-US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514350" indent="-514350" eaLnBrk="0" hangingPunct="0">
              <a:buFontTx/>
              <a:buAutoNum type="arabicPeriod"/>
              <a:defRPr/>
            </a:pP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0" indent="0" eaLnBrk="0" hangingPunct="0">
              <a:buNone/>
              <a:defRPr/>
            </a:pPr>
            <a:endParaRPr lang="en-US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0" hangingPunct="0">
              <a:defRPr/>
            </a:pP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</a:t>
            </a:r>
            <a:r>
              <a:rPr lang="th-TH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xogenous antigen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(Membrane Bound)</a:t>
            </a:r>
          </a:p>
          <a:p>
            <a:pPr marL="514350" indent="-514350" eaLnBrk="0" hangingPunct="0">
              <a:buFontTx/>
              <a:buAutoNum type="arabicPeriod"/>
              <a:defRPr/>
            </a:pPr>
            <a:endParaRPr lang="en-US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514350" indent="-514350" eaLnBrk="0" hangingPunct="0">
              <a:buFontTx/>
              <a:buAutoNum type="arabicPeriod"/>
              <a:defRPr/>
            </a:pP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0" hangingPunct="0">
              <a:defRPr/>
            </a:pP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0" hangingPunct="0">
              <a:defRPr/>
            </a:pP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0" hangingPunct="0">
              <a:defRPr/>
            </a:pP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0" hangingPunct="0">
              <a:defRPr/>
            </a:pP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06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3048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Endogenous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Antigen  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535" y="1306004"/>
            <a:ext cx="3933130" cy="2583609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5875" y="1610438"/>
            <a:ext cx="3280249" cy="22791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2220" y="1637732"/>
            <a:ext cx="3301013" cy="22518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2825" y="3889613"/>
            <a:ext cx="5286375" cy="2882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58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>
                <a:solidFill>
                  <a:schemeClr val="accent1">
                    <a:lumMod val="50000"/>
                  </a:schemeClr>
                </a:solidFill>
              </a:rPr>
              <a:t>Objective</a:t>
            </a:r>
            <a:endParaRPr lang="en-US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dirty="0">
                <a:solidFill>
                  <a:prstClr val="black"/>
                </a:solidFill>
              </a:rPr>
              <a:t>To describe antigen recognition by T cells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dirty="0">
                <a:solidFill>
                  <a:prstClr val="black"/>
                </a:solidFill>
              </a:rPr>
              <a:t>To describe the pathways involved in processing endogenous and exogenous antigens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dirty="0">
                <a:solidFill>
                  <a:prstClr val="black"/>
                </a:solidFill>
              </a:rPr>
              <a:t>To discuss self MHC restriction in Ag presentation to T cells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dirty="0">
                <a:solidFill>
                  <a:prstClr val="black"/>
                </a:solidFill>
              </a:rPr>
              <a:t>To describe the induction of cell meditated immunity (Chronic Inflammation)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28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Exogenous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Antigen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2573" y="1566316"/>
            <a:ext cx="8734568" cy="456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96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25600" y="163773"/>
            <a:ext cx="7023100" cy="777921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</a:rPr>
              <a:t>Antigen presenting cell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839787" y="1187353"/>
            <a:ext cx="10324081" cy="832514"/>
          </a:xfrm>
        </p:spPr>
        <p:txBody>
          <a:bodyPr>
            <a:normAutofit/>
          </a:bodyPr>
          <a:lstStyle/>
          <a:p>
            <a:r>
              <a:rPr lang="en-US" alt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Dendritic cells and macrophages digest invading microbe and then present the antigen of the microbe to lymphocytes in lymphoid organs</a:t>
            </a:r>
            <a:endParaRPr lang="en-US" sz="2000" dirty="0"/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lum bright="-32000" contras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06" r="17406"/>
          <a:stretch>
            <a:fillRect/>
          </a:stretch>
        </p:blipFill>
        <p:spPr bwMode="auto">
          <a:xfrm>
            <a:off x="1856097" y="2579427"/>
            <a:ext cx="7055892" cy="3923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lum bright="-32000" contras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922" y="1897039"/>
            <a:ext cx="9677400" cy="4606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499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Two signals are required of activation of T cells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Two signals are required to activate T cells</a:t>
            </a:r>
          </a:p>
          <a:p>
            <a:pPr>
              <a:defRPr/>
            </a:pPr>
            <a:r>
              <a:rPr lang="en-US" dirty="0">
                <a:solidFill>
                  <a:srgbClr val="00B0F0"/>
                </a:solidFill>
              </a:rPr>
              <a:t>First signal </a:t>
            </a:r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en-US" dirty="0"/>
              <a:t>Class II MHC + antigen – TCR</a:t>
            </a:r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en-US" dirty="0"/>
              <a:t>IL-1, LFA-1 with ICAM</a:t>
            </a:r>
          </a:p>
          <a:p>
            <a:pPr>
              <a:defRPr/>
            </a:pPr>
            <a:r>
              <a:rPr lang="en-US" dirty="0">
                <a:solidFill>
                  <a:srgbClr val="00B0F0"/>
                </a:solidFill>
              </a:rPr>
              <a:t>Second signal </a:t>
            </a:r>
            <a:r>
              <a:rPr lang="en-US" dirty="0"/>
              <a:t>(</a:t>
            </a:r>
            <a:r>
              <a:rPr lang="en-US" dirty="0">
                <a:solidFill>
                  <a:srgbClr val="C00000"/>
                </a:solidFill>
              </a:rPr>
              <a:t>Costimulatory signal</a:t>
            </a:r>
            <a:r>
              <a:rPr lang="en-US" dirty="0"/>
              <a:t>)</a:t>
            </a:r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B7</a:t>
            </a:r>
            <a:r>
              <a:rPr lang="en-US" dirty="0"/>
              <a:t> on APC interacts with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CD28</a:t>
            </a:r>
            <a:r>
              <a:rPr lang="en-US" dirty="0"/>
              <a:t> on lymphocyte</a:t>
            </a:r>
          </a:p>
          <a:p>
            <a:pPr>
              <a:defRPr/>
            </a:pPr>
            <a:endParaRPr lang="ar-S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15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1128" y="259307"/>
            <a:ext cx="8884693" cy="6209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7175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C00000"/>
                </a:solidFill>
              </a:rPr>
              <a:t>T lymphocytes ("T </a:t>
            </a:r>
            <a:r>
              <a:rPr lang="fr-FR" dirty="0" err="1" smtClean="0">
                <a:solidFill>
                  <a:srgbClr val="C00000"/>
                </a:solidFill>
              </a:rPr>
              <a:t>cells</a:t>
            </a:r>
            <a:r>
              <a:rPr lang="fr-FR" dirty="0" smtClean="0">
                <a:solidFill>
                  <a:srgbClr val="C00000"/>
                </a:solidFill>
              </a:rPr>
              <a:t>"): CMI</a:t>
            </a:r>
            <a:r>
              <a:rPr lang="fr-FR" dirty="0" smtClean="0"/>
              <a:t/>
            </a:r>
            <a:br>
              <a:rPr lang="fr-FR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00B0F0"/>
                </a:solidFill>
              </a:rPr>
              <a:t>Subsets include:</a:t>
            </a:r>
          </a:p>
          <a:p>
            <a:pPr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CD4+ </a:t>
            </a:r>
            <a:r>
              <a:rPr lang="en-US" dirty="0"/>
              <a:t>helper T cells enhance CMI and production of antibodies by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B cells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>
                <a:solidFill>
                  <a:srgbClr val="7030A0"/>
                </a:solidFill>
              </a:rPr>
              <a:t>CD8+</a:t>
            </a:r>
            <a:r>
              <a:rPr lang="en-US" dirty="0"/>
              <a:t> cytotoxic T lymphocytes (CTLs) that kill virus-infected and tumor cells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37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27342" y="567733"/>
            <a:ext cx="79248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079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692323" y="656112"/>
            <a:ext cx="8270543" cy="5307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38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9743" y="682387"/>
            <a:ext cx="7915702" cy="5773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09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ar-SA" sz="4800" b="1" dirty="0" smtClean="0">
                <a:solidFill>
                  <a:srgbClr val="002060"/>
                </a:solidFill>
              </a:rPr>
              <a:t>Out come of T helper cell activation</a:t>
            </a:r>
            <a:endParaRPr lang="en-US" sz="48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en-US" altLang="ar-SA" u="sng" dirty="0">
                <a:solidFill>
                  <a:srgbClr val="0070C0"/>
                </a:solidFill>
              </a:rPr>
              <a:t>Production of IL-2 and its receptor</a:t>
            </a:r>
          </a:p>
          <a:p>
            <a:pPr marL="539496" indent="-457200">
              <a:buFont typeface="Wingdings" panose="05000000000000000000" pitchFamily="2" charset="2"/>
              <a:buChar char="v"/>
              <a:defRPr/>
            </a:pPr>
            <a:r>
              <a:rPr lang="en-US" altLang="ar-SA" dirty="0">
                <a:solidFill>
                  <a:srgbClr val="002060"/>
                </a:solidFill>
              </a:rPr>
              <a:t>IL-2 is also know as T cell growth factor</a:t>
            </a:r>
          </a:p>
          <a:p>
            <a:pPr marL="539496" indent="-457200">
              <a:buFont typeface="Wingdings" panose="05000000000000000000" pitchFamily="2" charset="2"/>
              <a:buChar char="v"/>
              <a:defRPr/>
            </a:pPr>
            <a:r>
              <a:rPr lang="en-US" altLang="ar-SA" dirty="0">
                <a:solidFill>
                  <a:srgbClr val="002060"/>
                </a:solidFill>
              </a:rPr>
              <a:t>Proliferation of antigen specific T cells</a:t>
            </a:r>
          </a:p>
          <a:p>
            <a:pPr marL="539496" indent="-457200">
              <a:buFont typeface="Wingdings" panose="05000000000000000000" pitchFamily="2" charset="2"/>
              <a:buChar char="v"/>
              <a:defRPr/>
            </a:pPr>
            <a:r>
              <a:rPr lang="en-US" altLang="ar-SA" dirty="0">
                <a:solidFill>
                  <a:srgbClr val="002060"/>
                </a:solidFill>
              </a:rPr>
              <a:t>Effector and regulatory cells are produced along with “memory” cells</a:t>
            </a:r>
          </a:p>
          <a:p>
            <a:pPr marL="539496" indent="-457200">
              <a:buFont typeface="Wingdings" panose="05000000000000000000" pitchFamily="2" charset="2"/>
              <a:buChar char="v"/>
              <a:defRPr/>
            </a:pPr>
            <a:r>
              <a:rPr lang="en-US" altLang="ar-SA" dirty="0">
                <a:solidFill>
                  <a:srgbClr val="002060"/>
                </a:solidFill>
              </a:rPr>
              <a:t>IL-2 also stimulates CD8 cytotoxic cells</a:t>
            </a:r>
          </a:p>
          <a:p>
            <a:pPr marL="365760" indent="-283464">
              <a:buFont typeface="Wingdings 2"/>
              <a:buChar char=""/>
              <a:defRPr/>
            </a:pPr>
            <a:endParaRPr lang="en-US" altLang="ar-SA" dirty="0">
              <a:solidFill>
                <a:schemeClr val="accent6">
                  <a:lumMod val="75000"/>
                </a:schemeClr>
              </a:solidFill>
            </a:endParaRPr>
          </a:p>
          <a:p>
            <a:pPr marL="365760" indent="-283464">
              <a:buFont typeface="Wingdings 2"/>
              <a:buChar char=""/>
              <a:defRPr/>
            </a:pPr>
            <a:r>
              <a:rPr lang="en-US" altLang="ar-SA" u="sng" dirty="0">
                <a:solidFill>
                  <a:srgbClr val="0070C0"/>
                </a:solidFill>
              </a:rPr>
              <a:t>Production of Interferons</a:t>
            </a:r>
          </a:p>
          <a:p>
            <a:pPr marL="539496" indent="-457200">
              <a:buFont typeface="Wingdings" panose="05000000000000000000" pitchFamily="2" charset="2"/>
              <a:buChar char="v"/>
              <a:defRPr/>
            </a:pPr>
            <a:r>
              <a:rPr lang="en-US" altLang="ar-SA" dirty="0">
                <a:solidFill>
                  <a:srgbClr val="002060"/>
                </a:solidFill>
              </a:rPr>
              <a:t>Enhances anti-microbial activity of macrophages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08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Granuloma Formation(Chronic Inflammation, e.g., TB)</a:t>
            </a:r>
            <a:endParaRPr lang="en-US" sz="3200" b="1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799" y="1937982"/>
            <a:ext cx="7710985" cy="447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65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294902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</a:rPr>
              <a:t>Immune system</a:t>
            </a:r>
            <a:endParaRPr lang="en-US" sz="6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294902"/>
            <a:ext cx="10093657" cy="5351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166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ar-SA" b="1" dirty="0" smtClean="0">
                <a:solidFill>
                  <a:srgbClr val="002060"/>
                </a:solidFill>
              </a:rPr>
              <a:t>Out come of T helper cell activation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283464">
              <a:lnSpc>
                <a:spcPct val="80000"/>
              </a:lnSpc>
              <a:buFont typeface="Wingdings 2"/>
              <a:buChar char=""/>
              <a:defRPr/>
            </a:pPr>
            <a:r>
              <a:rPr lang="en-US" altLang="ar-SA" u="sng" dirty="0">
                <a:solidFill>
                  <a:srgbClr val="C00000"/>
                </a:solidFill>
              </a:rPr>
              <a:t>Memory T cells</a:t>
            </a:r>
          </a:p>
          <a:p>
            <a:pPr marL="365760" indent="-283464">
              <a:lnSpc>
                <a:spcPct val="80000"/>
              </a:lnSpc>
              <a:buFont typeface="Wingdings 2"/>
              <a:buChar char=""/>
              <a:defRPr/>
            </a:pPr>
            <a:endParaRPr lang="en-US" altLang="ar-SA" dirty="0">
              <a:solidFill>
                <a:srgbClr val="002060"/>
              </a:solidFill>
            </a:endParaRPr>
          </a:p>
          <a:p>
            <a:pPr marL="539496" indent="-457200">
              <a:lnSpc>
                <a:spcPct val="80000"/>
              </a:lnSpc>
              <a:buFont typeface="Wingdings" panose="05000000000000000000" pitchFamily="2" charset="2"/>
              <a:buChar char="v"/>
              <a:defRPr/>
            </a:pPr>
            <a:r>
              <a:rPr lang="en-US" altLang="ar-SA" dirty="0">
                <a:solidFill>
                  <a:srgbClr val="002060"/>
                </a:solidFill>
              </a:rPr>
              <a:t>Respond </a:t>
            </a:r>
            <a:r>
              <a:rPr lang="en-US" altLang="ar-SA" dirty="0">
                <a:solidFill>
                  <a:srgbClr val="0070C0"/>
                </a:solidFill>
              </a:rPr>
              <a:t>rapidly </a:t>
            </a:r>
            <a:r>
              <a:rPr lang="en-US" altLang="ar-SA" dirty="0">
                <a:solidFill>
                  <a:srgbClr val="002060"/>
                </a:solidFill>
              </a:rPr>
              <a:t>for many years after initial exposure to antigen</a:t>
            </a:r>
          </a:p>
          <a:p>
            <a:pPr marL="539496" indent="-457200">
              <a:lnSpc>
                <a:spcPct val="80000"/>
              </a:lnSpc>
              <a:buFont typeface="Wingdings" panose="05000000000000000000" pitchFamily="2" charset="2"/>
              <a:buChar char="v"/>
              <a:defRPr/>
            </a:pPr>
            <a:r>
              <a:rPr lang="en-US" altLang="ar-SA" dirty="0">
                <a:solidFill>
                  <a:srgbClr val="002060"/>
                </a:solidFill>
              </a:rPr>
              <a:t>A large number of memory cells are produced so that the secondary response is </a:t>
            </a:r>
            <a:r>
              <a:rPr lang="en-US" altLang="ar-SA" dirty="0">
                <a:solidFill>
                  <a:srgbClr val="0070C0"/>
                </a:solidFill>
              </a:rPr>
              <a:t>greater </a:t>
            </a:r>
            <a:r>
              <a:rPr lang="en-US" altLang="ar-SA" dirty="0">
                <a:solidFill>
                  <a:srgbClr val="002060"/>
                </a:solidFill>
              </a:rPr>
              <a:t>than the primary </a:t>
            </a:r>
          </a:p>
          <a:p>
            <a:pPr marL="539496" indent="-457200">
              <a:lnSpc>
                <a:spcPct val="80000"/>
              </a:lnSpc>
              <a:buFont typeface="Wingdings" panose="05000000000000000000" pitchFamily="2" charset="2"/>
              <a:buChar char="v"/>
              <a:defRPr/>
            </a:pPr>
            <a:r>
              <a:rPr lang="en-US" altLang="ar-SA" dirty="0">
                <a:solidFill>
                  <a:srgbClr val="002060"/>
                </a:solidFill>
              </a:rPr>
              <a:t>Memory cells live for </a:t>
            </a:r>
            <a:r>
              <a:rPr lang="en-US" altLang="ar-SA" dirty="0">
                <a:solidFill>
                  <a:srgbClr val="0070C0"/>
                </a:solidFill>
              </a:rPr>
              <a:t>many</a:t>
            </a:r>
            <a:r>
              <a:rPr lang="en-US" altLang="ar-SA" dirty="0">
                <a:solidFill>
                  <a:schemeClr val="accent4"/>
                </a:solidFill>
              </a:rPr>
              <a:t> </a:t>
            </a:r>
            <a:r>
              <a:rPr lang="en-US" altLang="ar-SA" dirty="0">
                <a:solidFill>
                  <a:srgbClr val="0070C0"/>
                </a:solidFill>
              </a:rPr>
              <a:t>years</a:t>
            </a:r>
            <a:r>
              <a:rPr lang="en-US" altLang="ar-SA" dirty="0">
                <a:solidFill>
                  <a:schemeClr val="accent4"/>
                </a:solidFill>
              </a:rPr>
              <a:t> </a:t>
            </a:r>
            <a:r>
              <a:rPr lang="en-US" altLang="ar-SA" dirty="0">
                <a:solidFill>
                  <a:srgbClr val="002060"/>
                </a:solidFill>
              </a:rPr>
              <a:t>and have the capacity to multiply</a:t>
            </a:r>
          </a:p>
          <a:p>
            <a:pPr marL="539496" indent="-457200">
              <a:lnSpc>
                <a:spcPct val="80000"/>
              </a:lnSpc>
              <a:buFont typeface="Wingdings" panose="05000000000000000000" pitchFamily="2" charset="2"/>
              <a:buChar char="v"/>
              <a:defRPr/>
            </a:pPr>
            <a:r>
              <a:rPr lang="en-US" altLang="ar-SA" dirty="0">
                <a:solidFill>
                  <a:srgbClr val="002060"/>
                </a:solidFill>
              </a:rPr>
              <a:t>They are activated by </a:t>
            </a:r>
            <a:r>
              <a:rPr lang="en-US" altLang="ar-SA" dirty="0">
                <a:solidFill>
                  <a:srgbClr val="0070C0"/>
                </a:solidFill>
              </a:rPr>
              <a:t>smaller</a:t>
            </a:r>
            <a:r>
              <a:rPr lang="en-US" altLang="ar-SA" dirty="0">
                <a:solidFill>
                  <a:schemeClr val="accent4"/>
                </a:solidFill>
              </a:rPr>
              <a:t> </a:t>
            </a:r>
            <a:r>
              <a:rPr lang="en-US" altLang="ar-SA" dirty="0">
                <a:solidFill>
                  <a:srgbClr val="0070C0"/>
                </a:solidFill>
              </a:rPr>
              <a:t>amount</a:t>
            </a:r>
            <a:r>
              <a:rPr lang="en-US" altLang="ar-SA" dirty="0">
                <a:solidFill>
                  <a:schemeClr val="accent4"/>
                </a:solidFill>
              </a:rPr>
              <a:t> </a:t>
            </a:r>
            <a:r>
              <a:rPr lang="en-US" altLang="ar-SA" dirty="0">
                <a:solidFill>
                  <a:srgbClr val="002060"/>
                </a:solidFill>
              </a:rPr>
              <a:t>of antigen</a:t>
            </a:r>
          </a:p>
          <a:p>
            <a:pPr marL="539496" indent="-457200">
              <a:lnSpc>
                <a:spcPct val="80000"/>
              </a:lnSpc>
              <a:buFont typeface="Wingdings" panose="05000000000000000000" pitchFamily="2" charset="2"/>
              <a:buChar char="v"/>
              <a:defRPr/>
            </a:pPr>
            <a:r>
              <a:rPr lang="en-US" altLang="ar-SA" dirty="0">
                <a:solidFill>
                  <a:srgbClr val="002060"/>
                </a:solidFill>
              </a:rPr>
              <a:t>They produce greater amounts of interleukins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28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3_14AquiredImmunity_3_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504" y="128540"/>
            <a:ext cx="655320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216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Examples of Cell Mediated Immunity</a:t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US" sz="2400" u="sng" dirty="0" smtClean="0">
                <a:solidFill>
                  <a:srgbClr val="C00000"/>
                </a:solidFill>
              </a:rPr>
              <a:t>Delayed </a:t>
            </a:r>
            <a:r>
              <a:rPr lang="en-US" sz="2400" u="sng" dirty="0">
                <a:solidFill>
                  <a:srgbClr val="C00000"/>
                </a:solidFill>
              </a:rPr>
              <a:t>type of hypersensitivity (DTH) reaction: </a:t>
            </a:r>
          </a:p>
          <a:p>
            <a:pPr marL="457200" indent="-457200">
              <a:buNone/>
              <a:defRPr/>
            </a:pPr>
            <a:r>
              <a:rPr lang="en-US" sz="2400" dirty="0">
                <a:solidFill>
                  <a:srgbClr val="FFFF00"/>
                </a:solidFill>
              </a:rPr>
              <a:t>	</a:t>
            </a:r>
            <a:r>
              <a:rPr lang="en-US" sz="2400" dirty="0">
                <a:solidFill>
                  <a:srgbClr val="7030A0"/>
                </a:solidFill>
              </a:rPr>
              <a:t>the tuberculin test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en-US" dirty="0"/>
              <a:t>Mediated by CD4+ T cells and takes about 72 hours to develop</a:t>
            </a:r>
          </a:p>
          <a:p>
            <a:pPr marL="365760" indent="-283464">
              <a:buNone/>
              <a:defRPr/>
            </a:pPr>
            <a:endParaRPr lang="en-US" dirty="0"/>
          </a:p>
          <a:p>
            <a:pPr marL="365760" indent="-283464">
              <a:buNone/>
              <a:defRPr/>
            </a:pPr>
            <a:r>
              <a:rPr lang="en-US" sz="2400" u="sng" dirty="0" smtClean="0">
                <a:solidFill>
                  <a:srgbClr val="C00000"/>
                </a:solidFill>
              </a:rPr>
              <a:t>Contact </a:t>
            </a:r>
            <a:r>
              <a:rPr lang="en-US" sz="2400" u="sng" dirty="0">
                <a:solidFill>
                  <a:srgbClr val="C00000"/>
                </a:solidFill>
              </a:rPr>
              <a:t>Sensitivity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en-US" dirty="0"/>
              <a:t>Many people develop rashes on their skin following contact with certain chemicals such as nickel, certain dyes, and poison ivy plant </a:t>
            </a:r>
          </a:p>
          <a:p>
            <a:pPr marL="640080" lvl="1" indent="-237744">
              <a:buFont typeface="Verdana"/>
              <a:buChar char="◦"/>
              <a:defRPr/>
            </a:pPr>
            <a:r>
              <a:rPr lang="en-US" dirty="0"/>
              <a:t>The response takes some 24 hours to occur and like DTH, is triggered by CD4+ T cells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76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1756" y="423081"/>
            <a:ext cx="7956644" cy="6155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26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6346" y="368490"/>
            <a:ext cx="7970293" cy="6032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0079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b="1" dirty="0" smtClean="0">
                <a:solidFill>
                  <a:schemeClr val="accent1">
                    <a:lumMod val="50000"/>
                  </a:schemeClr>
                </a:solidFill>
              </a:rPr>
              <a:t>Summary</a:t>
            </a:r>
            <a:endParaRPr lang="en-US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Cell mediated adaptive immune response is specific and develops after exposure to a pathogen (antigen) </a:t>
            </a:r>
          </a:p>
          <a:p>
            <a:r>
              <a:rPr lang="en-US" altLang="en-US" dirty="0"/>
              <a:t>Initial antigen exposure results in generation of memory cells for a stronger and a quicker response against future exposures to the same pathogen</a:t>
            </a:r>
          </a:p>
          <a:p>
            <a:r>
              <a:rPr lang="en-US" altLang="en-US" dirty="0"/>
              <a:t>It is usually associated with chronic infections</a:t>
            </a:r>
          </a:p>
          <a:p>
            <a:r>
              <a:rPr lang="en-US" altLang="en-US"/>
              <a:t>Antibodies are not involved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00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Characteristics of Adaptive Immunity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ar-SA" dirty="0">
                <a:ea typeface="Majalla UI"/>
              </a:rPr>
              <a:t>Antigenic specificity</a:t>
            </a:r>
            <a:r>
              <a:rPr lang="en-US" altLang="ar-SA" dirty="0" smtClean="0">
                <a:ea typeface="Majalla UI"/>
              </a:rPr>
              <a:t>.</a:t>
            </a:r>
          </a:p>
          <a:p>
            <a:pPr marL="0" indent="0">
              <a:buNone/>
            </a:pPr>
            <a:endParaRPr lang="en-US" altLang="ar-SA" dirty="0">
              <a:ea typeface="Majalla UI"/>
            </a:endParaRPr>
          </a:p>
          <a:p>
            <a:r>
              <a:rPr lang="en-US" altLang="ar-SA" dirty="0">
                <a:ea typeface="Majalla UI"/>
              </a:rPr>
              <a:t>Diversity- can recognize &gt; billion different antigens.</a:t>
            </a:r>
          </a:p>
          <a:p>
            <a:endParaRPr lang="en-US" altLang="ar-SA" dirty="0">
              <a:ea typeface="Majalla UI"/>
            </a:endParaRPr>
          </a:p>
          <a:p>
            <a:r>
              <a:rPr lang="en-US" altLang="ar-SA" dirty="0">
                <a:ea typeface="Majalla UI"/>
              </a:rPr>
              <a:t>Immunological memory</a:t>
            </a:r>
          </a:p>
          <a:p>
            <a:endParaRPr lang="en-US" altLang="ar-SA" dirty="0">
              <a:ea typeface="Majalla UI"/>
            </a:endParaRPr>
          </a:p>
          <a:p>
            <a:r>
              <a:rPr lang="en-US" altLang="ar-SA" dirty="0">
                <a:ea typeface="Majalla UI"/>
              </a:rPr>
              <a:t>Self vs </a:t>
            </a:r>
            <a:r>
              <a:rPr lang="en-US" altLang="ar-SA" dirty="0" smtClean="0">
                <a:ea typeface="Majalla UI"/>
              </a:rPr>
              <a:t>non-self </a:t>
            </a:r>
            <a:r>
              <a:rPr lang="en-US" altLang="ar-SA" dirty="0">
                <a:ea typeface="Majalla UI"/>
              </a:rPr>
              <a:t>recognition</a:t>
            </a:r>
          </a:p>
          <a:p>
            <a:endParaRPr lang="ar-SA" altLang="ar-SA" dirty="0" smtClean="0">
              <a:ea typeface="Majalla UI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45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363" y="177421"/>
            <a:ext cx="11709779" cy="1282889"/>
          </a:xfrm>
        </p:spPr>
        <p:txBody>
          <a:bodyPr>
            <a:noAutofit/>
          </a:bodyPr>
          <a:lstStyle/>
          <a:p>
            <a:r>
              <a:rPr lang="en-US" altLang="ar-SA" sz="3600" dirty="0" smtClean="0">
                <a:solidFill>
                  <a:srgbClr val="002060"/>
                </a:solidFill>
                <a:ea typeface="Majalla UI"/>
              </a:rPr>
              <a:t>Adaptive Immune Response Mediated Predominantly By Cells</a:t>
            </a:r>
            <a:br>
              <a:rPr lang="en-US" altLang="ar-SA" sz="3600" dirty="0" smtClean="0">
                <a:solidFill>
                  <a:srgbClr val="002060"/>
                </a:solidFill>
                <a:ea typeface="Majalla UI"/>
              </a:rPr>
            </a:br>
            <a:endParaRPr lang="en-US" sz="3600" dirty="0"/>
          </a:p>
        </p:txBody>
      </p:sp>
      <p:pic>
        <p:nvPicPr>
          <p:cNvPr id="4" name="Content Placeholder 3" descr="\\Imm1\data\watchara\sheet\cellco-1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063" y="736979"/>
            <a:ext cx="6960358" cy="562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160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ar-SA" b="1" dirty="0" smtClean="0">
                <a:solidFill>
                  <a:schemeClr val="accent5">
                    <a:lumMod val="75000"/>
                  </a:schemeClr>
                </a:solidFill>
              </a:rPr>
              <a:t>Cell Mediated Immunity  (CMI) 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ar-SA" dirty="0">
                <a:solidFill>
                  <a:srgbClr val="00B0F0"/>
                </a:solidFill>
                <a:ea typeface="Majalla UI"/>
              </a:rPr>
              <a:t>T cells (lymphocytes</a:t>
            </a:r>
            <a:r>
              <a:rPr lang="en-US" altLang="ar-SA" dirty="0">
                <a:ea typeface="Majalla UI"/>
              </a:rPr>
              <a:t>) bind to the surface of other cells (</a:t>
            </a:r>
            <a:r>
              <a:rPr lang="en-US" altLang="ar-SA" dirty="0">
                <a:solidFill>
                  <a:srgbClr val="00B0F0"/>
                </a:solidFill>
                <a:ea typeface="Majalla UI"/>
              </a:rPr>
              <a:t>Antigen Presenting Cells</a:t>
            </a:r>
            <a:r>
              <a:rPr lang="en-US" altLang="ar-SA" dirty="0">
                <a:ea typeface="Majalla UI"/>
              </a:rPr>
              <a:t>) that display the antigen and trigger a response.</a:t>
            </a:r>
          </a:p>
          <a:p>
            <a:pPr marL="82550" indent="0">
              <a:buNone/>
              <a:defRPr/>
            </a:pPr>
            <a:endParaRPr lang="en-US" altLang="ar-SA" dirty="0">
              <a:ea typeface="Majalla UI"/>
            </a:endParaRPr>
          </a:p>
          <a:p>
            <a:pPr>
              <a:defRPr/>
            </a:pPr>
            <a:r>
              <a:rPr lang="en-US" altLang="ar-SA" dirty="0">
                <a:ea typeface="Majalla UI"/>
              </a:rPr>
              <a:t>Mononuclear cell inflammatory process usually associated with chronic inflammations.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9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Cell-Mediated Immunity 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349" y="1955800"/>
            <a:ext cx="7001302" cy="3938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441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altLang="ar-SA" b="1" dirty="0" smtClean="0">
                <a:solidFill>
                  <a:schemeClr val="accent5">
                    <a:lumMod val="75000"/>
                  </a:schemeClr>
                </a:solidFill>
              </a:rPr>
              <a:t>Antigen Presenting cells</a:t>
            </a:r>
            <a:endParaRPr lang="th-TH" altLang="ar-SA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 hangingPunct="0">
              <a:lnSpc>
                <a:spcPct val="140000"/>
              </a:lnSpc>
              <a:defRPr/>
            </a:pPr>
            <a:r>
              <a:rPr lang="th-TH" dirty="0">
                <a:effectLst>
                  <a:outerShdw blurRad="38100" dist="38100" sx="1000" sy="1000" algn="tl">
                    <a:srgbClr val="000000"/>
                  </a:outerShdw>
                </a:effectLst>
              </a:rPr>
              <a:t>Monocytes : </a:t>
            </a:r>
            <a:r>
              <a:rPr lang="en-US" dirty="0">
                <a:effectLst>
                  <a:outerShdw blurRad="38100" dist="38100" sx="1000" sy="1000" algn="tl">
                    <a:srgbClr val="000000"/>
                  </a:outerShdw>
                </a:effectLst>
              </a:rPr>
              <a:t>		</a:t>
            </a:r>
            <a:r>
              <a:rPr lang="th-TH" dirty="0">
                <a:effectLst>
                  <a:outerShdw blurRad="38100" dist="38100" sx="1000" sy="1000" algn="tl">
                    <a:srgbClr val="000000"/>
                  </a:outerShdw>
                </a:effectLst>
              </a:rPr>
              <a:t>Peripheral blood</a:t>
            </a:r>
          </a:p>
          <a:p>
            <a:pPr eaLnBrk="0" hangingPunct="0">
              <a:lnSpc>
                <a:spcPct val="140000"/>
              </a:lnSpc>
              <a:defRPr/>
            </a:pPr>
            <a:r>
              <a:rPr lang="th-TH" dirty="0">
                <a:effectLst>
                  <a:outerShdw blurRad="38100" dist="38100" sx="1000" sy="1000" algn="tl">
                    <a:srgbClr val="808080"/>
                  </a:outerShdw>
                </a:effectLst>
              </a:rPr>
              <a:t>Macrophages : </a:t>
            </a:r>
            <a:r>
              <a:rPr lang="en-US" dirty="0">
                <a:effectLst>
                  <a:outerShdw blurRad="38100" dist="38100" sx="1000" sy="1000" algn="tl">
                    <a:srgbClr val="808080"/>
                  </a:outerShdw>
                </a:effectLst>
              </a:rPr>
              <a:t>		</a:t>
            </a:r>
            <a:r>
              <a:rPr lang="th-TH" dirty="0">
                <a:effectLst>
                  <a:outerShdw blurRad="38100" dist="38100" sx="1000" sy="1000" algn="tl">
                    <a:srgbClr val="808080"/>
                  </a:outerShdw>
                </a:effectLst>
              </a:rPr>
              <a:t>Tissues</a:t>
            </a:r>
          </a:p>
          <a:p>
            <a:pPr eaLnBrk="0" hangingPunct="0">
              <a:lnSpc>
                <a:spcPct val="140000"/>
              </a:lnSpc>
              <a:defRPr/>
            </a:pPr>
            <a:r>
              <a:rPr lang="th-TH" dirty="0">
                <a:effectLst>
                  <a:outerShdw blurRad="38100" dist="38100" sx="1000" sy="1000" algn="tl">
                    <a:srgbClr val="000000"/>
                  </a:outerShdw>
                </a:effectLst>
              </a:rPr>
              <a:t>Dendritic cells : </a:t>
            </a:r>
            <a:r>
              <a:rPr lang="en-US" dirty="0">
                <a:effectLst>
                  <a:outerShdw blurRad="38100" dist="38100" sx="1000" sy="1000" algn="tl">
                    <a:srgbClr val="000000"/>
                  </a:outerShdw>
                </a:effectLst>
              </a:rPr>
              <a:t>	</a:t>
            </a:r>
            <a:r>
              <a:rPr lang="en-US" dirty="0" smtClean="0">
                <a:effectLst>
                  <a:outerShdw blurRad="38100" dist="38100" sx="1000" sy="1000" algn="tl">
                    <a:srgbClr val="000000"/>
                  </a:outerShdw>
                </a:effectLst>
              </a:rPr>
              <a:t>            </a:t>
            </a:r>
            <a:r>
              <a:rPr lang="th-TH" dirty="0" smtClean="0">
                <a:effectLst>
                  <a:outerShdw blurRad="38100" dist="38100" sx="1000" sy="1000" algn="tl">
                    <a:srgbClr val="000000"/>
                  </a:outerShdw>
                </a:effectLst>
              </a:rPr>
              <a:t>Lymphoid </a:t>
            </a:r>
            <a:r>
              <a:rPr lang="th-TH" dirty="0">
                <a:effectLst>
                  <a:outerShdw blurRad="38100" dist="38100" sx="1000" sy="1000" algn="tl">
                    <a:srgbClr val="000000"/>
                  </a:outerShdw>
                </a:effectLst>
              </a:rPr>
              <a:t>tissues </a:t>
            </a:r>
          </a:p>
          <a:p>
            <a:pPr eaLnBrk="0" hangingPunct="0">
              <a:lnSpc>
                <a:spcPct val="140000"/>
              </a:lnSpc>
              <a:defRPr/>
            </a:pPr>
            <a:r>
              <a:rPr lang="th-TH" dirty="0">
                <a:effectLst>
                  <a:outerShdw blurRad="38100" dist="38100" sx="1000" sy="1000" algn="tl">
                    <a:srgbClr val="000000"/>
                  </a:outerShdw>
                </a:effectLst>
              </a:rPr>
              <a:t>Langerhans cells : </a:t>
            </a:r>
            <a:r>
              <a:rPr lang="en-US" dirty="0">
                <a:effectLst>
                  <a:outerShdw blurRad="38100" dist="38100" sx="1000" sy="1000" algn="tl">
                    <a:srgbClr val="000000"/>
                  </a:outerShdw>
                </a:effectLst>
              </a:rPr>
              <a:t>	</a:t>
            </a:r>
            <a:r>
              <a:rPr lang="th-TH" dirty="0">
                <a:effectLst>
                  <a:outerShdw blurRad="38100" dist="38100" sx="1000" sy="1000" algn="tl">
                    <a:srgbClr val="000000"/>
                  </a:outerShdw>
                </a:effectLst>
              </a:rPr>
              <a:t>Epidermis</a:t>
            </a:r>
          </a:p>
          <a:p>
            <a:pPr eaLnBrk="0" hangingPunct="0">
              <a:lnSpc>
                <a:spcPct val="140000"/>
              </a:lnSpc>
              <a:defRPr/>
            </a:pPr>
            <a:r>
              <a:rPr lang="th-TH" dirty="0">
                <a:effectLst>
                  <a:outerShdw blurRad="38100" dist="38100" sx="1000" sy="1000" algn="tl">
                    <a:srgbClr val="000000"/>
                  </a:outerShdw>
                </a:effectLst>
              </a:rPr>
              <a:t>B-cells : </a:t>
            </a:r>
            <a:r>
              <a:rPr lang="en-US" dirty="0">
                <a:effectLst>
                  <a:outerShdw blurRad="38100" dist="38100" sx="1000" sy="1000" algn="tl">
                    <a:srgbClr val="000000"/>
                  </a:outerShdw>
                </a:effectLst>
              </a:rPr>
              <a:t>			</a:t>
            </a:r>
            <a:r>
              <a:rPr lang="th-TH" dirty="0">
                <a:effectLst>
                  <a:outerShdw blurRad="38100" dist="38100" sx="1000" sy="1000" algn="tl">
                    <a:srgbClr val="000000"/>
                  </a:outerShdw>
                </a:effectLst>
              </a:rPr>
              <a:t>Lymphoid tissue, </a:t>
            </a:r>
            <a:r>
              <a:rPr lang="en-US" dirty="0">
                <a:effectLst>
                  <a:outerShdw blurRad="38100" dist="38100" sx="1000" sy="1000" algn="tl">
                    <a:srgbClr val="000000"/>
                  </a:outerShdw>
                </a:effectLst>
              </a:rPr>
              <a:t>b</a:t>
            </a:r>
            <a:r>
              <a:rPr lang="th-TH" dirty="0">
                <a:effectLst>
                  <a:outerShdw blurRad="38100" dist="38100" sx="1000" sy="1000" algn="tl">
                    <a:srgbClr val="000000"/>
                  </a:outerShdw>
                </a:effectLst>
              </a:rPr>
              <a:t>lood</a:t>
            </a:r>
            <a:r>
              <a:rPr lang="th-TH" sz="3200" dirty="0">
                <a:effectLst>
                  <a:outerShdw blurRad="38100" dist="38100" sx="1000" sy="1000" algn="tl">
                    <a:srgbClr val="000000"/>
                  </a:outerShdw>
                </a:effectLst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97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Orenstei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230" y="649111"/>
            <a:ext cx="9021169" cy="4763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238430" y="951500"/>
            <a:ext cx="1320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dirty="0" smtClean="0">
                <a:solidFill>
                  <a:schemeClr val="bg1">
                    <a:lumMod val="95000"/>
                  </a:schemeClr>
                </a:solidFill>
                <a:ea typeface="Majalla UI"/>
              </a:rPr>
              <a:t>Lymphocyte</a:t>
            </a:r>
            <a:endParaRPr lang="en-US" altLang="ar-SA" dirty="0">
              <a:solidFill>
                <a:schemeClr val="bg1">
                  <a:lumMod val="95000"/>
                </a:schemeClr>
              </a:solidFill>
              <a:ea typeface="Majalla U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14900" y="2661313"/>
            <a:ext cx="1473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Macrophages 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62516" y="4499933"/>
            <a:ext cx="1320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dirty="0" smtClean="0">
                <a:solidFill>
                  <a:schemeClr val="bg1">
                    <a:lumMod val="95000"/>
                  </a:schemeClr>
                </a:solidFill>
                <a:ea typeface="Majalla UI"/>
              </a:rPr>
              <a:t>Lymphocyte</a:t>
            </a:r>
            <a:endParaRPr lang="en-US" altLang="ar-SA" dirty="0">
              <a:solidFill>
                <a:schemeClr val="bg1">
                  <a:lumMod val="95000"/>
                </a:schemeClr>
              </a:solidFill>
              <a:ea typeface="Majalla UI"/>
            </a:endParaRPr>
          </a:p>
        </p:txBody>
      </p:sp>
    </p:spTree>
    <p:extLst>
      <p:ext uri="{BB962C8B-B14F-4D97-AF65-F5344CB8AC3E}">
        <p14:creationId xmlns:p14="http://schemas.microsoft.com/office/powerpoint/2010/main" val="342910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701</Words>
  <Application>Microsoft Office PowerPoint</Application>
  <PresentationFormat>Widescreen</PresentationFormat>
  <Paragraphs>130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7" baseType="lpstr">
      <vt:lpstr>Angsana New</vt:lpstr>
      <vt:lpstr>Arial</vt:lpstr>
      <vt:lpstr>Calibri</vt:lpstr>
      <vt:lpstr>Calibri Light</vt:lpstr>
      <vt:lpstr>Comic Sans MS</vt:lpstr>
      <vt:lpstr>Cordia New</vt:lpstr>
      <vt:lpstr>Majalla UI</vt:lpstr>
      <vt:lpstr>Times New Roman</vt:lpstr>
      <vt:lpstr>Verdana</vt:lpstr>
      <vt:lpstr>Wingdings</vt:lpstr>
      <vt:lpstr>Wingdings 2</vt:lpstr>
      <vt:lpstr>Office Theme</vt:lpstr>
      <vt:lpstr>      Cell Mediated Immunity  (CMI) </vt:lpstr>
      <vt:lpstr>Objective</vt:lpstr>
      <vt:lpstr>Immune system</vt:lpstr>
      <vt:lpstr>Characteristics of Adaptive Immunity</vt:lpstr>
      <vt:lpstr>Adaptive Immune Response Mediated Predominantly By Cells </vt:lpstr>
      <vt:lpstr>Cell Mediated Immunity  (CMI) </vt:lpstr>
      <vt:lpstr>Cell-Mediated Immunity </vt:lpstr>
      <vt:lpstr>Antigen Presenting cells</vt:lpstr>
      <vt:lpstr>PowerPoint Presentation</vt:lpstr>
      <vt:lpstr>Major Histocompatibility Complex (MHC)</vt:lpstr>
      <vt:lpstr>PowerPoint Presentation</vt:lpstr>
      <vt:lpstr>Major Histocompatibility Complex (MHC)</vt:lpstr>
      <vt:lpstr>Major Histocompatibility Complex (MHC)</vt:lpstr>
      <vt:lpstr>PowerPoint Presentation</vt:lpstr>
      <vt:lpstr>Biologic Importance of MHC </vt:lpstr>
      <vt:lpstr>MHC Class I Structure</vt:lpstr>
      <vt:lpstr>MHC Class II Structure</vt:lpstr>
      <vt:lpstr>Antigen Presentation </vt:lpstr>
      <vt:lpstr>Endogenous Antigen  </vt:lpstr>
      <vt:lpstr>Exogenous Antigen</vt:lpstr>
      <vt:lpstr>Antigen presenting cell</vt:lpstr>
      <vt:lpstr>Two signals are required of activation of T cells</vt:lpstr>
      <vt:lpstr>PowerPoint Presentation</vt:lpstr>
      <vt:lpstr>T lymphocytes ("T cells"): CMI </vt:lpstr>
      <vt:lpstr>PowerPoint Presentation</vt:lpstr>
      <vt:lpstr>PowerPoint Presentation</vt:lpstr>
      <vt:lpstr>PowerPoint Presentation</vt:lpstr>
      <vt:lpstr>Out come of T helper cell activation</vt:lpstr>
      <vt:lpstr>Granuloma Formation(Chronic Inflammation, e.g., TB)</vt:lpstr>
      <vt:lpstr>Out come of T helper cell activation</vt:lpstr>
      <vt:lpstr>PowerPoint Presentation</vt:lpstr>
      <vt:lpstr>Examples of Cell Mediated Immunity </vt:lpstr>
      <vt:lpstr>PowerPoint Presentation</vt:lpstr>
      <vt:lpstr>PowerPoint Presentation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31</cp:revision>
  <dcterms:created xsi:type="dcterms:W3CDTF">2015-09-27T10:12:45Z</dcterms:created>
  <dcterms:modified xsi:type="dcterms:W3CDTF">2015-10-12T06:03:25Z</dcterms:modified>
</cp:coreProperties>
</file>