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2"/>
  </p:notesMasterIdLst>
  <p:sldIdLst>
    <p:sldId id="256" r:id="rId2"/>
    <p:sldId id="295" r:id="rId3"/>
    <p:sldId id="278" r:id="rId4"/>
    <p:sldId id="262" r:id="rId5"/>
    <p:sldId id="263" r:id="rId6"/>
    <p:sldId id="302" r:id="rId7"/>
    <p:sldId id="266" r:id="rId8"/>
    <p:sldId id="287" r:id="rId9"/>
    <p:sldId id="288" r:id="rId10"/>
    <p:sldId id="289" r:id="rId11"/>
    <p:sldId id="268" r:id="rId12"/>
    <p:sldId id="264" r:id="rId13"/>
    <p:sldId id="301" r:id="rId14"/>
    <p:sldId id="270" r:id="rId15"/>
    <p:sldId id="296" r:id="rId16"/>
    <p:sldId id="271" r:id="rId17"/>
    <p:sldId id="299" r:id="rId18"/>
    <p:sldId id="300" r:id="rId19"/>
    <p:sldId id="290" r:id="rId20"/>
    <p:sldId id="297" r:id="rId21"/>
    <p:sldId id="293" r:id="rId22"/>
    <p:sldId id="260" r:id="rId23"/>
    <p:sldId id="275" r:id="rId24"/>
    <p:sldId id="276" r:id="rId25"/>
    <p:sldId id="279" r:id="rId26"/>
    <p:sldId id="259" r:id="rId27"/>
    <p:sldId id="292" r:id="rId28"/>
    <p:sldId id="298" r:id="rId29"/>
    <p:sldId id="294" r:id="rId30"/>
    <p:sldId id="277" r:id="rId31"/>
  </p:sldIdLst>
  <p:sldSz cx="9144000" cy="6858000" type="screen4x3"/>
  <p:notesSz cx="6858000" cy="9144000"/>
  <p:defaultTextStyle>
    <a:defPPr>
      <a:defRPr lang="en-US"/>
    </a:defPPr>
    <a:lvl1pPr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5E5FF"/>
    <a:srgbClr val="FFDDDD"/>
    <a:srgbClr val="FF19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3" d="100"/>
          <a:sy n="53" d="100"/>
        </p:scale>
        <p:origin x="-1644" y="-5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rtl="0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BDE8A31D-3BA1-41DA-97C2-8CB824DFA437}" type="datetimeFigureOut">
              <a:rPr lang="en-US"/>
              <a:pPr>
                <a:defRPr/>
              </a:pPr>
              <a:t>10/19/2015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rtl="0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E60123B2-8304-4B10-98BD-C9F8FA4ADCE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023865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ar-SA" smtClean="0"/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9CB4FB1-FA19-475C-8E8E-4724265F5A34}" type="slidenum">
              <a:rPr lang="ar-SA"/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ar-SA" smtClean="0"/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75C5908-65D6-420C-B4CA-D56DB9874C92}" type="slidenum">
              <a:rPr lang="ar-SA"/>
              <a:pPr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ar-SA" smtClean="0"/>
          </a:p>
        </p:txBody>
      </p:sp>
      <p:sp>
        <p:nvSpPr>
          <p:cNvPr id="337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DDAFEC1-F3F0-4601-9F27-D3730A9E5470}" type="slidenum">
              <a:rPr lang="ar-SA"/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427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5C80A3F-66E9-43B2-8DC1-1260A25EFF75}" type="slidenum">
              <a:rPr lang="ar-SA" smtClean="0"/>
              <a:pPr>
                <a:defRPr/>
              </a:pPr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ar-SA" smtClean="0"/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0E848C5-8570-412D-B781-19FCBDADCAE0}" type="slidenum">
              <a:rPr lang="ar-SA"/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ar-SA" smtClean="0"/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4C6FA5A-BF91-4AA9-9D9D-02B8A64B7FF9}" type="slidenum">
              <a:rPr lang="ar-SA"/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ar-SA" smtClean="0"/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9427EEB-1B47-4FD4-9E9E-10D2A67C8D6C}" type="slidenum">
              <a:rPr lang="ar-SA"/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ar-SA" smtClean="0"/>
          </a:p>
        </p:txBody>
      </p:sp>
      <p:sp>
        <p:nvSpPr>
          <p:cNvPr id="3789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D2D941A-7F47-4DDD-BFCD-C2B04E1F8049}" type="slidenum">
              <a:rPr lang="ar-SA"/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7560E3A-95EB-4544-B70B-9920A4C137E8}" type="slidenum">
              <a:rPr lang="ar-SA" smtClean="0"/>
              <a:pPr>
                <a:defRPr/>
              </a:pPr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ar-SA" smtClean="0"/>
          </a:p>
        </p:txBody>
      </p:sp>
      <p:sp>
        <p:nvSpPr>
          <p:cNvPr id="389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390F524-6324-436A-A2DE-D1F557453AA3}" type="slidenum">
              <a:rPr lang="ar-SA"/>
              <a:pPr fontAlgn="base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/>
          <p:cNvSpPr>
            <a:spLocks/>
          </p:cNvSpPr>
          <p:nvPr/>
        </p:nvSpPr>
        <p:spPr bwMode="auto">
          <a:xfrm>
            <a:off x="0" y="4751388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/>
          <a:lstStyle/>
          <a:p>
            <a:pPr algn="l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5" name="Freeform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/>
          <a:lstStyle/>
          <a:p>
            <a:pPr algn="l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6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23210F-2588-4901-8283-139D2212E21B}" type="datetimeFigureOut">
              <a:rPr lang="en-US"/>
              <a:pPr>
                <a:defRPr/>
              </a:pPr>
              <a:t>10/19/2015</a:t>
            </a:fld>
            <a:endParaRPr lang="en-US"/>
          </a:p>
        </p:txBody>
      </p:sp>
      <p:sp>
        <p:nvSpPr>
          <p:cNvPr id="7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4A7D92-0392-46B7-BA2A-B1AC9D9E350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A5671E-D200-4AB1-A039-F02F72B452F3}" type="datetimeFigureOut">
              <a:rPr lang="en-US"/>
              <a:pPr>
                <a:defRPr/>
              </a:pPr>
              <a:t>10/19/2015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469306-5E8E-4621-BF42-C8810612D2E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45C529-6784-4D98-983C-FCB09551988E}" type="datetimeFigureOut">
              <a:rPr lang="en-US"/>
              <a:pPr>
                <a:defRPr/>
              </a:pPr>
              <a:t>10/19/2015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AAF515-B0A8-4C2E-B7EA-50FC4517836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9340E0-C7D0-464B-8115-AE69204806B4}" type="datetimeFigureOut">
              <a:rPr lang="en-US"/>
              <a:pPr>
                <a:defRPr/>
              </a:pPr>
              <a:t>10/19/2015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7B18E9-8388-4A0D-8A63-BF2BAB6246C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/>
          <p:cNvSpPr>
            <a:spLocks/>
          </p:cNvSpPr>
          <p:nvPr/>
        </p:nvSpPr>
        <p:spPr bwMode="auto">
          <a:xfrm>
            <a:off x="0" y="4751388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/>
          <a:lstStyle/>
          <a:p>
            <a:pPr algn="l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5" name="Freeform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/>
          <a:lstStyle/>
          <a:p>
            <a:pPr algn="l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12C4CD-3381-4698-914A-E24B8F4667B8}" type="datetimeFigureOut">
              <a:rPr lang="en-US"/>
              <a:pPr>
                <a:defRPr/>
              </a:pPr>
              <a:t>10/19/2015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F9C6B8-03EF-40E3-8C5B-F16F681503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FE6CE0-BA21-4BAD-9067-81DA78D45953}" type="datetimeFigureOut">
              <a:rPr lang="en-US"/>
              <a:pPr>
                <a:defRPr/>
              </a:pPr>
              <a:t>10/19/2015</a:t>
            </a:fld>
            <a:endParaRPr lang="en-US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8093E-80FB-4634-9BBC-3DA399CD233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CBC312-078E-4C34-80C5-D0C9B1FCA023}" type="datetimeFigureOut">
              <a:rPr lang="en-US"/>
              <a:pPr>
                <a:defRPr/>
              </a:pPr>
              <a:t>10/19/2015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72601E-42FB-4410-B400-860906B8005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/>
          <a:lstStyle>
            <a:lvl1pPr algn="l">
              <a:defRPr sz="46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B72802-4808-40D1-9827-341EF9122BE1}" type="datetimeFigureOut">
              <a:rPr lang="en-US"/>
              <a:pPr>
                <a:defRPr/>
              </a:pPr>
              <a:t>10/19/2015</a:t>
            </a:fld>
            <a:endParaRPr lang="en-US"/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E03574-28EA-4C19-8266-79FF0128FCA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F224E3-72A6-46C1-82A0-A8CE315FD049}" type="datetimeFigureOut">
              <a:rPr lang="en-US"/>
              <a:pPr>
                <a:defRPr/>
              </a:pPr>
              <a:t>10/19/2015</a:t>
            </a:fld>
            <a:endParaRPr lang="en-US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4FBDE6-AC99-45CB-B11F-4D1AD350D8E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4AF477-A4ED-4FD8-8276-E7B815A82C33}" type="datetimeFigureOut">
              <a:rPr lang="en-US"/>
              <a:pPr>
                <a:defRPr/>
              </a:pPr>
              <a:t>10/19/2015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156575" y="6421438"/>
            <a:ext cx="7620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413D03-2409-42D7-A9FD-B3A02355096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481D2A-508C-4347-A3C6-A05394EA907D}" type="datetimeFigureOut">
              <a:rPr lang="en-US"/>
              <a:pPr>
                <a:defRPr/>
              </a:pPr>
              <a:t>10/19/2015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A4C963-A3BE-4030-AC20-6B75C464605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/>
          <p:cNvSpPr>
            <a:spLocks/>
          </p:cNvSpPr>
          <p:nvPr/>
        </p:nvSpPr>
        <p:spPr bwMode="auto">
          <a:xfrm>
            <a:off x="0" y="4751388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/>
          <a:lstStyle/>
          <a:p>
            <a:pPr algn="l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/>
          <a:lstStyle/>
          <a:p>
            <a:pPr algn="l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28" name="Title Placeholder 8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7467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5720" tIns="45720" rIns="4572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9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467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421438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rtl="0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smtClean="0">
                <a:solidFill>
                  <a:schemeClr val="tx2">
                    <a:shade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E388F48-2423-43AA-AAFD-4B861B801C36}" type="datetimeFigureOut">
              <a:rPr lang="en-US"/>
              <a:pPr>
                <a:defRPr/>
              </a:pPr>
              <a:t>10/19/2015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124200" y="6421438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rtl="0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2">
                    <a:shade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153400" y="6421438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rtl="0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smtClean="0">
                <a:solidFill>
                  <a:schemeClr val="tx2">
                    <a:shade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76868E8-265E-4872-80CA-203E614C60E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3" r:id="rId1"/>
    <p:sldLayoutId id="2147483677" r:id="rId2"/>
    <p:sldLayoutId id="2147483684" r:id="rId3"/>
    <p:sldLayoutId id="2147483678" r:id="rId4"/>
    <p:sldLayoutId id="2147483685" r:id="rId5"/>
    <p:sldLayoutId id="2147483679" r:id="rId6"/>
    <p:sldLayoutId id="2147483680" r:id="rId7"/>
    <p:sldLayoutId id="2147483686" r:id="rId8"/>
    <p:sldLayoutId id="2147483687" r:id="rId9"/>
    <p:sldLayoutId id="2147483681" r:id="rId10"/>
    <p:sldLayoutId id="2147483682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6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Medium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Medium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Medium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Medium" pitchFamily="34" charset="0"/>
        </a:defRPr>
      </a:lvl9pPr>
    </p:titleStyle>
    <p:bodyStyle>
      <a:lvl1pPr marL="419100" indent="-382588" algn="l" rtl="0" fontAlgn="base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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13" indent="-2730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90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4888" indent="-255588" algn="l" rtl="0" fontAlgn="base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Arial" pitchFamily="34" charset="0"/>
        <a:buChar char="○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36538" algn="l" rtl="0" fontAlgn="base">
        <a:spcBef>
          <a:spcPct val="20000"/>
        </a:spcBef>
        <a:spcAft>
          <a:spcPct val="0"/>
        </a:spcAft>
        <a:buClr>
          <a:srgbClr val="1B587C"/>
        </a:buClr>
        <a:buSzPct val="90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89075" indent="-182563" algn="l" rtl="0" fontAlgn="base">
        <a:spcBef>
          <a:spcPct val="20000"/>
        </a:spcBef>
        <a:spcAft>
          <a:spcPct val="0"/>
        </a:spcAft>
        <a:buClr>
          <a:srgbClr val="4E8542"/>
        </a:buClr>
        <a:buSzPct val="100000"/>
        <a:buFont typeface="Arial" pitchFamily="34" charset="0"/>
        <a:buChar char="-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en.wikipedia.org/wiki/File:Wintertenen.jpg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upload.wikimedia.org/wikipedia/commons/e/e2/Leprosy_thigh_demarcated_cutaneous_lesions.jpg" TargetMode="External"/><Relationship Id="rId7" Type="http://schemas.openxmlformats.org/officeDocument/2006/relationships/image" Target="../media/image3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jpeg"/><Relationship Id="rId4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8200" y="1524000"/>
            <a:ext cx="6480048" cy="2301240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smtClean="0"/>
              <a:t>GRANULOMATOUS INFLAMMATION</a:t>
            </a:r>
            <a:br>
              <a:rPr smtClean="0"/>
            </a:br>
            <a:r>
              <a:rPr smtClean="0"/>
              <a:t/>
            </a:r>
            <a:br>
              <a:rPr smtClean="0"/>
            </a:br>
            <a:r>
              <a:rPr smtClean="0"/>
              <a:t> </a:t>
            </a:r>
            <a:br>
              <a:rPr smtClean="0"/>
            </a:br>
            <a:endParaRPr/>
          </a:p>
        </p:txBody>
      </p:sp>
      <p:sp>
        <p:nvSpPr>
          <p:cNvPr id="7171" name="Subtitle 2"/>
          <p:cNvSpPr>
            <a:spLocks noGrp="1"/>
          </p:cNvSpPr>
          <p:nvPr>
            <p:ph type="subTitle" idx="1"/>
          </p:nvPr>
        </p:nvSpPr>
        <p:spPr>
          <a:xfrm>
            <a:off x="838200" y="3733800"/>
            <a:ext cx="6629400" cy="2209800"/>
          </a:xfrm>
        </p:spPr>
        <p:txBody>
          <a:bodyPr/>
          <a:lstStyle/>
          <a:p>
            <a:pPr algn="l"/>
            <a:r>
              <a:rPr lang="en-US" dirty="0" smtClean="0"/>
              <a:t>Dr. </a:t>
            </a:r>
            <a:r>
              <a:rPr lang="en-US" dirty="0" err="1" smtClean="0"/>
              <a:t>Maha</a:t>
            </a:r>
            <a:r>
              <a:rPr lang="en-US" dirty="0" smtClean="0"/>
              <a:t> </a:t>
            </a:r>
            <a:r>
              <a:rPr lang="en-US" dirty="0" err="1" smtClean="0"/>
              <a:t>Arafah</a:t>
            </a:r>
            <a:endParaRPr lang="en-US" dirty="0" smtClean="0"/>
          </a:p>
          <a:p>
            <a:pPr algn="l"/>
            <a:r>
              <a:rPr lang="en-US" dirty="0" smtClean="0"/>
              <a:t>Associate Professor  and Consultant Pathologist</a:t>
            </a:r>
            <a:br>
              <a:rPr lang="en-US" dirty="0" smtClean="0"/>
            </a:br>
            <a:r>
              <a:rPr lang="en-US" dirty="0" smtClean="0"/>
              <a:t>Office phone number:   011-4671067</a:t>
            </a:r>
            <a:br>
              <a:rPr lang="en-US" dirty="0" smtClean="0"/>
            </a:br>
            <a:endParaRPr lang="en-US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3733800" y="3124200"/>
            <a:ext cx="697628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en-US" dirty="0" smtClean="0"/>
              <a:t>2015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 smtClean="0"/>
          </a:p>
        </p:txBody>
      </p:sp>
      <p:sp>
        <p:nvSpPr>
          <p:cNvPr id="1536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z="2400" smtClean="0"/>
          </a:p>
          <a:p>
            <a:pPr>
              <a:buFontTx/>
              <a:buAutoNum type="arabicPeriod"/>
            </a:pPr>
            <a:r>
              <a:rPr lang="en-US" sz="2400" smtClean="0"/>
              <a:t>When macrophages have successfully phagocytosed the injurious agent but it survives inside them. </a:t>
            </a:r>
          </a:p>
          <a:p>
            <a:pPr>
              <a:buFontTx/>
              <a:buAutoNum type="arabicPeriod"/>
            </a:pPr>
            <a:endParaRPr lang="en-US" sz="2400" smtClean="0"/>
          </a:p>
          <a:p>
            <a:pPr>
              <a:buFontTx/>
              <a:buAutoNum type="arabicPeriod"/>
            </a:pPr>
            <a:r>
              <a:rPr lang="en-US" sz="2400" smtClean="0"/>
              <a:t>When an active T lymphocyte-mediated cellular immune response occurs. Lymphokines produced by activated T lymphocytes inhibit migration of macrophages and cause them to aggregate in the area of injury and form granulomas.</a:t>
            </a:r>
          </a:p>
          <a:p>
            <a:endParaRPr lang="en-US" smtClean="0"/>
          </a:p>
        </p:txBody>
      </p:sp>
      <p:sp>
        <p:nvSpPr>
          <p:cNvPr id="4" name="مستطيل 3"/>
          <p:cNvSpPr/>
          <p:nvPr/>
        </p:nvSpPr>
        <p:spPr>
          <a:xfrm>
            <a:off x="2057400" y="1066800"/>
            <a:ext cx="4495800" cy="5238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l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 err="1"/>
              <a:t>Epithelioid</a:t>
            </a:r>
            <a:r>
              <a:rPr lang="en-US" sz="2800" dirty="0"/>
              <a:t> cell </a:t>
            </a:r>
            <a:r>
              <a:rPr lang="en-US" sz="2800" dirty="0" err="1"/>
              <a:t>granulomas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/>
              <a:t>Pathogenesis </a:t>
            </a:r>
            <a:br>
              <a:rPr lang="en-US" dirty="0" smtClean="0"/>
            </a:br>
            <a:r>
              <a:rPr lang="en-US" sz="2800" dirty="0" smtClean="0">
                <a:solidFill>
                  <a:srgbClr val="FF0000"/>
                </a:solidFill>
              </a:rPr>
              <a:t>There are two types of </a:t>
            </a:r>
            <a:r>
              <a:rPr lang="en-US" sz="2800" dirty="0" err="1" smtClean="0">
                <a:solidFill>
                  <a:srgbClr val="FF0000"/>
                </a:solidFill>
              </a:rPr>
              <a:t>granulomas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</p:txBody>
      </p:sp>
      <p:sp>
        <p:nvSpPr>
          <p:cNvPr id="16387" name="Text Placeholder 3"/>
          <p:cNvSpPr>
            <a:spLocks noGrp="1"/>
          </p:cNvSpPr>
          <p:nvPr>
            <p:ph type="body" idx="1"/>
          </p:nvPr>
        </p:nvSpPr>
        <p:spPr>
          <a:xfrm>
            <a:off x="152400" y="1295400"/>
            <a:ext cx="4419600" cy="457200"/>
          </a:xfr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en-US" sz="2800" dirty="0" smtClean="0"/>
              <a:t>Foreign body </a:t>
            </a:r>
            <a:r>
              <a:rPr lang="en-US" sz="2800" dirty="0" err="1" smtClean="0"/>
              <a:t>granuloma</a:t>
            </a:r>
            <a:endParaRPr lang="en-US" sz="2800" dirty="0" smtClean="0"/>
          </a:p>
        </p:txBody>
      </p:sp>
      <p:sp>
        <p:nvSpPr>
          <p:cNvPr id="9219" name="Content Placeholder 2"/>
          <p:cNvSpPr>
            <a:spLocks noGrp="1"/>
          </p:cNvSpPr>
          <p:nvPr>
            <p:ph sz="half" idx="2"/>
          </p:nvPr>
        </p:nvSpPr>
        <p:spPr>
          <a:xfrm>
            <a:off x="381000" y="1905000"/>
            <a:ext cx="4116388" cy="4724400"/>
          </a:xfrm>
          <a:solidFill>
            <a:schemeClr val="accent4"/>
          </a:solidFill>
        </p:spPr>
        <p:txBody>
          <a:bodyPr>
            <a:normAutofit/>
          </a:bodyPr>
          <a:lstStyle/>
          <a:p>
            <a:pPr marL="420624" indent="-384048" fontAlgn="auto">
              <a:spcAft>
                <a:spcPts val="0"/>
              </a:spcAft>
              <a:buFontTx/>
              <a:buNone/>
              <a:defRPr/>
            </a:pPr>
            <a:r>
              <a:rPr lang="en-US" sz="2000" dirty="0" smtClean="0"/>
              <a:t>are incited by relatively inert foreign bodies. Typically, foreign body </a:t>
            </a:r>
            <a:r>
              <a:rPr lang="en-US" sz="2000" dirty="0" err="1" smtClean="0"/>
              <a:t>granulomas</a:t>
            </a:r>
            <a:r>
              <a:rPr lang="en-US" sz="2000" dirty="0" smtClean="0"/>
              <a:t> form when material such suture are large enough to preclude </a:t>
            </a:r>
            <a:r>
              <a:rPr lang="en-US" sz="2000" dirty="0" err="1" smtClean="0"/>
              <a:t>phagocytosis</a:t>
            </a:r>
            <a:r>
              <a:rPr lang="en-US" sz="2000" dirty="0" smtClean="0"/>
              <a:t> by a single macrophage </a:t>
            </a:r>
          </a:p>
          <a:p>
            <a:pPr marL="420624" indent="-384048" fontAlgn="auto">
              <a:spcAft>
                <a:spcPts val="0"/>
              </a:spcAft>
              <a:buFontTx/>
              <a:buNone/>
              <a:defRPr/>
            </a:pPr>
            <a:r>
              <a:rPr lang="en-US" sz="2000" dirty="0" smtClean="0"/>
              <a:t>These material </a:t>
            </a:r>
            <a:r>
              <a:rPr lang="en-US" sz="2000" dirty="0" smtClean="0">
                <a:solidFill>
                  <a:srgbClr val="FFFF00"/>
                </a:solidFill>
              </a:rPr>
              <a:t>do not incite any specific inflammatory  immune response. </a:t>
            </a:r>
          </a:p>
          <a:p>
            <a:pPr marL="420624" indent="-384048" fontAlgn="auto">
              <a:spcAft>
                <a:spcPts val="0"/>
              </a:spcAft>
              <a:buFontTx/>
              <a:buNone/>
              <a:defRPr/>
            </a:pPr>
            <a:r>
              <a:rPr lang="en-US" sz="2000" dirty="0" smtClean="0"/>
              <a:t>The foreign material can usually be identified in the center of the </a:t>
            </a:r>
            <a:r>
              <a:rPr lang="en-US" sz="2000" dirty="0" err="1" smtClean="0"/>
              <a:t>granuloma</a:t>
            </a:r>
            <a:r>
              <a:rPr lang="en-US" sz="2000" dirty="0" smtClean="0"/>
              <a:t>, by polarized light (appears </a:t>
            </a:r>
            <a:r>
              <a:rPr lang="en-US" sz="2000" dirty="0" err="1" smtClean="0"/>
              <a:t>refractile</a:t>
            </a:r>
            <a:r>
              <a:rPr lang="en-US" sz="2000" dirty="0" smtClean="0"/>
              <a:t>).</a:t>
            </a:r>
          </a:p>
          <a:p>
            <a:pPr marL="420624" indent="-384048" fontAlgn="auto">
              <a:spcAft>
                <a:spcPts val="0"/>
              </a:spcAft>
              <a:buFontTx/>
              <a:buAutoNum type="arabicPeriod"/>
              <a:defRPr/>
            </a:pPr>
            <a:endParaRPr lang="en-US" sz="1800" dirty="0" smtClean="0"/>
          </a:p>
        </p:txBody>
      </p:sp>
      <p:sp>
        <p:nvSpPr>
          <p:cNvPr id="1638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24400" y="1295401"/>
            <a:ext cx="4041775" cy="457200"/>
          </a:xfr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US" sz="2800" dirty="0" smtClean="0"/>
              <a:t>Immune </a:t>
            </a:r>
            <a:r>
              <a:rPr lang="en-US" sz="2800" dirty="0" err="1" smtClean="0"/>
              <a:t>granuloma</a:t>
            </a:r>
            <a:endParaRPr lang="en-US" sz="2800" dirty="0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1981200"/>
            <a:ext cx="4041775" cy="4683125"/>
          </a:xfrm>
          <a:solidFill>
            <a:schemeClr val="accent4"/>
          </a:solidFill>
        </p:spPr>
        <p:txBody>
          <a:bodyPr>
            <a:normAutofit/>
          </a:bodyPr>
          <a:lstStyle/>
          <a:p>
            <a:pPr marL="420624" indent="-384048" fontAlgn="auto">
              <a:spcAft>
                <a:spcPts val="0"/>
              </a:spcAft>
              <a:buFontTx/>
              <a:buNone/>
              <a:defRPr/>
            </a:pPr>
            <a:r>
              <a:rPr lang="en-US" dirty="0" smtClean="0"/>
              <a:t>are caused by insoluble particles, typically microbes, that are capable of inducing a </a:t>
            </a:r>
            <a:r>
              <a:rPr lang="en-US" b="1" dirty="0" smtClean="0">
                <a:solidFill>
                  <a:srgbClr val="FFFF00"/>
                </a:solidFill>
              </a:rPr>
              <a:t>cell-mediated immune response</a:t>
            </a:r>
            <a:r>
              <a:rPr lang="en-US" dirty="0" smtClean="0">
                <a:solidFill>
                  <a:srgbClr val="FFFF00"/>
                </a:solidFill>
              </a:rPr>
              <a:t>. </a:t>
            </a:r>
          </a:p>
          <a:p>
            <a:pPr marL="420624" indent="-384048" fontAlgn="auto">
              <a:spcAft>
                <a:spcPts val="0"/>
              </a:spcAft>
              <a:buFont typeface="Wingdings 2"/>
              <a:buChar char=""/>
              <a:defRPr/>
            </a:pPr>
            <a:endParaRPr lang="en-US" dirty="0" smtClean="0"/>
          </a:p>
          <a:p>
            <a:pPr marL="420624" indent="-384048" fontAlgn="auto">
              <a:spcAft>
                <a:spcPts val="0"/>
              </a:spcAft>
              <a:buFont typeface="Wingdings 2"/>
              <a:buChar char=""/>
              <a:defRPr/>
            </a:pPr>
            <a:endParaRPr 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21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build="p" animBg="1"/>
      <p:bldP spid="6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Content Placeholder 3" descr="immunities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762000" y="533400"/>
            <a:ext cx="7696200" cy="5630863"/>
          </a:xfr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</p:pic>
      <p:sp>
        <p:nvSpPr>
          <p:cNvPr id="3" name="Rectangle 2"/>
          <p:cNvSpPr/>
          <p:nvPr/>
        </p:nvSpPr>
        <p:spPr>
          <a:xfrm>
            <a:off x="6324600" y="4953000"/>
            <a:ext cx="1673225" cy="369888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l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i="1" u="sng" dirty="0"/>
              <a:t>IL-2,</a:t>
            </a:r>
            <a:r>
              <a:rPr lang="en-US" dirty="0"/>
              <a:t> and </a:t>
            </a:r>
            <a:r>
              <a:rPr lang="en-US" i="1" u="sng" dirty="0"/>
              <a:t>IFN-γ,</a:t>
            </a:r>
            <a:r>
              <a:rPr lang="en-US" i="1" dirty="0"/>
              <a:t> </a:t>
            </a:r>
            <a:endParaRPr lang="en-US" dirty="0"/>
          </a:p>
        </p:txBody>
      </p:sp>
      <p:cxnSp>
        <p:nvCxnSpPr>
          <p:cNvPr id="5" name="Elbow Connector 4"/>
          <p:cNvCxnSpPr/>
          <p:nvPr/>
        </p:nvCxnSpPr>
        <p:spPr>
          <a:xfrm rot="5400000">
            <a:off x="6400800" y="4114800"/>
            <a:ext cx="914400" cy="762000"/>
          </a:xfrm>
          <a:prstGeom prst="bentConnector3">
            <a:avLst>
              <a:gd name="adj1" fmla="val 19014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Picture 2" descr="d:\Inetpub\ombroot\content\0721601871\graphics\fullsize\S01871-002-f03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6456"/>
          <a:stretch>
            <a:fillRect/>
          </a:stretch>
        </p:blipFill>
        <p:spPr bwMode="auto">
          <a:xfrm>
            <a:off x="863600" y="2205909"/>
            <a:ext cx="6654800" cy="331454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7470775" cy="1143000"/>
          </a:xfrm>
        </p:spPr>
        <p:txBody>
          <a:bodyPr/>
          <a:lstStyle/>
          <a:p>
            <a:r>
              <a:rPr lang="en-US" altLang="en-US" smtClean="0"/>
              <a:t>Granuloma</a:t>
            </a:r>
          </a:p>
        </p:txBody>
      </p:sp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176213"/>
            <a:ext cx="8509000" cy="652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4132263" y="2667000"/>
            <a:ext cx="4325937" cy="457200"/>
            <a:chOff x="2928" y="1680"/>
            <a:chExt cx="3066" cy="288"/>
          </a:xfrm>
        </p:grpSpPr>
        <p:sp>
          <p:nvSpPr>
            <p:cNvPr id="18447" name="Text Box 5"/>
            <p:cNvSpPr txBox="1">
              <a:spLocks noChangeArrowheads="1"/>
            </p:cNvSpPr>
            <p:nvPr/>
          </p:nvSpPr>
          <p:spPr bwMode="auto">
            <a:xfrm>
              <a:off x="4080" y="1680"/>
              <a:ext cx="1914" cy="288"/>
            </a:xfrm>
            <a:prstGeom prst="rect">
              <a:avLst/>
            </a:prstGeom>
            <a:solidFill>
              <a:srgbClr val="FFFFFF"/>
            </a:solidFill>
            <a:ln w="254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 rtl="0" eaLnBrk="0" hangingPunct="0"/>
              <a:r>
                <a:rPr lang="en-US" altLang="en-US" sz="2400">
                  <a:solidFill>
                    <a:schemeClr val="bg2"/>
                  </a:solidFill>
                  <a:latin typeface="Times" pitchFamily="18" charset="0"/>
                </a:rPr>
                <a:t>Caseous Necrosis</a:t>
              </a:r>
            </a:p>
          </p:txBody>
        </p:sp>
        <p:sp>
          <p:nvSpPr>
            <p:cNvPr id="18448" name="Line 6"/>
            <p:cNvSpPr>
              <a:spLocks noChangeShapeType="1"/>
            </p:cNvSpPr>
            <p:nvPr/>
          </p:nvSpPr>
          <p:spPr bwMode="auto">
            <a:xfrm flipH="1">
              <a:off x="2928" y="1824"/>
              <a:ext cx="1152" cy="48"/>
            </a:xfrm>
            <a:prstGeom prst="line">
              <a:avLst/>
            </a:prstGeom>
            <a:noFill/>
            <a:ln w="25400">
              <a:solidFill>
                <a:schemeClr val="bg2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ar-SA"/>
            </a:p>
          </p:txBody>
        </p:sp>
      </p:grp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3919538" y="4414838"/>
            <a:ext cx="4919662" cy="461962"/>
            <a:chOff x="2928" y="1680"/>
            <a:chExt cx="3486" cy="291"/>
          </a:xfrm>
        </p:grpSpPr>
        <p:sp>
          <p:nvSpPr>
            <p:cNvPr id="18445" name="Text Box 8"/>
            <p:cNvSpPr txBox="1">
              <a:spLocks noChangeArrowheads="1"/>
            </p:cNvSpPr>
            <p:nvPr/>
          </p:nvSpPr>
          <p:spPr bwMode="auto">
            <a:xfrm>
              <a:off x="3984" y="1680"/>
              <a:ext cx="2430" cy="291"/>
            </a:xfrm>
            <a:prstGeom prst="rect">
              <a:avLst/>
            </a:prstGeom>
            <a:solidFill>
              <a:srgbClr val="FFFFFF"/>
            </a:solidFill>
            <a:ln w="254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 rtl="0" eaLnBrk="0" hangingPunct="0"/>
              <a:r>
                <a:rPr lang="en-US" altLang="en-US" sz="2400">
                  <a:solidFill>
                    <a:schemeClr val="bg2"/>
                  </a:solidFill>
                  <a:latin typeface="Times" pitchFamily="18" charset="0"/>
                </a:rPr>
                <a:t>Epithelioid Macrophage</a:t>
              </a:r>
            </a:p>
          </p:txBody>
        </p:sp>
        <p:sp>
          <p:nvSpPr>
            <p:cNvPr id="18446" name="Line 9"/>
            <p:cNvSpPr>
              <a:spLocks noChangeShapeType="1"/>
            </p:cNvSpPr>
            <p:nvPr/>
          </p:nvSpPr>
          <p:spPr bwMode="auto">
            <a:xfrm flipH="1">
              <a:off x="2928" y="1824"/>
              <a:ext cx="1152" cy="48"/>
            </a:xfrm>
            <a:prstGeom prst="line">
              <a:avLst/>
            </a:prstGeom>
            <a:noFill/>
            <a:ln w="25400">
              <a:solidFill>
                <a:schemeClr val="bg2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ar-SA"/>
            </a:p>
          </p:txBody>
        </p:sp>
      </p:grpSp>
      <p:grpSp>
        <p:nvGrpSpPr>
          <p:cNvPr id="4" name="Group 10"/>
          <p:cNvGrpSpPr>
            <a:grpSpLocks/>
          </p:cNvGrpSpPr>
          <p:nvPr/>
        </p:nvGrpSpPr>
        <p:grpSpPr bwMode="auto">
          <a:xfrm>
            <a:off x="5105400" y="457200"/>
            <a:ext cx="3590925" cy="1219200"/>
            <a:chOff x="3696" y="288"/>
            <a:chExt cx="2544" cy="768"/>
          </a:xfrm>
        </p:grpSpPr>
        <p:sp>
          <p:nvSpPr>
            <p:cNvPr id="18443" name="Text Box 11"/>
            <p:cNvSpPr txBox="1">
              <a:spLocks noChangeArrowheads="1"/>
            </p:cNvSpPr>
            <p:nvPr/>
          </p:nvSpPr>
          <p:spPr bwMode="auto">
            <a:xfrm>
              <a:off x="4104" y="288"/>
              <a:ext cx="2136" cy="291"/>
            </a:xfrm>
            <a:prstGeom prst="rect">
              <a:avLst/>
            </a:prstGeom>
            <a:solidFill>
              <a:srgbClr val="FFFFFF"/>
            </a:solidFill>
            <a:ln w="254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 rtl="0" eaLnBrk="0" hangingPunct="0"/>
              <a:r>
                <a:rPr lang="en-US" altLang="en-US" sz="2400">
                  <a:solidFill>
                    <a:schemeClr val="bg2"/>
                  </a:solidFill>
                  <a:latin typeface="Times" pitchFamily="18" charset="0"/>
                </a:rPr>
                <a:t>Langhans Giant Cell</a:t>
              </a:r>
            </a:p>
          </p:txBody>
        </p:sp>
        <p:sp>
          <p:nvSpPr>
            <p:cNvPr id="18444" name="Line 12"/>
            <p:cNvSpPr>
              <a:spLocks noChangeShapeType="1"/>
            </p:cNvSpPr>
            <p:nvPr/>
          </p:nvSpPr>
          <p:spPr bwMode="auto">
            <a:xfrm flipH="1">
              <a:off x="3696" y="432"/>
              <a:ext cx="864" cy="624"/>
            </a:xfrm>
            <a:prstGeom prst="line">
              <a:avLst/>
            </a:prstGeom>
            <a:noFill/>
            <a:ln w="25400">
              <a:solidFill>
                <a:srgbClr val="FFFFFF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ar-SA"/>
            </a:p>
          </p:txBody>
        </p:sp>
      </p:grpSp>
      <p:grpSp>
        <p:nvGrpSpPr>
          <p:cNvPr id="5" name="Group 13"/>
          <p:cNvGrpSpPr>
            <a:grpSpLocks/>
          </p:cNvGrpSpPr>
          <p:nvPr/>
        </p:nvGrpSpPr>
        <p:grpSpPr bwMode="auto">
          <a:xfrm>
            <a:off x="474663" y="762000"/>
            <a:ext cx="2573337" cy="1452563"/>
            <a:chOff x="336" y="480"/>
            <a:chExt cx="1824" cy="915"/>
          </a:xfrm>
        </p:grpSpPr>
        <p:sp>
          <p:nvSpPr>
            <p:cNvPr id="18441" name="Text Box 14"/>
            <p:cNvSpPr txBox="1">
              <a:spLocks noChangeArrowheads="1"/>
            </p:cNvSpPr>
            <p:nvPr/>
          </p:nvSpPr>
          <p:spPr bwMode="auto">
            <a:xfrm>
              <a:off x="336" y="1104"/>
              <a:ext cx="1824" cy="291"/>
            </a:xfrm>
            <a:prstGeom prst="rect">
              <a:avLst/>
            </a:prstGeom>
            <a:solidFill>
              <a:srgbClr val="FFFFFF"/>
            </a:solidFill>
            <a:ln w="254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 rtl="0" eaLnBrk="0" hangingPunct="0"/>
              <a:r>
                <a:rPr lang="en-US" altLang="en-US" sz="2400">
                  <a:solidFill>
                    <a:schemeClr val="bg2"/>
                  </a:solidFill>
                  <a:latin typeface="Times" pitchFamily="18" charset="0"/>
                </a:rPr>
                <a:t>Lymphocytic Rim</a:t>
              </a:r>
            </a:p>
          </p:txBody>
        </p:sp>
        <p:sp>
          <p:nvSpPr>
            <p:cNvPr id="18442" name="Line 15"/>
            <p:cNvSpPr>
              <a:spLocks noChangeShapeType="1"/>
            </p:cNvSpPr>
            <p:nvPr/>
          </p:nvSpPr>
          <p:spPr bwMode="auto">
            <a:xfrm flipH="1" flipV="1">
              <a:off x="1008" y="480"/>
              <a:ext cx="384" cy="624"/>
            </a:xfrm>
            <a:prstGeom prst="line">
              <a:avLst/>
            </a:prstGeom>
            <a:noFill/>
            <a:ln w="25400">
              <a:solidFill>
                <a:srgbClr val="FFFFFF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ar-SA"/>
            </a:p>
          </p:txBody>
        </p:sp>
      </p:grpSp>
      <p:pic>
        <p:nvPicPr>
          <p:cNvPr id="18440" name="Picture 7" descr="http://library.med.utah.edu/WebPath/jpeg1/LUNG12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114800"/>
            <a:ext cx="3886200" cy="2544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70775" cy="1143000"/>
          </a:xfrm>
        </p:spPr>
        <p:txBody>
          <a:bodyPr/>
          <a:lstStyle/>
          <a:p>
            <a:endParaRPr lang="ar-SA" smtClean="0"/>
          </a:p>
        </p:txBody>
      </p:sp>
      <p:pic>
        <p:nvPicPr>
          <p:cNvPr id="1945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-19050"/>
            <a:ext cx="8610600" cy="683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0" name="Rectangle 3"/>
          <p:cNvSpPr>
            <a:spLocks noChangeArrowheads="1"/>
          </p:cNvSpPr>
          <p:nvPr/>
        </p:nvSpPr>
        <p:spPr bwMode="auto">
          <a:xfrm>
            <a:off x="1752600" y="1447800"/>
            <a:ext cx="1493838" cy="369888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rtl="0"/>
            <a:r>
              <a:rPr lang="en-US">
                <a:latin typeface="Franklin Gothic Book" pitchFamily="34" charset="0"/>
              </a:rPr>
              <a:t>Lymphocytes </a:t>
            </a:r>
          </a:p>
        </p:txBody>
      </p:sp>
      <p:sp>
        <p:nvSpPr>
          <p:cNvPr id="19461" name="Rectangle 4"/>
          <p:cNvSpPr>
            <a:spLocks noChangeArrowheads="1"/>
          </p:cNvSpPr>
          <p:nvPr/>
        </p:nvSpPr>
        <p:spPr bwMode="auto">
          <a:xfrm>
            <a:off x="3581400" y="990600"/>
            <a:ext cx="2238375" cy="369888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rtl="0"/>
            <a:r>
              <a:rPr lang="en-US">
                <a:latin typeface="Franklin Gothic Book" pitchFamily="34" charset="0"/>
              </a:rPr>
              <a:t>Epitheliod histiocytes</a:t>
            </a:r>
          </a:p>
        </p:txBody>
      </p:sp>
      <p:sp>
        <p:nvSpPr>
          <p:cNvPr id="19462" name="Rectangle 5"/>
          <p:cNvSpPr>
            <a:spLocks noChangeArrowheads="1"/>
          </p:cNvSpPr>
          <p:nvPr/>
        </p:nvSpPr>
        <p:spPr bwMode="auto">
          <a:xfrm>
            <a:off x="5867400" y="2590800"/>
            <a:ext cx="2028825" cy="369888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rtl="0"/>
            <a:r>
              <a:rPr lang="en-US">
                <a:latin typeface="Franklin Gothic Book" pitchFamily="34" charset="0"/>
              </a:rPr>
              <a:t>Multinucleated cell</a:t>
            </a:r>
          </a:p>
        </p:txBody>
      </p:sp>
      <p:sp>
        <p:nvSpPr>
          <p:cNvPr id="19463" name="Rectangle 6"/>
          <p:cNvSpPr>
            <a:spLocks noChangeArrowheads="1"/>
          </p:cNvSpPr>
          <p:nvPr/>
        </p:nvSpPr>
        <p:spPr bwMode="auto">
          <a:xfrm>
            <a:off x="3810000" y="2971800"/>
            <a:ext cx="1081088" cy="369888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rtl="0"/>
            <a:r>
              <a:rPr lang="en-US">
                <a:latin typeface="Franklin Gothic Book" pitchFamily="34" charset="0"/>
              </a:rPr>
              <a:t>Necrosis 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عنوان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altLang="en-US" sz="2800" smtClean="0"/>
              <a:t>Granulomatous Inflammation </a:t>
            </a:r>
            <a:br>
              <a:rPr lang="en-US" altLang="en-US" sz="2800" smtClean="0"/>
            </a:br>
            <a:r>
              <a:rPr lang="en-US" altLang="en-US" sz="3200" b="1" smtClean="0">
                <a:solidFill>
                  <a:srgbClr val="FFFF00"/>
                </a:solidFill>
              </a:rPr>
              <a:t>Causes</a:t>
            </a:r>
            <a:endParaRPr lang="en-US" sz="2800" b="1" smtClean="0">
              <a:solidFill>
                <a:srgbClr val="FFFF00"/>
              </a:solidFill>
            </a:endParaRPr>
          </a:p>
        </p:txBody>
      </p:sp>
      <p:sp>
        <p:nvSpPr>
          <p:cNvPr id="20483" name="عنصر نائب للنص 2"/>
          <p:cNvSpPr>
            <a:spLocks noGrp="1"/>
          </p:cNvSpPr>
          <p:nvPr>
            <p:ph type="body" idx="1"/>
          </p:nvPr>
        </p:nvSpPr>
        <p:spPr>
          <a:xfrm>
            <a:off x="4724400" y="990601"/>
            <a:ext cx="4040188" cy="533400"/>
          </a:xfr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US" altLang="en-US" dirty="0" smtClean="0">
                <a:solidFill>
                  <a:srgbClr val="FF0000"/>
                </a:solidFill>
              </a:rPr>
              <a:t>Immune </a:t>
            </a:r>
            <a:r>
              <a:rPr lang="en-US" altLang="en-US" dirty="0" err="1" smtClean="0">
                <a:solidFill>
                  <a:srgbClr val="FF0000"/>
                </a:solidFill>
              </a:rPr>
              <a:t>granuloma</a:t>
            </a:r>
            <a:r>
              <a:rPr lang="en-US" altLang="en-US" dirty="0" smtClean="0">
                <a:solidFill>
                  <a:srgbClr val="FF0000"/>
                </a:solidFill>
              </a:rPr>
              <a:t>:</a:t>
            </a:r>
          </a:p>
        </p:txBody>
      </p:sp>
      <p:sp>
        <p:nvSpPr>
          <p:cNvPr id="1024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724400" y="1828800"/>
            <a:ext cx="4040188" cy="4648200"/>
          </a:xfrm>
          <a:solidFill>
            <a:schemeClr val="accent4"/>
          </a:solidFill>
        </p:spPr>
        <p:txBody>
          <a:bodyPr>
            <a:normAutofit/>
          </a:bodyPr>
          <a:lstStyle/>
          <a:p>
            <a:pPr marL="420624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en-US" altLang="en-US" sz="2000" b="1" dirty="0" smtClean="0">
                <a:solidFill>
                  <a:srgbClr val="FFFF00"/>
                </a:solidFill>
              </a:rPr>
              <a:t>Bacteria</a:t>
            </a:r>
            <a:endParaRPr lang="en-US" altLang="en-US" sz="1600" b="1" dirty="0" smtClean="0">
              <a:solidFill>
                <a:srgbClr val="FFFF00"/>
              </a:solidFill>
            </a:endParaRPr>
          </a:p>
          <a:p>
            <a:pPr marL="722376" lvl="1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altLang="en-US" sz="1800" dirty="0" smtClean="0">
                <a:latin typeface="Arial Black" pitchFamily="34" charset="0"/>
              </a:rPr>
              <a:t>Tuberculosis</a:t>
            </a:r>
          </a:p>
          <a:p>
            <a:pPr marL="722376" lvl="1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altLang="en-US" sz="1800" dirty="0" smtClean="0">
                <a:latin typeface="Arial Black" pitchFamily="34" charset="0"/>
              </a:rPr>
              <a:t>Leprosy                                                                    </a:t>
            </a:r>
          </a:p>
          <a:p>
            <a:pPr marL="722376" lvl="1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altLang="en-US" sz="1800" dirty="0" err="1" smtClean="0">
                <a:latin typeface="Arial Black" pitchFamily="34" charset="0"/>
              </a:rPr>
              <a:t>Actinomycosis</a:t>
            </a:r>
            <a:r>
              <a:rPr lang="en-US" altLang="en-US" sz="1800" dirty="0" smtClean="0">
                <a:latin typeface="Arial Black" pitchFamily="34" charset="0"/>
              </a:rPr>
              <a:t>                                                      </a:t>
            </a:r>
          </a:p>
          <a:p>
            <a:pPr marL="722376" lvl="1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altLang="en-US" sz="1800" dirty="0" smtClean="0">
                <a:latin typeface="Arial Black" pitchFamily="34" charset="0"/>
              </a:rPr>
              <a:t> Cat-scratch disease</a:t>
            </a:r>
          </a:p>
          <a:p>
            <a:pPr marL="420624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en-US" altLang="en-US" sz="2000" b="1" dirty="0" smtClean="0">
                <a:solidFill>
                  <a:srgbClr val="FFFF00"/>
                </a:solidFill>
              </a:rPr>
              <a:t>Parasites</a:t>
            </a:r>
            <a:endParaRPr lang="en-US" altLang="en-US" sz="1600" b="1" dirty="0" smtClean="0">
              <a:solidFill>
                <a:srgbClr val="FFFF00"/>
              </a:solidFill>
            </a:endParaRPr>
          </a:p>
          <a:p>
            <a:pPr marL="722376" lvl="1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altLang="en-US" sz="1800" dirty="0" err="1" smtClean="0">
                <a:latin typeface="Arial Black" pitchFamily="34" charset="0"/>
              </a:rPr>
              <a:t>Schistosomiasis</a:t>
            </a:r>
            <a:r>
              <a:rPr lang="en-US" altLang="en-US" sz="1800" dirty="0" smtClean="0">
                <a:latin typeface="Arial Black" pitchFamily="34" charset="0"/>
              </a:rPr>
              <a:t>                                                 </a:t>
            </a:r>
          </a:p>
          <a:p>
            <a:pPr marL="722376" lvl="1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altLang="en-US" sz="1800" dirty="0" err="1" smtClean="0">
                <a:latin typeface="Arial Black" pitchFamily="34" charset="0"/>
              </a:rPr>
              <a:t>Leishmaniasis</a:t>
            </a:r>
            <a:endParaRPr lang="en-US" altLang="en-US" sz="1800" dirty="0" smtClean="0">
              <a:latin typeface="Arial Black" pitchFamily="34" charset="0"/>
            </a:endParaRPr>
          </a:p>
          <a:p>
            <a:pPr marL="420624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en-US" altLang="en-US" sz="2000" b="1" dirty="0" smtClean="0">
                <a:solidFill>
                  <a:srgbClr val="FFFF00"/>
                </a:solidFill>
              </a:rPr>
              <a:t>Fungi</a:t>
            </a:r>
            <a:endParaRPr lang="en-US" altLang="en-US" sz="1600" b="1" dirty="0" smtClean="0">
              <a:solidFill>
                <a:srgbClr val="FFFF00"/>
              </a:solidFill>
            </a:endParaRPr>
          </a:p>
          <a:p>
            <a:pPr marL="722376" lvl="1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altLang="en-US" sz="1800" dirty="0" err="1" smtClean="0">
                <a:latin typeface="Arial Black" pitchFamily="34" charset="0"/>
              </a:rPr>
              <a:t>Histoplasmosis</a:t>
            </a:r>
            <a:endParaRPr lang="en-US" altLang="en-US" sz="1800" dirty="0" smtClean="0">
              <a:latin typeface="Arial Black" pitchFamily="34" charset="0"/>
            </a:endParaRPr>
          </a:p>
          <a:p>
            <a:pPr marL="722376" lvl="1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altLang="en-US" sz="1800" dirty="0" err="1" smtClean="0">
                <a:latin typeface="Arial Black" pitchFamily="34" charset="0"/>
              </a:rPr>
              <a:t>Blastomycosis</a:t>
            </a:r>
            <a:endParaRPr lang="en-US" altLang="en-US" sz="1800" dirty="0" smtClean="0">
              <a:latin typeface="Arial Black" pitchFamily="34" charset="0"/>
            </a:endParaRPr>
          </a:p>
          <a:p>
            <a:pPr marL="420624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en-US" altLang="en-US" sz="2000" b="1" dirty="0" smtClean="0">
                <a:solidFill>
                  <a:srgbClr val="FFFF00"/>
                </a:solidFill>
              </a:rPr>
              <a:t>Metal/Dust</a:t>
            </a:r>
            <a:endParaRPr lang="en-US" altLang="en-US" sz="1600" b="1" dirty="0" smtClean="0">
              <a:solidFill>
                <a:srgbClr val="FFFF00"/>
              </a:solidFill>
            </a:endParaRPr>
          </a:p>
          <a:p>
            <a:pPr marL="722376" lvl="1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altLang="en-US" sz="1800" dirty="0" err="1" smtClean="0">
                <a:latin typeface="Arial Black" pitchFamily="34" charset="0"/>
              </a:rPr>
              <a:t>Berylliosis</a:t>
            </a:r>
            <a:endParaRPr lang="en-US" altLang="en-US" sz="1800" dirty="0" smtClean="0">
              <a:latin typeface="Arial Black" pitchFamily="34" charset="0"/>
            </a:endParaRPr>
          </a:p>
          <a:p>
            <a:pPr marL="722376" lvl="1" indent="-274320" fontAlgn="auto">
              <a:spcAft>
                <a:spcPts val="0"/>
              </a:spcAft>
              <a:buFont typeface="Wingdings 2"/>
              <a:buNone/>
              <a:defRPr/>
            </a:pPr>
            <a:endParaRPr lang="en-US" altLang="en-US" sz="1800" dirty="0" smtClean="0">
              <a:latin typeface="Arial Black" pitchFamily="34" charset="0"/>
            </a:endParaRPr>
          </a:p>
          <a:p>
            <a:pPr marL="420624" indent="-384048" fontAlgn="auto">
              <a:spcAft>
                <a:spcPts val="0"/>
              </a:spcAft>
              <a:buFontTx/>
              <a:buNone/>
              <a:defRPr/>
            </a:pPr>
            <a:endParaRPr lang="en-US" sz="3600" dirty="0" smtClean="0"/>
          </a:p>
        </p:txBody>
      </p:sp>
      <p:sp>
        <p:nvSpPr>
          <p:cNvPr id="2048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304800" y="990601"/>
            <a:ext cx="4041775" cy="533399"/>
          </a:xfr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en-US" altLang="en-US" dirty="0" smtClean="0">
                <a:solidFill>
                  <a:srgbClr val="FF0000"/>
                </a:solidFill>
              </a:rPr>
              <a:t>Non-immune </a:t>
            </a:r>
            <a:r>
              <a:rPr lang="en-US" altLang="en-US" dirty="0" err="1" smtClean="0">
                <a:solidFill>
                  <a:srgbClr val="FF0000"/>
                </a:solidFill>
              </a:rPr>
              <a:t>granuloma</a:t>
            </a:r>
            <a:endParaRPr lang="en-US" altLang="en-US" dirty="0" smtClean="0">
              <a:solidFill>
                <a:srgbClr val="FF0000"/>
              </a:solidFill>
            </a:endParaRPr>
          </a:p>
        </p:txBody>
      </p:sp>
      <p:sp>
        <p:nvSpPr>
          <p:cNvPr id="1024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381000" y="1828800"/>
            <a:ext cx="4041775" cy="2590800"/>
          </a:xfrm>
          <a:solidFill>
            <a:schemeClr val="accent4"/>
          </a:solidFill>
        </p:spPr>
        <p:txBody>
          <a:bodyPr>
            <a:normAutofit/>
          </a:bodyPr>
          <a:lstStyle/>
          <a:p>
            <a:pPr marL="420624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en-US" altLang="en-US" sz="2800" b="1" dirty="0" smtClean="0">
                <a:solidFill>
                  <a:srgbClr val="FFFF00"/>
                </a:solidFill>
              </a:rPr>
              <a:t>Foreign body</a:t>
            </a:r>
          </a:p>
          <a:p>
            <a:pPr marL="722376" lvl="1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altLang="en-US" dirty="0" smtClean="0">
                <a:latin typeface="Arial Black" pitchFamily="34" charset="0"/>
              </a:rPr>
              <a:t>Suture</a:t>
            </a:r>
          </a:p>
          <a:p>
            <a:pPr marL="722376" lvl="1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altLang="en-US" dirty="0" smtClean="0">
                <a:latin typeface="Arial Black" pitchFamily="34" charset="0"/>
              </a:rPr>
              <a:t>Graft material</a:t>
            </a:r>
          </a:p>
          <a:p>
            <a:pPr marL="722376" lvl="1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altLang="en-US" dirty="0" smtClean="0">
                <a:latin typeface="Arial Black" pitchFamily="34" charset="0"/>
              </a:rPr>
              <a:t>talc (associated with intravenous drug abuse)</a:t>
            </a:r>
          </a:p>
          <a:p>
            <a:pPr marL="420624" indent="-384048" fontAlgn="auto">
              <a:spcAft>
                <a:spcPts val="0"/>
              </a:spcAft>
              <a:buFont typeface="Wingdings 2"/>
              <a:buChar char=""/>
              <a:defRPr/>
            </a:pPr>
            <a:endParaRPr lang="en-US" altLang="en-US" sz="2000" b="1" dirty="0" smtClean="0">
              <a:solidFill>
                <a:srgbClr val="FF0000"/>
              </a:solidFill>
            </a:endParaRPr>
          </a:p>
          <a:p>
            <a:pPr marL="420624" indent="-384048" fontAlgn="auto">
              <a:spcAft>
                <a:spcPts val="0"/>
              </a:spcAft>
              <a:buFont typeface="Wingdings 2"/>
              <a:buChar char=""/>
              <a:defRPr/>
            </a:pPr>
            <a:endParaRPr lang="en-US" sz="4400" dirty="0" smtClean="0"/>
          </a:p>
        </p:txBody>
      </p:sp>
      <p:sp>
        <p:nvSpPr>
          <p:cNvPr id="10247" name="مستطيل 6"/>
          <p:cNvSpPr>
            <a:spLocks noChangeArrowheads="1"/>
          </p:cNvSpPr>
          <p:nvPr/>
        </p:nvSpPr>
        <p:spPr bwMode="auto">
          <a:xfrm>
            <a:off x="7253288" y="5551488"/>
            <a:ext cx="1738312" cy="1077912"/>
          </a:xfrm>
          <a:prstGeom prst="rect">
            <a:avLst/>
          </a:prstGeom>
          <a:solidFill>
            <a:schemeClr val="accent4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US" sz="2800" b="1" dirty="0">
                <a:solidFill>
                  <a:srgbClr val="FF0000"/>
                </a:solidFill>
                <a:latin typeface="+mn-lt"/>
                <a:cs typeface="+mn-cs"/>
              </a:rPr>
              <a:t>unknown</a:t>
            </a:r>
            <a:endParaRPr lang="en-US" altLang="en-US" b="1" dirty="0">
              <a:solidFill>
                <a:srgbClr val="FF0000"/>
              </a:solidFill>
              <a:latin typeface="+mn-lt"/>
              <a:cs typeface="+mn-cs"/>
            </a:endParaRPr>
          </a:p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US" b="1" dirty="0" err="1">
                <a:solidFill>
                  <a:srgbClr val="FFFF00"/>
                </a:solidFill>
                <a:latin typeface="+mn-lt"/>
                <a:cs typeface="+mn-cs"/>
              </a:rPr>
              <a:t>Sarcoidosis</a:t>
            </a:r>
            <a:endParaRPr lang="en-US" altLang="en-US" b="1" dirty="0">
              <a:solidFill>
                <a:srgbClr val="FFFF00"/>
              </a:solidFill>
              <a:latin typeface="+mn-lt"/>
              <a:cs typeface="+mn-cs"/>
            </a:endParaRPr>
          </a:p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 err="1">
                <a:solidFill>
                  <a:srgbClr val="FFFF00"/>
                </a:solidFill>
                <a:latin typeface="+mn-lt"/>
                <a:cs typeface="+mn-cs"/>
              </a:rPr>
              <a:t>Crohn’s</a:t>
            </a:r>
            <a:r>
              <a:rPr lang="en-US" b="1" dirty="0">
                <a:solidFill>
                  <a:srgbClr val="FFFF00"/>
                </a:solidFill>
                <a:latin typeface="+mn-lt"/>
                <a:cs typeface="+mn-cs"/>
              </a:rPr>
              <a:t> disease</a:t>
            </a:r>
            <a:endParaRPr lang="en-US" dirty="0">
              <a:solidFill>
                <a:srgbClr val="FFFF00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dirty="0" smtClean="0"/>
              <a:t>Tuberculosis  </a:t>
            </a:r>
            <a:br>
              <a:rPr lang="en-US" dirty="0" smtClean="0"/>
            </a:br>
            <a:r>
              <a:rPr lang="en-US" dirty="0" smtClean="0"/>
              <a:t> </a:t>
            </a:r>
            <a:r>
              <a:rPr lang="en-US" i="1" dirty="0" err="1" smtClean="0">
                <a:solidFill>
                  <a:srgbClr val="FFFF00"/>
                </a:solidFill>
              </a:rPr>
              <a:t>Mycobacterum</a:t>
            </a:r>
            <a:r>
              <a:rPr lang="en-US" i="1" dirty="0" smtClean="0">
                <a:solidFill>
                  <a:srgbClr val="FFFF00"/>
                </a:solidFill>
              </a:rPr>
              <a:t> tuberculosis 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524000"/>
            <a:ext cx="8229600" cy="50292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2400" dirty="0" err="1" smtClean="0"/>
              <a:t>Mycobacteria</a:t>
            </a:r>
            <a:r>
              <a:rPr lang="en-US" sz="2400" dirty="0" smtClean="0"/>
              <a:t> – ‘fungus like.. </a:t>
            </a:r>
          </a:p>
          <a:p>
            <a:pPr eaLnBrk="1" hangingPunct="1"/>
            <a:r>
              <a:rPr lang="en-US" sz="2400" dirty="0" smtClean="0"/>
              <a:t>slender rods </a:t>
            </a:r>
          </a:p>
          <a:p>
            <a:pPr eaLnBrk="1" hangingPunct="1"/>
            <a:r>
              <a:rPr lang="en-US" sz="2400" dirty="0" smtClean="0"/>
              <a:t>acid fast bacilli [AFB] (i.e., they have a high content of complex lipids that readily bind the </a:t>
            </a:r>
            <a:r>
              <a:rPr lang="en-US" sz="2400" dirty="0" err="1" smtClean="0"/>
              <a:t>Ziehl-Neelsen</a:t>
            </a:r>
            <a:r>
              <a:rPr lang="en-US" sz="2400" dirty="0" smtClean="0"/>
              <a:t> [</a:t>
            </a:r>
            <a:r>
              <a:rPr lang="en-US" sz="2400" dirty="0" err="1" smtClean="0"/>
              <a:t>carbol</a:t>
            </a:r>
            <a:r>
              <a:rPr lang="en-US" sz="2400" dirty="0" smtClean="0"/>
              <a:t> </a:t>
            </a:r>
            <a:r>
              <a:rPr lang="en-US" sz="2400" dirty="0" err="1" smtClean="0"/>
              <a:t>fuchsin</a:t>
            </a:r>
            <a:r>
              <a:rPr lang="en-US" sz="2400" dirty="0" smtClean="0"/>
              <a:t>] stain and subsequently resist </a:t>
            </a:r>
            <a:r>
              <a:rPr lang="en-US" sz="2400" dirty="0" err="1" smtClean="0"/>
              <a:t>decolorization</a:t>
            </a:r>
            <a:r>
              <a:rPr lang="en-US" sz="2400" dirty="0" smtClean="0"/>
              <a:t>).</a:t>
            </a:r>
          </a:p>
          <a:p>
            <a:pPr eaLnBrk="1" hangingPunct="1"/>
            <a:endParaRPr lang="en-US" sz="2400" i="1" dirty="0" smtClean="0"/>
          </a:p>
          <a:p>
            <a:pPr eaLnBrk="1" hangingPunct="1">
              <a:buNone/>
            </a:pPr>
            <a:endParaRPr lang="en-US" sz="3600" dirty="0" smtClean="0"/>
          </a:p>
          <a:p>
            <a:pPr eaLnBrk="1" hangingPunct="1"/>
            <a:endParaRPr lang="en-US" sz="3600" dirty="0" smtClean="0"/>
          </a:p>
        </p:txBody>
      </p:sp>
      <p:pic>
        <p:nvPicPr>
          <p:cNvPr id="4" name="Picture 4" descr="Tuberculosis Bacteria"/>
          <p:cNvPicPr>
            <a:picLocks noChangeAspect="1" noChangeArrowheads="1"/>
          </p:cNvPicPr>
          <p:nvPr/>
        </p:nvPicPr>
        <p:blipFill>
          <a:blip r:embed="rId3" cstate="print">
            <a:lum bright="-30000" contrast="10000"/>
          </a:blip>
          <a:srcRect/>
          <a:stretch>
            <a:fillRect/>
          </a:stretch>
        </p:blipFill>
        <p:spPr bwMode="auto">
          <a:xfrm>
            <a:off x="6781800" y="304800"/>
            <a:ext cx="2133600" cy="1882588"/>
          </a:xfrm>
          <a:prstGeom prst="rect">
            <a:avLst/>
          </a:prstGeom>
          <a:noFill/>
        </p:spPr>
      </p:pic>
      <p:pic>
        <p:nvPicPr>
          <p:cNvPr id="5" name="Picture 2" descr="INFEC0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990600" y="3773487"/>
            <a:ext cx="5562600" cy="3084513"/>
          </a:xfrm>
          <a:prstGeom prst="rect">
            <a:avLst/>
          </a:prstGeom>
        </p:spPr>
      </p:pic>
      <p:pic>
        <p:nvPicPr>
          <p:cNvPr id="65538" name="Picture 2" descr="http://www.ihcworld.com/royellis/gallery/images/zn.jpg"/>
          <p:cNvPicPr>
            <a:picLocks noChangeAspect="1" noChangeArrowheads="1"/>
          </p:cNvPicPr>
          <p:nvPr/>
        </p:nvPicPr>
        <p:blipFill>
          <a:blip r:embed="rId5" cstate="print"/>
          <a:srcRect l="43750" r="6250" b="37500"/>
          <a:stretch>
            <a:fillRect/>
          </a:stretch>
        </p:blipFill>
        <p:spPr bwMode="auto">
          <a:xfrm>
            <a:off x="6781800" y="3962400"/>
            <a:ext cx="2209800" cy="1841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55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5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Pathogenesis of TB</a:t>
            </a:r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Cord factor  is a </a:t>
            </a:r>
            <a:r>
              <a:rPr lang="en-US" dirty="0" err="1" smtClean="0"/>
              <a:t>glycolipid</a:t>
            </a:r>
            <a:r>
              <a:rPr lang="en-US" dirty="0" smtClean="0"/>
              <a:t> molecule found in the cell wall of Mycobacterium tuberculosis and similar species. </a:t>
            </a:r>
          </a:p>
          <a:p>
            <a:r>
              <a:rPr lang="en-US" dirty="0" smtClean="0"/>
              <a:t>It protects </a:t>
            </a:r>
            <a:r>
              <a:rPr lang="en-US" i="1" dirty="0" smtClean="0"/>
              <a:t>M. tuberculosis</a:t>
            </a:r>
            <a:r>
              <a:rPr lang="en-US" dirty="0" smtClean="0"/>
              <a:t> from the defenses of the host</a:t>
            </a:r>
          </a:p>
          <a:p>
            <a:r>
              <a:rPr lang="en-CA" dirty="0" smtClean="0"/>
              <a:t>Cord factor presence increases the production of the cytokines interleukin-12 (IL-12), IL-1</a:t>
            </a:r>
            <a:r>
              <a:rPr lang="el-GR" dirty="0" smtClean="0"/>
              <a:t>β,</a:t>
            </a:r>
            <a:r>
              <a:rPr lang="en-CA" dirty="0" smtClean="0"/>
              <a:t> IL-6 and TNF </a:t>
            </a:r>
            <a:r>
              <a:rPr lang="en-US" dirty="0" smtClean="0"/>
              <a:t> which are all pro-inflammatory cytokines important for </a:t>
            </a:r>
            <a:r>
              <a:rPr lang="en-US" dirty="0" err="1" smtClean="0"/>
              <a:t>granuloma</a:t>
            </a:r>
            <a:r>
              <a:rPr lang="en-US" dirty="0" smtClean="0"/>
              <a:t> formation</a:t>
            </a:r>
            <a:endParaRPr lang="ar-SA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143000"/>
          </a:xfrm>
        </p:spPr>
        <p:txBody>
          <a:bodyPr/>
          <a:lstStyle/>
          <a:p>
            <a:pPr marL="342900" indent="-342900" algn="ctr"/>
            <a:r>
              <a:rPr lang="en-US" altLang="en-US" sz="3200" smtClean="0">
                <a:solidFill>
                  <a:srgbClr val="FFFF00"/>
                </a:solidFill>
                <a:latin typeface="Arial Black" pitchFamily="34" charset="0"/>
              </a:rPr>
              <a:t>Tuberculosis</a:t>
            </a:r>
            <a:br>
              <a:rPr lang="en-US" altLang="en-US" sz="3200" smtClean="0">
                <a:solidFill>
                  <a:srgbClr val="FFFF00"/>
                </a:solidFill>
                <a:latin typeface="Arial Black" pitchFamily="34" charset="0"/>
              </a:rPr>
            </a:br>
            <a:endParaRPr lang="en-US" sz="3200" smtClean="0">
              <a:solidFill>
                <a:srgbClr val="FFFF00"/>
              </a:solidFill>
            </a:endParaRPr>
          </a:p>
        </p:txBody>
      </p:sp>
      <p:sp>
        <p:nvSpPr>
          <p:cNvPr id="21507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smtClean="0"/>
          </a:p>
        </p:txBody>
      </p:sp>
      <p:sp>
        <p:nvSpPr>
          <p:cNvPr id="21508" name="Text Placeholder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ar-SA" smtClean="0"/>
          </a:p>
        </p:txBody>
      </p:sp>
      <p:pic>
        <p:nvPicPr>
          <p:cNvPr id="21509" name="Picture 2" descr="LUNG033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914400" y="1905000"/>
            <a:ext cx="2590800" cy="3919538"/>
          </a:xfrm>
        </p:spPr>
      </p:pic>
      <p:pic>
        <p:nvPicPr>
          <p:cNvPr id="21510" name="Picture 2" descr="C:\Documents and Settings\Dr.AL-Humaidi\My Documents\211212-230802-297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495800" y="1828800"/>
            <a:ext cx="3759200" cy="39417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0600" y="1828800"/>
            <a:ext cx="2362200" cy="457200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l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Acute</a:t>
            </a:r>
            <a:r>
              <a:rPr lang="en-US" i="1" dirty="0" smtClean="0"/>
              <a:t> inflammation</a:t>
            </a:r>
            <a:endParaRPr lang="en-US" dirty="0"/>
          </a:p>
        </p:txBody>
      </p:sp>
      <p:pic>
        <p:nvPicPr>
          <p:cNvPr id="8195" name="Picture 2" descr="http://upload.wikimedia.org/wikipedia/commons/thumb/1/1d/Wintertenen.jpg/250px-Wintertenen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399" y="152400"/>
            <a:ext cx="1925307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3581400" y="762000"/>
            <a:ext cx="153511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rtl="0"/>
            <a:r>
              <a:rPr lang="en-US">
                <a:latin typeface="Franklin Gothic Book" pitchFamily="34" charset="0"/>
              </a:rPr>
              <a:t>Inflammation </a:t>
            </a:r>
          </a:p>
        </p:txBody>
      </p:sp>
      <p:sp>
        <p:nvSpPr>
          <p:cNvPr id="8198" name="Rectangle 7"/>
          <p:cNvSpPr>
            <a:spLocks noChangeArrowheads="1"/>
          </p:cNvSpPr>
          <p:nvPr/>
        </p:nvSpPr>
        <p:spPr bwMode="auto">
          <a:xfrm>
            <a:off x="1295400" y="2438400"/>
            <a:ext cx="130651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rtl="0"/>
            <a:r>
              <a:rPr lang="en-US">
                <a:latin typeface="Franklin Gothic Book" pitchFamily="34" charset="0"/>
              </a:rPr>
              <a:t>Neutrophils</a:t>
            </a:r>
          </a:p>
        </p:txBody>
      </p:sp>
      <p:sp>
        <p:nvSpPr>
          <p:cNvPr id="8199" name="Rectangle 8"/>
          <p:cNvSpPr>
            <a:spLocks noChangeArrowheads="1"/>
          </p:cNvSpPr>
          <p:nvPr/>
        </p:nvSpPr>
        <p:spPr bwMode="auto">
          <a:xfrm>
            <a:off x="5562600" y="2438400"/>
            <a:ext cx="25146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en-US" dirty="0">
                <a:latin typeface="Franklin Gothic Book" pitchFamily="34" charset="0"/>
              </a:rPr>
              <a:t>Macrophage </a:t>
            </a:r>
          </a:p>
          <a:p>
            <a:pPr algn="l" rtl="0"/>
            <a:r>
              <a:rPr lang="en-US" dirty="0">
                <a:latin typeface="Franklin Gothic Book" pitchFamily="34" charset="0"/>
              </a:rPr>
              <a:t>Lymphocytes  </a:t>
            </a:r>
          </a:p>
          <a:p>
            <a:pPr algn="l" rtl="0"/>
            <a:r>
              <a:rPr lang="en-US" dirty="0">
                <a:latin typeface="Franklin Gothic Book" pitchFamily="34" charset="0"/>
              </a:rPr>
              <a:t>Plasma  cells</a:t>
            </a:r>
            <a:r>
              <a:rPr lang="en-US" i="1" dirty="0">
                <a:latin typeface="Franklin Gothic Book" pitchFamily="34" charset="0"/>
              </a:rPr>
              <a:t> </a:t>
            </a:r>
            <a:endParaRPr lang="en-US" dirty="0">
              <a:latin typeface="Franklin Gothic Book" pitchFamily="34" charset="0"/>
            </a:endParaRPr>
          </a:p>
        </p:txBody>
      </p:sp>
      <p:pic>
        <p:nvPicPr>
          <p:cNvPr id="820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600" y="2971800"/>
            <a:ext cx="3230563" cy="253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Subtitle 2"/>
          <p:cNvSpPr txBox="1">
            <a:spLocks/>
          </p:cNvSpPr>
          <p:nvPr/>
        </p:nvSpPr>
        <p:spPr>
          <a:xfrm>
            <a:off x="5410200" y="1828800"/>
            <a:ext cx="2362200" cy="4572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tIns="0" rIns="45720" bIns="0" anchor="b">
            <a:normAutofit fontScale="92500"/>
          </a:bodyPr>
          <a:lstStyle/>
          <a:p>
            <a:pPr algn="l" rtl="0" fontAlgn="auto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defRPr/>
            </a:pPr>
            <a:r>
              <a:rPr lang="en-US" sz="2000" dirty="0">
                <a:solidFill>
                  <a:schemeClr val="tx1"/>
                </a:solidFill>
              </a:rPr>
              <a:t>Chronic </a:t>
            </a:r>
            <a:r>
              <a:rPr lang="en-US" sz="2000" i="1" dirty="0">
                <a:solidFill>
                  <a:schemeClr val="tx1"/>
                </a:solidFill>
              </a:rPr>
              <a:t>inflammation</a:t>
            </a:r>
            <a:endParaRPr lang="en-US" sz="2000" dirty="0">
              <a:solidFill>
                <a:schemeClr val="tx1"/>
              </a:solidFill>
            </a:endParaRPr>
          </a:p>
        </p:txBody>
      </p:sp>
      <p:pic>
        <p:nvPicPr>
          <p:cNvPr id="820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62600" y="3352800"/>
            <a:ext cx="24130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upload.wikimedia.org/wikipedia/commons/3/32/Tuberculosis_symptoms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0"/>
            <a:ext cx="83058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717550"/>
          </a:xfrm>
        </p:spPr>
        <p:txBody>
          <a:bodyPr/>
          <a:lstStyle/>
          <a:p>
            <a:pPr algn="ctr"/>
            <a:r>
              <a:rPr lang="en-US" dirty="0" smtClean="0"/>
              <a:t>Sputum , TB bacilli </a:t>
            </a:r>
          </a:p>
        </p:txBody>
      </p:sp>
      <p:sp>
        <p:nvSpPr>
          <p:cNvPr id="22531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smtClean="0"/>
          </a:p>
        </p:txBody>
      </p:sp>
      <p:sp>
        <p:nvSpPr>
          <p:cNvPr id="22532" name="Text Placeholder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ar-SA" smtClean="0"/>
          </a:p>
        </p:txBody>
      </p:sp>
      <p:sp>
        <p:nvSpPr>
          <p:cNvPr id="22533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517650"/>
            <a:ext cx="4041775" cy="3941763"/>
          </a:xfrm>
        </p:spPr>
        <p:txBody>
          <a:bodyPr/>
          <a:lstStyle/>
          <a:p>
            <a:endParaRPr lang="ar-SA" smtClean="0"/>
          </a:p>
        </p:txBody>
      </p:sp>
      <p:pic>
        <p:nvPicPr>
          <p:cNvPr id="22534" name="Picture 2" descr="INFEC013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09600" y="990600"/>
            <a:ext cx="8077200" cy="581558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1" descr="C:\Users\Maha\Downloads\issue11schistosomiasis6_l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4953000" cy="3514725"/>
          </a:xfrm>
        </p:spPr>
      </p:pic>
      <p:pic>
        <p:nvPicPr>
          <p:cNvPr id="23555" name="Picture 2" descr="http://granuloma.homestead.com/schistosomiasis_S88-33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505200"/>
            <a:ext cx="38862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1" descr="C:\Users\Maha\Downloads\schistosomiasis-jpg2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89500" y="304800"/>
            <a:ext cx="42545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Picture 3" descr="C:\Users\Maha\Downloads\map-of-schistosomiasis-infections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19600" y="3276600"/>
            <a:ext cx="4724400" cy="341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3429001" y="0"/>
            <a:ext cx="2286000" cy="461665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l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 err="1"/>
              <a:t>Schistosomiasis</a:t>
            </a:r>
            <a:endParaRPr 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2800" y="3352800"/>
            <a:ext cx="1981200" cy="320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9" name="Rectangle 2"/>
          <p:cNvSpPr>
            <a:spLocks noChangeArrowheads="1"/>
          </p:cNvSpPr>
          <p:nvPr/>
        </p:nvSpPr>
        <p:spPr bwMode="auto">
          <a:xfrm>
            <a:off x="838200" y="0"/>
            <a:ext cx="23526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rtl="0"/>
            <a:r>
              <a:rPr lang="en-US" sz="2800">
                <a:solidFill>
                  <a:srgbClr val="FF0000"/>
                </a:solidFill>
                <a:latin typeface="Franklin Gothic Book" pitchFamily="34" charset="0"/>
              </a:rPr>
              <a:t>Leishmaniasis</a:t>
            </a:r>
          </a:p>
        </p:txBody>
      </p:sp>
      <p:pic>
        <p:nvPicPr>
          <p:cNvPr id="24580" name="Picture 4" descr="C:\Users\Maha\Downloads\leishDiagram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685800"/>
            <a:ext cx="6477000" cy="374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Picture 5" descr="C:\Users\Maha\Downloads\Sand fly1.jpg"/>
          <p:cNvPicPr>
            <a:picLocks noChangeAspect="1" noChangeArrowheads="1"/>
          </p:cNvPicPr>
          <p:nvPr/>
        </p:nvPicPr>
        <p:blipFill>
          <a:blip r:embed="rId5" cstate="print"/>
          <a:srcRect l="27499" t="16667" r="30000" b="27779"/>
          <a:stretch>
            <a:fillRect/>
          </a:stretch>
        </p:blipFill>
        <p:spPr bwMode="auto">
          <a:xfrm>
            <a:off x="6096000" y="0"/>
            <a:ext cx="3048000" cy="298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2" name="Picture 7" descr="Leishmania cut (3).pg.jpg (450×420)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10000" y="4492625"/>
            <a:ext cx="2057400" cy="236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" name="Picture 2" descr="C:\Users\Maha\Downloads\vicerial.gi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34000" y="4191000"/>
            <a:ext cx="178435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6" name="Picture 6" descr="http://www.who.int/entity/leishmaniasis/burden/geo_distribution/en/cutaneous90.gif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4232275"/>
            <a:ext cx="3733800" cy="262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ملف:Leprosy thigh demarcated cutaneous lesions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609600"/>
            <a:ext cx="4419600" cy="294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3" name="Rectangle 2"/>
          <p:cNvSpPr>
            <a:spLocks noChangeArrowheads="1"/>
          </p:cNvSpPr>
          <p:nvPr/>
        </p:nvSpPr>
        <p:spPr bwMode="auto">
          <a:xfrm>
            <a:off x="533400" y="0"/>
            <a:ext cx="16764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en-US" sz="3200" b="1">
                <a:solidFill>
                  <a:srgbClr val="FF0000"/>
                </a:solidFill>
                <a:latin typeface="Franklin Gothic Book" pitchFamily="34" charset="0"/>
              </a:rPr>
              <a:t>Leprosy </a:t>
            </a:r>
          </a:p>
        </p:txBody>
      </p:sp>
      <p:pic>
        <p:nvPicPr>
          <p:cNvPr id="13317" name="Picture 7" descr="http://newsimg.bbc.co.uk/media/images/42084000/jpg/_42084278_leprosy_world_41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622675"/>
            <a:ext cx="4876800" cy="293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5" name="Picture 2" descr="http://s3.amazonaws.com/readers/2010/07/10/leprosy2_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34000" y="0"/>
            <a:ext cx="38100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6" name="Picture 8" descr="http://www.slaa.org.uk/images/uploads/aboutleprosy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505450" y="3124200"/>
            <a:ext cx="3638550" cy="353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5" descr="leprosy_spleen_YR1426-01_rs.JPG (600×405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7800" y="533400"/>
            <a:ext cx="5264150" cy="355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7" name="Picture 9" descr="http://www.dermpedia.org/files/images/Picture16_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5000" y="3124200"/>
            <a:ext cx="4419600" cy="331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381000" y="0"/>
            <a:ext cx="996950" cy="36988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l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FF0000"/>
                </a:solidFill>
              </a:rPr>
              <a:t>Leprosy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 descr="C:\Users\Maha\Downloads\USMLERxSarcoidosis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86200" y="0"/>
            <a:ext cx="5257800" cy="383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69" name="Picture 1" descr="C:\Users\Maha\Downloads\Asteroid_body_intermed_mag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lum bright="-22000" contrast="16000"/>
          </a:blip>
          <a:srcRect/>
          <a:stretch>
            <a:fillRect/>
          </a:stretch>
        </p:blipFill>
        <p:spPr>
          <a:xfrm>
            <a:off x="3886200" y="3276600"/>
            <a:ext cx="5257800" cy="3236913"/>
          </a:xfrm>
        </p:spPr>
      </p:pic>
      <p:pic>
        <p:nvPicPr>
          <p:cNvPr id="27652" name="Picture 4" descr="C:\Users\Maha\Downloads\250px-Sarcoidosis_signs_and_symptoms.png"/>
          <p:cNvPicPr>
            <a:picLocks noChangeAspect="1" noChangeArrowheads="1"/>
          </p:cNvPicPr>
          <p:nvPr/>
        </p:nvPicPr>
        <p:blipFill>
          <a:blip r:embed="rId4" cstate="print">
            <a:lum bright="-22000" contrast="16000"/>
          </a:blip>
          <a:srcRect/>
          <a:stretch>
            <a:fillRect/>
          </a:stretch>
        </p:blipFill>
        <p:spPr bwMode="auto">
          <a:xfrm>
            <a:off x="0" y="457200"/>
            <a:ext cx="3827463" cy="617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609600" y="0"/>
            <a:ext cx="1921680" cy="52322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l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 err="1"/>
              <a:t>Sarcoidosis</a:t>
            </a:r>
            <a:endParaRPr lang="en-US" sz="2800" b="1" dirty="0"/>
          </a:p>
        </p:txBody>
      </p:sp>
      <p:pic>
        <p:nvPicPr>
          <p:cNvPr id="7173" name="Picture 5" descr="C:\Users\Maha\Downloads\sarcoidosis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4991100"/>
            <a:ext cx="1219200" cy="183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5638800" y="228600"/>
            <a:ext cx="2683748" cy="36933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l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/>
              <a:t>Non-</a:t>
            </a:r>
            <a:r>
              <a:rPr lang="en-US" b="1" dirty="0" err="1"/>
              <a:t>caseating</a:t>
            </a:r>
            <a:r>
              <a:rPr lang="en-US" b="1" dirty="0"/>
              <a:t> </a:t>
            </a:r>
            <a:r>
              <a:rPr lang="en-US" b="1" dirty="0" err="1"/>
              <a:t>granuloma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7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عنوان 1"/>
          <p:cNvSpPr>
            <a:spLocks noGrp="1"/>
          </p:cNvSpPr>
          <p:nvPr>
            <p:ph type="title"/>
          </p:nvPr>
        </p:nvSpPr>
        <p:spPr>
          <a:xfrm>
            <a:off x="457200" y="-152400"/>
            <a:ext cx="8229600" cy="1143000"/>
          </a:xfrm>
        </p:spPr>
        <p:txBody>
          <a:bodyPr/>
          <a:lstStyle/>
          <a:p>
            <a:r>
              <a:rPr lang="en-US" smtClean="0"/>
              <a:t>Match A and B</a:t>
            </a:r>
          </a:p>
        </p:txBody>
      </p:sp>
      <p:sp>
        <p:nvSpPr>
          <p:cNvPr id="47107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762001"/>
            <a:ext cx="4040188" cy="457200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smtClean="0"/>
              <a:t>A</a:t>
            </a:r>
          </a:p>
        </p:txBody>
      </p:sp>
      <p:sp>
        <p:nvSpPr>
          <p:cNvPr id="28676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1600200"/>
            <a:ext cx="4114800" cy="5673725"/>
          </a:xfrm>
        </p:spPr>
        <p:txBody>
          <a:bodyPr/>
          <a:lstStyle/>
          <a:p>
            <a:pPr marL="457200" indent="-457200">
              <a:buFontTx/>
              <a:buAutoNum type="arabicParenR"/>
            </a:pPr>
            <a:r>
              <a:rPr lang="en-US" sz="2000" dirty="0" smtClean="0"/>
              <a:t>The most important cell in </a:t>
            </a:r>
            <a:r>
              <a:rPr lang="en-US" sz="2000" dirty="0" err="1" smtClean="0"/>
              <a:t>granulomatous</a:t>
            </a:r>
            <a:r>
              <a:rPr lang="en-US" sz="2000" dirty="0" smtClean="0"/>
              <a:t> inflammation</a:t>
            </a:r>
          </a:p>
          <a:p>
            <a:pPr marL="457200" indent="-457200">
              <a:buFontTx/>
              <a:buAutoNum type="arabicParenR"/>
            </a:pPr>
            <a:endParaRPr lang="en-US" sz="2000" dirty="0" smtClean="0"/>
          </a:p>
          <a:p>
            <a:pPr marL="457200" indent="-457200">
              <a:buFontTx/>
              <a:buAutoNum type="arabicParenR"/>
            </a:pPr>
            <a:r>
              <a:rPr lang="en-US" sz="2000" dirty="0" smtClean="0"/>
              <a:t>A cytokines  that is  important in activating macrophages and transforming them into </a:t>
            </a:r>
            <a:r>
              <a:rPr lang="en-US" sz="2000" dirty="0" err="1" smtClean="0"/>
              <a:t>epithelioid</a:t>
            </a:r>
            <a:r>
              <a:rPr lang="en-US" sz="2000" dirty="0" smtClean="0"/>
              <a:t> cells</a:t>
            </a:r>
          </a:p>
          <a:p>
            <a:pPr marL="457200" indent="-457200">
              <a:buFontTx/>
              <a:buAutoNum type="arabicParenR"/>
            </a:pPr>
            <a:r>
              <a:rPr lang="en-US" sz="2000" dirty="0" smtClean="0"/>
              <a:t>Multinucleated cell in TB</a:t>
            </a:r>
          </a:p>
          <a:p>
            <a:pPr marL="457200" indent="-457200">
              <a:buFontTx/>
              <a:buAutoNum type="arabicParenR"/>
            </a:pPr>
            <a:r>
              <a:rPr lang="en-US" sz="2000" dirty="0" smtClean="0"/>
              <a:t>Antigen presenting cells</a:t>
            </a:r>
          </a:p>
          <a:p>
            <a:pPr marL="457200" indent="-457200">
              <a:buFontTx/>
              <a:buAutoNum type="arabicParenR"/>
            </a:pPr>
            <a:r>
              <a:rPr lang="en-US" sz="2000" dirty="0" smtClean="0"/>
              <a:t>pathogenesis of immune type  </a:t>
            </a:r>
            <a:r>
              <a:rPr lang="en-US" sz="2000" dirty="0" err="1" smtClean="0"/>
              <a:t>granulomatous</a:t>
            </a:r>
            <a:r>
              <a:rPr lang="en-US" sz="2000" dirty="0" smtClean="0"/>
              <a:t> inflammation</a:t>
            </a:r>
          </a:p>
          <a:p>
            <a:pPr marL="457200" indent="-457200">
              <a:buFontTx/>
              <a:buAutoNum type="arabicParenR"/>
            </a:pPr>
            <a:endParaRPr lang="en-US" sz="2000" dirty="0" smtClean="0"/>
          </a:p>
          <a:p>
            <a:pPr marL="457200" indent="-457200">
              <a:buFontTx/>
              <a:buAutoNum type="arabicParenR"/>
            </a:pPr>
            <a:r>
              <a:rPr lang="en-US" sz="2000" dirty="0" smtClean="0"/>
              <a:t>Microscopic finding of TB</a:t>
            </a:r>
          </a:p>
          <a:p>
            <a:pPr marL="457200" indent="-457200">
              <a:buFontTx/>
              <a:buAutoNum type="arabicParenR"/>
            </a:pPr>
            <a:r>
              <a:rPr lang="en-US" sz="2000" dirty="0" smtClean="0"/>
              <a:t>Found in the cell wall of  TB</a:t>
            </a:r>
            <a:endParaRPr lang="en-US" sz="1800" dirty="0" smtClean="0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8200" y="762000"/>
            <a:ext cx="4041775" cy="457200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B</a:t>
            </a:r>
            <a:endParaRPr lang="en-US" dirty="0"/>
          </a:p>
        </p:txBody>
      </p:sp>
      <p:sp>
        <p:nvSpPr>
          <p:cNvPr id="28678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1600200"/>
            <a:ext cx="4194175" cy="5064125"/>
          </a:xfrm>
        </p:spPr>
        <p:txBody>
          <a:bodyPr/>
          <a:lstStyle/>
          <a:p>
            <a:pPr marL="457200" indent="-457200">
              <a:buFontTx/>
              <a:buAutoNum type="alphaLcPeriod"/>
            </a:pPr>
            <a:r>
              <a:rPr lang="en-US" sz="1800" b="1" dirty="0" smtClean="0">
                <a:solidFill>
                  <a:srgbClr val="FFFF00"/>
                </a:solidFill>
              </a:rPr>
              <a:t>IFN-γ</a:t>
            </a:r>
          </a:p>
          <a:p>
            <a:pPr marL="457200" indent="-457200">
              <a:buFontTx/>
              <a:buAutoNum type="alphaLcPeriod"/>
            </a:pPr>
            <a:endParaRPr lang="en-US" sz="1800" b="1" dirty="0" smtClean="0">
              <a:solidFill>
                <a:srgbClr val="FFFF00"/>
              </a:solidFill>
            </a:endParaRPr>
          </a:p>
          <a:p>
            <a:pPr marL="457200" indent="-457200">
              <a:buFontTx/>
              <a:buAutoNum type="alphaLcPeriod"/>
            </a:pPr>
            <a:r>
              <a:rPr lang="en-US" sz="1800" b="1" dirty="0" err="1" smtClean="0">
                <a:solidFill>
                  <a:srgbClr val="FFFF00"/>
                </a:solidFill>
              </a:rPr>
              <a:t>Langhans</a:t>
            </a:r>
            <a:r>
              <a:rPr lang="en-US" sz="1800" b="1" dirty="0" smtClean="0">
                <a:solidFill>
                  <a:srgbClr val="FFFF00"/>
                </a:solidFill>
              </a:rPr>
              <a:t> cells</a:t>
            </a:r>
          </a:p>
          <a:p>
            <a:pPr marL="457200" indent="-457200">
              <a:buFontTx/>
              <a:buAutoNum type="alphaLcPeriod"/>
            </a:pPr>
            <a:endParaRPr lang="en-US" sz="1800" b="1" dirty="0" smtClean="0">
              <a:solidFill>
                <a:srgbClr val="FFFF00"/>
              </a:solidFill>
            </a:endParaRPr>
          </a:p>
          <a:p>
            <a:pPr marL="457200" indent="-457200">
              <a:buFontTx/>
              <a:buAutoNum type="alphaLcPeriod"/>
            </a:pPr>
            <a:r>
              <a:rPr lang="en-US" sz="1800" b="1" dirty="0" err="1" smtClean="0">
                <a:solidFill>
                  <a:srgbClr val="FFFF00"/>
                </a:solidFill>
              </a:rPr>
              <a:t>Epitheliod</a:t>
            </a:r>
            <a:r>
              <a:rPr lang="en-US" sz="1800" b="1" dirty="0" smtClean="0">
                <a:solidFill>
                  <a:srgbClr val="FFFF00"/>
                </a:solidFill>
              </a:rPr>
              <a:t> </a:t>
            </a:r>
            <a:r>
              <a:rPr lang="en-US" sz="1800" b="1" dirty="0" err="1" smtClean="0">
                <a:solidFill>
                  <a:srgbClr val="FFFF00"/>
                </a:solidFill>
              </a:rPr>
              <a:t>histiocyes</a:t>
            </a:r>
            <a:r>
              <a:rPr lang="en-US" sz="1800" b="1" dirty="0" smtClean="0">
                <a:solidFill>
                  <a:srgbClr val="FFFF00"/>
                </a:solidFill>
              </a:rPr>
              <a:t> </a:t>
            </a:r>
          </a:p>
          <a:p>
            <a:pPr marL="457200" indent="-457200">
              <a:buFontTx/>
              <a:buAutoNum type="alphaLcPeriod"/>
            </a:pPr>
            <a:endParaRPr lang="en-US" sz="1800" b="1" dirty="0" smtClean="0">
              <a:solidFill>
                <a:srgbClr val="FFFF00"/>
              </a:solidFill>
            </a:endParaRPr>
          </a:p>
          <a:p>
            <a:pPr marL="457200" indent="-457200">
              <a:buFontTx/>
              <a:buAutoNum type="alphaLcPeriod"/>
            </a:pPr>
            <a:r>
              <a:rPr lang="en-US" sz="1800" b="1" dirty="0" smtClean="0">
                <a:solidFill>
                  <a:srgbClr val="FFFF00"/>
                </a:solidFill>
              </a:rPr>
              <a:t>Cord factor</a:t>
            </a:r>
          </a:p>
          <a:p>
            <a:pPr marL="457200" indent="-457200">
              <a:buFontTx/>
              <a:buAutoNum type="alphaLcPeriod"/>
            </a:pPr>
            <a:endParaRPr lang="en-US" sz="1800" b="1" dirty="0" smtClean="0">
              <a:solidFill>
                <a:srgbClr val="FFFF00"/>
              </a:solidFill>
            </a:endParaRPr>
          </a:p>
          <a:p>
            <a:pPr marL="457200" indent="-457200">
              <a:buFontTx/>
              <a:buAutoNum type="alphaLcPeriod"/>
            </a:pPr>
            <a:r>
              <a:rPr lang="en-US" sz="1800" b="1" dirty="0" err="1" smtClean="0">
                <a:solidFill>
                  <a:srgbClr val="FFFF00"/>
                </a:solidFill>
              </a:rPr>
              <a:t>Langerhan’s</a:t>
            </a:r>
            <a:r>
              <a:rPr lang="en-US" sz="1800" b="1" dirty="0" smtClean="0">
                <a:solidFill>
                  <a:srgbClr val="FFFF00"/>
                </a:solidFill>
              </a:rPr>
              <a:t> cells </a:t>
            </a:r>
          </a:p>
          <a:p>
            <a:pPr marL="457200" indent="-457200">
              <a:buFontTx/>
              <a:buAutoNum type="alphaLcPeriod"/>
            </a:pPr>
            <a:endParaRPr lang="en-US" sz="1800" b="1" dirty="0" smtClean="0">
              <a:solidFill>
                <a:srgbClr val="FFFF00"/>
              </a:solidFill>
            </a:endParaRPr>
          </a:p>
          <a:p>
            <a:pPr marL="457200" indent="-457200">
              <a:buFontTx/>
              <a:buAutoNum type="alphaLcPeriod"/>
            </a:pPr>
            <a:r>
              <a:rPr lang="en-US" sz="1800" b="1" dirty="0" smtClean="0">
                <a:solidFill>
                  <a:srgbClr val="FFFF00"/>
                </a:solidFill>
              </a:rPr>
              <a:t>Type IV hypersensitivity reaction</a:t>
            </a:r>
          </a:p>
          <a:p>
            <a:pPr marL="457200" indent="-457200">
              <a:buFontTx/>
              <a:buAutoNum type="alphaLcPeriod"/>
            </a:pPr>
            <a:endParaRPr lang="en-US" sz="1800" b="1" dirty="0" smtClean="0">
              <a:solidFill>
                <a:srgbClr val="FFFF00"/>
              </a:solidFill>
            </a:endParaRPr>
          </a:p>
          <a:p>
            <a:pPr marL="457200" indent="-457200">
              <a:buFontTx/>
              <a:buAutoNum type="alphaLcPeriod"/>
            </a:pPr>
            <a:r>
              <a:rPr lang="en-US" sz="1800" b="1" dirty="0" err="1" smtClean="0">
                <a:solidFill>
                  <a:srgbClr val="FFFF00"/>
                </a:solidFill>
              </a:rPr>
              <a:t>Caseating</a:t>
            </a:r>
            <a:r>
              <a:rPr lang="en-US" sz="1800" b="1" dirty="0" smtClean="0">
                <a:solidFill>
                  <a:srgbClr val="FFFF00"/>
                </a:solidFill>
              </a:rPr>
              <a:t> </a:t>
            </a:r>
            <a:r>
              <a:rPr lang="en-US" sz="1800" b="1" dirty="0" err="1" smtClean="0">
                <a:solidFill>
                  <a:srgbClr val="FFFF00"/>
                </a:solidFill>
              </a:rPr>
              <a:t>granuloma</a:t>
            </a:r>
            <a:endParaRPr lang="en-US" sz="1800" b="1" dirty="0" smtClean="0"/>
          </a:p>
          <a:p>
            <a:pPr marL="457200" indent="-457200">
              <a:buFontTx/>
              <a:buAutoNum type="alphaLcPeriod"/>
            </a:pPr>
            <a:endParaRPr lang="en-US" sz="1800" dirty="0" smtClean="0"/>
          </a:p>
          <a:p>
            <a:pPr marL="457200" indent="-457200">
              <a:buFontTx/>
              <a:buAutoNum type="alphaLcPeriod"/>
            </a:pPr>
            <a:endParaRPr lang="en-US" sz="1800" dirty="0" smtClean="0"/>
          </a:p>
          <a:p>
            <a:pPr marL="457200" indent="-457200">
              <a:buFontTx/>
              <a:buAutoNum type="alphaLcPeriod"/>
            </a:pPr>
            <a:endParaRPr lang="en-US" sz="1800" dirty="0" smtClean="0"/>
          </a:p>
          <a:p>
            <a:pPr marL="457200" indent="-457200">
              <a:buFontTx/>
              <a:buAutoNum type="alphaLcPeriod"/>
            </a:pPr>
            <a:endParaRPr lang="en-US" sz="1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err="1" smtClean="0"/>
              <a:t>Langerhan’s</a:t>
            </a:r>
            <a:r>
              <a:rPr lang="en-CA" dirty="0" smtClean="0"/>
              <a:t>` cells</a:t>
            </a:r>
            <a:endParaRPr lang="ar-SA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r>
              <a:rPr lang="en-US" dirty="0" smtClean="0"/>
              <a:t>Antigen presenting cells</a:t>
            </a:r>
          </a:p>
          <a:p>
            <a:endParaRPr lang="ar-SA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ar-SA" dirty="0"/>
          </a:p>
        </p:txBody>
      </p:sp>
      <p:pic>
        <p:nvPicPr>
          <p:cNvPr id="52226" name="Picture 2" descr="Figure thumbnail fx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00600" y="1524000"/>
            <a:ext cx="3571875" cy="3390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 smtClean="0"/>
          </a:p>
        </p:txBody>
      </p:sp>
      <p:sp>
        <p:nvSpPr>
          <p:cNvPr id="29699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smtClean="0"/>
          </a:p>
        </p:txBody>
      </p:sp>
      <p:sp>
        <p:nvSpPr>
          <p:cNvPr id="29700" name="Text Placeholder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ar-SA" smtClean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517650"/>
            <a:ext cx="8382000" cy="3941763"/>
          </a:xfrm>
        </p:spPr>
        <p:txBody>
          <a:bodyPr>
            <a:normAutofit/>
          </a:bodyPr>
          <a:lstStyle/>
          <a:p>
            <a:pPr marL="420624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en-US" dirty="0" smtClean="0">
                <a:solidFill>
                  <a:srgbClr val="FF0000"/>
                </a:solidFill>
                <a:latin typeface="+mj-lt"/>
              </a:rPr>
              <a:t>Which of the following diseases does not cause </a:t>
            </a:r>
            <a:r>
              <a:rPr lang="en-US" dirty="0" err="1" smtClean="0">
                <a:solidFill>
                  <a:srgbClr val="FF0000"/>
                </a:solidFill>
                <a:latin typeface="+mj-lt"/>
              </a:rPr>
              <a:t>granulomatous</a:t>
            </a:r>
            <a:r>
              <a:rPr lang="en-US" dirty="0" smtClean="0">
                <a:solidFill>
                  <a:srgbClr val="FF0000"/>
                </a:solidFill>
                <a:latin typeface="+mj-lt"/>
              </a:rPr>
              <a:t> inflammation</a:t>
            </a:r>
          </a:p>
          <a:p>
            <a:pPr marL="420624" indent="-384048" fontAlgn="auto">
              <a:spcAft>
                <a:spcPts val="0"/>
              </a:spcAft>
              <a:buFont typeface="Wingdings 2"/>
              <a:buChar char=""/>
              <a:defRPr/>
            </a:pPr>
            <a:endParaRPr lang="en-US" sz="2000" dirty="0" smtClean="0">
              <a:solidFill>
                <a:srgbClr val="FFFF00"/>
              </a:solidFill>
              <a:latin typeface="+mj-lt"/>
            </a:endParaRPr>
          </a:p>
          <a:p>
            <a:pPr marL="493776" indent="-457200" fontAlgn="auto">
              <a:spcAft>
                <a:spcPts val="0"/>
              </a:spcAft>
              <a:buFont typeface="+mj-lt"/>
              <a:buAutoNum type="alphaLcParenR"/>
              <a:defRPr/>
            </a:pPr>
            <a:r>
              <a:rPr lang="en-US" altLang="en-US" sz="2000" dirty="0" smtClean="0">
                <a:solidFill>
                  <a:srgbClr val="FFFF00"/>
                </a:solidFill>
                <a:latin typeface="+mj-lt"/>
              </a:rPr>
              <a:t>Cat-scratch disease</a:t>
            </a:r>
          </a:p>
          <a:p>
            <a:pPr marL="493776" indent="-457200" fontAlgn="auto">
              <a:spcAft>
                <a:spcPts val="0"/>
              </a:spcAft>
              <a:buFont typeface="+mj-lt"/>
              <a:buAutoNum type="alphaLcParenR"/>
              <a:defRPr/>
            </a:pPr>
            <a:r>
              <a:rPr lang="en-US" altLang="en-US" sz="2000" dirty="0" err="1" smtClean="0">
                <a:solidFill>
                  <a:srgbClr val="FFFF00"/>
                </a:solidFill>
                <a:latin typeface="+mj-lt"/>
              </a:rPr>
              <a:t>Actinomycosis</a:t>
            </a:r>
            <a:r>
              <a:rPr lang="en-US" sz="2000" dirty="0" smtClean="0">
                <a:solidFill>
                  <a:srgbClr val="FFFF00"/>
                </a:solidFill>
                <a:latin typeface="+mj-lt"/>
              </a:rPr>
              <a:t> </a:t>
            </a:r>
          </a:p>
          <a:p>
            <a:pPr marL="493776" indent="-457200" fontAlgn="auto">
              <a:spcAft>
                <a:spcPts val="0"/>
              </a:spcAft>
              <a:buFont typeface="+mj-lt"/>
              <a:buAutoNum type="alphaLcParenR"/>
              <a:defRPr/>
            </a:pPr>
            <a:r>
              <a:rPr lang="en-US" altLang="en-US" sz="2000" b="1" dirty="0" err="1" smtClean="0">
                <a:solidFill>
                  <a:srgbClr val="FFFF00"/>
                </a:solidFill>
                <a:latin typeface="+mj-lt"/>
              </a:rPr>
              <a:t>Sarcoidosis</a:t>
            </a:r>
            <a:endParaRPr lang="en-US" altLang="en-US" sz="2000" b="1" dirty="0" smtClean="0">
              <a:solidFill>
                <a:srgbClr val="FFFF00"/>
              </a:solidFill>
              <a:latin typeface="+mj-lt"/>
            </a:endParaRPr>
          </a:p>
          <a:p>
            <a:pPr marL="493776" indent="-457200" fontAlgn="auto">
              <a:spcAft>
                <a:spcPts val="0"/>
              </a:spcAft>
              <a:buFont typeface="+mj-lt"/>
              <a:buAutoNum type="alphaLcParenR"/>
              <a:defRPr/>
            </a:pPr>
            <a:r>
              <a:rPr lang="en-US" altLang="en-US" sz="2000" dirty="0" err="1" smtClean="0">
                <a:solidFill>
                  <a:srgbClr val="FFFF00"/>
                </a:solidFill>
                <a:latin typeface="+mj-lt"/>
              </a:rPr>
              <a:t>Leishmaniasis</a:t>
            </a:r>
            <a:endParaRPr lang="en-US" altLang="en-US" sz="2000" dirty="0" smtClean="0">
              <a:solidFill>
                <a:srgbClr val="FFFF00"/>
              </a:solidFill>
              <a:latin typeface="+mj-lt"/>
            </a:endParaRPr>
          </a:p>
          <a:p>
            <a:pPr marL="493776" indent="-457200" fontAlgn="auto">
              <a:spcAft>
                <a:spcPts val="0"/>
              </a:spcAft>
              <a:buFont typeface="+mj-lt"/>
              <a:buAutoNum type="alphaLcParenR"/>
              <a:defRPr/>
            </a:pPr>
            <a:r>
              <a:rPr lang="en-US" sz="2000" dirty="0" smtClean="0">
                <a:solidFill>
                  <a:srgbClr val="FFFF00"/>
                </a:solidFill>
                <a:latin typeface="+mj-lt"/>
              </a:rPr>
              <a:t>Staphylococcus infection</a:t>
            </a:r>
          </a:p>
          <a:p>
            <a:pPr marL="420624" indent="-384048" fontAlgn="auto">
              <a:spcAft>
                <a:spcPts val="0"/>
              </a:spcAft>
              <a:buFont typeface="Wingdings 2"/>
              <a:buChar char=""/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7467600" cy="11430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4800" b="1" dirty="0" smtClean="0"/>
              <a:t>OBJECTIVES AND KEY PRINCIPLES TO BE TAUGHT</a:t>
            </a:r>
            <a:r>
              <a:rPr lang="en-US" sz="4800" b="1" i="1" u="sng" dirty="0" smtClean="0"/>
              <a:t>:</a:t>
            </a:r>
            <a:r>
              <a:rPr lang="en-US" sz="4800" dirty="0" smtClean="0"/>
              <a:t/>
            </a:r>
            <a:br>
              <a:rPr lang="en-US" sz="4800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420624" indent="-384048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sz="3200" dirty="0" smtClean="0"/>
              <a:t>Upon completion of this lecture, the student should:</a:t>
            </a:r>
            <a:endParaRPr lang="en-US" sz="2800" dirty="0" smtClean="0"/>
          </a:p>
          <a:p>
            <a:pPr marL="420624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en-US" sz="3200" dirty="0" smtClean="0"/>
              <a:t>Define </a:t>
            </a:r>
            <a:r>
              <a:rPr lang="en-US" sz="3200" dirty="0" err="1" smtClean="0"/>
              <a:t>Granulomatous</a:t>
            </a:r>
            <a:r>
              <a:rPr lang="en-US" sz="3200" dirty="0" smtClean="0"/>
              <a:t> inflammation.</a:t>
            </a:r>
          </a:p>
          <a:p>
            <a:pPr marL="420624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en-US" sz="3200" dirty="0" smtClean="0"/>
              <a:t>Recognize the morphology of </a:t>
            </a:r>
            <a:r>
              <a:rPr lang="en-US" sz="3200" dirty="0" err="1" smtClean="0"/>
              <a:t>granulomas</a:t>
            </a:r>
            <a:r>
              <a:rPr lang="en-US" sz="3200" dirty="0" smtClean="0"/>
              <a:t> (tubercles) and list the cells found in </a:t>
            </a:r>
            <a:r>
              <a:rPr lang="en-US" sz="3200" dirty="0" err="1" smtClean="0"/>
              <a:t>granuloma</a:t>
            </a:r>
            <a:r>
              <a:rPr lang="en-US" sz="3200" dirty="0" smtClean="0"/>
              <a:t> along with their appearance.</a:t>
            </a:r>
          </a:p>
          <a:p>
            <a:pPr marL="420624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en-US" sz="3200" dirty="0" smtClean="0"/>
              <a:t>Identify the two types of </a:t>
            </a:r>
            <a:r>
              <a:rPr lang="en-US" sz="3200" dirty="0" err="1" smtClean="0"/>
              <a:t>granulomas</a:t>
            </a:r>
            <a:r>
              <a:rPr lang="en-US" sz="3200" dirty="0" smtClean="0"/>
              <a:t>, which differ in their pathogenesis.</a:t>
            </a:r>
          </a:p>
          <a:p>
            <a:pPr marL="722376" lvl="1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sz="2800" dirty="0" smtClean="0"/>
              <a:t> Foreign body </a:t>
            </a:r>
            <a:r>
              <a:rPr lang="en-US" sz="2800" dirty="0" err="1" smtClean="0"/>
              <a:t>granulomas</a:t>
            </a:r>
            <a:r>
              <a:rPr lang="en-US" sz="2800" dirty="0" smtClean="0"/>
              <a:t> </a:t>
            </a:r>
          </a:p>
          <a:p>
            <a:pPr marL="722376" lvl="1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sz="2800" dirty="0" smtClean="0"/>
              <a:t>  Immune </a:t>
            </a:r>
            <a:r>
              <a:rPr lang="en-US" sz="2800" dirty="0" err="1" smtClean="0"/>
              <a:t>granulomas</a:t>
            </a:r>
            <a:r>
              <a:rPr lang="en-US" sz="2800" dirty="0" smtClean="0"/>
              <a:t> </a:t>
            </a:r>
          </a:p>
          <a:p>
            <a:pPr marL="420624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en-US" sz="3200" dirty="0" smtClean="0"/>
              <a:t>List the common causes of </a:t>
            </a:r>
            <a:r>
              <a:rPr lang="en-US" sz="3200" dirty="0" err="1" smtClean="0"/>
              <a:t>Granulomatous</a:t>
            </a:r>
            <a:r>
              <a:rPr lang="en-US" sz="3200" dirty="0" smtClean="0"/>
              <a:t> Inflammation.</a:t>
            </a:r>
          </a:p>
          <a:p>
            <a:pPr marL="420624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en-US" sz="3200" dirty="0" smtClean="0"/>
              <a:t>Understands the pathogenesis of </a:t>
            </a:r>
            <a:r>
              <a:rPr lang="en-US" sz="3200" dirty="0" err="1" smtClean="0"/>
              <a:t>granuloma</a:t>
            </a:r>
            <a:r>
              <a:rPr lang="en-US" sz="3200" dirty="0" smtClean="0"/>
              <a:t> formation.</a:t>
            </a:r>
          </a:p>
          <a:p>
            <a:pPr marL="420624" indent="-384048" fontAlgn="auto">
              <a:spcAft>
                <a:spcPts val="0"/>
              </a:spcAft>
              <a:buFont typeface="Wingdings 2"/>
              <a:buChar char=""/>
              <a:defRPr/>
            </a:pPr>
            <a:endParaRPr lang="en-US" sz="32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4800" b="1" i="1" smtClean="0">
                <a:solidFill>
                  <a:srgbClr val="FF0000"/>
                </a:solidFill>
              </a:rPr>
              <a:t/>
            </a:r>
            <a:br>
              <a:rPr lang="en-US" sz="4800" b="1" i="1" smtClean="0">
                <a:solidFill>
                  <a:srgbClr val="FF0000"/>
                </a:solidFill>
              </a:rPr>
            </a:br>
            <a:r>
              <a:rPr lang="en-US" sz="4800" b="1" i="1" smtClean="0">
                <a:solidFill>
                  <a:srgbClr val="FF0000"/>
                </a:solidFill>
              </a:rPr>
              <a:t>TAKE </a:t>
            </a:r>
            <a:r>
              <a:rPr lang="en-US" sz="4800" b="1" i="1" dirty="0" smtClean="0">
                <a:solidFill>
                  <a:srgbClr val="FF0000"/>
                </a:solidFill>
              </a:rPr>
              <a:t>HOME MESSAGES:</a:t>
            </a:r>
            <a:r>
              <a:rPr lang="en-US" sz="4400" dirty="0" smtClean="0">
                <a:solidFill>
                  <a:srgbClr val="FF0000"/>
                </a:solidFill>
              </a:rPr>
              <a:t/>
            </a:r>
            <a:br>
              <a:rPr lang="en-US" sz="4400" dirty="0" smtClean="0">
                <a:solidFill>
                  <a:srgbClr val="FF0000"/>
                </a:solidFill>
              </a:rPr>
            </a:b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420624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en-US" sz="3200" dirty="0" err="1" smtClean="0"/>
              <a:t>Granulomatous</a:t>
            </a:r>
            <a:r>
              <a:rPr lang="en-US" sz="3200" dirty="0" smtClean="0"/>
              <a:t> inflammation is a distinctive pattern of chronic inflammation characterized by aggregates </a:t>
            </a:r>
            <a:r>
              <a:rPr lang="en-US" sz="3200" dirty="0" err="1" smtClean="0"/>
              <a:t>epithelioid</a:t>
            </a:r>
            <a:r>
              <a:rPr lang="en-US" sz="3200" dirty="0" smtClean="0"/>
              <a:t> macrophages</a:t>
            </a:r>
          </a:p>
          <a:p>
            <a:pPr marL="420624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en-US" sz="3200" dirty="0" smtClean="0"/>
              <a:t>Damaging stimuli which provoke a </a:t>
            </a:r>
            <a:r>
              <a:rPr lang="en-US" sz="3200" dirty="0" err="1" smtClean="0"/>
              <a:t>granulomatous</a:t>
            </a:r>
            <a:r>
              <a:rPr lang="en-US" sz="3200" dirty="0" smtClean="0"/>
              <a:t> inflammatory response include:                                   </a:t>
            </a:r>
            <a:r>
              <a:rPr lang="en-US" sz="2800" dirty="0" smtClean="0"/>
              <a:t>Microorganisms which are of low inherent </a:t>
            </a:r>
            <a:r>
              <a:rPr lang="en-US" sz="2800" dirty="0" err="1" smtClean="0"/>
              <a:t>pathogenicity</a:t>
            </a:r>
            <a:r>
              <a:rPr lang="en-US" sz="2800" dirty="0" smtClean="0"/>
              <a:t> but which excite an immune response.</a:t>
            </a:r>
            <a:endParaRPr lang="en-US" sz="3200" dirty="0" smtClean="0"/>
          </a:p>
          <a:p>
            <a:pPr marL="420624" indent="-384048" fontAlgn="auto">
              <a:spcAft>
                <a:spcPts val="0"/>
              </a:spcAft>
              <a:buFont typeface="Wingdings 2"/>
              <a:buChar char=""/>
              <a:defRPr/>
            </a:pPr>
            <a:endParaRPr lang="en-US" sz="3200" dirty="0" smtClean="0"/>
          </a:p>
          <a:p>
            <a:pPr marL="420624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en-US" sz="2800" dirty="0" err="1" smtClean="0"/>
              <a:t>Granulomata</a:t>
            </a:r>
            <a:r>
              <a:rPr lang="en-US" sz="2800" dirty="0" smtClean="0"/>
              <a:t> are produced in response to:</a:t>
            </a:r>
          </a:p>
          <a:p>
            <a:pPr marL="1005840" lvl="2" indent="-256032" fontAlgn="auto">
              <a:spcAft>
                <a:spcPts val="0"/>
              </a:spcAft>
              <a:buFont typeface="Arial"/>
              <a:buChar char="○"/>
              <a:defRPr/>
            </a:pPr>
            <a:r>
              <a:rPr lang="en-US" dirty="0" smtClean="0"/>
              <a:t>Bacterial infection</a:t>
            </a:r>
          </a:p>
          <a:p>
            <a:pPr marL="1005840" lvl="2" indent="-256032" fontAlgn="auto">
              <a:spcAft>
                <a:spcPts val="0"/>
              </a:spcAft>
              <a:buFont typeface="Arial"/>
              <a:buChar char="○"/>
              <a:defRPr/>
            </a:pPr>
            <a:r>
              <a:rPr lang="en-US" dirty="0" smtClean="0"/>
              <a:t> parasitic infection: e.g. </a:t>
            </a:r>
            <a:r>
              <a:rPr lang="en-US" dirty="0" err="1" smtClean="0"/>
              <a:t>Schistosoma</a:t>
            </a:r>
            <a:r>
              <a:rPr lang="en-US" dirty="0" smtClean="0"/>
              <a:t> infection</a:t>
            </a:r>
            <a:endParaRPr lang="en-US" sz="3000" dirty="0" smtClean="0"/>
          </a:p>
          <a:p>
            <a:pPr marL="1005840" lvl="2" indent="-256032" fontAlgn="auto">
              <a:spcAft>
                <a:spcPts val="0"/>
              </a:spcAft>
              <a:buFont typeface="Arial"/>
              <a:buChar char="○"/>
              <a:defRPr/>
            </a:pPr>
            <a:r>
              <a:rPr lang="en-US" dirty="0" smtClean="0"/>
              <a:t>Certain fungi cannot be dealt with adequately by </a:t>
            </a:r>
            <a:r>
              <a:rPr lang="en-US" dirty="0" err="1" smtClean="0"/>
              <a:t>neutrophils</a:t>
            </a:r>
            <a:r>
              <a:rPr lang="en-US" dirty="0" smtClean="0"/>
              <a:t>, and thus excite </a:t>
            </a:r>
            <a:r>
              <a:rPr lang="en-US" dirty="0" err="1" smtClean="0"/>
              <a:t>granulomatous</a:t>
            </a:r>
            <a:r>
              <a:rPr lang="en-US" dirty="0" smtClean="0"/>
              <a:t> reactions.</a:t>
            </a:r>
          </a:p>
          <a:p>
            <a:pPr marL="1005840" lvl="2" indent="-256032" fontAlgn="auto">
              <a:spcAft>
                <a:spcPts val="0"/>
              </a:spcAft>
              <a:buFont typeface="Arial"/>
              <a:buChar char="○"/>
              <a:defRPr/>
            </a:pPr>
            <a:r>
              <a:rPr lang="en-US" dirty="0" smtClean="0"/>
              <a:t>Non-living foreign material deposited in tissues, e.g. keratin from ruptured epidermal cyst.</a:t>
            </a:r>
            <a:endParaRPr lang="en-US" sz="3000" dirty="0" smtClean="0"/>
          </a:p>
          <a:p>
            <a:pPr marL="1005840" lvl="2" indent="-256032" fontAlgn="auto">
              <a:spcAft>
                <a:spcPts val="0"/>
              </a:spcAft>
              <a:buFont typeface="Arial"/>
              <a:buChar char="○"/>
              <a:defRPr/>
            </a:pPr>
            <a:r>
              <a:rPr lang="en-US" dirty="0" smtClean="0"/>
              <a:t>Unknown factors, e.g. in the disease '</a:t>
            </a:r>
            <a:r>
              <a:rPr lang="en-US" dirty="0" err="1" smtClean="0"/>
              <a:t>sarcoidosis</a:t>
            </a:r>
            <a:r>
              <a:rPr lang="en-US" dirty="0" smtClean="0"/>
              <a:t>' and </a:t>
            </a:r>
            <a:r>
              <a:rPr lang="en-US" dirty="0" err="1" smtClean="0"/>
              <a:t>Crohn's</a:t>
            </a:r>
            <a:r>
              <a:rPr lang="en-US" dirty="0" smtClean="0"/>
              <a:t> </a:t>
            </a:r>
            <a:r>
              <a:rPr lang="en-US" dirty="0" err="1" smtClean="0"/>
              <a:t>diseas</a:t>
            </a:r>
            <a:endParaRPr lang="en-US" sz="3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838200"/>
            <a:ext cx="8763000" cy="2076450"/>
          </a:xfrm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err="1" smtClean="0">
                <a:solidFill>
                  <a:schemeClr val="tx1"/>
                </a:solidFill>
              </a:rPr>
              <a:t>Granulomatous</a:t>
            </a:r>
            <a:r>
              <a:rPr smtClean="0">
                <a:solidFill>
                  <a:schemeClr val="tx1"/>
                </a:solidFill>
              </a:rPr>
              <a:t> inflammation</a:t>
            </a:r>
          </a:p>
        </p:txBody>
      </p:sp>
      <p:sp>
        <p:nvSpPr>
          <p:cNvPr id="3" name="Rectangle 2"/>
          <p:cNvSpPr/>
          <p:nvPr/>
        </p:nvSpPr>
        <p:spPr>
          <a:xfrm>
            <a:off x="533400" y="3276600"/>
            <a:ext cx="7848600" cy="2554288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l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dirty="0">
                <a:solidFill>
                  <a:srgbClr val="FFFF00"/>
                </a:solidFill>
              </a:rPr>
              <a:t>A form of chronic inflammation characterized by the formation of </a:t>
            </a:r>
            <a:r>
              <a:rPr lang="en-US" sz="4000" dirty="0" err="1">
                <a:solidFill>
                  <a:srgbClr val="FFFF00"/>
                </a:solidFill>
              </a:rPr>
              <a:t>granulomas</a:t>
            </a:r>
            <a:r>
              <a:rPr lang="en-US" sz="4000" dirty="0">
                <a:solidFill>
                  <a:srgbClr val="FFFF00"/>
                </a:solidFill>
              </a:rPr>
              <a:t>.</a:t>
            </a:r>
            <a:r>
              <a:rPr lang="en-US" sz="4000" dirty="0">
                <a:solidFill>
                  <a:schemeClr val="accent1"/>
                </a:solidFill>
              </a:rPr>
              <a:t/>
            </a:r>
            <a:br>
              <a:rPr lang="en-US" sz="4000" dirty="0">
                <a:solidFill>
                  <a:schemeClr val="accent1"/>
                </a:solidFill>
              </a:rPr>
            </a:br>
            <a:endParaRPr lang="en-US" sz="4000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0"/>
            <a:ext cx="8229600" cy="1143000"/>
          </a:xfrm>
        </p:spPr>
        <p:txBody>
          <a:bodyPr/>
          <a:lstStyle/>
          <a:p>
            <a:endParaRPr lang="en-US" altLang="en-US" smtClean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143000"/>
            <a:ext cx="8229600" cy="4525963"/>
          </a:xfrm>
        </p:spPr>
        <p:txBody>
          <a:bodyPr/>
          <a:lstStyle/>
          <a:p>
            <a:r>
              <a:rPr lang="en-US" altLang="en-US" sz="2400" u="sng" smtClean="0">
                <a:solidFill>
                  <a:srgbClr val="FFFF00"/>
                </a:solidFill>
              </a:rPr>
              <a:t>Granuloma</a:t>
            </a:r>
            <a:r>
              <a:rPr lang="en-US" altLang="en-US" sz="2400" smtClean="0"/>
              <a:t> = Nodular collection of </a:t>
            </a:r>
            <a:r>
              <a:rPr lang="en-US" altLang="en-US" sz="2400" i="1" u="sng" smtClean="0">
                <a:solidFill>
                  <a:srgbClr val="FFFF00"/>
                </a:solidFill>
              </a:rPr>
              <a:t>epithelioid macrophages </a:t>
            </a:r>
            <a:r>
              <a:rPr lang="en-US" altLang="en-US" sz="2400" smtClean="0"/>
              <a:t>surrounded by a rim of lymphocytes</a:t>
            </a:r>
          </a:p>
          <a:p>
            <a:r>
              <a:rPr lang="en-US" altLang="en-US" sz="2400" i="1" u="sng" smtClean="0">
                <a:solidFill>
                  <a:srgbClr val="FFFF00"/>
                </a:solidFill>
              </a:rPr>
              <a:t>Epitheloid macrophages</a:t>
            </a:r>
            <a:r>
              <a:rPr lang="en-US" altLang="en-US" sz="2400" smtClean="0"/>
              <a:t>: squamous cell-like appearance</a:t>
            </a:r>
          </a:p>
          <a:p>
            <a:endParaRPr lang="en-US" altLang="en-US" smtClean="0"/>
          </a:p>
        </p:txBody>
      </p:sp>
      <p:pic>
        <p:nvPicPr>
          <p:cNvPr id="11268" name="Picture 3" descr="granuloma and eithelioid cell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00600" y="3124200"/>
            <a:ext cx="40386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9" name="Picture 6" descr="G:\basics\B__\webpath\jpeg7\infl01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" y="3657600"/>
            <a:ext cx="4191000" cy="2744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pic>
        <p:nvPicPr>
          <p:cNvPr id="5123" name="Content Placeholder 3" descr="d:\Inetpub\ombroot\content\0721601871\graphics\fullsize\S01871-002-f030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981200" y="971550"/>
            <a:ext cx="5105400" cy="5699125"/>
          </a:xfr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Why is it important?</a:t>
            </a:r>
          </a:p>
        </p:txBody>
      </p:sp>
      <p:sp>
        <p:nvSpPr>
          <p:cNvPr id="12291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Granulomas are encountered in certain </a:t>
            </a:r>
            <a:r>
              <a:rPr lang="en-US" smtClean="0">
                <a:solidFill>
                  <a:srgbClr val="FF0000"/>
                </a:solidFill>
              </a:rPr>
              <a:t>specific</a:t>
            </a:r>
            <a:r>
              <a:rPr lang="en-US" smtClean="0"/>
              <a:t> pathologic states.</a:t>
            </a:r>
          </a:p>
          <a:p>
            <a:r>
              <a:rPr lang="en-US" smtClean="0"/>
              <a:t> Recognition of the granulomatous pattern is important because of the </a:t>
            </a:r>
            <a:r>
              <a:rPr lang="en-US" smtClean="0">
                <a:solidFill>
                  <a:srgbClr val="FF0000"/>
                </a:solidFill>
              </a:rPr>
              <a:t>limited number of conditions</a:t>
            </a:r>
            <a:r>
              <a:rPr lang="en-US" smtClean="0"/>
              <a:t> (some life-threatening) that cause it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altLang="en-US" smtClean="0"/>
              <a:t>Granulomatous Inflammation</a:t>
            </a:r>
            <a:br>
              <a:rPr lang="en-US" altLang="en-US" smtClean="0"/>
            </a:br>
            <a:r>
              <a:rPr lang="en-US" altLang="en-US" smtClean="0"/>
              <a:t>pathogenesis </a:t>
            </a:r>
            <a:endParaRPr lang="en-US" smtClean="0"/>
          </a:p>
        </p:txBody>
      </p:sp>
      <p:sp>
        <p:nvSpPr>
          <p:cNvPr id="13316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381000" y="2286000"/>
            <a:ext cx="8229600" cy="1939925"/>
          </a:xfrm>
        </p:spPr>
        <p:txBody>
          <a:bodyPr/>
          <a:lstStyle/>
          <a:p>
            <a:r>
              <a:rPr lang="en-US" smtClean="0"/>
              <a:t>Neutrophils ordinarily remove agents that incite an acute inflammatory response. However, there are circumstances in which reactive neutrophils </a:t>
            </a:r>
            <a:r>
              <a:rPr lang="en-US" b="1" i="1" smtClean="0">
                <a:solidFill>
                  <a:srgbClr val="FFFF00"/>
                </a:solidFill>
              </a:rPr>
              <a:t>cannot</a:t>
            </a:r>
            <a:r>
              <a:rPr lang="en-US" smtClean="0"/>
              <a:t> digest the substances that provoke acute inflammation.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altLang="en-US" sz="3600" smtClean="0"/>
              <a:t>Granulomatous Inflammation</a:t>
            </a:r>
            <a:br>
              <a:rPr lang="en-US" altLang="en-US" sz="3600" smtClean="0"/>
            </a:br>
            <a:r>
              <a:rPr lang="en-US" altLang="en-US" sz="3600" smtClean="0"/>
              <a:t>mechanism</a:t>
            </a:r>
            <a:endParaRPr lang="en-US" sz="3600" smtClean="0"/>
          </a:p>
        </p:txBody>
      </p:sp>
      <p:sp>
        <p:nvSpPr>
          <p:cNvPr id="14339" name="عنصر نائب للمحتوى 2"/>
          <p:cNvSpPr>
            <a:spLocks noGrp="1"/>
          </p:cNvSpPr>
          <p:nvPr>
            <p:ph idx="1"/>
          </p:nvPr>
        </p:nvSpPr>
        <p:spPr>
          <a:xfrm>
            <a:off x="457200" y="1447800"/>
            <a:ext cx="3657600" cy="4525963"/>
          </a:xfrm>
        </p:spPr>
        <p:txBody>
          <a:bodyPr/>
          <a:lstStyle/>
          <a:p>
            <a:r>
              <a:rPr lang="en-US" sz="2000" b="1" dirty="0" smtClean="0">
                <a:solidFill>
                  <a:srgbClr val="FFFF00"/>
                </a:solidFill>
              </a:rPr>
              <a:t>What is the initiating event in </a:t>
            </a:r>
            <a:r>
              <a:rPr lang="en-US" sz="2000" b="1" dirty="0" err="1" smtClean="0">
                <a:solidFill>
                  <a:srgbClr val="FFFF00"/>
                </a:solidFill>
              </a:rPr>
              <a:t>granuloma</a:t>
            </a:r>
            <a:r>
              <a:rPr lang="en-US" sz="2000" b="1" dirty="0" smtClean="0">
                <a:solidFill>
                  <a:srgbClr val="FFFF00"/>
                </a:solidFill>
              </a:rPr>
              <a:t> formation? </a:t>
            </a:r>
          </a:p>
          <a:p>
            <a:endParaRPr lang="en-US" sz="2000" b="1" dirty="0" smtClean="0"/>
          </a:p>
          <a:p>
            <a:pPr>
              <a:buFont typeface="Wingdings" pitchFamily="2" charset="2"/>
              <a:buChar char="Ø"/>
            </a:pPr>
            <a:r>
              <a:rPr lang="en-US" sz="2000" b="1" dirty="0" smtClean="0"/>
              <a:t>deposition of a </a:t>
            </a:r>
            <a:r>
              <a:rPr lang="en-US" sz="2000" b="1" i="1" u="sng" dirty="0" smtClean="0">
                <a:solidFill>
                  <a:srgbClr val="FFFF00"/>
                </a:solidFill>
              </a:rPr>
              <a:t>indigestible</a:t>
            </a:r>
            <a:r>
              <a:rPr lang="en-US" sz="2000" b="1" dirty="0" smtClean="0"/>
              <a:t> antigenic material</a:t>
            </a:r>
          </a:p>
          <a:p>
            <a:pPr>
              <a:buFontTx/>
              <a:buNone/>
            </a:pPr>
            <a:endParaRPr lang="en-US" sz="2000" i="1" dirty="0" smtClean="0"/>
          </a:p>
          <a:p>
            <a:pPr>
              <a:buFontTx/>
              <a:buNone/>
            </a:pPr>
            <a:r>
              <a:rPr lang="en-US" sz="2400" b="1" i="1" dirty="0" smtClean="0">
                <a:solidFill>
                  <a:srgbClr val="FFFF00"/>
                </a:solidFill>
              </a:rPr>
              <a:t>IFN-</a:t>
            </a:r>
            <a:r>
              <a:rPr lang="en-US" sz="2400" b="1" dirty="0" smtClean="0">
                <a:solidFill>
                  <a:srgbClr val="FFFF00"/>
                </a:solidFill>
              </a:rPr>
              <a:t>γ</a:t>
            </a:r>
            <a:r>
              <a:rPr lang="en-US" sz="2400" b="1" dirty="0" smtClean="0"/>
              <a:t> </a:t>
            </a:r>
            <a:r>
              <a:rPr lang="en-US" sz="2400" b="1" i="1" dirty="0" smtClean="0"/>
              <a:t>released by the CD4</a:t>
            </a:r>
            <a:r>
              <a:rPr lang="en-US" sz="2400" b="1" dirty="0" smtClean="0"/>
              <a:t>+ </a:t>
            </a:r>
            <a:r>
              <a:rPr lang="en-US" sz="2400" b="1" i="1" dirty="0" smtClean="0"/>
              <a:t>T cells of the T</a:t>
            </a:r>
            <a:r>
              <a:rPr lang="en-US" sz="2400" b="1" i="1" baseline="-25000" dirty="0" smtClean="0"/>
              <a:t>H</a:t>
            </a:r>
            <a:r>
              <a:rPr lang="en-US" sz="2400" b="1" i="1" dirty="0" smtClean="0"/>
              <a:t>1 subset is crucial in activating macrophages.</a:t>
            </a:r>
            <a:r>
              <a:rPr lang="en-US" sz="2400" b="1" dirty="0" smtClean="0"/>
              <a:t> </a:t>
            </a:r>
          </a:p>
        </p:txBody>
      </p:sp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24400" y="1447800"/>
            <a:ext cx="4038600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4341" name="رابط كسهم مستقيم 6"/>
          <p:cNvCxnSpPr>
            <a:cxnSpLocks noChangeShapeType="1"/>
          </p:cNvCxnSpPr>
          <p:nvPr/>
        </p:nvCxnSpPr>
        <p:spPr bwMode="auto">
          <a:xfrm flipV="1">
            <a:off x="3962400" y="2590800"/>
            <a:ext cx="1600200" cy="22860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</p:spPr>
      </p:cxnSp>
      <p:sp>
        <p:nvSpPr>
          <p:cNvPr id="14342" name="مستطيل 5"/>
          <p:cNvSpPr>
            <a:spLocks noChangeArrowheads="1"/>
          </p:cNvSpPr>
          <p:nvPr/>
        </p:nvSpPr>
        <p:spPr bwMode="auto">
          <a:xfrm>
            <a:off x="4572000" y="6334125"/>
            <a:ext cx="4572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en-US" altLang="en-US" sz="2800">
                <a:latin typeface="Franklin Gothic Book" pitchFamily="34" charset="0"/>
              </a:rPr>
              <a:t>Type IV hypersensitvity </a:t>
            </a:r>
          </a:p>
        </p:txBody>
      </p:sp>
      <p:pic>
        <p:nvPicPr>
          <p:cNvPr id="14343" name="Ink 6"/>
          <p:cNvPicPr>
            <a:picLocks noRot="1" noChangeAspect="1" noEditPoints="1" noChangeArrowheads="1" noChangeShapeType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3238" y="3881438"/>
            <a:ext cx="388937" cy="157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Ink 3"/>
          <p:cNvPicPr>
            <a:picLocks noRot="1" noChangeAspect="1" noEditPoints="1" noChangeArrowheads="1" noChangeShapeType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325" y="2220913"/>
            <a:ext cx="388938" cy="157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eme 1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 1</Template>
  <TotalTime>520</TotalTime>
  <Words>591</Words>
  <Application>Microsoft Office PowerPoint</Application>
  <PresentationFormat>On-screen Show (4:3)</PresentationFormat>
  <Paragraphs>154</Paragraphs>
  <Slides>30</Slides>
  <Notes>10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1" baseType="lpstr">
      <vt:lpstr>Theme 1</vt:lpstr>
      <vt:lpstr>GRANULOMATOUS INFLAMMATION    </vt:lpstr>
      <vt:lpstr>PowerPoint Presentation</vt:lpstr>
      <vt:lpstr>OBJECTIVES AND KEY PRINCIPLES TO BE TAUGHT: </vt:lpstr>
      <vt:lpstr>Granulomatous inflammation</vt:lpstr>
      <vt:lpstr>PowerPoint Presentation</vt:lpstr>
      <vt:lpstr>PowerPoint Presentation</vt:lpstr>
      <vt:lpstr>Why is it important?</vt:lpstr>
      <vt:lpstr>Granulomatous Inflammation pathogenesis </vt:lpstr>
      <vt:lpstr>Granulomatous Inflammation mechanism</vt:lpstr>
      <vt:lpstr>PowerPoint Presentation</vt:lpstr>
      <vt:lpstr>Pathogenesis  There are two types of granulomas </vt:lpstr>
      <vt:lpstr>PowerPoint Presentation</vt:lpstr>
      <vt:lpstr>PowerPoint Presentation</vt:lpstr>
      <vt:lpstr>Granuloma</vt:lpstr>
      <vt:lpstr>PowerPoint Presentation</vt:lpstr>
      <vt:lpstr>Granulomatous Inflammation  Causes</vt:lpstr>
      <vt:lpstr>Tuberculosis    Mycobacterum tuberculosis </vt:lpstr>
      <vt:lpstr>Pathogenesis of TB</vt:lpstr>
      <vt:lpstr>Tuberculosis </vt:lpstr>
      <vt:lpstr>PowerPoint Presentation</vt:lpstr>
      <vt:lpstr>Sputum , TB bacilli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Match A and B</vt:lpstr>
      <vt:lpstr>Langerhan’s` cells</vt:lpstr>
      <vt:lpstr>PowerPoint Presentation</vt:lpstr>
      <vt:lpstr> TAKE HOME MESSAGES: 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GRANULOMATOUS INFLAMMATION Lecture1</dc:title>
  <dc:creator>Dr.Maha Arafah</dc:creator>
  <cp:lastModifiedBy>GCUSER</cp:lastModifiedBy>
  <cp:revision>56</cp:revision>
  <dcterms:created xsi:type="dcterms:W3CDTF">2010-10-07T12:49:56Z</dcterms:created>
  <dcterms:modified xsi:type="dcterms:W3CDTF">2015-10-19T05:00:37Z</dcterms:modified>
</cp:coreProperties>
</file>