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5" r:id="rId3"/>
    <p:sldId id="278" r:id="rId4"/>
    <p:sldId id="262" r:id="rId5"/>
    <p:sldId id="263" r:id="rId6"/>
    <p:sldId id="302" r:id="rId7"/>
    <p:sldId id="266" r:id="rId8"/>
    <p:sldId id="287" r:id="rId9"/>
    <p:sldId id="288" r:id="rId10"/>
    <p:sldId id="289" r:id="rId11"/>
    <p:sldId id="268" r:id="rId12"/>
    <p:sldId id="264" r:id="rId13"/>
    <p:sldId id="301" r:id="rId14"/>
    <p:sldId id="270" r:id="rId15"/>
    <p:sldId id="296" r:id="rId16"/>
    <p:sldId id="271" r:id="rId17"/>
    <p:sldId id="299" r:id="rId18"/>
    <p:sldId id="300" r:id="rId19"/>
    <p:sldId id="290" r:id="rId20"/>
    <p:sldId id="297" r:id="rId21"/>
    <p:sldId id="293" r:id="rId22"/>
    <p:sldId id="260" r:id="rId23"/>
    <p:sldId id="275" r:id="rId24"/>
    <p:sldId id="276" r:id="rId25"/>
    <p:sldId id="279" r:id="rId26"/>
    <p:sldId id="259" r:id="rId27"/>
    <p:sldId id="292" r:id="rId28"/>
    <p:sldId id="298" r:id="rId29"/>
    <p:sldId id="294" r:id="rId30"/>
    <p:sldId id="277" r:id="rId3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5FF"/>
    <a:srgbClr val="FFDDDD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E8A31D-3BA1-41DA-97C2-8CB824DFA437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0123B2-8304-4B10-98BD-C9F8FA4A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CB4FB1-FA19-475C-8E8E-4724265F5A3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C5908-65D6-420C-B4CA-D56DB9874C92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DAFEC1-F3F0-4601-9F27-D3730A9E547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80A3F-66E9-43B2-8DC1-1260A25EFF75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848C5-8570-412D-B781-19FCBDADCAE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6FA5A-BF91-4AA9-9D9D-02B8A64B7FF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27EEB-1B47-4FD4-9E9E-10D2A67C8D6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D941A-7F47-4DDD-BFCD-C2B04E1F804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60E3A-95EB-4544-B70B-9920A4C137E8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0F524-6324-436A-A2DE-D1F557453AA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210F-2588-4901-8283-139D2212E21B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7D92-0392-46B7-BA2A-B1AC9D9E3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671E-D200-4AB1-A039-F02F72B452F3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9306-5E8E-4621-BF42-C8810612D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C529-6784-4D98-983C-FCB09551988E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F515-B0A8-4C2E-B7EA-50FC4517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40E0-C7D0-464B-8115-AE69204806B4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18E9-8388-4A0D-8A63-BF2BAB624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C4CD-3381-4698-914A-E24B8F4667B8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C6B8-03EF-40E3-8C5B-F16F6815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6CE0-BA21-4BAD-9067-81DA78D45953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093E-80FB-4634-9BBC-3DA399CD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C312-078E-4C34-80C5-D0C9B1FCA023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601E-42FB-4410-B400-860906B80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2802-4808-40D1-9827-341EF9122BE1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3574-28EA-4C19-8266-79FF0128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24E3-72A6-46C1-82A0-A8CE315FD049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BDE6-AC99-45CB-B11F-4D1AD350D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F477-A4ED-4FD8-8276-E7B815A82C33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3D03-2409-42D7-A9FD-B3A023550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1D2A-508C-4347-A3C6-A05394EA907D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C963-A3BE-4030-AC20-6B75C4646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88F48-2423-43AA-AAFD-4B861B801C3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68E8-265E-4872-80CA-203E614C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Medium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1B587C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E854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Winterten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GRANULOMATOUS INFLAMMATION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 </a:t>
            </a:r>
            <a:br>
              <a:rPr smtClean="0"/>
            </a:b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6629400" cy="2209800"/>
          </a:xfrm>
        </p:spPr>
        <p:txBody>
          <a:bodyPr/>
          <a:lstStyle/>
          <a:p>
            <a:pPr algn="l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algn="l"/>
            <a:r>
              <a:rPr lang="en-US" dirty="0" smtClean="0"/>
              <a:t>Associate Professor  and Consultant Pathologist</a:t>
            </a:r>
            <a:br>
              <a:rPr lang="en-US" dirty="0" smtClean="0"/>
            </a:br>
            <a:r>
              <a:rPr lang="en-US" dirty="0" smtClean="0"/>
              <a:t>Office phone number:   011-4671067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3124200"/>
            <a:ext cx="6976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2015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457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Foreign body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116388" cy="47244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 marL="420624" indent="-384048" fontAlgn="auto">
              <a:spcAft>
                <a:spcPts val="0"/>
              </a:spcAft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1"/>
            <a:ext cx="4041775" cy="457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25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/>
              <a:t>IL-2,</a:t>
            </a:r>
            <a:r>
              <a:rPr lang="en-US" dirty="0"/>
              <a:t> and </a:t>
            </a:r>
            <a:r>
              <a:rPr lang="en-US" i="1" u="sng" dirty="0"/>
              <a:t>IFN-γ,</a:t>
            </a:r>
            <a:r>
              <a:rPr lang="en-US" i="1" dirty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Inetpub\ombroot\content\0721601871\graphics\fullsize\S01871-002-f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63600" y="2205909"/>
            <a:ext cx="6654800" cy="331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altLang="en-US" smtClean="0"/>
              <a:t>Granuloma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8447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Caseous Necrosis</a:t>
              </a:r>
            </a:p>
          </p:txBody>
        </p:sp>
        <p:sp>
          <p:nvSpPr>
            <p:cNvPr id="18448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8"/>
            <a:ext cx="4919662" cy="461962"/>
            <a:chOff x="2928" y="1680"/>
            <a:chExt cx="3486" cy="291"/>
          </a:xfrm>
        </p:grpSpPr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Epithelioid Macrophage</a:t>
              </a:r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Langhans Giant Cell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Lymphocytic Rim</a:t>
              </a:r>
            </a:p>
          </p:txBody>
        </p:sp>
        <p:sp>
          <p:nvSpPr>
            <p:cNvPr id="18442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pic>
        <p:nvPicPr>
          <p:cNvPr id="18440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9050"/>
            <a:ext cx="8610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752600" y="1447800"/>
            <a:ext cx="1493838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Lymphocytes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581400" y="990600"/>
            <a:ext cx="2238375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Epitheliod histiocytes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867400" y="2590800"/>
            <a:ext cx="2028825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Multinucleated cell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10000" y="2971800"/>
            <a:ext cx="1081088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Necrosis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20483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1"/>
            <a:ext cx="4040188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dirty="0" smtClean="0">
                <a:solidFill>
                  <a:srgbClr val="FF0000"/>
                </a:solidFill>
              </a:rPr>
              <a:t>Immune </a:t>
            </a:r>
            <a:r>
              <a:rPr lang="en-US" altLang="en-US" dirty="0" err="1" smtClean="0">
                <a:solidFill>
                  <a:srgbClr val="FF0000"/>
                </a:solidFill>
              </a:rPr>
              <a:t>granuloma</a:t>
            </a:r>
            <a:r>
              <a:rPr lang="en-US" altLang="en-US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2048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1"/>
            <a:ext cx="4041775" cy="5333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Non-immune </a:t>
            </a:r>
            <a:r>
              <a:rPr lang="en-US" altLang="en-US" dirty="0" err="1" smtClean="0">
                <a:solidFill>
                  <a:srgbClr val="FF0000"/>
                </a:solidFill>
              </a:rPr>
              <a:t>granuloma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3288" y="5551488"/>
            <a:ext cx="1738312" cy="107791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+mn-cs"/>
              </a:rPr>
              <a:t>unknown</a:t>
            </a:r>
            <a:endParaRPr lang="en-US" altLang="en-US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FFFF00"/>
                </a:solidFill>
                <a:latin typeface="+mn-lt"/>
                <a:cs typeface="+mn-cs"/>
              </a:rPr>
              <a:t>Sarcoidosis</a:t>
            </a:r>
            <a:endParaRPr lang="en-US" altLang="en-US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  <a:latin typeface="+mn-lt"/>
                <a:cs typeface="+mn-cs"/>
              </a:rPr>
              <a:t>Crohn’s</a:t>
            </a:r>
            <a:r>
              <a:rPr lang="en-US" b="1" dirty="0">
                <a:solidFill>
                  <a:srgbClr val="FFFF00"/>
                </a:solidFill>
                <a:latin typeface="+mn-lt"/>
                <a:cs typeface="+mn-cs"/>
              </a:rPr>
              <a:t> disease</a:t>
            </a:r>
            <a:endParaRPr lang="en-US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Tuberculosis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Mycobacterum</a:t>
            </a:r>
            <a:r>
              <a:rPr lang="en-US" i="1" dirty="0" smtClean="0">
                <a:solidFill>
                  <a:srgbClr val="FFFF00"/>
                </a:solidFill>
              </a:rPr>
              <a:t> tuberculosis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Mycobacteria</a:t>
            </a:r>
            <a:r>
              <a:rPr lang="en-US" sz="2400" dirty="0" smtClean="0"/>
              <a:t> – ‘fungus like.. </a:t>
            </a:r>
          </a:p>
          <a:p>
            <a:pPr eaLnBrk="1" hangingPunct="1"/>
            <a:r>
              <a:rPr lang="en-US" sz="2400" dirty="0" smtClean="0"/>
              <a:t>slender rods </a:t>
            </a:r>
          </a:p>
          <a:p>
            <a:pPr eaLnBrk="1" hangingPunct="1"/>
            <a:r>
              <a:rPr lang="en-US" sz="2400" dirty="0" smtClean="0"/>
              <a:t>acid fast bacilli [AFB] (i.e., they have a high content of complex lipids that readily bind the </a:t>
            </a:r>
            <a:r>
              <a:rPr lang="en-US" sz="2400" dirty="0" err="1" smtClean="0"/>
              <a:t>Ziehl-Neelsen</a:t>
            </a:r>
            <a:r>
              <a:rPr lang="en-US" sz="2400" dirty="0" smtClean="0"/>
              <a:t> [</a:t>
            </a:r>
            <a:r>
              <a:rPr lang="en-US" sz="2400" dirty="0" err="1" smtClean="0"/>
              <a:t>carbol</a:t>
            </a:r>
            <a:r>
              <a:rPr lang="en-US" sz="2400" dirty="0" smtClean="0"/>
              <a:t> </a:t>
            </a:r>
            <a:r>
              <a:rPr lang="en-US" sz="2400" dirty="0" err="1" smtClean="0"/>
              <a:t>fuchsin</a:t>
            </a:r>
            <a:r>
              <a:rPr lang="en-US" sz="2400" dirty="0" smtClean="0"/>
              <a:t>] stain and subsequently resist </a:t>
            </a:r>
            <a:r>
              <a:rPr lang="en-US" sz="2400" dirty="0" err="1" smtClean="0"/>
              <a:t>decolorization</a:t>
            </a:r>
            <a:r>
              <a:rPr lang="en-US" sz="2400" dirty="0" smtClean="0"/>
              <a:t>).</a:t>
            </a:r>
          </a:p>
          <a:p>
            <a:pPr eaLnBrk="1" hangingPunct="1"/>
            <a:endParaRPr lang="en-US" sz="2400" i="1" dirty="0" smtClean="0"/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4" name="Picture 4" descr="Tuberculosis Bacteria"/>
          <p:cNvPicPr>
            <a:picLocks noChangeAspect="1" noChangeArrowheads="1"/>
          </p:cNvPicPr>
          <p:nvPr/>
        </p:nvPicPr>
        <p:blipFill>
          <a:blip r:embed="rId3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6781800" y="304800"/>
            <a:ext cx="2133600" cy="1882588"/>
          </a:xfrm>
          <a:prstGeom prst="rect">
            <a:avLst/>
          </a:prstGeom>
          <a:noFill/>
        </p:spPr>
      </p:pic>
      <p:pic>
        <p:nvPicPr>
          <p:cNvPr id="5" name="Picture 2" descr="INFEC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3773487"/>
            <a:ext cx="5562600" cy="3084513"/>
          </a:xfrm>
          <a:prstGeom prst="rect">
            <a:avLst/>
          </a:prstGeom>
        </p:spPr>
      </p:pic>
      <p:pic>
        <p:nvPicPr>
          <p:cNvPr id="65538" name="Picture 2" descr="http://www.ihcworld.com/royellis/gallery/images/zn.jpg"/>
          <p:cNvPicPr>
            <a:picLocks noChangeAspect="1" noChangeArrowheads="1"/>
          </p:cNvPicPr>
          <p:nvPr/>
        </p:nvPicPr>
        <p:blipFill>
          <a:blip r:embed="rId5" cstate="print"/>
          <a:srcRect l="43750" r="6250" b="37500"/>
          <a:stretch>
            <a:fillRect/>
          </a:stretch>
        </p:blipFill>
        <p:spPr bwMode="auto">
          <a:xfrm>
            <a:off x="6781800" y="3962400"/>
            <a:ext cx="22098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TB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Cord factor  is a </a:t>
            </a:r>
            <a:r>
              <a:rPr lang="en-US" dirty="0" err="1" smtClean="0"/>
              <a:t>glycolipid</a:t>
            </a:r>
            <a:r>
              <a:rPr lang="en-US" dirty="0" smtClean="0"/>
              <a:t> molecule found in the cell wall of Mycobacterium tuberculosis and similar species. </a:t>
            </a:r>
          </a:p>
          <a:p>
            <a:r>
              <a:rPr lang="en-US" dirty="0" smtClean="0"/>
              <a:t>It protects </a:t>
            </a:r>
            <a:r>
              <a:rPr lang="en-US" i="1" dirty="0" smtClean="0"/>
              <a:t>M. tuberculosis</a:t>
            </a:r>
            <a:r>
              <a:rPr lang="en-US" dirty="0" smtClean="0"/>
              <a:t> from the defenses of the host</a:t>
            </a:r>
          </a:p>
          <a:p>
            <a:r>
              <a:rPr lang="en-CA" dirty="0" smtClean="0"/>
              <a:t>Cord factor presence increases the production of the cytokines interleukin-12 (IL-12), IL-1</a:t>
            </a:r>
            <a:r>
              <a:rPr lang="el-GR" dirty="0" smtClean="0"/>
              <a:t>β,</a:t>
            </a:r>
            <a:r>
              <a:rPr lang="en-CA" dirty="0" smtClean="0"/>
              <a:t> IL-6 and TNF </a:t>
            </a:r>
            <a:r>
              <a:rPr lang="en-US" dirty="0" smtClean="0"/>
              <a:t> which are all pro-inflammatory cytokines important for </a:t>
            </a:r>
            <a:r>
              <a:rPr lang="en-US" dirty="0" err="1" smtClean="0"/>
              <a:t>granuloma</a:t>
            </a:r>
            <a:r>
              <a:rPr lang="en-US" dirty="0" smtClean="0"/>
              <a:t> formation</a:t>
            </a: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342900" indent="-342900" algn="ctr"/>
            <a:r>
              <a:rPr lang="en-US" altLang="en-US" sz="320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1509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9538"/>
          </a:xfrm>
        </p:spPr>
      </p:pic>
      <p:pic>
        <p:nvPicPr>
          <p:cNvPr id="21510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28800"/>
            <a:ext cx="3759200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23622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Acute</a:t>
            </a:r>
            <a:r>
              <a:rPr lang="en-US" i="1" dirty="0" smtClean="0"/>
              <a:t> inflammation</a:t>
            </a:r>
            <a:endParaRPr lang="en-US" dirty="0"/>
          </a:p>
        </p:txBody>
      </p:sp>
      <p:pic>
        <p:nvPicPr>
          <p:cNvPr id="8195" name="Picture 2" descr="http://upload.wikimedia.org/wikipedia/commons/thumb/1/1d/Wintertenen.jpg/250px-Winter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52400"/>
            <a:ext cx="19253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81400" y="762000"/>
            <a:ext cx="153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Inflammation 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295400" y="24384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Franklin Gothic Book" pitchFamily="34" charset="0"/>
              </a:rPr>
              <a:t>Neutrophils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562600" y="24384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Franklin Gothic Book" pitchFamily="34" charset="0"/>
              </a:rPr>
              <a:t>Macrophage </a:t>
            </a:r>
          </a:p>
          <a:p>
            <a:pPr algn="l" rtl="0"/>
            <a:r>
              <a:rPr lang="en-US" dirty="0">
                <a:latin typeface="Franklin Gothic Book" pitchFamily="34" charset="0"/>
              </a:rPr>
              <a:t>Lymphocytes  </a:t>
            </a:r>
          </a:p>
          <a:p>
            <a:pPr algn="l" rtl="0"/>
            <a:r>
              <a:rPr lang="en-US" dirty="0">
                <a:latin typeface="Franklin Gothic Book" pitchFamily="34" charset="0"/>
              </a:rPr>
              <a:t>Plasma  cells</a:t>
            </a:r>
            <a:r>
              <a:rPr lang="en-US" i="1" dirty="0">
                <a:latin typeface="Franklin Gothic Book" pitchFamily="34" charset="0"/>
              </a:rPr>
              <a:t> </a:t>
            </a:r>
            <a:endParaRPr lang="en-US" dirty="0">
              <a:latin typeface="Franklin Gothic Book" pitchFamily="34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2305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10200" y="1828800"/>
            <a:ext cx="2362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Ins="45720" bIns="0" anchor="b">
            <a:normAutofit fontScale="92500"/>
          </a:bodyPr>
          <a:lstStyle/>
          <a:p>
            <a:pPr algn="l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Chronic </a:t>
            </a:r>
            <a:r>
              <a:rPr lang="en-US" sz="2000" i="1" dirty="0">
                <a:solidFill>
                  <a:schemeClr val="tx1"/>
                </a:solidFill>
              </a:rPr>
              <a:t>inflammation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52800"/>
            <a:ext cx="241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pPr algn="ctr"/>
            <a:r>
              <a:rPr lang="en-US" dirty="0" smtClean="0"/>
              <a:t>Sputum , TB bacilli 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253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22534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0"/>
            <a:ext cx="8077200" cy="5815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53000" cy="3514725"/>
          </a:xfrm>
        </p:spPr>
      </p:pic>
      <p:pic>
        <p:nvPicPr>
          <p:cNvPr id="2355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1" y="0"/>
            <a:ext cx="2286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838200" y="0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rgbClr val="FF0000"/>
                </a:solidFill>
                <a:latin typeface="Franklin Gothic Book" pitchFamily="34" charset="0"/>
              </a:rPr>
              <a:t>Leishmaniasis</a:t>
            </a:r>
          </a:p>
        </p:txBody>
      </p:sp>
      <p:pic>
        <p:nvPicPr>
          <p:cNvPr id="24580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4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32275"/>
            <a:ext cx="3733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>
                <a:solidFill>
                  <a:srgbClr val="FF0000"/>
                </a:solidFill>
                <a:latin typeface="Franklin Gothic Book" pitchFamily="34" charset="0"/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99695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Leprosy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6000"/>
          </a:blip>
          <a:srcRect/>
          <a:stretch>
            <a:fillRect/>
          </a:stretch>
        </p:blipFill>
        <p:spPr>
          <a:xfrm>
            <a:off x="3886200" y="3276600"/>
            <a:ext cx="5257800" cy="3236913"/>
          </a:xfrm>
        </p:spPr>
      </p:pic>
      <p:pic>
        <p:nvPicPr>
          <p:cNvPr id="2765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6000"/>
          </a:blip>
          <a:srcRect/>
          <a:stretch>
            <a:fillRect/>
          </a:stretch>
        </p:blipFill>
        <p:spPr bwMode="auto">
          <a:xfrm>
            <a:off x="0" y="457200"/>
            <a:ext cx="38274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100"/>
            <a:ext cx="12192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228600"/>
            <a:ext cx="26837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Non-</a:t>
            </a:r>
            <a:r>
              <a:rPr lang="en-US" b="1" dirty="0" err="1"/>
              <a:t>caseating</a:t>
            </a:r>
            <a:r>
              <a:rPr lang="en-US" b="1" dirty="0"/>
              <a:t> </a:t>
            </a:r>
            <a:r>
              <a:rPr lang="en-US" b="1" dirty="0" err="1"/>
              <a:t>granuloma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4040188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A</a:t>
            </a:r>
          </a:p>
        </p:txBody>
      </p:sp>
      <p:sp>
        <p:nvSpPr>
          <p:cNvPr id="2867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2000" dirty="0" smtClean="0"/>
              <a:t>The most important cell in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2000" dirty="0" smtClean="0"/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A cytokines  that is  important in activating macrophages and transforming them into </a:t>
            </a:r>
            <a:r>
              <a:rPr lang="en-US" sz="2000" dirty="0" err="1" smtClean="0"/>
              <a:t>epithelioid</a:t>
            </a:r>
            <a:r>
              <a:rPr lang="en-US" sz="20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pathogenesis of immune type 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2000" dirty="0" smtClean="0"/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Microscopic finding of TB</a:t>
            </a:r>
          </a:p>
          <a:p>
            <a:pPr marL="457200" indent="-457200">
              <a:buFontTx/>
              <a:buAutoNum type="arabicParenR"/>
            </a:pPr>
            <a:r>
              <a:rPr lang="en-US" sz="2000" dirty="0" smtClean="0"/>
              <a:t>Found in the cell wall of  TB</a:t>
            </a: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4041775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67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IFN-γ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Langhans</a:t>
            </a:r>
            <a:r>
              <a:rPr lang="en-US" sz="1800" b="1" dirty="0" smtClean="0">
                <a:solidFill>
                  <a:srgbClr val="FFFF00"/>
                </a:solidFill>
              </a:rPr>
              <a:t> cells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Epitheliod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histiocyes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b="1" dirty="0" smtClean="0">
                <a:solidFill>
                  <a:srgbClr val="FFFF00"/>
                </a:solidFill>
              </a:rPr>
              <a:t> cells 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smtClean="0">
                <a:solidFill>
                  <a:srgbClr val="FFFF00"/>
                </a:solidFill>
              </a:rPr>
              <a:t>Type 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b="1" dirty="0" err="1" smtClean="0">
                <a:solidFill>
                  <a:srgbClr val="FFFF00"/>
                </a:solidFill>
              </a:rPr>
              <a:t>Caseating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endParaRPr lang="en-US" sz="1800" b="1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Langerhan’s</a:t>
            </a:r>
            <a:r>
              <a:rPr lang="en-CA" dirty="0" smtClean="0"/>
              <a:t>` cells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Antigen presenting cells</a:t>
            </a:r>
          </a:p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2226" name="Picture 2" descr="Figure thumbnail f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5718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700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8382000" cy="39417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Bacterial infection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err="1" smtClean="0">
                <a:solidFill>
                  <a:schemeClr val="tx1"/>
                </a:solidFill>
              </a:rPr>
              <a:t>Granulomatous</a:t>
            </a:r>
            <a:r>
              <a:rPr smtClean="0">
                <a:solidFill>
                  <a:schemeClr val="tx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A form of chronic inflammation characterized by the formation of </a:t>
            </a:r>
            <a:r>
              <a:rPr lang="en-US" sz="4000" dirty="0" err="1">
                <a:solidFill>
                  <a:srgbClr val="FFFF00"/>
                </a:solidFill>
              </a:rPr>
              <a:t>granulomas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endParaRPr lang="en-US" altLang="en-US" smtClean="0"/>
          </a:p>
        </p:txBody>
      </p:sp>
      <p:pic>
        <p:nvPicPr>
          <p:cNvPr id="11268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 descr="d:\Inetpub\ombroot\content\0721601871\graphics\fullsize\S01871-002-f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971550"/>
            <a:ext cx="5105400" cy="56991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122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Granulomas are encountered in certain </a:t>
            </a:r>
            <a:r>
              <a:rPr lang="en-US" smtClean="0">
                <a:solidFill>
                  <a:srgbClr val="FF0000"/>
                </a:solidFill>
              </a:rPr>
              <a:t>specific</a:t>
            </a:r>
            <a:r>
              <a:rPr lang="en-US" smtClean="0"/>
              <a:t> pathologic states.</a:t>
            </a:r>
          </a:p>
          <a:p>
            <a:r>
              <a:rPr lang="en-US" smtClean="0"/>
              <a:t> Recognition of the granulomatous pattern is important because of the </a:t>
            </a:r>
            <a:r>
              <a:rPr lang="en-US" smtClean="0">
                <a:solidFill>
                  <a:srgbClr val="FF0000"/>
                </a:solidFill>
              </a:rPr>
              <a:t>limited number of conditions</a:t>
            </a:r>
            <a:r>
              <a:rPr lang="en-US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1331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smtClean="0"/>
              <a:t>Neutrophils ordinarily remove agents that incite an acute inflammatory response. However, there are circumstances in which reactive neutrophils </a:t>
            </a:r>
            <a:r>
              <a:rPr lang="en-US" b="1" i="1" smtClean="0">
                <a:solidFill>
                  <a:srgbClr val="FFFF00"/>
                </a:solidFill>
              </a:rPr>
              <a:t>cannot</a:t>
            </a:r>
            <a:r>
              <a:rPr lang="en-US" smtClean="0"/>
              <a:t> digest the substances that provoke acute inflammation.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20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20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deposition of a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2000" b="1" dirty="0" smtClean="0"/>
              <a:t> antigenic material</a:t>
            </a:r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IFN-</a:t>
            </a:r>
            <a:r>
              <a:rPr lang="en-US" sz="2400" b="1" dirty="0" smtClean="0">
                <a:solidFill>
                  <a:srgbClr val="FFFF00"/>
                </a:solidFill>
              </a:rPr>
              <a:t>γ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released by the CD4</a:t>
            </a:r>
            <a:r>
              <a:rPr lang="en-US" sz="2400" b="1" dirty="0" smtClean="0"/>
              <a:t>+ </a:t>
            </a:r>
            <a:r>
              <a:rPr lang="en-US" sz="2400" b="1" i="1" dirty="0" smtClean="0"/>
              <a:t>T cells of the T</a:t>
            </a:r>
            <a:r>
              <a:rPr lang="en-US" sz="2400" b="1" i="1" baseline="-25000" dirty="0" smtClean="0"/>
              <a:t>H</a:t>
            </a:r>
            <a:r>
              <a:rPr lang="en-US" sz="2400" b="1" i="1" dirty="0" smtClean="0"/>
              <a:t>1 subset is crucial in activating macrophages.</a:t>
            </a:r>
            <a:r>
              <a:rPr lang="en-US" sz="2400" b="1" dirty="0" smtClean="0"/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1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342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>
                <a:latin typeface="Franklin Gothic Book" pitchFamily="34" charset="0"/>
              </a:rPr>
              <a:t>Type IV hypersensitvity </a:t>
            </a:r>
          </a:p>
        </p:txBody>
      </p:sp>
      <p:pic>
        <p:nvPicPr>
          <p:cNvPr id="14343" name="Ink 6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238" y="3881438"/>
            <a:ext cx="3889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nk 3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220913"/>
            <a:ext cx="3889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520</TotalTime>
  <Words>591</Words>
  <Application>Microsoft Office PowerPoint</Application>
  <PresentationFormat>On-screen Show (4:3)</PresentationFormat>
  <Paragraphs>154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GRANULOMATOUS INFLAMMATION    </vt:lpstr>
      <vt:lpstr>PowerPoint Presentation</vt:lpstr>
      <vt:lpstr>OBJECTIVES AND KEY PRINCIPLES TO BE TAUGHT: </vt:lpstr>
      <vt:lpstr>Granulomatous inflammation</vt:lpstr>
      <vt:lpstr>PowerPoint Presentation</vt:lpstr>
      <vt:lpstr>PowerPoint Presentation</vt:lpstr>
      <vt:lpstr>Why is it important?</vt:lpstr>
      <vt:lpstr>Granulomatous Inflammation pathogenesis </vt:lpstr>
      <vt:lpstr>Granulomatous Inflammation mechanism</vt:lpstr>
      <vt:lpstr>PowerPoint Presentation</vt:lpstr>
      <vt:lpstr>Pathogenesis  There are two types of granulomas </vt:lpstr>
      <vt:lpstr>PowerPoint Presentation</vt:lpstr>
      <vt:lpstr>PowerPoint Presentation</vt:lpstr>
      <vt:lpstr>Granuloma</vt:lpstr>
      <vt:lpstr>PowerPoint Presentation</vt:lpstr>
      <vt:lpstr>Granulomatous Inflammation  Causes</vt:lpstr>
      <vt:lpstr>Tuberculosis    Mycobacterum tuberculosis </vt:lpstr>
      <vt:lpstr>Pathogenesis of TB</vt:lpstr>
      <vt:lpstr>Tuberculosis </vt:lpstr>
      <vt:lpstr>PowerPoint Presentation</vt:lpstr>
      <vt:lpstr>Sputum , TB bacilli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A and B</vt:lpstr>
      <vt:lpstr>Langerhan’s` cells</vt:lpstr>
      <vt:lpstr>PowerPoint Presentation</vt:lpstr>
      <vt:lpstr> TAKE HOME MESSAGES: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GCUSER</cp:lastModifiedBy>
  <cp:revision>56</cp:revision>
  <dcterms:created xsi:type="dcterms:W3CDTF">2010-10-07T12:49:56Z</dcterms:created>
  <dcterms:modified xsi:type="dcterms:W3CDTF">2015-10-19T05:00:37Z</dcterms:modified>
</cp:coreProperties>
</file>