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648" r:id="rId1"/>
  </p:sldMasterIdLst>
  <p:sldIdLst>
    <p:sldId id="256" r:id="rId2"/>
    <p:sldId id="275" r:id="rId3"/>
    <p:sldId id="257" r:id="rId4"/>
    <p:sldId id="258" r:id="rId5"/>
    <p:sldId id="259" r:id="rId6"/>
    <p:sldId id="260" r:id="rId7"/>
    <p:sldId id="261" r:id="rId8"/>
    <p:sldId id="262" r:id="rId9"/>
    <p:sldId id="263" r:id="rId10"/>
    <p:sldId id="264" r:id="rId11"/>
    <p:sldId id="265" r:id="rId12"/>
    <p:sldId id="266" r:id="rId13"/>
    <p:sldId id="269" r:id="rId14"/>
    <p:sldId id="268" r:id="rId15"/>
    <p:sldId id="267" r:id="rId16"/>
    <p:sldId id="270" r:id="rId17"/>
    <p:sldId id="309" r:id="rId18"/>
    <p:sldId id="271" r:id="rId19"/>
    <p:sldId id="272" r:id="rId20"/>
    <p:sldId id="273" r:id="rId21"/>
    <p:sldId id="274" r:id="rId22"/>
    <p:sldId id="276" r:id="rId23"/>
    <p:sldId id="277" r:id="rId24"/>
    <p:sldId id="278" r:id="rId25"/>
    <p:sldId id="279" r:id="rId26"/>
    <p:sldId id="280" r:id="rId27"/>
    <p:sldId id="285" r:id="rId28"/>
    <p:sldId id="281" r:id="rId29"/>
    <p:sldId id="286" r:id="rId30"/>
    <p:sldId id="282" r:id="rId31"/>
    <p:sldId id="283" r:id="rId32"/>
    <p:sldId id="287" r:id="rId33"/>
    <p:sldId id="289" r:id="rId34"/>
    <p:sldId id="290" r:id="rId35"/>
    <p:sldId id="291" r:id="rId36"/>
    <p:sldId id="292" r:id="rId37"/>
    <p:sldId id="293" r:id="rId38"/>
    <p:sldId id="294" r:id="rId39"/>
    <p:sldId id="295" r:id="rId40"/>
    <p:sldId id="296" r:id="rId41"/>
    <p:sldId id="297" r:id="rId42"/>
    <p:sldId id="307" r:id="rId43"/>
    <p:sldId id="298" r:id="rId44"/>
    <p:sldId id="308" r:id="rId45"/>
    <p:sldId id="300" r:id="rId46"/>
    <p:sldId id="301" r:id="rId47"/>
    <p:sldId id="306" r:id="rId48"/>
    <p:sldId id="303" r:id="rId49"/>
    <p:sldId id="304" r:id="rId50"/>
    <p:sldId id="305" r:id="rId51"/>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84013" autoAdjust="0"/>
    <p:restoredTop sz="94660"/>
  </p:normalViewPr>
  <p:slideViewPr>
    <p:cSldViewPr snapToGrid="0">
      <p:cViewPr varScale="1">
        <p:scale>
          <a:sx n="69" d="100"/>
          <a:sy n="69" d="100"/>
        </p:scale>
        <p:origin x="-120" y="-30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S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DA7ED048-D34A-43F9-A9F3-F42E0C3A2A6D}" type="datetimeFigureOut">
              <a:rPr lang="ar-SA" smtClean="0"/>
              <a:pPr/>
              <a:t>1/16/1437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B33F277-B1D3-4192-B8A5-FAA1E410FC4D}" type="slidenum">
              <a:rPr lang="ar-SA" smtClean="0"/>
              <a:pPr/>
              <a:t>‹#›</a:t>
            </a:fld>
            <a:endParaRPr lang="ar-SA"/>
          </a:p>
        </p:txBody>
      </p:sp>
    </p:spTree>
    <p:extLst>
      <p:ext uri="{BB962C8B-B14F-4D97-AF65-F5344CB8AC3E}">
        <p14:creationId xmlns="" xmlns:p14="http://schemas.microsoft.com/office/powerpoint/2010/main" val="422121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DA7ED048-D34A-43F9-A9F3-F42E0C3A2A6D}" type="datetimeFigureOut">
              <a:rPr lang="ar-SA" smtClean="0"/>
              <a:pPr/>
              <a:t>1/16/1437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B33F277-B1D3-4192-B8A5-FAA1E410FC4D}" type="slidenum">
              <a:rPr lang="ar-SA" smtClean="0"/>
              <a:pPr/>
              <a:t>‹#›</a:t>
            </a:fld>
            <a:endParaRPr lang="ar-SA"/>
          </a:p>
        </p:txBody>
      </p:sp>
    </p:spTree>
    <p:extLst>
      <p:ext uri="{BB962C8B-B14F-4D97-AF65-F5344CB8AC3E}">
        <p14:creationId xmlns="" xmlns:p14="http://schemas.microsoft.com/office/powerpoint/2010/main" val="3062271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DA7ED048-D34A-43F9-A9F3-F42E0C3A2A6D}" type="datetimeFigureOut">
              <a:rPr lang="ar-SA" smtClean="0"/>
              <a:pPr/>
              <a:t>1/16/1437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B33F277-B1D3-4192-B8A5-FAA1E410FC4D}" type="slidenum">
              <a:rPr lang="ar-SA" smtClean="0"/>
              <a:pPr/>
              <a:t>‹#›</a:t>
            </a:fld>
            <a:endParaRPr lang="ar-SA"/>
          </a:p>
        </p:txBody>
      </p:sp>
    </p:spTree>
    <p:extLst>
      <p:ext uri="{BB962C8B-B14F-4D97-AF65-F5344CB8AC3E}">
        <p14:creationId xmlns="" xmlns:p14="http://schemas.microsoft.com/office/powerpoint/2010/main" val="577784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DA7ED048-D34A-43F9-A9F3-F42E0C3A2A6D}" type="datetimeFigureOut">
              <a:rPr lang="ar-SA" smtClean="0"/>
              <a:pPr/>
              <a:t>1/16/1437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B33F277-B1D3-4192-B8A5-FAA1E410FC4D}" type="slidenum">
              <a:rPr lang="ar-SA" smtClean="0"/>
              <a:pPr/>
              <a:t>‹#›</a:t>
            </a:fld>
            <a:endParaRPr lang="ar-SA"/>
          </a:p>
        </p:txBody>
      </p:sp>
    </p:spTree>
    <p:extLst>
      <p:ext uri="{BB962C8B-B14F-4D97-AF65-F5344CB8AC3E}">
        <p14:creationId xmlns="" xmlns:p14="http://schemas.microsoft.com/office/powerpoint/2010/main" val="2257953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S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7ED048-D34A-43F9-A9F3-F42E0C3A2A6D}" type="datetimeFigureOut">
              <a:rPr lang="ar-SA" smtClean="0"/>
              <a:pPr/>
              <a:t>1/16/1437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B33F277-B1D3-4192-B8A5-FAA1E410FC4D}" type="slidenum">
              <a:rPr lang="ar-SA" smtClean="0"/>
              <a:pPr/>
              <a:t>‹#›</a:t>
            </a:fld>
            <a:endParaRPr lang="ar-SA"/>
          </a:p>
        </p:txBody>
      </p:sp>
    </p:spTree>
    <p:extLst>
      <p:ext uri="{BB962C8B-B14F-4D97-AF65-F5344CB8AC3E}">
        <p14:creationId xmlns="" xmlns:p14="http://schemas.microsoft.com/office/powerpoint/2010/main" val="2287979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DA7ED048-D34A-43F9-A9F3-F42E0C3A2A6D}" type="datetimeFigureOut">
              <a:rPr lang="ar-SA" smtClean="0"/>
              <a:pPr/>
              <a:t>1/16/1437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B33F277-B1D3-4192-B8A5-FAA1E410FC4D}" type="slidenum">
              <a:rPr lang="ar-SA" smtClean="0"/>
              <a:pPr/>
              <a:t>‹#›</a:t>
            </a:fld>
            <a:endParaRPr lang="ar-SA"/>
          </a:p>
        </p:txBody>
      </p:sp>
    </p:spTree>
    <p:extLst>
      <p:ext uri="{BB962C8B-B14F-4D97-AF65-F5344CB8AC3E}">
        <p14:creationId xmlns="" xmlns:p14="http://schemas.microsoft.com/office/powerpoint/2010/main" val="1841607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S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DA7ED048-D34A-43F9-A9F3-F42E0C3A2A6D}" type="datetimeFigureOut">
              <a:rPr lang="ar-SA" smtClean="0"/>
              <a:pPr/>
              <a:t>1/16/1437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1B33F277-B1D3-4192-B8A5-FAA1E410FC4D}" type="slidenum">
              <a:rPr lang="ar-SA" smtClean="0"/>
              <a:pPr/>
              <a:t>‹#›</a:t>
            </a:fld>
            <a:endParaRPr lang="ar-SA"/>
          </a:p>
        </p:txBody>
      </p:sp>
    </p:spTree>
    <p:extLst>
      <p:ext uri="{BB962C8B-B14F-4D97-AF65-F5344CB8AC3E}">
        <p14:creationId xmlns="" xmlns:p14="http://schemas.microsoft.com/office/powerpoint/2010/main" val="2178294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DA7ED048-D34A-43F9-A9F3-F42E0C3A2A6D}" type="datetimeFigureOut">
              <a:rPr lang="ar-SA" smtClean="0"/>
              <a:pPr/>
              <a:t>1/16/1437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1B33F277-B1D3-4192-B8A5-FAA1E410FC4D}" type="slidenum">
              <a:rPr lang="ar-SA" smtClean="0"/>
              <a:pPr/>
              <a:t>‹#›</a:t>
            </a:fld>
            <a:endParaRPr lang="ar-SA"/>
          </a:p>
        </p:txBody>
      </p:sp>
    </p:spTree>
    <p:extLst>
      <p:ext uri="{BB962C8B-B14F-4D97-AF65-F5344CB8AC3E}">
        <p14:creationId xmlns="" xmlns:p14="http://schemas.microsoft.com/office/powerpoint/2010/main" val="1435932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7ED048-D34A-43F9-A9F3-F42E0C3A2A6D}" type="datetimeFigureOut">
              <a:rPr lang="ar-SA" smtClean="0"/>
              <a:pPr/>
              <a:t>1/16/1437</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1B33F277-B1D3-4192-B8A5-FAA1E410FC4D}" type="slidenum">
              <a:rPr lang="ar-SA" smtClean="0"/>
              <a:pPr/>
              <a:t>‹#›</a:t>
            </a:fld>
            <a:endParaRPr lang="ar-SA"/>
          </a:p>
        </p:txBody>
      </p:sp>
    </p:spTree>
    <p:extLst>
      <p:ext uri="{BB962C8B-B14F-4D97-AF65-F5344CB8AC3E}">
        <p14:creationId xmlns="" xmlns:p14="http://schemas.microsoft.com/office/powerpoint/2010/main" val="1864571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7ED048-D34A-43F9-A9F3-F42E0C3A2A6D}" type="datetimeFigureOut">
              <a:rPr lang="ar-SA" smtClean="0"/>
              <a:pPr/>
              <a:t>1/16/1437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B33F277-B1D3-4192-B8A5-FAA1E410FC4D}" type="slidenum">
              <a:rPr lang="ar-SA" smtClean="0"/>
              <a:pPr/>
              <a:t>‹#›</a:t>
            </a:fld>
            <a:endParaRPr lang="ar-SA"/>
          </a:p>
        </p:txBody>
      </p:sp>
    </p:spTree>
    <p:extLst>
      <p:ext uri="{BB962C8B-B14F-4D97-AF65-F5344CB8AC3E}">
        <p14:creationId xmlns="" xmlns:p14="http://schemas.microsoft.com/office/powerpoint/2010/main" val="191987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7ED048-D34A-43F9-A9F3-F42E0C3A2A6D}" type="datetimeFigureOut">
              <a:rPr lang="ar-SA" smtClean="0"/>
              <a:pPr/>
              <a:t>1/16/1437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B33F277-B1D3-4192-B8A5-FAA1E410FC4D}" type="slidenum">
              <a:rPr lang="ar-SA" smtClean="0"/>
              <a:pPr/>
              <a:t>‹#›</a:t>
            </a:fld>
            <a:endParaRPr lang="ar-SA"/>
          </a:p>
        </p:txBody>
      </p:sp>
    </p:spTree>
    <p:extLst>
      <p:ext uri="{BB962C8B-B14F-4D97-AF65-F5344CB8AC3E}">
        <p14:creationId xmlns="" xmlns:p14="http://schemas.microsoft.com/office/powerpoint/2010/main" val="2132801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A7ED048-D34A-43F9-A9F3-F42E0C3A2A6D}" type="datetimeFigureOut">
              <a:rPr lang="ar-SA" smtClean="0"/>
              <a:pPr/>
              <a:t>1/16/1437</a:t>
            </a:fld>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B33F277-B1D3-4192-B8A5-FAA1E410FC4D}" type="slidenum">
              <a:rPr lang="ar-SA" smtClean="0"/>
              <a:pPr/>
              <a:t>‹#›</a:t>
            </a:fld>
            <a:endParaRPr lang="ar-SA"/>
          </a:p>
        </p:txBody>
      </p:sp>
    </p:spTree>
    <p:extLst>
      <p:ext uri="{BB962C8B-B14F-4D97-AF65-F5344CB8AC3E}">
        <p14:creationId xmlns="" xmlns:p14="http://schemas.microsoft.com/office/powerpoint/2010/main" val="345525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n w="0"/>
                <a:effectLst>
                  <a:outerShdw blurRad="38100" dist="19050" dir="2700000" algn="tl" rotWithShape="0">
                    <a:schemeClr val="dk1">
                      <a:alpha val="40000"/>
                    </a:schemeClr>
                  </a:outerShdw>
                </a:effectLst>
              </a:rPr>
              <a:t>Classification of Tumors</a:t>
            </a:r>
            <a:endParaRPr lang="ar-SA" dirty="0"/>
          </a:p>
        </p:txBody>
      </p:sp>
      <p:sp>
        <p:nvSpPr>
          <p:cNvPr id="3" name="Subtitle 2"/>
          <p:cNvSpPr>
            <a:spLocks noGrp="1"/>
          </p:cNvSpPr>
          <p:nvPr>
            <p:ph type="subTitle" idx="1"/>
          </p:nvPr>
        </p:nvSpPr>
        <p:spPr/>
        <p:txBody>
          <a:bodyPr>
            <a:normAutofit lnSpcReduction="10000"/>
          </a:bodyPr>
          <a:lstStyle/>
          <a:p>
            <a:r>
              <a:rPr lang="en-US" dirty="0" smtClean="0"/>
              <a:t>By</a:t>
            </a:r>
          </a:p>
          <a:p>
            <a:r>
              <a:rPr lang="en-US" dirty="0" smtClean="0"/>
              <a:t>Amany </a:t>
            </a:r>
            <a:r>
              <a:rPr lang="en-US" dirty="0" err="1" smtClean="0"/>
              <a:t>Fathaddin,MD</a:t>
            </a:r>
            <a:endParaRPr lang="en-US" dirty="0" smtClean="0"/>
          </a:p>
          <a:p>
            <a:r>
              <a:rPr lang="en-US" dirty="0" smtClean="0"/>
              <a:t>Assistant professor</a:t>
            </a:r>
          </a:p>
          <a:p>
            <a:r>
              <a:rPr lang="en-US" dirty="0" smtClean="0"/>
              <a:t>Department of Pathology</a:t>
            </a:r>
            <a:endParaRPr lang="ar-SA" dirty="0"/>
          </a:p>
        </p:txBody>
      </p:sp>
    </p:spTree>
    <p:extLst>
      <p:ext uri="{BB962C8B-B14F-4D97-AF65-F5344CB8AC3E}">
        <p14:creationId xmlns="" xmlns:p14="http://schemas.microsoft.com/office/powerpoint/2010/main" val="4037631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polyp</a:t>
            </a:r>
            <a:endParaRPr lang="ar-SA" dirty="0"/>
          </a:p>
        </p:txBody>
      </p:sp>
      <p:pic>
        <p:nvPicPr>
          <p:cNvPr id="6" name="Content Placeholder 5"/>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854869" y="1872677"/>
            <a:ext cx="5119687" cy="4361215"/>
          </a:xfrm>
        </p:spPr>
      </p:pic>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145427" y="1872677"/>
            <a:ext cx="5354595" cy="4361215"/>
          </a:xfrm>
          <a:prstGeom prst="rect">
            <a:avLst/>
          </a:prstGeom>
        </p:spPr>
      </p:pic>
    </p:spTree>
    <p:extLst>
      <p:ext uri="{BB962C8B-B14F-4D97-AF65-F5344CB8AC3E}">
        <p14:creationId xmlns="" xmlns:p14="http://schemas.microsoft.com/office/powerpoint/2010/main" val="281093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2130"/>
            <a:ext cx="10515600" cy="1325563"/>
          </a:xfrm>
        </p:spPr>
        <p:txBody>
          <a:bodyPr/>
          <a:lstStyle/>
          <a:p>
            <a:pPr algn="l"/>
            <a:r>
              <a:rPr lang="en-US" dirty="0" smtClean="0"/>
              <a:t>Malignant tumors:</a:t>
            </a:r>
            <a:endParaRPr lang="ar-SA" dirty="0"/>
          </a:p>
        </p:txBody>
      </p:sp>
      <p:sp>
        <p:nvSpPr>
          <p:cNvPr id="3" name="Content Placeholder 2"/>
          <p:cNvSpPr>
            <a:spLocks noGrp="1"/>
          </p:cNvSpPr>
          <p:nvPr>
            <p:ph idx="1"/>
          </p:nvPr>
        </p:nvSpPr>
        <p:spPr>
          <a:xfrm>
            <a:off x="838200" y="1219200"/>
            <a:ext cx="10515600" cy="4957763"/>
          </a:xfrm>
        </p:spPr>
        <p:txBody>
          <a:bodyPr>
            <a:normAutofit fontScale="92500"/>
          </a:bodyPr>
          <a:lstStyle/>
          <a:p>
            <a:pPr algn="l" rtl="0"/>
            <a:r>
              <a:rPr lang="en-US" b="1" i="1" dirty="0" smtClean="0"/>
              <a:t>Malignant tumors arising in </a:t>
            </a:r>
            <a:r>
              <a:rPr lang="en-US" b="1" i="1" dirty="0" err="1" smtClean="0"/>
              <a:t>mesenchymal</a:t>
            </a:r>
            <a:r>
              <a:rPr lang="en-US" b="1" i="1" dirty="0" smtClean="0"/>
              <a:t> tissue are usually called </a:t>
            </a:r>
            <a:r>
              <a:rPr lang="en-US" b="1" i="1" dirty="0" smtClean="0">
                <a:solidFill>
                  <a:srgbClr val="FF0000"/>
                </a:solidFill>
              </a:rPr>
              <a:t>sarcomas</a:t>
            </a:r>
            <a:r>
              <a:rPr lang="en-US" b="1" dirty="0" smtClean="0">
                <a:solidFill>
                  <a:srgbClr val="FF0000"/>
                </a:solidFill>
              </a:rPr>
              <a:t> </a:t>
            </a:r>
            <a:r>
              <a:rPr lang="en-US" b="1" dirty="0"/>
              <a:t>.</a:t>
            </a:r>
            <a:endParaRPr lang="en-US" b="1" dirty="0" smtClean="0"/>
          </a:p>
          <a:p>
            <a:pPr algn="l" rtl="0"/>
            <a:r>
              <a:rPr lang="en-US" b="1" dirty="0" smtClean="0"/>
              <a:t>Malignant neoplasms of epithelial cell origin, derived from any of the three germ layers, are called </a:t>
            </a:r>
            <a:r>
              <a:rPr lang="en-US" b="1" i="1" dirty="0" smtClean="0">
                <a:solidFill>
                  <a:srgbClr val="FF0000"/>
                </a:solidFill>
              </a:rPr>
              <a:t>carcinomas</a:t>
            </a:r>
            <a:r>
              <a:rPr lang="en-US" b="1" dirty="0"/>
              <a:t>.</a:t>
            </a:r>
            <a:endParaRPr lang="en-US" b="1" dirty="0" smtClean="0"/>
          </a:p>
          <a:p>
            <a:pPr algn="l" rtl="0"/>
            <a:r>
              <a:rPr lang="en-US" b="1" i="1" dirty="0" smtClean="0">
                <a:solidFill>
                  <a:srgbClr val="FF0000"/>
                </a:solidFill>
              </a:rPr>
              <a:t>Squamous cell carcinoma</a:t>
            </a:r>
            <a:r>
              <a:rPr lang="en-US" b="1" dirty="0" smtClean="0">
                <a:solidFill>
                  <a:srgbClr val="FF0000"/>
                </a:solidFill>
              </a:rPr>
              <a:t> </a:t>
            </a:r>
            <a:r>
              <a:rPr lang="en-US" b="1" dirty="0" smtClean="0"/>
              <a:t>would denote a cancer in which the tumor cells resemble stratified squamous epithelium</a:t>
            </a:r>
          </a:p>
          <a:p>
            <a:pPr algn="l" rtl="0"/>
            <a:r>
              <a:rPr lang="en-US" b="1" i="1" dirty="0" smtClean="0">
                <a:solidFill>
                  <a:srgbClr val="FF0000"/>
                </a:solidFill>
              </a:rPr>
              <a:t>adenocarcinoma</a:t>
            </a:r>
            <a:r>
              <a:rPr lang="en-US" b="1" dirty="0" smtClean="0"/>
              <a:t> denotes a lesion in which the neoplastic epithelial cells grow in glandular patterns. </a:t>
            </a:r>
          </a:p>
          <a:p>
            <a:pPr algn="l" rtl="0"/>
            <a:r>
              <a:rPr lang="en-US" b="1" dirty="0" smtClean="0"/>
              <a:t>Sometimes the tissue or organ of origin can be identified, as in the designation of renal cell adenocarcinoma. Not infrequently, however, a cancer is composed of undifferentiated cells of unknown tissue origin, and must be designated merely as an undifferentiated malignant tumor.</a:t>
            </a:r>
          </a:p>
          <a:p>
            <a:pPr algn="l" rtl="0"/>
            <a:endParaRPr lang="ar-SA" dirty="0"/>
          </a:p>
        </p:txBody>
      </p:sp>
    </p:spTree>
    <p:extLst>
      <p:ext uri="{BB962C8B-B14F-4D97-AF65-F5344CB8AC3E}">
        <p14:creationId xmlns="" xmlns:p14="http://schemas.microsoft.com/office/powerpoint/2010/main" val="4039828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6778"/>
            <a:ext cx="10515600" cy="5180185"/>
          </a:xfrm>
        </p:spPr>
        <p:txBody>
          <a:bodyPr>
            <a:normAutofit/>
          </a:bodyPr>
          <a:lstStyle/>
          <a:p>
            <a:pPr algn="l" rtl="0"/>
            <a:r>
              <a:rPr lang="en-US" b="1" dirty="0"/>
              <a:t>In many benign and malignant neoplasms, the parenchymal cells bear a close resemblance to each other, as though all were derived from a single cell. </a:t>
            </a:r>
            <a:endParaRPr lang="en-US" b="1" dirty="0" smtClean="0"/>
          </a:p>
          <a:p>
            <a:pPr algn="l" rtl="0"/>
            <a:r>
              <a:rPr lang="en-US" b="1" dirty="0"/>
              <a:t>D</a:t>
            </a:r>
            <a:r>
              <a:rPr lang="en-US" b="1" dirty="0" smtClean="0"/>
              <a:t>ivergent </a:t>
            </a:r>
            <a:r>
              <a:rPr lang="en-US" b="1" dirty="0"/>
              <a:t>differentiation of a single neoplastic clone along two lineages creates what are called </a:t>
            </a:r>
            <a:r>
              <a:rPr lang="en-US" b="1" i="1" dirty="0"/>
              <a:t>mixed tumors</a:t>
            </a:r>
            <a:r>
              <a:rPr lang="en-US" b="1" dirty="0"/>
              <a:t>. The best example of this is </a:t>
            </a:r>
            <a:r>
              <a:rPr lang="en-US" b="1" dirty="0">
                <a:solidFill>
                  <a:srgbClr val="FF0000"/>
                </a:solidFill>
              </a:rPr>
              <a:t>the </a:t>
            </a:r>
            <a:r>
              <a:rPr lang="en-US" b="1" i="1" dirty="0">
                <a:solidFill>
                  <a:srgbClr val="FF0000"/>
                </a:solidFill>
              </a:rPr>
              <a:t>mixed tumor of salivary gland origin</a:t>
            </a:r>
            <a:r>
              <a:rPr lang="en-US" b="1" dirty="0">
                <a:solidFill>
                  <a:srgbClr val="FF0000"/>
                </a:solidFill>
              </a:rPr>
              <a:t>. </a:t>
            </a:r>
            <a:r>
              <a:rPr lang="en-US" b="1" dirty="0"/>
              <a:t>These tumors contain epithelial components scattered within a </a:t>
            </a:r>
            <a:r>
              <a:rPr lang="en-US" b="1" dirty="0" err="1"/>
              <a:t>myxoid</a:t>
            </a:r>
            <a:r>
              <a:rPr lang="en-US" b="1" dirty="0"/>
              <a:t> </a:t>
            </a:r>
            <a:r>
              <a:rPr lang="en-US" b="1" dirty="0" err="1"/>
              <a:t>stroma</a:t>
            </a:r>
            <a:r>
              <a:rPr lang="en-US" b="1" dirty="0"/>
              <a:t> that sometimes contains islands of cartilage or bone </a:t>
            </a:r>
            <a:r>
              <a:rPr lang="en-US" b="1" dirty="0" smtClean="0"/>
              <a:t>. </a:t>
            </a:r>
            <a:r>
              <a:rPr lang="en-US" b="1" dirty="0"/>
              <a:t>All these elements, it is believed, arise from a single clone capable of giving rise to epithelial and </a:t>
            </a:r>
            <a:r>
              <a:rPr lang="en-US" b="1" dirty="0" err="1"/>
              <a:t>myoepithelial</a:t>
            </a:r>
            <a:r>
              <a:rPr lang="en-US" b="1" dirty="0"/>
              <a:t> cells; thus, the preferred designation of these neoplasms </a:t>
            </a:r>
            <a:r>
              <a:rPr lang="en-US" b="1" dirty="0">
                <a:solidFill>
                  <a:srgbClr val="FF0000"/>
                </a:solidFill>
              </a:rPr>
              <a:t>is </a:t>
            </a:r>
            <a:r>
              <a:rPr lang="en-US" b="1" i="1" dirty="0">
                <a:solidFill>
                  <a:srgbClr val="FF0000"/>
                </a:solidFill>
              </a:rPr>
              <a:t>pleomorphic adenoma</a:t>
            </a:r>
            <a:r>
              <a:rPr lang="en-US" b="1" dirty="0"/>
              <a:t>. </a:t>
            </a:r>
            <a:endParaRPr lang="ar-SA" dirty="0"/>
          </a:p>
        </p:txBody>
      </p:sp>
    </p:spTree>
    <p:extLst>
      <p:ext uri="{BB962C8B-B14F-4D97-AF65-F5344CB8AC3E}">
        <p14:creationId xmlns="" xmlns:p14="http://schemas.microsoft.com/office/powerpoint/2010/main" val="3629934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46" y="193965"/>
            <a:ext cx="10515600" cy="1385888"/>
          </a:xfrm>
        </p:spPr>
        <p:txBody>
          <a:bodyPr/>
          <a:lstStyle/>
          <a:p>
            <a:pPr algn="ctr"/>
            <a:r>
              <a:rPr lang="en-US" dirty="0" smtClean="0"/>
              <a:t>Mixed tumor</a:t>
            </a:r>
            <a:endParaRPr lang="ar-SA" dirty="0"/>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447613" y="1127125"/>
            <a:ext cx="9201664" cy="5730875"/>
          </a:xfrm>
        </p:spPr>
      </p:pic>
    </p:spTree>
    <p:extLst>
      <p:ext uri="{BB962C8B-B14F-4D97-AF65-F5344CB8AC3E}">
        <p14:creationId xmlns="" xmlns:p14="http://schemas.microsoft.com/office/powerpoint/2010/main" val="3288034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a:bodyPr>
          <a:lstStyle/>
          <a:p>
            <a:pPr algn="l" rtl="0"/>
            <a:r>
              <a:rPr lang="en-US" b="1" i="1" dirty="0" err="1" smtClean="0">
                <a:solidFill>
                  <a:srgbClr val="FF0000"/>
                </a:solidFill>
              </a:rPr>
              <a:t>teratoma</a:t>
            </a:r>
            <a:r>
              <a:rPr lang="en-US" b="1" dirty="0" smtClean="0"/>
              <a:t>,</a:t>
            </a:r>
            <a:r>
              <a:rPr lang="en-US" dirty="0"/>
              <a:t> is a special type of mixed tumor that contains recognizable mature or immature cells or tissues representative of more than one germ cell layer and sometimes all </a:t>
            </a:r>
            <a:r>
              <a:rPr lang="en-US" dirty="0" smtClean="0"/>
              <a:t>three.</a:t>
            </a:r>
          </a:p>
          <a:p>
            <a:pPr algn="l" rtl="0"/>
            <a:r>
              <a:rPr lang="en-US" dirty="0" smtClean="0"/>
              <a:t> </a:t>
            </a:r>
            <a:r>
              <a:rPr lang="en-US" b="1" dirty="0" err="1" smtClean="0">
                <a:solidFill>
                  <a:srgbClr val="FF0000"/>
                </a:solidFill>
              </a:rPr>
              <a:t>Teratomas</a:t>
            </a:r>
            <a:r>
              <a:rPr lang="en-US" b="1" dirty="0" smtClean="0"/>
              <a:t> originate from </a:t>
            </a:r>
            <a:r>
              <a:rPr lang="en-US" b="1" dirty="0" err="1" smtClean="0">
                <a:solidFill>
                  <a:srgbClr val="FF0000"/>
                </a:solidFill>
              </a:rPr>
              <a:t>totipotential</a:t>
            </a:r>
            <a:r>
              <a:rPr lang="en-US" b="1" dirty="0" smtClean="0">
                <a:solidFill>
                  <a:srgbClr val="FF0000"/>
                </a:solidFill>
              </a:rPr>
              <a:t> cells </a:t>
            </a:r>
            <a:r>
              <a:rPr lang="en-US" b="1" dirty="0" smtClean="0"/>
              <a:t>such as those normally present in the ovary and testis and sometimes abnormally present in sequestered midline embryonic rests. Such cells have the capacity to differentiate into any of the cell types found in the adult body</a:t>
            </a:r>
            <a:endParaRPr lang="ar-SA" dirty="0"/>
          </a:p>
        </p:txBody>
      </p:sp>
    </p:spTree>
    <p:extLst>
      <p:ext uri="{BB962C8B-B14F-4D97-AF65-F5344CB8AC3E}">
        <p14:creationId xmlns="" xmlns:p14="http://schemas.microsoft.com/office/powerpoint/2010/main" val="13733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p:txBody>
          <a:bodyPr>
            <a:normAutofit/>
          </a:bodyPr>
          <a:lstStyle/>
          <a:p>
            <a:pPr algn="l" rtl="0"/>
            <a:r>
              <a:rPr lang="en-US" b="1" dirty="0" smtClean="0"/>
              <a:t>When </a:t>
            </a:r>
            <a:r>
              <a:rPr lang="en-US" b="1" dirty="0"/>
              <a:t>all the component parts are well differentiated, it is a </a:t>
            </a:r>
            <a:r>
              <a:rPr lang="en-US" b="1" i="1" dirty="0"/>
              <a:t>benign </a:t>
            </a:r>
            <a:r>
              <a:rPr lang="en-US" b="1" i="1" dirty="0">
                <a:solidFill>
                  <a:srgbClr val="FF0000"/>
                </a:solidFill>
              </a:rPr>
              <a:t>(mature) </a:t>
            </a:r>
            <a:r>
              <a:rPr lang="en-US" b="1" i="1" dirty="0" err="1">
                <a:solidFill>
                  <a:srgbClr val="FF0000"/>
                </a:solidFill>
              </a:rPr>
              <a:t>teratoma</a:t>
            </a:r>
            <a:r>
              <a:rPr lang="en-US" b="1" dirty="0"/>
              <a:t>; when less well differentiated, it is an immature, potentially or overtly, </a:t>
            </a:r>
            <a:r>
              <a:rPr lang="en-US" b="1" i="1" dirty="0">
                <a:solidFill>
                  <a:srgbClr val="FF0000"/>
                </a:solidFill>
              </a:rPr>
              <a:t>malignant </a:t>
            </a:r>
            <a:r>
              <a:rPr lang="en-US" b="1" i="1" dirty="0" err="1">
                <a:solidFill>
                  <a:srgbClr val="FF0000"/>
                </a:solidFill>
              </a:rPr>
              <a:t>teratoma</a:t>
            </a:r>
            <a:r>
              <a:rPr lang="en-US" b="1" dirty="0"/>
              <a:t>. </a:t>
            </a:r>
            <a:endParaRPr lang="en-US" b="1" dirty="0" smtClean="0"/>
          </a:p>
        </p:txBody>
      </p:sp>
    </p:spTree>
    <p:extLst>
      <p:ext uri="{BB962C8B-B14F-4D97-AF65-F5344CB8AC3E}">
        <p14:creationId xmlns="" xmlns:p14="http://schemas.microsoft.com/office/powerpoint/2010/main" val="528811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55" y="226580"/>
            <a:ext cx="10515600" cy="1325563"/>
          </a:xfrm>
        </p:spPr>
        <p:txBody>
          <a:bodyPr/>
          <a:lstStyle/>
          <a:p>
            <a:pPr algn="ctr"/>
            <a:r>
              <a:rPr lang="en-US" dirty="0" err="1" smtClean="0"/>
              <a:t>teratoma</a:t>
            </a:r>
            <a:endParaRPr lang="ar-SA" dirty="0"/>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6153665" y="1120346"/>
            <a:ext cx="5609967" cy="5262563"/>
          </a:xfr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76650" y="1120346"/>
            <a:ext cx="5445210" cy="5262563"/>
          </a:xfrm>
          <a:prstGeom prst="rect">
            <a:avLst/>
          </a:prstGeom>
        </p:spPr>
      </p:pic>
    </p:spTree>
    <p:extLst>
      <p:ext uri="{BB962C8B-B14F-4D97-AF65-F5344CB8AC3E}">
        <p14:creationId xmlns="" xmlns:p14="http://schemas.microsoft.com/office/powerpoint/2010/main" val="3562383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7" name="Picture 3"/>
          <p:cNvPicPr>
            <a:picLocks noGrp="1" noChangeAspect="1" noChangeArrowheads="1"/>
          </p:cNvPicPr>
          <p:nvPr>
            <p:ph idx="1"/>
          </p:nvPr>
        </p:nvPicPr>
        <p:blipFill>
          <a:blip r:embed="rId2"/>
          <a:srcRect/>
          <a:stretch>
            <a:fillRect/>
          </a:stretch>
        </p:blipFill>
        <p:spPr bwMode="auto">
          <a:xfrm>
            <a:off x="1233055" y="263236"/>
            <a:ext cx="9809017" cy="62899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p:txBody>
          <a:bodyPr/>
          <a:lstStyle/>
          <a:p>
            <a:pPr algn="l" rtl="0"/>
            <a:r>
              <a:rPr lang="en-US" b="1" dirty="0"/>
              <a:t>benign-sounding designations such as lymphoma, melanoma, mesothelioma, and seminoma have been used for certain malignant neoplasms.</a:t>
            </a:r>
            <a:endParaRPr lang="ar-SA" dirty="0"/>
          </a:p>
        </p:txBody>
      </p:sp>
    </p:spTree>
    <p:extLst>
      <p:ext uri="{BB962C8B-B14F-4D97-AF65-F5344CB8AC3E}">
        <p14:creationId xmlns="" xmlns:p14="http://schemas.microsoft.com/office/powerpoint/2010/main" val="15849177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a:bodyPr>
          <a:lstStyle/>
          <a:p>
            <a:pPr algn="l" rtl="0"/>
            <a:r>
              <a:rPr lang="en-US" b="1" i="1" dirty="0" err="1">
                <a:solidFill>
                  <a:srgbClr val="FF0000"/>
                </a:solidFill>
              </a:rPr>
              <a:t>Hamartomas</a:t>
            </a:r>
            <a:r>
              <a:rPr lang="en-US" b="1" dirty="0"/>
              <a:t> present as disorganized but benign-appearing masses composed of cells indigenous to the particular </a:t>
            </a:r>
            <a:r>
              <a:rPr lang="en-US" b="1" dirty="0" smtClean="0"/>
              <a:t>site. </a:t>
            </a:r>
            <a:r>
              <a:rPr lang="en-US" b="1" dirty="0"/>
              <a:t>For example, pulmonary </a:t>
            </a:r>
            <a:r>
              <a:rPr lang="en-US" b="1" dirty="0" err="1"/>
              <a:t>chondroid</a:t>
            </a:r>
            <a:r>
              <a:rPr lang="en-US" b="1" dirty="0"/>
              <a:t> </a:t>
            </a:r>
            <a:r>
              <a:rPr lang="en-US" b="1" dirty="0" err="1"/>
              <a:t>harmatoma</a:t>
            </a:r>
            <a:r>
              <a:rPr lang="en-US" b="1" dirty="0"/>
              <a:t> contains islands of disorganized, but histologically normal cartilage, bronchi, and vessels. </a:t>
            </a:r>
            <a:endParaRPr lang="en-US" b="1" dirty="0" smtClean="0"/>
          </a:p>
          <a:p>
            <a:pPr algn="l" rtl="0"/>
            <a:r>
              <a:rPr lang="en-US" b="1" i="1" dirty="0" err="1">
                <a:solidFill>
                  <a:srgbClr val="FF0000"/>
                </a:solidFill>
              </a:rPr>
              <a:t>Choristoma</a:t>
            </a:r>
            <a:r>
              <a:rPr lang="en-US" dirty="0"/>
              <a:t> is a congenital anomaly consisting of a heterotopic rest of cells. For example, a small nodule of well-developed and normally organized pancreatic tissue may be found in the </a:t>
            </a:r>
            <a:r>
              <a:rPr lang="en-US" dirty="0" err="1"/>
              <a:t>submucosa</a:t>
            </a:r>
            <a:r>
              <a:rPr lang="en-US" dirty="0"/>
              <a:t> of the stomach, duodenum, or small intestine. </a:t>
            </a:r>
            <a:endParaRPr lang="en-US" b="1" dirty="0" smtClean="0"/>
          </a:p>
        </p:txBody>
      </p:sp>
    </p:spTree>
    <p:extLst>
      <p:ext uri="{BB962C8B-B14F-4D97-AF65-F5344CB8AC3E}">
        <p14:creationId xmlns="" xmlns:p14="http://schemas.microsoft.com/office/powerpoint/2010/main" val="4180248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Objectives</a:t>
            </a:r>
            <a:endParaRPr lang="ar-SA" dirty="0"/>
          </a:p>
        </p:txBody>
      </p:sp>
      <p:sp>
        <p:nvSpPr>
          <p:cNvPr id="3" name="Content Placeholder 2"/>
          <p:cNvSpPr>
            <a:spLocks noGrp="1"/>
          </p:cNvSpPr>
          <p:nvPr>
            <p:ph idx="1"/>
          </p:nvPr>
        </p:nvSpPr>
        <p:spPr/>
        <p:txBody>
          <a:bodyPr/>
          <a:lstStyle/>
          <a:p>
            <a:pPr lvl="0" algn="just" rtl="0"/>
            <a:r>
              <a:rPr lang="en-US" b="1" dirty="0"/>
              <a:t>Define the terms: neoplasm, tumor and oncology.</a:t>
            </a:r>
            <a:endParaRPr lang="en-US" b="1" u="words" dirty="0"/>
          </a:p>
          <a:p>
            <a:pPr lvl="0" algn="just" rtl="0"/>
            <a:r>
              <a:rPr lang="en-US" b="1" dirty="0"/>
              <a:t>Classify tumors into benign and malignant.</a:t>
            </a:r>
            <a:endParaRPr lang="en-US" b="1" u="words" dirty="0"/>
          </a:p>
          <a:p>
            <a:pPr lvl="0" algn="just" rtl="0"/>
            <a:r>
              <a:rPr lang="en-US" b="1" dirty="0"/>
              <a:t>Understand the concepts governing the classification of tumors and their nomenclature.</a:t>
            </a:r>
            <a:endParaRPr lang="en-US" b="1" u="words" dirty="0"/>
          </a:p>
          <a:p>
            <a:pPr lvl="0" algn="just" rtl="0"/>
            <a:r>
              <a:rPr lang="en-US" b="1" dirty="0"/>
              <a:t>Define </a:t>
            </a:r>
            <a:r>
              <a:rPr lang="en-US" b="1" dirty="0" err="1"/>
              <a:t>hamartoma</a:t>
            </a:r>
            <a:r>
              <a:rPr lang="en-US" b="1" dirty="0"/>
              <a:t>, </a:t>
            </a:r>
            <a:r>
              <a:rPr lang="en-US" b="1" dirty="0" err="1"/>
              <a:t>teratoma</a:t>
            </a:r>
            <a:r>
              <a:rPr lang="en-US" b="1" dirty="0"/>
              <a:t>, </a:t>
            </a:r>
            <a:r>
              <a:rPr lang="en-US" b="1" dirty="0" err="1"/>
              <a:t>choristoma</a:t>
            </a:r>
            <a:r>
              <a:rPr lang="en-US" b="1" dirty="0"/>
              <a:t> and </a:t>
            </a:r>
            <a:r>
              <a:rPr lang="en-US" b="1" dirty="0" err="1"/>
              <a:t>heterotropic</a:t>
            </a:r>
            <a:r>
              <a:rPr lang="en-US" b="1" dirty="0"/>
              <a:t> rest.</a:t>
            </a:r>
            <a:endParaRPr lang="en-US" b="1" u="words" dirty="0"/>
          </a:p>
          <a:p>
            <a:pPr algn="just" rtl="0"/>
            <a:endParaRPr lang="ar-SA" dirty="0"/>
          </a:p>
        </p:txBody>
      </p:sp>
    </p:spTree>
    <p:extLst>
      <p:ext uri="{BB962C8B-B14F-4D97-AF65-F5344CB8AC3E}">
        <p14:creationId xmlns="" xmlns:p14="http://schemas.microsoft.com/office/powerpoint/2010/main" val="1546853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641125635"/>
              </p:ext>
            </p:extLst>
          </p:nvPr>
        </p:nvGraphicFramePr>
        <p:xfrm>
          <a:off x="3868682" y="1731374"/>
          <a:ext cx="6782841" cy="4528416"/>
        </p:xfrm>
        <a:graphic>
          <a:graphicData uri="http://schemas.openxmlformats.org/drawingml/2006/table">
            <a:tbl>
              <a:tblPr/>
              <a:tblGrid>
                <a:gridCol w="2260947"/>
                <a:gridCol w="2260947"/>
                <a:gridCol w="2260947"/>
              </a:tblGrid>
              <a:tr h="132348">
                <a:tc>
                  <a:txBody>
                    <a:bodyPr/>
                    <a:lstStyle/>
                    <a:p>
                      <a:pPr algn="l"/>
                      <a:r>
                        <a:rPr lang="en-US" sz="800">
                          <a:effectLst/>
                        </a:rPr>
                        <a:t>Tissue of Origin</a:t>
                      </a:r>
                    </a:p>
                  </a:txBody>
                  <a:tcPr marL="8070" marR="8070" marT="8070" marB="8070" anchor="b">
                    <a:lnL>
                      <a:noFill/>
                    </a:lnL>
                    <a:lnR>
                      <a:noFill/>
                    </a:lnR>
                    <a:lnT>
                      <a:noFill/>
                    </a:lnT>
                    <a:lnB>
                      <a:noFill/>
                    </a:lnB>
                  </a:tcPr>
                </a:tc>
                <a:tc>
                  <a:txBody>
                    <a:bodyPr/>
                    <a:lstStyle/>
                    <a:p>
                      <a:pPr algn="l"/>
                      <a:r>
                        <a:rPr lang="en-US" sz="800">
                          <a:effectLst/>
                        </a:rPr>
                        <a:t>Benign</a:t>
                      </a:r>
                    </a:p>
                  </a:txBody>
                  <a:tcPr marL="8070" marR="8070" marT="8070" marB="8070" anchor="b">
                    <a:lnL>
                      <a:noFill/>
                    </a:lnL>
                    <a:lnR>
                      <a:noFill/>
                    </a:lnR>
                    <a:lnT>
                      <a:noFill/>
                    </a:lnT>
                    <a:lnB>
                      <a:noFill/>
                    </a:lnB>
                  </a:tcPr>
                </a:tc>
                <a:tc>
                  <a:txBody>
                    <a:bodyPr/>
                    <a:lstStyle/>
                    <a:p>
                      <a:pPr algn="l"/>
                      <a:r>
                        <a:rPr lang="en-US" sz="800">
                          <a:effectLst/>
                        </a:rPr>
                        <a:t>Malignant</a:t>
                      </a:r>
                    </a:p>
                  </a:txBody>
                  <a:tcPr marL="8070" marR="8070" marT="8070" marB="8070" anchor="b">
                    <a:lnL>
                      <a:noFill/>
                    </a:lnL>
                    <a:lnR>
                      <a:noFill/>
                    </a:lnR>
                    <a:lnT>
                      <a:noFill/>
                    </a:lnT>
                    <a:lnB>
                      <a:noFill/>
                    </a:lnB>
                  </a:tcPr>
                </a:tc>
              </a:tr>
              <a:tr h="132348">
                <a:tc gridSpan="3">
                  <a:txBody>
                    <a:bodyPr/>
                    <a:lstStyle/>
                    <a:p>
                      <a:pPr algn="l"/>
                      <a:r>
                        <a:rPr lang="en-US" sz="800" b="1">
                          <a:effectLst/>
                        </a:rPr>
                        <a:t>COMPOSED OF ONE PARENCHYMAL CELL TYPE</a:t>
                      </a:r>
                      <a:endParaRPr lang="en-US" sz="800">
                        <a:effectLst/>
                      </a:endParaRPr>
                    </a:p>
                  </a:txBody>
                  <a:tcPr marL="8070" marR="8070" marT="8070" marB="8070">
                    <a:lnL>
                      <a:noFill/>
                    </a:lnL>
                    <a:lnR>
                      <a:noFill/>
                    </a:lnR>
                    <a:lnT>
                      <a:noFill/>
                    </a:lnT>
                    <a:lnB>
                      <a:noFill/>
                    </a:lnB>
                  </a:tcPr>
                </a:tc>
                <a:tc hMerge="1">
                  <a:txBody>
                    <a:bodyPr/>
                    <a:lstStyle/>
                    <a:p>
                      <a:pPr rtl="1"/>
                      <a:endParaRPr lang="ar-SA"/>
                    </a:p>
                  </a:txBody>
                  <a:tcPr/>
                </a:tc>
                <a:tc hMerge="1">
                  <a:txBody>
                    <a:bodyPr/>
                    <a:lstStyle/>
                    <a:p>
                      <a:pPr rtl="1"/>
                      <a:endParaRPr lang="ar-SA"/>
                    </a:p>
                  </a:txBody>
                  <a:tcPr/>
                </a:tc>
              </a:tr>
              <a:tr h="132348">
                <a:tc gridSpan="3">
                  <a:txBody>
                    <a:bodyPr/>
                    <a:lstStyle/>
                    <a:p>
                      <a:pPr algn="l"/>
                      <a:r>
                        <a:rPr lang="en-US" sz="800" b="1" i="1">
                          <a:effectLst/>
                        </a:rPr>
                        <a:t>Tumors of Mesenchymal Origin</a:t>
                      </a:r>
                      <a:endParaRPr lang="en-US" sz="800">
                        <a:effectLst/>
                      </a:endParaRPr>
                    </a:p>
                  </a:txBody>
                  <a:tcPr marL="8070" marR="8070" marT="8070" marB="8070">
                    <a:lnL>
                      <a:noFill/>
                    </a:lnL>
                    <a:lnR>
                      <a:noFill/>
                    </a:lnR>
                    <a:lnT>
                      <a:noFill/>
                    </a:lnT>
                    <a:lnB>
                      <a:noFill/>
                    </a:lnB>
                  </a:tcPr>
                </a:tc>
                <a:tc hMerge="1">
                  <a:txBody>
                    <a:bodyPr/>
                    <a:lstStyle/>
                    <a:p>
                      <a:pPr rtl="1"/>
                      <a:endParaRPr lang="ar-SA"/>
                    </a:p>
                  </a:txBody>
                  <a:tcPr/>
                </a:tc>
                <a:tc hMerge="1">
                  <a:txBody>
                    <a:bodyPr/>
                    <a:lstStyle/>
                    <a:p>
                      <a:pPr rtl="1"/>
                      <a:endParaRPr lang="ar-SA"/>
                    </a:p>
                  </a:txBody>
                  <a:tcPr/>
                </a:tc>
              </a:tr>
              <a:tr h="132348">
                <a:tc rowSpan="4">
                  <a:txBody>
                    <a:bodyPr/>
                    <a:lstStyle/>
                    <a:p>
                      <a:pPr algn="l"/>
                      <a:r>
                        <a:rPr lang="en-US" sz="800">
                          <a:effectLst/>
                        </a:rPr>
                        <a:t>Connective tissue and derivatives</a:t>
                      </a:r>
                    </a:p>
                  </a:txBody>
                  <a:tcPr marL="8070" marR="8070" marT="8070" marB="8070">
                    <a:lnL>
                      <a:noFill/>
                    </a:lnL>
                    <a:lnR>
                      <a:noFill/>
                    </a:lnR>
                    <a:lnT>
                      <a:noFill/>
                    </a:lnT>
                    <a:lnB>
                      <a:noFill/>
                    </a:lnB>
                  </a:tcPr>
                </a:tc>
                <a:tc>
                  <a:txBody>
                    <a:bodyPr/>
                    <a:lstStyle/>
                    <a:p>
                      <a:pPr algn="l"/>
                      <a:r>
                        <a:rPr lang="en-US" sz="800">
                          <a:effectLst/>
                        </a:rPr>
                        <a:t>Fibroma</a:t>
                      </a:r>
                    </a:p>
                  </a:txBody>
                  <a:tcPr marL="8070" marR="8070" marT="8070" marB="8070">
                    <a:lnL>
                      <a:noFill/>
                    </a:lnL>
                    <a:lnR>
                      <a:noFill/>
                    </a:lnR>
                    <a:lnT>
                      <a:noFill/>
                    </a:lnT>
                    <a:lnB>
                      <a:noFill/>
                    </a:lnB>
                  </a:tcPr>
                </a:tc>
                <a:tc>
                  <a:txBody>
                    <a:bodyPr/>
                    <a:lstStyle/>
                    <a:p>
                      <a:pPr algn="l"/>
                      <a:r>
                        <a:rPr lang="en-US" sz="800">
                          <a:effectLst/>
                        </a:rPr>
                        <a:t>Fibrosarcoma</a:t>
                      </a:r>
                    </a:p>
                  </a:txBody>
                  <a:tcPr marL="8070" marR="8070" marT="8070" marB="8070">
                    <a:lnL>
                      <a:noFill/>
                    </a:lnL>
                    <a:lnR>
                      <a:noFill/>
                    </a:lnR>
                    <a:lnT>
                      <a:noFill/>
                    </a:lnT>
                    <a:lnB>
                      <a:noFill/>
                    </a:lnB>
                  </a:tcPr>
                </a:tc>
              </a:tr>
              <a:tr h="132348">
                <a:tc vMerge="1">
                  <a:txBody>
                    <a:bodyPr/>
                    <a:lstStyle/>
                    <a:p>
                      <a:pPr rtl="1"/>
                      <a:endParaRPr lang="ar-SA"/>
                    </a:p>
                  </a:txBody>
                  <a:tcPr/>
                </a:tc>
                <a:tc>
                  <a:txBody>
                    <a:bodyPr/>
                    <a:lstStyle/>
                    <a:p>
                      <a:pPr algn="l"/>
                      <a:r>
                        <a:rPr lang="en-US" sz="800">
                          <a:effectLst/>
                        </a:rPr>
                        <a:t>Lipoma</a:t>
                      </a:r>
                    </a:p>
                  </a:txBody>
                  <a:tcPr marL="8070" marR="8070" marT="8070" marB="8070">
                    <a:lnL>
                      <a:noFill/>
                    </a:lnL>
                    <a:lnR>
                      <a:noFill/>
                    </a:lnR>
                    <a:lnT>
                      <a:noFill/>
                    </a:lnT>
                    <a:lnB>
                      <a:noFill/>
                    </a:lnB>
                  </a:tcPr>
                </a:tc>
                <a:tc>
                  <a:txBody>
                    <a:bodyPr/>
                    <a:lstStyle/>
                    <a:p>
                      <a:pPr algn="l"/>
                      <a:r>
                        <a:rPr lang="en-US" sz="800">
                          <a:effectLst/>
                        </a:rPr>
                        <a:t>Liposarcoma</a:t>
                      </a:r>
                    </a:p>
                  </a:txBody>
                  <a:tcPr marL="8070" marR="8070" marT="8070" marB="8070">
                    <a:lnL>
                      <a:noFill/>
                    </a:lnL>
                    <a:lnR>
                      <a:noFill/>
                    </a:lnR>
                    <a:lnT>
                      <a:noFill/>
                    </a:lnT>
                    <a:lnB>
                      <a:noFill/>
                    </a:lnB>
                  </a:tcPr>
                </a:tc>
              </a:tr>
              <a:tr h="132348">
                <a:tc vMerge="1">
                  <a:txBody>
                    <a:bodyPr/>
                    <a:lstStyle/>
                    <a:p>
                      <a:pPr rtl="1"/>
                      <a:endParaRPr lang="ar-SA"/>
                    </a:p>
                  </a:txBody>
                  <a:tcPr/>
                </a:tc>
                <a:tc>
                  <a:txBody>
                    <a:bodyPr/>
                    <a:lstStyle/>
                    <a:p>
                      <a:pPr algn="l"/>
                      <a:r>
                        <a:rPr lang="en-US" sz="800">
                          <a:effectLst/>
                        </a:rPr>
                        <a:t>Chondroma</a:t>
                      </a:r>
                    </a:p>
                  </a:txBody>
                  <a:tcPr marL="8070" marR="8070" marT="8070" marB="8070">
                    <a:lnL>
                      <a:noFill/>
                    </a:lnL>
                    <a:lnR>
                      <a:noFill/>
                    </a:lnR>
                    <a:lnT>
                      <a:noFill/>
                    </a:lnT>
                    <a:lnB>
                      <a:noFill/>
                    </a:lnB>
                  </a:tcPr>
                </a:tc>
                <a:tc>
                  <a:txBody>
                    <a:bodyPr/>
                    <a:lstStyle/>
                    <a:p>
                      <a:pPr algn="l"/>
                      <a:r>
                        <a:rPr lang="en-US" sz="800">
                          <a:effectLst/>
                        </a:rPr>
                        <a:t>Chondrosarcoma</a:t>
                      </a:r>
                    </a:p>
                  </a:txBody>
                  <a:tcPr marL="8070" marR="8070" marT="8070" marB="8070">
                    <a:lnL>
                      <a:noFill/>
                    </a:lnL>
                    <a:lnR>
                      <a:noFill/>
                    </a:lnR>
                    <a:lnT>
                      <a:noFill/>
                    </a:lnT>
                    <a:lnB>
                      <a:noFill/>
                    </a:lnB>
                  </a:tcPr>
                </a:tc>
              </a:tr>
              <a:tr h="132348">
                <a:tc vMerge="1">
                  <a:txBody>
                    <a:bodyPr/>
                    <a:lstStyle/>
                    <a:p>
                      <a:pPr rtl="1"/>
                      <a:endParaRPr lang="ar-SA"/>
                    </a:p>
                  </a:txBody>
                  <a:tcPr/>
                </a:tc>
                <a:tc>
                  <a:txBody>
                    <a:bodyPr/>
                    <a:lstStyle/>
                    <a:p>
                      <a:pPr algn="l"/>
                      <a:r>
                        <a:rPr lang="en-US" sz="800">
                          <a:effectLst/>
                        </a:rPr>
                        <a:t>Osteoma</a:t>
                      </a:r>
                    </a:p>
                  </a:txBody>
                  <a:tcPr marL="8070" marR="8070" marT="8070" marB="8070">
                    <a:lnL>
                      <a:noFill/>
                    </a:lnL>
                    <a:lnR>
                      <a:noFill/>
                    </a:lnR>
                    <a:lnT>
                      <a:noFill/>
                    </a:lnT>
                    <a:lnB>
                      <a:noFill/>
                    </a:lnB>
                  </a:tcPr>
                </a:tc>
                <a:tc>
                  <a:txBody>
                    <a:bodyPr/>
                    <a:lstStyle/>
                    <a:p>
                      <a:pPr algn="l"/>
                      <a:r>
                        <a:rPr lang="en-US" sz="800">
                          <a:effectLst/>
                        </a:rPr>
                        <a:t>Osteogenic sarcoma</a:t>
                      </a:r>
                    </a:p>
                  </a:txBody>
                  <a:tcPr marL="8070" marR="8070" marT="8070" marB="8070">
                    <a:lnL>
                      <a:noFill/>
                    </a:lnL>
                    <a:lnR>
                      <a:noFill/>
                    </a:lnR>
                    <a:lnT>
                      <a:noFill/>
                    </a:lnT>
                    <a:lnB>
                      <a:noFill/>
                    </a:lnB>
                  </a:tcPr>
                </a:tc>
              </a:tr>
              <a:tr h="132348">
                <a:tc gridSpan="3">
                  <a:txBody>
                    <a:bodyPr/>
                    <a:lstStyle/>
                    <a:p>
                      <a:pPr algn="l"/>
                      <a:r>
                        <a:rPr lang="en-US" sz="800" b="1" i="1">
                          <a:effectLst/>
                        </a:rPr>
                        <a:t>Endothelial and Related Tissues</a:t>
                      </a:r>
                      <a:endParaRPr lang="en-US" sz="800">
                        <a:effectLst/>
                      </a:endParaRPr>
                    </a:p>
                  </a:txBody>
                  <a:tcPr marL="8070" marR="8070" marT="8070" marB="8070">
                    <a:lnL>
                      <a:noFill/>
                    </a:lnL>
                    <a:lnR>
                      <a:noFill/>
                    </a:lnR>
                    <a:lnT>
                      <a:noFill/>
                    </a:lnT>
                    <a:lnB>
                      <a:noFill/>
                    </a:lnB>
                  </a:tcPr>
                </a:tc>
                <a:tc hMerge="1">
                  <a:txBody>
                    <a:bodyPr/>
                    <a:lstStyle/>
                    <a:p>
                      <a:pPr rtl="1"/>
                      <a:endParaRPr lang="ar-SA"/>
                    </a:p>
                  </a:txBody>
                  <a:tcPr/>
                </a:tc>
                <a:tc hMerge="1">
                  <a:txBody>
                    <a:bodyPr/>
                    <a:lstStyle/>
                    <a:p>
                      <a:pPr rtl="1"/>
                      <a:endParaRPr lang="ar-SA"/>
                    </a:p>
                  </a:txBody>
                  <a:tcPr/>
                </a:tc>
              </a:tr>
              <a:tr h="132348">
                <a:tc>
                  <a:txBody>
                    <a:bodyPr/>
                    <a:lstStyle/>
                    <a:p>
                      <a:pPr algn="l"/>
                      <a:r>
                        <a:rPr lang="en-US" sz="800">
                          <a:effectLst/>
                        </a:rPr>
                        <a:t>Blood vessels</a:t>
                      </a:r>
                    </a:p>
                  </a:txBody>
                  <a:tcPr marL="8070" marR="8070" marT="8070" marB="8070">
                    <a:lnL>
                      <a:noFill/>
                    </a:lnL>
                    <a:lnR>
                      <a:noFill/>
                    </a:lnR>
                    <a:lnT>
                      <a:noFill/>
                    </a:lnT>
                    <a:lnB>
                      <a:noFill/>
                    </a:lnB>
                  </a:tcPr>
                </a:tc>
                <a:tc>
                  <a:txBody>
                    <a:bodyPr/>
                    <a:lstStyle/>
                    <a:p>
                      <a:pPr algn="l"/>
                      <a:r>
                        <a:rPr lang="en-US" sz="800">
                          <a:effectLst/>
                        </a:rPr>
                        <a:t>Hemangioma</a:t>
                      </a:r>
                    </a:p>
                  </a:txBody>
                  <a:tcPr marL="8070" marR="8070" marT="8070" marB="8070">
                    <a:lnL>
                      <a:noFill/>
                    </a:lnL>
                    <a:lnR>
                      <a:noFill/>
                    </a:lnR>
                    <a:lnT>
                      <a:noFill/>
                    </a:lnT>
                    <a:lnB>
                      <a:noFill/>
                    </a:lnB>
                  </a:tcPr>
                </a:tc>
                <a:tc>
                  <a:txBody>
                    <a:bodyPr/>
                    <a:lstStyle/>
                    <a:p>
                      <a:pPr algn="l"/>
                      <a:r>
                        <a:rPr lang="en-US" sz="800">
                          <a:effectLst/>
                        </a:rPr>
                        <a:t>Angiosarcoma</a:t>
                      </a:r>
                    </a:p>
                  </a:txBody>
                  <a:tcPr marL="8070" marR="8070" marT="8070" marB="8070">
                    <a:lnL>
                      <a:noFill/>
                    </a:lnL>
                    <a:lnR>
                      <a:noFill/>
                    </a:lnR>
                    <a:lnT>
                      <a:noFill/>
                    </a:lnT>
                    <a:lnB>
                      <a:noFill/>
                    </a:lnB>
                  </a:tcPr>
                </a:tc>
              </a:tr>
              <a:tr h="132348">
                <a:tc>
                  <a:txBody>
                    <a:bodyPr/>
                    <a:lstStyle/>
                    <a:p>
                      <a:pPr algn="l"/>
                      <a:r>
                        <a:rPr lang="en-US" sz="800">
                          <a:effectLst/>
                        </a:rPr>
                        <a:t>Lymph vessels</a:t>
                      </a:r>
                    </a:p>
                  </a:txBody>
                  <a:tcPr marL="8070" marR="8070" marT="8070" marB="8070">
                    <a:lnL>
                      <a:noFill/>
                    </a:lnL>
                    <a:lnR>
                      <a:noFill/>
                    </a:lnR>
                    <a:lnT>
                      <a:noFill/>
                    </a:lnT>
                    <a:lnB>
                      <a:noFill/>
                    </a:lnB>
                  </a:tcPr>
                </a:tc>
                <a:tc rowSpan="3">
                  <a:txBody>
                    <a:bodyPr/>
                    <a:lstStyle/>
                    <a:p>
                      <a:pPr algn="l"/>
                      <a:r>
                        <a:rPr lang="en-US" sz="800">
                          <a:effectLst/>
                        </a:rPr>
                        <a:t>Lymphangioma</a:t>
                      </a:r>
                    </a:p>
                  </a:txBody>
                  <a:tcPr marL="8070" marR="8070" marT="8070" marB="8070">
                    <a:lnL>
                      <a:noFill/>
                    </a:lnL>
                    <a:lnR>
                      <a:noFill/>
                    </a:lnR>
                    <a:lnT>
                      <a:noFill/>
                    </a:lnT>
                    <a:lnB>
                      <a:noFill/>
                    </a:lnB>
                  </a:tcPr>
                </a:tc>
                <a:tc>
                  <a:txBody>
                    <a:bodyPr/>
                    <a:lstStyle/>
                    <a:p>
                      <a:pPr algn="l"/>
                      <a:r>
                        <a:rPr lang="en-US" sz="800">
                          <a:effectLst/>
                        </a:rPr>
                        <a:t>Lymphangiosarcoma</a:t>
                      </a:r>
                    </a:p>
                  </a:txBody>
                  <a:tcPr marL="8070" marR="8070" marT="8070" marB="8070">
                    <a:lnL>
                      <a:noFill/>
                    </a:lnL>
                    <a:lnR>
                      <a:noFill/>
                    </a:lnR>
                    <a:lnT>
                      <a:noFill/>
                    </a:lnT>
                    <a:lnB>
                      <a:noFill/>
                    </a:lnB>
                  </a:tcPr>
                </a:tc>
              </a:tr>
              <a:tr h="132348">
                <a:tc>
                  <a:txBody>
                    <a:bodyPr/>
                    <a:lstStyle/>
                    <a:p>
                      <a:pPr algn="l"/>
                      <a:r>
                        <a:rPr lang="en-US" sz="800">
                          <a:effectLst/>
                        </a:rPr>
                        <a:t>Synovium</a:t>
                      </a:r>
                    </a:p>
                  </a:txBody>
                  <a:tcPr marL="8070" marR="8070" marT="8070" marB="8070">
                    <a:lnL>
                      <a:noFill/>
                    </a:lnL>
                    <a:lnR>
                      <a:noFill/>
                    </a:lnR>
                    <a:lnT>
                      <a:noFill/>
                    </a:lnT>
                    <a:lnB>
                      <a:noFill/>
                    </a:lnB>
                  </a:tcPr>
                </a:tc>
                <a:tc vMerge="1">
                  <a:txBody>
                    <a:bodyPr/>
                    <a:lstStyle/>
                    <a:p>
                      <a:pPr rtl="1"/>
                      <a:endParaRPr lang="ar-SA"/>
                    </a:p>
                  </a:txBody>
                  <a:tcPr/>
                </a:tc>
                <a:tc>
                  <a:txBody>
                    <a:bodyPr/>
                    <a:lstStyle/>
                    <a:p>
                      <a:pPr algn="l"/>
                      <a:r>
                        <a:rPr lang="en-US" sz="800">
                          <a:effectLst/>
                        </a:rPr>
                        <a:t>Synovial sarcoma</a:t>
                      </a:r>
                    </a:p>
                  </a:txBody>
                  <a:tcPr marL="8070" marR="8070" marT="8070" marB="8070">
                    <a:lnL>
                      <a:noFill/>
                    </a:lnL>
                    <a:lnR>
                      <a:noFill/>
                    </a:lnR>
                    <a:lnT>
                      <a:noFill/>
                    </a:lnT>
                    <a:lnB>
                      <a:noFill/>
                    </a:lnB>
                  </a:tcPr>
                </a:tc>
              </a:tr>
              <a:tr h="132348">
                <a:tc>
                  <a:txBody>
                    <a:bodyPr/>
                    <a:lstStyle/>
                    <a:p>
                      <a:pPr algn="l"/>
                      <a:r>
                        <a:rPr lang="en-US" sz="800">
                          <a:effectLst/>
                        </a:rPr>
                        <a:t>Mesothelium</a:t>
                      </a:r>
                    </a:p>
                  </a:txBody>
                  <a:tcPr marL="8070" marR="8070" marT="8070" marB="8070">
                    <a:lnL>
                      <a:noFill/>
                    </a:lnL>
                    <a:lnR>
                      <a:noFill/>
                    </a:lnR>
                    <a:lnT>
                      <a:noFill/>
                    </a:lnT>
                    <a:lnB>
                      <a:noFill/>
                    </a:lnB>
                  </a:tcPr>
                </a:tc>
                <a:tc vMerge="1">
                  <a:txBody>
                    <a:bodyPr/>
                    <a:lstStyle/>
                    <a:p>
                      <a:pPr rtl="1"/>
                      <a:endParaRPr lang="ar-SA"/>
                    </a:p>
                  </a:txBody>
                  <a:tcPr/>
                </a:tc>
                <a:tc>
                  <a:txBody>
                    <a:bodyPr/>
                    <a:lstStyle/>
                    <a:p>
                      <a:pPr algn="l"/>
                      <a:r>
                        <a:rPr lang="en-US" sz="800">
                          <a:effectLst/>
                        </a:rPr>
                        <a:t>Mesothelioma</a:t>
                      </a:r>
                    </a:p>
                  </a:txBody>
                  <a:tcPr marL="8070" marR="8070" marT="8070" marB="8070">
                    <a:lnL>
                      <a:noFill/>
                    </a:lnL>
                    <a:lnR>
                      <a:noFill/>
                    </a:lnR>
                    <a:lnT>
                      <a:noFill/>
                    </a:lnT>
                    <a:lnB>
                      <a:noFill/>
                    </a:lnB>
                  </a:tcPr>
                </a:tc>
              </a:tr>
              <a:tr h="132348">
                <a:tc>
                  <a:txBody>
                    <a:bodyPr/>
                    <a:lstStyle/>
                    <a:p>
                      <a:pPr algn="l"/>
                      <a:r>
                        <a:rPr lang="en-US" sz="800">
                          <a:effectLst/>
                        </a:rPr>
                        <a:t>Brain coverings</a:t>
                      </a:r>
                    </a:p>
                  </a:txBody>
                  <a:tcPr marL="8070" marR="8070" marT="8070" marB="8070">
                    <a:lnL>
                      <a:noFill/>
                    </a:lnL>
                    <a:lnR>
                      <a:noFill/>
                    </a:lnR>
                    <a:lnT>
                      <a:noFill/>
                    </a:lnT>
                    <a:lnB>
                      <a:noFill/>
                    </a:lnB>
                  </a:tcPr>
                </a:tc>
                <a:tc>
                  <a:txBody>
                    <a:bodyPr/>
                    <a:lstStyle/>
                    <a:p>
                      <a:pPr algn="l"/>
                      <a:r>
                        <a:rPr lang="en-US" sz="800">
                          <a:effectLst/>
                        </a:rPr>
                        <a:t>Meningioma</a:t>
                      </a:r>
                    </a:p>
                  </a:txBody>
                  <a:tcPr marL="8070" marR="8070" marT="8070" marB="8070">
                    <a:lnL>
                      <a:noFill/>
                    </a:lnL>
                    <a:lnR>
                      <a:noFill/>
                    </a:lnR>
                    <a:lnT>
                      <a:noFill/>
                    </a:lnT>
                    <a:lnB>
                      <a:noFill/>
                    </a:lnB>
                  </a:tcPr>
                </a:tc>
                <a:tc>
                  <a:txBody>
                    <a:bodyPr/>
                    <a:lstStyle/>
                    <a:p>
                      <a:pPr algn="l"/>
                      <a:r>
                        <a:rPr lang="en-US" sz="800">
                          <a:effectLst/>
                        </a:rPr>
                        <a:t>Invasive meningioma</a:t>
                      </a:r>
                    </a:p>
                  </a:txBody>
                  <a:tcPr marL="8070" marR="8070" marT="8070" marB="8070">
                    <a:lnL>
                      <a:noFill/>
                    </a:lnL>
                    <a:lnR>
                      <a:noFill/>
                    </a:lnR>
                    <a:lnT>
                      <a:noFill/>
                    </a:lnT>
                    <a:lnB>
                      <a:noFill/>
                    </a:lnB>
                  </a:tcPr>
                </a:tc>
              </a:tr>
              <a:tr h="132348">
                <a:tc gridSpan="3">
                  <a:txBody>
                    <a:bodyPr/>
                    <a:lstStyle/>
                    <a:p>
                      <a:pPr algn="l"/>
                      <a:r>
                        <a:rPr lang="en-US" sz="800" b="1" i="1">
                          <a:effectLst/>
                        </a:rPr>
                        <a:t>Blood Cells and Related Cells</a:t>
                      </a:r>
                      <a:endParaRPr lang="en-US" sz="800">
                        <a:effectLst/>
                      </a:endParaRPr>
                    </a:p>
                  </a:txBody>
                  <a:tcPr marL="8070" marR="8070" marT="8070" marB="8070">
                    <a:lnL>
                      <a:noFill/>
                    </a:lnL>
                    <a:lnR>
                      <a:noFill/>
                    </a:lnR>
                    <a:lnT>
                      <a:noFill/>
                    </a:lnT>
                    <a:lnB>
                      <a:noFill/>
                    </a:lnB>
                  </a:tcPr>
                </a:tc>
                <a:tc hMerge="1">
                  <a:txBody>
                    <a:bodyPr/>
                    <a:lstStyle/>
                    <a:p>
                      <a:pPr rtl="1"/>
                      <a:endParaRPr lang="ar-SA"/>
                    </a:p>
                  </a:txBody>
                  <a:tcPr/>
                </a:tc>
                <a:tc hMerge="1">
                  <a:txBody>
                    <a:bodyPr/>
                    <a:lstStyle/>
                    <a:p>
                      <a:pPr rtl="1"/>
                      <a:endParaRPr lang="ar-SA"/>
                    </a:p>
                  </a:txBody>
                  <a:tcPr/>
                </a:tc>
              </a:tr>
              <a:tr h="132348">
                <a:tc>
                  <a:txBody>
                    <a:bodyPr/>
                    <a:lstStyle/>
                    <a:p>
                      <a:pPr algn="l"/>
                      <a:r>
                        <a:rPr lang="en-US" sz="800">
                          <a:effectLst/>
                        </a:rPr>
                        <a:t>Hematopoietic cells</a:t>
                      </a:r>
                    </a:p>
                  </a:txBody>
                  <a:tcPr marL="8070" marR="8070" marT="8070" marB="8070">
                    <a:lnL>
                      <a:noFill/>
                    </a:lnL>
                    <a:lnR>
                      <a:noFill/>
                    </a:lnR>
                    <a:lnT>
                      <a:noFill/>
                    </a:lnT>
                    <a:lnB>
                      <a:noFill/>
                    </a:lnB>
                  </a:tcPr>
                </a:tc>
                <a:tc rowSpan="2">
                  <a:txBody>
                    <a:bodyPr/>
                    <a:lstStyle/>
                    <a:p>
                      <a:pPr algn="l"/>
                      <a:r>
                        <a:rPr lang="ar-SA" sz="800">
                          <a:effectLst/>
                        </a:rPr>
                        <a:t> </a:t>
                      </a:r>
                    </a:p>
                  </a:txBody>
                  <a:tcPr marL="8070" marR="8070" marT="8070" marB="8070">
                    <a:lnL>
                      <a:noFill/>
                    </a:lnL>
                    <a:lnR>
                      <a:noFill/>
                    </a:lnR>
                    <a:lnT>
                      <a:noFill/>
                    </a:lnT>
                    <a:lnB>
                      <a:noFill/>
                    </a:lnB>
                  </a:tcPr>
                </a:tc>
                <a:tc>
                  <a:txBody>
                    <a:bodyPr/>
                    <a:lstStyle/>
                    <a:p>
                      <a:pPr algn="l"/>
                      <a:r>
                        <a:rPr lang="en-US" sz="800">
                          <a:effectLst/>
                        </a:rPr>
                        <a:t>Leukemias</a:t>
                      </a:r>
                    </a:p>
                  </a:txBody>
                  <a:tcPr marL="8070" marR="8070" marT="8070" marB="8070">
                    <a:lnL>
                      <a:noFill/>
                    </a:lnL>
                    <a:lnR>
                      <a:noFill/>
                    </a:lnR>
                    <a:lnT>
                      <a:noFill/>
                    </a:lnT>
                    <a:lnB>
                      <a:noFill/>
                    </a:lnB>
                  </a:tcPr>
                </a:tc>
              </a:tr>
              <a:tr h="132348">
                <a:tc>
                  <a:txBody>
                    <a:bodyPr/>
                    <a:lstStyle/>
                    <a:p>
                      <a:pPr algn="l"/>
                      <a:r>
                        <a:rPr lang="en-US" sz="800">
                          <a:effectLst/>
                        </a:rPr>
                        <a:t>Lymphoid tissue</a:t>
                      </a:r>
                    </a:p>
                  </a:txBody>
                  <a:tcPr marL="8070" marR="8070" marT="8070" marB="8070">
                    <a:lnL>
                      <a:noFill/>
                    </a:lnL>
                    <a:lnR>
                      <a:noFill/>
                    </a:lnR>
                    <a:lnT>
                      <a:noFill/>
                    </a:lnT>
                    <a:lnB>
                      <a:noFill/>
                    </a:lnB>
                  </a:tcPr>
                </a:tc>
                <a:tc vMerge="1">
                  <a:txBody>
                    <a:bodyPr/>
                    <a:lstStyle/>
                    <a:p>
                      <a:pPr rtl="1"/>
                      <a:endParaRPr lang="ar-SA"/>
                    </a:p>
                  </a:txBody>
                  <a:tcPr/>
                </a:tc>
                <a:tc>
                  <a:txBody>
                    <a:bodyPr/>
                    <a:lstStyle/>
                    <a:p>
                      <a:pPr algn="l"/>
                      <a:r>
                        <a:rPr lang="en-US" sz="800">
                          <a:effectLst/>
                        </a:rPr>
                        <a:t>Lymphomas</a:t>
                      </a:r>
                    </a:p>
                  </a:txBody>
                  <a:tcPr marL="8070" marR="8070" marT="8070" marB="8070">
                    <a:lnL>
                      <a:noFill/>
                    </a:lnL>
                    <a:lnR>
                      <a:noFill/>
                    </a:lnR>
                    <a:lnT>
                      <a:noFill/>
                    </a:lnT>
                    <a:lnB>
                      <a:noFill/>
                    </a:lnB>
                  </a:tcPr>
                </a:tc>
              </a:tr>
              <a:tr h="132348">
                <a:tc gridSpan="3">
                  <a:txBody>
                    <a:bodyPr/>
                    <a:lstStyle/>
                    <a:p>
                      <a:pPr algn="l"/>
                      <a:r>
                        <a:rPr lang="en-US" sz="800" b="1" i="1">
                          <a:effectLst/>
                        </a:rPr>
                        <a:t>Muscle</a:t>
                      </a:r>
                      <a:endParaRPr lang="en-US" sz="800">
                        <a:effectLst/>
                      </a:endParaRPr>
                    </a:p>
                  </a:txBody>
                  <a:tcPr marL="8070" marR="8070" marT="8070" marB="8070">
                    <a:lnL>
                      <a:noFill/>
                    </a:lnL>
                    <a:lnR>
                      <a:noFill/>
                    </a:lnR>
                    <a:lnT>
                      <a:noFill/>
                    </a:lnT>
                    <a:lnB>
                      <a:noFill/>
                    </a:lnB>
                  </a:tcPr>
                </a:tc>
                <a:tc hMerge="1">
                  <a:txBody>
                    <a:bodyPr/>
                    <a:lstStyle/>
                    <a:p>
                      <a:pPr rtl="1"/>
                      <a:endParaRPr lang="ar-SA"/>
                    </a:p>
                  </a:txBody>
                  <a:tcPr/>
                </a:tc>
                <a:tc hMerge="1">
                  <a:txBody>
                    <a:bodyPr/>
                    <a:lstStyle/>
                    <a:p>
                      <a:pPr rtl="1"/>
                      <a:endParaRPr lang="ar-SA"/>
                    </a:p>
                  </a:txBody>
                  <a:tcPr/>
                </a:tc>
              </a:tr>
              <a:tr h="132348">
                <a:tc>
                  <a:txBody>
                    <a:bodyPr/>
                    <a:lstStyle/>
                    <a:p>
                      <a:pPr algn="l"/>
                      <a:r>
                        <a:rPr lang="en-US" sz="800">
                          <a:effectLst/>
                        </a:rPr>
                        <a:t>Smooth</a:t>
                      </a:r>
                    </a:p>
                  </a:txBody>
                  <a:tcPr marL="8070" marR="8070" marT="8070" marB="8070">
                    <a:lnL>
                      <a:noFill/>
                    </a:lnL>
                    <a:lnR>
                      <a:noFill/>
                    </a:lnR>
                    <a:lnT>
                      <a:noFill/>
                    </a:lnT>
                    <a:lnB>
                      <a:noFill/>
                    </a:lnB>
                  </a:tcPr>
                </a:tc>
                <a:tc>
                  <a:txBody>
                    <a:bodyPr/>
                    <a:lstStyle/>
                    <a:p>
                      <a:pPr algn="l"/>
                      <a:r>
                        <a:rPr lang="en-US" sz="800">
                          <a:effectLst/>
                        </a:rPr>
                        <a:t>Leiomyoma</a:t>
                      </a:r>
                    </a:p>
                  </a:txBody>
                  <a:tcPr marL="8070" marR="8070" marT="8070" marB="8070">
                    <a:lnL>
                      <a:noFill/>
                    </a:lnL>
                    <a:lnR>
                      <a:noFill/>
                    </a:lnR>
                    <a:lnT>
                      <a:noFill/>
                    </a:lnT>
                    <a:lnB>
                      <a:noFill/>
                    </a:lnB>
                  </a:tcPr>
                </a:tc>
                <a:tc>
                  <a:txBody>
                    <a:bodyPr/>
                    <a:lstStyle/>
                    <a:p>
                      <a:pPr algn="l"/>
                      <a:r>
                        <a:rPr lang="en-US" sz="800">
                          <a:effectLst/>
                        </a:rPr>
                        <a:t>Leiomyosarcoma</a:t>
                      </a:r>
                    </a:p>
                  </a:txBody>
                  <a:tcPr marL="8070" marR="8070" marT="8070" marB="8070">
                    <a:lnL>
                      <a:noFill/>
                    </a:lnL>
                    <a:lnR>
                      <a:noFill/>
                    </a:lnR>
                    <a:lnT>
                      <a:noFill/>
                    </a:lnT>
                    <a:lnB>
                      <a:noFill/>
                    </a:lnB>
                  </a:tcPr>
                </a:tc>
              </a:tr>
              <a:tr h="132348">
                <a:tc>
                  <a:txBody>
                    <a:bodyPr/>
                    <a:lstStyle/>
                    <a:p>
                      <a:pPr algn="l"/>
                      <a:r>
                        <a:rPr lang="en-US" sz="800">
                          <a:effectLst/>
                        </a:rPr>
                        <a:t>Striated</a:t>
                      </a:r>
                    </a:p>
                  </a:txBody>
                  <a:tcPr marL="8070" marR="8070" marT="8070" marB="8070">
                    <a:lnL>
                      <a:noFill/>
                    </a:lnL>
                    <a:lnR>
                      <a:noFill/>
                    </a:lnR>
                    <a:lnT>
                      <a:noFill/>
                    </a:lnT>
                    <a:lnB>
                      <a:noFill/>
                    </a:lnB>
                  </a:tcPr>
                </a:tc>
                <a:tc>
                  <a:txBody>
                    <a:bodyPr/>
                    <a:lstStyle/>
                    <a:p>
                      <a:pPr algn="l"/>
                      <a:r>
                        <a:rPr lang="en-US" sz="800">
                          <a:effectLst/>
                        </a:rPr>
                        <a:t>Rhabdomyoma</a:t>
                      </a:r>
                    </a:p>
                  </a:txBody>
                  <a:tcPr marL="8070" marR="8070" marT="8070" marB="8070">
                    <a:lnL>
                      <a:noFill/>
                    </a:lnL>
                    <a:lnR>
                      <a:noFill/>
                    </a:lnR>
                    <a:lnT>
                      <a:noFill/>
                    </a:lnT>
                    <a:lnB>
                      <a:noFill/>
                    </a:lnB>
                  </a:tcPr>
                </a:tc>
                <a:tc>
                  <a:txBody>
                    <a:bodyPr/>
                    <a:lstStyle/>
                    <a:p>
                      <a:pPr algn="l"/>
                      <a:r>
                        <a:rPr lang="en-US" sz="800">
                          <a:effectLst/>
                        </a:rPr>
                        <a:t>Rhabdomyosarcoma</a:t>
                      </a:r>
                    </a:p>
                  </a:txBody>
                  <a:tcPr marL="8070" marR="8070" marT="8070" marB="8070">
                    <a:lnL>
                      <a:noFill/>
                    </a:lnL>
                    <a:lnR>
                      <a:noFill/>
                    </a:lnR>
                    <a:lnT>
                      <a:noFill/>
                    </a:lnT>
                    <a:lnB>
                      <a:noFill/>
                    </a:lnB>
                  </a:tcPr>
                </a:tc>
              </a:tr>
              <a:tr h="132348">
                <a:tc gridSpan="3">
                  <a:txBody>
                    <a:bodyPr/>
                    <a:lstStyle/>
                    <a:p>
                      <a:pPr algn="l"/>
                      <a:r>
                        <a:rPr lang="en-US" sz="800" b="1" i="1">
                          <a:effectLst/>
                        </a:rPr>
                        <a:t>Tumors of Epithelial Origin</a:t>
                      </a:r>
                      <a:endParaRPr lang="en-US" sz="800">
                        <a:effectLst/>
                      </a:endParaRPr>
                    </a:p>
                  </a:txBody>
                  <a:tcPr marL="8070" marR="8070" marT="8070" marB="8070">
                    <a:lnL>
                      <a:noFill/>
                    </a:lnL>
                    <a:lnR>
                      <a:noFill/>
                    </a:lnR>
                    <a:lnT>
                      <a:noFill/>
                    </a:lnT>
                    <a:lnB>
                      <a:noFill/>
                    </a:lnB>
                  </a:tcPr>
                </a:tc>
                <a:tc hMerge="1">
                  <a:txBody>
                    <a:bodyPr/>
                    <a:lstStyle/>
                    <a:p>
                      <a:pPr rtl="1"/>
                      <a:endParaRPr lang="ar-SA"/>
                    </a:p>
                  </a:txBody>
                  <a:tcPr/>
                </a:tc>
                <a:tc hMerge="1">
                  <a:txBody>
                    <a:bodyPr/>
                    <a:lstStyle/>
                    <a:p>
                      <a:pPr rtl="1"/>
                      <a:endParaRPr lang="ar-SA"/>
                    </a:p>
                  </a:txBody>
                  <a:tcPr/>
                </a:tc>
              </a:tr>
              <a:tr h="132348">
                <a:tc>
                  <a:txBody>
                    <a:bodyPr/>
                    <a:lstStyle/>
                    <a:p>
                      <a:pPr algn="l"/>
                      <a:r>
                        <a:rPr lang="en-US" sz="800">
                          <a:effectLst/>
                        </a:rPr>
                        <a:t>Stratified squamous</a:t>
                      </a:r>
                    </a:p>
                  </a:txBody>
                  <a:tcPr marL="8070" marR="8070" marT="8070" marB="8070">
                    <a:lnL>
                      <a:noFill/>
                    </a:lnL>
                    <a:lnR>
                      <a:noFill/>
                    </a:lnR>
                    <a:lnT>
                      <a:noFill/>
                    </a:lnT>
                    <a:lnB>
                      <a:noFill/>
                    </a:lnB>
                  </a:tcPr>
                </a:tc>
                <a:tc rowSpan="2">
                  <a:txBody>
                    <a:bodyPr/>
                    <a:lstStyle/>
                    <a:p>
                      <a:pPr algn="l"/>
                      <a:r>
                        <a:rPr lang="en-US" sz="800">
                          <a:effectLst/>
                        </a:rPr>
                        <a:t>Squamous cell papilloma</a:t>
                      </a:r>
                    </a:p>
                  </a:txBody>
                  <a:tcPr marL="8070" marR="8070" marT="8070" marB="8070">
                    <a:lnL>
                      <a:noFill/>
                    </a:lnL>
                    <a:lnR>
                      <a:noFill/>
                    </a:lnR>
                    <a:lnT>
                      <a:noFill/>
                    </a:lnT>
                    <a:lnB>
                      <a:noFill/>
                    </a:lnB>
                  </a:tcPr>
                </a:tc>
                <a:tc>
                  <a:txBody>
                    <a:bodyPr/>
                    <a:lstStyle/>
                    <a:p>
                      <a:pPr algn="l"/>
                      <a:r>
                        <a:rPr lang="en-US" sz="800">
                          <a:effectLst/>
                        </a:rPr>
                        <a:t>Squamous cell carcinoma</a:t>
                      </a:r>
                    </a:p>
                  </a:txBody>
                  <a:tcPr marL="8070" marR="8070" marT="8070" marB="8070">
                    <a:lnL>
                      <a:noFill/>
                    </a:lnL>
                    <a:lnR>
                      <a:noFill/>
                    </a:lnR>
                    <a:lnT>
                      <a:noFill/>
                    </a:lnT>
                    <a:lnB>
                      <a:noFill/>
                    </a:lnB>
                  </a:tcPr>
                </a:tc>
              </a:tr>
              <a:tr h="132348">
                <a:tc>
                  <a:txBody>
                    <a:bodyPr/>
                    <a:lstStyle/>
                    <a:p>
                      <a:pPr algn="l"/>
                      <a:r>
                        <a:rPr lang="en-US" sz="800">
                          <a:effectLst/>
                        </a:rPr>
                        <a:t>Basal cells of skin or adnexa</a:t>
                      </a:r>
                    </a:p>
                  </a:txBody>
                  <a:tcPr marL="8070" marR="8070" marT="8070" marB="8070">
                    <a:lnL>
                      <a:noFill/>
                    </a:lnL>
                    <a:lnR>
                      <a:noFill/>
                    </a:lnR>
                    <a:lnT>
                      <a:noFill/>
                    </a:lnT>
                    <a:lnB>
                      <a:noFill/>
                    </a:lnB>
                  </a:tcPr>
                </a:tc>
                <a:tc vMerge="1">
                  <a:txBody>
                    <a:bodyPr/>
                    <a:lstStyle/>
                    <a:p>
                      <a:pPr rtl="1"/>
                      <a:endParaRPr lang="ar-SA"/>
                    </a:p>
                  </a:txBody>
                  <a:tcPr/>
                </a:tc>
                <a:tc>
                  <a:txBody>
                    <a:bodyPr/>
                    <a:lstStyle/>
                    <a:p>
                      <a:pPr algn="l"/>
                      <a:r>
                        <a:rPr lang="en-US" sz="800">
                          <a:effectLst/>
                        </a:rPr>
                        <a:t>Basal cell carcinoma</a:t>
                      </a:r>
                    </a:p>
                  </a:txBody>
                  <a:tcPr marL="8070" marR="8070" marT="8070" marB="8070">
                    <a:lnL>
                      <a:noFill/>
                    </a:lnL>
                    <a:lnR>
                      <a:noFill/>
                    </a:lnR>
                    <a:lnT>
                      <a:noFill/>
                    </a:lnT>
                    <a:lnB>
                      <a:noFill/>
                    </a:lnB>
                  </a:tcPr>
                </a:tc>
              </a:tr>
              <a:tr h="132348">
                <a:tc rowSpan="3">
                  <a:txBody>
                    <a:bodyPr/>
                    <a:lstStyle/>
                    <a:p>
                      <a:pPr algn="l"/>
                      <a:r>
                        <a:rPr lang="en-US" sz="800">
                          <a:effectLst/>
                        </a:rPr>
                        <a:t>Epithelial lining of glands or ducts</a:t>
                      </a:r>
                    </a:p>
                  </a:txBody>
                  <a:tcPr marL="8070" marR="8070" marT="8070" marB="8070">
                    <a:lnL>
                      <a:noFill/>
                    </a:lnL>
                    <a:lnR>
                      <a:noFill/>
                    </a:lnR>
                    <a:lnT>
                      <a:noFill/>
                    </a:lnT>
                    <a:lnB>
                      <a:noFill/>
                    </a:lnB>
                  </a:tcPr>
                </a:tc>
                <a:tc>
                  <a:txBody>
                    <a:bodyPr/>
                    <a:lstStyle/>
                    <a:p>
                      <a:pPr algn="l"/>
                      <a:r>
                        <a:rPr lang="en-US" sz="800">
                          <a:effectLst/>
                        </a:rPr>
                        <a:t>Adenoma</a:t>
                      </a:r>
                    </a:p>
                  </a:txBody>
                  <a:tcPr marL="8070" marR="8070" marT="8070" marB="8070">
                    <a:lnL>
                      <a:noFill/>
                    </a:lnL>
                    <a:lnR>
                      <a:noFill/>
                    </a:lnR>
                    <a:lnT>
                      <a:noFill/>
                    </a:lnT>
                    <a:lnB>
                      <a:noFill/>
                    </a:lnB>
                  </a:tcPr>
                </a:tc>
                <a:tc>
                  <a:txBody>
                    <a:bodyPr/>
                    <a:lstStyle/>
                    <a:p>
                      <a:pPr algn="l"/>
                      <a:r>
                        <a:rPr lang="en-US" sz="800">
                          <a:effectLst/>
                        </a:rPr>
                        <a:t>Adenocarcinoma</a:t>
                      </a:r>
                    </a:p>
                  </a:txBody>
                  <a:tcPr marL="8070" marR="8070" marT="8070" marB="8070">
                    <a:lnL>
                      <a:noFill/>
                    </a:lnL>
                    <a:lnR>
                      <a:noFill/>
                    </a:lnR>
                    <a:lnT>
                      <a:noFill/>
                    </a:lnT>
                    <a:lnB>
                      <a:noFill/>
                    </a:lnB>
                  </a:tcPr>
                </a:tc>
              </a:tr>
              <a:tr h="132348">
                <a:tc vMerge="1">
                  <a:txBody>
                    <a:bodyPr/>
                    <a:lstStyle/>
                    <a:p>
                      <a:pPr rtl="1"/>
                      <a:endParaRPr lang="ar-SA"/>
                    </a:p>
                  </a:txBody>
                  <a:tcPr/>
                </a:tc>
                <a:tc>
                  <a:txBody>
                    <a:bodyPr/>
                    <a:lstStyle/>
                    <a:p>
                      <a:pPr algn="l"/>
                      <a:r>
                        <a:rPr lang="en-US" sz="800">
                          <a:effectLst/>
                        </a:rPr>
                        <a:t>Papilloma</a:t>
                      </a:r>
                    </a:p>
                  </a:txBody>
                  <a:tcPr marL="8070" marR="8070" marT="8070" marB="8070">
                    <a:lnL>
                      <a:noFill/>
                    </a:lnL>
                    <a:lnR>
                      <a:noFill/>
                    </a:lnR>
                    <a:lnT>
                      <a:noFill/>
                    </a:lnT>
                    <a:lnB>
                      <a:noFill/>
                    </a:lnB>
                  </a:tcPr>
                </a:tc>
                <a:tc>
                  <a:txBody>
                    <a:bodyPr/>
                    <a:lstStyle/>
                    <a:p>
                      <a:pPr algn="l"/>
                      <a:r>
                        <a:rPr lang="en-US" sz="800">
                          <a:effectLst/>
                        </a:rPr>
                        <a:t>Papillary carcinomas</a:t>
                      </a:r>
                    </a:p>
                  </a:txBody>
                  <a:tcPr marL="8070" marR="8070" marT="8070" marB="8070">
                    <a:lnL>
                      <a:noFill/>
                    </a:lnL>
                    <a:lnR>
                      <a:noFill/>
                    </a:lnR>
                    <a:lnT>
                      <a:noFill/>
                    </a:lnT>
                    <a:lnB>
                      <a:noFill/>
                    </a:lnB>
                  </a:tcPr>
                </a:tc>
              </a:tr>
              <a:tr h="132348">
                <a:tc vMerge="1">
                  <a:txBody>
                    <a:bodyPr/>
                    <a:lstStyle/>
                    <a:p>
                      <a:pPr rtl="1"/>
                      <a:endParaRPr lang="ar-SA"/>
                    </a:p>
                  </a:txBody>
                  <a:tcPr/>
                </a:tc>
                <a:tc>
                  <a:txBody>
                    <a:bodyPr/>
                    <a:lstStyle/>
                    <a:p>
                      <a:pPr algn="l"/>
                      <a:r>
                        <a:rPr lang="en-US" sz="800">
                          <a:effectLst/>
                        </a:rPr>
                        <a:t>Cystadenoma</a:t>
                      </a:r>
                    </a:p>
                  </a:txBody>
                  <a:tcPr marL="8070" marR="8070" marT="8070" marB="8070">
                    <a:lnL>
                      <a:noFill/>
                    </a:lnL>
                    <a:lnR>
                      <a:noFill/>
                    </a:lnR>
                    <a:lnT>
                      <a:noFill/>
                    </a:lnT>
                    <a:lnB>
                      <a:noFill/>
                    </a:lnB>
                  </a:tcPr>
                </a:tc>
                <a:tc>
                  <a:txBody>
                    <a:bodyPr/>
                    <a:lstStyle/>
                    <a:p>
                      <a:pPr algn="l"/>
                      <a:r>
                        <a:rPr lang="en-US" sz="800">
                          <a:effectLst/>
                        </a:rPr>
                        <a:t>Cystadenocarcinoma</a:t>
                      </a:r>
                    </a:p>
                  </a:txBody>
                  <a:tcPr marL="8070" marR="8070" marT="8070" marB="8070">
                    <a:lnL>
                      <a:noFill/>
                    </a:lnL>
                    <a:lnR>
                      <a:noFill/>
                    </a:lnR>
                    <a:lnT>
                      <a:noFill/>
                    </a:lnT>
                    <a:lnB>
                      <a:noFill/>
                    </a:lnB>
                  </a:tcPr>
                </a:tc>
              </a:tr>
              <a:tr h="132348">
                <a:tc>
                  <a:txBody>
                    <a:bodyPr/>
                    <a:lstStyle/>
                    <a:p>
                      <a:pPr algn="l"/>
                      <a:r>
                        <a:rPr lang="en-US" sz="800">
                          <a:effectLst/>
                        </a:rPr>
                        <a:t>Respiratory passages</a:t>
                      </a:r>
                    </a:p>
                  </a:txBody>
                  <a:tcPr marL="8070" marR="8070" marT="8070" marB="8070">
                    <a:lnL>
                      <a:noFill/>
                    </a:lnL>
                    <a:lnR>
                      <a:noFill/>
                    </a:lnR>
                    <a:lnT>
                      <a:noFill/>
                    </a:lnT>
                    <a:lnB>
                      <a:noFill/>
                    </a:lnB>
                  </a:tcPr>
                </a:tc>
                <a:tc>
                  <a:txBody>
                    <a:bodyPr/>
                    <a:lstStyle/>
                    <a:p>
                      <a:pPr algn="l"/>
                      <a:r>
                        <a:rPr lang="en-US" sz="800">
                          <a:effectLst/>
                        </a:rPr>
                        <a:t>Bronchial adenoma</a:t>
                      </a:r>
                    </a:p>
                  </a:txBody>
                  <a:tcPr marL="8070" marR="8070" marT="8070" marB="8070">
                    <a:lnL>
                      <a:noFill/>
                    </a:lnL>
                    <a:lnR>
                      <a:noFill/>
                    </a:lnR>
                    <a:lnT>
                      <a:noFill/>
                    </a:lnT>
                    <a:lnB>
                      <a:noFill/>
                    </a:lnB>
                  </a:tcPr>
                </a:tc>
                <a:tc>
                  <a:txBody>
                    <a:bodyPr/>
                    <a:lstStyle/>
                    <a:p>
                      <a:pPr algn="l"/>
                      <a:r>
                        <a:rPr lang="en-US" sz="800">
                          <a:effectLst/>
                        </a:rPr>
                        <a:t>Bronchogenic carcinoma</a:t>
                      </a:r>
                    </a:p>
                  </a:txBody>
                  <a:tcPr marL="8070" marR="8070" marT="8070" marB="8070">
                    <a:lnL>
                      <a:noFill/>
                    </a:lnL>
                    <a:lnR>
                      <a:noFill/>
                    </a:lnR>
                    <a:lnT>
                      <a:noFill/>
                    </a:lnT>
                    <a:lnB>
                      <a:noFill/>
                    </a:lnB>
                  </a:tcPr>
                </a:tc>
              </a:tr>
              <a:tr h="132348">
                <a:tc>
                  <a:txBody>
                    <a:bodyPr/>
                    <a:lstStyle/>
                    <a:p>
                      <a:pPr algn="l"/>
                      <a:r>
                        <a:rPr lang="en-US" sz="800">
                          <a:effectLst/>
                        </a:rPr>
                        <a:t>Renal epithelium</a:t>
                      </a:r>
                    </a:p>
                  </a:txBody>
                  <a:tcPr marL="8070" marR="8070" marT="8070" marB="8070">
                    <a:lnL>
                      <a:noFill/>
                    </a:lnL>
                    <a:lnR>
                      <a:noFill/>
                    </a:lnR>
                    <a:lnT>
                      <a:noFill/>
                    </a:lnT>
                    <a:lnB>
                      <a:noFill/>
                    </a:lnB>
                  </a:tcPr>
                </a:tc>
                <a:tc>
                  <a:txBody>
                    <a:bodyPr/>
                    <a:lstStyle/>
                    <a:p>
                      <a:pPr algn="l"/>
                      <a:r>
                        <a:rPr lang="en-US" sz="800">
                          <a:effectLst/>
                        </a:rPr>
                        <a:t>Renal tubular adenoma</a:t>
                      </a:r>
                    </a:p>
                  </a:txBody>
                  <a:tcPr marL="8070" marR="8070" marT="8070" marB="8070">
                    <a:lnL>
                      <a:noFill/>
                    </a:lnL>
                    <a:lnR>
                      <a:noFill/>
                    </a:lnR>
                    <a:lnT>
                      <a:noFill/>
                    </a:lnT>
                    <a:lnB>
                      <a:noFill/>
                    </a:lnB>
                  </a:tcPr>
                </a:tc>
                <a:tc>
                  <a:txBody>
                    <a:bodyPr/>
                    <a:lstStyle/>
                    <a:p>
                      <a:pPr algn="l"/>
                      <a:r>
                        <a:rPr lang="en-US" sz="800">
                          <a:effectLst/>
                        </a:rPr>
                        <a:t>Renal cell carcinoma</a:t>
                      </a:r>
                    </a:p>
                  </a:txBody>
                  <a:tcPr marL="8070" marR="8070" marT="8070" marB="8070">
                    <a:lnL>
                      <a:noFill/>
                    </a:lnL>
                    <a:lnR>
                      <a:noFill/>
                    </a:lnR>
                    <a:lnT>
                      <a:noFill/>
                    </a:lnT>
                    <a:lnB>
                      <a:noFill/>
                    </a:lnB>
                  </a:tcPr>
                </a:tc>
              </a:tr>
              <a:tr h="132348">
                <a:tc>
                  <a:txBody>
                    <a:bodyPr/>
                    <a:lstStyle/>
                    <a:p>
                      <a:pPr algn="l"/>
                      <a:r>
                        <a:rPr lang="en-US" sz="800">
                          <a:effectLst/>
                        </a:rPr>
                        <a:t>Liver cells</a:t>
                      </a:r>
                    </a:p>
                  </a:txBody>
                  <a:tcPr marL="8070" marR="8070" marT="8070" marB="8070">
                    <a:lnL>
                      <a:noFill/>
                    </a:lnL>
                    <a:lnR>
                      <a:noFill/>
                    </a:lnR>
                    <a:lnT>
                      <a:noFill/>
                    </a:lnT>
                    <a:lnB>
                      <a:noFill/>
                    </a:lnB>
                  </a:tcPr>
                </a:tc>
                <a:tc>
                  <a:txBody>
                    <a:bodyPr/>
                    <a:lstStyle/>
                    <a:p>
                      <a:pPr algn="l"/>
                      <a:r>
                        <a:rPr lang="en-US" sz="800">
                          <a:effectLst/>
                        </a:rPr>
                        <a:t>Liver cell adenoma</a:t>
                      </a:r>
                    </a:p>
                  </a:txBody>
                  <a:tcPr marL="8070" marR="8070" marT="8070" marB="8070">
                    <a:lnL>
                      <a:noFill/>
                    </a:lnL>
                    <a:lnR>
                      <a:noFill/>
                    </a:lnR>
                    <a:lnT>
                      <a:noFill/>
                    </a:lnT>
                    <a:lnB>
                      <a:noFill/>
                    </a:lnB>
                  </a:tcPr>
                </a:tc>
                <a:tc>
                  <a:txBody>
                    <a:bodyPr/>
                    <a:lstStyle/>
                    <a:p>
                      <a:pPr algn="l"/>
                      <a:r>
                        <a:rPr lang="en-US" sz="800">
                          <a:effectLst/>
                        </a:rPr>
                        <a:t>Hepatocellular carcinoma</a:t>
                      </a:r>
                    </a:p>
                  </a:txBody>
                  <a:tcPr marL="8070" marR="8070" marT="8070" marB="8070">
                    <a:lnL>
                      <a:noFill/>
                    </a:lnL>
                    <a:lnR>
                      <a:noFill/>
                    </a:lnR>
                    <a:lnT>
                      <a:noFill/>
                    </a:lnT>
                    <a:lnB>
                      <a:noFill/>
                    </a:lnB>
                  </a:tcPr>
                </a:tc>
              </a:tr>
              <a:tr h="248556">
                <a:tc>
                  <a:txBody>
                    <a:bodyPr/>
                    <a:lstStyle/>
                    <a:p>
                      <a:pPr algn="l"/>
                      <a:r>
                        <a:rPr lang="en-US" sz="800">
                          <a:effectLst/>
                        </a:rPr>
                        <a:t>Urinary tract epithelium (transitional)</a:t>
                      </a:r>
                    </a:p>
                  </a:txBody>
                  <a:tcPr marL="8070" marR="8070" marT="8070" marB="8070">
                    <a:lnL>
                      <a:noFill/>
                    </a:lnL>
                    <a:lnR>
                      <a:noFill/>
                    </a:lnR>
                    <a:lnT>
                      <a:noFill/>
                    </a:lnT>
                    <a:lnB>
                      <a:noFill/>
                    </a:lnB>
                  </a:tcPr>
                </a:tc>
                <a:tc>
                  <a:txBody>
                    <a:bodyPr/>
                    <a:lstStyle/>
                    <a:p>
                      <a:pPr algn="l"/>
                      <a:r>
                        <a:rPr lang="en-US" sz="800">
                          <a:effectLst/>
                        </a:rPr>
                        <a:t>Transitional-cell papilloma</a:t>
                      </a:r>
                    </a:p>
                  </a:txBody>
                  <a:tcPr marL="8070" marR="8070" marT="8070" marB="8070">
                    <a:lnL>
                      <a:noFill/>
                    </a:lnL>
                    <a:lnR>
                      <a:noFill/>
                    </a:lnR>
                    <a:lnT>
                      <a:noFill/>
                    </a:lnT>
                    <a:lnB>
                      <a:noFill/>
                    </a:lnB>
                  </a:tcPr>
                </a:tc>
                <a:tc>
                  <a:txBody>
                    <a:bodyPr/>
                    <a:lstStyle/>
                    <a:p>
                      <a:pPr algn="l"/>
                      <a:r>
                        <a:rPr lang="en-US" sz="800">
                          <a:effectLst/>
                        </a:rPr>
                        <a:t>Transitional-cell carcinoma</a:t>
                      </a:r>
                    </a:p>
                  </a:txBody>
                  <a:tcPr marL="8070" marR="8070" marT="8070" marB="8070">
                    <a:lnL>
                      <a:noFill/>
                    </a:lnL>
                    <a:lnR>
                      <a:noFill/>
                    </a:lnR>
                    <a:lnT>
                      <a:noFill/>
                    </a:lnT>
                    <a:lnB>
                      <a:noFill/>
                    </a:lnB>
                  </a:tcPr>
                </a:tc>
              </a:tr>
              <a:tr h="132348">
                <a:tc>
                  <a:txBody>
                    <a:bodyPr/>
                    <a:lstStyle/>
                    <a:p>
                      <a:pPr algn="l"/>
                      <a:r>
                        <a:rPr lang="en-US" sz="800">
                          <a:effectLst/>
                        </a:rPr>
                        <a:t>Placental epithelium</a:t>
                      </a:r>
                    </a:p>
                  </a:txBody>
                  <a:tcPr marL="8070" marR="8070" marT="8070" marB="8070">
                    <a:lnL>
                      <a:noFill/>
                    </a:lnL>
                    <a:lnR>
                      <a:noFill/>
                    </a:lnR>
                    <a:lnT>
                      <a:noFill/>
                    </a:lnT>
                    <a:lnB>
                      <a:noFill/>
                    </a:lnB>
                  </a:tcPr>
                </a:tc>
                <a:tc>
                  <a:txBody>
                    <a:bodyPr/>
                    <a:lstStyle/>
                    <a:p>
                      <a:pPr algn="l"/>
                      <a:r>
                        <a:rPr lang="en-US" sz="800">
                          <a:effectLst/>
                        </a:rPr>
                        <a:t>Hydatidiform mole</a:t>
                      </a:r>
                    </a:p>
                  </a:txBody>
                  <a:tcPr marL="8070" marR="8070" marT="8070" marB="8070">
                    <a:lnL>
                      <a:noFill/>
                    </a:lnL>
                    <a:lnR>
                      <a:noFill/>
                    </a:lnR>
                    <a:lnT>
                      <a:noFill/>
                    </a:lnT>
                    <a:lnB>
                      <a:noFill/>
                    </a:lnB>
                  </a:tcPr>
                </a:tc>
                <a:tc>
                  <a:txBody>
                    <a:bodyPr/>
                    <a:lstStyle/>
                    <a:p>
                      <a:pPr algn="l"/>
                      <a:r>
                        <a:rPr lang="en-US" sz="800">
                          <a:effectLst/>
                        </a:rPr>
                        <a:t>Choriocarcinoma</a:t>
                      </a:r>
                    </a:p>
                  </a:txBody>
                  <a:tcPr marL="8070" marR="8070" marT="8070" marB="8070">
                    <a:lnL>
                      <a:noFill/>
                    </a:lnL>
                    <a:lnR>
                      <a:noFill/>
                    </a:lnR>
                    <a:lnT>
                      <a:noFill/>
                    </a:lnT>
                    <a:lnB>
                      <a:noFill/>
                    </a:lnB>
                  </a:tcPr>
                </a:tc>
              </a:tr>
              <a:tr h="132348">
                <a:tc rowSpan="2">
                  <a:txBody>
                    <a:bodyPr/>
                    <a:lstStyle/>
                    <a:p>
                      <a:pPr algn="l"/>
                      <a:r>
                        <a:rPr lang="en-US" sz="800">
                          <a:effectLst/>
                        </a:rPr>
                        <a:t>Testicular epithelium (germ cells)</a:t>
                      </a:r>
                    </a:p>
                  </a:txBody>
                  <a:tcPr marL="8070" marR="8070" marT="8070" marB="8070">
                    <a:lnL>
                      <a:noFill/>
                    </a:lnL>
                    <a:lnR>
                      <a:noFill/>
                    </a:lnR>
                    <a:lnT>
                      <a:noFill/>
                    </a:lnT>
                    <a:lnB>
                      <a:noFill/>
                    </a:lnB>
                  </a:tcPr>
                </a:tc>
                <a:tc rowSpan="2">
                  <a:txBody>
                    <a:bodyPr/>
                    <a:lstStyle/>
                    <a:p>
                      <a:pPr algn="l"/>
                      <a:r>
                        <a:rPr lang="ar-SA" sz="800">
                          <a:effectLst/>
                        </a:rPr>
                        <a:t> </a:t>
                      </a:r>
                    </a:p>
                  </a:txBody>
                  <a:tcPr marL="8070" marR="8070" marT="8070" marB="8070">
                    <a:lnL>
                      <a:noFill/>
                    </a:lnL>
                    <a:lnR>
                      <a:noFill/>
                    </a:lnR>
                    <a:lnT>
                      <a:noFill/>
                    </a:lnT>
                    <a:lnB>
                      <a:noFill/>
                    </a:lnB>
                  </a:tcPr>
                </a:tc>
                <a:tc>
                  <a:txBody>
                    <a:bodyPr/>
                    <a:lstStyle/>
                    <a:p>
                      <a:pPr algn="l"/>
                      <a:r>
                        <a:rPr lang="en-US" sz="800">
                          <a:effectLst/>
                        </a:rPr>
                        <a:t>Seminoma</a:t>
                      </a:r>
                    </a:p>
                  </a:txBody>
                  <a:tcPr marL="8070" marR="8070" marT="8070" marB="8070">
                    <a:lnL>
                      <a:noFill/>
                    </a:lnL>
                    <a:lnR>
                      <a:noFill/>
                    </a:lnR>
                    <a:lnT>
                      <a:noFill/>
                    </a:lnT>
                    <a:lnB>
                      <a:noFill/>
                    </a:lnB>
                  </a:tcPr>
                </a:tc>
              </a:tr>
              <a:tr h="132348">
                <a:tc vMerge="1">
                  <a:txBody>
                    <a:bodyPr/>
                    <a:lstStyle/>
                    <a:p>
                      <a:pPr rtl="1"/>
                      <a:endParaRPr lang="ar-SA"/>
                    </a:p>
                  </a:txBody>
                  <a:tcPr/>
                </a:tc>
                <a:tc vMerge="1">
                  <a:txBody>
                    <a:bodyPr/>
                    <a:lstStyle/>
                    <a:p>
                      <a:pPr rtl="1"/>
                      <a:endParaRPr lang="ar-SA"/>
                    </a:p>
                  </a:txBody>
                  <a:tcPr/>
                </a:tc>
                <a:tc>
                  <a:txBody>
                    <a:bodyPr/>
                    <a:lstStyle/>
                    <a:p>
                      <a:pPr algn="l"/>
                      <a:r>
                        <a:rPr lang="en-US" sz="800" dirty="0" err="1">
                          <a:effectLst/>
                        </a:rPr>
                        <a:t>Embryonal</a:t>
                      </a:r>
                      <a:r>
                        <a:rPr lang="en-US" sz="800" dirty="0">
                          <a:effectLst/>
                        </a:rPr>
                        <a:t> carcinoma</a:t>
                      </a:r>
                    </a:p>
                  </a:txBody>
                  <a:tcPr marL="8070" marR="8070" marT="8070" marB="8070">
                    <a:lnL>
                      <a:noFill/>
                    </a:lnL>
                    <a:lnR>
                      <a:noFill/>
                    </a:lnR>
                    <a:lnT>
                      <a:noFill/>
                    </a:lnT>
                    <a:lnB>
                      <a:noFill/>
                    </a:lnB>
                  </a:tcPr>
                </a:tc>
              </a:tr>
            </a:tbl>
          </a:graphicData>
        </a:graphic>
      </p:graphicFrame>
      <p:sp>
        <p:nvSpPr>
          <p:cNvPr id="5" name="Rectangle 1"/>
          <p:cNvSpPr>
            <a:spLocks noChangeArrowheads="1"/>
          </p:cNvSpPr>
          <p:nvPr/>
        </p:nvSpPr>
        <p:spPr bwMode="auto">
          <a:xfrm>
            <a:off x="0" y="43934"/>
            <a:ext cx="18564128"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Arial" panose="020B0604020202020204" pitchFamily="34" charset="0"/>
              </a:rPr>
              <a:t>TABLE 7-1</a:t>
            </a:r>
            <a:r>
              <a:rPr kumimoji="0" lang="ar-SA" sz="1800" b="0" i="0" u="none" strike="noStrike" cap="none" normalizeH="0" baseline="0" smtClean="0">
                <a:ln>
                  <a:noFill/>
                </a:ln>
                <a:solidFill>
                  <a:schemeClr val="tx1"/>
                </a:solidFill>
                <a:effectLst/>
                <a:latin typeface="Arial" panose="020B0604020202020204" pitchFamily="34" charset="0"/>
              </a:rPr>
              <a:t>  </a:t>
            </a:r>
            <a:r>
              <a:rPr kumimoji="0" lang="ar-SA" sz="1800" b="1" i="0" u="none" strike="noStrike" cap="none" normalizeH="0" baseline="0" smtClean="0">
                <a:ln>
                  <a:noFill/>
                </a:ln>
                <a:solidFill>
                  <a:schemeClr val="tx1"/>
                </a:solidFill>
                <a:effectLst/>
                <a:latin typeface="Arial" panose="020B0604020202020204" pitchFamily="34" charset="0"/>
              </a:rPr>
              <a:t> -- Nomenclature of Tumors</a:t>
            </a:r>
            <a:endParaRPr kumimoji="0" lang="ar-SA"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 xmlns:p14="http://schemas.microsoft.com/office/powerpoint/2010/main" val="36764513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graphicFrame>
        <p:nvGraphicFramePr>
          <p:cNvPr id="4" name="Content Placeholder 3"/>
          <p:cNvGraphicFramePr>
            <a:graphicFrameLocks noGrp="1"/>
          </p:cNvGraphicFramePr>
          <p:nvPr>
            <p:ph idx="1"/>
          </p:nvPr>
        </p:nvGraphicFramePr>
        <p:xfrm>
          <a:off x="838200" y="2652554"/>
          <a:ext cx="10515600" cy="2697480"/>
        </p:xfrm>
        <a:graphic>
          <a:graphicData uri="http://schemas.openxmlformats.org/drawingml/2006/table">
            <a:tbl>
              <a:tblPr/>
              <a:tblGrid>
                <a:gridCol w="3505200"/>
                <a:gridCol w="3505200"/>
                <a:gridCol w="3505200"/>
              </a:tblGrid>
              <a:tr h="0">
                <a:tc>
                  <a:txBody>
                    <a:bodyPr/>
                    <a:lstStyle/>
                    <a:p>
                      <a:pPr algn="l"/>
                      <a:r>
                        <a:rPr lang="en-US" b="1" i="1">
                          <a:effectLst/>
                        </a:rPr>
                        <a:t>Tumors of Melanocytes</a:t>
                      </a:r>
                      <a:endParaRPr lang="en-US">
                        <a:effectLst/>
                      </a:endParaRPr>
                    </a:p>
                  </a:txBody>
                  <a:tcPr marL="19050" marR="19050" marT="19050" marB="19050">
                    <a:lnL>
                      <a:noFill/>
                    </a:lnL>
                    <a:lnR>
                      <a:noFill/>
                    </a:lnR>
                    <a:lnT>
                      <a:noFill/>
                    </a:lnT>
                    <a:lnB>
                      <a:noFill/>
                    </a:lnB>
                  </a:tcPr>
                </a:tc>
                <a:tc>
                  <a:txBody>
                    <a:bodyPr/>
                    <a:lstStyle/>
                    <a:p>
                      <a:pPr algn="l"/>
                      <a:r>
                        <a:rPr lang="en-US">
                          <a:effectLst/>
                        </a:rPr>
                        <a:t>Nevus</a:t>
                      </a:r>
                    </a:p>
                  </a:txBody>
                  <a:tcPr marL="19050" marR="19050" marT="19050" marB="19050">
                    <a:lnL>
                      <a:noFill/>
                    </a:lnL>
                    <a:lnR>
                      <a:noFill/>
                    </a:lnR>
                    <a:lnT>
                      <a:noFill/>
                    </a:lnT>
                    <a:lnB>
                      <a:noFill/>
                    </a:lnB>
                  </a:tcPr>
                </a:tc>
                <a:tc>
                  <a:txBody>
                    <a:bodyPr/>
                    <a:lstStyle/>
                    <a:p>
                      <a:pPr algn="l"/>
                      <a:r>
                        <a:rPr lang="en-US">
                          <a:effectLst/>
                        </a:rPr>
                        <a:t>Malignant melanoma</a:t>
                      </a:r>
                    </a:p>
                  </a:txBody>
                  <a:tcPr marL="19050" marR="19050" marT="19050" marB="19050">
                    <a:lnL>
                      <a:noFill/>
                    </a:lnL>
                    <a:lnR>
                      <a:noFill/>
                    </a:lnR>
                    <a:lnT>
                      <a:noFill/>
                    </a:lnT>
                    <a:lnB>
                      <a:noFill/>
                    </a:lnB>
                  </a:tcPr>
                </a:tc>
              </a:tr>
              <a:tr h="0">
                <a:tc gridSpan="3">
                  <a:txBody>
                    <a:bodyPr/>
                    <a:lstStyle/>
                    <a:p>
                      <a:pPr algn="l"/>
                      <a:r>
                        <a:rPr lang="en-US" b="1">
                          <a:effectLst/>
                        </a:rPr>
                        <a:t>MORE THAN ONE NEOPLASTIC CELL TYPE—MIXED TUMORS, USUALLY DERIVED FROM ONE GERM CELL LAYER</a:t>
                      </a:r>
                      <a:endParaRPr lang="en-US">
                        <a:effectLst/>
                      </a:endParaRPr>
                    </a:p>
                  </a:txBody>
                  <a:tcPr marL="19050" marR="19050" marT="19050" marB="19050">
                    <a:lnL>
                      <a:noFill/>
                    </a:lnL>
                    <a:lnR>
                      <a:noFill/>
                    </a:lnR>
                    <a:lnT>
                      <a:noFill/>
                    </a:lnT>
                    <a:lnB>
                      <a:noFill/>
                    </a:lnB>
                  </a:tcPr>
                </a:tc>
                <a:tc hMerge="1">
                  <a:txBody>
                    <a:bodyPr/>
                    <a:lstStyle/>
                    <a:p>
                      <a:pPr rtl="1"/>
                      <a:endParaRPr lang="ar-SA"/>
                    </a:p>
                  </a:txBody>
                  <a:tcPr/>
                </a:tc>
                <a:tc hMerge="1">
                  <a:txBody>
                    <a:bodyPr/>
                    <a:lstStyle/>
                    <a:p>
                      <a:pPr rtl="1"/>
                      <a:endParaRPr lang="ar-SA"/>
                    </a:p>
                  </a:txBody>
                  <a:tcPr/>
                </a:tc>
              </a:tr>
              <a:tr h="0">
                <a:tc>
                  <a:txBody>
                    <a:bodyPr/>
                    <a:lstStyle/>
                    <a:p>
                      <a:pPr algn="l"/>
                      <a:r>
                        <a:rPr lang="en-US">
                          <a:effectLst/>
                        </a:rPr>
                        <a:t>Salivary glands</a:t>
                      </a:r>
                    </a:p>
                  </a:txBody>
                  <a:tcPr marL="19050" marR="19050" marT="19050" marB="19050">
                    <a:lnL>
                      <a:noFill/>
                    </a:lnL>
                    <a:lnR>
                      <a:noFill/>
                    </a:lnR>
                    <a:lnT>
                      <a:noFill/>
                    </a:lnT>
                    <a:lnB>
                      <a:noFill/>
                    </a:lnB>
                  </a:tcPr>
                </a:tc>
                <a:tc rowSpan="2">
                  <a:txBody>
                    <a:bodyPr/>
                    <a:lstStyle/>
                    <a:p>
                      <a:pPr algn="l"/>
                      <a:r>
                        <a:rPr lang="en-US">
                          <a:effectLst/>
                        </a:rPr>
                        <a:t>Pleomorphic adenoma (mixed tumor of salivary origin)</a:t>
                      </a:r>
                    </a:p>
                  </a:txBody>
                  <a:tcPr marL="19050" marR="19050" marT="19050" marB="19050">
                    <a:lnL>
                      <a:noFill/>
                    </a:lnL>
                    <a:lnR>
                      <a:noFill/>
                    </a:lnR>
                    <a:lnT>
                      <a:noFill/>
                    </a:lnT>
                    <a:lnB>
                      <a:noFill/>
                    </a:lnB>
                  </a:tcPr>
                </a:tc>
                <a:tc>
                  <a:txBody>
                    <a:bodyPr/>
                    <a:lstStyle/>
                    <a:p>
                      <a:pPr algn="l"/>
                      <a:r>
                        <a:rPr lang="en-US">
                          <a:effectLst/>
                        </a:rPr>
                        <a:t>Malignant mixed tumor of salivary gland origin</a:t>
                      </a:r>
                    </a:p>
                  </a:txBody>
                  <a:tcPr marL="19050" marR="19050" marT="19050" marB="19050">
                    <a:lnL>
                      <a:noFill/>
                    </a:lnL>
                    <a:lnR>
                      <a:noFill/>
                    </a:lnR>
                    <a:lnT>
                      <a:noFill/>
                    </a:lnT>
                    <a:lnB>
                      <a:noFill/>
                    </a:lnB>
                  </a:tcPr>
                </a:tc>
              </a:tr>
              <a:tr h="0">
                <a:tc>
                  <a:txBody>
                    <a:bodyPr/>
                    <a:lstStyle/>
                    <a:p>
                      <a:pPr algn="l"/>
                      <a:r>
                        <a:rPr lang="en-US">
                          <a:effectLst/>
                        </a:rPr>
                        <a:t>Renal anlage</a:t>
                      </a:r>
                    </a:p>
                  </a:txBody>
                  <a:tcPr marL="19050" marR="19050" marT="19050" marB="19050">
                    <a:lnL>
                      <a:noFill/>
                    </a:lnL>
                    <a:lnR>
                      <a:noFill/>
                    </a:lnR>
                    <a:lnT>
                      <a:noFill/>
                    </a:lnT>
                    <a:lnB>
                      <a:noFill/>
                    </a:lnB>
                  </a:tcPr>
                </a:tc>
                <a:tc vMerge="1">
                  <a:txBody>
                    <a:bodyPr/>
                    <a:lstStyle/>
                    <a:p>
                      <a:pPr rtl="1"/>
                      <a:endParaRPr lang="ar-SA"/>
                    </a:p>
                  </a:txBody>
                  <a:tcPr/>
                </a:tc>
                <a:tc>
                  <a:txBody>
                    <a:bodyPr/>
                    <a:lstStyle/>
                    <a:p>
                      <a:pPr algn="l"/>
                      <a:r>
                        <a:rPr lang="en-US">
                          <a:effectLst/>
                        </a:rPr>
                        <a:t>Wilms tumor</a:t>
                      </a:r>
                    </a:p>
                  </a:txBody>
                  <a:tcPr marL="19050" marR="19050" marT="19050" marB="19050">
                    <a:lnL>
                      <a:noFill/>
                    </a:lnL>
                    <a:lnR>
                      <a:noFill/>
                    </a:lnR>
                    <a:lnT>
                      <a:noFill/>
                    </a:lnT>
                    <a:lnB>
                      <a:noFill/>
                    </a:lnB>
                  </a:tcPr>
                </a:tc>
              </a:tr>
              <a:tr h="0">
                <a:tc gridSpan="3">
                  <a:txBody>
                    <a:bodyPr/>
                    <a:lstStyle/>
                    <a:p>
                      <a:pPr algn="l"/>
                      <a:r>
                        <a:rPr lang="en-US" b="1">
                          <a:effectLst/>
                        </a:rPr>
                        <a:t>MORE THAN ONE NEOPLASTIC CELL TYPE DERIVED FROM MORE THAN ONE GERM CELL LAYER—TERATOGENOUS</a:t>
                      </a:r>
                      <a:endParaRPr lang="en-US">
                        <a:effectLst/>
                      </a:endParaRPr>
                    </a:p>
                  </a:txBody>
                  <a:tcPr marL="19050" marR="19050" marT="19050" marB="19050">
                    <a:lnL>
                      <a:noFill/>
                    </a:lnL>
                    <a:lnR>
                      <a:noFill/>
                    </a:lnR>
                    <a:lnT>
                      <a:noFill/>
                    </a:lnT>
                    <a:lnB>
                      <a:noFill/>
                    </a:lnB>
                  </a:tcPr>
                </a:tc>
                <a:tc hMerge="1">
                  <a:txBody>
                    <a:bodyPr/>
                    <a:lstStyle/>
                    <a:p>
                      <a:pPr rtl="1"/>
                      <a:endParaRPr lang="ar-SA"/>
                    </a:p>
                  </a:txBody>
                  <a:tcPr/>
                </a:tc>
                <a:tc hMerge="1">
                  <a:txBody>
                    <a:bodyPr/>
                    <a:lstStyle/>
                    <a:p>
                      <a:pPr rtl="1"/>
                      <a:endParaRPr lang="ar-SA"/>
                    </a:p>
                  </a:txBody>
                  <a:tcPr/>
                </a:tc>
              </a:tr>
              <a:tr h="0">
                <a:tc>
                  <a:txBody>
                    <a:bodyPr/>
                    <a:lstStyle/>
                    <a:p>
                      <a:pPr algn="l"/>
                      <a:r>
                        <a:rPr lang="en-US">
                          <a:effectLst/>
                        </a:rPr>
                        <a:t>Totipotential cells in gonads or in embryonic rests</a:t>
                      </a:r>
                    </a:p>
                  </a:txBody>
                  <a:tcPr marL="19050" marR="19050" marT="19050" marB="19050">
                    <a:lnL>
                      <a:noFill/>
                    </a:lnL>
                    <a:lnR>
                      <a:noFill/>
                    </a:lnR>
                    <a:lnT>
                      <a:noFill/>
                    </a:lnT>
                    <a:lnB>
                      <a:noFill/>
                    </a:lnB>
                  </a:tcPr>
                </a:tc>
                <a:tc>
                  <a:txBody>
                    <a:bodyPr/>
                    <a:lstStyle/>
                    <a:p>
                      <a:pPr algn="l"/>
                      <a:r>
                        <a:rPr lang="en-US">
                          <a:effectLst/>
                        </a:rPr>
                        <a:t>Mature teratoma, dermoid cyst</a:t>
                      </a:r>
                    </a:p>
                  </a:txBody>
                  <a:tcPr marL="19050" marR="19050" marT="19050" marB="19050">
                    <a:lnL>
                      <a:noFill/>
                    </a:lnL>
                    <a:lnR>
                      <a:noFill/>
                    </a:lnR>
                    <a:lnT>
                      <a:noFill/>
                    </a:lnT>
                    <a:lnB>
                      <a:noFill/>
                    </a:lnB>
                  </a:tcPr>
                </a:tc>
                <a:tc>
                  <a:txBody>
                    <a:bodyPr/>
                    <a:lstStyle/>
                    <a:p>
                      <a:pPr algn="l"/>
                      <a:r>
                        <a:rPr lang="en-US" dirty="0">
                          <a:effectLst/>
                        </a:rPr>
                        <a:t>Immature </a:t>
                      </a:r>
                      <a:r>
                        <a:rPr lang="en-US" dirty="0" err="1">
                          <a:effectLst/>
                        </a:rPr>
                        <a:t>teratoma</a:t>
                      </a:r>
                      <a:r>
                        <a:rPr lang="en-US" dirty="0">
                          <a:effectLst/>
                        </a:rPr>
                        <a:t>, </a:t>
                      </a:r>
                      <a:r>
                        <a:rPr lang="en-US" dirty="0" err="1">
                          <a:effectLst/>
                        </a:rPr>
                        <a:t>teratocarcinoma</a:t>
                      </a:r>
                      <a:endParaRPr lang="en-US" dirty="0">
                        <a:effectLst/>
                      </a:endParaRPr>
                    </a:p>
                  </a:txBody>
                  <a:tcPr marL="19050" marR="19050" marT="19050" marB="19050">
                    <a:lnL>
                      <a:noFill/>
                    </a:lnL>
                    <a:lnR>
                      <a:noFill/>
                    </a:lnR>
                    <a:lnT>
                      <a:noFill/>
                    </a:lnT>
                    <a:lnB>
                      <a:noFill/>
                    </a:lnB>
                  </a:tcPr>
                </a:tc>
              </a:tr>
            </a:tbl>
          </a:graphicData>
        </a:graphic>
      </p:graphicFrame>
      <p:sp>
        <p:nvSpPr>
          <p:cNvPr id="5" name="Rectangle 1"/>
          <p:cNvSpPr>
            <a:spLocks noChangeArrowheads="1"/>
          </p:cNvSpPr>
          <p:nvPr/>
        </p:nvSpPr>
        <p:spPr bwMode="auto">
          <a:xfrm>
            <a:off x="0" y="0"/>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Arial" panose="020B0604020202020204" pitchFamily="34" charset="0"/>
              </a:rPr>
              <a:t/>
            </a:r>
            <a:br>
              <a:rPr kumimoji="0" lang="ar-SA" sz="1800" b="0" i="0" u="none" strike="noStrike" cap="none" normalizeH="0" baseline="0" smtClean="0">
                <a:ln>
                  <a:noFill/>
                </a:ln>
                <a:solidFill>
                  <a:schemeClr val="tx1"/>
                </a:solidFill>
                <a:effectLst/>
                <a:latin typeface="Arial" panose="020B0604020202020204" pitchFamily="34" charset="0"/>
              </a:rPr>
            </a:br>
            <a:endParaRPr kumimoji="0" lang="ar-SA"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 xmlns:p14="http://schemas.microsoft.com/office/powerpoint/2010/main" val="25831057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9330"/>
            <a:ext cx="10515600" cy="1326292"/>
          </a:xfrm>
        </p:spPr>
        <p:txBody>
          <a:bodyPr>
            <a:normAutofit fontScale="90000"/>
          </a:bodyPr>
          <a:lstStyle/>
          <a:p>
            <a:r>
              <a:rPr lang="en-US" b="1" dirty="0"/>
              <a:t>Properties of Benign and malignant neoplasm</a:t>
            </a:r>
            <a:r>
              <a:rPr lang="ar-SA" b="1" dirty="0"/>
              <a:t/>
            </a:r>
            <a:br>
              <a:rPr lang="ar-SA" b="1" dirty="0"/>
            </a:br>
            <a:endParaRPr lang="ar-SA" b="1" dirty="0"/>
          </a:p>
        </p:txBody>
      </p:sp>
      <p:sp>
        <p:nvSpPr>
          <p:cNvPr id="3" name="Content Placeholder 2"/>
          <p:cNvSpPr>
            <a:spLocks noGrp="1"/>
          </p:cNvSpPr>
          <p:nvPr>
            <p:ph idx="1"/>
          </p:nvPr>
        </p:nvSpPr>
        <p:spPr>
          <a:xfrm>
            <a:off x="838200" y="3155091"/>
            <a:ext cx="10515600" cy="3021871"/>
          </a:xfrm>
        </p:spPr>
        <p:txBody>
          <a:bodyPr/>
          <a:lstStyle/>
          <a:p>
            <a:pPr marL="0" lvl="0" indent="0" algn="ctr">
              <a:buNone/>
            </a:pPr>
            <a:r>
              <a:rPr lang="en-US" sz="2400" dirty="0">
                <a:solidFill>
                  <a:prstClr val="black"/>
                </a:solidFill>
              </a:rPr>
              <a:t>By</a:t>
            </a:r>
          </a:p>
          <a:p>
            <a:pPr marL="0" lvl="0" indent="0" algn="ctr">
              <a:buNone/>
            </a:pPr>
            <a:r>
              <a:rPr lang="en-US" sz="2400" dirty="0">
                <a:solidFill>
                  <a:prstClr val="black"/>
                </a:solidFill>
              </a:rPr>
              <a:t>Amany </a:t>
            </a:r>
            <a:r>
              <a:rPr lang="en-US" sz="2400" dirty="0" err="1">
                <a:solidFill>
                  <a:prstClr val="black"/>
                </a:solidFill>
              </a:rPr>
              <a:t>Fathaddin,MD</a:t>
            </a:r>
            <a:endParaRPr lang="en-US" sz="2400" dirty="0">
              <a:solidFill>
                <a:prstClr val="black"/>
              </a:solidFill>
            </a:endParaRPr>
          </a:p>
          <a:p>
            <a:pPr marL="0" lvl="0" indent="0" algn="ctr">
              <a:buNone/>
            </a:pPr>
            <a:r>
              <a:rPr lang="en-US" sz="2400" dirty="0">
                <a:solidFill>
                  <a:prstClr val="black"/>
                </a:solidFill>
              </a:rPr>
              <a:t>Assistant professor</a:t>
            </a:r>
          </a:p>
          <a:p>
            <a:pPr marL="0" lvl="0" indent="0" algn="ctr">
              <a:buNone/>
            </a:pPr>
            <a:r>
              <a:rPr lang="en-US" sz="2400" dirty="0">
                <a:solidFill>
                  <a:prstClr val="black"/>
                </a:solidFill>
              </a:rPr>
              <a:t>Department of Pathology</a:t>
            </a:r>
            <a:endParaRPr lang="ar-SA" sz="2400" dirty="0">
              <a:solidFill>
                <a:prstClr val="black"/>
              </a:solidFill>
            </a:endParaRPr>
          </a:p>
          <a:p>
            <a:pPr algn="ctr"/>
            <a:endParaRPr lang="ar-SA" dirty="0"/>
          </a:p>
        </p:txBody>
      </p:sp>
    </p:spTree>
    <p:extLst>
      <p:ext uri="{BB962C8B-B14F-4D97-AF65-F5344CB8AC3E}">
        <p14:creationId xmlns="" xmlns:p14="http://schemas.microsoft.com/office/powerpoint/2010/main" val="39145619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Objectives</a:t>
            </a:r>
            <a:endParaRPr lang="ar-SA" b="1" dirty="0"/>
          </a:p>
        </p:txBody>
      </p:sp>
      <p:sp>
        <p:nvSpPr>
          <p:cNvPr id="3" name="Content Placeholder 2"/>
          <p:cNvSpPr>
            <a:spLocks noGrp="1"/>
          </p:cNvSpPr>
          <p:nvPr>
            <p:ph idx="1"/>
          </p:nvPr>
        </p:nvSpPr>
        <p:spPr/>
        <p:txBody>
          <a:bodyPr/>
          <a:lstStyle/>
          <a:p>
            <a:pPr lvl="0" algn="l" rtl="0"/>
            <a:r>
              <a:rPr lang="en-US" b="1" dirty="0"/>
              <a:t>Define the terms: differentiation and </a:t>
            </a:r>
            <a:r>
              <a:rPr lang="en-US" b="1" dirty="0" err="1"/>
              <a:t>anaplasia</a:t>
            </a:r>
            <a:r>
              <a:rPr lang="en-US" b="1" dirty="0"/>
              <a:t>.</a:t>
            </a:r>
            <a:endParaRPr lang="en-US" b="1" u="words" dirty="0"/>
          </a:p>
          <a:p>
            <a:pPr lvl="0" algn="l" rtl="0"/>
            <a:r>
              <a:rPr lang="en-US" b="1" dirty="0"/>
              <a:t>Identify the morphological changes that differentiate between benign and malignant tumors.</a:t>
            </a:r>
            <a:endParaRPr lang="en-US" b="1" u="words" dirty="0"/>
          </a:p>
          <a:p>
            <a:pPr lvl="0" algn="l" rtl="0"/>
            <a:r>
              <a:rPr lang="en-US" b="1" dirty="0"/>
              <a:t>Understand the terms metaplasia, dysplasia and carcinoma in situ.</a:t>
            </a:r>
            <a:endParaRPr lang="en-US" b="1" u="words" dirty="0"/>
          </a:p>
          <a:p>
            <a:pPr lvl="0" algn="l" rtl="0"/>
            <a:r>
              <a:rPr lang="en-US" b="1" dirty="0"/>
              <a:t>Compare between benign and malignant tumors in terms of differentiation, rate of growth, local invasion and metastases.</a:t>
            </a:r>
            <a:endParaRPr lang="en-US" b="1" u="words" dirty="0"/>
          </a:p>
          <a:p>
            <a:pPr lvl="0" algn="l" rtl="0"/>
            <a:r>
              <a:rPr lang="en-US" b="1" dirty="0"/>
              <a:t>List the pathways by which malignant tumors spread.</a:t>
            </a:r>
            <a:endParaRPr lang="en-US" b="1" u="words" dirty="0"/>
          </a:p>
          <a:p>
            <a:pPr marL="0" indent="0" algn="l" rtl="0">
              <a:buNone/>
            </a:pPr>
            <a:r>
              <a:rPr lang="en-US" b="1" dirty="0"/>
              <a:t> </a:t>
            </a:r>
            <a:endParaRPr lang="en-US" b="1" u="words" dirty="0"/>
          </a:p>
          <a:p>
            <a:endParaRPr lang="ar-SA" dirty="0"/>
          </a:p>
        </p:txBody>
      </p:sp>
    </p:spTree>
    <p:extLst>
      <p:ext uri="{BB962C8B-B14F-4D97-AF65-F5344CB8AC3E}">
        <p14:creationId xmlns="" xmlns:p14="http://schemas.microsoft.com/office/powerpoint/2010/main" val="10246618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p:txBody>
          <a:bodyPr/>
          <a:lstStyle/>
          <a:p>
            <a:pPr algn="l" rtl="0"/>
            <a:r>
              <a:rPr lang="en-US" b="1" i="1" dirty="0">
                <a:solidFill>
                  <a:srgbClr val="FF0000"/>
                </a:solidFill>
              </a:rPr>
              <a:t>T</a:t>
            </a:r>
            <a:r>
              <a:rPr lang="en-US" b="1" i="1" dirty="0" smtClean="0">
                <a:solidFill>
                  <a:srgbClr val="FF0000"/>
                </a:solidFill>
              </a:rPr>
              <a:t>here </a:t>
            </a:r>
            <a:r>
              <a:rPr lang="en-US" b="1" i="1" dirty="0">
                <a:solidFill>
                  <a:srgbClr val="FF0000"/>
                </a:solidFill>
              </a:rPr>
              <a:t>are four fundamental features by which benign and malignant tumors can be distinguished: </a:t>
            </a:r>
            <a:endParaRPr lang="en-US" b="1" i="1" dirty="0" smtClean="0">
              <a:solidFill>
                <a:srgbClr val="FF0000"/>
              </a:solidFill>
            </a:endParaRPr>
          </a:p>
          <a:p>
            <a:pPr algn="l" rtl="0"/>
            <a:r>
              <a:rPr lang="en-US" i="1" dirty="0"/>
              <a:t>D</a:t>
            </a:r>
            <a:r>
              <a:rPr lang="en-US" i="1" dirty="0" smtClean="0"/>
              <a:t>ifferentiation </a:t>
            </a:r>
            <a:r>
              <a:rPr lang="en-US" i="1" dirty="0"/>
              <a:t>and </a:t>
            </a:r>
            <a:r>
              <a:rPr lang="en-US" i="1" dirty="0" err="1" smtClean="0"/>
              <a:t>anaplasia</a:t>
            </a:r>
            <a:endParaRPr lang="en-US" i="1" dirty="0" smtClean="0"/>
          </a:p>
          <a:p>
            <a:pPr algn="l" rtl="0"/>
            <a:r>
              <a:rPr lang="en-US" i="1" dirty="0" smtClean="0"/>
              <a:t> </a:t>
            </a:r>
            <a:r>
              <a:rPr lang="en-US" i="1" dirty="0"/>
              <a:t>R</a:t>
            </a:r>
            <a:r>
              <a:rPr lang="en-US" i="1" dirty="0" smtClean="0"/>
              <a:t>ate </a:t>
            </a:r>
            <a:r>
              <a:rPr lang="en-US" i="1" dirty="0"/>
              <a:t>of </a:t>
            </a:r>
            <a:r>
              <a:rPr lang="en-US" i="1" dirty="0" smtClean="0"/>
              <a:t>growth</a:t>
            </a:r>
          </a:p>
          <a:p>
            <a:pPr algn="l" rtl="0"/>
            <a:r>
              <a:rPr lang="en-US" i="1" dirty="0" smtClean="0"/>
              <a:t> </a:t>
            </a:r>
            <a:r>
              <a:rPr lang="en-US" i="1" dirty="0"/>
              <a:t>L</a:t>
            </a:r>
            <a:r>
              <a:rPr lang="en-US" i="1" dirty="0" smtClean="0"/>
              <a:t>ocal invasion </a:t>
            </a:r>
          </a:p>
          <a:p>
            <a:pPr algn="l" rtl="0"/>
            <a:r>
              <a:rPr lang="en-US" i="1" dirty="0"/>
              <a:t>M</a:t>
            </a:r>
            <a:r>
              <a:rPr lang="en-US" i="1" dirty="0" smtClean="0"/>
              <a:t>etastasis</a:t>
            </a:r>
            <a:r>
              <a:rPr lang="en-US" dirty="0"/>
              <a:t>.</a:t>
            </a:r>
            <a:endParaRPr lang="ar-SA" dirty="0"/>
          </a:p>
        </p:txBody>
      </p:sp>
    </p:spTree>
    <p:extLst>
      <p:ext uri="{BB962C8B-B14F-4D97-AF65-F5344CB8AC3E}">
        <p14:creationId xmlns="" xmlns:p14="http://schemas.microsoft.com/office/powerpoint/2010/main" val="3999690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Differentiation and </a:t>
            </a:r>
            <a:r>
              <a:rPr lang="en-US" i="1" dirty="0" err="1"/>
              <a:t>anaplasia</a:t>
            </a:r>
            <a:r>
              <a:rPr lang="en-US" i="1" dirty="0"/>
              <a:t/>
            </a:r>
            <a:br>
              <a:rPr lang="en-US" i="1" dirty="0"/>
            </a:br>
            <a:endParaRPr lang="ar-SA" dirty="0"/>
          </a:p>
        </p:txBody>
      </p:sp>
      <p:sp>
        <p:nvSpPr>
          <p:cNvPr id="3" name="Content Placeholder 2"/>
          <p:cNvSpPr>
            <a:spLocks noGrp="1"/>
          </p:cNvSpPr>
          <p:nvPr>
            <p:ph idx="1"/>
          </p:nvPr>
        </p:nvSpPr>
        <p:spPr/>
        <p:txBody>
          <a:bodyPr/>
          <a:lstStyle/>
          <a:p>
            <a:pPr algn="l" rtl="0"/>
            <a:r>
              <a:rPr lang="en-US" dirty="0"/>
              <a:t>Differentiation and </a:t>
            </a:r>
            <a:r>
              <a:rPr lang="en-US" dirty="0" err="1"/>
              <a:t>anaplasia</a:t>
            </a:r>
            <a:r>
              <a:rPr lang="en-US" dirty="0"/>
              <a:t> are characteristics seen only in the parenchymal cells that constitute the transformed elements of neoplasms. </a:t>
            </a:r>
            <a:endParaRPr lang="en-US" dirty="0" smtClean="0"/>
          </a:p>
          <a:p>
            <a:pPr algn="l" rtl="0"/>
            <a:r>
              <a:rPr lang="en-US" dirty="0" smtClean="0">
                <a:solidFill>
                  <a:srgbClr val="FF0000"/>
                </a:solidFill>
              </a:rPr>
              <a:t>The </a:t>
            </a:r>
            <a:r>
              <a:rPr lang="en-US" dirty="0">
                <a:solidFill>
                  <a:srgbClr val="FF0000"/>
                </a:solidFill>
              </a:rPr>
              <a:t>differentiation </a:t>
            </a:r>
            <a:r>
              <a:rPr lang="en-US" dirty="0"/>
              <a:t>of parenchymal tumor cells refers to the extent to which they resemble their normal forebears morphologically and functionally.</a:t>
            </a:r>
            <a:endParaRPr lang="ar-SA" dirty="0"/>
          </a:p>
        </p:txBody>
      </p:sp>
    </p:spTree>
    <p:extLst>
      <p:ext uri="{BB962C8B-B14F-4D97-AF65-F5344CB8AC3E}">
        <p14:creationId xmlns="" xmlns:p14="http://schemas.microsoft.com/office/powerpoint/2010/main" val="2041847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Differentiation and </a:t>
            </a:r>
            <a:r>
              <a:rPr lang="en-US" i="1" dirty="0" err="1"/>
              <a:t>anaplasia</a:t>
            </a:r>
            <a:endParaRPr lang="ar-SA" dirty="0"/>
          </a:p>
        </p:txBody>
      </p:sp>
      <p:sp>
        <p:nvSpPr>
          <p:cNvPr id="3" name="Content Placeholder 2"/>
          <p:cNvSpPr>
            <a:spLocks noGrp="1"/>
          </p:cNvSpPr>
          <p:nvPr>
            <p:ph idx="1"/>
          </p:nvPr>
        </p:nvSpPr>
        <p:spPr/>
        <p:txBody>
          <a:bodyPr/>
          <a:lstStyle/>
          <a:p>
            <a:pPr algn="l" rtl="0" fontAlgn="base"/>
            <a:r>
              <a:rPr lang="en-US" dirty="0">
                <a:solidFill>
                  <a:srgbClr val="000000"/>
                </a:solidFill>
                <a:latin typeface="inherit"/>
              </a:rPr>
              <a:t>Benign neoplasms are composed of well-differentiated cells that closely resemble their normal counterparts. </a:t>
            </a:r>
            <a:endParaRPr lang="en-US" dirty="0" smtClean="0">
              <a:solidFill>
                <a:srgbClr val="000000"/>
              </a:solidFill>
              <a:latin typeface="inherit"/>
            </a:endParaRPr>
          </a:p>
          <a:p>
            <a:pPr algn="l" rtl="0" fontAlgn="base"/>
            <a:r>
              <a:rPr lang="en-US" dirty="0" smtClean="0">
                <a:solidFill>
                  <a:srgbClr val="000000"/>
                </a:solidFill>
                <a:latin typeface="inherit"/>
              </a:rPr>
              <a:t>A </a:t>
            </a:r>
            <a:r>
              <a:rPr lang="en-US" dirty="0" err="1">
                <a:solidFill>
                  <a:srgbClr val="000000"/>
                </a:solidFill>
                <a:latin typeface="inherit"/>
              </a:rPr>
              <a:t>lipoma</a:t>
            </a:r>
            <a:r>
              <a:rPr lang="en-US" dirty="0">
                <a:solidFill>
                  <a:srgbClr val="000000"/>
                </a:solidFill>
                <a:latin typeface="inherit"/>
              </a:rPr>
              <a:t> is made up of mature fat cells laden with cytoplasmic lipid </a:t>
            </a:r>
            <a:r>
              <a:rPr lang="en-US" dirty="0" smtClean="0">
                <a:solidFill>
                  <a:srgbClr val="000000"/>
                </a:solidFill>
                <a:latin typeface="inherit"/>
              </a:rPr>
              <a:t>vacuoles</a:t>
            </a:r>
          </a:p>
          <a:p>
            <a:pPr algn="l" rtl="0" fontAlgn="base"/>
            <a:r>
              <a:rPr lang="en-US" dirty="0" smtClean="0">
                <a:solidFill>
                  <a:srgbClr val="000000"/>
                </a:solidFill>
                <a:latin typeface="inherit"/>
              </a:rPr>
              <a:t>a </a:t>
            </a:r>
            <a:r>
              <a:rPr lang="en-US" dirty="0" err="1">
                <a:solidFill>
                  <a:srgbClr val="000000"/>
                </a:solidFill>
                <a:latin typeface="inherit"/>
              </a:rPr>
              <a:t>chondroma</a:t>
            </a:r>
            <a:r>
              <a:rPr lang="en-US" dirty="0">
                <a:solidFill>
                  <a:srgbClr val="000000"/>
                </a:solidFill>
                <a:latin typeface="inherit"/>
              </a:rPr>
              <a:t> is made up of mature cartilage cells that synthesize their usual cartilaginous </a:t>
            </a:r>
            <a:r>
              <a:rPr lang="en-US" dirty="0" smtClean="0">
                <a:solidFill>
                  <a:srgbClr val="000000"/>
                </a:solidFill>
                <a:latin typeface="inherit"/>
              </a:rPr>
              <a:t>matrix</a:t>
            </a:r>
          </a:p>
          <a:p>
            <a:pPr algn="l" rtl="0" fontAlgn="base"/>
            <a:r>
              <a:rPr lang="en-US" dirty="0" smtClean="0">
                <a:solidFill>
                  <a:srgbClr val="000000"/>
                </a:solidFill>
                <a:latin typeface="inherit"/>
              </a:rPr>
              <a:t>In </a:t>
            </a:r>
            <a:r>
              <a:rPr lang="en-US" dirty="0">
                <a:solidFill>
                  <a:srgbClr val="000000"/>
                </a:solidFill>
                <a:latin typeface="inherit"/>
              </a:rPr>
              <a:t>well-differentiated benign tumors, mitoses are usually rare and are of normal configuration.</a:t>
            </a:r>
          </a:p>
          <a:p>
            <a:endParaRPr lang="ar-SA" dirty="0"/>
          </a:p>
        </p:txBody>
      </p:sp>
    </p:spTree>
    <p:extLst>
      <p:ext uri="{BB962C8B-B14F-4D97-AF65-F5344CB8AC3E}">
        <p14:creationId xmlns="" xmlns:p14="http://schemas.microsoft.com/office/powerpoint/2010/main" val="3450683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ar-SA"/>
          </a:p>
        </p:txBody>
      </p:sp>
      <p:sp>
        <p:nvSpPr>
          <p:cNvPr id="11" name="Text Placeholder 10"/>
          <p:cNvSpPr>
            <a:spLocks noGrp="1"/>
          </p:cNvSpPr>
          <p:nvPr>
            <p:ph type="body" idx="1"/>
          </p:nvPr>
        </p:nvSpPr>
        <p:spPr/>
        <p:txBody>
          <a:bodyPr/>
          <a:lstStyle/>
          <a:p>
            <a:pPr algn="ctr"/>
            <a:r>
              <a:rPr lang="en-US" dirty="0" smtClean="0"/>
              <a:t>Leiomyoma</a:t>
            </a:r>
            <a:endParaRPr lang="ar-SA" dirty="0"/>
          </a:p>
        </p:txBody>
      </p:sp>
      <p:pic>
        <p:nvPicPr>
          <p:cNvPr id="6" name="Content Placeholder 5"/>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bwMode="auto">
          <a:xfrm>
            <a:off x="1375720" y="2767914"/>
            <a:ext cx="3707026" cy="3303372"/>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 Placeholder 11"/>
          <p:cNvSpPr>
            <a:spLocks noGrp="1"/>
          </p:cNvSpPr>
          <p:nvPr>
            <p:ph type="body" sz="quarter" idx="3"/>
          </p:nvPr>
        </p:nvSpPr>
        <p:spPr/>
        <p:txBody>
          <a:bodyPr/>
          <a:lstStyle/>
          <a:p>
            <a:pPr algn="ctr"/>
            <a:r>
              <a:rPr lang="en-US" dirty="0" err="1" smtClean="0"/>
              <a:t>Lipoma</a:t>
            </a:r>
            <a:endParaRPr lang="ar-SA" dirty="0"/>
          </a:p>
        </p:txBody>
      </p:sp>
      <p:pic>
        <p:nvPicPr>
          <p:cNvPr id="9" name="Content Placeholder 8"/>
          <p:cNvPicPr>
            <a:picLocks noGrp="1" noChangeAspect="1"/>
          </p:cNvPicPr>
          <p:nvPr>
            <p:ph sz="quarter" idx="4"/>
          </p:nvPr>
        </p:nvPicPr>
        <p:blipFill>
          <a:blip r:embed="rId3">
            <a:extLst>
              <a:ext uri="{28A0092B-C50C-407E-A947-70E740481C1C}">
                <a14:useLocalDpi xmlns="" xmlns:a14="http://schemas.microsoft.com/office/drawing/2010/main" val="0"/>
              </a:ext>
            </a:extLst>
          </a:blip>
          <a:stretch>
            <a:fillRect/>
          </a:stretch>
        </p:blipFill>
        <p:spPr>
          <a:xfrm>
            <a:off x="6858794" y="2767914"/>
            <a:ext cx="3810000" cy="3303372"/>
          </a:xfrm>
        </p:spPr>
      </p:pic>
    </p:spTree>
    <p:extLst>
      <p:ext uri="{BB962C8B-B14F-4D97-AF65-F5344CB8AC3E}">
        <p14:creationId xmlns="" xmlns:p14="http://schemas.microsoft.com/office/powerpoint/2010/main" val="2007123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Differentiation and </a:t>
            </a:r>
            <a:r>
              <a:rPr lang="en-US" i="1" dirty="0" err="1"/>
              <a:t>anaplasia</a:t>
            </a:r>
            <a:endParaRPr lang="ar-SA" dirty="0"/>
          </a:p>
        </p:txBody>
      </p:sp>
      <p:sp>
        <p:nvSpPr>
          <p:cNvPr id="3" name="Content Placeholder 2"/>
          <p:cNvSpPr>
            <a:spLocks noGrp="1"/>
          </p:cNvSpPr>
          <p:nvPr>
            <p:ph idx="1"/>
          </p:nvPr>
        </p:nvSpPr>
        <p:spPr/>
        <p:txBody>
          <a:bodyPr/>
          <a:lstStyle/>
          <a:p>
            <a:pPr algn="l" rtl="0"/>
            <a:r>
              <a:rPr lang="en-US" dirty="0"/>
              <a:t>Malignant neoplasms are characterized by a wide range of parenchymal cell differentiation, from </a:t>
            </a:r>
            <a:r>
              <a:rPr lang="en-US" dirty="0" smtClean="0">
                <a:solidFill>
                  <a:srgbClr val="FF0000"/>
                </a:solidFill>
              </a:rPr>
              <a:t>well </a:t>
            </a:r>
            <a:r>
              <a:rPr lang="en-US" dirty="0">
                <a:solidFill>
                  <a:srgbClr val="FF0000"/>
                </a:solidFill>
              </a:rPr>
              <a:t>differentiated </a:t>
            </a:r>
            <a:r>
              <a:rPr lang="en-US" dirty="0" smtClean="0">
                <a:solidFill>
                  <a:srgbClr val="FF0000"/>
                </a:solidFill>
              </a:rPr>
              <a:t> </a:t>
            </a:r>
            <a:r>
              <a:rPr lang="en-US" dirty="0"/>
              <a:t>to completely </a:t>
            </a:r>
            <a:r>
              <a:rPr lang="en-US" dirty="0">
                <a:solidFill>
                  <a:srgbClr val="FF0000"/>
                </a:solidFill>
              </a:rPr>
              <a:t>undifferentiated.</a:t>
            </a:r>
            <a:r>
              <a:rPr lang="en-US" dirty="0"/>
              <a:t> </a:t>
            </a:r>
            <a:endParaRPr lang="en-US" dirty="0" smtClean="0"/>
          </a:p>
          <a:p>
            <a:pPr algn="l" rtl="0"/>
            <a:r>
              <a:rPr lang="en-US" dirty="0"/>
              <a:t>Between the two extremes lie tumors loosely referred to as </a:t>
            </a:r>
            <a:r>
              <a:rPr lang="en-US" i="1" dirty="0">
                <a:solidFill>
                  <a:srgbClr val="FF0000"/>
                </a:solidFill>
              </a:rPr>
              <a:t>moderately well differentiated</a:t>
            </a:r>
            <a:r>
              <a:rPr lang="en-US" dirty="0"/>
              <a:t>. </a:t>
            </a:r>
            <a:endParaRPr lang="ar-SA" dirty="0"/>
          </a:p>
        </p:txBody>
      </p:sp>
    </p:spTree>
    <p:extLst>
      <p:ext uri="{BB962C8B-B14F-4D97-AF65-F5344CB8AC3E}">
        <p14:creationId xmlns="" xmlns:p14="http://schemas.microsoft.com/office/powerpoint/2010/main" val="79812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8541"/>
            <a:ext cx="10515600" cy="702147"/>
          </a:xfrm>
        </p:spPr>
        <p:txBody>
          <a:bodyPr/>
          <a:lstStyle/>
          <a:p>
            <a:pPr algn="ctr"/>
            <a:r>
              <a:rPr lang="en-US" dirty="0" smtClean="0"/>
              <a:t>Squamous cell carcinoma</a:t>
            </a:r>
            <a:endParaRPr lang="ar-SA"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520778" y="1771135"/>
            <a:ext cx="7537622" cy="4349579"/>
          </a:xfrm>
        </p:spPr>
      </p:pic>
    </p:spTree>
    <p:extLst>
      <p:ext uri="{BB962C8B-B14F-4D97-AF65-F5344CB8AC3E}">
        <p14:creationId xmlns="" xmlns:p14="http://schemas.microsoft.com/office/powerpoint/2010/main" val="1516451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l" rtl="0"/>
            <a:r>
              <a:rPr lang="en-US" b="1" i="1" dirty="0" err="1">
                <a:solidFill>
                  <a:srgbClr val="FF0000"/>
                </a:solidFill>
              </a:rPr>
              <a:t>Neoplasia</a:t>
            </a:r>
            <a:r>
              <a:rPr lang="en-US" b="1" dirty="0"/>
              <a:t> means “new </a:t>
            </a:r>
            <a:r>
              <a:rPr lang="en-US" b="1" dirty="0" smtClean="0"/>
              <a:t>growth,” </a:t>
            </a:r>
          </a:p>
          <a:p>
            <a:pPr algn="l" rtl="0"/>
            <a:endParaRPr lang="en-US" b="1" i="1" dirty="0"/>
          </a:p>
          <a:p>
            <a:pPr algn="l" rtl="0"/>
            <a:r>
              <a:rPr lang="en-US" b="1" i="1" dirty="0" smtClean="0"/>
              <a:t>Neoplasm is often referred to as a tumor.</a:t>
            </a:r>
            <a:endParaRPr lang="en-US" b="1" i="1" dirty="0"/>
          </a:p>
          <a:p>
            <a:pPr algn="l" rtl="0"/>
            <a:endParaRPr lang="en-US" b="1" dirty="0" smtClean="0"/>
          </a:p>
          <a:p>
            <a:pPr algn="l" rtl="0"/>
            <a:r>
              <a:rPr lang="en-US" b="1" i="1" dirty="0" smtClean="0">
                <a:solidFill>
                  <a:srgbClr val="FF0000"/>
                </a:solidFill>
              </a:rPr>
              <a:t>Oncology</a:t>
            </a:r>
            <a:r>
              <a:rPr lang="en-US" b="1" dirty="0" smtClean="0"/>
              <a:t> </a:t>
            </a:r>
            <a:r>
              <a:rPr lang="en-US" b="1" dirty="0"/>
              <a:t>(Greek </a:t>
            </a:r>
            <a:r>
              <a:rPr lang="en-US" b="1" i="1" dirty="0" err="1"/>
              <a:t>oncos</a:t>
            </a:r>
            <a:r>
              <a:rPr lang="en-US" b="1" dirty="0"/>
              <a:t> = tumor) is the study of tumors or neoplasms.</a:t>
            </a:r>
          </a:p>
          <a:p>
            <a:pPr algn="l" rtl="0"/>
            <a:endParaRPr lang="ar-SA" dirty="0"/>
          </a:p>
        </p:txBody>
      </p:sp>
    </p:spTree>
    <p:extLst>
      <p:ext uri="{BB962C8B-B14F-4D97-AF65-F5344CB8AC3E}">
        <p14:creationId xmlns="" xmlns:p14="http://schemas.microsoft.com/office/powerpoint/2010/main" val="2401499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p:txBody>
          <a:bodyPr/>
          <a:lstStyle/>
          <a:p>
            <a:pPr algn="l" rtl="0"/>
            <a:r>
              <a:rPr lang="en-US" dirty="0"/>
              <a:t>The </a:t>
            </a:r>
            <a:r>
              <a:rPr lang="en-US" dirty="0" err="1"/>
              <a:t>stroma</a:t>
            </a:r>
            <a:r>
              <a:rPr lang="en-US" dirty="0"/>
              <a:t> carrying the blood supply is crucial to the growth of tumors but does not aid in the separation of benign from malignant ones. </a:t>
            </a:r>
            <a:endParaRPr lang="en-US" dirty="0" smtClean="0"/>
          </a:p>
          <a:p>
            <a:pPr algn="l" rtl="0"/>
            <a:r>
              <a:rPr lang="en-US" dirty="0" smtClean="0"/>
              <a:t>The </a:t>
            </a:r>
            <a:r>
              <a:rPr lang="en-US" dirty="0"/>
              <a:t>amount of stromal connective tissue does </a:t>
            </a:r>
            <a:r>
              <a:rPr lang="en-US" dirty="0" smtClean="0"/>
              <a:t>determine </a:t>
            </a:r>
            <a:r>
              <a:rPr lang="en-US" dirty="0"/>
              <a:t>the consistency of a neoplasm. Certain cancers induce a dense, abundant fibrous </a:t>
            </a:r>
            <a:r>
              <a:rPr lang="en-US" dirty="0" err="1"/>
              <a:t>stroma</a:t>
            </a:r>
            <a:r>
              <a:rPr lang="en-US" dirty="0"/>
              <a:t> </a:t>
            </a:r>
            <a:r>
              <a:rPr lang="en-US" dirty="0">
                <a:solidFill>
                  <a:srgbClr val="FF0000"/>
                </a:solidFill>
              </a:rPr>
              <a:t>(</a:t>
            </a:r>
            <a:r>
              <a:rPr lang="en-US" dirty="0" err="1">
                <a:solidFill>
                  <a:srgbClr val="FF0000"/>
                </a:solidFill>
              </a:rPr>
              <a:t>desmoplasia</a:t>
            </a:r>
            <a:r>
              <a:rPr lang="en-US" dirty="0">
                <a:solidFill>
                  <a:srgbClr val="FF0000"/>
                </a:solidFill>
              </a:rPr>
              <a:t>), </a:t>
            </a:r>
            <a:r>
              <a:rPr lang="en-US" dirty="0"/>
              <a:t>making them hard, so-called </a:t>
            </a:r>
            <a:r>
              <a:rPr lang="en-US" dirty="0" err="1"/>
              <a:t>scirrhous</a:t>
            </a:r>
            <a:r>
              <a:rPr lang="en-US" dirty="0"/>
              <a:t> </a:t>
            </a:r>
            <a:r>
              <a:rPr lang="en-US" dirty="0" smtClean="0"/>
              <a:t>tumors.</a:t>
            </a:r>
            <a:endParaRPr lang="ar-SA" dirty="0"/>
          </a:p>
          <a:p>
            <a:endParaRPr lang="ar-SA" dirty="0"/>
          </a:p>
        </p:txBody>
      </p:sp>
    </p:spTree>
    <p:extLst>
      <p:ext uri="{BB962C8B-B14F-4D97-AF65-F5344CB8AC3E}">
        <p14:creationId xmlns="" xmlns:p14="http://schemas.microsoft.com/office/powerpoint/2010/main" val="803546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Differentiation and </a:t>
            </a:r>
            <a:r>
              <a:rPr lang="en-US" i="1" dirty="0" err="1"/>
              <a:t>anaplasia</a:t>
            </a:r>
            <a:endParaRPr lang="ar-SA" dirty="0"/>
          </a:p>
        </p:txBody>
      </p:sp>
      <p:sp>
        <p:nvSpPr>
          <p:cNvPr id="3" name="Content Placeholder 2"/>
          <p:cNvSpPr>
            <a:spLocks noGrp="1"/>
          </p:cNvSpPr>
          <p:nvPr>
            <p:ph idx="1"/>
          </p:nvPr>
        </p:nvSpPr>
        <p:spPr/>
        <p:txBody>
          <a:bodyPr/>
          <a:lstStyle/>
          <a:p>
            <a:pPr algn="l" rtl="0"/>
            <a:r>
              <a:rPr lang="en-US" dirty="0"/>
              <a:t>Malignant neoplasms that are composed of undifferentiated cells are said to be </a:t>
            </a:r>
            <a:r>
              <a:rPr lang="en-US" i="1" dirty="0"/>
              <a:t>anaplastic</a:t>
            </a:r>
            <a:r>
              <a:rPr lang="en-US" dirty="0"/>
              <a:t>. </a:t>
            </a:r>
            <a:endParaRPr lang="en-US" dirty="0" smtClean="0"/>
          </a:p>
          <a:p>
            <a:pPr algn="l" rtl="0"/>
            <a:endParaRPr lang="en-US" dirty="0"/>
          </a:p>
          <a:p>
            <a:pPr algn="l" rtl="0"/>
            <a:r>
              <a:rPr lang="en-US" dirty="0" err="1" smtClean="0">
                <a:solidFill>
                  <a:srgbClr val="FF0000"/>
                </a:solidFill>
              </a:rPr>
              <a:t>Anaplasia</a:t>
            </a:r>
            <a:r>
              <a:rPr lang="en-US" dirty="0" smtClean="0"/>
              <a:t>: Lack </a:t>
            </a:r>
            <a:r>
              <a:rPr lang="en-US" dirty="0"/>
              <a:t>of differentiation</a:t>
            </a:r>
            <a:r>
              <a:rPr lang="en-US" dirty="0" smtClean="0"/>
              <a:t>, </a:t>
            </a:r>
            <a:r>
              <a:rPr lang="en-US" dirty="0"/>
              <a:t>is considered a hallmark of malignancy.</a:t>
            </a:r>
            <a:endParaRPr lang="ar-SA" dirty="0"/>
          </a:p>
          <a:p>
            <a:pPr algn="l" rtl="0"/>
            <a:endParaRPr lang="ar-SA" dirty="0"/>
          </a:p>
        </p:txBody>
      </p:sp>
    </p:spTree>
    <p:extLst>
      <p:ext uri="{BB962C8B-B14F-4D97-AF65-F5344CB8AC3E}">
        <p14:creationId xmlns="" xmlns:p14="http://schemas.microsoft.com/office/powerpoint/2010/main" val="3145863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7795"/>
            <a:ext cx="10515600" cy="5699168"/>
          </a:xfrm>
        </p:spPr>
        <p:txBody>
          <a:bodyPr>
            <a:normAutofit lnSpcReduction="10000"/>
          </a:bodyPr>
          <a:lstStyle/>
          <a:p>
            <a:pPr algn="l" rtl="0"/>
            <a:r>
              <a:rPr lang="en-US" sz="3600" dirty="0">
                <a:solidFill>
                  <a:srgbClr val="FF0000"/>
                </a:solidFill>
              </a:rPr>
              <a:t>Anaplastic </a:t>
            </a:r>
            <a:r>
              <a:rPr lang="en-US" sz="3600" dirty="0" smtClean="0">
                <a:solidFill>
                  <a:srgbClr val="FF0000"/>
                </a:solidFill>
              </a:rPr>
              <a:t>cells: </a:t>
            </a:r>
          </a:p>
          <a:p>
            <a:pPr algn="l" rtl="0"/>
            <a:r>
              <a:rPr lang="en-US" b="1" u="sng" dirty="0" smtClean="0"/>
              <a:t>marked</a:t>
            </a:r>
            <a:r>
              <a:rPr lang="en-US" b="1" u="sng" dirty="0"/>
              <a:t> </a:t>
            </a:r>
            <a:r>
              <a:rPr lang="en-US" b="1" i="1" u="sng" dirty="0" err="1"/>
              <a:t>pleomorphism</a:t>
            </a:r>
            <a:r>
              <a:rPr lang="en-US" dirty="0"/>
              <a:t> </a:t>
            </a:r>
            <a:r>
              <a:rPr lang="en-US" dirty="0" smtClean="0"/>
              <a:t>variation </a:t>
            </a:r>
            <a:r>
              <a:rPr lang="en-US" dirty="0"/>
              <a:t>in size and </a:t>
            </a:r>
            <a:r>
              <a:rPr lang="en-US" dirty="0" smtClean="0"/>
              <a:t>shape </a:t>
            </a:r>
          </a:p>
          <a:p>
            <a:pPr algn="l" rtl="0"/>
            <a:r>
              <a:rPr lang="en-US" dirty="0"/>
              <a:t>T</a:t>
            </a:r>
            <a:r>
              <a:rPr lang="en-US" dirty="0" smtClean="0"/>
              <a:t>he</a:t>
            </a:r>
            <a:r>
              <a:rPr lang="en-US" dirty="0"/>
              <a:t> </a:t>
            </a:r>
            <a:r>
              <a:rPr lang="en-US" i="1" dirty="0"/>
              <a:t>nuclei are extremely </a:t>
            </a:r>
            <a:r>
              <a:rPr lang="en-US" b="1" i="1" u="sng" dirty="0" err="1"/>
              <a:t>hyperchromatic</a:t>
            </a:r>
            <a:r>
              <a:rPr lang="en-US" dirty="0"/>
              <a:t> (dark-staining) and large resulting in an increased </a:t>
            </a:r>
            <a:r>
              <a:rPr lang="en-US" b="1" u="sng" dirty="0"/>
              <a:t>nuclear-to-cytoplasmic ratio </a:t>
            </a:r>
            <a:r>
              <a:rPr lang="en-US" dirty="0"/>
              <a:t>that may approach 1 : 1 instead of the normal 1 : 4 or 1 : 6. </a:t>
            </a:r>
            <a:r>
              <a:rPr lang="en-US" b="1" i="1" u="sng" dirty="0"/>
              <a:t>Giant cells</a:t>
            </a:r>
            <a:r>
              <a:rPr lang="en-US" dirty="0"/>
              <a:t> that are considerably larger than their neighbors may be formed and possess either one enormous nucleus or several nuclei</a:t>
            </a:r>
            <a:r>
              <a:rPr lang="en-US" dirty="0" smtClean="0"/>
              <a:t>.</a:t>
            </a:r>
          </a:p>
          <a:p>
            <a:pPr algn="l" rtl="0"/>
            <a:r>
              <a:rPr lang="en-US" i="1" dirty="0" smtClean="0"/>
              <a:t>Anaplastic </a:t>
            </a:r>
            <a:r>
              <a:rPr lang="en-US" b="1" i="1" u="sng" dirty="0"/>
              <a:t>nuclei are variable and bizarre </a:t>
            </a:r>
            <a:r>
              <a:rPr lang="en-US" i="1" dirty="0"/>
              <a:t>in size and shape</a:t>
            </a:r>
            <a:r>
              <a:rPr lang="en-US" dirty="0"/>
              <a:t>. The </a:t>
            </a:r>
            <a:r>
              <a:rPr lang="en-US" b="1" u="sng" dirty="0"/>
              <a:t>chromatin is coarse and clumped</a:t>
            </a:r>
            <a:r>
              <a:rPr lang="en-US" dirty="0"/>
              <a:t>, and </a:t>
            </a:r>
            <a:r>
              <a:rPr lang="en-US" b="1" dirty="0"/>
              <a:t>nucleoli may be of astounding size</a:t>
            </a:r>
            <a:r>
              <a:rPr lang="en-US" dirty="0" smtClean="0"/>
              <a:t>.</a:t>
            </a:r>
          </a:p>
          <a:p>
            <a:pPr algn="l" rtl="0"/>
            <a:r>
              <a:rPr lang="en-US" b="1" i="1" u="sng" dirty="0" smtClean="0"/>
              <a:t>mitoses</a:t>
            </a:r>
            <a:r>
              <a:rPr lang="en-US" i="1" dirty="0" smtClean="0"/>
              <a:t> </a:t>
            </a:r>
            <a:r>
              <a:rPr lang="en-US" i="1" dirty="0"/>
              <a:t>often are </a:t>
            </a:r>
            <a:r>
              <a:rPr lang="en-US" b="1" i="1" u="sng" dirty="0"/>
              <a:t>numerous</a:t>
            </a:r>
            <a:r>
              <a:rPr lang="en-US" i="1" dirty="0"/>
              <a:t> and distinctly </a:t>
            </a:r>
            <a:r>
              <a:rPr lang="en-US" b="1" i="1" u="sng" dirty="0"/>
              <a:t>atypical</a:t>
            </a:r>
            <a:r>
              <a:rPr lang="en-US" dirty="0"/>
              <a:t>; </a:t>
            </a:r>
            <a:r>
              <a:rPr lang="en-US" dirty="0" err="1" smtClean="0"/>
              <a:t>tripolar</a:t>
            </a:r>
            <a:r>
              <a:rPr lang="en-US" dirty="0" smtClean="0"/>
              <a:t> </a:t>
            </a:r>
            <a:r>
              <a:rPr lang="en-US" dirty="0"/>
              <a:t>or </a:t>
            </a:r>
            <a:r>
              <a:rPr lang="en-US" dirty="0" err="1"/>
              <a:t>quadripolar</a:t>
            </a:r>
            <a:r>
              <a:rPr lang="en-US" dirty="0"/>
              <a:t> mitotic figures </a:t>
            </a:r>
            <a:endParaRPr lang="en-US" dirty="0" smtClean="0"/>
          </a:p>
          <a:p>
            <a:pPr algn="l" rtl="0"/>
            <a:r>
              <a:rPr lang="en-US" dirty="0" smtClean="0"/>
              <a:t>They </a:t>
            </a:r>
            <a:r>
              <a:rPr lang="en-US" b="1" dirty="0"/>
              <a:t>lose normal </a:t>
            </a:r>
            <a:r>
              <a:rPr lang="en-US" b="1" dirty="0" smtClean="0"/>
              <a:t>polarity</a:t>
            </a:r>
            <a:r>
              <a:rPr lang="en-US" dirty="0"/>
              <a:t> </a:t>
            </a:r>
            <a:r>
              <a:rPr lang="en-US" dirty="0" smtClean="0"/>
              <a:t>:fail </a:t>
            </a:r>
            <a:r>
              <a:rPr lang="en-US" dirty="0"/>
              <a:t>to develop recognizable patterns of orientation to one another</a:t>
            </a:r>
            <a:endParaRPr lang="ar-SA" b="1" dirty="0"/>
          </a:p>
        </p:txBody>
      </p:sp>
    </p:spTree>
    <p:extLst>
      <p:ext uri="{BB962C8B-B14F-4D97-AF65-F5344CB8AC3E}">
        <p14:creationId xmlns="" xmlns:p14="http://schemas.microsoft.com/office/powerpoint/2010/main" val="3451931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Anaplasia</a:t>
            </a:r>
            <a:endParaRPr lang="ar-SA" dirty="0"/>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081319" y="1983796"/>
            <a:ext cx="3649362" cy="4133850"/>
          </a:xfrm>
          <a:prstGeom prst="rect">
            <a:avLst/>
          </a:prstGeom>
        </p:spPr>
      </p:pic>
      <p:pic>
        <p:nvPicPr>
          <p:cNvPr id="6" name="Content Placeholder 5"/>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3591697" y="1983796"/>
            <a:ext cx="3970638" cy="4133850"/>
          </a:xfrm>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8167" y="1983796"/>
            <a:ext cx="3079303" cy="4133850"/>
          </a:xfrm>
          <a:prstGeom prst="rect">
            <a:avLst/>
          </a:prstGeom>
        </p:spPr>
      </p:pic>
      <p:cxnSp>
        <p:nvCxnSpPr>
          <p:cNvPr id="9" name="Straight Arrow Connector 8"/>
          <p:cNvCxnSpPr/>
          <p:nvPr/>
        </p:nvCxnSpPr>
        <p:spPr>
          <a:xfrm flipH="1">
            <a:off x="6952735" y="3583459"/>
            <a:ext cx="757881" cy="2636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812324" y="4176584"/>
            <a:ext cx="1425146" cy="43660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260988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l" rtl="0"/>
            <a:r>
              <a:rPr lang="en-US" dirty="0"/>
              <a:t>The more differentiated the tumor cell, the more completely it retains </a:t>
            </a:r>
            <a:r>
              <a:rPr lang="en-US" dirty="0" smtClean="0"/>
              <a:t>the </a:t>
            </a:r>
            <a:r>
              <a:rPr lang="en-US" dirty="0"/>
              <a:t>functional capabilities of its normal counterparts</a:t>
            </a:r>
            <a:r>
              <a:rPr lang="en-US" dirty="0" smtClean="0"/>
              <a:t>.</a:t>
            </a:r>
          </a:p>
          <a:p>
            <a:pPr algn="l" rtl="0"/>
            <a:r>
              <a:rPr lang="en-US" dirty="0"/>
              <a:t>Some cancers may elaborate fetal proteins not produced by comparable cells in the adult. Cancers of </a:t>
            </a:r>
            <a:r>
              <a:rPr lang="en-US" dirty="0" err="1"/>
              <a:t>nonendocrine</a:t>
            </a:r>
            <a:r>
              <a:rPr lang="en-US" dirty="0"/>
              <a:t> origin may produce so-called ectopic hormones</a:t>
            </a:r>
            <a:r>
              <a:rPr lang="en-US" dirty="0" smtClean="0"/>
              <a:t>.</a:t>
            </a:r>
          </a:p>
          <a:p>
            <a:pPr algn="l" rtl="0" fontAlgn="base"/>
            <a:r>
              <a:rPr lang="en-US" i="1" dirty="0"/>
              <a:t>the more rapidly growing and the more anaplastic a tumor, the less likely it is to have specialized functional activity</a:t>
            </a:r>
            <a:r>
              <a:rPr lang="en-US" dirty="0" smtClean="0"/>
              <a:t>.</a:t>
            </a:r>
            <a:endParaRPr lang="en-US" dirty="0"/>
          </a:p>
        </p:txBody>
      </p:sp>
    </p:spTree>
    <p:extLst>
      <p:ext uri="{BB962C8B-B14F-4D97-AF65-F5344CB8AC3E}">
        <p14:creationId xmlns="" xmlns:p14="http://schemas.microsoft.com/office/powerpoint/2010/main" val="3876587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l" rtl="0"/>
            <a:r>
              <a:rPr lang="en-US" b="1" u="sng" dirty="0">
                <a:solidFill>
                  <a:srgbClr val="FF0000"/>
                </a:solidFill>
              </a:rPr>
              <a:t>Dysplasia</a:t>
            </a:r>
            <a:r>
              <a:rPr lang="en-US" dirty="0"/>
              <a:t> is encountered principally in epithelial lesions. It is a </a:t>
            </a:r>
            <a:r>
              <a:rPr lang="en-US" i="1" dirty="0"/>
              <a:t>loss in the uniformity of individual cells and in their architectural orientation</a:t>
            </a:r>
            <a:r>
              <a:rPr lang="en-US" dirty="0"/>
              <a:t>. Dysplastic cells exhibit considerable </a:t>
            </a:r>
            <a:r>
              <a:rPr lang="en-US" dirty="0" err="1"/>
              <a:t>pleomorphism</a:t>
            </a:r>
            <a:r>
              <a:rPr lang="en-US" dirty="0"/>
              <a:t> and often possess </a:t>
            </a:r>
            <a:r>
              <a:rPr lang="en-US" dirty="0" err="1"/>
              <a:t>hyperchromatic</a:t>
            </a:r>
            <a:r>
              <a:rPr lang="en-US" dirty="0"/>
              <a:t> nuclei that are abnormally large for the size of the cell. Mitotic figures are more abundant than usual and frequently appear in abnormal locations within the </a:t>
            </a:r>
            <a:r>
              <a:rPr lang="en-US" dirty="0" smtClean="0"/>
              <a:t>epithelium.</a:t>
            </a:r>
            <a:endParaRPr lang="ar-SA" dirty="0"/>
          </a:p>
        </p:txBody>
      </p:sp>
    </p:spTree>
    <p:extLst>
      <p:ext uri="{BB962C8B-B14F-4D97-AF65-F5344CB8AC3E}">
        <p14:creationId xmlns="" xmlns:p14="http://schemas.microsoft.com/office/powerpoint/2010/main" val="876354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l" rtl="0"/>
            <a:r>
              <a:rPr lang="en-US" b="1" i="1" u="sng" dirty="0">
                <a:solidFill>
                  <a:srgbClr val="FF0000"/>
                </a:solidFill>
              </a:rPr>
              <a:t>C</a:t>
            </a:r>
            <a:r>
              <a:rPr lang="en-US" b="1" i="1" u="sng" dirty="0" smtClean="0">
                <a:solidFill>
                  <a:srgbClr val="FF0000"/>
                </a:solidFill>
              </a:rPr>
              <a:t>arcinoma </a:t>
            </a:r>
            <a:r>
              <a:rPr lang="en-US" b="1" i="1" u="sng" dirty="0">
                <a:solidFill>
                  <a:srgbClr val="FF0000"/>
                </a:solidFill>
              </a:rPr>
              <a:t>in </a:t>
            </a:r>
            <a:r>
              <a:rPr lang="en-US" b="1" i="1" u="sng" dirty="0" smtClean="0">
                <a:solidFill>
                  <a:srgbClr val="FF0000"/>
                </a:solidFill>
              </a:rPr>
              <a:t>situ</a:t>
            </a:r>
            <a:r>
              <a:rPr lang="en-US" i="1" dirty="0" smtClean="0"/>
              <a:t>: </a:t>
            </a:r>
            <a:r>
              <a:rPr lang="en-US" dirty="0" smtClean="0"/>
              <a:t>when </a:t>
            </a:r>
            <a:r>
              <a:rPr lang="en-US" dirty="0"/>
              <a:t>dysplastic changes are marked and involve the entire thickness of the </a:t>
            </a:r>
            <a:r>
              <a:rPr lang="en-US" dirty="0" smtClean="0"/>
              <a:t>epithelium, a </a:t>
            </a:r>
            <a:r>
              <a:rPr lang="en-US" dirty="0" err="1"/>
              <a:t>preinvasive</a:t>
            </a:r>
            <a:r>
              <a:rPr lang="en-US" dirty="0"/>
              <a:t> stage of </a:t>
            </a:r>
            <a:r>
              <a:rPr lang="en-US" dirty="0" smtClean="0"/>
              <a:t>cancer.</a:t>
            </a:r>
            <a:endParaRPr lang="ar-SA"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449440" y="2983238"/>
            <a:ext cx="5488614" cy="3328662"/>
          </a:xfrm>
          <a:prstGeom prst="rect">
            <a:avLst/>
          </a:prstGeom>
        </p:spPr>
      </p:pic>
    </p:spTree>
    <p:extLst>
      <p:ext uri="{BB962C8B-B14F-4D97-AF65-F5344CB8AC3E}">
        <p14:creationId xmlns="" xmlns:p14="http://schemas.microsoft.com/office/powerpoint/2010/main" val="21936655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p:txBody>
          <a:bodyPr/>
          <a:lstStyle/>
          <a:p>
            <a:pPr algn="l" rtl="0"/>
            <a:r>
              <a:rPr lang="en-US" i="1" dirty="0"/>
              <a:t>the term dysplasia is not synonymous with cancer; mild to moderate </a:t>
            </a:r>
            <a:r>
              <a:rPr lang="en-US" i="1" dirty="0" err="1"/>
              <a:t>dysplasias</a:t>
            </a:r>
            <a:r>
              <a:rPr lang="en-US" i="1" dirty="0"/>
              <a:t> that do not involve the entire thickness of the epithelium sometimes regress completely, particularly if inciting causes are removed</a:t>
            </a:r>
            <a:r>
              <a:rPr lang="en-US" dirty="0"/>
              <a:t>.</a:t>
            </a:r>
            <a:endParaRPr lang="ar-SA" dirty="0"/>
          </a:p>
        </p:txBody>
      </p:sp>
    </p:spTree>
    <p:extLst>
      <p:ext uri="{BB962C8B-B14F-4D97-AF65-F5344CB8AC3E}">
        <p14:creationId xmlns="" xmlns:p14="http://schemas.microsoft.com/office/powerpoint/2010/main" val="2303080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Rate of growth</a:t>
            </a:r>
            <a:br>
              <a:rPr lang="en-US" i="1" dirty="0"/>
            </a:br>
            <a:endParaRPr lang="ar-SA" dirty="0"/>
          </a:p>
        </p:txBody>
      </p:sp>
      <p:sp>
        <p:nvSpPr>
          <p:cNvPr id="3" name="Content Placeholder 2"/>
          <p:cNvSpPr>
            <a:spLocks noGrp="1"/>
          </p:cNvSpPr>
          <p:nvPr>
            <p:ph idx="1"/>
          </p:nvPr>
        </p:nvSpPr>
        <p:spPr/>
        <p:txBody>
          <a:bodyPr>
            <a:normAutofit/>
          </a:bodyPr>
          <a:lstStyle/>
          <a:p>
            <a:pPr algn="l" rtl="0"/>
            <a:r>
              <a:rPr lang="en-US" dirty="0"/>
              <a:t>Most benign tumors grow slowly, and most cancers grow much faster, eventually spreading locally and to distant sites (metastasizing) and causing death. </a:t>
            </a:r>
            <a:r>
              <a:rPr lang="en-US" dirty="0" smtClean="0"/>
              <a:t>T</a:t>
            </a:r>
          </a:p>
          <a:p>
            <a:pPr algn="l" rtl="0"/>
            <a:r>
              <a:rPr lang="en-US" dirty="0" smtClean="0"/>
              <a:t>here </a:t>
            </a:r>
            <a:r>
              <a:rPr lang="en-US" dirty="0"/>
              <a:t>are many exceptions to this generalization, however, and some benign tumors grow more rapidly than some cancers. </a:t>
            </a:r>
            <a:endParaRPr lang="ar-SA" dirty="0"/>
          </a:p>
        </p:txBody>
      </p:sp>
    </p:spTree>
    <p:extLst>
      <p:ext uri="{BB962C8B-B14F-4D97-AF65-F5344CB8AC3E}">
        <p14:creationId xmlns="" xmlns:p14="http://schemas.microsoft.com/office/powerpoint/2010/main" val="38850961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Rate of growth</a:t>
            </a:r>
            <a:endParaRPr lang="ar-SA" dirty="0"/>
          </a:p>
        </p:txBody>
      </p:sp>
      <p:sp>
        <p:nvSpPr>
          <p:cNvPr id="3" name="Content Placeholder 2"/>
          <p:cNvSpPr>
            <a:spLocks noGrp="1"/>
          </p:cNvSpPr>
          <p:nvPr>
            <p:ph idx="1"/>
          </p:nvPr>
        </p:nvSpPr>
        <p:spPr/>
        <p:txBody>
          <a:bodyPr>
            <a:normAutofit fontScale="92500" lnSpcReduction="10000"/>
          </a:bodyPr>
          <a:lstStyle/>
          <a:p>
            <a:pPr algn="l" rtl="0"/>
            <a:r>
              <a:rPr lang="en-US" i="1" dirty="0"/>
              <a:t>The rate of growth of malignant tumors usually correlates inversely with their level of differentiation</a:t>
            </a:r>
            <a:r>
              <a:rPr lang="en-US" dirty="0"/>
              <a:t>. </a:t>
            </a:r>
            <a:endParaRPr lang="en-US" dirty="0" smtClean="0"/>
          </a:p>
          <a:p>
            <a:pPr algn="l" rtl="0"/>
            <a:r>
              <a:rPr lang="en-US" dirty="0" smtClean="0"/>
              <a:t>Poorly </a:t>
            </a:r>
            <a:r>
              <a:rPr lang="en-US" dirty="0"/>
              <a:t>differentiated tumors tend to grow more rapidly than do well-differentiated tumors. </a:t>
            </a:r>
            <a:endParaRPr lang="en-US" dirty="0" smtClean="0"/>
          </a:p>
          <a:p>
            <a:pPr algn="l" rtl="0"/>
            <a:r>
              <a:rPr lang="en-US" dirty="0" smtClean="0"/>
              <a:t>However</a:t>
            </a:r>
            <a:r>
              <a:rPr lang="en-US" dirty="0"/>
              <a:t>, there is wide variation in the rate of growth. Some grow slowly for years and then enter a phase of rapid growth, signifying the emergence of an aggressive </a:t>
            </a:r>
            <a:r>
              <a:rPr lang="en-US" dirty="0" err="1"/>
              <a:t>subclone</a:t>
            </a:r>
            <a:r>
              <a:rPr lang="en-US" dirty="0"/>
              <a:t> of transformed cells. Others grow relatively slowly and </a:t>
            </a:r>
            <a:r>
              <a:rPr lang="en-US" dirty="0" smtClean="0"/>
              <a:t>steadily. </a:t>
            </a:r>
          </a:p>
          <a:p>
            <a:pPr algn="l" rtl="0"/>
            <a:r>
              <a:rPr lang="en-US" dirty="0" smtClean="0"/>
              <a:t>Rapidly </a:t>
            </a:r>
            <a:r>
              <a:rPr lang="en-US" dirty="0"/>
              <a:t>growing malignant tumors often contain central areas of ischemic necrosis, because the tumor blood supply, derived from the host, fails to keep pace with the oxygen needs of the expanding mass of cells.</a:t>
            </a:r>
            <a:endParaRPr lang="ar-SA" dirty="0"/>
          </a:p>
        </p:txBody>
      </p:sp>
    </p:spTree>
    <p:extLst>
      <p:ext uri="{BB962C8B-B14F-4D97-AF65-F5344CB8AC3E}">
        <p14:creationId xmlns="" xmlns:p14="http://schemas.microsoft.com/office/powerpoint/2010/main" val="4171068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Classification of Tumors</a:t>
            </a:r>
            <a:endParaRPr lang="ar-SA" dirty="0"/>
          </a:p>
        </p:txBody>
      </p:sp>
      <p:sp>
        <p:nvSpPr>
          <p:cNvPr id="3" name="Content Placeholder 2"/>
          <p:cNvSpPr>
            <a:spLocks noGrp="1"/>
          </p:cNvSpPr>
          <p:nvPr>
            <p:ph idx="1"/>
          </p:nvPr>
        </p:nvSpPr>
        <p:spPr/>
        <p:txBody>
          <a:bodyPr/>
          <a:lstStyle/>
          <a:p>
            <a:pPr algn="l" rtl="0"/>
            <a:r>
              <a:rPr lang="en-US" b="1" i="1" dirty="0" smtClean="0">
                <a:solidFill>
                  <a:srgbClr val="FF0000"/>
                </a:solidFill>
              </a:rPr>
              <a:t>Benign:</a:t>
            </a:r>
          </a:p>
          <a:p>
            <a:pPr algn="l" rtl="0"/>
            <a:r>
              <a:rPr lang="en-US" b="1" dirty="0" smtClean="0">
                <a:solidFill>
                  <a:srgbClr val="FF0000"/>
                </a:solidFill>
              </a:rPr>
              <a:t> </a:t>
            </a:r>
            <a:r>
              <a:rPr lang="en-US" b="1" dirty="0"/>
              <a:t>when its microscopic and gross characteristics are considered relatively innocent, implying that it will remain localized, it cannot spread to other sites, and it is generally amenable to local </a:t>
            </a:r>
            <a:r>
              <a:rPr lang="en-US" b="1" dirty="0" smtClean="0"/>
              <a:t>surgical </a:t>
            </a:r>
            <a:r>
              <a:rPr lang="en-US" b="1" dirty="0"/>
              <a:t>removal; the patient generally </a:t>
            </a:r>
            <a:r>
              <a:rPr lang="en-US" b="1" dirty="0" smtClean="0"/>
              <a:t>survives</a:t>
            </a:r>
          </a:p>
          <a:p>
            <a:pPr algn="l" rtl="0"/>
            <a:r>
              <a:rPr lang="en-US" b="1" i="1" dirty="0" smtClean="0">
                <a:solidFill>
                  <a:srgbClr val="FF0000"/>
                </a:solidFill>
              </a:rPr>
              <a:t>Malignant:</a:t>
            </a:r>
          </a:p>
          <a:p>
            <a:pPr algn="l" rtl="0"/>
            <a:r>
              <a:rPr lang="en-US" b="1" dirty="0" smtClean="0"/>
              <a:t> </a:t>
            </a:r>
            <a:r>
              <a:rPr lang="en-US" b="1" dirty="0"/>
              <a:t>implies that the lesion can invade and destroy adjacent structures and spread to distant sites (metastasize) to cause death. </a:t>
            </a:r>
            <a:endParaRPr lang="ar-SA" dirty="0"/>
          </a:p>
        </p:txBody>
      </p:sp>
    </p:spTree>
    <p:extLst>
      <p:ext uri="{BB962C8B-B14F-4D97-AF65-F5344CB8AC3E}">
        <p14:creationId xmlns="" xmlns:p14="http://schemas.microsoft.com/office/powerpoint/2010/main" val="32110361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p:txBody>
          <a:bodyPr>
            <a:normAutofit fontScale="85000" lnSpcReduction="20000"/>
          </a:bodyPr>
          <a:lstStyle/>
          <a:p>
            <a:pPr algn="l" rtl="0" fontAlgn="base"/>
            <a:r>
              <a:rPr lang="en-US" b="1" i="1" u="sng" dirty="0">
                <a:solidFill>
                  <a:srgbClr val="FF0000"/>
                </a:solidFill>
              </a:rPr>
              <a:t>Cancer Stem Cells and Lineages</a:t>
            </a:r>
          </a:p>
          <a:p>
            <a:pPr algn="l" rtl="0" fontAlgn="base"/>
            <a:r>
              <a:rPr lang="en-US" dirty="0"/>
              <a:t>The continued growth and maintenance of many tissues that contain short-lived cells, such as the formed elements of the blood and the epithelial cells of the gastrointestinal tract and skin, require a resident population of tissue stem cells that are long-lived and capable of self-renewal. </a:t>
            </a:r>
            <a:endParaRPr lang="en-US" dirty="0" smtClean="0"/>
          </a:p>
          <a:p>
            <a:pPr algn="l" rtl="0" fontAlgn="base"/>
            <a:r>
              <a:rPr lang="en-US" dirty="0" smtClean="0"/>
              <a:t>Cancers </a:t>
            </a:r>
            <a:r>
              <a:rPr lang="en-US" dirty="0"/>
              <a:t>are immortal and have limitless proliferative capacity, indicating that like normal tissues, they also must contain cells with “</a:t>
            </a:r>
            <a:r>
              <a:rPr lang="en-US" dirty="0" err="1"/>
              <a:t>stemlike</a:t>
            </a:r>
            <a:r>
              <a:rPr lang="en-US" dirty="0"/>
              <a:t>” properties.</a:t>
            </a:r>
          </a:p>
          <a:p>
            <a:pPr algn="l" rtl="0" fontAlgn="base"/>
            <a:r>
              <a:rPr lang="en-US" dirty="0"/>
              <a:t>The cancer stem cell hypothesis posits that, in analogy with normal tissues, only a special subset of cells within tumors has the capacity for self-renewal. The concept of cancer stem cells has several important implications. Most notably, if cancer stem cells are essential for tumor persistence, it follows that these cells must be eliminated to cure the affected patient. </a:t>
            </a:r>
            <a:endParaRPr lang="en-US" dirty="0" smtClean="0"/>
          </a:p>
          <a:p>
            <a:pPr algn="l" rtl="0" fontAlgn="base"/>
            <a:r>
              <a:rPr lang="en-US" dirty="0" smtClean="0"/>
              <a:t>Thus</a:t>
            </a:r>
            <a:r>
              <a:rPr lang="en-US" dirty="0"/>
              <a:t>, the limited success of current therapies could be explained by their failure to kill the malignant stem cells that lie at the root of </a:t>
            </a:r>
            <a:r>
              <a:rPr lang="en-US" dirty="0" smtClean="0"/>
              <a:t>cancer</a:t>
            </a:r>
            <a:endParaRPr lang="ar-SA" dirty="0"/>
          </a:p>
        </p:txBody>
      </p:sp>
    </p:spTree>
    <p:extLst>
      <p:ext uri="{BB962C8B-B14F-4D97-AF65-F5344CB8AC3E}">
        <p14:creationId xmlns="" xmlns:p14="http://schemas.microsoft.com/office/powerpoint/2010/main" val="3685285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 Local invasion </a:t>
            </a:r>
            <a:br>
              <a:rPr lang="en-US" i="1" dirty="0"/>
            </a:br>
            <a:endParaRPr lang="ar-SA" dirty="0"/>
          </a:p>
        </p:txBody>
      </p:sp>
      <p:sp>
        <p:nvSpPr>
          <p:cNvPr id="3" name="Content Placeholder 2"/>
          <p:cNvSpPr>
            <a:spLocks noGrp="1"/>
          </p:cNvSpPr>
          <p:nvPr>
            <p:ph idx="1"/>
          </p:nvPr>
        </p:nvSpPr>
        <p:spPr/>
        <p:txBody>
          <a:bodyPr>
            <a:normAutofit/>
          </a:bodyPr>
          <a:lstStyle/>
          <a:p>
            <a:pPr algn="l" rtl="0"/>
            <a:r>
              <a:rPr lang="en-US" dirty="0"/>
              <a:t>A benign neoplasm remains localized at its site of origin. It does not have the capacity to infiltrate, invade, or metastasize to distant sites, as do malignant neoplasms. For example, as adenomas slowly expand, most develop an enclosing fibrous capsule that separates them from the host tissue. </a:t>
            </a:r>
            <a:endParaRPr lang="en-US" dirty="0" smtClean="0"/>
          </a:p>
          <a:p>
            <a:pPr algn="l" rtl="0"/>
            <a:r>
              <a:rPr lang="en-US" dirty="0"/>
              <a:t> </a:t>
            </a:r>
            <a:r>
              <a:rPr lang="en-US" i="1" dirty="0"/>
              <a:t>N</a:t>
            </a:r>
            <a:r>
              <a:rPr lang="en-US" i="1" dirty="0" smtClean="0"/>
              <a:t>ot </a:t>
            </a:r>
            <a:r>
              <a:rPr lang="en-US" i="1" dirty="0"/>
              <a:t>all benign neoplasms are encapsulated</a:t>
            </a:r>
            <a:r>
              <a:rPr lang="en-US" dirty="0"/>
              <a:t>. </a:t>
            </a:r>
            <a:endParaRPr lang="en-US" dirty="0" smtClean="0"/>
          </a:p>
          <a:p>
            <a:pPr algn="l" rtl="0"/>
            <a:r>
              <a:rPr lang="en-US" dirty="0" smtClean="0"/>
              <a:t>Although </a:t>
            </a:r>
            <a:r>
              <a:rPr lang="en-US" dirty="0"/>
              <a:t>encapsulation is the rule in benign tumors, the lack of a capsule does not mean that a tumor is malignant.</a:t>
            </a:r>
            <a:endParaRPr lang="ar-SA" dirty="0"/>
          </a:p>
        </p:txBody>
      </p:sp>
    </p:spTree>
    <p:extLst>
      <p:ext uri="{BB962C8B-B14F-4D97-AF65-F5344CB8AC3E}">
        <p14:creationId xmlns="" xmlns:p14="http://schemas.microsoft.com/office/powerpoint/2010/main" val="128349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Fibroadenoma</a:t>
            </a:r>
            <a:endParaRPr lang="ar-SA" dirty="0"/>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460157" y="2280229"/>
            <a:ext cx="4114800" cy="3343275"/>
          </a:xfrm>
        </p:spPr>
      </p:pic>
      <p:pic>
        <p:nvPicPr>
          <p:cNvPr id="5" name="Picture 4"/>
          <p:cNvPicPr>
            <a:picLocks noChangeAspect="1"/>
          </p:cNvPicPr>
          <p:nvPr/>
        </p:nvPicPr>
        <p:blipFill rotWithShape="1">
          <a:blip r:embed="rId3">
            <a:extLst>
              <a:ext uri="{28A0092B-C50C-407E-A947-70E740481C1C}">
                <a14:useLocalDpi xmlns="" xmlns:a14="http://schemas.microsoft.com/office/drawing/2010/main" val="0"/>
              </a:ext>
            </a:extLst>
          </a:blip>
          <a:srcRect l="8857" t="7742" r="9193" b="7073"/>
          <a:stretch/>
        </p:blipFill>
        <p:spPr>
          <a:xfrm>
            <a:off x="6252520" y="2280229"/>
            <a:ext cx="4258962" cy="3343275"/>
          </a:xfrm>
          <a:prstGeom prst="rect">
            <a:avLst/>
          </a:prstGeom>
        </p:spPr>
      </p:pic>
    </p:spTree>
    <p:extLst>
      <p:ext uri="{BB962C8B-B14F-4D97-AF65-F5344CB8AC3E}">
        <p14:creationId xmlns="" xmlns:p14="http://schemas.microsoft.com/office/powerpoint/2010/main" val="6935151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Local invasion</a:t>
            </a:r>
            <a:endParaRPr lang="ar-SA" dirty="0"/>
          </a:p>
        </p:txBody>
      </p:sp>
      <p:sp>
        <p:nvSpPr>
          <p:cNvPr id="3" name="Content Placeholder 2"/>
          <p:cNvSpPr>
            <a:spLocks noGrp="1"/>
          </p:cNvSpPr>
          <p:nvPr>
            <p:ph idx="1"/>
          </p:nvPr>
        </p:nvSpPr>
        <p:spPr/>
        <p:txBody>
          <a:bodyPr>
            <a:normAutofit lnSpcReduction="10000"/>
          </a:bodyPr>
          <a:lstStyle/>
          <a:p>
            <a:pPr algn="l" rtl="0" fontAlgn="base"/>
            <a:r>
              <a:rPr lang="en-US" i="1" dirty="0"/>
              <a:t>Cancers grow by progressive infiltration, invasion, destruction, and penetration of the surrounding </a:t>
            </a:r>
            <a:r>
              <a:rPr lang="en-US" i="1" dirty="0" smtClean="0"/>
              <a:t>tissue</a:t>
            </a:r>
            <a:r>
              <a:rPr lang="en-US" dirty="0" smtClean="0"/>
              <a:t>. </a:t>
            </a:r>
          </a:p>
          <a:p>
            <a:pPr algn="l" rtl="0" fontAlgn="base"/>
            <a:r>
              <a:rPr lang="en-US" dirty="0" smtClean="0"/>
              <a:t>They </a:t>
            </a:r>
            <a:r>
              <a:rPr lang="en-US" dirty="0"/>
              <a:t>do not develop well-defined capsules. </a:t>
            </a:r>
            <a:endParaRPr lang="en-US" dirty="0" smtClean="0"/>
          </a:p>
          <a:p>
            <a:pPr algn="l" rtl="0" fontAlgn="base"/>
            <a:r>
              <a:rPr lang="en-US" dirty="0" smtClean="0"/>
              <a:t>The </a:t>
            </a:r>
            <a:r>
              <a:rPr lang="en-US" dirty="0"/>
              <a:t>infiltrative mode of growth makes it necessary to remove a wide margin of surrounding normal tissue when surgical excision of a malignant tumor is attempted. </a:t>
            </a:r>
            <a:endParaRPr lang="en-US" dirty="0" smtClean="0"/>
          </a:p>
          <a:p>
            <a:pPr algn="l" rtl="0" fontAlgn="base"/>
            <a:r>
              <a:rPr lang="en-US" dirty="0" smtClean="0"/>
              <a:t>Surgical </a:t>
            </a:r>
            <a:r>
              <a:rPr lang="en-US" dirty="0"/>
              <a:t>pathologists carefully examine the margins of resected tumors to ensure that they are devoid of cancer cells (</a:t>
            </a:r>
            <a:r>
              <a:rPr lang="en-US" i="1" dirty="0"/>
              <a:t>clean margins</a:t>
            </a:r>
            <a:r>
              <a:rPr lang="en-US" dirty="0" smtClean="0"/>
              <a:t>).</a:t>
            </a:r>
          </a:p>
          <a:p>
            <a:pPr algn="l" rtl="0" fontAlgn="base"/>
            <a:r>
              <a:rPr lang="en-US" dirty="0"/>
              <a:t> </a:t>
            </a:r>
            <a:r>
              <a:rPr lang="en-US" i="1" dirty="0"/>
              <a:t>Next to the development of metastases, local invasiveness is the most reliable feature that distinguishes malignant from benign tumors</a:t>
            </a:r>
            <a:r>
              <a:rPr lang="en-US" dirty="0"/>
              <a:t>.</a:t>
            </a:r>
          </a:p>
          <a:p>
            <a:endParaRPr lang="ar-SA" dirty="0"/>
          </a:p>
        </p:txBody>
      </p:sp>
    </p:spTree>
    <p:extLst>
      <p:ext uri="{BB962C8B-B14F-4D97-AF65-F5344CB8AC3E}">
        <p14:creationId xmlns="" xmlns:p14="http://schemas.microsoft.com/office/powerpoint/2010/main" val="1461898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Invasive Carcinoma</a:t>
            </a:r>
            <a:endParaRPr lang="ar-SA"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301580" y="2363902"/>
            <a:ext cx="4108392" cy="3409762"/>
          </a:xfr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967150" y="2363902"/>
            <a:ext cx="4131277" cy="3409762"/>
          </a:xfrm>
          <a:prstGeom prst="rect">
            <a:avLst/>
          </a:prstGeom>
        </p:spPr>
      </p:pic>
    </p:spTree>
    <p:extLst>
      <p:ext uri="{BB962C8B-B14F-4D97-AF65-F5344CB8AC3E}">
        <p14:creationId xmlns="" xmlns:p14="http://schemas.microsoft.com/office/powerpoint/2010/main" val="433481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Metastasis</a:t>
            </a:r>
            <a:r>
              <a:rPr lang="en-US" dirty="0"/>
              <a:t>.</a:t>
            </a:r>
            <a:r>
              <a:rPr lang="ar-SA" dirty="0"/>
              <a:t/>
            </a:r>
            <a:br>
              <a:rPr lang="ar-SA" dirty="0"/>
            </a:br>
            <a:endParaRPr lang="ar-SA" dirty="0"/>
          </a:p>
        </p:txBody>
      </p:sp>
      <p:sp>
        <p:nvSpPr>
          <p:cNvPr id="3" name="Content Placeholder 2"/>
          <p:cNvSpPr>
            <a:spLocks noGrp="1"/>
          </p:cNvSpPr>
          <p:nvPr>
            <p:ph idx="1"/>
          </p:nvPr>
        </p:nvSpPr>
        <p:spPr/>
        <p:txBody>
          <a:bodyPr>
            <a:normAutofit/>
          </a:bodyPr>
          <a:lstStyle/>
          <a:p>
            <a:pPr algn="l" rtl="0" fontAlgn="base"/>
            <a:r>
              <a:rPr lang="en-US" i="1" dirty="0"/>
              <a:t>Metastases</a:t>
            </a:r>
            <a:r>
              <a:rPr lang="en-US" dirty="0"/>
              <a:t> are secondary implants of a tumor that are discontinuous with the primary tumor and located in remote tissues </a:t>
            </a:r>
            <a:endParaRPr lang="en-US" dirty="0" smtClean="0"/>
          </a:p>
          <a:p>
            <a:pPr algn="l" rtl="0" fontAlgn="base"/>
            <a:r>
              <a:rPr lang="en-US" dirty="0"/>
              <a:t> </a:t>
            </a:r>
            <a:r>
              <a:rPr lang="en-US" i="1" dirty="0"/>
              <a:t>More than any other attribute, the property of metastasis identifies a neoplasm as malignant</a:t>
            </a:r>
            <a:r>
              <a:rPr lang="en-US" dirty="0"/>
              <a:t>. </a:t>
            </a:r>
            <a:endParaRPr lang="en-US" dirty="0" smtClean="0"/>
          </a:p>
          <a:p>
            <a:pPr algn="l" rtl="0" fontAlgn="base"/>
            <a:r>
              <a:rPr lang="en-US" dirty="0" smtClean="0"/>
              <a:t>Not </a:t>
            </a:r>
            <a:r>
              <a:rPr lang="en-US" dirty="0"/>
              <a:t>all cancers have equivalent ability to </a:t>
            </a:r>
            <a:r>
              <a:rPr lang="en-US" dirty="0" smtClean="0"/>
              <a:t>metastasize</a:t>
            </a:r>
            <a:r>
              <a:rPr lang="en-US" dirty="0"/>
              <a:t>.</a:t>
            </a:r>
            <a:r>
              <a:rPr lang="en-US" dirty="0" smtClean="0"/>
              <a:t> </a:t>
            </a:r>
          </a:p>
          <a:p>
            <a:pPr algn="l" rtl="0" fontAlgn="base"/>
            <a:r>
              <a:rPr lang="en-US" dirty="0" smtClean="0"/>
              <a:t>Approximately </a:t>
            </a:r>
            <a:r>
              <a:rPr lang="en-US" dirty="0"/>
              <a:t>30% of patients with newly diagnosed solid tumors (excluding skin cancers other than melanomas) present with clinically evident </a:t>
            </a:r>
            <a:r>
              <a:rPr lang="en-US" dirty="0" smtClean="0"/>
              <a:t>metastases.</a:t>
            </a:r>
            <a:endParaRPr lang="en-US" dirty="0"/>
          </a:p>
          <a:p>
            <a:endParaRPr lang="ar-SA" dirty="0"/>
          </a:p>
        </p:txBody>
      </p:sp>
    </p:spTree>
    <p:extLst>
      <p:ext uri="{BB962C8B-B14F-4D97-AF65-F5344CB8AC3E}">
        <p14:creationId xmlns="" xmlns:p14="http://schemas.microsoft.com/office/powerpoint/2010/main" val="16524971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Metastasis</a:t>
            </a:r>
            <a:r>
              <a:rPr lang="en-US" dirty="0"/>
              <a:t>.</a:t>
            </a:r>
            <a:r>
              <a:rPr lang="ar-SA" dirty="0"/>
              <a:t/>
            </a:r>
            <a:br>
              <a:rPr lang="ar-SA" dirty="0"/>
            </a:br>
            <a:endParaRPr lang="ar-SA" dirty="0"/>
          </a:p>
        </p:txBody>
      </p:sp>
      <p:sp>
        <p:nvSpPr>
          <p:cNvPr id="3" name="Content Placeholder 2"/>
          <p:cNvSpPr>
            <a:spLocks noGrp="1"/>
          </p:cNvSpPr>
          <p:nvPr>
            <p:ph idx="1"/>
          </p:nvPr>
        </p:nvSpPr>
        <p:spPr/>
        <p:txBody>
          <a:bodyPr>
            <a:normAutofit/>
          </a:bodyPr>
          <a:lstStyle/>
          <a:p>
            <a:pPr algn="l" rtl="0" fontAlgn="base"/>
            <a:r>
              <a:rPr lang="en-US" dirty="0"/>
              <a:t>In general, the more anaplastic and the larger the primary neoplasm, the more likely is metastatic spread, but as with most rules, there are exceptions. Extremely small cancers have been known to metastasize; conversely, some large and ominous-looking lesions may not. </a:t>
            </a:r>
            <a:endParaRPr lang="en-US" dirty="0" smtClean="0"/>
          </a:p>
          <a:p>
            <a:pPr algn="l" rtl="0" fontAlgn="base"/>
            <a:endParaRPr lang="en-US" dirty="0" smtClean="0"/>
          </a:p>
          <a:p>
            <a:pPr algn="l" rtl="0" fontAlgn="base"/>
            <a:r>
              <a:rPr lang="en-US" b="1" u="sng" dirty="0" smtClean="0"/>
              <a:t>Malignant </a:t>
            </a:r>
            <a:r>
              <a:rPr lang="en-US" b="1" u="sng" dirty="0"/>
              <a:t>neoplasms disseminate by one of three pathways: </a:t>
            </a:r>
            <a:endParaRPr lang="en-US" b="1" u="sng" dirty="0" smtClean="0"/>
          </a:p>
          <a:p>
            <a:pPr marL="0" indent="0" algn="l" rtl="0" fontAlgn="base">
              <a:buNone/>
            </a:pPr>
            <a:r>
              <a:rPr lang="en-US" dirty="0" smtClean="0"/>
              <a:t>(</a:t>
            </a:r>
            <a:r>
              <a:rPr lang="en-US" dirty="0"/>
              <a:t>1) seeding within body cavities, (2) lymphatic spread, or (3) </a:t>
            </a:r>
            <a:r>
              <a:rPr lang="en-US" dirty="0" err="1"/>
              <a:t>hematogenous</a:t>
            </a:r>
            <a:r>
              <a:rPr lang="en-US" dirty="0"/>
              <a:t> spread. </a:t>
            </a:r>
            <a:endParaRPr lang="en-US" dirty="0" smtClean="0"/>
          </a:p>
          <a:p>
            <a:pPr algn="l" rtl="0" fontAlgn="base"/>
            <a:endParaRPr lang="en-US" i="1" dirty="0"/>
          </a:p>
          <a:p>
            <a:pPr algn="l" rtl="0"/>
            <a:endParaRPr lang="ar-SA" dirty="0"/>
          </a:p>
        </p:txBody>
      </p:sp>
    </p:spTree>
    <p:extLst>
      <p:ext uri="{BB962C8B-B14F-4D97-AF65-F5344CB8AC3E}">
        <p14:creationId xmlns="" xmlns:p14="http://schemas.microsoft.com/office/powerpoint/2010/main" val="21600182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Metastasis</a:t>
            </a:r>
            <a:r>
              <a:rPr lang="en-US" dirty="0"/>
              <a:t>.</a:t>
            </a:r>
            <a:r>
              <a:rPr lang="ar-SA" dirty="0"/>
              <a:t/>
            </a:r>
            <a:br>
              <a:rPr lang="ar-SA" dirty="0"/>
            </a:br>
            <a:endParaRPr lang="ar-SA" dirty="0"/>
          </a:p>
        </p:txBody>
      </p:sp>
      <p:sp>
        <p:nvSpPr>
          <p:cNvPr id="3" name="Content Placeholder 2"/>
          <p:cNvSpPr>
            <a:spLocks noGrp="1"/>
          </p:cNvSpPr>
          <p:nvPr>
            <p:ph idx="1"/>
          </p:nvPr>
        </p:nvSpPr>
        <p:spPr/>
        <p:txBody>
          <a:bodyPr/>
          <a:lstStyle/>
          <a:p>
            <a:pPr algn="l" rtl="0"/>
            <a:r>
              <a:rPr lang="en-US" b="1" i="1" u="sng" dirty="0">
                <a:solidFill>
                  <a:srgbClr val="FF0000"/>
                </a:solidFill>
              </a:rPr>
              <a:t>Spread by seeding</a:t>
            </a:r>
            <a:r>
              <a:rPr lang="en-US" dirty="0"/>
              <a:t> occurs when neoplasms invade a natural body cavity. This mode of dissemination is particularly characteristic of cancers of the ovary, which often cover the peritoneal surfaces </a:t>
            </a:r>
            <a:r>
              <a:rPr lang="en-US" dirty="0" smtClean="0"/>
              <a:t>widely</a:t>
            </a:r>
          </a:p>
          <a:p>
            <a:pPr algn="l" rtl="0"/>
            <a:r>
              <a:rPr lang="en-US" b="1" i="1" u="sng" dirty="0">
                <a:solidFill>
                  <a:srgbClr val="FF0000"/>
                </a:solidFill>
              </a:rPr>
              <a:t>Lymphatic spread</a:t>
            </a:r>
            <a:r>
              <a:rPr lang="en-US" dirty="0"/>
              <a:t> is more typical of </a:t>
            </a:r>
            <a:r>
              <a:rPr lang="en-US" dirty="0" smtClean="0"/>
              <a:t>carcinomas</a:t>
            </a:r>
          </a:p>
          <a:p>
            <a:pPr algn="l" rtl="0"/>
            <a:r>
              <a:rPr lang="en-US" dirty="0"/>
              <a:t> </a:t>
            </a:r>
            <a:r>
              <a:rPr lang="en-US" b="1" i="1" u="sng" dirty="0" err="1" smtClean="0">
                <a:solidFill>
                  <a:srgbClr val="FF0000"/>
                </a:solidFill>
              </a:rPr>
              <a:t>Hematogenous</a:t>
            </a:r>
            <a:r>
              <a:rPr lang="en-US" b="1" i="1" u="sng" dirty="0" smtClean="0">
                <a:solidFill>
                  <a:srgbClr val="FF0000"/>
                </a:solidFill>
              </a:rPr>
              <a:t> </a:t>
            </a:r>
            <a:r>
              <a:rPr lang="en-US" b="1" i="1" u="sng" dirty="0">
                <a:solidFill>
                  <a:srgbClr val="FF0000"/>
                </a:solidFill>
              </a:rPr>
              <a:t>spread</a:t>
            </a:r>
            <a:r>
              <a:rPr lang="en-US" dirty="0"/>
              <a:t> is favored by sarcomas</a:t>
            </a:r>
            <a:r>
              <a:rPr lang="en-US" dirty="0" smtClean="0"/>
              <a:t>.</a:t>
            </a:r>
          </a:p>
          <a:p>
            <a:pPr algn="l" rtl="0"/>
            <a:endParaRPr lang="en-US" dirty="0" smtClean="0"/>
          </a:p>
          <a:p>
            <a:pPr algn="l" rtl="0"/>
            <a:r>
              <a:rPr lang="en-US" dirty="0"/>
              <a:t>There are numerous interconnections, however, between the lymphatic and vascular systems, so all forms of cancer may disseminate through either or both systems.</a:t>
            </a:r>
            <a:endParaRPr lang="ar-SA" dirty="0"/>
          </a:p>
        </p:txBody>
      </p:sp>
    </p:spTree>
    <p:extLst>
      <p:ext uri="{BB962C8B-B14F-4D97-AF65-F5344CB8AC3E}">
        <p14:creationId xmlns="" xmlns:p14="http://schemas.microsoft.com/office/powerpoint/2010/main" val="33336457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a:bodyPr>
          <a:lstStyle/>
          <a:p>
            <a:pPr algn="l" rtl="0" fontAlgn="base"/>
            <a:r>
              <a:rPr lang="en-US" b="1" dirty="0">
                <a:solidFill>
                  <a:srgbClr val="FF0000"/>
                </a:solidFill>
              </a:rPr>
              <a:t>A “sentinel lymph node</a:t>
            </a:r>
            <a:r>
              <a:rPr lang="en-US" dirty="0"/>
              <a:t>” is the first regional lymph node that receives lymph flow from a primary tumor. It can be identified by injection of blue dyes or radiolabeled tracers near the primary tumor</a:t>
            </a:r>
            <a:r>
              <a:rPr lang="en-US" dirty="0" smtClean="0"/>
              <a:t>.</a:t>
            </a:r>
          </a:p>
          <a:p>
            <a:pPr algn="l" rtl="0" fontAlgn="base"/>
            <a:r>
              <a:rPr lang="en-US" dirty="0" smtClean="0"/>
              <a:t> </a:t>
            </a:r>
            <a:r>
              <a:rPr lang="en-US" dirty="0"/>
              <a:t>Biopsy of sentinel lymph nodes allows determination of the extent of spread of tumor and can be used to plan treatment.</a:t>
            </a:r>
          </a:p>
          <a:p>
            <a:pPr algn="l" rtl="0" fontAlgn="base"/>
            <a:r>
              <a:rPr lang="en-US" dirty="0"/>
              <a:t>A</a:t>
            </a:r>
            <a:r>
              <a:rPr lang="en-US" dirty="0" smtClean="0"/>
              <a:t>lthough </a:t>
            </a:r>
            <a:r>
              <a:rPr lang="en-US" dirty="0"/>
              <a:t>enlargement of nodes near a primary neoplasm should arouse concern for metastatic spread, it does not always imply cancerous involvement. </a:t>
            </a:r>
            <a:r>
              <a:rPr lang="en-US" dirty="0" smtClean="0"/>
              <a:t>Thus</a:t>
            </a:r>
            <a:r>
              <a:rPr lang="en-US" dirty="0"/>
              <a:t>, </a:t>
            </a:r>
            <a:r>
              <a:rPr lang="en-US" dirty="0" err="1"/>
              <a:t>histopathologic</a:t>
            </a:r>
            <a:r>
              <a:rPr lang="en-US" dirty="0"/>
              <a:t> verification of tumor within an enlarged lymph node is required.</a:t>
            </a:r>
          </a:p>
          <a:p>
            <a:endParaRPr lang="ar-SA" dirty="0"/>
          </a:p>
        </p:txBody>
      </p:sp>
    </p:spTree>
    <p:extLst>
      <p:ext uri="{BB962C8B-B14F-4D97-AF65-F5344CB8AC3E}">
        <p14:creationId xmlns="" xmlns:p14="http://schemas.microsoft.com/office/powerpoint/2010/main" val="39560608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46983"/>
          </a:xfrm>
        </p:spPr>
        <p:txBody>
          <a:bodyPr/>
          <a:lstStyle/>
          <a:p>
            <a:endParaRPr lang="ar-SA"/>
          </a:p>
        </p:txBody>
      </p:sp>
      <p:sp>
        <p:nvSpPr>
          <p:cNvPr id="3" name="Content Placeholder 2"/>
          <p:cNvSpPr>
            <a:spLocks noGrp="1"/>
          </p:cNvSpPr>
          <p:nvPr>
            <p:ph idx="1"/>
          </p:nvPr>
        </p:nvSpPr>
        <p:spPr>
          <a:xfrm>
            <a:off x="838200" y="1487874"/>
            <a:ext cx="10515600" cy="4351338"/>
          </a:xfrm>
        </p:spPr>
        <p:txBody>
          <a:bodyPr/>
          <a:lstStyle/>
          <a:p>
            <a:endParaRPr lang="ar-SA" dirty="0"/>
          </a:p>
        </p:txBody>
      </p:sp>
      <p:sp>
        <p:nvSpPr>
          <p:cNvPr id="4" name="Rectangle 3"/>
          <p:cNvSpPr/>
          <p:nvPr/>
        </p:nvSpPr>
        <p:spPr>
          <a:xfrm>
            <a:off x="1128583" y="1825625"/>
            <a:ext cx="10297297" cy="2585323"/>
          </a:xfrm>
          <a:prstGeom prst="rect">
            <a:avLst/>
          </a:prstGeom>
        </p:spPr>
        <p:txBody>
          <a:bodyPr wrap="square">
            <a:spAutoFit/>
          </a:bodyPr>
          <a:lstStyle/>
          <a:p>
            <a:pPr marL="285750" indent="-285750" algn="l" rtl="0" fontAlgn="base">
              <a:buFont typeface="Arial" panose="020B0604020202020204" pitchFamily="34" charset="0"/>
              <a:buChar char="•"/>
            </a:pPr>
            <a:r>
              <a:rPr lang="en-US" b="1" i="1" dirty="0" err="1">
                <a:solidFill>
                  <a:srgbClr val="FF0000"/>
                </a:solidFill>
                <a:latin typeface="inherit"/>
              </a:rPr>
              <a:t>Hematogenous</a:t>
            </a:r>
            <a:r>
              <a:rPr lang="en-US" b="1" i="1" dirty="0">
                <a:solidFill>
                  <a:srgbClr val="FF0000"/>
                </a:solidFill>
                <a:latin typeface="inherit"/>
              </a:rPr>
              <a:t> spread</a:t>
            </a:r>
            <a:r>
              <a:rPr lang="en-US" dirty="0">
                <a:solidFill>
                  <a:srgbClr val="000000"/>
                </a:solidFill>
                <a:latin typeface="Chronicle Text G3 A"/>
              </a:rPr>
              <a:t> is the favored pathway for sarcomas, but carcinomas use it as well</a:t>
            </a:r>
            <a:r>
              <a:rPr lang="en-US" dirty="0" smtClean="0">
                <a:solidFill>
                  <a:srgbClr val="000000"/>
                </a:solidFill>
                <a:latin typeface="Chronicle Text G3 A"/>
              </a:rPr>
              <a:t>.</a:t>
            </a:r>
          </a:p>
          <a:p>
            <a:pPr marL="285750" indent="-285750" algn="l" rtl="0" fontAlgn="base">
              <a:buFont typeface="Arial" panose="020B0604020202020204" pitchFamily="34" charset="0"/>
              <a:buChar char="•"/>
            </a:pPr>
            <a:endParaRPr lang="en-US" dirty="0" smtClean="0">
              <a:solidFill>
                <a:srgbClr val="000000"/>
              </a:solidFill>
              <a:latin typeface="Chronicle Text G3 A"/>
            </a:endParaRPr>
          </a:p>
          <a:p>
            <a:pPr marL="285750" indent="-285750" algn="l" rtl="0" fontAlgn="base">
              <a:buFont typeface="Arial" panose="020B0604020202020204" pitchFamily="34" charset="0"/>
              <a:buChar char="•"/>
            </a:pPr>
            <a:endParaRPr lang="en-US" dirty="0">
              <a:solidFill>
                <a:srgbClr val="000000"/>
              </a:solidFill>
              <a:latin typeface="Chronicle Text G3 A"/>
            </a:endParaRPr>
          </a:p>
          <a:p>
            <a:pPr marL="285750" indent="-285750" algn="l" rtl="0" fontAlgn="base">
              <a:buFont typeface="Arial" panose="020B0604020202020204" pitchFamily="34" charset="0"/>
              <a:buChar char="•"/>
            </a:pPr>
            <a:r>
              <a:rPr lang="en-US" dirty="0" smtClean="0">
                <a:solidFill>
                  <a:srgbClr val="000000"/>
                </a:solidFill>
                <a:latin typeface="Chronicle Text G3 A"/>
              </a:rPr>
              <a:t>With </a:t>
            </a:r>
            <a:r>
              <a:rPr lang="en-US" dirty="0">
                <a:solidFill>
                  <a:srgbClr val="000000"/>
                </a:solidFill>
                <a:latin typeface="Chronicle Text G3 A"/>
              </a:rPr>
              <a:t>venous invasion, the blood-borne cells follow the venous flow draining the site of the neoplasm, with tumor cells often stopping in the first capillary bed they encounter</a:t>
            </a:r>
            <a:r>
              <a:rPr lang="en-US" dirty="0" smtClean="0">
                <a:solidFill>
                  <a:srgbClr val="000000"/>
                </a:solidFill>
                <a:latin typeface="Chronicle Text G3 A"/>
              </a:rPr>
              <a:t>.</a:t>
            </a:r>
          </a:p>
          <a:p>
            <a:pPr marL="285750" indent="-285750" algn="l" rtl="0" fontAlgn="base">
              <a:buFont typeface="Arial" panose="020B0604020202020204" pitchFamily="34" charset="0"/>
              <a:buChar char="•"/>
            </a:pPr>
            <a:endParaRPr lang="en-US" dirty="0" smtClean="0">
              <a:solidFill>
                <a:srgbClr val="000000"/>
              </a:solidFill>
              <a:latin typeface="Chronicle Text G3 A"/>
            </a:endParaRPr>
          </a:p>
          <a:p>
            <a:pPr marL="285750" indent="-285750" algn="l" rtl="0" fontAlgn="base">
              <a:buFont typeface="Arial" panose="020B0604020202020204" pitchFamily="34" charset="0"/>
              <a:buChar char="•"/>
            </a:pPr>
            <a:endParaRPr lang="en-US" dirty="0">
              <a:solidFill>
                <a:srgbClr val="000000"/>
              </a:solidFill>
              <a:latin typeface="Chronicle Text G3 A"/>
            </a:endParaRPr>
          </a:p>
          <a:p>
            <a:pPr marL="285750" indent="-285750" algn="l" rtl="0" fontAlgn="base">
              <a:buFont typeface="Arial" panose="020B0604020202020204" pitchFamily="34" charset="0"/>
              <a:buChar char="•"/>
            </a:pPr>
            <a:r>
              <a:rPr lang="en-US" dirty="0" smtClean="0">
                <a:solidFill>
                  <a:srgbClr val="000000"/>
                </a:solidFill>
                <a:latin typeface="Chronicle Text G3 A"/>
              </a:rPr>
              <a:t> </a:t>
            </a:r>
            <a:r>
              <a:rPr lang="en-US" dirty="0">
                <a:solidFill>
                  <a:srgbClr val="000000"/>
                </a:solidFill>
                <a:latin typeface="Chronicle Text G3 A"/>
              </a:rPr>
              <a:t>Since all portal area drainage flows to the liver, and all </a:t>
            </a:r>
            <a:r>
              <a:rPr lang="en-US" dirty="0" err="1">
                <a:solidFill>
                  <a:srgbClr val="000000"/>
                </a:solidFill>
                <a:latin typeface="Chronicle Text G3 A"/>
              </a:rPr>
              <a:t>caval</a:t>
            </a:r>
            <a:r>
              <a:rPr lang="en-US" dirty="0">
                <a:solidFill>
                  <a:srgbClr val="000000"/>
                </a:solidFill>
                <a:latin typeface="Chronicle Text G3 A"/>
              </a:rPr>
              <a:t> blood flows to the lungs, </a:t>
            </a:r>
            <a:r>
              <a:rPr lang="en-US" i="1" dirty="0">
                <a:solidFill>
                  <a:srgbClr val="000000"/>
                </a:solidFill>
                <a:latin typeface="inherit"/>
              </a:rPr>
              <a:t>the liver and lungs are the most frequently involved secondary sites in </a:t>
            </a:r>
            <a:r>
              <a:rPr lang="en-US" i="1" dirty="0" err="1">
                <a:solidFill>
                  <a:srgbClr val="000000"/>
                </a:solidFill>
                <a:latin typeface="inherit"/>
              </a:rPr>
              <a:t>hematogenous</a:t>
            </a:r>
            <a:r>
              <a:rPr lang="en-US" i="1" dirty="0">
                <a:solidFill>
                  <a:srgbClr val="000000"/>
                </a:solidFill>
                <a:latin typeface="inherit"/>
              </a:rPr>
              <a:t> dissemination</a:t>
            </a:r>
            <a:r>
              <a:rPr lang="en-US" dirty="0">
                <a:solidFill>
                  <a:srgbClr val="000000"/>
                </a:solidFill>
                <a:latin typeface="Chronicle Text G3 A"/>
              </a:rPr>
              <a:t>. </a:t>
            </a:r>
            <a:endParaRPr lang="en-US" b="0" i="0" dirty="0">
              <a:solidFill>
                <a:srgbClr val="000000"/>
              </a:solidFill>
              <a:effectLst/>
              <a:latin typeface="Chronicle Text G3 A"/>
            </a:endParaRPr>
          </a:p>
        </p:txBody>
      </p:sp>
    </p:spTree>
    <p:extLst>
      <p:ext uri="{BB962C8B-B14F-4D97-AF65-F5344CB8AC3E}">
        <p14:creationId xmlns="" xmlns:p14="http://schemas.microsoft.com/office/powerpoint/2010/main" val="27466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64973"/>
            <a:ext cx="10515600" cy="5311990"/>
          </a:xfrm>
        </p:spPr>
        <p:txBody>
          <a:bodyPr>
            <a:normAutofit/>
          </a:bodyPr>
          <a:lstStyle/>
          <a:p>
            <a:pPr algn="l" rtl="0"/>
            <a:r>
              <a:rPr lang="en-US" b="1" dirty="0"/>
              <a:t>All tumors, benign and malignant, have </a:t>
            </a:r>
            <a:r>
              <a:rPr lang="en-US" b="1" dirty="0">
                <a:solidFill>
                  <a:srgbClr val="FF0000"/>
                </a:solidFill>
              </a:rPr>
              <a:t>two basic components</a:t>
            </a:r>
            <a:r>
              <a:rPr lang="en-US" b="1" dirty="0" smtClean="0">
                <a:solidFill>
                  <a:srgbClr val="FF0000"/>
                </a:solidFill>
              </a:rPr>
              <a:t>:</a:t>
            </a:r>
          </a:p>
          <a:p>
            <a:pPr algn="l" rtl="0"/>
            <a:r>
              <a:rPr lang="en-US" b="1" dirty="0" smtClean="0"/>
              <a:t> </a:t>
            </a:r>
            <a:r>
              <a:rPr lang="en-US" b="1" dirty="0"/>
              <a:t>(1) clonal neoplastic cells that constitute their </a:t>
            </a:r>
            <a:r>
              <a:rPr lang="en-US" b="1" i="1" dirty="0">
                <a:solidFill>
                  <a:srgbClr val="FF0000"/>
                </a:solidFill>
              </a:rPr>
              <a:t>parenchyma</a:t>
            </a:r>
            <a:r>
              <a:rPr lang="en-US" b="1" dirty="0"/>
              <a:t> </a:t>
            </a:r>
            <a:endParaRPr lang="en-US" b="1" dirty="0" smtClean="0"/>
          </a:p>
          <a:p>
            <a:pPr algn="l" rtl="0"/>
            <a:r>
              <a:rPr lang="en-US" b="1" dirty="0" smtClean="0"/>
              <a:t>(</a:t>
            </a:r>
            <a:r>
              <a:rPr lang="en-US" b="1" dirty="0"/>
              <a:t>2) reactive </a:t>
            </a:r>
            <a:r>
              <a:rPr lang="en-US" b="1" dirty="0" smtClean="0"/>
              <a:t>non </a:t>
            </a:r>
            <a:r>
              <a:rPr lang="en-US" b="1" dirty="0" err="1" smtClean="0"/>
              <a:t>neoplastic</a:t>
            </a:r>
            <a:r>
              <a:rPr lang="en-US" b="1" dirty="0" smtClean="0"/>
              <a:t> </a:t>
            </a:r>
            <a:r>
              <a:rPr lang="en-US" b="1" i="1" dirty="0" err="1" smtClean="0">
                <a:solidFill>
                  <a:srgbClr val="FF0000"/>
                </a:solidFill>
              </a:rPr>
              <a:t>stroma</a:t>
            </a:r>
            <a:r>
              <a:rPr lang="en-US" b="1" dirty="0" smtClean="0">
                <a:solidFill>
                  <a:srgbClr val="FF0000"/>
                </a:solidFill>
              </a:rPr>
              <a:t> </a:t>
            </a:r>
            <a:r>
              <a:rPr lang="en-US" b="1" dirty="0"/>
              <a:t>made up of connective tissue, blood vessels, and variable numbers of macrophages and lymphocytes. </a:t>
            </a:r>
            <a:endParaRPr lang="en-US" b="1" dirty="0" smtClean="0"/>
          </a:p>
        </p:txBody>
      </p:sp>
    </p:spTree>
    <p:extLst>
      <p:ext uri="{BB962C8B-B14F-4D97-AF65-F5344CB8AC3E}">
        <p14:creationId xmlns="" xmlns:p14="http://schemas.microsoft.com/office/powerpoint/2010/main" val="38299572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Summery</a:t>
            </a:r>
            <a:endParaRPr lang="ar-SA" dirty="0"/>
          </a:p>
        </p:txBody>
      </p:sp>
      <p:sp>
        <p:nvSpPr>
          <p:cNvPr id="3" name="Content Placeholder 2"/>
          <p:cNvSpPr>
            <a:spLocks noGrp="1"/>
          </p:cNvSpPr>
          <p:nvPr>
            <p:ph idx="1"/>
          </p:nvPr>
        </p:nvSpPr>
        <p:spPr/>
        <p:txBody>
          <a:bodyPr>
            <a:normAutofit fontScale="92500" lnSpcReduction="20000"/>
          </a:bodyPr>
          <a:lstStyle/>
          <a:p>
            <a:pPr algn="l" rtl="0" fontAlgn="base"/>
            <a:r>
              <a:rPr lang="en-US" b="1" dirty="0" smtClean="0"/>
              <a:t>Characteristics </a:t>
            </a:r>
            <a:r>
              <a:rPr lang="en-US" b="1" dirty="0"/>
              <a:t>of Benign and Malignant </a:t>
            </a:r>
            <a:r>
              <a:rPr lang="en-US" b="1" dirty="0" smtClean="0"/>
              <a:t>Tumors:</a:t>
            </a:r>
            <a:endParaRPr lang="en-US" b="1" dirty="0"/>
          </a:p>
          <a:p>
            <a:pPr algn="l" rtl="0" fontAlgn="base"/>
            <a:r>
              <a:rPr lang="en-US" dirty="0"/>
              <a:t>Benign and malignant tumors can be distinguished from one another based on the degree of differentiation, rate of growth, local invasiveness, and distant spread.</a:t>
            </a:r>
          </a:p>
          <a:p>
            <a:pPr algn="l" rtl="0" fontAlgn="base"/>
            <a:r>
              <a:rPr lang="en-US" dirty="0"/>
              <a:t>Benign tumors resemble the tissue of origin and are well differentiated; malignant tumors are poorly or completely undifferentiated (anaplastic).</a:t>
            </a:r>
          </a:p>
          <a:p>
            <a:pPr algn="l" rtl="0" fontAlgn="base"/>
            <a:r>
              <a:rPr lang="en-US" dirty="0"/>
              <a:t>Benign tumors are slow-growing, whereas malignant tumors generally grow faster.</a:t>
            </a:r>
          </a:p>
          <a:p>
            <a:pPr algn="l" rtl="0" fontAlgn="base"/>
            <a:r>
              <a:rPr lang="en-US" dirty="0"/>
              <a:t>Benign tumors are well circumscribed and have a capsule; malignant tumors are poorly circumscribed and invade the surrounding normal tissues.</a:t>
            </a:r>
          </a:p>
          <a:p>
            <a:pPr algn="l" rtl="0" fontAlgn="base"/>
            <a:r>
              <a:rPr lang="en-US" dirty="0"/>
              <a:t>Benign tumors remain localized to the site of origin, whereas malignant tumors are locally invasive and metastasize to distant sites.</a:t>
            </a:r>
          </a:p>
          <a:p>
            <a:pPr algn="l" rtl="0"/>
            <a:endParaRPr lang="ar-SA" dirty="0"/>
          </a:p>
        </p:txBody>
      </p:sp>
    </p:spTree>
    <p:extLst>
      <p:ext uri="{BB962C8B-B14F-4D97-AF65-F5344CB8AC3E}">
        <p14:creationId xmlns="" xmlns:p14="http://schemas.microsoft.com/office/powerpoint/2010/main" val="3795684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l" rtl="0"/>
            <a:endParaRPr lang="en-US" b="1" dirty="0" smtClean="0"/>
          </a:p>
          <a:p>
            <a:pPr algn="l" rtl="0"/>
            <a:r>
              <a:rPr lang="en-US" b="1" dirty="0"/>
              <a:t>Although the neoplastic cells largely determine a tumor's behavior and pathologic consequences, their growth and evolution is critically dependent on their </a:t>
            </a:r>
            <a:r>
              <a:rPr lang="en-US" b="1" dirty="0" err="1"/>
              <a:t>stroma</a:t>
            </a:r>
            <a:r>
              <a:rPr lang="en-US" b="1" dirty="0"/>
              <a:t>.</a:t>
            </a:r>
          </a:p>
          <a:p>
            <a:pPr algn="l" rtl="0"/>
            <a:r>
              <a:rPr lang="en-US" b="1" dirty="0"/>
              <a:t> An adequate stromal blood supply is requisite for the tumor cells to live and divide. </a:t>
            </a:r>
          </a:p>
          <a:p>
            <a:pPr algn="l" rtl="0"/>
            <a:endParaRPr lang="en-US" b="1" dirty="0"/>
          </a:p>
          <a:p>
            <a:pPr algn="l" rtl="0"/>
            <a:r>
              <a:rPr lang="en-US" b="1" dirty="0" smtClean="0"/>
              <a:t>The nomenclature of tumors and their biologic behavior are based primarily on the parenchymal component.</a:t>
            </a:r>
          </a:p>
          <a:p>
            <a:pPr algn="l"/>
            <a:endParaRPr lang="ar-SA" dirty="0" smtClean="0"/>
          </a:p>
          <a:p>
            <a:endParaRPr lang="ar-SA" dirty="0"/>
          </a:p>
        </p:txBody>
      </p:sp>
    </p:spTree>
    <p:extLst>
      <p:ext uri="{BB962C8B-B14F-4D97-AF65-F5344CB8AC3E}">
        <p14:creationId xmlns="" xmlns:p14="http://schemas.microsoft.com/office/powerpoint/2010/main" val="2184776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Benign tumors</a:t>
            </a:r>
            <a:endParaRPr lang="ar-SA" dirty="0"/>
          </a:p>
        </p:txBody>
      </p:sp>
      <p:sp>
        <p:nvSpPr>
          <p:cNvPr id="3" name="Content Placeholder 2"/>
          <p:cNvSpPr>
            <a:spLocks noGrp="1"/>
          </p:cNvSpPr>
          <p:nvPr>
            <p:ph idx="1"/>
          </p:nvPr>
        </p:nvSpPr>
        <p:spPr/>
        <p:txBody>
          <a:bodyPr>
            <a:normAutofit/>
          </a:bodyPr>
          <a:lstStyle/>
          <a:p>
            <a:pPr algn="l" rtl="0"/>
            <a:r>
              <a:rPr lang="en-US" b="1" dirty="0"/>
              <a:t>In general, benign tumors are designated by attaching the suffix </a:t>
            </a:r>
            <a:r>
              <a:rPr lang="en-US" b="1" i="1" dirty="0">
                <a:solidFill>
                  <a:srgbClr val="FF0000"/>
                </a:solidFill>
              </a:rPr>
              <a:t>-</a:t>
            </a:r>
            <a:r>
              <a:rPr lang="en-US" b="1" i="1" dirty="0" err="1">
                <a:solidFill>
                  <a:srgbClr val="FF0000"/>
                </a:solidFill>
              </a:rPr>
              <a:t>oma</a:t>
            </a:r>
            <a:r>
              <a:rPr lang="en-US" b="1" dirty="0">
                <a:solidFill>
                  <a:srgbClr val="FF0000"/>
                </a:solidFill>
              </a:rPr>
              <a:t> </a:t>
            </a:r>
            <a:r>
              <a:rPr lang="en-US" b="1" dirty="0"/>
              <a:t>to the cell of origin. </a:t>
            </a:r>
            <a:endParaRPr lang="en-US" b="1" dirty="0" smtClean="0"/>
          </a:p>
          <a:p>
            <a:pPr algn="l" rtl="0"/>
            <a:r>
              <a:rPr lang="en-US" b="1" dirty="0" smtClean="0"/>
              <a:t>Tumors </a:t>
            </a:r>
            <a:r>
              <a:rPr lang="en-US" b="1" dirty="0"/>
              <a:t>of </a:t>
            </a:r>
            <a:r>
              <a:rPr lang="en-US" b="1" dirty="0" err="1"/>
              <a:t>mesenchymal</a:t>
            </a:r>
            <a:r>
              <a:rPr lang="en-US" b="1" dirty="0"/>
              <a:t> cells generally follow this rule</a:t>
            </a:r>
            <a:r>
              <a:rPr lang="en-US" b="1" dirty="0" smtClean="0"/>
              <a:t>.</a:t>
            </a:r>
          </a:p>
          <a:p>
            <a:pPr algn="l" rtl="0"/>
            <a:r>
              <a:rPr lang="en-US" b="1" dirty="0" smtClean="0"/>
              <a:t> </a:t>
            </a:r>
            <a:r>
              <a:rPr lang="en-US" b="1" dirty="0"/>
              <a:t>For example, a benign tumor arising in fibrous </a:t>
            </a:r>
            <a:r>
              <a:rPr lang="en-US" b="1" dirty="0" err="1"/>
              <a:t>tisssue</a:t>
            </a:r>
            <a:r>
              <a:rPr lang="en-US" b="1" dirty="0"/>
              <a:t> is called a </a:t>
            </a:r>
            <a:r>
              <a:rPr lang="en-US" b="1" i="1" dirty="0">
                <a:solidFill>
                  <a:srgbClr val="FF0000"/>
                </a:solidFill>
              </a:rPr>
              <a:t>fibroma</a:t>
            </a:r>
            <a:r>
              <a:rPr lang="en-US" b="1" dirty="0"/>
              <a:t>, whereas a benign cartilaginous tumor is a </a:t>
            </a:r>
            <a:r>
              <a:rPr lang="en-US" b="1" i="1" dirty="0" err="1" smtClean="0">
                <a:solidFill>
                  <a:srgbClr val="FF0000"/>
                </a:solidFill>
              </a:rPr>
              <a:t>chondroma</a:t>
            </a:r>
            <a:r>
              <a:rPr lang="en-US" b="1" i="1" dirty="0" smtClean="0">
                <a:solidFill>
                  <a:srgbClr val="FF0000"/>
                </a:solidFill>
              </a:rPr>
              <a:t>.</a:t>
            </a:r>
            <a:endParaRPr lang="ar-SA" dirty="0"/>
          </a:p>
        </p:txBody>
      </p:sp>
    </p:spTree>
    <p:extLst>
      <p:ext uri="{BB962C8B-B14F-4D97-AF65-F5344CB8AC3E}">
        <p14:creationId xmlns="" xmlns:p14="http://schemas.microsoft.com/office/powerpoint/2010/main" val="4177615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9600"/>
            <a:ext cx="10515600" cy="5567363"/>
          </a:xfrm>
        </p:spPr>
        <p:txBody>
          <a:bodyPr>
            <a:normAutofit/>
          </a:bodyPr>
          <a:lstStyle/>
          <a:p>
            <a:pPr algn="l"/>
            <a:r>
              <a:rPr lang="en-US" b="1" i="1" dirty="0" smtClean="0">
                <a:solidFill>
                  <a:srgbClr val="FF0000"/>
                </a:solidFill>
              </a:rPr>
              <a:t>Adenoma</a:t>
            </a:r>
            <a:r>
              <a:rPr lang="en-US" b="1" dirty="0" smtClean="0">
                <a:solidFill>
                  <a:srgbClr val="FF0000"/>
                </a:solidFill>
              </a:rPr>
              <a:t> </a:t>
            </a:r>
            <a:r>
              <a:rPr lang="en-US" b="1" dirty="0" smtClean="0"/>
              <a:t>is applied to a benign epithelial neoplasm derived from glands, although they may or may not form glandular structures. </a:t>
            </a:r>
          </a:p>
          <a:p>
            <a:pPr algn="l"/>
            <a:endParaRPr lang="en-US" b="1" dirty="0"/>
          </a:p>
          <a:p>
            <a:pPr algn="l"/>
            <a:endParaRPr lang="en-US" b="1" dirty="0" smtClean="0"/>
          </a:p>
          <a:p>
            <a:pPr algn="l"/>
            <a:r>
              <a:rPr lang="en-US" b="1" dirty="0" smtClean="0"/>
              <a:t>Benign epithelial neoplasms producing microscopically or macroscopically visible finger-like or warty projections from epithelial surfaces are referred to as </a:t>
            </a:r>
            <a:r>
              <a:rPr lang="en-US" b="1" i="1" dirty="0" err="1" smtClean="0">
                <a:solidFill>
                  <a:srgbClr val="FF0000"/>
                </a:solidFill>
              </a:rPr>
              <a:t>papillomas</a:t>
            </a:r>
            <a:r>
              <a:rPr lang="en-US" b="1" dirty="0" smtClean="0"/>
              <a:t>. </a:t>
            </a:r>
            <a:endParaRPr lang="ar-SA" dirty="0"/>
          </a:p>
        </p:txBody>
      </p:sp>
    </p:spTree>
    <p:extLst>
      <p:ext uri="{BB962C8B-B14F-4D97-AF65-F5344CB8AC3E}">
        <p14:creationId xmlns="" xmlns:p14="http://schemas.microsoft.com/office/powerpoint/2010/main" val="568108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l" rtl="0"/>
            <a:r>
              <a:rPr lang="en-US" b="1" dirty="0" smtClean="0"/>
              <a:t>Those that form large cystic masses, as in the ovary, are referred to as </a:t>
            </a:r>
            <a:r>
              <a:rPr lang="en-US" b="1" i="1" dirty="0" err="1" smtClean="0">
                <a:solidFill>
                  <a:srgbClr val="FF0000"/>
                </a:solidFill>
              </a:rPr>
              <a:t>cystadenomas</a:t>
            </a:r>
            <a:r>
              <a:rPr lang="en-US" b="1" dirty="0" smtClean="0"/>
              <a:t>. Some tumors produce papillary patterns that protrude into cystic spaces and are called </a:t>
            </a:r>
            <a:r>
              <a:rPr lang="en-US" b="1" i="1" dirty="0" smtClean="0">
                <a:solidFill>
                  <a:srgbClr val="FF0000"/>
                </a:solidFill>
              </a:rPr>
              <a:t>papillary </a:t>
            </a:r>
            <a:r>
              <a:rPr lang="en-US" b="1" i="1" dirty="0" err="1" smtClean="0">
                <a:solidFill>
                  <a:srgbClr val="FF0000"/>
                </a:solidFill>
              </a:rPr>
              <a:t>cystadenomas</a:t>
            </a:r>
            <a:r>
              <a:rPr lang="en-US" b="1" dirty="0" smtClean="0">
                <a:solidFill>
                  <a:srgbClr val="FF0000"/>
                </a:solidFill>
              </a:rPr>
              <a:t>. </a:t>
            </a:r>
          </a:p>
          <a:p>
            <a:pPr algn="l" rtl="0"/>
            <a:endParaRPr lang="en-US" b="1" dirty="0">
              <a:solidFill>
                <a:srgbClr val="FF0000"/>
              </a:solidFill>
            </a:endParaRPr>
          </a:p>
          <a:p>
            <a:pPr algn="l" rtl="0"/>
            <a:r>
              <a:rPr lang="en-US" b="1" i="1" dirty="0" smtClean="0">
                <a:solidFill>
                  <a:srgbClr val="FF0000"/>
                </a:solidFill>
              </a:rPr>
              <a:t>Polyp</a:t>
            </a:r>
            <a:r>
              <a:rPr lang="en-US" dirty="0" smtClean="0"/>
              <a:t> is a mass that projects </a:t>
            </a:r>
            <a:r>
              <a:rPr lang="en-US" dirty="0" smtClean="0"/>
              <a:t>above </a:t>
            </a:r>
            <a:r>
              <a:rPr lang="en-US" dirty="0" smtClean="0"/>
              <a:t>mucosal surface</a:t>
            </a:r>
            <a:r>
              <a:rPr lang="en-US" b="1" dirty="0" smtClean="0"/>
              <a:t> produces a macroscopically visible projection above a mucosal surface </a:t>
            </a:r>
            <a:r>
              <a:rPr lang="en-US" b="1" dirty="0"/>
              <a:t>.</a:t>
            </a:r>
            <a:endParaRPr lang="ar-SA" dirty="0"/>
          </a:p>
        </p:txBody>
      </p:sp>
    </p:spTree>
    <p:extLst>
      <p:ext uri="{BB962C8B-B14F-4D97-AF65-F5344CB8AC3E}">
        <p14:creationId xmlns="" xmlns:p14="http://schemas.microsoft.com/office/powerpoint/2010/main" val="1120937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8668</TotalTime>
  <Words>2254</Words>
  <Application>Microsoft Office PowerPoint</Application>
  <PresentationFormat>Custom</PresentationFormat>
  <Paragraphs>252</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Classification of Tumors</vt:lpstr>
      <vt:lpstr>Objectives</vt:lpstr>
      <vt:lpstr>Slide 3</vt:lpstr>
      <vt:lpstr>Classification of Tumors</vt:lpstr>
      <vt:lpstr>Slide 5</vt:lpstr>
      <vt:lpstr>Slide 6</vt:lpstr>
      <vt:lpstr>Benign tumors</vt:lpstr>
      <vt:lpstr>Slide 8</vt:lpstr>
      <vt:lpstr>Slide 9</vt:lpstr>
      <vt:lpstr>polyp</vt:lpstr>
      <vt:lpstr>Malignant tumors:</vt:lpstr>
      <vt:lpstr>Slide 12</vt:lpstr>
      <vt:lpstr>Mixed tumor</vt:lpstr>
      <vt:lpstr>Slide 14</vt:lpstr>
      <vt:lpstr>Slide 15</vt:lpstr>
      <vt:lpstr>teratoma</vt:lpstr>
      <vt:lpstr>Slide 17</vt:lpstr>
      <vt:lpstr>Slide 18</vt:lpstr>
      <vt:lpstr>Slide 19</vt:lpstr>
      <vt:lpstr>Slide 20</vt:lpstr>
      <vt:lpstr>Slide 21</vt:lpstr>
      <vt:lpstr>Properties of Benign and malignant neoplasm </vt:lpstr>
      <vt:lpstr>Objectives</vt:lpstr>
      <vt:lpstr>Slide 24</vt:lpstr>
      <vt:lpstr>Differentiation and anaplasia </vt:lpstr>
      <vt:lpstr>Differentiation and anaplasia</vt:lpstr>
      <vt:lpstr>Slide 27</vt:lpstr>
      <vt:lpstr>Differentiation and anaplasia</vt:lpstr>
      <vt:lpstr>Squamous cell carcinoma</vt:lpstr>
      <vt:lpstr>Slide 30</vt:lpstr>
      <vt:lpstr>Differentiation and anaplasia</vt:lpstr>
      <vt:lpstr>Slide 32</vt:lpstr>
      <vt:lpstr>Anaplasia</vt:lpstr>
      <vt:lpstr>Slide 34</vt:lpstr>
      <vt:lpstr>Slide 35</vt:lpstr>
      <vt:lpstr>Slide 36</vt:lpstr>
      <vt:lpstr>Slide 37</vt:lpstr>
      <vt:lpstr>Rate of growth </vt:lpstr>
      <vt:lpstr>Rate of growth</vt:lpstr>
      <vt:lpstr>Slide 40</vt:lpstr>
      <vt:lpstr> Local invasion  </vt:lpstr>
      <vt:lpstr>Fibroadenoma</vt:lpstr>
      <vt:lpstr>Local invasion</vt:lpstr>
      <vt:lpstr>Invasive Carcinoma</vt:lpstr>
      <vt:lpstr>Metastasis. </vt:lpstr>
      <vt:lpstr>Metastasis. </vt:lpstr>
      <vt:lpstr>Metastasis. </vt:lpstr>
      <vt:lpstr>Slide 48</vt:lpstr>
      <vt:lpstr>Slide 49</vt:lpstr>
      <vt:lpstr>Summery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Classification of Tumors</dc:title>
  <dc:creator>Amany Abdulgader Fathaddin</dc:creator>
  <cp:lastModifiedBy>A</cp:lastModifiedBy>
  <cp:revision>50</cp:revision>
  <dcterms:created xsi:type="dcterms:W3CDTF">2015-05-25T10:54:11Z</dcterms:created>
  <dcterms:modified xsi:type="dcterms:W3CDTF">2015-10-29T19:57:02Z</dcterms:modified>
</cp:coreProperties>
</file>