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a:defRPr>
        <a:latin typeface="Calibri"/>
        <a:ea typeface="Calibri"/>
        <a:cs typeface="Calibri"/>
        <a:sym typeface="Calibri"/>
      </a:defRPr>
    </a:lvl6pPr>
    <a:lvl7pPr>
      <a:defRPr>
        <a:latin typeface="Calibri"/>
        <a:ea typeface="Calibri"/>
        <a:cs typeface="Calibri"/>
        <a:sym typeface="Calibri"/>
      </a:defRPr>
    </a:lvl7pPr>
    <a:lvl8pPr>
      <a:defRPr>
        <a:latin typeface="Calibri"/>
        <a:ea typeface="Calibri"/>
        <a:cs typeface="Calibri"/>
        <a:sym typeface="Calibri"/>
      </a:defRPr>
    </a:lvl8pPr>
    <a:lvl9pPr>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3CECE"/>
          </a:solidFill>
        </a:fill>
      </a:tcStyle>
    </a:wholeTbl>
    <a:band2H>
      <a:tcTxStyle b="def" i="def"/>
      <a:tcStyle>
        <a:tcBdr/>
        <a:fill>
          <a:solidFill>
            <a:srgbClr val="F1E8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E48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5"/>
          <p:cNvSpPr/>
          <p:nvPr>
            <p:ph type="sldImg"/>
          </p:nvPr>
        </p:nvSpPr>
        <p:spPr>
          <a:xfrm>
            <a:off x="1143000" y="685800"/>
            <a:ext cx="4572000" cy="3429000"/>
          </a:xfrm>
          <a:prstGeom prst="rect">
            <a:avLst/>
          </a:prstGeom>
        </p:spPr>
        <p:txBody>
          <a:bodyPr/>
          <a:lstStyle/>
          <a:p>
            <a:pPr lvl="0"/>
          </a:p>
        </p:txBody>
      </p:sp>
      <p:sp>
        <p:nvSpPr>
          <p:cNvPr id="6" name="Shape 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404292"/>
            <a:ext cx="2133600" cy="269241"/>
          </a:xfrm>
          <a:prstGeom prst="rect">
            <a:avLst/>
          </a:prstGeom>
          <a:ln w="12700">
            <a:miter lim="400000"/>
          </a:ln>
        </p:spPr>
        <p:txBody>
          <a:bodyPr lIns="45719" rIns="45719" anchor="ctr">
            <a:spAutoFit/>
          </a:bodyPr>
          <a:lstStyle>
            <a:lvl1pPr algn="r">
              <a:defRPr sz="1200">
                <a:solidFill>
                  <a:srgbClr val="898989"/>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spd="med" advClick="1"/>
  <p:txStyles>
    <p:titleStyle>
      <a:lvl1pPr algn="ctr">
        <a:defRPr sz="4400">
          <a:latin typeface="Calibri"/>
          <a:ea typeface="Calibri"/>
          <a:cs typeface="Calibri"/>
          <a:sym typeface="Calibri"/>
        </a:defRPr>
      </a:lvl1pPr>
      <a:lvl2pPr algn="ctr">
        <a:defRPr sz="4400">
          <a:latin typeface="Calibri"/>
          <a:ea typeface="Calibri"/>
          <a:cs typeface="Calibri"/>
          <a:sym typeface="Calibri"/>
        </a:defRPr>
      </a:lvl2pPr>
      <a:lvl3pPr algn="ctr">
        <a:defRPr sz="4400">
          <a:latin typeface="Calibri"/>
          <a:ea typeface="Calibri"/>
          <a:cs typeface="Calibri"/>
          <a:sym typeface="Calibri"/>
        </a:defRPr>
      </a:lvl3pPr>
      <a:lvl4pPr algn="ctr">
        <a:defRPr sz="4400">
          <a:latin typeface="Calibri"/>
          <a:ea typeface="Calibri"/>
          <a:cs typeface="Calibri"/>
          <a:sym typeface="Calibri"/>
        </a:defRPr>
      </a:lvl4pPr>
      <a:lvl5pPr algn="ctr">
        <a:defRPr sz="4400">
          <a:latin typeface="Calibri"/>
          <a:ea typeface="Calibri"/>
          <a:cs typeface="Calibri"/>
          <a:sym typeface="Calibri"/>
        </a:defRPr>
      </a:lvl5pPr>
      <a:lvl6pPr indent="457200" algn="ctr">
        <a:defRPr sz="4400">
          <a:latin typeface="Calibri"/>
          <a:ea typeface="Calibri"/>
          <a:cs typeface="Calibri"/>
          <a:sym typeface="Calibri"/>
        </a:defRPr>
      </a:lvl6pPr>
      <a:lvl7pPr indent="914400" algn="ctr">
        <a:defRPr sz="4400">
          <a:latin typeface="Calibri"/>
          <a:ea typeface="Calibri"/>
          <a:cs typeface="Calibri"/>
          <a:sym typeface="Calibri"/>
        </a:defRPr>
      </a:lvl7pPr>
      <a:lvl8pPr indent="1371600" algn="ctr">
        <a:defRPr sz="4400">
          <a:latin typeface="Calibri"/>
          <a:ea typeface="Calibri"/>
          <a:cs typeface="Calibri"/>
          <a:sym typeface="Calibri"/>
        </a:defRPr>
      </a:lvl8pPr>
      <a:lvl9pPr indent="1828800" algn="ctr">
        <a:defRPr sz="4400">
          <a:latin typeface="Calibri"/>
          <a:ea typeface="Calibri"/>
          <a:cs typeface="Calibri"/>
          <a:sym typeface="Calibri"/>
        </a:defRPr>
      </a:lvl9pPr>
    </p:titleStyle>
    <p:bodyStyle>
      <a:lvl1pPr marL="342900" indent="-342900">
        <a:spcBef>
          <a:spcPts val="700"/>
        </a:spcBef>
        <a:buSzPct val="100000"/>
        <a:buFont typeface="Arial"/>
        <a:buChar char="»"/>
        <a:defRPr sz="3200">
          <a:latin typeface="Calibri"/>
          <a:ea typeface="Calibri"/>
          <a:cs typeface="Calibri"/>
          <a:sym typeface="Calibri"/>
        </a:defRPr>
      </a:lvl1pPr>
      <a:lvl2pPr marL="783771" indent="-326571">
        <a:spcBef>
          <a:spcPts val="700"/>
        </a:spcBef>
        <a:buSzPct val="100000"/>
        <a:buFont typeface="Arial"/>
        <a:buChar char="–"/>
        <a:defRPr sz="3200">
          <a:latin typeface="Calibri"/>
          <a:ea typeface="Calibri"/>
          <a:cs typeface="Calibri"/>
          <a:sym typeface="Calibri"/>
        </a:defRPr>
      </a:lvl2pPr>
      <a:lvl3pPr marL="1219200" indent="-304800">
        <a:spcBef>
          <a:spcPts val="700"/>
        </a:spcBef>
        <a:buSzPct val="100000"/>
        <a:buFont typeface="Arial"/>
        <a:buChar char="•"/>
        <a:defRPr sz="3200">
          <a:latin typeface="Calibri"/>
          <a:ea typeface="Calibri"/>
          <a:cs typeface="Calibri"/>
          <a:sym typeface="Calibri"/>
        </a:defRPr>
      </a:lvl3pPr>
      <a:lvl4pPr marL="1737360" indent="-365760">
        <a:spcBef>
          <a:spcPts val="700"/>
        </a:spcBef>
        <a:buSzPct val="100000"/>
        <a:buFont typeface="Arial"/>
        <a:buChar char="–"/>
        <a:defRPr sz="3200">
          <a:latin typeface="Calibri"/>
          <a:ea typeface="Calibri"/>
          <a:cs typeface="Calibri"/>
          <a:sym typeface="Calibri"/>
        </a:defRPr>
      </a:lvl4pPr>
      <a:lvl5pPr marL="2235200" indent="-406400">
        <a:spcBef>
          <a:spcPts val="700"/>
        </a:spcBef>
        <a:buSzPct val="100000"/>
        <a:buFont typeface="Arial"/>
        <a:buChar char="»"/>
        <a:defRPr sz="3200">
          <a:latin typeface="Calibri"/>
          <a:ea typeface="Calibri"/>
          <a:cs typeface="Calibri"/>
          <a:sym typeface="Calibri"/>
        </a:defRPr>
      </a:lvl5pPr>
      <a:lvl6pPr marL="2692400" indent="-406400">
        <a:spcBef>
          <a:spcPts val="700"/>
        </a:spcBef>
        <a:buSzPct val="100000"/>
        <a:buFont typeface="Arial"/>
        <a:buChar char="•"/>
        <a:defRPr sz="3200">
          <a:latin typeface="Calibri"/>
          <a:ea typeface="Calibri"/>
          <a:cs typeface="Calibri"/>
          <a:sym typeface="Calibri"/>
        </a:defRPr>
      </a:lvl6pPr>
      <a:lvl7pPr marL="3149600" indent="-406400">
        <a:spcBef>
          <a:spcPts val="700"/>
        </a:spcBef>
        <a:buSzPct val="100000"/>
        <a:buFont typeface="Arial"/>
        <a:buChar char="•"/>
        <a:defRPr sz="3200">
          <a:latin typeface="Calibri"/>
          <a:ea typeface="Calibri"/>
          <a:cs typeface="Calibri"/>
          <a:sym typeface="Calibri"/>
        </a:defRPr>
      </a:lvl7pPr>
      <a:lvl8pPr marL="3606800" indent="-406400">
        <a:spcBef>
          <a:spcPts val="700"/>
        </a:spcBef>
        <a:buSzPct val="100000"/>
        <a:buFont typeface="Arial"/>
        <a:buChar char="•"/>
        <a:defRPr sz="3200">
          <a:latin typeface="Calibri"/>
          <a:ea typeface="Calibri"/>
          <a:cs typeface="Calibri"/>
          <a:sym typeface="Calibri"/>
        </a:defRPr>
      </a:lvl8pPr>
      <a:lvl9pPr marL="4064000" indent="-406400">
        <a:spcBef>
          <a:spcPts val="700"/>
        </a:spcBef>
        <a:buSzPct val="100000"/>
        <a:buFont typeface="Arial"/>
        <a:buChar char="•"/>
        <a:defRPr sz="3200">
          <a:latin typeface="Calibri"/>
          <a:ea typeface="Calibri"/>
          <a:cs typeface="Calibri"/>
          <a:sym typeface="Calibri"/>
        </a:defRPr>
      </a:lvl9pPr>
    </p:bodyStyle>
    <p:otherStyle>
      <a:lvl1pPr algn="r">
        <a:defRPr sz="1200">
          <a:solidFill>
            <a:schemeClr val="tx1"/>
          </a:solidFill>
          <a:latin typeface="+mn-lt"/>
          <a:ea typeface="+mn-ea"/>
          <a:cs typeface="+mn-cs"/>
          <a:sym typeface="Calibri"/>
        </a:defRPr>
      </a:lvl1pPr>
      <a:lvl2pPr indent="457200" algn="r">
        <a:defRPr sz="1200">
          <a:solidFill>
            <a:schemeClr val="tx1"/>
          </a:solidFill>
          <a:latin typeface="+mn-lt"/>
          <a:ea typeface="+mn-ea"/>
          <a:cs typeface="+mn-cs"/>
          <a:sym typeface="Calibri"/>
        </a:defRPr>
      </a:lvl2pPr>
      <a:lvl3pPr indent="914400" algn="r">
        <a:defRPr sz="1200">
          <a:solidFill>
            <a:schemeClr val="tx1"/>
          </a:solidFill>
          <a:latin typeface="+mn-lt"/>
          <a:ea typeface="+mn-ea"/>
          <a:cs typeface="+mn-cs"/>
          <a:sym typeface="Calibri"/>
        </a:defRPr>
      </a:lvl3pPr>
      <a:lvl4pPr indent="1371600" algn="r">
        <a:defRPr sz="1200">
          <a:solidFill>
            <a:schemeClr val="tx1"/>
          </a:solidFill>
          <a:latin typeface="+mn-lt"/>
          <a:ea typeface="+mn-ea"/>
          <a:cs typeface="+mn-cs"/>
          <a:sym typeface="Calibri"/>
        </a:defRPr>
      </a:lvl4pPr>
      <a:lvl5pPr indent="1828800" algn="r">
        <a:defRPr sz="1200">
          <a:solidFill>
            <a:schemeClr val="tx1"/>
          </a:solidFill>
          <a:latin typeface="+mn-lt"/>
          <a:ea typeface="+mn-ea"/>
          <a:cs typeface="+mn-cs"/>
          <a:sym typeface="Calibri"/>
        </a:defRPr>
      </a:lvl5pPr>
      <a:lvl6pPr algn="r">
        <a:defRPr sz="1200">
          <a:solidFill>
            <a:schemeClr val="tx1"/>
          </a:solidFill>
          <a:latin typeface="+mn-lt"/>
          <a:ea typeface="+mn-ea"/>
          <a:cs typeface="+mn-cs"/>
          <a:sym typeface="Calibri"/>
        </a:defRPr>
      </a:lvl6pPr>
      <a:lvl7pPr algn="r">
        <a:defRPr sz="1200">
          <a:solidFill>
            <a:schemeClr val="tx1"/>
          </a:solidFill>
          <a:latin typeface="+mn-lt"/>
          <a:ea typeface="+mn-ea"/>
          <a:cs typeface="+mn-cs"/>
          <a:sym typeface="Calibri"/>
        </a:defRPr>
      </a:lvl7pPr>
      <a:lvl8pPr algn="r">
        <a:defRPr sz="1200">
          <a:solidFill>
            <a:schemeClr val="tx1"/>
          </a:solidFill>
          <a:latin typeface="+mn-lt"/>
          <a:ea typeface="+mn-ea"/>
          <a:cs typeface="+mn-cs"/>
          <a:sym typeface="Calibri"/>
        </a:defRPr>
      </a:lvl8pPr>
      <a:lvl9pPr algn="r">
        <a:defRPr sz="1200">
          <a:solidFill>
            <a:schemeClr val="tx1"/>
          </a:solidFill>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 name="Shape 8"/>
          <p:cNvSpPr/>
          <p:nvPr>
            <p:ph type="title" idx="4294967295"/>
          </p:nvPr>
        </p:nvSpPr>
        <p:spPr>
          <a:xfrm>
            <a:off x="685800" y="2130425"/>
            <a:ext cx="7772400" cy="1470025"/>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86968">
              <a:defRPr b="1" sz="4268" u="sng"/>
            </a:lvl1pPr>
          </a:lstStyle>
          <a:p>
            <a:pPr lvl="0">
              <a:defRPr b="0" sz="1800" u="none"/>
            </a:pPr>
            <a:r>
              <a:rPr b="1" sz="4268" u="sng"/>
              <a:t>CARCINOGENESIS: THE MOLECULAR BASIS OF CANCER</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 name="Shape 29"/>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30" name="Shape 30"/>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89321" indent="-289321">
              <a:lnSpc>
                <a:spcPct val="80000"/>
              </a:lnSpc>
              <a:spcBef>
                <a:spcPts val="600"/>
              </a:spcBef>
              <a:buChar char="•"/>
              <a:defRPr sz="1800"/>
            </a:pPr>
            <a:r>
              <a:rPr b="1" sz="2700"/>
              <a:t>Caretaker genes are responsible for processes that ensure the integrity of the genome, such as DNA repair.</a:t>
            </a:r>
            <a:endParaRPr b="1" sz="2700"/>
          </a:p>
          <a:p>
            <a:pPr lvl="0" marL="289321" indent="-289321">
              <a:lnSpc>
                <a:spcPct val="80000"/>
              </a:lnSpc>
              <a:spcBef>
                <a:spcPts val="600"/>
              </a:spcBef>
              <a:buChar char="•"/>
              <a:defRPr sz="1800"/>
            </a:pPr>
            <a:r>
              <a:rPr b="1" sz="2700"/>
              <a:t>Mutation of caretaker genes does not directly transform cells by affecting proliferation or apoptosis. </a:t>
            </a:r>
            <a:endParaRPr b="1" sz="2700"/>
          </a:p>
          <a:p>
            <a:pPr lvl="0" marL="289321" indent="-289321">
              <a:lnSpc>
                <a:spcPct val="80000"/>
              </a:lnSpc>
              <a:spcBef>
                <a:spcPts val="600"/>
              </a:spcBef>
              <a:buChar char="•"/>
              <a:defRPr sz="1800"/>
            </a:pPr>
            <a:r>
              <a:rPr b="1" sz="2700"/>
              <a:t>DNA repair genes affect cell proliferation or survival </a:t>
            </a:r>
            <a:r>
              <a:rPr b="1" sz="2700">
                <a:solidFill>
                  <a:srgbClr val="FF0000"/>
                </a:solidFill>
              </a:rPr>
              <a:t>indirectly</a:t>
            </a:r>
            <a:r>
              <a:rPr b="1" sz="2700"/>
              <a:t> by influencing the ability to repair nonlethal damage in other genes, including proto-oncogenes, tumor suppressor genes, and genes that regulate apoptosis.</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33" name="Shape 33"/>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FF0000"/>
              </a:buClr>
              <a:buChar char="•"/>
              <a:defRPr sz="1800"/>
            </a:pPr>
            <a:r>
              <a:rPr b="1" i="1" sz="3200">
                <a:solidFill>
                  <a:srgbClr val="FF0000"/>
                </a:solidFill>
              </a:rPr>
              <a:t>Carcinogenesis is a multistep process</a:t>
            </a:r>
            <a:r>
              <a:rPr b="1" i="1" sz="3200"/>
              <a:t> at both the phenotypic and the genetic levels, resulting from the accumulation of multiple mutations.</a:t>
            </a:r>
            <a:r>
              <a:rPr b="1" sz="3200"/>
              <a:t> </a:t>
            </a:r>
            <a:endParaRPr b="1" sz="3200"/>
          </a:p>
          <a:p>
            <a:pPr lvl="0">
              <a:buChar char="•"/>
              <a:defRPr sz="1800"/>
            </a:pPr>
            <a:r>
              <a:rPr b="1" sz="3200"/>
              <a:t>Malignant neoplasms have several phenotypic attributes, such as excessive growth, local invasiveness, and the ability to form distant metastases</a:t>
            </a:r>
            <a:r>
              <a:rPr sz="3200"/>
              <a:t>. </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 name="Shape 35"/>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spcBef>
                <a:spcPts val="800"/>
              </a:spcBef>
              <a:buChar char="•"/>
              <a:defRPr sz="1800"/>
            </a:pPr>
            <a:r>
              <a:rPr b="1" sz="3600" u="sng"/>
              <a:t>Tumor progression </a:t>
            </a:r>
            <a:endParaRPr b="1" sz="3600" u="sng"/>
          </a:p>
          <a:p>
            <a:pPr lvl="0">
              <a:buSzTx/>
              <a:buNone/>
              <a:defRPr sz="1800"/>
            </a:pPr>
            <a:r>
              <a:rPr sz="3200"/>
              <a:t>    over a period of time, many tumors become more aggressive and acquire greater malignant potential which is not simply represented by an increase in tumor size.</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 name="Shape 37"/>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Tumor progression and associated heterogeneity  results  from multiple mutations that accumulate independently in different tumor cells, generating </a:t>
            </a:r>
            <a:r>
              <a:rPr b="1" sz="3200">
                <a:solidFill>
                  <a:srgbClr val="FF0000"/>
                </a:solidFill>
              </a:rPr>
              <a:t>subclones </a:t>
            </a:r>
            <a:r>
              <a:rPr b="1" sz="3200"/>
              <a:t>with different characteristics </a:t>
            </a:r>
          </a:p>
        </p:txBody>
      </p:sp>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 name="Shape 39"/>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1962" indent="-271962" defTabSz="859536">
              <a:lnSpc>
                <a:spcPct val="90000"/>
              </a:lnSpc>
              <a:spcBef>
                <a:spcPts val="600"/>
              </a:spcBef>
              <a:buChar char="•"/>
              <a:defRPr sz="1800"/>
            </a:pPr>
            <a:r>
              <a:rPr b="1" i="1" sz="2538"/>
              <a:t>Even though most malignant tumors are monoclonal in origin, by the time they become clinically evident, their constituent cells are extremely heterogeneous.</a:t>
            </a:r>
            <a:r>
              <a:rPr b="1" sz="2538"/>
              <a:t> </a:t>
            </a:r>
            <a:endParaRPr b="1" sz="2538"/>
          </a:p>
          <a:p>
            <a:pPr lvl="0" marL="271962" indent="-271962" defTabSz="859536">
              <a:lnSpc>
                <a:spcPct val="90000"/>
              </a:lnSpc>
              <a:spcBef>
                <a:spcPts val="600"/>
              </a:spcBef>
              <a:buChar char="•"/>
              <a:defRPr sz="1800"/>
            </a:pPr>
            <a:r>
              <a:rPr b="1" sz="2538"/>
              <a:t>During progression, tumor cells are subjected to immune and nonimmune selection pressures.</a:t>
            </a:r>
            <a:endParaRPr b="1" sz="2538"/>
          </a:p>
          <a:p>
            <a:pPr lvl="0" marL="271962" indent="-271962" defTabSz="859536">
              <a:lnSpc>
                <a:spcPct val="90000"/>
              </a:lnSpc>
              <a:spcBef>
                <a:spcPts val="600"/>
              </a:spcBef>
              <a:buChar char="•"/>
              <a:defRPr sz="1800"/>
            </a:pPr>
            <a:r>
              <a:rPr b="1" sz="2538"/>
              <a:t>E.g  cells that are highly antigenic are destroyed by host defenses, whereas those with reduced growth factor requirements are positively selected. </a:t>
            </a:r>
            <a:endParaRPr b="1" sz="2538"/>
          </a:p>
          <a:p>
            <a:pPr lvl="0" marL="271962" indent="-271962" defTabSz="859536">
              <a:lnSpc>
                <a:spcPct val="90000"/>
              </a:lnSpc>
              <a:spcBef>
                <a:spcPts val="600"/>
              </a:spcBef>
              <a:buChar char="•"/>
              <a:defRPr sz="1800"/>
            </a:pPr>
            <a:r>
              <a:rPr b="1" sz="2538"/>
              <a:t>A growing tumor tends to be enriched for subclones that are capable of survival, growth, invasion, and metastasis</a:t>
            </a:r>
            <a:r>
              <a:rPr sz="2538"/>
              <a:t>.</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Shape 41"/>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pic>
        <p:nvPicPr>
          <p:cNvPr id="42" name="image.png"/>
          <p:cNvPicPr/>
          <p:nvPr/>
        </p:nvPicPr>
        <p:blipFill>
          <a:blip r:embed="rId2">
            <a:extLst/>
          </a:blip>
          <a:stretch>
            <a:fillRect/>
          </a:stretch>
        </p:blipFill>
        <p:spPr>
          <a:xfrm>
            <a:off x="533400" y="304800"/>
            <a:ext cx="7848600" cy="6553200"/>
          </a:xfrm>
          <a:prstGeom prst="rect">
            <a:avLst/>
          </a:prstGeom>
          <a:ln w="12700">
            <a:miter lim="400000"/>
          </a:ln>
        </p:spPr>
      </p:pic>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pic>
        <p:nvPicPr>
          <p:cNvPr id="45" name="image.png"/>
          <p:cNvPicPr/>
          <p:nvPr/>
        </p:nvPicPr>
        <p:blipFill>
          <a:blip r:embed="rId2">
            <a:extLst/>
          </a:blip>
          <a:stretch>
            <a:fillRect/>
          </a:stretch>
        </p:blipFill>
        <p:spPr>
          <a:xfrm>
            <a:off x="304800" y="533400"/>
            <a:ext cx="8458200" cy="6019800"/>
          </a:xfrm>
          <a:prstGeom prst="rect">
            <a:avLst/>
          </a:prstGeom>
          <a:ln w="12700">
            <a:miter lim="400000"/>
          </a:ln>
        </p:spPr>
      </p:pic>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 name="Shape 4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u="sng"/>
            </a:lvl1pPr>
          </a:lstStyle>
          <a:p>
            <a:pPr lvl="0">
              <a:defRPr b="0" sz="1800" u="none"/>
            </a:pPr>
            <a:r>
              <a:rPr b="1" sz="4400" u="sng"/>
              <a:t>Features of malignent cells</a:t>
            </a:r>
          </a:p>
        </p:txBody>
      </p:sp>
      <p:sp>
        <p:nvSpPr>
          <p:cNvPr id="48" name="Shape 48"/>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lnSpc>
                <a:spcPct val="80000"/>
              </a:lnSpc>
              <a:buChar char="•"/>
              <a:defRPr sz="1800"/>
            </a:pPr>
            <a:r>
              <a:rPr b="1" sz="3000"/>
              <a:t>1-Self-sufficiency in growth signals</a:t>
            </a:r>
            <a:endParaRPr b="1" sz="3000"/>
          </a:p>
          <a:p>
            <a:pPr lvl="0" marL="321468" indent="-321468">
              <a:lnSpc>
                <a:spcPct val="80000"/>
              </a:lnSpc>
              <a:buChar char="•"/>
              <a:defRPr sz="1800"/>
            </a:pPr>
            <a:r>
              <a:rPr b="1" sz="3000"/>
              <a:t>2-Insensitivity to growth-inhibitory signals</a:t>
            </a:r>
            <a:endParaRPr b="1" sz="3000"/>
          </a:p>
          <a:p>
            <a:pPr lvl="0" marL="321468" indent="-321468">
              <a:lnSpc>
                <a:spcPct val="80000"/>
              </a:lnSpc>
              <a:buChar char="•"/>
              <a:defRPr sz="1800"/>
            </a:pPr>
            <a:r>
              <a:rPr b="1" sz="3000"/>
              <a:t>3-Evasion of apoptosis</a:t>
            </a:r>
            <a:endParaRPr b="1" sz="3000"/>
          </a:p>
          <a:p>
            <a:pPr lvl="0" marL="321468" indent="-321468">
              <a:lnSpc>
                <a:spcPct val="80000"/>
              </a:lnSpc>
              <a:buChar char="•"/>
              <a:defRPr sz="1800"/>
            </a:pPr>
            <a:r>
              <a:rPr b="1" sz="3000"/>
              <a:t>4-Limitless replicative potential (i.e., overcoming cellular senescence and avoiding mitotic catastrophe)</a:t>
            </a:r>
            <a:endParaRPr b="1" sz="3000"/>
          </a:p>
          <a:p>
            <a:pPr lvl="0" marL="321468" indent="-321468">
              <a:lnSpc>
                <a:spcPct val="80000"/>
              </a:lnSpc>
              <a:buChar char="•"/>
              <a:defRPr sz="1800"/>
            </a:pPr>
            <a:r>
              <a:rPr b="1" sz="3000"/>
              <a:t>5-Development of sustained angiogenesis</a:t>
            </a:r>
            <a:endParaRPr b="1" sz="3000"/>
          </a:p>
          <a:p>
            <a:pPr lvl="0" marL="321468" indent="-321468">
              <a:lnSpc>
                <a:spcPct val="80000"/>
              </a:lnSpc>
              <a:buChar char="•"/>
              <a:defRPr sz="1800"/>
            </a:pPr>
            <a:r>
              <a:rPr b="1" sz="3000"/>
              <a:t>6-Ability to invade and metastasize</a:t>
            </a:r>
            <a:endParaRPr b="1" sz="3000"/>
          </a:p>
          <a:p>
            <a:pPr lvl="0" marL="321468" indent="-321468">
              <a:lnSpc>
                <a:spcPct val="80000"/>
              </a:lnSpc>
              <a:buChar char="•"/>
              <a:defRPr sz="1800"/>
            </a:pPr>
            <a:r>
              <a:rPr b="1" sz="3000"/>
              <a:t>7-Genomic instability resulting from defects in DNA repair</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41247">
              <a:defRPr b="1" sz="4048" u="sng"/>
            </a:lvl1pPr>
          </a:lstStyle>
          <a:p>
            <a:pPr lvl="0">
              <a:defRPr b="0" sz="1800" u="none"/>
            </a:pPr>
            <a:r>
              <a:rPr b="1" sz="4048" u="sng"/>
              <a:t>Self-Sufficiency in Growth Signals</a:t>
            </a:r>
          </a:p>
        </p:txBody>
      </p:sp>
      <p:sp>
        <p:nvSpPr>
          <p:cNvPr id="51" name="Shape 5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89321" indent="-289321">
              <a:lnSpc>
                <a:spcPct val="80000"/>
              </a:lnSpc>
              <a:spcBef>
                <a:spcPts val="600"/>
              </a:spcBef>
              <a:buChar char="•"/>
              <a:defRPr sz="1800"/>
            </a:pPr>
            <a:r>
              <a:rPr b="1" sz="2700"/>
              <a:t>Genes that promote autonomous cell growth in cancer cells are called </a:t>
            </a:r>
            <a:r>
              <a:rPr b="1" i="1" sz="2700">
                <a:solidFill>
                  <a:srgbClr val="FF0000"/>
                </a:solidFill>
              </a:rPr>
              <a:t>oncogenes.</a:t>
            </a:r>
            <a:r>
              <a:rPr b="1" sz="2700"/>
              <a:t> </a:t>
            </a:r>
            <a:endParaRPr b="1" sz="2700"/>
          </a:p>
          <a:p>
            <a:pPr lvl="0" marL="289321" indent="-289321">
              <a:lnSpc>
                <a:spcPct val="80000"/>
              </a:lnSpc>
              <a:spcBef>
                <a:spcPts val="600"/>
              </a:spcBef>
              <a:buChar char="•"/>
              <a:defRPr sz="1800"/>
            </a:pPr>
            <a:r>
              <a:rPr b="1" sz="2700"/>
              <a:t>They are derived by mutations in proto-oncogenes and are characterized by the ability to </a:t>
            </a:r>
            <a:r>
              <a:rPr b="1" sz="2700">
                <a:solidFill>
                  <a:srgbClr val="FF0000"/>
                </a:solidFill>
              </a:rPr>
              <a:t>promote cell growth in the absence of normal growth-promoting signals. </a:t>
            </a:r>
            <a:endParaRPr b="1" sz="2700">
              <a:solidFill>
                <a:srgbClr val="FF0000"/>
              </a:solidFill>
            </a:endParaRPr>
          </a:p>
          <a:p>
            <a:pPr lvl="0" marL="289321" indent="-289321">
              <a:lnSpc>
                <a:spcPct val="80000"/>
              </a:lnSpc>
              <a:spcBef>
                <a:spcPts val="600"/>
              </a:spcBef>
              <a:buChar char="•"/>
              <a:defRPr sz="1800"/>
            </a:pPr>
            <a:r>
              <a:rPr b="1" sz="2700"/>
              <a:t>Their products, called </a:t>
            </a:r>
            <a:r>
              <a:rPr b="1" i="1" sz="2700">
                <a:solidFill>
                  <a:srgbClr val="FF0000"/>
                </a:solidFill>
              </a:rPr>
              <a:t>oncoproteins</a:t>
            </a:r>
            <a:r>
              <a:rPr b="1" i="1" sz="2700"/>
              <a:t>,</a:t>
            </a:r>
            <a:r>
              <a:rPr b="1" sz="2700"/>
              <a:t> resemble the normal products of proto-oncogenes except that oncoproteins are </a:t>
            </a:r>
            <a:r>
              <a:rPr b="1" sz="2700">
                <a:solidFill>
                  <a:srgbClr val="FF0000"/>
                </a:solidFill>
              </a:rPr>
              <a:t>devoid of important regulatory elements,</a:t>
            </a:r>
            <a:r>
              <a:rPr b="1" sz="2700"/>
              <a:t> and their production in the transformed cells does not depend on growth factors or other external signals</a:t>
            </a:r>
            <a:r>
              <a:rPr sz="2700"/>
              <a:t>. </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Shape 53"/>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77748" indent="-277748" defTabSz="877823">
              <a:lnSpc>
                <a:spcPct val="80000"/>
              </a:lnSpc>
              <a:spcBef>
                <a:spcPts val="600"/>
              </a:spcBef>
              <a:buChar char="•"/>
              <a:defRPr sz="1800"/>
            </a:pPr>
            <a:r>
              <a:rPr b="1" sz="2592"/>
              <a:t>The binding of a growth factor to its specific receptor on the cell membrane causes transient and limited activation of the growth factor receptor. </a:t>
            </a:r>
            <a:endParaRPr b="1" sz="2592"/>
          </a:p>
          <a:p>
            <a:pPr lvl="0" marL="277748" indent="-277748" defTabSz="877823">
              <a:lnSpc>
                <a:spcPct val="80000"/>
              </a:lnSpc>
              <a:spcBef>
                <a:spcPts val="600"/>
              </a:spcBef>
              <a:buChar char="•"/>
              <a:defRPr sz="1800"/>
            </a:pPr>
            <a:r>
              <a:rPr sz="2592">
                <a:latin typeface="Wingdings 3"/>
                <a:ea typeface="Wingdings 3"/>
                <a:cs typeface="Wingdings 3"/>
                <a:sym typeface="Wingdings 3"/>
              </a:rPr>
              <a:t></a:t>
            </a:r>
            <a:r>
              <a:rPr b="1" sz="2592"/>
              <a:t> activates several signal-transducing proteins on the inner leaflet of the plasma membrane</a:t>
            </a:r>
            <a:endParaRPr b="1" sz="2592"/>
          </a:p>
          <a:p>
            <a:pPr lvl="0" marL="277748" indent="-277748" defTabSz="877823">
              <a:lnSpc>
                <a:spcPct val="80000"/>
              </a:lnSpc>
              <a:spcBef>
                <a:spcPts val="600"/>
              </a:spcBef>
              <a:buChar char="•"/>
              <a:defRPr sz="1800"/>
            </a:pPr>
            <a:r>
              <a:rPr sz="2592">
                <a:latin typeface="Wingdings 3"/>
                <a:ea typeface="Wingdings 3"/>
                <a:cs typeface="Wingdings 3"/>
                <a:sym typeface="Wingdings 3"/>
              </a:rPr>
              <a:t></a:t>
            </a:r>
            <a:r>
              <a:rPr b="1" sz="2592"/>
              <a:t>transmission of the transduced signal across the cytosol to the nucleus via second messengers or a cascade of signal transduction molecules</a:t>
            </a:r>
            <a:endParaRPr b="1" sz="2592"/>
          </a:p>
          <a:p>
            <a:pPr lvl="0" marL="277748" indent="-277748" defTabSz="877823">
              <a:lnSpc>
                <a:spcPct val="80000"/>
              </a:lnSpc>
              <a:spcBef>
                <a:spcPts val="600"/>
              </a:spcBef>
              <a:buChar char="•"/>
              <a:defRPr sz="1800"/>
            </a:pPr>
            <a:r>
              <a:rPr sz="2592">
                <a:latin typeface="Wingdings 3"/>
                <a:ea typeface="Wingdings 3"/>
                <a:cs typeface="Wingdings 3"/>
                <a:sym typeface="Wingdings 3"/>
              </a:rPr>
              <a:t></a:t>
            </a:r>
            <a:r>
              <a:rPr b="1" sz="2592"/>
              <a:t>induction and activation of nuclear regulatory factors that initiate DNA transcription</a:t>
            </a:r>
            <a:endParaRPr b="1" sz="2592"/>
          </a:p>
          <a:p>
            <a:pPr lvl="0" marL="277748" indent="-277748" defTabSz="877823">
              <a:lnSpc>
                <a:spcPct val="80000"/>
              </a:lnSpc>
              <a:spcBef>
                <a:spcPts val="600"/>
              </a:spcBef>
              <a:buChar char="•"/>
              <a:defRPr sz="1800"/>
            </a:pPr>
            <a:r>
              <a:rPr sz="2592">
                <a:latin typeface="Wingdings 3"/>
                <a:ea typeface="Wingdings 3"/>
                <a:cs typeface="Wingdings 3"/>
                <a:sym typeface="Wingdings 3"/>
              </a:rPr>
              <a:t></a:t>
            </a:r>
            <a:r>
              <a:rPr b="1" sz="2592"/>
              <a:t>progression of the cell into the cell cycle, resulting ultimately in cell division </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 name="Shape 10"/>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i="1" sz="3200"/>
              <a:t>Nonlethal genetic damage lies at the heart of carcinogenesis.</a:t>
            </a:r>
            <a:r>
              <a:rPr sz="3200"/>
              <a:t> </a:t>
            </a:r>
            <a:endParaRPr sz="3200"/>
          </a:p>
          <a:p>
            <a:pPr lvl="0">
              <a:buChar char="•"/>
              <a:defRPr sz="1800"/>
            </a:pPr>
            <a:r>
              <a:rPr sz="3200"/>
              <a:t>Mutation) may be acquired by the action of environmental agents, such as chemicals, radiation, or viruses, or it may be inherited in the germ line. </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98989"/>
                </a:solidFill>
              </a:rPr>
            </a:fld>
          </a:p>
        </p:txBody>
      </p:sp>
      <p:pic>
        <p:nvPicPr>
          <p:cNvPr id="56" name="image3_w.jpg"/>
          <p:cNvPicPr/>
          <p:nvPr/>
        </p:nvPicPr>
        <p:blipFill>
          <a:blip r:embed="rId2">
            <a:extLst/>
          </a:blip>
          <a:stretch>
            <a:fillRect/>
          </a:stretch>
        </p:blipFill>
        <p:spPr>
          <a:xfrm>
            <a:off x="525543" y="0"/>
            <a:ext cx="8376184" cy="6858000"/>
          </a:xfrm>
          <a:prstGeom prst="rect">
            <a:avLst/>
          </a:prstGeom>
          <a:ln w="12700">
            <a:miter lim="400000"/>
          </a:ln>
        </p:spPr>
      </p:pic>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u="sng"/>
            </a:lvl1pPr>
          </a:lstStyle>
          <a:p>
            <a:pPr lvl="0">
              <a:defRPr b="0" sz="1800" u="none"/>
            </a:pPr>
            <a:r>
              <a:rPr b="1" sz="4400" u="sng"/>
              <a:t>Growth Factors</a:t>
            </a:r>
          </a:p>
        </p:txBody>
      </p:sp>
      <p:sp>
        <p:nvSpPr>
          <p:cNvPr id="59" name="Shape 59"/>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80642" indent="-280642" defTabSz="886968">
              <a:lnSpc>
                <a:spcPct val="90000"/>
              </a:lnSpc>
              <a:spcBef>
                <a:spcPts val="600"/>
              </a:spcBef>
              <a:buChar char="•"/>
              <a:defRPr sz="1800"/>
            </a:pPr>
            <a:r>
              <a:rPr b="1" sz="2619"/>
              <a:t>All normal cells require stimulation by growth factors to undergo proliferation.</a:t>
            </a:r>
            <a:endParaRPr b="1" sz="2619"/>
          </a:p>
          <a:p>
            <a:pPr lvl="0" marL="280642" indent="-280642" defTabSz="886968">
              <a:lnSpc>
                <a:spcPct val="90000"/>
              </a:lnSpc>
              <a:spcBef>
                <a:spcPts val="600"/>
              </a:spcBef>
              <a:buChar char="•"/>
              <a:defRPr sz="1800"/>
            </a:pPr>
            <a:r>
              <a:rPr b="1" sz="2619" u="sng"/>
              <a:t>Types :</a:t>
            </a:r>
            <a:endParaRPr b="1" sz="2619" u="sng"/>
          </a:p>
          <a:p>
            <a:pPr lvl="0" marL="280642" indent="-280642" defTabSz="886968">
              <a:lnSpc>
                <a:spcPct val="90000"/>
              </a:lnSpc>
              <a:spcBef>
                <a:spcPts val="600"/>
              </a:spcBef>
              <a:buChar char="•"/>
              <a:defRPr sz="1800"/>
            </a:pPr>
            <a:r>
              <a:rPr b="1" sz="2619"/>
              <a:t>1- paracrine action. </a:t>
            </a:r>
            <a:endParaRPr b="1" sz="2619"/>
          </a:p>
          <a:p>
            <a:pPr lvl="0" marL="332613" indent="-332613" defTabSz="886968">
              <a:lnSpc>
                <a:spcPct val="90000"/>
              </a:lnSpc>
              <a:spcBef>
                <a:spcPts val="600"/>
              </a:spcBef>
              <a:buSzTx/>
              <a:buNone/>
              <a:defRPr sz="1800"/>
            </a:pPr>
            <a:r>
              <a:rPr b="1" sz="2619"/>
              <a:t>    growth factors are made by one cell type and act on a neighboring cell to stimulate proliferation </a:t>
            </a:r>
            <a:endParaRPr b="1" sz="2619"/>
          </a:p>
          <a:p>
            <a:pPr lvl="0" marL="332613" indent="-332613" defTabSz="886968">
              <a:lnSpc>
                <a:spcPct val="90000"/>
              </a:lnSpc>
              <a:spcBef>
                <a:spcPts val="600"/>
              </a:spcBef>
              <a:buSzTx/>
              <a:buNone/>
              <a:defRPr sz="1800"/>
            </a:pPr>
            <a:r>
              <a:rPr b="1" sz="2619"/>
              <a:t>   2-autocrine action</a:t>
            </a:r>
            <a:endParaRPr b="1" sz="2619"/>
          </a:p>
          <a:p>
            <a:pPr lvl="0" marL="332613" indent="-332613" defTabSz="886968">
              <a:lnSpc>
                <a:spcPct val="90000"/>
              </a:lnSpc>
              <a:spcBef>
                <a:spcPts val="600"/>
              </a:spcBef>
              <a:buSzTx/>
              <a:buNone/>
              <a:defRPr sz="1800"/>
            </a:pPr>
            <a:r>
              <a:rPr b="1" sz="2619"/>
              <a:t>    Many cancer cells acquire growth self-sufficiency by acquiring the ability to synthesize the same growth factors to which they are responsive.</a:t>
            </a:r>
          </a:p>
        </p:txBody>
      </p:sp>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u="sng"/>
            </a:lvl1pPr>
          </a:lstStyle>
          <a:p>
            <a:pPr lvl="0">
              <a:defRPr b="0" sz="1800" u="none"/>
            </a:pPr>
            <a:r>
              <a:rPr b="1" sz="4400" u="sng"/>
              <a:t>Growth Factor Receptors</a:t>
            </a:r>
          </a:p>
        </p:txBody>
      </p:sp>
      <p:sp>
        <p:nvSpPr>
          <p:cNvPr id="62" name="Shape 62"/>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Mutant receptor proteins deliver continuous mitogenic signals to cells, even in the absence of the growth factor in the environment. </a:t>
            </a:r>
            <a:endParaRPr b="1" sz="3200"/>
          </a:p>
          <a:p>
            <a:pPr lvl="0">
              <a:buChar char="•"/>
              <a:defRPr sz="1800"/>
            </a:pPr>
            <a:r>
              <a:rPr b="1" sz="3200"/>
              <a:t>overexpression of growth factor receptors can render cancer cells hyper-responsive to levels of the growth factor that would not normally trigger proliferation. </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65" name="Shape 65"/>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9184" indent="-329184" defTabSz="877823">
              <a:buChar char="•"/>
              <a:defRPr sz="1800"/>
            </a:pPr>
            <a:r>
              <a:rPr sz="3072"/>
              <a:t>E.g </a:t>
            </a:r>
            <a:endParaRPr sz="3072"/>
          </a:p>
          <a:p>
            <a:pPr lvl="0" marL="329184" indent="-329184" defTabSz="877823">
              <a:buChar char="•"/>
              <a:defRPr sz="1800"/>
            </a:pPr>
            <a:r>
              <a:rPr sz="3072"/>
              <a:t>overexpression involve the epidermal growth factor (EGF) receptor family. </a:t>
            </a:r>
            <a:r>
              <a:rPr i="1" sz="3072"/>
              <a:t>ERBB1,</a:t>
            </a:r>
            <a:endParaRPr i="1" sz="3072"/>
          </a:p>
          <a:p>
            <a:pPr lvl="0" marL="329184" indent="-329184" defTabSz="877823">
              <a:buChar char="•"/>
              <a:defRPr sz="1800"/>
            </a:pPr>
            <a:r>
              <a:rPr sz="3072"/>
              <a:t>the EGF receptor, is overexpressed in 80% of squamous cell carcinomas of the lung. </a:t>
            </a:r>
            <a:endParaRPr sz="3072"/>
          </a:p>
          <a:p>
            <a:pPr lvl="0" marL="329184" indent="-329184" defTabSz="877823">
              <a:buChar char="•"/>
              <a:defRPr sz="1800"/>
            </a:pPr>
            <a:r>
              <a:rPr sz="3072"/>
              <a:t>In 50% or more of glioblastomas. </a:t>
            </a:r>
            <a:endParaRPr sz="3072"/>
          </a:p>
          <a:p>
            <a:pPr lvl="0" marL="329184" indent="-329184" defTabSz="877823">
              <a:buChar char="•"/>
              <a:defRPr sz="1800"/>
            </a:pPr>
            <a:r>
              <a:rPr sz="3072"/>
              <a:t>In 80-100% of epithelial tumors of the head and neck.</a:t>
            </a:r>
          </a:p>
        </p:txBody>
      </p:sp>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68" name="Shape 68"/>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i="1" sz="3200"/>
              <a:t>HER2/NEU (ERBB2),</a:t>
            </a:r>
            <a:r>
              <a:rPr sz="3200"/>
              <a:t> is amplified in 25-30% of breast cancers and adenocarcinomas of the lung, ovary, and salivary glands. </a:t>
            </a:r>
            <a:endParaRPr sz="3200"/>
          </a:p>
          <a:p>
            <a:pPr lvl="0">
              <a:buChar char="•"/>
              <a:defRPr sz="1800"/>
            </a:pPr>
            <a:r>
              <a:rPr sz="3200"/>
              <a:t>These tumors are exquisitely sensitive to the mitogenic effects of small amounts of growth factors</a:t>
            </a:r>
            <a:endParaRPr sz="3200"/>
          </a:p>
          <a:p>
            <a:pPr lvl="0">
              <a:buChar char="•"/>
              <a:defRPr sz="1800"/>
            </a:pPr>
            <a:r>
              <a:rPr sz="3200"/>
              <a:t>High level of HER2</a:t>
            </a:r>
            <a:r>
              <a:rPr i="1" sz="3200"/>
              <a:t>/</a:t>
            </a:r>
            <a:r>
              <a:rPr sz="3200"/>
              <a:t>NEU protein in breast cancer cells is a poor prognosis. </a:t>
            </a:r>
          </a:p>
        </p:txBody>
      </p:sp>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71" name="Shape 7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sz="3200"/>
              <a:t>The significance of </a:t>
            </a:r>
            <a:r>
              <a:rPr i="1" sz="3200"/>
              <a:t>HER2/NEU</a:t>
            </a:r>
            <a:r>
              <a:rPr sz="3200"/>
              <a:t> in the pathogenesis of breast cancers is illustrated by the clinical benefit derived from blocking the extracellular domain of this receptor with anti-</a:t>
            </a:r>
            <a:r>
              <a:rPr i="1" sz="3200"/>
              <a:t>HER2/NEU</a:t>
            </a:r>
            <a:r>
              <a:rPr sz="3200"/>
              <a:t> antibodies. </a:t>
            </a:r>
            <a:endParaRPr sz="3200"/>
          </a:p>
          <a:p>
            <a:pPr lvl="0">
              <a:buChar char="•"/>
              <a:defRPr sz="1800"/>
            </a:pPr>
            <a:r>
              <a:rPr sz="3200"/>
              <a:t>Treatment of breast cancer with anti-HER2</a:t>
            </a:r>
            <a:r>
              <a:rPr i="1" sz="3200"/>
              <a:t>/</a:t>
            </a:r>
            <a:r>
              <a:rPr sz="3200"/>
              <a:t>NEU antibody (herciptin ) proved to be clinically effective .</a:t>
            </a:r>
          </a:p>
        </p:txBody>
      </p:sp>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 name="Shape 7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a:lvl1pPr>
          </a:lstStyle>
          <a:p>
            <a:pPr lvl="0">
              <a:defRPr b="0" sz="1800"/>
            </a:pPr>
            <a:r>
              <a:rPr b="1" sz="4400"/>
              <a:t>Signal-Transducing Proteins</a:t>
            </a:r>
          </a:p>
        </p:txBody>
      </p:sp>
      <p:sp>
        <p:nvSpPr>
          <p:cNvPr id="74" name="Shape 74"/>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89321" indent="-289321">
              <a:lnSpc>
                <a:spcPct val="80000"/>
              </a:lnSpc>
              <a:spcBef>
                <a:spcPts val="600"/>
              </a:spcBef>
              <a:buChar char="•"/>
              <a:defRPr sz="1800"/>
            </a:pPr>
            <a:r>
              <a:rPr sz="2700"/>
              <a:t>These signaling molecules couple growth factor receptors to their nuclear targets. </a:t>
            </a:r>
            <a:endParaRPr sz="2700"/>
          </a:p>
          <a:p>
            <a:pPr lvl="0" marL="289321" indent="-289321">
              <a:lnSpc>
                <a:spcPct val="80000"/>
              </a:lnSpc>
              <a:spcBef>
                <a:spcPts val="600"/>
              </a:spcBef>
              <a:buChar char="•"/>
              <a:defRPr sz="1800"/>
            </a:pPr>
            <a:r>
              <a:rPr sz="2700"/>
              <a:t>Many such signaling proteins are associated with the inner leaflet of the plasma membrane, where they receive signals from activated growth factor receptors and transmit them to the nucleus, either through </a:t>
            </a:r>
            <a:r>
              <a:rPr b="1" sz="2700"/>
              <a:t>second messengers </a:t>
            </a:r>
            <a:r>
              <a:rPr sz="2700"/>
              <a:t>or through a </a:t>
            </a:r>
            <a:r>
              <a:rPr b="1" sz="2700"/>
              <a:t>cascade of phosphorylation and activation of signal transduction molecules. </a:t>
            </a:r>
            <a:endParaRPr b="1" sz="2700"/>
          </a:p>
          <a:p>
            <a:pPr lvl="0" marL="289321" indent="-289321">
              <a:lnSpc>
                <a:spcPct val="80000"/>
              </a:lnSpc>
              <a:spcBef>
                <a:spcPts val="600"/>
              </a:spcBef>
              <a:buChar char="•"/>
              <a:defRPr sz="1800"/>
            </a:pPr>
            <a:r>
              <a:rPr sz="2700"/>
              <a:t>Two important members in this category are </a:t>
            </a:r>
            <a:endParaRPr sz="2700"/>
          </a:p>
          <a:p>
            <a:pPr lvl="0" marL="289321" indent="-289321">
              <a:lnSpc>
                <a:spcPct val="80000"/>
              </a:lnSpc>
              <a:spcBef>
                <a:spcPts val="600"/>
              </a:spcBef>
              <a:buChar char="•"/>
              <a:defRPr sz="1800"/>
            </a:pPr>
            <a:r>
              <a:rPr i="1" sz="2700"/>
              <a:t>1-RAS</a:t>
            </a:r>
            <a:r>
              <a:rPr sz="2700"/>
              <a:t>  gene</a:t>
            </a:r>
            <a:endParaRPr sz="2700"/>
          </a:p>
          <a:p>
            <a:pPr lvl="0" marL="289321" indent="-289321">
              <a:lnSpc>
                <a:spcPct val="80000"/>
              </a:lnSpc>
              <a:spcBef>
                <a:spcPts val="600"/>
              </a:spcBef>
              <a:buChar char="•"/>
              <a:defRPr sz="1800"/>
            </a:pPr>
            <a:r>
              <a:rPr i="1" sz="2700"/>
              <a:t>2-ABL gene</a:t>
            </a:r>
          </a:p>
        </p:txBody>
      </p:sp>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6" name="Shape 76"/>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77" name="Shape 77"/>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lnSpc>
                <a:spcPct val="80000"/>
              </a:lnSpc>
              <a:buChar char="•"/>
              <a:defRPr sz="1800"/>
            </a:pPr>
            <a:r>
              <a:rPr i="1" sz="3000"/>
              <a:t>RAS</a:t>
            </a:r>
            <a:r>
              <a:rPr sz="3000"/>
              <a:t> is the most commonly mutated proto-oncogene in human tumors.</a:t>
            </a:r>
            <a:endParaRPr sz="3000"/>
          </a:p>
          <a:p>
            <a:pPr lvl="0" marL="321468" indent="-321468">
              <a:lnSpc>
                <a:spcPct val="80000"/>
              </a:lnSpc>
              <a:buChar char="•"/>
              <a:defRPr sz="1800"/>
            </a:pPr>
            <a:r>
              <a:rPr sz="3000"/>
              <a:t>Approximately 30% of all human tumors contain mutated versions of the </a:t>
            </a:r>
            <a:r>
              <a:rPr i="1" sz="3000"/>
              <a:t>RAS</a:t>
            </a:r>
            <a:r>
              <a:rPr sz="3000"/>
              <a:t> gene</a:t>
            </a:r>
            <a:endParaRPr sz="3000"/>
          </a:p>
          <a:p>
            <a:pPr lvl="0" marL="321468" indent="-321468">
              <a:lnSpc>
                <a:spcPct val="80000"/>
              </a:lnSpc>
              <a:buChar char="•"/>
              <a:defRPr sz="1800"/>
            </a:pPr>
            <a:r>
              <a:rPr sz="3000"/>
              <a:t>The incidence is even higher in some specific cancers (e.g., colon and pancreatic adenocarcinomas). </a:t>
            </a:r>
            <a:endParaRPr sz="3000"/>
          </a:p>
          <a:p>
            <a:pPr lvl="0" marL="321468" indent="-321468">
              <a:lnSpc>
                <a:spcPct val="80000"/>
              </a:lnSpc>
              <a:buChar char="•"/>
              <a:defRPr sz="1800"/>
            </a:pPr>
            <a:r>
              <a:rPr sz="3000"/>
              <a:t>RAS is a member of a family of small G proteins that bind guanosine nucleotides (guanosine triphosphate [GTP] and guanosine diphosphate [GDP]). </a:t>
            </a:r>
          </a:p>
        </p:txBody>
      </p:sp>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Shape 79"/>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80" name="Shape 80"/>
          <p:cNvSpPr/>
          <p:nvPr>
            <p:ph type="body" idx="4294967295"/>
          </p:nvPr>
        </p:nvSpPr>
        <p:spPr>
          <a:xfrm>
            <a:off x="457200" y="1600200"/>
            <a:ext cx="8229600" cy="4525963"/>
          </a:xfrm>
          <a:prstGeom prst="rect">
            <a:avLst/>
          </a:prstGeom>
          <a:ln w="12700">
            <a:miter lim="400000"/>
          </a:ln>
        </p:spPr>
        <p:txBody>
          <a:bodyPr lIns="0" tIns="0" rIns="0" bIns="0">
            <a:normAutofit fontScale="100000" lnSpcReduction="0"/>
          </a:bodyPr>
          <a:lstStyle/>
          <a:p>
            <a:pPr lvl="0">
              <a:buChar char="•"/>
            </a:pPr>
          </a:p>
        </p:txBody>
      </p:sp>
      <p:pic>
        <p:nvPicPr>
          <p:cNvPr id="81" name="showimage.jpg" descr="showimage"/>
          <p:cNvPicPr/>
          <p:nvPr/>
        </p:nvPicPr>
        <p:blipFill>
          <a:blip r:embed="rId2">
            <a:extLst/>
          </a:blip>
          <a:stretch>
            <a:fillRect/>
          </a:stretch>
        </p:blipFill>
        <p:spPr>
          <a:xfrm>
            <a:off x="144462" y="46037"/>
            <a:ext cx="8999538" cy="6964363"/>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 name="Shape 83"/>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84" name="Shape 84"/>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lnSpc>
                <a:spcPct val="90000"/>
              </a:lnSpc>
              <a:buChar char="•"/>
              <a:defRPr sz="1800"/>
            </a:pPr>
            <a:r>
              <a:rPr b="1" sz="3000"/>
              <a:t>The </a:t>
            </a:r>
            <a:r>
              <a:rPr b="1" i="1" sz="3000"/>
              <a:t>ABL</a:t>
            </a:r>
            <a:r>
              <a:rPr b="1" sz="3000"/>
              <a:t> proto-oncogene has tyrosine kinase activity that is dampened by internal negative regulatory domains. </a:t>
            </a:r>
            <a:endParaRPr b="1" sz="3000"/>
          </a:p>
          <a:p>
            <a:pPr lvl="0" marL="321468" indent="-321468">
              <a:lnSpc>
                <a:spcPct val="90000"/>
              </a:lnSpc>
              <a:buChar char="•"/>
              <a:defRPr sz="1800"/>
            </a:pPr>
            <a:r>
              <a:rPr b="1" sz="3000"/>
              <a:t>In chronic myeloid leukemia (CML) and acute lymphocytic leukemias, </a:t>
            </a:r>
            <a:endParaRPr b="1" sz="3000"/>
          </a:p>
          <a:p>
            <a:pPr lvl="0" marL="321468" indent="-321468">
              <a:lnSpc>
                <a:spcPct val="90000"/>
              </a:lnSpc>
              <a:buChar char="•"/>
              <a:defRPr sz="1800"/>
            </a:pPr>
            <a:r>
              <a:rPr b="1" i="1" sz="3000"/>
              <a:t>When ABL</a:t>
            </a:r>
            <a:r>
              <a:rPr b="1" sz="3000"/>
              <a:t> gene is translocated from its normal site on chromosome 9 to chromosome 22, where it fuses with part of the breakpoint cluster region </a:t>
            </a:r>
            <a:r>
              <a:rPr b="1" i="1" sz="3000"/>
              <a:t>(BCR)</a:t>
            </a:r>
            <a:r>
              <a:rPr b="1" sz="3000"/>
              <a:t> gene  = </a:t>
            </a:r>
            <a:r>
              <a:rPr b="1" sz="3000">
                <a:solidFill>
                  <a:srgbClr val="FF0000"/>
                </a:solidFill>
              </a:rPr>
              <a:t>Philadelphia (Ph) chromosome .</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 name="Shape 12"/>
          <p:cNvSpPr/>
          <p:nvPr>
            <p:ph type="body" idx="4294967295"/>
          </p:nvPr>
        </p:nvSpPr>
        <p:spPr>
          <a:xfrm>
            <a:off x="457200" y="16891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buChar char="•"/>
              <a:defRPr sz="1800"/>
            </a:pPr>
            <a:r>
              <a:rPr b="1" sz="3000"/>
              <a:t>The genetic hypothesis of cancer implies that a tumor mass results from the clonal expansion of a single progenitor cell that has incurred genetic damage (i.e., </a:t>
            </a:r>
            <a:r>
              <a:rPr b="1" sz="3000">
                <a:solidFill>
                  <a:srgbClr val="FF0000"/>
                </a:solidFill>
              </a:rPr>
              <a:t>tumors are monoclonal</a:t>
            </a:r>
            <a:r>
              <a:rPr b="1" sz="3000"/>
              <a:t>)</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 name="Shape 86"/>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pic>
        <p:nvPicPr>
          <p:cNvPr id="87" name="image.png"/>
          <p:cNvPicPr/>
          <p:nvPr/>
        </p:nvPicPr>
        <p:blipFill>
          <a:blip r:embed="rId2">
            <a:extLst/>
          </a:blip>
          <a:stretch>
            <a:fillRect/>
          </a:stretch>
        </p:blipFill>
        <p:spPr>
          <a:xfrm>
            <a:off x="609600" y="228600"/>
            <a:ext cx="8153400" cy="6477000"/>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9" name="Shape 89"/>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90" name="Shape 90"/>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11824" indent="-311824" defTabSz="886968">
              <a:lnSpc>
                <a:spcPct val="80000"/>
              </a:lnSpc>
              <a:spcBef>
                <a:spcPts val="600"/>
              </a:spcBef>
              <a:buChar char="•"/>
              <a:defRPr sz="1800"/>
            </a:pPr>
            <a:r>
              <a:rPr b="1" sz="2910"/>
              <a:t>The BCR-ABL hybrid protein has potent, unregulated tyrosine kinase activity, which activates several pathways, including the </a:t>
            </a:r>
            <a:r>
              <a:rPr b="1" i="1" sz="2910"/>
              <a:t>RAS-RAF</a:t>
            </a:r>
            <a:r>
              <a:rPr b="1" sz="2910"/>
              <a:t> cascade. </a:t>
            </a:r>
            <a:endParaRPr b="1" sz="2910"/>
          </a:p>
          <a:p>
            <a:pPr lvl="0" marL="311824" indent="-311824" defTabSz="886968">
              <a:lnSpc>
                <a:spcPct val="80000"/>
              </a:lnSpc>
              <a:spcBef>
                <a:spcPts val="600"/>
              </a:spcBef>
              <a:buChar char="•"/>
              <a:defRPr sz="1800"/>
            </a:pPr>
            <a:r>
              <a:rPr b="1" sz="2910"/>
              <a:t>Normal ABL protein localizes in the nucleus, where its role is to promote apoptosis of cells that suffer DNA damage. </a:t>
            </a:r>
            <a:endParaRPr b="1" sz="2910"/>
          </a:p>
          <a:p>
            <a:pPr lvl="0" marL="311824" indent="-311824" defTabSz="886968">
              <a:lnSpc>
                <a:spcPct val="80000"/>
              </a:lnSpc>
              <a:spcBef>
                <a:spcPts val="600"/>
              </a:spcBef>
              <a:buChar char="•"/>
              <a:defRPr sz="1800"/>
            </a:pPr>
            <a:r>
              <a:rPr b="1" sz="2910"/>
              <a:t>The </a:t>
            </a:r>
            <a:r>
              <a:rPr b="1" i="1" sz="2910"/>
              <a:t>BCR-ABL</a:t>
            </a:r>
            <a:r>
              <a:rPr b="1" sz="2910"/>
              <a:t> gene cannot perform this function, because it is retained in the cytoplasm as a result of abnormal tyrosine kinase activity.</a:t>
            </a:r>
            <a:endParaRPr b="1" sz="2910"/>
          </a:p>
          <a:p>
            <a:pPr lvl="0" marL="332613" indent="-332613" defTabSz="886968">
              <a:lnSpc>
                <a:spcPct val="80000"/>
              </a:lnSpc>
              <a:spcBef>
                <a:spcPts val="600"/>
              </a:spcBef>
              <a:buSzTx/>
              <a:buNone/>
              <a:defRPr sz="1800"/>
            </a:pPr>
            <a:r>
              <a:rPr b="1" sz="2910"/>
              <a:t> </a:t>
            </a:r>
          </a:p>
        </p:txBody>
      </p:sp>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u="sng"/>
            </a:lvl1pPr>
          </a:lstStyle>
          <a:p>
            <a:pPr lvl="0">
              <a:defRPr b="0" sz="1800" u="none"/>
            </a:pPr>
            <a:r>
              <a:rPr b="1" sz="4400" u="sng"/>
              <a:t>Nuclear Transcription Factors </a:t>
            </a:r>
          </a:p>
        </p:txBody>
      </p:sp>
      <p:sp>
        <p:nvSpPr>
          <p:cNvPr id="93" name="Shape 93"/>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i="1" sz="3200"/>
              <a:t>Growth autonomy may occur as a consequence of mutations affecting genes that regulate transcription of DNA. </a:t>
            </a:r>
            <a:endParaRPr b="1" i="1" sz="3200"/>
          </a:p>
          <a:p>
            <a:pPr lvl="0">
              <a:buChar char="•"/>
              <a:defRPr sz="1800"/>
            </a:pPr>
            <a:r>
              <a:rPr b="1" i="1" sz="3200"/>
              <a:t>MYC, MYB, JUN, FOS, and REL oncogenes, function as transcription factors that regulate the expression of growth-promoting genes, such as cyclins</a:t>
            </a:r>
            <a:r>
              <a:rPr sz="3200"/>
              <a:t>.</a:t>
            </a:r>
          </a:p>
        </p:txBody>
      </p:sp>
    </p:spTree>
  </p:cSld>
  <p:clrMapOvr>
    <a:masterClrMapping/>
  </p:clrMapOvr>
  <p:transitio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96" name="Shape 96"/>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the </a:t>
            </a:r>
            <a:r>
              <a:rPr b="1" i="1" sz="3200"/>
              <a:t>MYC</a:t>
            </a:r>
            <a:r>
              <a:rPr b="1" sz="3200"/>
              <a:t> gene is involved most commonly in human tumors. </a:t>
            </a:r>
            <a:endParaRPr b="1" sz="3200"/>
          </a:p>
          <a:p>
            <a:pPr lvl="0">
              <a:buChar char="•"/>
              <a:defRPr sz="1800"/>
            </a:pPr>
            <a:r>
              <a:rPr b="1" sz="3200"/>
              <a:t>The </a:t>
            </a:r>
            <a:r>
              <a:rPr b="1" i="1" sz="3200"/>
              <a:t>MYC</a:t>
            </a:r>
            <a:r>
              <a:rPr b="1" sz="3200"/>
              <a:t> proto-oncogene is expressed in virtually all cells</a:t>
            </a:r>
            <a:endParaRPr b="1" sz="3200"/>
          </a:p>
          <a:p>
            <a:pPr lvl="0">
              <a:buChar char="•"/>
              <a:defRPr sz="1800"/>
            </a:pPr>
            <a:r>
              <a:rPr b="1" sz="3200"/>
              <a:t>the MYC protein is induced rapidly when quiescent cells receive a signal to divide. </a:t>
            </a:r>
          </a:p>
        </p:txBody>
      </p:sp>
    </p:spTree>
  </p:cSld>
  <p:clrMapOvr>
    <a:masterClrMapping/>
  </p:clrMapOvr>
  <p:transitio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99" name="Shape 99"/>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In normal cells, MYC levels decline to near basal level when the cell cycle begins.</a:t>
            </a:r>
            <a:endParaRPr b="1" sz="3200"/>
          </a:p>
          <a:p>
            <a:pPr lvl="0">
              <a:buChar char="•"/>
              <a:defRPr sz="1800"/>
            </a:pPr>
            <a:r>
              <a:rPr b="1" sz="3200"/>
              <a:t>In contrast, oncogenic versions of the </a:t>
            </a:r>
            <a:r>
              <a:rPr b="1" i="1" sz="3200"/>
              <a:t>MYC</a:t>
            </a:r>
            <a:r>
              <a:rPr b="1" sz="3200"/>
              <a:t> gene are associated with persistent expression or overexpression, contributing to sustained proliferation. </a:t>
            </a:r>
          </a:p>
        </p:txBody>
      </p:sp>
    </p:spTree>
  </p:cSld>
  <p:clrMapOvr>
    <a:masterClrMapping/>
  </p:clrMapOvr>
  <p:transitio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02" name="Shape 102"/>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Dysregulation of the </a:t>
            </a:r>
            <a:r>
              <a:rPr b="1" i="1" sz="3200"/>
              <a:t>MYC</a:t>
            </a:r>
            <a:r>
              <a:rPr b="1" sz="3200"/>
              <a:t> gene resulting from a t(8;14) translocation occurs in Burkitt lymphoma, a B-cell tumor. </a:t>
            </a:r>
            <a:endParaRPr b="1" sz="3200"/>
          </a:p>
          <a:p>
            <a:pPr lvl="0">
              <a:buChar char="•"/>
              <a:defRPr sz="1800"/>
            </a:pPr>
            <a:r>
              <a:rPr b="1" i="1" sz="3200"/>
              <a:t>MYC</a:t>
            </a:r>
            <a:r>
              <a:rPr b="1" sz="3200"/>
              <a:t> is also amplified in breast, colon, lung, and many other cancers; </a:t>
            </a:r>
            <a:endParaRPr b="1" sz="3200"/>
          </a:p>
          <a:p>
            <a:pPr lvl="0">
              <a:buChar char="•"/>
              <a:defRPr sz="1800"/>
            </a:pPr>
            <a:r>
              <a:rPr b="1" i="1" sz="3200"/>
              <a:t>N</a:t>
            </a:r>
            <a:r>
              <a:rPr b="1" sz="3200"/>
              <a:t>-</a:t>
            </a:r>
            <a:r>
              <a:rPr b="1" i="1" sz="3200"/>
              <a:t>MYC</a:t>
            </a:r>
            <a:r>
              <a:rPr b="1" sz="3200"/>
              <a:t> and </a:t>
            </a:r>
            <a:r>
              <a:rPr b="1" i="1" sz="3200"/>
              <a:t>L</a:t>
            </a:r>
            <a:r>
              <a:rPr b="1" sz="3200"/>
              <a:t>-</a:t>
            </a:r>
            <a:r>
              <a:rPr b="1" i="1" sz="3200"/>
              <a:t>MYC</a:t>
            </a:r>
            <a:r>
              <a:rPr b="1" sz="3200"/>
              <a:t> genes are amplified in neuroblastomas and small-cell cancers of lung. </a:t>
            </a:r>
          </a:p>
        </p:txBody>
      </p:sp>
    </p:spTree>
  </p:cSld>
  <p:clrMapOvr>
    <a:masterClrMapping/>
  </p:clrMapOvr>
  <p:transitio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4" name="Shape 104"/>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13816">
              <a:defRPr b="1" sz="3559" u="sng"/>
            </a:lvl1pPr>
          </a:lstStyle>
          <a:p>
            <a:pPr lvl="0">
              <a:defRPr b="0" sz="1800" u="none"/>
            </a:pPr>
            <a:r>
              <a:rPr b="1" sz="3559" u="sng"/>
              <a:t>Cyclins and Cyclin-Dependent Kinases (CDKs) </a:t>
            </a:r>
          </a:p>
        </p:txBody>
      </p:sp>
      <p:sp>
        <p:nvSpPr>
          <p:cNvPr id="105" name="Shape 105"/>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18897" indent="-318897" defTabSz="850391">
              <a:buChar char="•"/>
              <a:defRPr sz="1800"/>
            </a:pPr>
            <a:r>
              <a:rPr b="1" sz="2976"/>
              <a:t>Cancers may become autonomous if the genes that drive the cell cycle become dysregulated by mutations or amplification. </a:t>
            </a:r>
            <a:endParaRPr b="1" sz="2976"/>
          </a:p>
          <a:p>
            <a:pPr lvl="0" marL="318897" indent="-318897" defTabSz="850391">
              <a:buChar char="•"/>
              <a:defRPr sz="1800"/>
            </a:pPr>
            <a:r>
              <a:rPr b="1" sz="2976"/>
              <a:t>Progression of cells through the various phases of the cell cycle is controlled by CDKs.</a:t>
            </a:r>
            <a:endParaRPr b="1" sz="2976"/>
          </a:p>
          <a:p>
            <a:pPr lvl="0" marL="318897" indent="-318897" defTabSz="850391">
              <a:buChar char="•"/>
              <a:defRPr sz="1800"/>
            </a:pPr>
            <a:r>
              <a:rPr b="1" sz="2976"/>
              <a:t>CDKs  are activated by binding to </a:t>
            </a:r>
            <a:r>
              <a:rPr b="1" i="1" sz="2976"/>
              <a:t>cyclins,</a:t>
            </a:r>
            <a:r>
              <a:rPr b="1" sz="2976"/>
              <a:t> so called because of the cyclic nature of their production and degradation.</a:t>
            </a:r>
          </a:p>
        </p:txBody>
      </p:sp>
    </p:spTree>
  </p:cSld>
  <p:clrMapOvr>
    <a:masterClrMapping/>
  </p:clrMapOvr>
  <p:transitio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7" name="Shape 107"/>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pic>
        <p:nvPicPr>
          <p:cNvPr id="108" name="image.png"/>
          <p:cNvPicPr/>
          <p:nvPr/>
        </p:nvPicPr>
        <p:blipFill>
          <a:blip r:embed="rId2">
            <a:extLst/>
          </a:blip>
          <a:stretch>
            <a:fillRect/>
          </a:stretch>
        </p:blipFill>
        <p:spPr>
          <a:xfrm>
            <a:off x="304800" y="228600"/>
            <a:ext cx="8610600" cy="6400800"/>
          </a:xfrm>
          <a:prstGeom prst="rect">
            <a:avLst/>
          </a:prstGeom>
          <a:ln w="12700">
            <a:miter lim="400000"/>
          </a:ln>
        </p:spPr>
      </p:pic>
    </p:spTree>
  </p:cSld>
  <p:clrMapOvr>
    <a:masterClrMapping/>
  </p:clrMapOvr>
  <p:transitio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0" name="Shape 110"/>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11" name="Shape 11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39470" indent="-339470" defTabSz="905255">
              <a:lnSpc>
                <a:spcPct val="90000"/>
              </a:lnSpc>
              <a:buChar char="•"/>
              <a:defRPr sz="1800"/>
            </a:pPr>
            <a:r>
              <a:rPr b="1" sz="3168"/>
              <a:t>The CDK-cyclin complexes phosphorylate crucial target proteins that drive the cell through the cell cycle. </a:t>
            </a:r>
            <a:endParaRPr b="1" sz="3168"/>
          </a:p>
          <a:p>
            <a:pPr lvl="0" marL="339470" indent="-339470" defTabSz="905255">
              <a:lnSpc>
                <a:spcPct val="90000"/>
              </a:lnSpc>
              <a:buChar char="•"/>
              <a:defRPr sz="1800"/>
            </a:pPr>
            <a:r>
              <a:rPr b="1" sz="3168"/>
              <a:t>On completion of this task, cyclin levels decline rapidly. </a:t>
            </a:r>
            <a:endParaRPr b="1" sz="3168"/>
          </a:p>
          <a:p>
            <a:pPr lvl="0" marL="339470" indent="-339470" defTabSz="905255">
              <a:lnSpc>
                <a:spcPct val="90000"/>
              </a:lnSpc>
              <a:buChar char="•"/>
              <a:defRPr sz="1800"/>
            </a:pPr>
            <a:r>
              <a:rPr b="1" sz="3168"/>
              <a:t>More than 15 cyclins have been identified; cyclins D, E, A, and B appear sequentially during the cell cycle and bind to one or more CDK</a:t>
            </a:r>
            <a:r>
              <a:rPr sz="3168"/>
              <a:t>. </a:t>
            </a:r>
          </a:p>
        </p:txBody>
      </p:sp>
    </p:spTree>
  </p:cSld>
  <p:clrMapOvr>
    <a:masterClrMapping/>
  </p:clrMapOvr>
  <p:transitio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3" name="Shape 113"/>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14" name="Shape 114"/>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Mishaps affecting the expression of cyclin D or CDK4 seem to be a common event in neoplastic transformation. </a:t>
            </a:r>
            <a:endParaRPr b="1" sz="3200"/>
          </a:p>
          <a:p>
            <a:pPr lvl="0">
              <a:buChar char="•"/>
              <a:defRPr sz="1800"/>
            </a:pPr>
            <a:r>
              <a:rPr b="1" sz="3200"/>
              <a:t>The cyclin D genes are overexpressed in many cancers, including those affecting the breast, esophagus, liver, and a subset of lymphomas. </a:t>
            </a:r>
            <a:endParaRPr b="1" sz="3200"/>
          </a:p>
          <a:p>
            <a:pPr lvl="0">
              <a:buSzTx/>
              <a:buNone/>
              <a:defRPr sz="1800"/>
            </a:pPr>
            <a:r>
              <a:rPr b="1" sz="3200"/>
              <a:t> </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 name="Shape 14"/>
          <p:cNvSpPr/>
          <p:nvPr>
            <p:ph type="body" idx="4294967295"/>
          </p:nvPr>
        </p:nvSpPr>
        <p:spPr>
          <a:xfrm>
            <a:off x="457200" y="10668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85762" indent="-385762">
              <a:spcBef>
                <a:spcPts val="800"/>
              </a:spcBef>
              <a:buChar char="•"/>
              <a:defRPr sz="1800"/>
            </a:pPr>
            <a:r>
              <a:rPr b="1" i="1" sz="3600" u="sng"/>
              <a:t>Four classes of normal regulatory genes are involved :</a:t>
            </a:r>
            <a:endParaRPr b="1" i="1" sz="3600" u="sng"/>
          </a:p>
          <a:p>
            <a:pPr lvl="0">
              <a:buChar char="•"/>
              <a:defRPr sz="1800"/>
            </a:pPr>
            <a:r>
              <a:rPr b="1" i="1" sz="3200"/>
              <a:t>1-growth-promoting proto-oncogenes, </a:t>
            </a:r>
            <a:endParaRPr b="1" i="1" sz="3200"/>
          </a:p>
          <a:p>
            <a:pPr lvl="0">
              <a:buChar char="•"/>
              <a:defRPr sz="1800"/>
            </a:pPr>
            <a:r>
              <a:rPr b="1" i="1" sz="3200"/>
              <a:t>2-growth-inhibiting tumor</a:t>
            </a:r>
            <a:r>
              <a:rPr b="1" sz="3200"/>
              <a:t> </a:t>
            </a:r>
            <a:r>
              <a:rPr b="1" i="1" sz="3200"/>
              <a:t>suppressor genes, </a:t>
            </a:r>
            <a:endParaRPr b="1" i="1" sz="3200"/>
          </a:p>
          <a:p>
            <a:pPr lvl="0">
              <a:buChar char="•"/>
              <a:defRPr sz="1800"/>
            </a:pPr>
            <a:r>
              <a:rPr b="1" i="1" sz="3200"/>
              <a:t>3-genes that regulate apoptosis</a:t>
            </a:r>
            <a:endParaRPr b="1" i="1" sz="3200"/>
          </a:p>
          <a:p>
            <a:pPr lvl="0">
              <a:buChar char="•"/>
              <a:defRPr sz="1800"/>
            </a:pPr>
            <a:r>
              <a:rPr b="1" i="1" sz="3200"/>
              <a:t>4-genes involved in DNA</a:t>
            </a:r>
          </a:p>
        </p:txBody>
      </p:sp>
    </p:spTree>
  </p:cSld>
  <p:clrMapOvr>
    <a:masterClrMapping/>
  </p:clrMapOvr>
  <p:transitio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6" name="Shape 116"/>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17" name="Shape 117"/>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Amplification of the </a:t>
            </a:r>
            <a:r>
              <a:rPr b="1" i="1" sz="3200"/>
              <a:t>CDK4</a:t>
            </a:r>
            <a:r>
              <a:rPr b="1" sz="3200"/>
              <a:t> gene occurs in melanomas, sarcomas, and glioblastomas.</a:t>
            </a:r>
            <a:endParaRPr b="1" sz="3200"/>
          </a:p>
          <a:p>
            <a:pPr lvl="0">
              <a:buChar char="•"/>
              <a:defRPr sz="1800"/>
            </a:pPr>
            <a:endParaRPr b="1" sz="3200"/>
          </a:p>
          <a:p>
            <a:pPr lvl="0">
              <a:buChar char="•"/>
              <a:defRPr sz="1800"/>
            </a:pPr>
            <a:r>
              <a:rPr b="1" sz="3200"/>
              <a:t>Mutations affecting cyclin B and cyclin E and other CDKs also occur, but they are much less frequent than those affecting cyclin D/CDK4.</a:t>
            </a:r>
          </a:p>
        </p:txBody>
      </p:sp>
    </p:spTree>
  </p:cSld>
  <p:clrMapOvr>
    <a:masterClrMapping/>
  </p:clrMapOvr>
  <p:transitio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20" name="Shape 120"/>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lnSpc>
                <a:spcPct val="90000"/>
              </a:lnSpc>
              <a:buChar char="•"/>
              <a:defRPr sz="1800"/>
            </a:pPr>
            <a:r>
              <a:rPr b="1" sz="3000"/>
              <a:t>Cyclins arouse the CDKs .</a:t>
            </a:r>
            <a:endParaRPr b="1" sz="3000"/>
          </a:p>
          <a:p>
            <a:pPr lvl="0" marL="321468" indent="-321468">
              <a:lnSpc>
                <a:spcPct val="90000"/>
              </a:lnSpc>
              <a:buChar char="•"/>
              <a:defRPr sz="1800"/>
            </a:pPr>
            <a:r>
              <a:rPr b="1" sz="3000"/>
              <a:t>CDK inhibitors (CDKIs) silence the CDKs and exert negative control over the cell cycle.</a:t>
            </a:r>
            <a:endParaRPr b="1" sz="3000"/>
          </a:p>
          <a:p>
            <a:pPr lvl="0" marL="321468" indent="-321468">
              <a:lnSpc>
                <a:spcPct val="90000"/>
              </a:lnSpc>
              <a:buChar char="•"/>
              <a:defRPr sz="1800"/>
            </a:pPr>
            <a:r>
              <a:rPr b="1" sz="3000"/>
              <a:t>One family of CDKIs, composed of three </a:t>
            </a:r>
            <a:endParaRPr b="1" sz="3000"/>
          </a:p>
          <a:p>
            <a:pPr lvl="0">
              <a:lnSpc>
                <a:spcPct val="90000"/>
              </a:lnSpc>
              <a:buSzTx/>
              <a:buNone/>
              <a:defRPr sz="1800"/>
            </a:pPr>
            <a:r>
              <a:rPr b="1" sz="3000"/>
              <a:t>    proteins :</a:t>
            </a:r>
            <a:endParaRPr b="1" sz="3000"/>
          </a:p>
          <a:p>
            <a:pPr lvl="0" marL="321468" indent="-321468">
              <a:lnSpc>
                <a:spcPct val="90000"/>
              </a:lnSpc>
              <a:buChar char="•"/>
              <a:defRPr sz="1800"/>
            </a:pPr>
            <a:r>
              <a:rPr b="1" sz="3000"/>
              <a:t>1- p21 [CDKN1A], </a:t>
            </a:r>
            <a:endParaRPr b="1" sz="3000"/>
          </a:p>
          <a:p>
            <a:pPr lvl="0" marL="321468" indent="-321468">
              <a:lnSpc>
                <a:spcPct val="90000"/>
              </a:lnSpc>
              <a:buChar char="•"/>
              <a:defRPr sz="1800"/>
            </a:pPr>
            <a:r>
              <a:rPr b="1" sz="3000"/>
              <a:t>2-p27 [CDKN1B], </a:t>
            </a:r>
            <a:endParaRPr b="1" sz="3000"/>
          </a:p>
          <a:p>
            <a:pPr lvl="0" marL="321468" indent="-321468">
              <a:lnSpc>
                <a:spcPct val="90000"/>
              </a:lnSpc>
              <a:buChar char="•"/>
              <a:defRPr sz="1800"/>
            </a:pPr>
            <a:r>
              <a:rPr b="1" sz="3000"/>
              <a:t>3-p57 [CDKN1C], </a:t>
            </a:r>
            <a:endParaRPr b="1" sz="3000"/>
          </a:p>
          <a:p>
            <a:pPr lvl="0">
              <a:lnSpc>
                <a:spcPct val="90000"/>
              </a:lnSpc>
              <a:buSzTx/>
              <a:buNone/>
              <a:defRPr sz="1800"/>
            </a:pPr>
            <a:r>
              <a:rPr b="1" sz="3000">
                <a:solidFill>
                  <a:srgbClr val="FF0000"/>
                </a:solidFill>
              </a:rPr>
              <a:t>inhibits the CDKs broadly</a:t>
            </a:r>
          </a:p>
        </p:txBody>
      </p:sp>
    </p:spTree>
  </p:cSld>
  <p:clrMapOvr>
    <a:masterClrMapping/>
  </p:clrMapOvr>
  <p:transitio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13816">
              <a:defRPr b="1" sz="3559"/>
            </a:lvl1pPr>
          </a:lstStyle>
          <a:p>
            <a:pPr lvl="0">
              <a:defRPr b="0" sz="1800"/>
            </a:pPr>
            <a:r>
              <a:rPr b="1" sz="3559"/>
              <a:t>Insensitivity to Growth-Inhibitory Signals </a:t>
            </a:r>
          </a:p>
        </p:txBody>
      </p:sp>
      <p:sp>
        <p:nvSpPr>
          <p:cNvPr id="123" name="Shape 123"/>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2180" indent="-302180" defTabSz="859536">
              <a:spcBef>
                <a:spcPts val="600"/>
              </a:spcBef>
              <a:buChar char="•"/>
              <a:defRPr sz="1800"/>
            </a:pPr>
            <a:r>
              <a:rPr b="1" sz="2820"/>
              <a:t>Retinoblastoma </a:t>
            </a:r>
            <a:r>
              <a:rPr b="1" i="1" sz="2820"/>
              <a:t>(RB)</a:t>
            </a:r>
            <a:r>
              <a:rPr b="1" sz="2820"/>
              <a:t> gene, the first and prototypic cancer suppressor gene to be discovered. </a:t>
            </a:r>
            <a:endParaRPr b="1" sz="2820"/>
          </a:p>
          <a:p>
            <a:pPr lvl="0" marL="302180" indent="-302180" defTabSz="859536">
              <a:spcBef>
                <a:spcPts val="600"/>
              </a:spcBef>
              <a:buChar char="•"/>
              <a:defRPr sz="1800"/>
            </a:pPr>
            <a:r>
              <a:rPr b="1" sz="2820"/>
              <a:t>Retinoblastoma is an uncommon childhood tumor. </a:t>
            </a:r>
            <a:endParaRPr b="1" sz="2820"/>
          </a:p>
          <a:p>
            <a:pPr lvl="0" marL="302180" indent="-302180" defTabSz="859536">
              <a:spcBef>
                <a:spcPts val="600"/>
              </a:spcBef>
              <a:buChar char="•"/>
              <a:defRPr sz="1800"/>
            </a:pPr>
            <a:r>
              <a:rPr b="1" sz="2820"/>
              <a:t>Approximately 60% of retinoblastomas are sporadic, and  40% are familial,</a:t>
            </a:r>
            <a:endParaRPr b="1" sz="2820"/>
          </a:p>
          <a:p>
            <a:pPr lvl="0" marL="302180" indent="-302180" defTabSz="859536">
              <a:spcBef>
                <a:spcPts val="600"/>
              </a:spcBef>
              <a:buChar char="•"/>
              <a:defRPr sz="1800"/>
            </a:pPr>
            <a:r>
              <a:rPr b="1" sz="2820"/>
              <a:t>The predisposition to develop the tumor being transmitted as an autosomal dominant trait. </a:t>
            </a:r>
          </a:p>
        </p:txBody>
      </p:sp>
    </p:spTree>
  </p:cSld>
  <p:clrMapOvr>
    <a:masterClrMapping/>
  </p:clrMapOvr>
  <p:transitio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Shape 125"/>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26" name="Shape 126"/>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To account for the sporadic and familial occurrence of an identical tumor, Knudson, in 1974, proposed his now famous </a:t>
            </a:r>
            <a:r>
              <a:rPr b="1" i="1" sz="3200">
                <a:solidFill>
                  <a:srgbClr val="FF0000"/>
                </a:solidFill>
              </a:rPr>
              <a:t>two-hit</a:t>
            </a:r>
            <a:r>
              <a:rPr b="1" sz="3200">
                <a:solidFill>
                  <a:srgbClr val="FF0000"/>
                </a:solidFill>
              </a:rPr>
              <a:t> hypothesis.</a:t>
            </a:r>
          </a:p>
        </p:txBody>
      </p:sp>
    </p:spTree>
  </p:cSld>
  <p:clrMapOvr>
    <a:masterClrMapping/>
  </p:clrMapOvr>
  <p:transitio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8" name="Shape 128"/>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pic>
        <p:nvPicPr>
          <p:cNvPr id="129" name="image.png"/>
          <p:cNvPicPr/>
          <p:nvPr/>
        </p:nvPicPr>
        <p:blipFill>
          <a:blip r:embed="rId2">
            <a:extLst/>
          </a:blip>
          <a:stretch>
            <a:fillRect/>
          </a:stretch>
        </p:blipFill>
        <p:spPr>
          <a:xfrm>
            <a:off x="304800" y="304800"/>
            <a:ext cx="8534400" cy="5821363"/>
          </a:xfrm>
          <a:prstGeom prst="rect">
            <a:avLst/>
          </a:prstGeom>
          <a:ln w="12700">
            <a:miter lim="400000"/>
          </a:ln>
        </p:spPr>
      </p:pic>
    </p:spTree>
  </p:cSld>
  <p:clrMapOvr>
    <a:masterClrMapping/>
  </p:clrMapOvr>
  <p:transitio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ph type="body" idx="4294967295"/>
          </p:nvPr>
        </p:nvSpPr>
        <p:spPr>
          <a:xfrm>
            <a:off x="457200" y="609600"/>
            <a:ext cx="8229600" cy="4906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2031" indent="-252031" defTabSz="768095">
              <a:spcBef>
                <a:spcPts val="500"/>
              </a:spcBef>
              <a:buChar char="•"/>
              <a:defRPr sz="1800"/>
            </a:pPr>
            <a:r>
              <a:rPr b="1" sz="2351"/>
              <a:t>Two mutations </a:t>
            </a:r>
            <a:r>
              <a:rPr b="1" i="1" sz="2351"/>
              <a:t>(hits)</a:t>
            </a:r>
            <a:r>
              <a:rPr b="1" sz="2351"/>
              <a:t> are required to produce retinoblastoma. </a:t>
            </a:r>
            <a:endParaRPr b="1" sz="2351"/>
          </a:p>
          <a:p>
            <a:pPr lvl="0" marL="252031" indent="-252031" defTabSz="768095">
              <a:spcBef>
                <a:spcPts val="500"/>
              </a:spcBef>
              <a:buChar char="•"/>
              <a:defRPr sz="1800"/>
            </a:pPr>
            <a:r>
              <a:rPr b="1" sz="2351"/>
              <a:t>These involve the </a:t>
            </a:r>
            <a:r>
              <a:rPr b="1" i="1" sz="2351"/>
              <a:t>RB</a:t>
            </a:r>
            <a:r>
              <a:rPr b="1" sz="2351"/>
              <a:t> gene, located on chromosome 13q14. </a:t>
            </a:r>
            <a:endParaRPr b="1" sz="2351"/>
          </a:p>
          <a:p>
            <a:pPr lvl="0" marL="252031" indent="-252031" defTabSz="768095">
              <a:spcBef>
                <a:spcPts val="500"/>
              </a:spcBef>
              <a:buChar char="•"/>
              <a:defRPr sz="1800"/>
            </a:pPr>
            <a:r>
              <a:rPr b="1" sz="2351"/>
              <a:t>Both of the normal alleles of the </a:t>
            </a:r>
            <a:r>
              <a:rPr b="1" i="1" sz="2351"/>
              <a:t>RB</a:t>
            </a:r>
            <a:r>
              <a:rPr b="1" sz="2351"/>
              <a:t> locus must be inactivated (two hits) for the development of retinoblastoma.</a:t>
            </a:r>
            <a:endParaRPr b="1" sz="2351"/>
          </a:p>
          <a:p>
            <a:pPr lvl="0" marL="252031" indent="-252031" defTabSz="768095">
              <a:spcBef>
                <a:spcPts val="500"/>
              </a:spcBef>
              <a:buChar char="•"/>
              <a:defRPr sz="1800"/>
            </a:pPr>
            <a:r>
              <a:rPr b="1" sz="2351"/>
              <a:t>in  familial cases, children inherit one defective copy of the </a:t>
            </a:r>
            <a:r>
              <a:rPr b="1" i="1" sz="2351"/>
              <a:t>RB</a:t>
            </a:r>
            <a:r>
              <a:rPr b="1" sz="2351"/>
              <a:t> gene in the germ line; the other copy is normal. </a:t>
            </a:r>
            <a:endParaRPr b="1" sz="2351"/>
          </a:p>
          <a:p>
            <a:pPr lvl="0" marL="252031" indent="-252031" defTabSz="768095">
              <a:spcBef>
                <a:spcPts val="500"/>
              </a:spcBef>
              <a:buChar char="•"/>
              <a:defRPr sz="1800"/>
            </a:pPr>
            <a:r>
              <a:rPr b="1" sz="2351"/>
              <a:t>Retinoblastoma develops when the normal </a:t>
            </a:r>
            <a:r>
              <a:rPr b="1" i="1" sz="2351"/>
              <a:t>RB</a:t>
            </a:r>
            <a:r>
              <a:rPr b="1" sz="2351"/>
              <a:t> gene is lost in retinoblasts as a result of somatic mutation. </a:t>
            </a:r>
            <a:endParaRPr b="1" sz="2351"/>
          </a:p>
          <a:p>
            <a:pPr lvl="0" marL="288035" indent="-288035" defTabSz="768095">
              <a:spcBef>
                <a:spcPts val="500"/>
              </a:spcBef>
              <a:buSzTx/>
              <a:buNone/>
              <a:defRPr sz="1800"/>
            </a:pPr>
            <a:r>
              <a:rPr b="1" sz="2351"/>
              <a:t> </a:t>
            </a:r>
          </a:p>
        </p:txBody>
      </p:sp>
    </p:spTree>
  </p:cSld>
  <p:clrMapOvr>
    <a:masterClrMapping/>
  </p:clrMapOvr>
  <p:transitio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34" name="Shape 134"/>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The RB pathway is important  to :</a:t>
            </a:r>
            <a:endParaRPr b="1" sz="3200"/>
          </a:p>
          <a:p>
            <a:pPr lvl="0">
              <a:buChar char="•"/>
              <a:defRPr sz="1800"/>
            </a:pPr>
            <a:r>
              <a:rPr b="1" sz="3200"/>
              <a:t>1- control of cell cycle progression at G</a:t>
            </a:r>
            <a:r>
              <a:rPr b="1" baseline="-25000" sz="3200"/>
              <a:t>1</a:t>
            </a:r>
            <a:r>
              <a:rPr b="1" sz="3200"/>
              <a:t> </a:t>
            </a:r>
            <a:endParaRPr b="1" sz="3200"/>
          </a:p>
          <a:p>
            <a:pPr lvl="0">
              <a:buChar char="•"/>
              <a:defRPr sz="1800"/>
            </a:pPr>
            <a:r>
              <a:rPr b="1" sz="3200"/>
              <a:t>2- induce cell differentiation </a:t>
            </a:r>
            <a:endParaRPr b="1" sz="3200"/>
          </a:p>
          <a:p>
            <a:pPr lvl="0">
              <a:buChar char="•"/>
              <a:defRPr sz="1800"/>
            </a:pPr>
            <a:r>
              <a:rPr b="1" sz="3200"/>
              <a:t>3- induce senescence</a:t>
            </a:r>
          </a:p>
        </p:txBody>
      </p:sp>
    </p:spTree>
  </p:cSld>
  <p:clrMapOvr>
    <a:masterClrMapping/>
  </p:clrMapOvr>
  <p:transitio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Shape 136"/>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37" name="Shape 137"/>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buChar char="•"/>
              <a:defRPr sz="1800"/>
            </a:pPr>
            <a:r>
              <a:rPr b="1" sz="2800"/>
              <a:t>Mutations in other genes that control RB phosphorylation can mimic the effect of </a:t>
            </a:r>
            <a:r>
              <a:rPr b="1" i="1" sz="2800"/>
              <a:t>RB</a:t>
            </a:r>
            <a:r>
              <a:rPr b="1" sz="2800"/>
              <a:t> loss</a:t>
            </a:r>
            <a:endParaRPr b="1" sz="2800"/>
          </a:p>
          <a:p>
            <a:pPr lvl="0" marL="300037" indent="-300037">
              <a:spcBef>
                <a:spcPts val="600"/>
              </a:spcBef>
              <a:buChar char="•"/>
              <a:defRPr sz="1800"/>
            </a:pPr>
            <a:r>
              <a:rPr b="1" sz="2800"/>
              <a:t>such genes are mutated in many cancers that seem to have normal </a:t>
            </a:r>
            <a:r>
              <a:rPr b="1" i="1" sz="2800"/>
              <a:t>RB</a:t>
            </a:r>
            <a:r>
              <a:rPr b="1" sz="2800"/>
              <a:t> genes.</a:t>
            </a:r>
          </a:p>
        </p:txBody>
      </p:sp>
    </p:spTree>
  </p:cSld>
  <p:clrMapOvr>
    <a:masterClrMapping/>
  </p:clrMapOvr>
  <p:transitio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40" name="Shape 140"/>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95751" indent="-295751" defTabSz="841247">
              <a:spcBef>
                <a:spcPts val="600"/>
              </a:spcBef>
              <a:buChar char="•"/>
              <a:defRPr sz="1800"/>
            </a:pPr>
            <a:r>
              <a:rPr b="1" sz="2760"/>
              <a:t>E.g </a:t>
            </a:r>
            <a:endParaRPr b="1" sz="2760"/>
          </a:p>
          <a:p>
            <a:pPr lvl="0" marL="295751" indent="-295751" defTabSz="841247">
              <a:spcBef>
                <a:spcPts val="600"/>
              </a:spcBef>
              <a:buChar char="•"/>
              <a:defRPr sz="1800"/>
            </a:pPr>
            <a:r>
              <a:rPr b="1" sz="2760"/>
              <a:t>mutational activation of CDK4 or overexpression of cyclin D would favor cell proliferation by facilitating RB phosphorylation and inactivation. </a:t>
            </a:r>
            <a:endParaRPr b="1" sz="2760"/>
          </a:p>
          <a:p>
            <a:pPr lvl="0" marL="295751" indent="-295751" defTabSz="841247">
              <a:spcBef>
                <a:spcPts val="600"/>
              </a:spcBef>
              <a:buChar char="•"/>
              <a:defRPr sz="1800"/>
            </a:pPr>
            <a:r>
              <a:rPr b="1" sz="2760"/>
              <a:t>cyclin D is overexpressed in many tumors because of gene amplification or translocation. </a:t>
            </a:r>
            <a:endParaRPr b="1" sz="2760"/>
          </a:p>
          <a:p>
            <a:pPr lvl="0" marL="295751" indent="-295751" defTabSz="841247">
              <a:spcBef>
                <a:spcPts val="600"/>
              </a:spcBef>
              <a:buChar char="•"/>
              <a:defRPr sz="1800"/>
            </a:pPr>
            <a:r>
              <a:rPr b="1" sz="2760"/>
              <a:t>Mutational inactivation of CDKIs also would drive the cell cycle by unregulated activation of cyclins and CDKs. </a:t>
            </a:r>
          </a:p>
        </p:txBody>
      </p:sp>
    </p:spTree>
  </p:cSld>
  <p:clrMapOvr>
    <a:masterClrMapping/>
  </p:clrMapOvr>
  <p:transitio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77823">
              <a:defRPr sz="1800"/>
            </a:pPr>
            <a:r>
              <a:rPr b="1" i="1" sz="3839" u="sng"/>
              <a:t>p53</a:t>
            </a:r>
            <a:r>
              <a:rPr b="1" sz="3839" u="sng"/>
              <a:t> Gene: Guardian of the Genome</a:t>
            </a:r>
          </a:p>
        </p:txBody>
      </p:sp>
      <p:sp>
        <p:nvSpPr>
          <p:cNvPr id="143" name="Shape 143"/>
          <p:cNvSpPr/>
          <p:nvPr>
            <p:ph type="body" idx="4294967295"/>
          </p:nvPr>
        </p:nvSpPr>
        <p:spPr>
          <a:xfrm>
            <a:off x="3810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lnSpc>
                <a:spcPct val="80000"/>
              </a:lnSpc>
              <a:buChar char="•"/>
              <a:defRPr sz="1800"/>
            </a:pPr>
            <a:r>
              <a:rPr b="1" sz="3000"/>
              <a:t>The </a:t>
            </a:r>
            <a:r>
              <a:rPr b="1" i="1" sz="3000"/>
              <a:t>p53</a:t>
            </a:r>
            <a:r>
              <a:rPr b="1" sz="3000"/>
              <a:t> tumor suppressor gene is one of the most commonly mutated genes in human cancers. </a:t>
            </a:r>
            <a:endParaRPr b="1" sz="3000"/>
          </a:p>
          <a:p>
            <a:pPr lvl="0" marL="321468" indent="-321468">
              <a:lnSpc>
                <a:spcPct val="80000"/>
              </a:lnSpc>
              <a:buClr>
                <a:srgbClr val="FF0000"/>
              </a:buClr>
              <a:buChar char="•"/>
              <a:defRPr sz="1800"/>
            </a:pPr>
            <a:r>
              <a:rPr b="1" i="1" sz="3000">
                <a:solidFill>
                  <a:srgbClr val="FF0000"/>
                </a:solidFill>
              </a:rPr>
              <a:t>P53 induces neoplastic transformation by three interlocking mechanisms: </a:t>
            </a:r>
            <a:endParaRPr b="1" i="1" sz="3000">
              <a:solidFill>
                <a:srgbClr val="FF0000"/>
              </a:solidFill>
            </a:endParaRPr>
          </a:p>
          <a:p>
            <a:pPr lvl="0" marL="321468" indent="-321468">
              <a:lnSpc>
                <a:spcPct val="80000"/>
              </a:lnSpc>
              <a:buChar char="•"/>
              <a:defRPr sz="1800"/>
            </a:pPr>
            <a:r>
              <a:rPr b="1" i="1" sz="3000"/>
              <a:t>1-activation of temporary cell cycle arrest (termed quiescence), </a:t>
            </a:r>
            <a:endParaRPr b="1" i="1" sz="3000"/>
          </a:p>
          <a:p>
            <a:pPr lvl="0" marL="321468" indent="-321468">
              <a:lnSpc>
                <a:spcPct val="80000"/>
              </a:lnSpc>
              <a:buChar char="•"/>
              <a:defRPr sz="1800"/>
            </a:pPr>
            <a:r>
              <a:rPr b="1" i="1" sz="3000"/>
              <a:t>2-induction of permanent cell cycle arrest (termed senescence), </a:t>
            </a:r>
            <a:endParaRPr b="1" i="1" sz="3000"/>
          </a:p>
          <a:p>
            <a:pPr lvl="0" marL="321468" indent="-321468">
              <a:lnSpc>
                <a:spcPct val="80000"/>
              </a:lnSpc>
              <a:buChar char="•"/>
              <a:defRPr sz="1800"/>
            </a:pPr>
            <a:r>
              <a:rPr b="1" i="1" sz="3000"/>
              <a:t>3-triggering of programmed cell death (termed apoptosis).</a:t>
            </a:r>
            <a:r>
              <a:rPr b="1" sz="3000"/>
              <a:t>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 name="Shape 16"/>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pic>
        <p:nvPicPr>
          <p:cNvPr id="17" name="image.png"/>
          <p:cNvPicPr/>
          <p:nvPr/>
        </p:nvPicPr>
        <p:blipFill>
          <a:blip r:embed="rId2">
            <a:extLst/>
          </a:blip>
          <a:stretch>
            <a:fillRect/>
          </a:stretch>
        </p:blipFill>
        <p:spPr>
          <a:xfrm>
            <a:off x="457200" y="457200"/>
            <a:ext cx="8686800" cy="6019800"/>
          </a:xfrm>
          <a:prstGeom prst="rect">
            <a:avLst/>
          </a:prstGeom>
          <a:ln w="12700">
            <a:miter lim="400000"/>
          </a:ln>
        </p:spPr>
      </p:pic>
    </p:spTree>
  </p:cSld>
  <p:clrMapOvr>
    <a:masterClrMapping/>
  </p:clrMapOvr>
  <p:transitio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Shape 145"/>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46" name="Shape 146"/>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lnSpc>
                <a:spcPct val="90000"/>
              </a:lnSpc>
              <a:buChar char="•"/>
              <a:defRPr sz="1800"/>
            </a:pPr>
            <a:r>
              <a:rPr b="1" i="1" sz="3000"/>
              <a:t>p53</a:t>
            </a:r>
            <a:r>
              <a:rPr b="1" sz="3000"/>
              <a:t> can be viewed as a central monitor of stress, directing the </a:t>
            </a:r>
            <a:r>
              <a:rPr b="1" sz="3000">
                <a:solidFill>
                  <a:srgbClr val="FF0000"/>
                </a:solidFill>
              </a:rPr>
              <a:t>stressed cells </a:t>
            </a:r>
            <a:r>
              <a:rPr b="1" sz="3000"/>
              <a:t>toward an appropriate response. </a:t>
            </a:r>
            <a:endParaRPr b="1" sz="3000"/>
          </a:p>
          <a:p>
            <a:pPr lvl="0" marL="321468" indent="-321468">
              <a:lnSpc>
                <a:spcPct val="90000"/>
              </a:lnSpc>
              <a:buClr>
                <a:srgbClr val="FF0000"/>
              </a:buClr>
              <a:buChar char="•"/>
              <a:defRPr sz="1800"/>
            </a:pPr>
            <a:r>
              <a:rPr b="1" sz="3000">
                <a:solidFill>
                  <a:srgbClr val="FF0000"/>
                </a:solidFill>
              </a:rPr>
              <a:t>A variety of stresses can trigger the </a:t>
            </a:r>
            <a:r>
              <a:rPr b="1" i="1" sz="3000">
                <a:solidFill>
                  <a:srgbClr val="FF0000"/>
                </a:solidFill>
              </a:rPr>
              <a:t>p53</a:t>
            </a:r>
            <a:r>
              <a:rPr b="1" sz="3000">
                <a:solidFill>
                  <a:srgbClr val="FF0000"/>
                </a:solidFill>
              </a:rPr>
              <a:t> response pathways including :</a:t>
            </a:r>
            <a:endParaRPr b="1" sz="3000">
              <a:solidFill>
                <a:srgbClr val="FF0000"/>
              </a:solidFill>
            </a:endParaRPr>
          </a:p>
          <a:p>
            <a:pPr lvl="0" marL="321468" indent="-321468">
              <a:lnSpc>
                <a:spcPct val="90000"/>
              </a:lnSpc>
              <a:buChar char="•"/>
              <a:defRPr sz="1800"/>
            </a:pPr>
            <a:r>
              <a:rPr b="1" sz="3000"/>
              <a:t>1-anoxia, </a:t>
            </a:r>
            <a:endParaRPr b="1" sz="3000"/>
          </a:p>
          <a:p>
            <a:pPr lvl="0" marL="321468" indent="-321468">
              <a:lnSpc>
                <a:spcPct val="90000"/>
              </a:lnSpc>
              <a:buChar char="•"/>
              <a:defRPr sz="1800"/>
            </a:pPr>
            <a:r>
              <a:rPr b="1" sz="3000"/>
              <a:t>2-inappropriate oncogene expression (e.g., </a:t>
            </a:r>
            <a:r>
              <a:rPr b="1" i="1" sz="3000"/>
              <a:t>MYC</a:t>
            </a:r>
            <a:r>
              <a:rPr b="1" sz="3000"/>
              <a:t> or </a:t>
            </a:r>
            <a:r>
              <a:rPr b="1" i="1" sz="3000"/>
              <a:t>RAS</a:t>
            </a:r>
            <a:r>
              <a:rPr b="1" sz="3000"/>
              <a:t>), </a:t>
            </a:r>
            <a:endParaRPr b="1" sz="3000"/>
          </a:p>
          <a:p>
            <a:pPr lvl="0" marL="321468" indent="-321468">
              <a:lnSpc>
                <a:spcPct val="90000"/>
              </a:lnSpc>
              <a:buChar char="•"/>
              <a:defRPr sz="1800"/>
            </a:pPr>
            <a:r>
              <a:rPr b="1" sz="3000"/>
              <a:t>3-damage to the integrity of DNA. </a:t>
            </a:r>
          </a:p>
        </p:txBody>
      </p:sp>
    </p:spTree>
  </p:cSld>
  <p:clrMapOvr>
    <a:masterClrMapping/>
  </p:clrMapOvr>
  <p:transitio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8" name="Shape 14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86968">
              <a:defRPr sz="1800"/>
            </a:pPr>
            <a:r>
              <a:rPr b="1" sz="3492"/>
              <a:t>Transforming Growth Factor-</a:t>
            </a:r>
            <a:r>
              <a:rPr b="1" sz="3492"/>
              <a:t>β </a:t>
            </a:r>
            <a:r>
              <a:rPr b="1" sz="3492"/>
              <a:t>Pathway </a:t>
            </a:r>
            <a:br>
              <a:rPr b="1" sz="3492"/>
            </a:br>
          </a:p>
        </p:txBody>
      </p:sp>
      <p:sp>
        <p:nvSpPr>
          <p:cNvPr id="149" name="Shape 149"/>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nSpc>
                <a:spcPct val="80000"/>
              </a:lnSpc>
              <a:spcBef>
                <a:spcPts val="600"/>
              </a:spcBef>
              <a:buChar char="•"/>
              <a:defRPr sz="1800"/>
            </a:pPr>
            <a:r>
              <a:rPr b="1" sz="2800"/>
              <a:t>TGF-</a:t>
            </a:r>
            <a:r>
              <a:rPr b="1" sz="2800"/>
              <a:t>β </a:t>
            </a:r>
            <a:r>
              <a:rPr b="1" sz="2800"/>
              <a:t>is a potent inhibitor of proliferation in most normal epithelial, endothelial, and hematopoietic cells. </a:t>
            </a:r>
            <a:endParaRPr b="1" sz="2800"/>
          </a:p>
          <a:p>
            <a:pPr lvl="0" marL="300037" indent="-300037">
              <a:lnSpc>
                <a:spcPct val="80000"/>
              </a:lnSpc>
              <a:spcBef>
                <a:spcPts val="600"/>
              </a:spcBef>
              <a:buChar char="•"/>
              <a:defRPr sz="1800"/>
            </a:pPr>
            <a:r>
              <a:rPr b="1" sz="2800"/>
              <a:t>It regulates cellular processes by binding to a complex composed of TGF-</a:t>
            </a:r>
            <a:r>
              <a:rPr b="1" sz="2800"/>
              <a:t>β </a:t>
            </a:r>
            <a:r>
              <a:rPr b="1" sz="2800"/>
              <a:t>receptors I and II.</a:t>
            </a:r>
            <a:endParaRPr b="1" sz="2800"/>
          </a:p>
          <a:p>
            <a:pPr lvl="0" marL="300037" indent="-300037">
              <a:lnSpc>
                <a:spcPct val="80000"/>
              </a:lnSpc>
              <a:spcBef>
                <a:spcPts val="600"/>
              </a:spcBef>
              <a:buChar char="•"/>
              <a:defRPr sz="1800"/>
            </a:pPr>
            <a:r>
              <a:rPr b="1" sz="2800"/>
              <a:t>Dimerization of the receptor upon ligand binding leads to a cascade of events that result in:</a:t>
            </a:r>
            <a:endParaRPr b="1" sz="2800"/>
          </a:p>
          <a:p>
            <a:pPr lvl="0" marL="300037" indent="-300037">
              <a:lnSpc>
                <a:spcPct val="80000"/>
              </a:lnSpc>
              <a:spcBef>
                <a:spcPts val="600"/>
              </a:spcBef>
              <a:buChar char="•"/>
              <a:defRPr sz="1800"/>
            </a:pPr>
            <a:r>
              <a:rPr b="1" sz="2800"/>
              <a:t>1-transcriptional activation of CDKIs.</a:t>
            </a:r>
            <a:endParaRPr b="1" sz="2800"/>
          </a:p>
          <a:p>
            <a:pPr lvl="0" marL="300037" indent="-300037">
              <a:lnSpc>
                <a:spcPct val="80000"/>
              </a:lnSpc>
              <a:spcBef>
                <a:spcPts val="600"/>
              </a:spcBef>
              <a:buChar char="•"/>
              <a:defRPr sz="1800"/>
            </a:pPr>
            <a:r>
              <a:rPr b="1" sz="2800"/>
              <a:t>2-suppression of growth-promoting genes such as </a:t>
            </a:r>
            <a:r>
              <a:rPr b="1" i="1" sz="2800"/>
              <a:t>MYC, CDK2, CDK4,</a:t>
            </a:r>
            <a:r>
              <a:rPr b="1" sz="2800"/>
              <a:t> and those encoding cyclins A and E.</a:t>
            </a:r>
            <a:r>
              <a:rPr sz="2800"/>
              <a:t> </a:t>
            </a:r>
          </a:p>
        </p:txBody>
      </p:sp>
    </p:spTree>
  </p:cSld>
  <p:clrMapOvr>
    <a:masterClrMapping/>
  </p:clrMapOvr>
  <p:transitio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1" name="Shape 15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13816">
              <a:defRPr sz="1800"/>
            </a:pPr>
            <a:r>
              <a:rPr b="1" i="1" sz="3559"/>
              <a:t>Contact Inhibition</a:t>
            </a:r>
            <a:br>
              <a:rPr b="1" i="1" sz="3559"/>
            </a:br>
            <a:r>
              <a:rPr b="1" i="1" sz="3559"/>
              <a:t> NF2 and APC</a:t>
            </a:r>
          </a:p>
        </p:txBody>
      </p:sp>
      <p:sp>
        <p:nvSpPr>
          <p:cNvPr id="152" name="Shape 152"/>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94036" indent="-294036" defTabSz="896111">
              <a:spcBef>
                <a:spcPts val="600"/>
              </a:spcBef>
              <a:buChar char="•"/>
              <a:defRPr sz="1800"/>
            </a:pPr>
            <a:r>
              <a:rPr b="1" sz="2744"/>
              <a:t>Contact inhibition" is abolished in cancer cells allowing them to pile on top of one another. </a:t>
            </a:r>
            <a:endParaRPr b="1" sz="2744"/>
          </a:p>
          <a:p>
            <a:pPr lvl="0" marL="294036" indent="-294036" defTabSz="896111">
              <a:spcBef>
                <a:spcPts val="600"/>
              </a:spcBef>
              <a:buChar char="•"/>
              <a:defRPr sz="1800"/>
            </a:pPr>
            <a:r>
              <a:rPr b="1" sz="2744"/>
              <a:t>Cell-cell contacts in many tissues are mediated by homodimeric interactions between transmembrane proteins called cadherins. </a:t>
            </a:r>
            <a:endParaRPr b="1" sz="2744"/>
          </a:p>
          <a:p>
            <a:pPr lvl="0" marL="294036" indent="-294036" defTabSz="896111">
              <a:spcBef>
                <a:spcPts val="600"/>
              </a:spcBef>
              <a:buChar char="•"/>
              <a:defRPr sz="1800"/>
            </a:pPr>
            <a:r>
              <a:rPr b="1" sz="2744"/>
              <a:t>E-cadherin mediates cell-cell contact in epithelial layers by mechanism not fully understood. </a:t>
            </a:r>
            <a:endParaRPr b="1" sz="2744"/>
          </a:p>
          <a:p>
            <a:pPr lvl="0" marL="294036" indent="-294036" defTabSz="896111">
              <a:spcBef>
                <a:spcPts val="600"/>
              </a:spcBef>
              <a:buChar char="•"/>
              <a:defRPr sz="1800"/>
            </a:pPr>
            <a:r>
              <a:rPr b="1" sz="2744"/>
              <a:t>One mechanism that sustains contact inhibition is mediated by the tumor suppressor gene </a:t>
            </a:r>
            <a:r>
              <a:rPr b="1" i="1" sz="2744"/>
              <a:t>NF2</a:t>
            </a:r>
            <a:r>
              <a:rPr b="1" sz="2744"/>
              <a:t>. </a:t>
            </a:r>
          </a:p>
        </p:txBody>
      </p:sp>
    </p:spTree>
  </p:cSld>
  <p:clrMapOvr>
    <a:masterClrMapping/>
  </p:clrMapOvr>
  <p:transitio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u="sng"/>
            </a:lvl1pPr>
          </a:lstStyle>
          <a:p>
            <a:pPr lvl="0">
              <a:defRPr b="0" sz="1800" u="none"/>
            </a:pPr>
            <a:r>
              <a:rPr b="1" sz="4400" u="sng"/>
              <a:t>Evasion of Apoptosis </a:t>
            </a:r>
          </a:p>
        </p:txBody>
      </p:sp>
      <p:sp>
        <p:nvSpPr>
          <p:cNvPr id="155" name="Shape 155"/>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There are 2 distinct programs that activate apoptosis:</a:t>
            </a:r>
            <a:endParaRPr b="1" sz="3200"/>
          </a:p>
          <a:p>
            <a:pPr lvl="0">
              <a:buChar char="•"/>
              <a:defRPr sz="1800"/>
            </a:pPr>
            <a:r>
              <a:rPr b="1" sz="3200"/>
              <a:t>1- the extrinsic pathway (death receptor  </a:t>
            </a:r>
            <a:endParaRPr b="1" sz="3200"/>
          </a:p>
          <a:p>
            <a:pPr lvl="0">
              <a:buSzTx/>
              <a:buNone/>
              <a:defRPr sz="1800"/>
            </a:pPr>
            <a:r>
              <a:rPr b="1" sz="3200"/>
              <a:t>        CD95/Fas ).</a:t>
            </a:r>
            <a:endParaRPr b="1" sz="3200"/>
          </a:p>
          <a:p>
            <a:pPr lvl="0">
              <a:buChar char="•"/>
              <a:defRPr sz="1800"/>
            </a:pPr>
            <a:r>
              <a:rPr b="1" sz="3200"/>
              <a:t>2- the intrinsic pathway (DNA damage ). </a:t>
            </a:r>
          </a:p>
        </p:txBody>
      </p:sp>
    </p:spTree>
  </p:cSld>
  <p:clrMapOvr>
    <a:masterClrMapping/>
  </p:clrMapOvr>
  <p:transitio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7" name="Shape 157"/>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58" name="Shape 158"/>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spcBef>
                <a:spcPts val="600"/>
              </a:spcBef>
              <a:buChar char="•"/>
              <a:defRPr sz="1800"/>
            </a:pPr>
            <a:r>
              <a:rPr sz="2800"/>
              <a:t>Stimulation of either pathway results in activation of a normally inactive protease (caspase-8 or caspase-9), which initiates a proteolytic cascade involving "executioner" caspases that disassemble the cell in orderly fashion. </a:t>
            </a:r>
            <a:endParaRPr sz="2800"/>
          </a:p>
          <a:p>
            <a:pPr lvl="0" marL="300037" indent="-300037">
              <a:spcBef>
                <a:spcPts val="600"/>
              </a:spcBef>
              <a:buChar char="•"/>
              <a:defRPr sz="1800"/>
            </a:pPr>
            <a:r>
              <a:rPr sz="2800"/>
              <a:t>The cellular remains are then efficiently consumed by the cellular neighbors and professional phagocytes without stimulating inflammation. </a:t>
            </a:r>
          </a:p>
        </p:txBody>
      </p:sp>
    </p:spTree>
  </p:cSld>
  <p:clrMapOvr>
    <a:masterClrMapping/>
  </p:clrMapOvr>
  <p:transition spd="med" advClick="1"/>
</p:sld>
</file>

<file path=ppt/slides/slide5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pic>
        <p:nvPicPr>
          <p:cNvPr id="161" name="image.png"/>
          <p:cNvPicPr/>
          <p:nvPr/>
        </p:nvPicPr>
        <p:blipFill>
          <a:blip r:embed="rId2">
            <a:extLst/>
          </a:blip>
          <a:stretch>
            <a:fillRect/>
          </a:stretch>
        </p:blipFill>
        <p:spPr>
          <a:xfrm>
            <a:off x="533400" y="457200"/>
            <a:ext cx="8305800" cy="5943600"/>
          </a:xfrm>
          <a:prstGeom prst="rect">
            <a:avLst/>
          </a:prstGeom>
          <a:ln w="12700">
            <a:miter lim="400000"/>
          </a:ln>
        </p:spPr>
      </p:pic>
    </p:spTree>
  </p:cSld>
  <p:clrMapOvr>
    <a:masterClrMapping/>
  </p:clrMapOvr>
  <p:transition spd="med" advClick="1"/>
</p:sld>
</file>

<file path=ppt/slides/slide5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59536">
              <a:defRPr b="1" sz="4136" u="sng"/>
            </a:lvl1pPr>
          </a:lstStyle>
          <a:p>
            <a:pPr lvl="0">
              <a:defRPr b="0" sz="1800" u="none"/>
            </a:pPr>
            <a:r>
              <a:rPr b="1" sz="4136" u="sng"/>
              <a:t>Ability to Invade and Metastasize </a:t>
            </a:r>
          </a:p>
        </p:txBody>
      </p:sp>
      <p:sp>
        <p:nvSpPr>
          <p:cNvPr id="164" name="Shape 164"/>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The metastatic cascade can be subdivided into two phases: </a:t>
            </a:r>
            <a:endParaRPr b="1" sz="3200"/>
          </a:p>
          <a:p>
            <a:pPr lvl="0">
              <a:buChar char="•"/>
              <a:defRPr sz="1800"/>
            </a:pPr>
            <a:r>
              <a:rPr b="1" sz="3200"/>
              <a:t>1-invasion of ECM and vascular  </a:t>
            </a:r>
            <a:endParaRPr b="1" sz="3200"/>
          </a:p>
          <a:p>
            <a:pPr lvl="0">
              <a:buSzTx/>
              <a:buNone/>
              <a:defRPr sz="1800"/>
            </a:pPr>
            <a:r>
              <a:rPr b="1" sz="3200"/>
              <a:t>       dissemination.</a:t>
            </a:r>
            <a:endParaRPr b="1" sz="3200"/>
          </a:p>
          <a:p>
            <a:pPr lvl="0">
              <a:buChar char="•"/>
              <a:defRPr sz="1800"/>
            </a:pPr>
            <a:r>
              <a:rPr b="1" sz="3200"/>
              <a:t>2-homing of tumor cells. </a:t>
            </a:r>
          </a:p>
        </p:txBody>
      </p:sp>
    </p:spTree>
  </p:cSld>
  <p:clrMapOvr>
    <a:masterClrMapping/>
  </p:clrMapOvr>
  <p:transition spd="med" advClick="1"/>
</p:sld>
</file>

<file path=ppt/slides/slide5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50391">
              <a:defRPr b="1" sz="3720" u="sng"/>
            </a:lvl1pPr>
          </a:lstStyle>
          <a:p>
            <a:pPr lvl="0">
              <a:defRPr b="0" sz="1800" u="none"/>
            </a:pPr>
            <a:r>
              <a:rPr b="1" sz="3720" u="sng"/>
              <a:t>Invasion of Extracellular Matrix (ECM</a:t>
            </a:r>
          </a:p>
        </p:txBody>
      </p:sp>
      <p:sp>
        <p:nvSpPr>
          <p:cNvPr id="167" name="Shape 167"/>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human tissues are organized into a series of compartments separated from each other by two types of ECM: </a:t>
            </a:r>
            <a:endParaRPr b="1" sz="3200"/>
          </a:p>
          <a:p>
            <a:pPr lvl="0">
              <a:buChar char="•"/>
              <a:defRPr sz="1800"/>
            </a:pPr>
            <a:r>
              <a:rPr b="1" sz="3200"/>
              <a:t>1-basement membranes .</a:t>
            </a:r>
            <a:endParaRPr b="1" sz="3200"/>
          </a:p>
          <a:p>
            <a:pPr lvl="0">
              <a:buChar char="•"/>
              <a:defRPr sz="1800"/>
            </a:pPr>
            <a:r>
              <a:rPr b="1" sz="3200"/>
              <a:t>2-interstitial connective tissue. </a:t>
            </a:r>
          </a:p>
        </p:txBody>
      </p:sp>
    </p:spTree>
  </p:cSld>
  <p:clrMapOvr>
    <a:masterClrMapping/>
  </p:clrMapOvr>
  <p:transition spd="med" advClick="1"/>
</p:sld>
</file>

<file path=ppt/slides/slide5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9" name="Shape 169"/>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70" name="Shape 170"/>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each of these components of ECM is composed of :</a:t>
            </a:r>
            <a:endParaRPr b="1" sz="3200"/>
          </a:p>
          <a:p>
            <a:pPr lvl="0">
              <a:buChar char="•"/>
              <a:defRPr sz="1800"/>
            </a:pPr>
            <a:r>
              <a:rPr b="1" sz="3200"/>
              <a:t>1-collagens. </a:t>
            </a:r>
            <a:endParaRPr b="1" sz="3200"/>
          </a:p>
          <a:p>
            <a:pPr lvl="0">
              <a:buChar char="•"/>
              <a:defRPr sz="1800"/>
            </a:pPr>
            <a:r>
              <a:rPr b="1" sz="3200"/>
              <a:t>2-glycoproteins. </a:t>
            </a:r>
            <a:endParaRPr b="1" sz="3200"/>
          </a:p>
          <a:p>
            <a:pPr lvl="0">
              <a:buChar char="•"/>
              <a:defRPr sz="1800"/>
            </a:pPr>
            <a:r>
              <a:rPr b="1" sz="3200"/>
              <a:t>3-proteoglycans.</a:t>
            </a:r>
          </a:p>
        </p:txBody>
      </p:sp>
    </p:spTree>
  </p:cSld>
  <p:clrMapOvr>
    <a:masterClrMapping/>
  </p:clrMapOvr>
  <p:transition spd="med" advClick="1"/>
</p:sld>
</file>

<file path=ppt/slides/slide5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pic>
        <p:nvPicPr>
          <p:cNvPr id="173" name="image.png"/>
          <p:cNvPicPr/>
          <p:nvPr/>
        </p:nvPicPr>
        <p:blipFill>
          <a:blip r:embed="rId2">
            <a:extLst/>
          </a:blip>
          <a:stretch>
            <a:fillRect/>
          </a:stretch>
        </p:blipFill>
        <p:spPr>
          <a:xfrm>
            <a:off x="381000" y="76200"/>
            <a:ext cx="8382000" cy="6858000"/>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 name="Shape 19"/>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lnSpc>
                <a:spcPct val="80000"/>
              </a:lnSpc>
              <a:buChar char="•"/>
              <a:defRPr sz="1800"/>
            </a:pPr>
            <a:r>
              <a:rPr b="1" sz="3000"/>
              <a:t>Mutant alleles of proto-oncogenes are called oncogenes. </a:t>
            </a:r>
            <a:endParaRPr b="1" sz="3000"/>
          </a:p>
          <a:p>
            <a:pPr lvl="0" marL="321468" indent="-321468">
              <a:lnSpc>
                <a:spcPct val="80000"/>
              </a:lnSpc>
              <a:buChar char="•"/>
              <a:defRPr sz="1800"/>
            </a:pPr>
            <a:r>
              <a:rPr b="1" sz="3000"/>
              <a:t>They are considered dominant because mutation of a single allele can lead to cellular transformation. </a:t>
            </a:r>
            <a:endParaRPr b="1" sz="3000"/>
          </a:p>
          <a:p>
            <a:pPr lvl="0" marL="321468" indent="-321468">
              <a:lnSpc>
                <a:spcPct val="80000"/>
              </a:lnSpc>
              <a:buChar char="•"/>
              <a:defRPr sz="1800"/>
            </a:pPr>
            <a:r>
              <a:rPr b="1" sz="3000"/>
              <a:t>Both normal alleles of tumor suppressor genes must be damaged for transformation to occur, referred to as recessive oncogenes. </a:t>
            </a:r>
          </a:p>
        </p:txBody>
      </p:sp>
    </p:spTree>
  </p:cSld>
  <p:clrMapOvr>
    <a:masterClrMapping/>
  </p:clrMapOvr>
  <p:transition spd="med" advClick="1"/>
</p:sld>
</file>

<file path=ppt/slides/slide6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Shape 175"/>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76" name="Shape 176"/>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u="sng"/>
              <a:t>Invasion of the ECM is an active process that requires four steps :</a:t>
            </a:r>
            <a:endParaRPr b="1" sz="3200" u="sng"/>
          </a:p>
          <a:p>
            <a:pPr lvl="0">
              <a:buChar char="•"/>
              <a:defRPr sz="1800"/>
            </a:pPr>
            <a:r>
              <a:rPr b="1" sz="3200"/>
              <a:t>1-Detachment of tumor cells from each other. </a:t>
            </a:r>
            <a:endParaRPr b="1" sz="3200"/>
          </a:p>
          <a:p>
            <a:pPr lvl="0">
              <a:buChar char="•"/>
              <a:defRPr sz="1800"/>
            </a:pPr>
            <a:r>
              <a:rPr b="1" sz="3200"/>
              <a:t>2-Degradation of ECM .</a:t>
            </a:r>
            <a:endParaRPr b="1" sz="3200"/>
          </a:p>
          <a:p>
            <a:pPr lvl="0">
              <a:buChar char="•"/>
              <a:defRPr sz="1800"/>
            </a:pPr>
            <a:r>
              <a:rPr b="1" sz="3200"/>
              <a:t>3-Attachment to novel ECM components .</a:t>
            </a:r>
            <a:endParaRPr b="1" sz="3200"/>
          </a:p>
          <a:p>
            <a:pPr lvl="0">
              <a:buChar char="•"/>
              <a:defRPr sz="1800"/>
            </a:pPr>
            <a:r>
              <a:rPr b="1" sz="3200"/>
              <a:t>4-Migration of tumor cells .</a:t>
            </a:r>
          </a:p>
        </p:txBody>
      </p:sp>
    </p:spTree>
  </p:cSld>
  <p:clrMapOvr>
    <a:masterClrMapping/>
  </p:clrMapOvr>
  <p:transition spd="med" advClick="1"/>
</p:sld>
</file>

<file path=ppt/slides/slide6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u="sng"/>
            </a:lvl1pPr>
          </a:lstStyle>
          <a:p>
            <a:pPr lvl="0">
              <a:defRPr b="0" sz="1800" u="none"/>
            </a:pPr>
            <a:r>
              <a:rPr b="1" sz="4400" u="sng"/>
              <a:t>Limitless Replicative Potential </a:t>
            </a:r>
          </a:p>
        </p:txBody>
      </p:sp>
      <p:sp>
        <p:nvSpPr>
          <p:cNvPr id="179" name="Shape 179"/>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Most normal human cells have a capacity of 60 to 70 doublings. </a:t>
            </a:r>
            <a:endParaRPr b="1" sz="3200"/>
          </a:p>
          <a:p>
            <a:pPr lvl="0">
              <a:buChar char="•"/>
              <a:defRPr sz="1800"/>
            </a:pPr>
            <a:r>
              <a:rPr b="1" sz="3200"/>
              <a:t>After this the cells lose the capacity to divide and enter senescence. </a:t>
            </a:r>
            <a:endParaRPr b="1" sz="3200"/>
          </a:p>
          <a:p>
            <a:pPr lvl="0">
              <a:buChar char="•"/>
              <a:defRPr sz="1800"/>
            </a:pPr>
            <a:r>
              <a:rPr b="1" sz="3200"/>
              <a:t>This phenomenon is due to progressive shortening of </a:t>
            </a:r>
            <a:r>
              <a:rPr b="1" i="1" sz="3200"/>
              <a:t>telomeres</a:t>
            </a:r>
            <a:r>
              <a:rPr b="1" sz="3200"/>
              <a:t> at the ends of chromosomes. </a:t>
            </a:r>
          </a:p>
        </p:txBody>
      </p:sp>
    </p:spTree>
  </p:cSld>
  <p:clrMapOvr>
    <a:masterClrMapping/>
  </p:clrMapOvr>
  <p:transition spd="med" advClick="1"/>
</p:sld>
</file>

<file path=ppt/slides/slide6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Shape 18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13816">
              <a:defRPr b="1" sz="3559" u="sng"/>
            </a:lvl1pPr>
          </a:lstStyle>
          <a:p>
            <a:pPr lvl="0">
              <a:defRPr b="0" sz="1800" u="none"/>
            </a:pPr>
            <a:r>
              <a:rPr b="1" sz="3559" u="sng"/>
              <a:t>Development of Sustained Angiogenesis</a:t>
            </a:r>
          </a:p>
        </p:txBody>
      </p:sp>
      <p:sp>
        <p:nvSpPr>
          <p:cNvPr id="182" name="Shape 182"/>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Tumors  cannot enlarge beyond 1-2 mm in diameter unless they are vascularized. </a:t>
            </a:r>
            <a:endParaRPr b="1" sz="3200"/>
          </a:p>
          <a:p>
            <a:pPr lvl="0">
              <a:buChar char="•"/>
              <a:defRPr sz="1800"/>
            </a:pPr>
            <a:r>
              <a:rPr b="1" sz="3200"/>
              <a:t>Cancer cells can stimulate neo-angiogenesis during which new vessels sprout from previously existing capillaries or in some cases vasculogenesis in which endothelial cells are recruited from the bone marrow .</a:t>
            </a:r>
          </a:p>
        </p:txBody>
      </p:sp>
    </p:spTree>
  </p:cSld>
  <p:clrMapOvr>
    <a:masterClrMapping/>
  </p:clrMapOvr>
  <p:transition spd="med" advClick="1"/>
</p:sld>
</file>

<file path=ppt/slides/slide6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185" name="Shape 185"/>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Angiogenesis is required not only for continued tumor growth but also for access to the vasculature and hence for metastasis.</a:t>
            </a:r>
            <a:endParaRPr b="1" sz="3200"/>
          </a:p>
          <a:p>
            <a:pPr lvl="0">
              <a:buChar char="•"/>
              <a:defRPr sz="1800"/>
            </a:pPr>
            <a:r>
              <a:rPr b="1" i="1" sz="3200"/>
              <a:t>Angiogenesis is thus a necessary biologic correlate of neoplasia, both benign and malignant.</a:t>
            </a:r>
          </a:p>
        </p:txBody>
      </p:sp>
    </p:spTree>
  </p:cSld>
  <p:clrMapOvr>
    <a:masterClrMapping/>
  </p:clrMapOvr>
  <p:transition spd="med" advClick="1"/>
</p:sld>
</file>

<file path=ppt/slides/slide6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86968">
              <a:defRPr b="1" sz="3880"/>
            </a:lvl1pPr>
          </a:lstStyle>
          <a:p>
            <a:pPr lvl="0">
              <a:defRPr b="0" sz="1800"/>
            </a:pPr>
            <a:r>
              <a:rPr b="1" sz="3880"/>
              <a:t>Reprogramming Energy Metabolism</a:t>
            </a:r>
          </a:p>
        </p:txBody>
      </p:sp>
      <p:sp>
        <p:nvSpPr>
          <p:cNvPr id="188" name="Shape 188"/>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9184" indent="-329184" defTabSz="877823">
              <a:lnSpc>
                <a:spcPct val="90000"/>
              </a:lnSpc>
              <a:buChar char="•"/>
              <a:defRPr sz="1800"/>
            </a:pPr>
            <a:r>
              <a:rPr b="1" sz="3072"/>
              <a:t>Reprogramming of energy metabolism is so common to tumors that it is now considered a hallmark of cancer. </a:t>
            </a:r>
            <a:endParaRPr b="1" sz="3072"/>
          </a:p>
          <a:p>
            <a:pPr lvl="0" marL="329184" indent="-329184" defTabSz="877823">
              <a:lnSpc>
                <a:spcPct val="90000"/>
              </a:lnSpc>
              <a:buChar char="•"/>
              <a:defRPr sz="1800"/>
            </a:pPr>
            <a:r>
              <a:rPr b="1" sz="3072"/>
              <a:t>Even in the presence of ample oxygen cancer cells shift their glucose metabolism away from efficient mitochondrial oxidative phosphorylation to glycolysis. </a:t>
            </a:r>
            <a:endParaRPr b="1" sz="3072"/>
          </a:p>
          <a:p>
            <a:pPr lvl="0" marL="329184" indent="-329184" defTabSz="877823">
              <a:lnSpc>
                <a:spcPct val="90000"/>
              </a:lnSpc>
              <a:buChar char="•"/>
              <a:defRPr sz="1800"/>
            </a:pPr>
            <a:r>
              <a:rPr b="1" sz="3072"/>
              <a:t>This phenomenon, called the </a:t>
            </a:r>
            <a:r>
              <a:rPr b="1" sz="3072">
                <a:solidFill>
                  <a:srgbClr val="FF0000"/>
                </a:solidFill>
              </a:rPr>
              <a:t>Warburg effect</a:t>
            </a:r>
            <a:r>
              <a:rPr b="1" sz="3072"/>
              <a:t> and also known as aerobic glycolysis.</a:t>
            </a:r>
          </a:p>
        </p:txBody>
      </p:sp>
    </p:spTree>
  </p:cSld>
  <p:clrMapOvr>
    <a:masterClrMapping/>
  </p:clrMapOvr>
  <p:transition spd="med" advClick="1"/>
</p:sld>
</file>

<file path=ppt/slides/slide6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0" name="Shape 190"/>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defTabSz="813816">
              <a:defRPr sz="1800"/>
            </a:pPr>
            <a:r>
              <a:rPr b="1" sz="3559" u="sng"/>
              <a:t>Genomic Instability-Enabler of Malignancy</a:t>
            </a:r>
            <a:r>
              <a:rPr sz="3559"/>
              <a:t> </a:t>
            </a:r>
          </a:p>
        </p:txBody>
      </p:sp>
      <p:sp>
        <p:nvSpPr>
          <p:cNvPr id="191" name="Shape 19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21468" indent="-321468">
              <a:buChar char="•"/>
              <a:defRPr sz="1800"/>
            </a:pPr>
            <a:r>
              <a:rPr b="1" sz="3000"/>
              <a:t>The importance of DNA repair in maintaining the integrity of the genome is highlighted by several inherited disorders in which genes that encode proteins involved in DNA repair are defective.</a:t>
            </a:r>
            <a:endParaRPr b="1" sz="3000"/>
          </a:p>
          <a:p>
            <a:pPr lvl="0" marL="321468" indent="-321468">
              <a:buClr>
                <a:srgbClr val="FF0000"/>
              </a:buClr>
              <a:buChar char="•"/>
              <a:defRPr sz="1800"/>
            </a:pPr>
            <a:r>
              <a:rPr b="1" sz="3000">
                <a:solidFill>
                  <a:srgbClr val="FF0000"/>
                </a:solidFill>
              </a:rPr>
              <a:t>Individuals born with such inherited defects in DNA repair proteins are at a greatly increased risk of developing cancer. </a:t>
            </a:r>
          </a:p>
        </p:txBody>
      </p:sp>
    </p:spTree>
  </p:cSld>
  <p:clrMapOvr>
    <a:masterClrMapping/>
  </p:clrMapOvr>
  <p:transition spd="med" advClick="1"/>
</p:sld>
</file>

<file path=ppt/slides/slide6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3" name="Shape 193"/>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13816">
              <a:defRPr b="1" sz="3559" u="sng"/>
            </a:lvl1pPr>
          </a:lstStyle>
          <a:p>
            <a:pPr lvl="0">
              <a:defRPr b="0" sz="1800" u="none"/>
            </a:pPr>
            <a:r>
              <a:rPr b="1" sz="3559" u="sng"/>
              <a:t>Hereditary Nonpolyposis Colon Cancer Syndrome(HNPCC)</a:t>
            </a:r>
          </a:p>
        </p:txBody>
      </p:sp>
      <p:sp>
        <p:nvSpPr>
          <p:cNvPr id="194" name="Shape 194"/>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lnSpc>
                <a:spcPct val="90000"/>
              </a:lnSpc>
              <a:buChar char="•"/>
              <a:defRPr sz="1800"/>
            </a:pPr>
            <a:r>
              <a:rPr b="1" sz="3200"/>
              <a:t>HNPCC syndrome is characterized by familial carcinomas of the colon affecting predominantly the cecum and proximal colon </a:t>
            </a:r>
            <a:endParaRPr b="1" sz="3200"/>
          </a:p>
          <a:p>
            <a:pPr lvl="0">
              <a:lnSpc>
                <a:spcPct val="90000"/>
              </a:lnSpc>
              <a:buChar char="•"/>
              <a:defRPr sz="1800"/>
            </a:pPr>
            <a:r>
              <a:rPr b="1" sz="3200"/>
              <a:t>It results from defects in genes involved in </a:t>
            </a:r>
            <a:r>
              <a:rPr b="1" sz="3200">
                <a:solidFill>
                  <a:srgbClr val="FF0000"/>
                </a:solidFill>
              </a:rPr>
              <a:t>DNA mismatch repair</a:t>
            </a:r>
            <a:r>
              <a:rPr b="1" sz="3200"/>
              <a:t>. </a:t>
            </a:r>
          </a:p>
        </p:txBody>
      </p:sp>
    </p:spTree>
  </p:cSld>
  <p:clrMapOvr>
    <a:masterClrMapping/>
  </p:clrMapOvr>
  <p:transition spd="med" advClick="1"/>
</p:sld>
</file>

<file path=ppt/slides/slide6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6" name="Shape 196"/>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b="1" sz="4400" u="sng">
                <a:solidFill>
                  <a:srgbClr val="FF0000"/>
                </a:solidFill>
              </a:rPr>
              <a:t>TUMOR IMMUNITY</a:t>
            </a:r>
            <a:r>
              <a:rPr sz="4400"/>
              <a:t> </a:t>
            </a:r>
          </a:p>
        </p:txBody>
      </p:sp>
      <p:sp>
        <p:nvSpPr>
          <p:cNvPr id="197" name="Shape 197"/>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lr>
                <a:srgbClr val="FF0000"/>
              </a:buClr>
              <a:buChar char="•"/>
              <a:defRPr sz="1800"/>
            </a:pPr>
            <a:r>
              <a:rPr b="1" i="1" sz="3200">
                <a:solidFill>
                  <a:srgbClr val="FF0000"/>
                </a:solidFill>
              </a:rPr>
              <a:t>immune surveillance</a:t>
            </a:r>
            <a:r>
              <a:rPr b="1" sz="3200"/>
              <a:t> to refer to recognition and destruction of newly appearing tumor cells, which are seen as foreign by the host immune system </a:t>
            </a:r>
          </a:p>
        </p:txBody>
      </p:sp>
    </p:spTree>
  </p:cSld>
  <p:clrMapOvr>
    <a:masterClrMapping/>
  </p:clrMapOvr>
  <p:transition spd="med" advClick="1"/>
</p:sld>
</file>

<file path=ppt/slides/slide6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9" name="Shape 199"/>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b="1" u="sng"/>
            </a:lvl1pPr>
          </a:lstStyle>
          <a:p>
            <a:pPr lvl="0">
              <a:defRPr b="0" sz="1800" u="none"/>
            </a:pPr>
            <a:r>
              <a:rPr b="1" sz="4400" u="sng"/>
              <a:t>Tumor Antigens</a:t>
            </a:r>
          </a:p>
        </p:txBody>
      </p:sp>
      <p:sp>
        <p:nvSpPr>
          <p:cNvPr id="200" name="Shape 200"/>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2 categories based on their patterns of expression: </a:t>
            </a:r>
            <a:endParaRPr b="1" sz="3200"/>
          </a:p>
          <a:p>
            <a:pPr lvl="0">
              <a:buClr>
                <a:srgbClr val="FF0000"/>
              </a:buClr>
              <a:buChar char="•"/>
              <a:defRPr sz="1800"/>
            </a:pPr>
            <a:r>
              <a:rPr b="1" i="1" sz="3200" u="sng">
                <a:solidFill>
                  <a:srgbClr val="FF0000"/>
                </a:solidFill>
              </a:rPr>
              <a:t>1-tumor-specific antigens.</a:t>
            </a:r>
            <a:endParaRPr b="1" i="1" sz="3200" u="sng">
              <a:solidFill>
                <a:srgbClr val="FF0000"/>
              </a:solidFill>
            </a:endParaRPr>
          </a:p>
          <a:p>
            <a:pPr lvl="0">
              <a:buSzTx/>
              <a:buNone/>
              <a:defRPr sz="1800"/>
            </a:pPr>
            <a:r>
              <a:rPr b="1" i="1" sz="3200"/>
              <a:t>    </a:t>
            </a:r>
            <a:r>
              <a:rPr b="1" sz="3200"/>
              <a:t>which are present </a:t>
            </a:r>
            <a:r>
              <a:rPr b="1" sz="3200">
                <a:solidFill>
                  <a:srgbClr val="0000FF"/>
                </a:solidFill>
              </a:rPr>
              <a:t>only on tumor cells</a:t>
            </a:r>
            <a:r>
              <a:rPr b="1" sz="3200"/>
              <a:t> and not on any normal cells.</a:t>
            </a:r>
            <a:endParaRPr b="1" sz="3200"/>
          </a:p>
          <a:p>
            <a:pPr lvl="0">
              <a:buClr>
                <a:srgbClr val="FF0000"/>
              </a:buClr>
              <a:buChar char="•"/>
              <a:defRPr sz="1800"/>
            </a:pPr>
            <a:r>
              <a:rPr b="1" sz="3200">
                <a:solidFill>
                  <a:srgbClr val="FF0000"/>
                </a:solidFill>
              </a:rPr>
              <a:t>2-t</a:t>
            </a:r>
            <a:r>
              <a:rPr b="1" i="1" sz="3200">
                <a:solidFill>
                  <a:srgbClr val="FF0000"/>
                </a:solidFill>
              </a:rPr>
              <a:t>umor-associated antigens.</a:t>
            </a:r>
            <a:endParaRPr b="1" i="1" sz="3200">
              <a:solidFill>
                <a:srgbClr val="FF0000"/>
              </a:solidFill>
            </a:endParaRPr>
          </a:p>
          <a:p>
            <a:pPr lvl="0">
              <a:buSzTx/>
              <a:buNone/>
              <a:defRPr sz="1800"/>
            </a:pPr>
            <a:r>
              <a:rPr b="1" sz="3200"/>
              <a:t>    present </a:t>
            </a:r>
            <a:r>
              <a:rPr b="1" sz="3200">
                <a:solidFill>
                  <a:srgbClr val="0000FF"/>
                </a:solidFill>
              </a:rPr>
              <a:t>on tumor cells</a:t>
            </a:r>
            <a:r>
              <a:rPr b="1" sz="3200"/>
              <a:t> and also on some </a:t>
            </a:r>
            <a:r>
              <a:rPr b="1" sz="3200">
                <a:solidFill>
                  <a:srgbClr val="0000FF"/>
                </a:solidFill>
              </a:rPr>
              <a:t>normal cells. </a:t>
            </a:r>
          </a:p>
        </p:txBody>
      </p:sp>
    </p:spTree>
  </p:cSld>
  <p:clrMapOvr>
    <a:masterClrMapping/>
  </p:clrMapOvr>
  <p:transition spd="med" advClick="1"/>
</p:sld>
</file>

<file path=ppt/slides/slide6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2" name="Shape 2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98989"/>
                </a:solidFill>
              </a:rPr>
            </a:fld>
          </a:p>
        </p:txBody>
      </p:sp>
      <p:sp>
        <p:nvSpPr>
          <p:cNvPr id="203" name="Shape 203"/>
          <p:cNvSpPr/>
          <p:nvPr/>
        </p:nvSpPr>
        <p:spPr>
          <a:xfrm>
            <a:off x="4302882" y="3249929"/>
            <a:ext cx="2995797" cy="624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600"/>
            </a:lvl1pPr>
          </a:lstStyle>
          <a:p>
            <a:pPr lvl="0">
              <a:defRPr sz="1800"/>
            </a:pPr>
            <a:r>
              <a:rPr sz="3600"/>
              <a:t>Thank you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 name="Shape 21"/>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Genes that regulate apoptosis may be dominant, as are proto-oncogenes, or they may behave as tumor suppressor genes (recessive ). </a:t>
            </a:r>
            <a:endParaRPr b="1" sz="3200"/>
          </a:p>
          <a:p>
            <a:pPr lvl="0">
              <a:buSzTx/>
              <a:buNone/>
              <a:defRPr sz="1800"/>
            </a:pPr>
            <a:r>
              <a:rPr sz="3200"/>
              <a:t> </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 name="Shape 23"/>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24" name="Shape 24"/>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Tumor suppressor genes are of 2 types :</a:t>
            </a:r>
            <a:endParaRPr b="1" sz="3200"/>
          </a:p>
          <a:p>
            <a:pPr lvl="0">
              <a:buChar char="•"/>
              <a:defRPr sz="1800"/>
            </a:pPr>
            <a:r>
              <a:rPr b="1" sz="3200"/>
              <a:t>1- promoters  genes</a:t>
            </a:r>
            <a:endParaRPr b="1" sz="3200"/>
          </a:p>
          <a:p>
            <a:pPr lvl="0">
              <a:buChar char="•"/>
              <a:defRPr sz="1800"/>
            </a:pPr>
            <a:r>
              <a:rPr b="1" sz="3200"/>
              <a:t>2- caretakers genes</a:t>
            </a: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ph type="title" idx="4294967295"/>
          </p:nvPr>
        </p:nvSpPr>
        <p:spPr>
          <a:xfrm>
            <a:off x="457200" y="274637"/>
            <a:ext cx="8229600" cy="1143001"/>
          </a:xfrm>
          <a:prstGeom prst="rect">
            <a:avLst/>
          </a:prstGeom>
          <a:ln w="12700">
            <a:miter lim="400000"/>
          </a:ln>
        </p:spPr>
        <p:txBody>
          <a:bodyPr lIns="0" tIns="0" rIns="0" bIns="0" anchor="ctr">
            <a:normAutofit fontScale="100000" lnSpcReduction="0"/>
          </a:bodyPr>
          <a:lstStyle/>
          <a:p>
            <a:pPr lvl="0"/>
          </a:p>
        </p:txBody>
      </p:sp>
      <p:sp>
        <p:nvSpPr>
          <p:cNvPr id="27" name="Shape 27"/>
          <p:cNvSpPr/>
          <p:nvPr>
            <p:ph type="body" idx="4294967295"/>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Char char="•"/>
              <a:defRPr sz="1800"/>
            </a:pPr>
            <a:r>
              <a:rPr b="1" sz="3200"/>
              <a:t>Promoters are the traditional tumor suppressor genes, such as </a:t>
            </a:r>
            <a:r>
              <a:rPr b="1" i="1" sz="3200"/>
              <a:t>RB</a:t>
            </a:r>
            <a:r>
              <a:rPr b="1" sz="3200"/>
              <a:t> or </a:t>
            </a:r>
            <a:r>
              <a:rPr b="1" i="1" sz="3200"/>
              <a:t>p53,</a:t>
            </a:r>
            <a:endParaRPr b="1" i="1" sz="3200"/>
          </a:p>
          <a:p>
            <a:pPr lvl="0">
              <a:buChar char="•"/>
              <a:defRPr sz="1800"/>
            </a:pPr>
            <a:r>
              <a:rPr b="1" sz="3200"/>
              <a:t>mutation of these genes leads to cell transformation by releasing the control on cellular proliferation.</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0D9"/>
      </a:accent5>
      <a:accent6>
        <a:srgbClr val="AE48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