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92" r:id="rId20"/>
    <p:sldId id="291" r:id="rId21"/>
    <p:sldId id="296" r:id="rId22"/>
    <p:sldId id="278" r:id="rId23"/>
    <p:sldId id="293" r:id="rId24"/>
    <p:sldId id="295" r:id="rId25"/>
    <p:sldId id="294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8" r:id="rId34"/>
    <p:sldId id="287" r:id="rId35"/>
    <p:sldId id="299" r:id="rId36"/>
    <p:sldId id="286" r:id="rId37"/>
    <p:sldId id="290" r:id="rId38"/>
    <p:sldId id="300" r:id="rId39"/>
    <p:sldId id="301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1" autoAdjust="0"/>
    <p:restoredTop sz="94660"/>
  </p:normalViewPr>
  <p:slideViewPr>
    <p:cSldViewPr>
      <p:cViewPr>
        <p:scale>
          <a:sx n="70" d="100"/>
          <a:sy n="70" d="100"/>
        </p:scale>
        <p:origin x="-10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60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Acute inflammation is marked by an increase in inflammatory cells. </a:t>
            </a:r>
            <a:r>
              <a:rPr lang="en-US" dirty="0" smtClean="0"/>
              <a:t>Perhaps the simplest indicator of acute inflammation is an increase in the white blood cell count in the </a:t>
            </a:r>
            <a:r>
              <a:rPr lang="en-US" dirty="0" err="1" smtClean="0"/>
              <a:t>peripheal</a:t>
            </a:r>
            <a:r>
              <a:rPr lang="en-US" dirty="0" smtClean="0"/>
              <a:t> blood, here marked by an increase in segmented </a:t>
            </a:r>
            <a:r>
              <a:rPr lang="en-US" dirty="0" err="1" smtClean="0"/>
              <a:t>neutrophils</a:t>
            </a:r>
            <a:r>
              <a:rPr lang="en-US" dirty="0" smtClean="0"/>
              <a:t> (PMN's).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908720"/>
            <a:ext cx="4937569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INFLAMMATION AND REPAIR</a:t>
            </a:r>
            <a:endParaRPr lang="en-US" sz="2400" dirty="0" smtClean="0"/>
          </a:p>
          <a:p>
            <a:pPr algn="ctr"/>
            <a:r>
              <a:rPr lang="en-US" sz="2400" b="1" dirty="0" smtClean="0"/>
              <a:t>Lecture 4</a:t>
            </a:r>
            <a:endParaRPr lang="en-US" dirty="0" smtClean="0"/>
          </a:p>
          <a:p>
            <a:pPr algn="ctr"/>
            <a:r>
              <a:rPr lang="en-US" dirty="0" smtClean="0"/>
              <a:t>Chronic inflammation</a:t>
            </a:r>
          </a:p>
          <a:p>
            <a:pPr algn="ctr"/>
            <a:r>
              <a:rPr lang="en-US" dirty="0" smtClean="0"/>
              <a:t>Systemic effect of inflammation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60648"/>
            <a:ext cx="31550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Foundation Block, pathology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4572000" y="4797152"/>
            <a:ext cx="8760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9832" y="2420888"/>
            <a:ext cx="364330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Dr.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pPr algn="ctr"/>
            <a:r>
              <a:rPr lang="en-US" b="1" dirty="0" smtClean="0"/>
              <a:t>Associate Professor</a:t>
            </a:r>
            <a:endParaRPr lang="en-US" dirty="0" smtClean="0"/>
          </a:p>
          <a:p>
            <a:pPr algn="ctr"/>
            <a:r>
              <a:rPr lang="en-US" b="1" dirty="0" smtClean="0"/>
              <a:t>Department of Pathology</a:t>
            </a:r>
            <a:endParaRPr lang="en-US" dirty="0" smtClean="0"/>
          </a:p>
          <a:p>
            <a:pPr algn="ctr"/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algn="ctr" rtl="1"/>
            <a:r>
              <a:rPr lang="en-US" dirty="0" smtClean="0"/>
              <a:t>Email: marafah@ksu.edu.sa</a:t>
            </a:r>
          </a:p>
          <a:p>
            <a:pPr algn="ctr"/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Cells in Chronic inflammation </a:t>
            </a:r>
            <a:endParaRPr lang="ar-SA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interactions between several cell populations and their secreted mediators. </a:t>
            </a:r>
          </a:p>
          <a:p>
            <a:r>
              <a:rPr lang="en-US" dirty="0" smtClean="0">
                <a:cs typeface="Arial" charset="0"/>
              </a:rPr>
              <a:t>Mediated by the interaction of </a:t>
            </a:r>
            <a:r>
              <a:rPr lang="en-US" dirty="0" err="1" smtClean="0">
                <a:cs typeface="Arial" charset="0"/>
              </a:rPr>
              <a:t>monocyte</a:t>
            </a:r>
            <a:r>
              <a:rPr lang="en-US" dirty="0" smtClean="0">
                <a:cs typeface="Arial" charset="0"/>
              </a:rPr>
              <a:t> macrophages with T and B lymphocyte, plasma cells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tissue:</a:t>
            </a:r>
          </a:p>
          <a:p>
            <a:pPr lvl="1"/>
            <a:r>
              <a:rPr lang="en-US" dirty="0" smtClean="0"/>
              <a:t>  the liver (</a:t>
            </a:r>
            <a:r>
              <a:rPr lang="en-US" dirty="0" err="1" smtClean="0"/>
              <a:t>Kupffer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spleen and lymph nodes (sinus 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central nervous system (</a:t>
            </a:r>
            <a:r>
              <a:rPr lang="en-US" dirty="0" err="1" smtClean="0"/>
              <a:t>microglial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and lungs (alveolar macrophages)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blood: </a:t>
            </a:r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Under the influence of adhesion molecules and </a:t>
            </a:r>
            <a:r>
              <a:rPr lang="en-US" dirty="0" err="1" smtClean="0"/>
              <a:t>chemokines</a:t>
            </a:r>
            <a:r>
              <a:rPr lang="en-US" dirty="0" smtClean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 smtClean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33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6596"/>
          <a:stretch>
            <a:fillRect/>
          </a:stretch>
        </p:blipFill>
        <p:spPr bwMode="auto">
          <a:xfrm>
            <a:off x="0" y="533400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76400" y="0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52536" y="5565338"/>
            <a:ext cx="91440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constitute the predominant cell type 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3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624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600" dirty="0">
                <a:latin typeface="Arial" pitchFamily="34" charset="0"/>
              </a:rPr>
              <a:t>Macrophages may be </a:t>
            </a:r>
            <a:r>
              <a:rPr lang="en-US" sz="2600" i="1" dirty="0">
                <a:latin typeface="Arial" pitchFamily="34" charset="0"/>
              </a:rPr>
              <a:t>activated</a:t>
            </a:r>
            <a:r>
              <a:rPr lang="en-US" sz="2600" dirty="0">
                <a:latin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</a:rPr>
              <a:t> by </a:t>
            </a:r>
            <a:r>
              <a:rPr lang="en-US" sz="2600" dirty="0">
                <a:latin typeface="Arial" pitchFamily="34" charset="0"/>
              </a:rPr>
              <a:t>a variety of stimuli, including 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2996952"/>
            <a:ext cx="7211144" cy="33811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8" y="836712"/>
            <a:ext cx="2636904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+mn-cs"/>
              </a:rPr>
              <a:t>   </a:t>
            </a:r>
            <a:r>
              <a:rPr lang="en-US" dirty="0" smtClean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+mn-cs"/>
              </a:rPr>
              <a:t>   to initiate the process of 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secrete mediators of inflammation, such as cytokines (TNF, IL-1, </a:t>
            </a:r>
            <a:r>
              <a:rPr lang="en-US" dirty="0" err="1" smtClean="0">
                <a:latin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</a:rPr>
              <a:t>, and </a:t>
            </a:r>
            <a:r>
              <a:rPr lang="en-US" dirty="0" err="1" smtClean="0">
                <a:latin typeface="Arial" pitchFamily="34" charset="0"/>
              </a:rPr>
              <a:t>eicosanoids</a:t>
            </a:r>
            <a:r>
              <a:rPr lang="en-US" dirty="0" smtClean="0">
                <a:latin typeface="Arial" pitchFamily="34" charset="0"/>
              </a:rPr>
              <a:t>).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</a:rPr>
              <a:t>   It is responsible for much of the tissue injury in chronic inflammation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 b="2225"/>
          <a:stretch>
            <a:fillRect/>
          </a:stretch>
        </p:blipFill>
        <p:spPr bwMode="auto">
          <a:xfrm>
            <a:off x="2627784" y="116632"/>
            <a:ext cx="6516216" cy="6481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457200" y="228600"/>
            <a:ext cx="81534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eaLnBrk="0"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roles of activated macrophages in chronic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inflammation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Recruitment of </a:t>
            </a:r>
            <a:r>
              <a:rPr lang="en-US" sz="2000" i="1" dirty="0" err="1" smtClean="0">
                <a:latin typeface="Arial" charset="0"/>
              </a:rPr>
              <a:t>monocytes</a:t>
            </a:r>
            <a:r>
              <a:rPr lang="en-US" sz="2000" i="1" dirty="0" smtClean="0">
                <a:latin typeface="Arial" charset="0"/>
              </a:rPr>
              <a:t> from the circulation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Local proliferation of macrophages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Immobilization of 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 b="4870"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Collection of activated macrophages : </a:t>
            </a:r>
          </a:p>
          <a:p>
            <a:pPr algn="ctr"/>
            <a:r>
              <a:rPr lang="en-US" dirty="0" smtClean="0"/>
              <a:t>GRANULOMA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CELLS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b="1" i="1" dirty="0">
                <a:latin typeface="Arial" pitchFamily="34" charset="0"/>
              </a:rPr>
              <a:t>Both T &amp; B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Lymphocytes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migrates into inflammation site</a:t>
            </a: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 b="8212"/>
          <a:stretch>
            <a:fillRect/>
          </a:stretch>
        </p:blipFill>
        <p:spPr bwMode="auto">
          <a:xfrm>
            <a:off x="428596" y="3500438"/>
            <a:ext cx="85344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lymphocytes may develop into </a:t>
            </a:r>
            <a:r>
              <a:rPr lang="en-US" i="1" dirty="0" smtClean="0"/>
              <a:t>plasma cells,</a:t>
            </a:r>
            <a:r>
              <a:rPr lang="en-US" dirty="0" smtClean="0"/>
              <a:t> which secrete antibodies</a:t>
            </a:r>
          </a:p>
          <a:p>
            <a:r>
              <a:rPr lang="en-US" dirty="0" smtClean="0"/>
              <a:t>T lymphocytes are activated to secrete cytokines:</a:t>
            </a:r>
          </a:p>
          <a:p>
            <a:pPr lvl="1"/>
            <a:r>
              <a:rPr lang="en-US" i="1" dirty="0" smtClean="0"/>
              <a:t>CD4</a:t>
            </a:r>
            <a:r>
              <a:rPr lang="en-US" dirty="0" smtClean="0"/>
              <a:t>+ </a:t>
            </a:r>
            <a:r>
              <a:rPr lang="en-US" i="1" dirty="0" smtClean="0"/>
              <a:t>T lymphocytes promote inflammation and influence the nature of the inflammatory reaction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375" y="44624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/>
              <a:t>Dendritic</a:t>
            </a:r>
            <a:r>
              <a:rPr lang="en-US" dirty="0" smtClean="0"/>
              <a:t> cells (DCs) capture microbial antigens from epithelia and tissues and transport the antigens to lymph nodes. During this process, the DCs mature, and express high levels of MHC molecules and </a:t>
            </a:r>
            <a:r>
              <a:rPr lang="en-US" dirty="0" err="1" smtClean="0"/>
              <a:t>costimulators</a:t>
            </a:r>
            <a:r>
              <a:rPr lang="en-US" dirty="0" smtClean="0"/>
              <a:t>. Naive T cells recognize MHC-associated peptide antigens displayed on DCs. </a:t>
            </a:r>
          </a:p>
          <a:p>
            <a:pPr algn="l"/>
            <a:r>
              <a:rPr lang="en-US" dirty="0" smtClean="0"/>
              <a:t>The T cells are activated to proliferate and to differentiate into </a:t>
            </a:r>
            <a:r>
              <a:rPr lang="en-US" dirty="0" err="1" smtClean="0"/>
              <a:t>effector</a:t>
            </a:r>
            <a:r>
              <a:rPr lang="en-US" dirty="0" smtClean="0"/>
              <a:t> and memory cells, which migrate to sites of infection and serve various functions in cell-mediated </a:t>
            </a:r>
            <a:endParaRPr lang="ar-SA" dirty="0" smtClean="0"/>
          </a:p>
          <a:p>
            <a:pPr algn="l"/>
            <a:r>
              <a:rPr lang="en-US" dirty="0" smtClean="0"/>
              <a:t>immunity.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CD4+ </a:t>
            </a:r>
            <a:r>
              <a:rPr lang="en-US" dirty="0" err="1" smtClean="0"/>
              <a:t>effector</a:t>
            </a:r>
            <a:r>
              <a:rPr lang="en-US" dirty="0" smtClean="0"/>
              <a:t> T cells of the TH1 subset recognize the antigens of microbes ingested by phagocytes, and activate the phagocytes to kill the microbes; other subsets of </a:t>
            </a:r>
            <a:r>
              <a:rPr lang="en-US" dirty="0" err="1" smtClean="0"/>
              <a:t>effector</a:t>
            </a:r>
            <a:r>
              <a:rPr lang="en-US" dirty="0" smtClean="0"/>
              <a:t> cells enhance leukocyte recruitment and stimulate different types of immune responses.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CD8+ </a:t>
            </a:r>
            <a:r>
              <a:rPr lang="en-US" dirty="0" err="1" smtClean="0"/>
              <a:t>cytotoxic</a:t>
            </a:r>
            <a:r>
              <a:rPr lang="en-US" dirty="0" smtClean="0"/>
              <a:t> T lymphocytes (CTLs) kill infected cells harboring microbes in the cytoplasm.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Some activated T cells remain in the lymphoid organs and help B cells to produce antibodies, and some T cells differentiate into long-lived memory cells.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094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acute </a:t>
            </a:r>
            <a:r>
              <a:rPr lang="en-US" dirty="0" err="1" smtClean="0">
                <a:latin typeface="Arial Rounded MT Bold" pitchFamily="34" charset="0"/>
              </a:rPr>
              <a:t>vs</a:t>
            </a:r>
            <a:r>
              <a:rPr lang="en-US" dirty="0" smtClean="0">
                <a:latin typeface="Arial Rounded MT Bold" pitchFamily="34" charset="0"/>
              </a:rPr>
              <a:t> chronic inflammation with respect to causes, nature of the inflammatory response, and tissue changes.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eg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neutrophils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monocyte</a:t>
            </a:r>
            <a:r>
              <a:rPr lang="en-US" dirty="0" smtClean="0">
                <a:latin typeface="Arial Rounded MT Bold" pitchFamily="34" charset="0"/>
              </a:rPr>
              <a:t>-macrophages, and lymphocytes) accumulate in tissues.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056"/>
            <a:ext cx="8496944" cy="65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12375" y="44624"/>
            <a:ext cx="327179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CA" sz="2400" b="1" dirty="0" smtClean="0"/>
              <a:t>Cell-mediated immunity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6248"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 response to stimuli (mainly cytokines) present at the time of antigen recognition, naive CD4+ T cells may differentiate into populations of </a:t>
            </a:r>
            <a:r>
              <a:rPr lang="en-US" dirty="0" err="1" smtClean="0"/>
              <a:t>effector</a:t>
            </a:r>
            <a:r>
              <a:rPr lang="en-US" dirty="0" smtClean="0"/>
              <a:t> cells that produce distinct sets of cytokines and perform different functions. </a:t>
            </a:r>
          </a:p>
          <a:p>
            <a:pPr algn="l"/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87824" y="188640"/>
            <a:ext cx="3211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Subsets of helper T (TH)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1204668" y="6444044"/>
            <a:ext cx="33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IBD, inflammatory bowel disease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660232" y="6444044"/>
            <a:ext cx="221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MS, multiple sclerosis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CD4+ helper T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3200" dirty="0" smtClean="0"/>
              <a:t> There are three subsets of CD4+ helper T cells :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 cells </a:t>
            </a:r>
            <a:r>
              <a:rPr lang="en-US" sz="2800" dirty="0" smtClean="0"/>
              <a:t>produce the cytokine IFN-γ,</a:t>
            </a:r>
          </a:p>
          <a:p>
            <a:pPr lvl="2">
              <a:buNone/>
            </a:pPr>
            <a:r>
              <a:rPr lang="en-US" sz="2800" dirty="0" smtClean="0"/>
              <a:t>Function: activates macrophages in the classical pathway.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2 cells </a:t>
            </a:r>
            <a:r>
              <a:rPr lang="en-US" sz="2800" dirty="0" smtClean="0"/>
              <a:t>secrete IL-4, IL-5, and IL-13</a:t>
            </a:r>
          </a:p>
          <a:p>
            <a:pPr lvl="2">
              <a:buNone/>
            </a:pPr>
            <a:r>
              <a:rPr lang="en-US" sz="2800" dirty="0" smtClean="0"/>
              <a:t>Function:  recruit and activate </a:t>
            </a:r>
            <a:r>
              <a:rPr lang="en-US" sz="2800" dirty="0" err="1" smtClean="0"/>
              <a:t>eosinophils</a:t>
            </a:r>
            <a:r>
              <a:rPr lang="en-US" sz="2800" dirty="0" smtClean="0"/>
              <a:t> and are responsible for  macrophage activation.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17 cells </a:t>
            </a:r>
            <a:r>
              <a:rPr lang="en-US" sz="2800" dirty="0" smtClean="0"/>
              <a:t>secrete IL-17 and other cytokines </a:t>
            </a:r>
          </a:p>
          <a:p>
            <a:pPr lvl="2">
              <a:buNone/>
            </a:pPr>
            <a:r>
              <a:rPr lang="en-US" sz="2800" dirty="0" smtClean="0"/>
              <a:t>Function:  induce the secretion of </a:t>
            </a:r>
            <a:r>
              <a:rPr lang="en-US" sz="2800" dirty="0" err="1" smtClean="0"/>
              <a:t>chemokines</a:t>
            </a:r>
            <a:r>
              <a:rPr lang="en-US" sz="2800" dirty="0" smtClean="0"/>
              <a:t> responsible for recruiting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and </a:t>
            </a:r>
            <a:r>
              <a:rPr lang="en-US" sz="2800" dirty="0" err="1" smtClean="0"/>
              <a:t>monocytes</a:t>
            </a:r>
            <a:r>
              <a:rPr lang="en-US" sz="2800" dirty="0" smtClean="0"/>
              <a:t> into the reaction.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5256584" cy="58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188640"/>
            <a:ext cx="824440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Activating and inhibitory receptors of natural killer (NK) cell</a:t>
            </a:r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16024" y="1159584"/>
            <a:ext cx="320384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Healthy cells express self class I MHC molecules, which are recognized by inhibitory receptors, thus ensuring that NK cells do not attack normal cells. 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51520" y="3645024"/>
            <a:ext cx="3312368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 infected and stressed cells, class I MHC expression is reduced so that the inhibitory receptors are not engaged, and </a:t>
            </a:r>
            <a:r>
              <a:rPr lang="en-US" dirty="0" err="1" smtClean="0"/>
              <a:t>ligands</a:t>
            </a:r>
            <a:r>
              <a:rPr lang="en-US" dirty="0" smtClean="0"/>
              <a:t> for activating receptors are expressed. </a:t>
            </a:r>
          </a:p>
          <a:p>
            <a:pPr algn="l"/>
            <a:r>
              <a:rPr lang="en-US" dirty="0" smtClean="0"/>
              <a:t>The result is that NK cells are activated and the infected cells are killed.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548680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899592" y="130534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Naive B lymphocytes recognize antigens, and under the influence of TH cells and other stimuli, the B cells are activated to proliferate and to differentiate into antibody-secreting plasma cells.</a:t>
            </a:r>
          </a:p>
          <a:p>
            <a:pPr algn="l"/>
            <a:r>
              <a:rPr lang="en-US" sz="2400" dirty="0" smtClean="0"/>
              <a:t> Some of the activated B cells undergo heavy-chain class switching and affinity maturation, and some become long-lived memory cells.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Antibodies of different heavy-chain classes (</a:t>
            </a:r>
            <a:r>
              <a:rPr lang="en-US" sz="2400" dirty="0" err="1" smtClean="0"/>
              <a:t>isotypes</a:t>
            </a:r>
            <a:r>
              <a:rPr lang="en-US" sz="2400" dirty="0" smtClean="0"/>
              <a:t>) perform different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functions.</a:t>
            </a:r>
          </a:p>
          <a:p>
            <a:pPr algn="l"/>
            <a:r>
              <a:rPr lang="en-US" sz="2400" dirty="0" smtClean="0"/>
              <a:t>Note that the antibodies shown are </a:t>
            </a:r>
            <a:r>
              <a:rPr lang="en-US" sz="2400" dirty="0" err="1" smtClean="0"/>
              <a:t>IgG</a:t>
            </a:r>
            <a:r>
              <a:rPr lang="en-US" sz="2400" dirty="0" smtClean="0"/>
              <a:t>; these and </a:t>
            </a:r>
            <a:r>
              <a:rPr lang="en-US" sz="2400" dirty="0" err="1" smtClean="0"/>
              <a:t>IgM</a:t>
            </a:r>
            <a:r>
              <a:rPr lang="en-US" sz="2400" dirty="0" smtClean="0"/>
              <a:t> activate complement; and the specialized functions of </a:t>
            </a:r>
            <a:r>
              <a:rPr lang="en-US" sz="2400" dirty="0" err="1" smtClean="0"/>
              <a:t>IgA</a:t>
            </a:r>
            <a:r>
              <a:rPr lang="en-US" sz="2400" dirty="0" smtClean="0"/>
              <a:t> (mucosal immunity) and </a:t>
            </a:r>
            <a:r>
              <a:rPr lang="en-US" sz="2400" dirty="0" err="1" smtClean="0"/>
              <a:t>IgE</a:t>
            </a:r>
            <a:r>
              <a:rPr lang="en-US" sz="2400" dirty="0" smtClean="0"/>
              <a:t> (mast cell and </a:t>
            </a:r>
            <a:r>
              <a:rPr lang="en-US" sz="2400" dirty="0" err="1" smtClean="0"/>
              <a:t>eosinophil</a:t>
            </a:r>
            <a:r>
              <a:rPr lang="en-US" sz="2400" dirty="0" smtClean="0"/>
              <a:t> activation) are not shown.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85863"/>
            <a:ext cx="8582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476672"/>
            <a:ext cx="19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Humoral</a:t>
            </a:r>
            <a:r>
              <a:rPr lang="en-CA" dirty="0" smtClean="0"/>
              <a:t> immunity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Plasma cells</a:t>
            </a:r>
          </a:p>
          <a:p>
            <a:r>
              <a:rPr lang="en-US" sz="2400" b="1" dirty="0" smtClean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 smtClean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 smtClean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 smtClean="0">
                <a:latin typeface="Arial" pitchFamily="34" charset="0"/>
              </a:rPr>
              <a:t>Antibodies  are important in inflammation e.g.  neutralize antigen and clearance of foreign Ag</a:t>
            </a:r>
          </a:p>
          <a:p>
            <a:endParaRPr lang="en-US" sz="24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1905000" y="2686050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Eosinophils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>
                <a:latin typeface="Arial" pitchFamily="34" charset="0"/>
              </a:rPr>
              <a:t>IgE</a:t>
            </a:r>
            <a:r>
              <a:rPr lang="en-US" sz="2000" dirty="0">
                <a:latin typeface="Arial" pitchFamily="34" charset="0"/>
              </a:rPr>
              <a:t> 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763000" cy="4114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Mast cells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express on their surface the receptor that binds the </a:t>
            </a:r>
            <a:r>
              <a:rPr lang="en-US" sz="2400" b="1" dirty="0" err="1" smtClean="0">
                <a:latin typeface="Arial" charset="0"/>
              </a:rPr>
              <a:t>Fc</a:t>
            </a:r>
            <a:r>
              <a:rPr lang="en-US" sz="2400" b="1" dirty="0" smtClean="0">
                <a:latin typeface="Arial" charset="0"/>
              </a:rPr>
              <a:t> portion of </a:t>
            </a:r>
            <a:r>
              <a:rPr lang="en-US" sz="2400" b="1" dirty="0" err="1" smtClean="0">
                <a:latin typeface="Arial" charset="0"/>
              </a:rPr>
              <a:t>IgE</a:t>
            </a:r>
            <a:r>
              <a:rPr lang="en-US" sz="2400" b="1" dirty="0" smtClean="0">
                <a:latin typeface="Arial" charset="0"/>
              </a:rPr>
              <a:t> antibody ,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the cells </a:t>
            </a:r>
            <a:r>
              <a:rPr lang="en-US" sz="2000" b="1" dirty="0" err="1" smtClean="0">
                <a:latin typeface="Arial" charset="0"/>
              </a:rPr>
              <a:t>degranulate</a:t>
            </a:r>
            <a:r>
              <a:rPr lang="en-US" sz="2000" b="1" dirty="0" smtClean="0">
                <a:latin typeface="Arial" charset="0"/>
              </a:rPr>
              <a:t> and release mediators, such as histamine and products of AA oxidation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dirty="0" smtClean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16414"/>
            <a:ext cx="7488832" cy="46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967" y="0"/>
            <a:ext cx="93726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Inflammation of prolonged duration (weeks to years) in which continuing inflammation, tissue injury, and healing, often by fibrosis, proceed simultaneously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Fever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Anorexia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 IL-1 + TNF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Leukocytosis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- IL-6, IL-1, TNF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Acute phase proteins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C-reactive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Lipopolysaccharide</a:t>
            </a:r>
            <a:r>
              <a:rPr lang="en-US" dirty="0" smtClean="0"/>
              <a:t> binding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Serum </a:t>
            </a:r>
            <a:r>
              <a:rPr lang="en-US" dirty="0" err="1" smtClean="0"/>
              <a:t>amyloid</a:t>
            </a:r>
            <a:r>
              <a:rPr lang="en-US" dirty="0" smtClean="0"/>
              <a:t> 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a-2 macroglobulin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Haptoglobin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Ceruloplasmin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82" y="188640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600" dirty="0" err="1" smtClean="0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662940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Types of </a:t>
            </a:r>
            <a:r>
              <a:rPr lang="en-US" sz="2400" dirty="0" err="1" smtClean="0">
                <a:latin typeface="Arial" charset="0"/>
              </a:rPr>
              <a:t>Pyrogens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3200" dirty="0" smtClean="0">
                <a:latin typeface="Arial" charset="0"/>
              </a:rPr>
              <a:t>Bacterial products 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sz="3200" dirty="0" smtClean="0">
                <a:latin typeface="Arial" charset="0"/>
              </a:rPr>
              <a:t>   IL-1 and TNF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400" dirty="0" err="1" smtClean="0">
                <a:latin typeface="Arial" charset="0"/>
              </a:rPr>
              <a:t>cyclooxygenases</a:t>
            </a:r>
            <a:r>
              <a:rPr lang="en-US" sz="2400" dirty="0" smtClean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5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hypothalamus, the prostaglandins, especially PGE</a:t>
            </a:r>
            <a:r>
              <a:rPr lang="en-US" sz="2400" baseline="-30000" dirty="0"/>
              <a:t>2</a:t>
            </a:r>
            <a:r>
              <a:rPr lang="en-US" sz="24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4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NSAIDs, including aspirin , reduce fever by inhibiting </a:t>
            </a:r>
            <a:r>
              <a:rPr lang="en-US" sz="2400" dirty="0" err="1"/>
              <a:t>cyclooxygenase</a:t>
            </a:r>
            <a:r>
              <a:rPr lang="en-US" sz="24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714744" y="0"/>
            <a:ext cx="127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14348" y="613444"/>
            <a:ext cx="74676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Shift to left</a:t>
            </a:r>
            <a:endParaRPr lang="en-US" sz="2800" b="1" dirty="0"/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82794" y="188640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Leukocytosis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</a:t>
            </a:r>
            <a:r>
              <a:rPr lang="en-US" sz="2800" b="1" dirty="0" smtClean="0">
                <a:latin typeface="Verdana" pitchFamily="34" charset="0"/>
              </a:rPr>
              <a:t>infection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</a:rPr>
              <a:t>Neutrophil</a:t>
            </a:r>
            <a:r>
              <a:rPr lang="en-US" sz="2400" b="1" dirty="0" smtClean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Lymphocytosis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Infectious mononucleosis, mumps,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German measles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infestations</a:t>
            </a:r>
          </a:p>
          <a:p>
            <a:pPr marL="457200" indent="-457200" algn="l" rtl="0" eaLnBrk="0" hangingPunct="0"/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Elevation of C reactive protein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333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2332038" y="2205038"/>
          <a:ext cx="442753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rganization Chart" r:id="rId3" imgW="2609640" imgH="2469960" progId="">
                  <p:embed followColorScheme="full"/>
                </p:oleObj>
              </mc:Choice>
              <mc:Fallback>
                <p:oleObj name="Organization Chart" r:id="rId3" imgW="2609640" imgH="246996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2205038"/>
                        <a:ext cx="4427537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20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24895"/>
                </a:solidFill>
              </a:rPr>
              <a:t>Increased erythrocyte sedimentation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Erythrocyte sedimentation rate (ESR)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146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 descr="http://www.lt-burnik.si/img/ESR/vacupeta_05.jpg"/>
          <p:cNvPicPr>
            <a:picLocks noChangeAspect="1" noChangeArrowheads="1"/>
          </p:cNvPicPr>
          <p:nvPr/>
        </p:nvPicPr>
        <p:blipFill>
          <a:blip r:embed="rId3" cstate="print"/>
          <a:srcRect l="18562" r="19001"/>
          <a:stretch>
            <a:fillRect/>
          </a:stretch>
        </p:blipFill>
        <p:spPr bwMode="auto">
          <a:xfrm>
            <a:off x="4716016" y="1268760"/>
            <a:ext cx="4016369" cy="4824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208" y="1070976"/>
            <a:ext cx="8858280" cy="5094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Chronic  inflammation is different from acute inflammation with respect to causes, nature of the inflammatory response, and tissue changes.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Different clinical settings associated with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eg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neutrophils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monocyte</a:t>
            </a:r>
            <a:r>
              <a:rPr lang="en-US" dirty="0" smtClean="0">
                <a:latin typeface="Arial Rounded MT Bold" pitchFamily="34" charset="0"/>
              </a:rPr>
              <a:t>-macrophages, and lymphocytes) accumulate in the tissues.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The systemic manifestations of </a:t>
            </a:r>
            <a:r>
              <a:rPr lang="en-US" smtClean="0">
                <a:latin typeface="Arial Rounded MT Bold" pitchFamily="34" charset="0"/>
              </a:rPr>
              <a:t>inflammation  include </a:t>
            </a:r>
            <a:r>
              <a:rPr lang="en-US" dirty="0" smtClean="0">
                <a:latin typeface="Arial Rounded MT Bold" pitchFamily="34" charset="0"/>
              </a:rPr>
              <a:t>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It is slow evolving (weeks to months) resulting into fibrosis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It occurs in two major patterns: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chronic non specific inflammation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specific </a:t>
            </a:r>
            <a:r>
              <a:rPr lang="en-US" dirty="0" err="1" smtClean="0">
                <a:latin typeface="Arial Rounded MT Bold" pitchFamily="34" charset="0"/>
                <a:cs typeface="Arial" charset="0"/>
              </a:rPr>
              <a:t>granulomatous</a:t>
            </a:r>
            <a:r>
              <a:rPr lang="en-US" dirty="0" smtClean="0">
                <a:latin typeface="Arial Rounded MT Bold" pitchFamily="34" charset="0"/>
                <a:cs typeface="Arial" charset="0"/>
              </a:rPr>
              <a:t>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 smtClean="0"/>
              <a:t>Persistent infections</a:t>
            </a:r>
            <a:r>
              <a:rPr lang="en-US" dirty="0" smtClean="0"/>
              <a:t> by microbes that are difficult to eradicate.</a:t>
            </a:r>
          </a:p>
          <a:p>
            <a:pPr marL="971550" lvl="1" indent="-514350"/>
            <a:r>
              <a:rPr lang="en-US" dirty="0" smtClean="0"/>
              <a:t> These include :</a:t>
            </a:r>
          </a:p>
          <a:p>
            <a:pPr marL="1236726" lvl="2" indent="-514350"/>
            <a:r>
              <a:rPr lang="en-US" sz="2400" i="1" dirty="0" smtClean="0"/>
              <a:t>Mycobacterium tuberculosis</a:t>
            </a:r>
            <a:endParaRPr lang="en-US" sz="2400" dirty="0" smtClean="0"/>
          </a:p>
          <a:p>
            <a:pPr marL="1236726" lvl="2" indent="-514350"/>
            <a:r>
              <a:rPr lang="en-US" sz="2400" dirty="0" smtClean="0"/>
              <a:t> 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pallidum</a:t>
            </a:r>
            <a:r>
              <a:rPr lang="en-US" sz="2400" dirty="0" smtClean="0"/>
              <a:t> (the causative organism of syphilis)</a:t>
            </a:r>
          </a:p>
          <a:p>
            <a:pPr marL="1236726" lvl="2" indent="-514350"/>
            <a:r>
              <a:rPr lang="en-US" sz="2400" dirty="0" smtClean="0"/>
              <a:t>certain viruses and fungi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/>
            <a:r>
              <a:rPr lang="en-US" dirty="0" smtClean="0"/>
              <a:t>All of which tend to establish persistent infections and elicit a T lymphocyte-mediated immune response called </a:t>
            </a:r>
            <a:r>
              <a:rPr lang="en-US" i="1" dirty="0" smtClean="0"/>
              <a:t>delayed-type hypersensitivity</a:t>
            </a:r>
            <a:r>
              <a:rPr lang="en-US" dirty="0" smtClean="0"/>
              <a:t>.</a:t>
            </a:r>
          </a:p>
          <a:p>
            <a:pPr marL="971550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2. Immune-mediated inflammatory diseases (hypersensitivity diseases): </a:t>
            </a:r>
            <a:r>
              <a:rPr lang="en-US" dirty="0" smtClean="0"/>
              <a:t>Diseases that are caused by excessive and inappropriate activation of the immune system leading to </a:t>
            </a:r>
            <a:r>
              <a:rPr lang="en-US" i="1" dirty="0" smtClean="0"/>
              <a:t>autoimmune diseases.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Rheumatoid arthritis</a:t>
            </a:r>
          </a:p>
          <a:p>
            <a:pPr lvl="1"/>
            <a:r>
              <a:rPr lang="en-US" dirty="0" smtClean="0"/>
              <a:t> inflammatory bowel disease</a:t>
            </a:r>
          </a:p>
          <a:p>
            <a:pPr lvl="1"/>
            <a:r>
              <a:rPr lang="en-US" dirty="0" smtClean="0"/>
              <a:t> psoriasis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Immune responses against common environmental substances that cause </a:t>
            </a:r>
            <a:r>
              <a:rPr lang="en-US" i="1" dirty="0" smtClean="0"/>
              <a:t>allergic diseases,</a:t>
            </a:r>
            <a:r>
              <a:rPr lang="en-US" dirty="0" smtClean="0"/>
              <a:t> such as bronchial asthma.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Chronic inflammation may arise in the following settings: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3. Prolonged exposure to potentially toxic agents.</a:t>
            </a:r>
          </a:p>
          <a:p>
            <a:r>
              <a:rPr lang="en-US" dirty="0" smtClean="0"/>
              <a:t> Examples are </a:t>
            </a:r>
            <a:r>
              <a:rPr lang="en-US" dirty="0" err="1" smtClean="0"/>
              <a:t>nondegradable</a:t>
            </a:r>
            <a:r>
              <a:rPr lang="en-US" dirty="0" smtClean="0"/>
              <a:t> exogenous materials such as inhaled particulate silica, which can induce a chronic inflammatory response in the lungs (silicosis)</a:t>
            </a:r>
          </a:p>
          <a:p>
            <a:r>
              <a:rPr lang="en-US" dirty="0" smtClean="0"/>
              <a:t>Endogenous agents such as cholesterol crystals, which may contribute to atherosclerosis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Chronic inflammation may arise in the following settings: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 Mild forms of chronic inflammation may be important in the pathogenesis of many diseases </a:t>
            </a:r>
          </a:p>
          <a:p>
            <a:pPr lvl="1"/>
            <a:r>
              <a:rPr lang="en-US" dirty="0" smtClean="0"/>
              <a:t> Such diseases include:</a:t>
            </a:r>
          </a:p>
          <a:p>
            <a:pPr lvl="2"/>
            <a:r>
              <a:rPr lang="en-US" dirty="0" smtClean="0"/>
              <a:t> neurodegenerative disorders such as Alzheimer disease</a:t>
            </a:r>
          </a:p>
          <a:p>
            <a:pPr lvl="2"/>
            <a:r>
              <a:rPr lang="en-US" dirty="0" smtClean="0"/>
              <a:t> atherosclerosis</a:t>
            </a:r>
          </a:p>
          <a:p>
            <a:pPr lvl="2"/>
            <a:r>
              <a:rPr lang="en-US" dirty="0" smtClean="0"/>
              <a:t> metabolic syndrome and the associated type 2 diabetes,</a:t>
            </a:r>
          </a:p>
          <a:p>
            <a:pPr lvl="2"/>
            <a:r>
              <a:rPr lang="en-US" dirty="0" smtClean="0"/>
              <a:t>and some forms of cancer in which inflammatory reactions promote tumor development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48464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Characterized by a 3 different set of reactions: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Infiltration with mononuclear cells,</a:t>
            </a:r>
            <a:r>
              <a:rPr lang="en-US" sz="2800" dirty="0" smtClean="0"/>
              <a:t> including: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Macrophages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Lymphocytes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Plasma cells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/>
              <a:t>Tissue destruction,</a:t>
            </a:r>
            <a:r>
              <a:rPr lang="en-US" sz="2800" dirty="0" smtClean="0"/>
              <a:t> largely induced by the products of the inflammatory 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Repair,</a:t>
            </a:r>
            <a:r>
              <a:rPr lang="en-US" dirty="0" smtClean="0"/>
              <a:t> involving new vessel proliferation (angiogenesis) and fibrosis</a:t>
            </a:r>
            <a:endParaRPr lang="ar-SA" dirty="0" smtClean="0"/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5373216"/>
            <a:ext cx="6408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 </a:t>
            </a:r>
            <a:r>
              <a:rPr lang="en-US" sz="2400" dirty="0" smtClean="0"/>
              <a:t>Acute inflammation is distinguished by vascular changes, edema, and a predominantly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infiltrate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1423</Words>
  <Application>Microsoft Office PowerPoint</Application>
  <PresentationFormat>On-screen Show (4:3)</PresentationFormat>
  <Paragraphs>213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Organization Chart</vt:lpstr>
      <vt:lpstr>PowerPoint Presentation</vt:lpstr>
      <vt:lpstr>Objectives</vt:lpstr>
      <vt:lpstr>CHRONIC INFLAMMATION</vt:lpstr>
      <vt:lpstr>CHRONIC INFLAMMATION</vt:lpstr>
      <vt:lpstr>Chronic inflammation may arise in the following settings: </vt:lpstr>
      <vt:lpstr>Chronic inflammation may arise in the following settings:</vt:lpstr>
      <vt:lpstr>Chronic inflammation may arise in the following settings:</vt:lpstr>
      <vt:lpstr>Chronic inflammation may arise in the following settings:</vt:lpstr>
      <vt:lpstr>CHRONIC INFLAMMATION</vt:lpstr>
      <vt:lpstr>PowerPoint Presentation</vt:lpstr>
      <vt:lpstr>Cells in Chronic inflammation </vt:lpstr>
      <vt:lpstr>Macrophages</vt:lpstr>
      <vt:lpstr>PowerPoint Presentation</vt:lpstr>
      <vt:lpstr>MONONUCLEAR CELL INFILTRATION Macrophages</vt:lpstr>
      <vt:lpstr>PowerPoint Presentation</vt:lpstr>
      <vt:lpstr>Macrophages</vt:lpstr>
      <vt:lpstr>CELLS IN CHRONIC INFLAMMATION </vt:lpstr>
      <vt:lpstr>Lymphocytes</vt:lpstr>
      <vt:lpstr>PowerPoint Presentation</vt:lpstr>
      <vt:lpstr>PowerPoint Presentation</vt:lpstr>
      <vt:lpstr>PowerPoint Presentation</vt:lpstr>
      <vt:lpstr>CD4+ helper T cells</vt:lpstr>
      <vt:lpstr>PowerPoint Presentation</vt:lpstr>
      <vt:lpstr>PowerPoint Presentation</vt:lpstr>
      <vt:lpstr>PowerPoint Presentation</vt:lpstr>
      <vt:lpstr>OTHER CELLS IN CHRONIC INFLAMMATION </vt:lpstr>
      <vt:lpstr>PowerPoint Presentation</vt:lpstr>
      <vt:lpstr>PowerPoint Presentation</vt:lpstr>
      <vt:lpstr>PowerPoint Presentation</vt:lpstr>
      <vt:lpstr>Systemic effects of Inflammation</vt:lpstr>
      <vt:lpstr> Fever  Produced in response to Pyrogens</vt:lpstr>
      <vt:lpstr>PowerPoint Presentation</vt:lpstr>
      <vt:lpstr>PowerPoint Presentation</vt:lpstr>
      <vt:lpstr>PowerPoint Presentation</vt:lpstr>
      <vt:lpstr>Elevation of C reactive protein   </vt:lpstr>
      <vt:lpstr>PowerPoint Presentation</vt:lpstr>
      <vt:lpstr>PowerPoint Presentation</vt:lpstr>
      <vt:lpstr>Erythrocyte sedimentation rate (ESR) 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GCUSER</cp:lastModifiedBy>
  <cp:revision>15</cp:revision>
  <dcterms:created xsi:type="dcterms:W3CDTF">2013-10-06T19:01:29Z</dcterms:created>
  <dcterms:modified xsi:type="dcterms:W3CDTF">2015-10-13T06:08:22Z</dcterms:modified>
</cp:coreProperties>
</file>