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1"/>
  </p:notesMasterIdLst>
  <p:sldIdLst>
    <p:sldId id="289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4" r:id="rId16"/>
    <p:sldId id="275" r:id="rId17"/>
    <p:sldId id="276" r:id="rId18"/>
    <p:sldId id="277" r:id="rId19"/>
    <p:sldId id="292" r:id="rId20"/>
    <p:sldId id="291" r:id="rId21"/>
    <p:sldId id="296" r:id="rId22"/>
    <p:sldId id="278" r:id="rId23"/>
    <p:sldId id="293" r:id="rId24"/>
    <p:sldId id="295" r:id="rId25"/>
    <p:sldId id="294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98" r:id="rId34"/>
    <p:sldId id="287" r:id="rId35"/>
    <p:sldId id="299" r:id="rId36"/>
    <p:sldId id="286" r:id="rId37"/>
    <p:sldId id="290" r:id="rId38"/>
    <p:sldId id="300" r:id="rId39"/>
    <p:sldId id="301" r:id="rId4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441" autoAdjust="0"/>
    <p:restoredTop sz="94660"/>
  </p:normalViewPr>
  <p:slideViewPr>
    <p:cSldViewPr>
      <p:cViewPr>
        <p:scale>
          <a:sx n="70" d="100"/>
          <a:sy n="70" d="100"/>
        </p:scale>
        <p:origin x="-105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E19FE2D-3046-4031-B449-BEF95EE354E5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56D1EEC-AB23-4FC0-AE07-5F9F79928EE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02601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23622-80AA-4CCF-91CF-A62FA9BEA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FA77369-5F4E-4995-B18A-220F51051D3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US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Acute inflammation is marked by an increase in inflammatory cells. </a:t>
            </a:r>
            <a:r>
              <a:rPr lang="en-US" dirty="0" smtClean="0"/>
              <a:t>Perhaps the simplest indicator of acute inflammation is an increase in the white blood cell count in the </a:t>
            </a:r>
            <a:r>
              <a:rPr lang="en-US" dirty="0" err="1" smtClean="0"/>
              <a:t>peripheal</a:t>
            </a:r>
            <a:r>
              <a:rPr lang="en-US" dirty="0" smtClean="0"/>
              <a:t> blood, here marked by an increase in segmented </a:t>
            </a:r>
            <a:r>
              <a:rPr lang="en-US" dirty="0" err="1" smtClean="0"/>
              <a:t>neutrophils</a:t>
            </a:r>
            <a:r>
              <a:rPr lang="en-US" dirty="0" smtClean="0"/>
              <a:t> (PMN's).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23622-80AA-4CCF-91CF-A62FA9BEA16B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7934-9542-4CF9-BB53-2991797FEFCB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7934-9542-4CF9-BB53-2991797FEFCB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7934-9542-4CF9-BB53-2991797FEFCB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F6EDA-5219-45F5-8497-357C60FBA3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7934-9542-4CF9-BB53-2991797FEFCB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7934-9542-4CF9-BB53-2991797FEFCB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7934-9542-4CF9-BB53-2991797FEFCB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7934-9542-4CF9-BB53-2991797FEFCB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7934-9542-4CF9-BB53-2991797FEFCB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7934-9542-4CF9-BB53-2991797FEFCB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7934-9542-4CF9-BB53-2991797FEFCB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7934-9542-4CF9-BB53-2991797FEFCB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97934-9542-4CF9-BB53-2991797FEFCB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3.w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11760" y="908720"/>
            <a:ext cx="4937569" cy="138499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INFLAMMATION AND REPAIR</a:t>
            </a:r>
            <a:endParaRPr lang="en-US" sz="2400" dirty="0" smtClean="0"/>
          </a:p>
          <a:p>
            <a:pPr algn="ctr"/>
            <a:r>
              <a:rPr lang="en-US" sz="2400" b="1" dirty="0" smtClean="0"/>
              <a:t>Lecture 4</a:t>
            </a:r>
            <a:endParaRPr lang="en-US" dirty="0" smtClean="0"/>
          </a:p>
          <a:p>
            <a:pPr algn="ctr"/>
            <a:r>
              <a:rPr lang="en-US" dirty="0" smtClean="0"/>
              <a:t>Chronic inflammation</a:t>
            </a:r>
          </a:p>
          <a:p>
            <a:pPr algn="ctr"/>
            <a:r>
              <a:rPr lang="en-US" dirty="0" smtClean="0"/>
              <a:t>Systemic effect of inflammation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91880" y="260648"/>
            <a:ext cx="315503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en-US" dirty="0" smtClean="0"/>
              <a:t>Foundation Block, pathology</a:t>
            </a:r>
            <a:endParaRPr lang="ar-SA" dirty="0"/>
          </a:p>
        </p:txBody>
      </p:sp>
      <p:sp>
        <p:nvSpPr>
          <p:cNvPr id="8" name="Rectangle 7"/>
          <p:cNvSpPr/>
          <p:nvPr/>
        </p:nvSpPr>
        <p:spPr>
          <a:xfrm>
            <a:off x="4572000" y="4797152"/>
            <a:ext cx="8760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/>
              <a:t>2015</a:t>
            </a:r>
          </a:p>
        </p:txBody>
      </p:sp>
      <p:sp>
        <p:nvSpPr>
          <p:cNvPr id="9" name="Rectangle 8"/>
          <p:cNvSpPr/>
          <p:nvPr/>
        </p:nvSpPr>
        <p:spPr>
          <a:xfrm>
            <a:off x="3059832" y="2420888"/>
            <a:ext cx="3643306" cy="20313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/>
              <a:t>Dr. </a:t>
            </a:r>
            <a:r>
              <a:rPr lang="en-US" b="1" dirty="0" err="1" smtClean="0"/>
              <a:t>Maha</a:t>
            </a:r>
            <a:r>
              <a:rPr lang="en-US" b="1" dirty="0" smtClean="0"/>
              <a:t> </a:t>
            </a:r>
            <a:r>
              <a:rPr lang="en-US" b="1" dirty="0" err="1" smtClean="0"/>
              <a:t>Arafah</a:t>
            </a:r>
            <a:endParaRPr lang="en-US" dirty="0" smtClean="0"/>
          </a:p>
          <a:p>
            <a:pPr algn="ctr"/>
            <a:r>
              <a:rPr lang="en-US" b="1" dirty="0" smtClean="0"/>
              <a:t>Associate Professor</a:t>
            </a:r>
            <a:endParaRPr lang="en-US" dirty="0" smtClean="0"/>
          </a:p>
          <a:p>
            <a:pPr algn="ctr"/>
            <a:r>
              <a:rPr lang="en-US" b="1" dirty="0" smtClean="0"/>
              <a:t>Department of Pathology</a:t>
            </a:r>
            <a:endParaRPr lang="en-US" dirty="0" smtClean="0"/>
          </a:p>
          <a:p>
            <a:pPr algn="ctr"/>
            <a:r>
              <a:rPr lang="en-US" b="1" dirty="0" smtClean="0"/>
              <a:t>King Khalid University Hospital and King Saud University</a:t>
            </a:r>
            <a:endParaRPr lang="en-US" dirty="0" smtClean="0"/>
          </a:p>
          <a:p>
            <a:pPr algn="ctr" rtl="1"/>
            <a:r>
              <a:rPr lang="en-US" dirty="0" smtClean="0"/>
              <a:t>Email: marafah@ksu.edu.sa</a:t>
            </a:r>
          </a:p>
          <a:p>
            <a:pPr algn="ctr"/>
            <a:r>
              <a:rPr lang="en-US" dirty="0" smtClean="0"/>
              <a:t>           </a:t>
            </a:r>
            <a:r>
              <a:rPr lang="en-US" dirty="0" err="1" smtClean="0"/>
              <a:t>marafah</a:t>
            </a:r>
            <a:r>
              <a:rPr lang="en-US" dirty="0" smtClean="0"/>
              <a:t> @</a:t>
            </a:r>
            <a:r>
              <a:rPr lang="en-US" dirty="0" err="1" smtClean="0"/>
              <a:t>hotmail.com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630407"/>
            <a:ext cx="4608512" cy="3227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88640"/>
            <a:ext cx="4896544" cy="3258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Cells in Chronic inflammation </a:t>
            </a:r>
            <a:endParaRPr lang="ar-SA" dirty="0" smtClean="0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Complex interactions between several cell populations and their secreted mediators. </a:t>
            </a:r>
          </a:p>
          <a:p>
            <a:r>
              <a:rPr lang="en-US" dirty="0" smtClean="0">
                <a:cs typeface="Arial" charset="0"/>
              </a:rPr>
              <a:t>Mediated by the interaction of </a:t>
            </a:r>
            <a:r>
              <a:rPr lang="en-US" dirty="0" err="1" smtClean="0">
                <a:cs typeface="Arial" charset="0"/>
              </a:rPr>
              <a:t>monocyte</a:t>
            </a:r>
            <a:r>
              <a:rPr lang="en-US" dirty="0" smtClean="0">
                <a:cs typeface="Arial" charset="0"/>
              </a:rPr>
              <a:t> macrophages with T and B lymphocyte, plasma cells and others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Macrophages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tissue:</a:t>
            </a:r>
          </a:p>
          <a:p>
            <a:pPr lvl="1"/>
            <a:r>
              <a:rPr lang="en-US" dirty="0" smtClean="0"/>
              <a:t>  the liver (</a:t>
            </a:r>
            <a:r>
              <a:rPr lang="en-US" dirty="0" err="1" smtClean="0"/>
              <a:t>Kupffer</a:t>
            </a:r>
            <a:r>
              <a:rPr lang="en-US" dirty="0" smtClean="0"/>
              <a:t> cells)</a:t>
            </a:r>
          </a:p>
          <a:p>
            <a:pPr lvl="1"/>
            <a:r>
              <a:rPr lang="en-US" dirty="0" smtClean="0"/>
              <a:t> spleen and lymph nodes (sinus </a:t>
            </a:r>
            <a:r>
              <a:rPr lang="en-US" dirty="0" err="1" smtClean="0"/>
              <a:t>histiocytes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 central nervous system (</a:t>
            </a:r>
            <a:r>
              <a:rPr lang="en-US" dirty="0" err="1" smtClean="0"/>
              <a:t>microglial</a:t>
            </a:r>
            <a:r>
              <a:rPr lang="en-US" dirty="0" smtClean="0"/>
              <a:t> cells)</a:t>
            </a:r>
          </a:p>
          <a:p>
            <a:pPr lvl="1"/>
            <a:r>
              <a:rPr lang="en-US" dirty="0" smtClean="0"/>
              <a:t> and lungs (alveolar macrophages)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 blood: </a:t>
            </a:r>
            <a:r>
              <a:rPr lang="en-US" dirty="0" err="1" smtClean="0"/>
              <a:t>monocytes</a:t>
            </a:r>
            <a:endParaRPr lang="en-US" dirty="0" smtClean="0"/>
          </a:p>
          <a:p>
            <a:pPr lvl="1"/>
            <a:r>
              <a:rPr lang="en-US" dirty="0" smtClean="0"/>
              <a:t>Under the influence of adhesion molecules and </a:t>
            </a:r>
            <a:r>
              <a:rPr lang="en-US" dirty="0" err="1" smtClean="0"/>
              <a:t>chemokines</a:t>
            </a:r>
            <a:r>
              <a:rPr lang="en-US" dirty="0" smtClean="0"/>
              <a:t>, they migrate to a site of injury within 24 to 48 hours after the onset of acute inflammation</a:t>
            </a:r>
          </a:p>
          <a:p>
            <a:pPr lvl="1">
              <a:buNone/>
            </a:pPr>
            <a:r>
              <a:rPr lang="en-US" dirty="0" smtClean="0"/>
              <a:t>    (macrophages)</a:t>
            </a:r>
            <a:endParaRPr lang="ar-SA" dirty="0"/>
          </a:p>
        </p:txBody>
      </p:sp>
      <p:pic>
        <p:nvPicPr>
          <p:cNvPr id="4" name="Picture 3" descr="macrophageAttacksMed.jpg"/>
          <p:cNvPicPr>
            <a:picLocks noChangeAspect="1"/>
          </p:cNvPicPr>
          <p:nvPr/>
        </p:nvPicPr>
        <p:blipFill>
          <a:blip r:embed="rId2" cstate="print"/>
          <a:srcRect l="4138" t="9599" b="28799"/>
          <a:stretch>
            <a:fillRect/>
          </a:stretch>
        </p:blipFill>
        <p:spPr bwMode="auto">
          <a:xfrm>
            <a:off x="7219950" y="5262563"/>
            <a:ext cx="183356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7335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 b="6596"/>
          <a:stretch>
            <a:fillRect/>
          </a:stretch>
        </p:blipFill>
        <p:spPr bwMode="auto">
          <a:xfrm>
            <a:off x="0" y="533400"/>
            <a:ext cx="9144000" cy="483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1676400" y="0"/>
            <a:ext cx="52149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mononuclear phagocyte system</a:t>
            </a: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252536" y="5565338"/>
            <a:ext cx="9144000" cy="173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l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b="1" dirty="0" err="1"/>
              <a:t>monocytes</a:t>
            </a:r>
            <a:r>
              <a:rPr lang="en-US" sz="2400" b="1" dirty="0"/>
              <a:t> begin to emigrate into </a:t>
            </a:r>
            <a:r>
              <a:rPr lang="en-US" sz="2400" b="1" dirty="0" err="1"/>
              <a:t>extravascular</a:t>
            </a:r>
            <a:r>
              <a:rPr lang="en-US" sz="2400" b="1" dirty="0"/>
              <a:t> tissues quite early in acute inflammation and within 48 hours they may constitute the predominant cell type </a:t>
            </a:r>
          </a:p>
          <a:p>
            <a:pPr lvl="1" algn="l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endParaRPr lang="en-US" sz="2000" dirty="0"/>
          </a:p>
          <a:p>
            <a:endParaRPr lang="en-US" sz="2000" dirty="0">
              <a:latin typeface="Verdana" pitchFamily="34" charset="0"/>
            </a:endParaRPr>
          </a:p>
        </p:txBody>
      </p:sp>
      <p:pic>
        <p:nvPicPr>
          <p:cNvPr id="67589" name="Picture 4" descr="macrophageAttacksMed.jpg"/>
          <p:cNvPicPr>
            <a:picLocks noChangeAspect="1"/>
          </p:cNvPicPr>
          <p:nvPr/>
        </p:nvPicPr>
        <p:blipFill>
          <a:blip r:embed="rId3" cstate="print"/>
          <a:srcRect l="4138" t="9599" b="28799"/>
          <a:stretch>
            <a:fillRect/>
          </a:stretch>
        </p:blipFill>
        <p:spPr bwMode="auto">
          <a:xfrm>
            <a:off x="8305800" y="6161088"/>
            <a:ext cx="838200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4624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MONONUCLEAR CELL INFILTRATION</a:t>
            </a:r>
            <a:br>
              <a:rPr lang="en-US" sz="3200" dirty="0" smtClean="0"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latin typeface="Arial" pitchFamily="34" charset="0"/>
                <a:cs typeface="Arial" pitchFamily="34" charset="0"/>
              </a:rPr>
              <a:t>Macrophages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0275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052736"/>
            <a:ext cx="8305800" cy="4800600"/>
          </a:xfrm>
        </p:spPr>
        <p:txBody>
          <a:bodyPr>
            <a:normAutofit/>
          </a:bodyPr>
          <a:lstStyle/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Font typeface="Wingdings 2"/>
              <a:buChar char=""/>
              <a:defRPr/>
            </a:pPr>
            <a:r>
              <a:rPr lang="en-US" sz="2600" dirty="0">
                <a:latin typeface="Arial" pitchFamily="34" charset="0"/>
              </a:rPr>
              <a:t>Macrophages may be </a:t>
            </a:r>
            <a:r>
              <a:rPr lang="en-US" sz="2600" i="1" dirty="0">
                <a:latin typeface="Arial" pitchFamily="34" charset="0"/>
              </a:rPr>
              <a:t>activated</a:t>
            </a:r>
            <a:r>
              <a:rPr lang="en-US" sz="2600" dirty="0">
                <a:latin typeface="Arial" pitchFamily="34" charset="0"/>
              </a:rPr>
              <a:t> </a:t>
            </a:r>
            <a:r>
              <a:rPr lang="en-US" sz="2600" dirty="0" smtClean="0">
                <a:latin typeface="Arial" pitchFamily="34" charset="0"/>
              </a:rPr>
              <a:t> by </a:t>
            </a:r>
            <a:r>
              <a:rPr lang="en-US" sz="2600" dirty="0">
                <a:latin typeface="Arial" pitchFamily="34" charset="0"/>
              </a:rPr>
              <a:t>a variety of stimuli, including </a:t>
            </a:r>
          </a:p>
          <a:p>
            <a:pPr marL="868680" lvl="1" indent="-283464" fontAlgn="auto">
              <a:lnSpc>
                <a:spcPct val="90000"/>
              </a:lnSpc>
              <a:spcAft>
                <a:spcPts val="0"/>
              </a:spcAft>
              <a:buFont typeface="Wingdings 2"/>
              <a:buChar char=""/>
              <a:defRPr/>
            </a:pPr>
            <a:r>
              <a:rPr lang="en-US" sz="2200" dirty="0">
                <a:latin typeface="Arial" pitchFamily="34" charset="0"/>
              </a:rPr>
              <a:t>cytokines (e.g., IFN-γ) secreted by sensitized T lymphocytes and by NK cells</a:t>
            </a:r>
          </a:p>
          <a:p>
            <a:pPr marL="868680" lvl="1" indent="-283464" fontAlgn="auto">
              <a:lnSpc>
                <a:spcPct val="90000"/>
              </a:lnSpc>
              <a:spcAft>
                <a:spcPts val="0"/>
              </a:spcAft>
              <a:buFont typeface="Wingdings 2"/>
              <a:buChar char=""/>
              <a:defRPr/>
            </a:pPr>
            <a:r>
              <a:rPr lang="en-US" sz="2200" dirty="0">
                <a:latin typeface="Arial" pitchFamily="34" charset="0"/>
              </a:rPr>
              <a:t>bacterial </a:t>
            </a:r>
            <a:r>
              <a:rPr lang="en-US" sz="2200" dirty="0" err="1">
                <a:latin typeface="Arial" pitchFamily="34" charset="0"/>
              </a:rPr>
              <a:t>endotoxins</a:t>
            </a:r>
            <a:endParaRPr lang="en-US" sz="2200" dirty="0">
              <a:latin typeface="Arial" pitchFamily="34" charset="0"/>
            </a:endParaRPr>
          </a:p>
          <a:p>
            <a:pPr marL="868680" lvl="1" indent="-283464"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endParaRPr lang="en-US" sz="2400" dirty="0">
              <a:latin typeface="Arial" pitchFamily="34" charset="0"/>
            </a:endParaRPr>
          </a:p>
        </p:txBody>
      </p:sp>
      <p:pic>
        <p:nvPicPr>
          <p:cNvPr id="68612" name="Picture 3" descr="macrophageAttacksMed.jpg"/>
          <p:cNvPicPr>
            <a:picLocks noChangeAspect="1"/>
          </p:cNvPicPr>
          <p:nvPr/>
        </p:nvPicPr>
        <p:blipFill>
          <a:blip r:embed="rId2" cstate="print"/>
          <a:srcRect l="4138" t="9599" b="28799"/>
          <a:stretch>
            <a:fillRect/>
          </a:stretch>
        </p:blipFill>
        <p:spPr bwMode="auto">
          <a:xfrm>
            <a:off x="8305800" y="6161088"/>
            <a:ext cx="838200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3264" y="2996952"/>
            <a:ext cx="7211144" cy="3381159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0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0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888" y="836712"/>
            <a:ext cx="2636904" cy="5509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Arial" pitchFamily="34" charset="0"/>
                <a:cs typeface="+mn-cs"/>
              </a:rPr>
              <a:t>   </a:t>
            </a:r>
            <a:r>
              <a:rPr lang="en-US" dirty="0" smtClean="0">
                <a:latin typeface="Arial" pitchFamily="34" charset="0"/>
                <a:cs typeface="+mn-cs"/>
              </a:rPr>
              <a:t>to eliminate injurious agents such as microbes 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latin typeface="Arial" pitchFamily="34" charset="0"/>
                <a:cs typeface="+mn-cs"/>
              </a:rPr>
              <a:t>   to initiate the process of repair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Font typeface="Wingdings" pitchFamily="2" charset="2"/>
              <a:buChar char="§"/>
              <a:defRPr/>
            </a:pPr>
            <a:r>
              <a:rPr lang="en-US" i="1" dirty="0" smtClean="0">
                <a:latin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</a:rPr>
              <a:t>secrete mediators of inflammation, such as cytokines (TNF, IL-1, </a:t>
            </a:r>
            <a:r>
              <a:rPr lang="en-US" dirty="0" err="1" smtClean="0">
                <a:latin typeface="Arial" pitchFamily="34" charset="0"/>
              </a:rPr>
              <a:t>chemokines</a:t>
            </a:r>
            <a:r>
              <a:rPr lang="en-US" dirty="0" smtClean="0">
                <a:latin typeface="Arial" pitchFamily="34" charset="0"/>
              </a:rPr>
              <a:t>, and </a:t>
            </a:r>
            <a:r>
              <a:rPr lang="en-US" dirty="0" err="1" smtClean="0">
                <a:latin typeface="Arial" pitchFamily="34" charset="0"/>
              </a:rPr>
              <a:t>eicosanoids</a:t>
            </a:r>
            <a:r>
              <a:rPr lang="en-US" dirty="0" smtClean="0">
                <a:latin typeface="Arial" pitchFamily="34" charset="0"/>
              </a:rPr>
              <a:t>).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latin typeface="Arial" pitchFamily="34" charset="0"/>
              </a:rPr>
              <a:t>display antigens to T lymphocytes and respond to signals from T cells, thus setting up a feedback loop 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latin typeface="Arial" pitchFamily="34" charset="0"/>
              </a:rPr>
              <a:t>   It is responsible for much of the tissue injury in chronic inflammation </a:t>
            </a:r>
            <a:endParaRPr lang="en-US" dirty="0">
              <a:latin typeface="Arial" pitchFamily="34" charset="0"/>
            </a:endParaRPr>
          </a:p>
        </p:txBody>
      </p:sp>
      <p:pic>
        <p:nvPicPr>
          <p:cNvPr id="320514" name="Picture 2" descr="d:\Inetpub\ombroot\content\0721601871\graphics\fullsize\S01871-002-f028.jpg"/>
          <p:cNvPicPr>
            <a:picLocks noChangeAspect="1" noChangeArrowheads="1"/>
          </p:cNvPicPr>
          <p:nvPr/>
        </p:nvPicPr>
        <p:blipFill>
          <a:blip r:embed="rId2" cstate="print"/>
          <a:srcRect b="2225"/>
          <a:stretch>
            <a:fillRect/>
          </a:stretch>
        </p:blipFill>
        <p:spPr bwMode="auto">
          <a:xfrm>
            <a:off x="2627784" y="116632"/>
            <a:ext cx="6516216" cy="64818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20515" name="Rectangle 3"/>
          <p:cNvSpPr>
            <a:spLocks noChangeArrowheads="1"/>
          </p:cNvSpPr>
          <p:nvPr/>
        </p:nvSpPr>
        <p:spPr bwMode="auto">
          <a:xfrm>
            <a:off x="457200" y="228600"/>
            <a:ext cx="8153400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rtl="0" eaLnBrk="0" hangingPunct="0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roles of activated macrophages in chronic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inflammation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0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Macrophages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129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43000"/>
            <a:ext cx="8229600" cy="50292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sz="2400" dirty="0" smtClean="0">
                <a:latin typeface="Arial" charset="0"/>
                <a:cs typeface="Arial" charset="0"/>
              </a:rPr>
              <a:t>In chronic inflammation, macrophage accumulation persists, this is mediated by different mechanisms: </a:t>
            </a:r>
          </a:p>
          <a:p>
            <a:pPr marL="609600" indent="-609600">
              <a:lnSpc>
                <a:spcPct val="90000"/>
              </a:lnSpc>
              <a:buFont typeface="Wingdings 2" pitchFamily="18" charset="2"/>
              <a:buNone/>
            </a:pPr>
            <a:endParaRPr lang="en-US" sz="2400" dirty="0" smtClean="0">
              <a:latin typeface="Arial" charset="0"/>
              <a:cs typeface="Arial" charset="0"/>
            </a:endParaRPr>
          </a:p>
        </p:txBody>
      </p:sp>
      <p:pic>
        <p:nvPicPr>
          <p:cNvPr id="71684" name="Picture 3" descr="macrophageAttacksMed.jpg"/>
          <p:cNvPicPr>
            <a:picLocks noChangeAspect="1"/>
          </p:cNvPicPr>
          <p:nvPr/>
        </p:nvPicPr>
        <p:blipFill>
          <a:blip r:embed="rId2" cstate="print"/>
          <a:srcRect l="4138" t="9599" b="28799"/>
          <a:stretch>
            <a:fillRect/>
          </a:stretch>
        </p:blipFill>
        <p:spPr bwMode="auto">
          <a:xfrm>
            <a:off x="8305800" y="6161088"/>
            <a:ext cx="838200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60D0A-DA76-4546-82DF-19EB12399E0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1517" y="1844824"/>
            <a:ext cx="6394699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990600" lvl="1" indent="-533400" algn="l" rtl="0">
              <a:lnSpc>
                <a:spcPct val="90000"/>
              </a:lnSpc>
              <a:buFontTx/>
              <a:buAutoNum type="arabicPeriod"/>
            </a:pPr>
            <a:r>
              <a:rPr lang="en-US" sz="2000" i="1" dirty="0" smtClean="0">
                <a:latin typeface="Arial" charset="0"/>
              </a:rPr>
              <a:t>Recruitment of </a:t>
            </a:r>
            <a:r>
              <a:rPr lang="en-US" sz="2000" i="1" dirty="0" err="1" smtClean="0">
                <a:latin typeface="Arial" charset="0"/>
              </a:rPr>
              <a:t>monocytes</a:t>
            </a:r>
            <a:r>
              <a:rPr lang="en-US" sz="2000" i="1" dirty="0" smtClean="0">
                <a:latin typeface="Arial" charset="0"/>
              </a:rPr>
              <a:t> from the circulation</a:t>
            </a:r>
            <a:endParaRPr lang="en-US" sz="2000" dirty="0" smtClean="0">
              <a:latin typeface="Arial" charset="0"/>
              <a:cs typeface="Arial" charset="0"/>
            </a:endParaRPr>
          </a:p>
          <a:p>
            <a:pPr marL="990600" lvl="1" indent="-533400" algn="l" rtl="0">
              <a:lnSpc>
                <a:spcPct val="90000"/>
              </a:lnSpc>
              <a:buFontTx/>
              <a:buAutoNum type="arabicPeriod"/>
            </a:pPr>
            <a:r>
              <a:rPr lang="en-US" sz="2000" i="1" dirty="0" smtClean="0">
                <a:latin typeface="Arial" charset="0"/>
              </a:rPr>
              <a:t>Local proliferation of macrophages</a:t>
            </a:r>
            <a:endParaRPr lang="en-US" sz="2000" dirty="0" smtClean="0">
              <a:latin typeface="Arial" charset="0"/>
              <a:cs typeface="Arial" charset="0"/>
            </a:endParaRPr>
          </a:p>
          <a:p>
            <a:pPr marL="990600" lvl="1" indent="-533400" algn="l" rtl="0">
              <a:lnSpc>
                <a:spcPct val="90000"/>
              </a:lnSpc>
              <a:buFontTx/>
              <a:buAutoNum type="arabicPeriod"/>
            </a:pPr>
            <a:r>
              <a:rPr lang="en-US" sz="2000" i="1" dirty="0" smtClean="0">
                <a:latin typeface="Arial" charset="0"/>
              </a:rPr>
              <a:t>Immobilization of macrophages</a:t>
            </a:r>
            <a:endParaRPr lang="en-US" dirty="0"/>
          </a:p>
        </p:txBody>
      </p:sp>
      <p:pic>
        <p:nvPicPr>
          <p:cNvPr id="7" name="Picture 2" descr="d:\Inetpub\ombroot\content\0721601871\graphics\fullsize\S01871-002-f030.jpg"/>
          <p:cNvPicPr>
            <a:picLocks noChangeAspect="1" noChangeArrowheads="1"/>
          </p:cNvPicPr>
          <p:nvPr/>
        </p:nvPicPr>
        <p:blipFill>
          <a:blip r:embed="rId3" cstate="print"/>
          <a:srcRect b="4870"/>
          <a:stretch>
            <a:fillRect/>
          </a:stretch>
        </p:blipFill>
        <p:spPr bwMode="auto">
          <a:xfrm>
            <a:off x="4644008" y="2735159"/>
            <a:ext cx="3635896" cy="38621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67744" y="5733256"/>
            <a:ext cx="3758529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dirty="0" smtClean="0"/>
              <a:t>Collection of activated macrophages : </a:t>
            </a:r>
          </a:p>
          <a:p>
            <a:pPr algn="ctr"/>
            <a:r>
              <a:rPr lang="en-US" dirty="0" smtClean="0"/>
              <a:t>GRANULOMA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534400" cy="1143000"/>
          </a:xfrm>
        </p:spPr>
        <p:txBody>
          <a:bodyPr/>
          <a:lstStyle/>
          <a:p>
            <a:r>
              <a:rPr lang="en-US" sz="2800" b="1" i="1" dirty="0" smtClean="0">
                <a:latin typeface="Arial" pitchFamily="34" charset="0"/>
                <a:cs typeface="Arial" pitchFamily="34" charset="0"/>
              </a:rPr>
              <a:t>CELLS </a:t>
            </a:r>
            <a:r>
              <a:rPr lang="en-US" sz="2800" b="1" i="1" dirty="0">
                <a:latin typeface="Arial" pitchFamily="34" charset="0"/>
                <a:cs typeface="Arial" pitchFamily="34" charset="0"/>
              </a:rPr>
              <a:t>IN CHRONIC INFLAMMATION</a:t>
            </a:r>
            <a:r>
              <a:rPr lang="en-US" sz="3200" b="1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1232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8991600" cy="4953000"/>
          </a:xfrm>
        </p:spPr>
        <p:txBody>
          <a:bodyPr/>
          <a:lstStyle/>
          <a:p>
            <a:pPr algn="ctr">
              <a:buNone/>
            </a:pP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Lymphocytes</a:t>
            </a:r>
          </a:p>
          <a:p>
            <a:pPr lvl="1"/>
            <a:r>
              <a:rPr lang="en-US" sz="2400" b="1" i="1" dirty="0">
                <a:latin typeface="Arial" pitchFamily="34" charset="0"/>
              </a:rPr>
              <a:t>Both T &amp; B</a:t>
            </a:r>
            <a:r>
              <a:rPr lang="en-US" b="1" i="1" dirty="0">
                <a:solidFill>
                  <a:srgbClr val="FF9999"/>
                </a:solidFill>
                <a:latin typeface="Arial" pitchFamily="34" charset="0"/>
              </a:rPr>
              <a:t> </a:t>
            </a:r>
            <a:r>
              <a:rPr lang="en-US" sz="2400" b="1" i="1" dirty="0">
                <a:latin typeface="Arial" pitchFamily="34" charset="0"/>
              </a:rPr>
              <a:t>Lymphocytes</a:t>
            </a:r>
            <a:r>
              <a:rPr lang="en-US" b="1" i="1" dirty="0">
                <a:solidFill>
                  <a:srgbClr val="FF9999"/>
                </a:solidFill>
                <a:latin typeface="Arial" pitchFamily="34" charset="0"/>
              </a:rPr>
              <a:t> </a:t>
            </a:r>
            <a:r>
              <a:rPr lang="en-US" sz="2400" b="1" i="1" dirty="0">
                <a:latin typeface="Arial" pitchFamily="34" charset="0"/>
              </a:rPr>
              <a:t>migrates into inflammation site</a:t>
            </a:r>
          </a:p>
          <a:p>
            <a:pPr lvl="1"/>
            <a:endParaRPr lang="en-US" sz="2400" b="1" i="1" dirty="0">
              <a:latin typeface="Arial" pitchFamily="34" charset="0"/>
            </a:endParaRPr>
          </a:p>
          <a:p>
            <a:pPr>
              <a:buFontTx/>
              <a:buNone/>
            </a:pPr>
            <a:r>
              <a:rPr lang="en-US" sz="2400" b="1" i="1" dirty="0">
                <a:latin typeface="Arial" pitchFamily="34" charset="0"/>
              </a:rPr>
              <a:t>    </a:t>
            </a:r>
          </a:p>
        </p:txBody>
      </p:sp>
      <p:pic>
        <p:nvPicPr>
          <p:cNvPr id="312324" name="Picture 4" descr="d:\Inetpub\ombroot\content\0721601871\graphics\fullsize\S01871-002-f029.jpg"/>
          <p:cNvPicPr>
            <a:picLocks noChangeAspect="1" noChangeArrowheads="1"/>
          </p:cNvPicPr>
          <p:nvPr/>
        </p:nvPicPr>
        <p:blipFill>
          <a:blip r:embed="rId2" cstate="print"/>
          <a:srcRect b="8212"/>
          <a:stretch>
            <a:fillRect/>
          </a:stretch>
        </p:blipFill>
        <p:spPr bwMode="auto">
          <a:xfrm>
            <a:off x="428596" y="3500438"/>
            <a:ext cx="8534400" cy="2892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Lymphocytes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 lymphocytes may develop into </a:t>
            </a:r>
            <a:r>
              <a:rPr lang="en-US" i="1" dirty="0" smtClean="0"/>
              <a:t>plasma cells,</a:t>
            </a:r>
            <a:r>
              <a:rPr lang="en-US" dirty="0" smtClean="0"/>
              <a:t> which secrete antibodies</a:t>
            </a:r>
          </a:p>
          <a:p>
            <a:r>
              <a:rPr lang="en-US" dirty="0" smtClean="0"/>
              <a:t>T lymphocytes are activated to secrete cytokines:</a:t>
            </a:r>
          </a:p>
          <a:p>
            <a:pPr lvl="1"/>
            <a:r>
              <a:rPr lang="en-US" i="1" dirty="0" smtClean="0"/>
              <a:t>CD4</a:t>
            </a:r>
            <a:r>
              <a:rPr lang="en-US" dirty="0" smtClean="0"/>
              <a:t>+ </a:t>
            </a:r>
            <a:r>
              <a:rPr lang="en-US" i="1" dirty="0" smtClean="0"/>
              <a:t>T lymphocytes promote inflammation and influence the nature of the inflammatory reaction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12375" y="44624"/>
            <a:ext cx="3271793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CA" sz="2400" b="1" dirty="0" smtClean="0"/>
              <a:t>Cell-mediated immunity</a:t>
            </a:r>
            <a:endParaRPr lang="ar-SA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467544" y="980728"/>
            <a:ext cx="81003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err="1" smtClean="0"/>
              <a:t>Dendritic</a:t>
            </a:r>
            <a:r>
              <a:rPr lang="en-US" dirty="0" smtClean="0"/>
              <a:t> cells (DCs) capture microbial antigens from epithelia and tissues and transport the antigens to lymph nodes. During this process, the DCs mature, and express high levels of MHC molecules and </a:t>
            </a:r>
            <a:r>
              <a:rPr lang="en-US" dirty="0" err="1" smtClean="0"/>
              <a:t>costimulators</a:t>
            </a:r>
            <a:r>
              <a:rPr lang="en-US" dirty="0" smtClean="0"/>
              <a:t>. Naive T cells recognize MHC-associated peptide antigens displayed on DCs. </a:t>
            </a:r>
          </a:p>
          <a:p>
            <a:pPr algn="l"/>
            <a:r>
              <a:rPr lang="en-US" dirty="0" smtClean="0"/>
              <a:t>The T cells are activated to proliferate and to differentiate into </a:t>
            </a:r>
            <a:r>
              <a:rPr lang="en-US" dirty="0" err="1" smtClean="0"/>
              <a:t>effector</a:t>
            </a:r>
            <a:r>
              <a:rPr lang="en-US" dirty="0" smtClean="0"/>
              <a:t> and memory cells, which migrate to sites of infection and serve various functions in cell-mediated </a:t>
            </a:r>
            <a:endParaRPr lang="ar-SA" dirty="0" smtClean="0"/>
          </a:p>
          <a:p>
            <a:pPr algn="l"/>
            <a:r>
              <a:rPr lang="en-US" dirty="0" smtClean="0"/>
              <a:t>immunity.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CD4+ </a:t>
            </a:r>
            <a:r>
              <a:rPr lang="en-US" dirty="0" err="1" smtClean="0"/>
              <a:t>effector</a:t>
            </a:r>
            <a:r>
              <a:rPr lang="en-US" dirty="0" smtClean="0"/>
              <a:t> T cells of the TH1 subset recognize the antigens of microbes ingested by phagocytes, and activate the phagocytes to kill the microbes; other subsets of </a:t>
            </a:r>
            <a:r>
              <a:rPr lang="en-US" dirty="0" err="1" smtClean="0"/>
              <a:t>effector</a:t>
            </a:r>
            <a:r>
              <a:rPr lang="en-US" dirty="0" smtClean="0"/>
              <a:t> cells enhance leukocyte recruitment and stimulate different types of immune responses.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CD8+ </a:t>
            </a:r>
            <a:r>
              <a:rPr lang="en-US" dirty="0" err="1" smtClean="0"/>
              <a:t>cytotoxic</a:t>
            </a:r>
            <a:r>
              <a:rPr lang="en-US" dirty="0" smtClean="0"/>
              <a:t> T lymphocytes (CTLs) kill infected cells harboring microbes in the cytoplasm.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Some activated T cells remain in the lymphoid organs and help B cells to produce antibodies, and some T cells differentiate into long-lived memory cells.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858280" cy="509432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 smtClean="0">
              <a:latin typeface="Arial Rounded MT Bold" pitchFamily="34" charset="0"/>
            </a:endParaRP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Compare and contrast acute </a:t>
            </a:r>
            <a:r>
              <a:rPr lang="en-US" dirty="0" err="1" smtClean="0">
                <a:latin typeface="Arial Rounded MT Bold" pitchFamily="34" charset="0"/>
              </a:rPr>
              <a:t>vs</a:t>
            </a:r>
            <a:r>
              <a:rPr lang="en-US" dirty="0" smtClean="0">
                <a:latin typeface="Arial Rounded MT Bold" pitchFamily="34" charset="0"/>
              </a:rPr>
              <a:t> chronic inflammation with respect to causes, nature of the inflammatory response, and tissue changes.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Compare and contrast the clinical settings in which different types of inflammatory cells (</a:t>
            </a:r>
            <a:r>
              <a:rPr lang="en-US" dirty="0" err="1" smtClean="0">
                <a:latin typeface="Arial Rounded MT Bold" pitchFamily="34" charset="0"/>
              </a:rPr>
              <a:t>eg</a:t>
            </a:r>
            <a:r>
              <a:rPr lang="en-US" dirty="0" smtClean="0">
                <a:latin typeface="Arial Rounded MT Bold" pitchFamily="34" charset="0"/>
              </a:rPr>
              <a:t>, </a:t>
            </a:r>
            <a:r>
              <a:rPr lang="en-US" dirty="0" err="1" smtClean="0">
                <a:latin typeface="Arial Rounded MT Bold" pitchFamily="34" charset="0"/>
              </a:rPr>
              <a:t>neutrophils</a:t>
            </a:r>
            <a:r>
              <a:rPr lang="en-US" dirty="0" smtClean="0">
                <a:latin typeface="Arial Rounded MT Bold" pitchFamily="34" charset="0"/>
              </a:rPr>
              <a:t>, </a:t>
            </a:r>
            <a:r>
              <a:rPr lang="en-US" dirty="0" err="1" smtClean="0">
                <a:latin typeface="Arial Rounded MT Bold" pitchFamily="34" charset="0"/>
              </a:rPr>
              <a:t>eosinophils</a:t>
            </a:r>
            <a:r>
              <a:rPr lang="en-US" dirty="0" smtClean="0">
                <a:latin typeface="Arial Rounded MT Bold" pitchFamily="34" charset="0"/>
              </a:rPr>
              <a:t>, </a:t>
            </a:r>
            <a:r>
              <a:rPr lang="en-US" dirty="0" err="1" smtClean="0">
                <a:latin typeface="Arial Rounded MT Bold" pitchFamily="34" charset="0"/>
              </a:rPr>
              <a:t>monocyte</a:t>
            </a:r>
            <a:r>
              <a:rPr lang="en-US" dirty="0" smtClean="0">
                <a:latin typeface="Arial Rounded MT Bold" pitchFamily="34" charset="0"/>
              </a:rPr>
              <a:t>-macrophages, and lymphocytes) accumulate in tissues. 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Describe the systemic manifestations of inflammation and their general physiology, including fever, leukocyte left shift, and acute phase reactants.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60D0A-DA76-4546-82DF-19EB12399E0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0056"/>
            <a:ext cx="8496944" cy="654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812375" y="44624"/>
            <a:ext cx="3271793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CA" sz="2400" b="1" dirty="0" smtClean="0"/>
              <a:t>Cell-mediated immunity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 t="6248"/>
          <a:stretch>
            <a:fillRect/>
          </a:stretch>
        </p:blipFill>
        <p:spPr bwMode="auto">
          <a:xfrm>
            <a:off x="323528" y="1628800"/>
            <a:ext cx="8568952" cy="48245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11560" y="692696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In response to stimuli (mainly cytokines) present at the time of antigen recognition, naive CD4+ T cells may differentiate into populations of </a:t>
            </a:r>
            <a:r>
              <a:rPr lang="en-US" dirty="0" err="1" smtClean="0"/>
              <a:t>effector</a:t>
            </a:r>
            <a:r>
              <a:rPr lang="en-US" dirty="0" smtClean="0"/>
              <a:t> cells that produce distinct sets of cytokines and perform different functions. </a:t>
            </a:r>
          </a:p>
          <a:p>
            <a:pPr algn="l"/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2987824" y="188640"/>
            <a:ext cx="3211328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Subsets of helper T (TH) cell</a:t>
            </a:r>
            <a:r>
              <a:rPr lang="en-US" dirty="0" smtClean="0"/>
              <a:t>s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1204668" y="6444044"/>
            <a:ext cx="3367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IBD, inflammatory bowel disease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6660232" y="6444044"/>
            <a:ext cx="2216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MS, multiple sclerosis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CD4+ helper T cells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lvl="1">
              <a:buNone/>
            </a:pPr>
            <a:r>
              <a:rPr lang="en-US" sz="3200" dirty="0" smtClean="0"/>
              <a:t> There are three subsets of CD4+ helper T cells :</a:t>
            </a:r>
          </a:p>
          <a:p>
            <a:pPr lvl="2"/>
            <a:r>
              <a:rPr lang="en-US" sz="2800" dirty="0" smtClean="0">
                <a:solidFill>
                  <a:srgbClr val="FF0000"/>
                </a:solidFill>
              </a:rPr>
              <a:t>T</a:t>
            </a:r>
            <a:r>
              <a:rPr lang="en-US" sz="2800" baseline="-25000" dirty="0" smtClean="0">
                <a:solidFill>
                  <a:srgbClr val="FF0000"/>
                </a:solidFill>
              </a:rPr>
              <a:t>H</a:t>
            </a:r>
            <a:r>
              <a:rPr lang="en-US" sz="2800" dirty="0" smtClean="0">
                <a:solidFill>
                  <a:srgbClr val="FF0000"/>
                </a:solidFill>
              </a:rPr>
              <a:t>1 cells </a:t>
            </a:r>
            <a:r>
              <a:rPr lang="en-US" sz="2800" dirty="0" smtClean="0"/>
              <a:t>produce the cytokine IFN-γ,</a:t>
            </a:r>
          </a:p>
          <a:p>
            <a:pPr lvl="2">
              <a:buNone/>
            </a:pPr>
            <a:r>
              <a:rPr lang="en-US" sz="2800" dirty="0" smtClean="0"/>
              <a:t>Function: activates macrophages in the classical pathway.</a:t>
            </a:r>
          </a:p>
          <a:p>
            <a:pPr lvl="2"/>
            <a:r>
              <a:rPr lang="en-US" sz="2800" dirty="0" smtClean="0">
                <a:solidFill>
                  <a:srgbClr val="FF0000"/>
                </a:solidFill>
              </a:rPr>
              <a:t>T</a:t>
            </a:r>
            <a:r>
              <a:rPr lang="en-US" sz="2800" baseline="-25000" dirty="0" smtClean="0">
                <a:solidFill>
                  <a:srgbClr val="FF0000"/>
                </a:solidFill>
              </a:rPr>
              <a:t>H</a:t>
            </a:r>
            <a:r>
              <a:rPr lang="en-US" sz="2800" dirty="0" smtClean="0">
                <a:solidFill>
                  <a:srgbClr val="FF0000"/>
                </a:solidFill>
              </a:rPr>
              <a:t>2 cells </a:t>
            </a:r>
            <a:r>
              <a:rPr lang="en-US" sz="2800" dirty="0" smtClean="0"/>
              <a:t>secrete IL-4, IL-5, and IL-13</a:t>
            </a:r>
          </a:p>
          <a:p>
            <a:pPr lvl="2">
              <a:buNone/>
            </a:pPr>
            <a:r>
              <a:rPr lang="en-US" sz="2800" dirty="0" smtClean="0"/>
              <a:t>Function:  recruit and activate </a:t>
            </a:r>
            <a:r>
              <a:rPr lang="en-US" sz="2800" dirty="0" err="1" smtClean="0"/>
              <a:t>eosinophils</a:t>
            </a:r>
            <a:r>
              <a:rPr lang="en-US" sz="2800" dirty="0" smtClean="0"/>
              <a:t> and are responsible for  macrophage activation.</a:t>
            </a:r>
          </a:p>
          <a:p>
            <a:pPr lvl="2"/>
            <a:r>
              <a:rPr lang="en-US" sz="2800" dirty="0" smtClean="0">
                <a:solidFill>
                  <a:srgbClr val="FF0000"/>
                </a:solidFill>
              </a:rPr>
              <a:t>T</a:t>
            </a:r>
            <a:r>
              <a:rPr lang="en-US" sz="2800" baseline="-25000" dirty="0" smtClean="0">
                <a:solidFill>
                  <a:srgbClr val="FF0000"/>
                </a:solidFill>
              </a:rPr>
              <a:t>H</a:t>
            </a:r>
            <a:r>
              <a:rPr lang="en-US" sz="2800" dirty="0" smtClean="0">
                <a:solidFill>
                  <a:srgbClr val="FF0000"/>
                </a:solidFill>
              </a:rPr>
              <a:t>17 cells </a:t>
            </a:r>
            <a:r>
              <a:rPr lang="en-US" sz="2800" dirty="0" smtClean="0"/>
              <a:t>secrete IL-17 and other cytokines </a:t>
            </a:r>
          </a:p>
          <a:p>
            <a:pPr lvl="2">
              <a:buNone/>
            </a:pPr>
            <a:r>
              <a:rPr lang="en-US" sz="2800" dirty="0" smtClean="0"/>
              <a:t>Function:  induce the secretion of </a:t>
            </a:r>
            <a:r>
              <a:rPr lang="en-US" sz="2800" dirty="0" err="1" smtClean="0"/>
              <a:t>chemokines</a:t>
            </a:r>
            <a:r>
              <a:rPr lang="en-US" sz="2800" dirty="0" smtClean="0"/>
              <a:t> responsible for recruiting </a:t>
            </a:r>
            <a:r>
              <a:rPr lang="en-US" sz="2800" dirty="0" err="1" smtClean="0"/>
              <a:t>neutrophils</a:t>
            </a:r>
            <a:r>
              <a:rPr lang="en-US" sz="2800" dirty="0" smtClean="0"/>
              <a:t> and </a:t>
            </a:r>
            <a:r>
              <a:rPr lang="en-US" sz="2800" dirty="0" err="1" smtClean="0"/>
              <a:t>monocytes</a:t>
            </a:r>
            <a:r>
              <a:rPr lang="en-US" sz="2800" dirty="0" smtClean="0"/>
              <a:t> into the reaction.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836712"/>
            <a:ext cx="5256584" cy="5820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39552" y="188640"/>
            <a:ext cx="8244408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Activating and inhibitory receptors of natural killer (NK) cell</a:t>
            </a:r>
            <a:r>
              <a:rPr lang="en-US" dirty="0" smtClean="0"/>
              <a:t>s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216024" y="1159584"/>
            <a:ext cx="3203848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dirty="0" smtClean="0"/>
              <a:t>Healthy cells express self class I MHC molecules, which are recognized by inhibitory receptors, thus ensuring that NK cells do not attack normal cells. 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251520" y="3645024"/>
            <a:ext cx="3312368" cy="258532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dirty="0" smtClean="0"/>
              <a:t>In infected and stressed cells, class I MHC expression is reduced so that the inhibitory receptors are not engaged, and </a:t>
            </a:r>
            <a:r>
              <a:rPr lang="en-US" dirty="0" err="1" smtClean="0"/>
              <a:t>ligands</a:t>
            </a:r>
            <a:r>
              <a:rPr lang="en-US" dirty="0" smtClean="0"/>
              <a:t> for activating receptors are expressed. </a:t>
            </a:r>
          </a:p>
          <a:p>
            <a:pPr algn="l"/>
            <a:r>
              <a:rPr lang="en-US" dirty="0" smtClean="0"/>
              <a:t>The result is that NK cells are activated and the infected cells are killed.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07904" y="548680"/>
            <a:ext cx="1948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err="1" smtClean="0"/>
              <a:t>Humoral</a:t>
            </a:r>
            <a:r>
              <a:rPr lang="en-CA" dirty="0" smtClean="0"/>
              <a:t> immunity</a:t>
            </a:r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899592" y="1305342"/>
            <a:ext cx="71287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/>
              <a:t>Naive B lymphocytes recognize antigens, and under the influence of TH cells and other stimuli, the B cells are activated to proliferate and to differentiate into antibody-secreting plasma cells.</a:t>
            </a:r>
          </a:p>
          <a:p>
            <a:pPr algn="l"/>
            <a:r>
              <a:rPr lang="en-US" sz="2400" dirty="0" smtClean="0"/>
              <a:t> Some of the activated B cells undergo heavy-chain class switching and affinity maturation, and some become long-lived memory cells. </a:t>
            </a:r>
          </a:p>
          <a:p>
            <a:pPr algn="l"/>
            <a:endParaRPr lang="en-US" sz="2400" dirty="0" smtClean="0"/>
          </a:p>
          <a:p>
            <a:pPr algn="l"/>
            <a:r>
              <a:rPr lang="en-US" sz="2400" dirty="0" smtClean="0"/>
              <a:t>Antibodies of different heavy-chain classes (</a:t>
            </a:r>
            <a:r>
              <a:rPr lang="en-US" sz="2400" dirty="0" err="1" smtClean="0"/>
              <a:t>isotypes</a:t>
            </a:r>
            <a:r>
              <a:rPr lang="en-US" sz="2400" dirty="0" smtClean="0"/>
              <a:t>) perform different </a:t>
            </a:r>
            <a:r>
              <a:rPr lang="en-US" sz="2400" dirty="0" err="1" smtClean="0"/>
              <a:t>effector</a:t>
            </a:r>
            <a:r>
              <a:rPr lang="en-US" sz="2400" dirty="0" smtClean="0"/>
              <a:t> functions.</a:t>
            </a:r>
          </a:p>
          <a:p>
            <a:pPr algn="l"/>
            <a:r>
              <a:rPr lang="en-US" sz="2400" dirty="0" smtClean="0"/>
              <a:t>Note that the antibodies shown are </a:t>
            </a:r>
            <a:r>
              <a:rPr lang="en-US" sz="2400" dirty="0" err="1" smtClean="0"/>
              <a:t>IgG</a:t>
            </a:r>
            <a:r>
              <a:rPr lang="en-US" sz="2400" dirty="0" smtClean="0"/>
              <a:t>; these and </a:t>
            </a:r>
            <a:r>
              <a:rPr lang="en-US" sz="2400" dirty="0" err="1" smtClean="0"/>
              <a:t>IgM</a:t>
            </a:r>
            <a:r>
              <a:rPr lang="en-US" sz="2400" dirty="0" smtClean="0"/>
              <a:t> activate complement; and the specialized functions of </a:t>
            </a:r>
            <a:r>
              <a:rPr lang="en-US" sz="2400" dirty="0" err="1" smtClean="0"/>
              <a:t>IgA</a:t>
            </a:r>
            <a:r>
              <a:rPr lang="en-US" sz="2400" dirty="0" smtClean="0"/>
              <a:t> (mucosal immunity) and </a:t>
            </a:r>
            <a:r>
              <a:rPr lang="en-US" sz="2400" dirty="0" err="1" smtClean="0"/>
              <a:t>IgE</a:t>
            </a:r>
            <a:r>
              <a:rPr lang="en-US" sz="2400" dirty="0" smtClean="0"/>
              <a:t> (mast cell and </a:t>
            </a:r>
            <a:r>
              <a:rPr lang="en-US" sz="2400" dirty="0" err="1" smtClean="0"/>
              <a:t>eosinophil</a:t>
            </a:r>
            <a:r>
              <a:rPr lang="en-US" sz="2400" dirty="0" smtClean="0"/>
              <a:t> activation) are not shown.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988" y="1185863"/>
            <a:ext cx="8582025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779912" y="476672"/>
            <a:ext cx="1948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err="1" smtClean="0"/>
              <a:t>Humoral</a:t>
            </a:r>
            <a:r>
              <a:rPr lang="en-CA" dirty="0" smtClean="0"/>
              <a:t> immunity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534400" cy="1143000"/>
          </a:xfrm>
        </p:spPr>
        <p:txBody>
          <a:bodyPr/>
          <a:lstStyle/>
          <a:p>
            <a:r>
              <a:rPr lang="en-US" sz="2800" b="1" i="1" dirty="0">
                <a:latin typeface="Arial" pitchFamily="34" charset="0"/>
                <a:cs typeface="Arial" pitchFamily="34" charset="0"/>
              </a:rPr>
              <a:t>OTHER CELLS IN CHRONIC INFLAMMATION</a:t>
            </a:r>
            <a:r>
              <a:rPr lang="en-US" sz="3200" b="1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1232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8991600" cy="4953000"/>
          </a:xfrm>
        </p:spPr>
        <p:txBody>
          <a:bodyPr/>
          <a:lstStyle/>
          <a:p>
            <a:pPr algn="ctr">
              <a:buNone/>
            </a:pPr>
            <a:r>
              <a:rPr lang="en-US" sz="3600" b="1" dirty="0" smtClean="0">
                <a:solidFill>
                  <a:srgbClr val="FF0000"/>
                </a:solidFill>
                <a:latin typeface="Arial" pitchFamily="34" charset="0"/>
              </a:rPr>
              <a:t>Plasma cells</a:t>
            </a:r>
          </a:p>
          <a:p>
            <a:r>
              <a:rPr lang="en-US" sz="2400" b="1" dirty="0" smtClean="0">
                <a:latin typeface="Arial" pitchFamily="34" charset="0"/>
              </a:rPr>
              <a:t>Lymphoid cell (Mature B cells)</a:t>
            </a:r>
          </a:p>
          <a:p>
            <a:r>
              <a:rPr lang="en-US" sz="2400" b="1" dirty="0" smtClean="0">
                <a:latin typeface="Arial" pitchFamily="34" charset="0"/>
              </a:rPr>
              <a:t>Common cell in chronic inflammation</a:t>
            </a:r>
          </a:p>
          <a:p>
            <a:r>
              <a:rPr lang="en-US" sz="2400" b="1" dirty="0" smtClean="0">
                <a:latin typeface="Arial" pitchFamily="34" charset="0"/>
              </a:rPr>
              <a:t>Primary source of antibodies</a:t>
            </a:r>
          </a:p>
          <a:p>
            <a:r>
              <a:rPr lang="en-US" sz="2400" b="1" dirty="0" smtClean="0">
                <a:latin typeface="Arial" pitchFamily="34" charset="0"/>
              </a:rPr>
              <a:t>Antibodies  are important in inflammation e.g.  neutralize antigen and clearance of foreign Ag</a:t>
            </a:r>
          </a:p>
          <a:p>
            <a:endParaRPr lang="en-US" sz="2400" b="1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234" name="Picture 2" descr="f003031"/>
          <p:cNvPicPr>
            <a:picLocks noChangeAspect="1" noChangeArrowheads="1"/>
          </p:cNvPicPr>
          <p:nvPr/>
        </p:nvPicPr>
        <p:blipFill>
          <a:blip r:embed="rId2" cstate="print">
            <a:lum bright="12000" contrast="6000"/>
          </a:blip>
          <a:srcRect/>
          <a:stretch>
            <a:fillRect/>
          </a:stretch>
        </p:blipFill>
        <p:spPr bwMode="auto">
          <a:xfrm>
            <a:off x="1905000" y="2686050"/>
            <a:ext cx="5562600" cy="4171950"/>
          </a:xfrm>
          <a:prstGeom prst="rect">
            <a:avLst/>
          </a:prstGeom>
          <a:noFill/>
        </p:spPr>
      </p:pic>
      <p:sp>
        <p:nvSpPr>
          <p:cNvPr id="351235" name="Text Box 3"/>
          <p:cNvSpPr txBox="1">
            <a:spLocks noChangeArrowheads="1"/>
          </p:cNvSpPr>
          <p:nvPr/>
        </p:nvSpPr>
        <p:spPr bwMode="auto">
          <a:xfrm>
            <a:off x="152400" y="304800"/>
            <a:ext cx="7964488" cy="21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err="1">
                <a:solidFill>
                  <a:srgbClr val="FF0000"/>
                </a:solidFill>
                <a:latin typeface="Arial" pitchFamily="34" charset="0"/>
              </a:rPr>
              <a:t>Eosinophils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 </a:t>
            </a:r>
          </a:p>
          <a:p>
            <a:pPr lvl="1" algn="l" rtl="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Arial" pitchFamily="34" charset="0"/>
              </a:rPr>
              <a:t>are abundant in immune reactions mediated by </a:t>
            </a:r>
            <a:r>
              <a:rPr lang="en-US" sz="2000" dirty="0" err="1">
                <a:latin typeface="Arial" pitchFamily="34" charset="0"/>
              </a:rPr>
              <a:t>IgE</a:t>
            </a:r>
            <a:r>
              <a:rPr lang="en-US" sz="2000" dirty="0">
                <a:latin typeface="Arial" pitchFamily="34" charset="0"/>
              </a:rPr>
              <a:t> and in parasitic infections</a:t>
            </a:r>
          </a:p>
          <a:p>
            <a:pPr lvl="1" algn="l" rtl="0">
              <a:spcBef>
                <a:spcPct val="20000"/>
              </a:spcBef>
              <a:buFontTx/>
              <a:buChar char="•"/>
            </a:pPr>
            <a:r>
              <a:rPr lang="en-US" sz="2000" dirty="0">
                <a:latin typeface="Arial" pitchFamily="34" charset="0"/>
              </a:rPr>
              <a:t>respond to </a:t>
            </a:r>
            <a:r>
              <a:rPr lang="en-US" sz="2000" dirty="0" err="1">
                <a:latin typeface="Arial" pitchFamily="34" charset="0"/>
              </a:rPr>
              <a:t>chemotactic</a:t>
            </a:r>
            <a:r>
              <a:rPr lang="en-US" sz="2000" dirty="0">
                <a:latin typeface="Arial" pitchFamily="34" charset="0"/>
              </a:rPr>
              <a:t> agents derived largely from mast cells</a:t>
            </a:r>
          </a:p>
          <a:p>
            <a:pPr lvl="1" algn="l" rtl="0">
              <a:spcBef>
                <a:spcPct val="20000"/>
              </a:spcBef>
              <a:buFontTx/>
              <a:buChar char="•"/>
            </a:pPr>
            <a:r>
              <a:rPr lang="en-US" sz="2000" dirty="0">
                <a:latin typeface="Arial" pitchFamily="34" charset="0"/>
              </a:rPr>
              <a:t>Granules contain major basic protein: toxic to parasites and lead to </a:t>
            </a:r>
            <a:r>
              <a:rPr lang="en-US" sz="2000" dirty="0" err="1">
                <a:latin typeface="Arial" pitchFamily="34" charset="0"/>
              </a:rPr>
              <a:t>lysis</a:t>
            </a:r>
            <a:r>
              <a:rPr lang="en-US" sz="2000" dirty="0">
                <a:latin typeface="Arial" pitchFamily="34" charset="0"/>
              </a:rPr>
              <a:t> of mammalian epithelial cells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0"/>
            <a:ext cx="8763000" cy="4114800"/>
          </a:xfrm>
        </p:spPr>
        <p:txBody>
          <a:bodyPr/>
          <a:lstStyle/>
          <a:p>
            <a:pPr algn="ctr">
              <a:lnSpc>
                <a:spcPct val="90000"/>
              </a:lnSpc>
              <a:buNone/>
            </a:pPr>
            <a:r>
              <a:rPr lang="en-US" b="1" dirty="0" smtClean="0">
                <a:solidFill>
                  <a:srgbClr val="FF0000"/>
                </a:solidFill>
                <a:latin typeface="Arial" charset="0"/>
              </a:rPr>
              <a:t>Mast cells </a:t>
            </a:r>
          </a:p>
          <a:p>
            <a:pPr lvl="1">
              <a:lnSpc>
                <a:spcPct val="90000"/>
              </a:lnSpc>
            </a:pPr>
            <a:r>
              <a:rPr lang="en-US" sz="2400" b="1" dirty="0" smtClean="0">
                <a:latin typeface="Arial" charset="0"/>
              </a:rPr>
              <a:t>are widely distributed in connective tissues </a:t>
            </a:r>
          </a:p>
          <a:p>
            <a:pPr lvl="1">
              <a:lnSpc>
                <a:spcPct val="90000"/>
              </a:lnSpc>
            </a:pPr>
            <a:r>
              <a:rPr lang="en-US" sz="2400" b="1" dirty="0" smtClean="0">
                <a:latin typeface="Arial" charset="0"/>
              </a:rPr>
              <a:t>express on their surface the receptor that binds the </a:t>
            </a:r>
            <a:r>
              <a:rPr lang="en-US" sz="2400" b="1" dirty="0" err="1" smtClean="0">
                <a:latin typeface="Arial" charset="0"/>
              </a:rPr>
              <a:t>Fc</a:t>
            </a:r>
            <a:r>
              <a:rPr lang="en-US" sz="2400" b="1" dirty="0" smtClean="0">
                <a:latin typeface="Arial" charset="0"/>
              </a:rPr>
              <a:t> portion of </a:t>
            </a:r>
            <a:r>
              <a:rPr lang="en-US" sz="2400" b="1" dirty="0" err="1" smtClean="0">
                <a:latin typeface="Arial" charset="0"/>
              </a:rPr>
              <a:t>IgE</a:t>
            </a:r>
            <a:r>
              <a:rPr lang="en-US" sz="2400" b="1" dirty="0" smtClean="0">
                <a:latin typeface="Arial" charset="0"/>
              </a:rPr>
              <a:t> antibody , </a:t>
            </a:r>
          </a:p>
          <a:p>
            <a:pPr lvl="2">
              <a:lnSpc>
                <a:spcPct val="90000"/>
              </a:lnSpc>
            </a:pPr>
            <a:r>
              <a:rPr lang="en-US" sz="2000" b="1" dirty="0" smtClean="0">
                <a:latin typeface="Arial" charset="0"/>
              </a:rPr>
              <a:t>the cells </a:t>
            </a:r>
            <a:r>
              <a:rPr lang="en-US" sz="2000" b="1" dirty="0" err="1" smtClean="0">
                <a:latin typeface="Arial" charset="0"/>
              </a:rPr>
              <a:t>degranulate</a:t>
            </a:r>
            <a:r>
              <a:rPr lang="en-US" sz="2000" b="1" dirty="0" smtClean="0">
                <a:latin typeface="Arial" charset="0"/>
              </a:rPr>
              <a:t> and release mediators, such as histamine and products of AA oxidation</a:t>
            </a:r>
            <a:r>
              <a:rPr lang="en-US" sz="2000" b="1" dirty="0" smtClean="0">
                <a:solidFill>
                  <a:srgbClr val="000000"/>
                </a:solidFill>
                <a:latin typeface="Arial" charset="0"/>
              </a:rPr>
              <a:t>  </a:t>
            </a:r>
          </a:p>
          <a:p>
            <a:endParaRPr lang="en-US" dirty="0" smtClean="0"/>
          </a:p>
        </p:txBody>
      </p:sp>
      <p:pic>
        <p:nvPicPr>
          <p:cNvPr id="76803" name="Picture 4" descr="73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16414"/>
            <a:ext cx="7488832" cy="4641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60D0A-DA76-4546-82DF-19EB12399E00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Content Placeholder 4" descr="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54967" y="0"/>
            <a:ext cx="9372627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accent1"/>
                </a:solidFill>
              </a:rPr>
              <a:t>CHRONIC INFLAMMATION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/>
              <a:t>Inflammation of prolonged duration (weeks to years) in which continuing inflammation, tissue injury, and healing, often by fibrosis, proceed simultaneously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/>
              <a:t>Systemic effects of Inflammation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EF1578"/>
                </a:solidFill>
                <a:latin typeface="Tahoma" pitchFamily="34" charset="0"/>
                <a:cs typeface="Tahoma" pitchFamily="34" charset="0"/>
              </a:rPr>
              <a:t>Acute phase reaction/response</a:t>
            </a: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latin typeface="Tahoma" pitchFamily="34" charset="0"/>
                <a:cs typeface="Tahoma" pitchFamily="34" charset="0"/>
              </a:rPr>
              <a:t>	-	IL-1 and TNF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	Fever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	Malaise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	Anorexia</a:t>
            </a:r>
          </a:p>
          <a:p>
            <a:r>
              <a:rPr lang="en-US" sz="2400" dirty="0" smtClean="0">
                <a:solidFill>
                  <a:srgbClr val="EF1578"/>
                </a:solidFill>
                <a:latin typeface="Tahoma" pitchFamily="34" charset="0"/>
                <a:cs typeface="Tahoma" pitchFamily="34" charset="0"/>
              </a:rPr>
              <a:t>Bone marrow</a:t>
            </a: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latin typeface="Tahoma" pitchFamily="34" charset="0"/>
                <a:cs typeface="Tahoma" pitchFamily="34" charset="0"/>
              </a:rPr>
              <a:t>	- IL-1 + TNF </a:t>
            </a:r>
          </a:p>
          <a:p>
            <a:pPr marL="857250" lvl="1" indent="-457200">
              <a:buFont typeface="Wingdings" pitchFamily="2" charset="2"/>
              <a:buChar char="Ø"/>
            </a:pPr>
            <a:r>
              <a:rPr lang="en-US" sz="2000" dirty="0" err="1" smtClean="0">
                <a:latin typeface="Tahoma" pitchFamily="34" charset="0"/>
                <a:cs typeface="Tahoma" pitchFamily="34" charset="0"/>
              </a:rPr>
              <a:t>Leukocytosis</a:t>
            </a:r>
            <a:endParaRPr lang="en-US" sz="2000" dirty="0" smtClean="0">
              <a:latin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latin typeface="Tahoma" pitchFamily="34" charset="0"/>
                <a:cs typeface="Tahoma" pitchFamily="34" charset="0"/>
              </a:rPr>
              <a:t>	</a:t>
            </a:r>
          </a:p>
          <a:p>
            <a:r>
              <a:rPr lang="en-US" sz="2400" dirty="0" smtClean="0">
                <a:solidFill>
                  <a:srgbClr val="EF1578"/>
                </a:solidFill>
                <a:latin typeface="Tahoma" pitchFamily="34" charset="0"/>
                <a:cs typeface="Tahoma" pitchFamily="34" charset="0"/>
              </a:rPr>
              <a:t>Lymphoid organs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EF1578"/>
                </a:solidFill>
                <a:latin typeface="Tahoma" pitchFamily="34" charset="0"/>
                <a:cs typeface="Tahoma" pitchFamily="34" charset="0"/>
              </a:rPr>
              <a:t>Liver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/>
              <a:t> - IL-6, IL-1, TNF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 smtClean="0"/>
              <a:t>Acute phase proteins</a:t>
            </a:r>
            <a:endParaRPr lang="en-US" dirty="0" smtClean="0"/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dirty="0" smtClean="0"/>
              <a:t>C-reactive protein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dirty="0" err="1" smtClean="0"/>
              <a:t>Lipopolysaccharide</a:t>
            </a:r>
            <a:r>
              <a:rPr lang="en-US" dirty="0" smtClean="0"/>
              <a:t> binding protein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dirty="0" smtClean="0"/>
              <a:t>Serum </a:t>
            </a:r>
            <a:r>
              <a:rPr lang="en-US" dirty="0" err="1" smtClean="0"/>
              <a:t>amyloid</a:t>
            </a:r>
            <a:r>
              <a:rPr lang="en-US" dirty="0" smtClean="0"/>
              <a:t> A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dirty="0" smtClean="0"/>
              <a:t>a-2 macroglobulin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dirty="0" err="1" smtClean="0"/>
              <a:t>Haptoglobin</a:t>
            </a:r>
            <a:endParaRPr lang="en-US" dirty="0" smtClean="0"/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dirty="0" err="1" smtClean="0"/>
              <a:t>Ceruloplasmin</a:t>
            </a:r>
            <a:endParaRPr lang="en-US" dirty="0" smtClean="0"/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dirty="0" smtClean="0"/>
              <a:t>fibrinogen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248482" y="188640"/>
            <a:ext cx="8643998" cy="1143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latin typeface="Arial" pitchFamily="34" charset="0"/>
              </a:rPr>
              <a:t> </a:t>
            </a:r>
            <a:r>
              <a:rPr lang="en-US" sz="3600" dirty="0" smtClean="0">
                <a:solidFill>
                  <a:srgbClr val="FFCCCC"/>
                </a:solidFill>
                <a:latin typeface="Arial" pitchFamily="34" charset="0"/>
              </a:rPr>
              <a:t>Fever</a:t>
            </a:r>
            <a:br>
              <a:rPr lang="en-US" sz="3600" dirty="0" smtClean="0">
                <a:solidFill>
                  <a:srgbClr val="FFCCCC"/>
                </a:solidFill>
                <a:latin typeface="Arial" pitchFamily="34" charset="0"/>
              </a:rPr>
            </a:br>
            <a:r>
              <a:rPr lang="en-US" sz="3600" dirty="0" smtClean="0">
                <a:solidFill>
                  <a:srgbClr val="FFCCCC"/>
                </a:solidFill>
                <a:latin typeface="Arial" pitchFamily="34" charset="0"/>
              </a:rPr>
              <a:t> Produced in response to </a:t>
            </a:r>
            <a:r>
              <a:rPr lang="en-US" sz="3600" dirty="0" err="1" smtClean="0">
                <a:solidFill>
                  <a:srgbClr val="FFCCCC"/>
                </a:solidFill>
                <a:latin typeface="Arial" pitchFamily="34" charset="0"/>
              </a:rPr>
              <a:t>Pyrogens</a:t>
            </a:r>
            <a:endParaRPr lang="en-US" sz="3600" dirty="0">
              <a:solidFill>
                <a:srgbClr val="FFCCCC"/>
              </a:solidFill>
              <a:latin typeface="Arial" pitchFamily="34" charset="0"/>
            </a:endParaRPr>
          </a:p>
        </p:txBody>
      </p:sp>
      <p:sp>
        <p:nvSpPr>
          <p:cNvPr id="94210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447800"/>
            <a:ext cx="6629400" cy="5105400"/>
          </a:xfrm>
        </p:spPr>
        <p:txBody>
          <a:bodyPr/>
          <a:lstStyle/>
          <a:p>
            <a:r>
              <a:rPr lang="en-US" sz="2400" dirty="0" smtClean="0">
                <a:latin typeface="Arial" charset="0"/>
              </a:rPr>
              <a:t>Types of </a:t>
            </a:r>
            <a:r>
              <a:rPr lang="en-US" sz="2400" dirty="0" err="1" smtClean="0">
                <a:latin typeface="Arial" charset="0"/>
              </a:rPr>
              <a:t>Pyrogens</a:t>
            </a:r>
            <a:r>
              <a:rPr lang="en-US" sz="2400" dirty="0" smtClean="0">
                <a:latin typeface="Arial" charset="0"/>
              </a:rPr>
              <a:t>:</a:t>
            </a:r>
          </a:p>
          <a:p>
            <a:pPr lvl="1"/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Exogenous </a:t>
            </a:r>
            <a:r>
              <a:rPr lang="en-US" sz="3200" b="1" dirty="0" err="1" smtClean="0">
                <a:solidFill>
                  <a:srgbClr val="FF0000"/>
                </a:solidFill>
                <a:latin typeface="Arial" charset="0"/>
              </a:rPr>
              <a:t>pyrogens</a:t>
            </a:r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: </a:t>
            </a:r>
            <a:r>
              <a:rPr lang="en-US" sz="3200" dirty="0" smtClean="0">
                <a:latin typeface="Arial" charset="0"/>
              </a:rPr>
              <a:t>Bacterial products </a:t>
            </a:r>
            <a:endParaRPr lang="en-US" sz="3200" b="1" dirty="0" smtClean="0">
              <a:solidFill>
                <a:srgbClr val="FF0000"/>
              </a:solidFill>
              <a:latin typeface="Arial" charset="0"/>
            </a:endParaRPr>
          </a:p>
          <a:p>
            <a:pPr lvl="1"/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Endogenous </a:t>
            </a:r>
            <a:r>
              <a:rPr lang="en-US" sz="3200" b="1" dirty="0" err="1" smtClean="0">
                <a:solidFill>
                  <a:srgbClr val="FF0000"/>
                </a:solidFill>
                <a:latin typeface="Arial" charset="0"/>
              </a:rPr>
              <a:t>pyrogens</a:t>
            </a:r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: </a:t>
            </a:r>
          </a:p>
          <a:p>
            <a:pPr lvl="1">
              <a:buNone/>
            </a:pPr>
            <a:r>
              <a:rPr lang="en-US" sz="3200" dirty="0" smtClean="0">
                <a:latin typeface="Arial" charset="0"/>
              </a:rPr>
              <a:t>   IL-1 and TNF</a:t>
            </a:r>
            <a:endParaRPr lang="en-US" sz="3200" b="1" dirty="0" smtClean="0">
              <a:solidFill>
                <a:srgbClr val="FF0000"/>
              </a:solidFill>
              <a:latin typeface="Arial" charset="0"/>
            </a:endParaRPr>
          </a:p>
          <a:p>
            <a:r>
              <a:rPr lang="en-US" sz="2400" dirty="0" smtClean="0">
                <a:latin typeface="Arial" charset="0"/>
              </a:rPr>
              <a:t>Bacterial products stimulate leukocytes to release cytokines such as IL-1 and TNF  that increase the enzymes (</a:t>
            </a:r>
            <a:r>
              <a:rPr lang="en-US" sz="2400" dirty="0" err="1" smtClean="0">
                <a:latin typeface="Arial" charset="0"/>
              </a:rPr>
              <a:t>cyclooxygenases</a:t>
            </a:r>
            <a:r>
              <a:rPr lang="en-US" sz="2400" dirty="0" smtClean="0">
                <a:latin typeface="Arial" charset="0"/>
              </a:rPr>
              <a:t>) that convert AA into prostaglandins.</a:t>
            </a:r>
          </a:p>
          <a:p>
            <a:pPr>
              <a:buFontTx/>
              <a:buNone/>
            </a:pPr>
            <a:r>
              <a:rPr lang="en-US" sz="2400" dirty="0" smtClean="0"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f003034"/>
          <p:cNvPicPr>
            <a:picLocks noChangeAspect="1" noChangeArrowheads="1"/>
          </p:cNvPicPr>
          <p:nvPr/>
        </p:nvPicPr>
        <p:blipFill>
          <a:blip r:embed="rId2" cstate="print">
            <a:lum bright="-24000" contrast="30000"/>
          </a:blip>
          <a:srcRect/>
          <a:stretch>
            <a:fillRect/>
          </a:stretch>
        </p:blipFill>
        <p:spPr bwMode="auto">
          <a:xfrm>
            <a:off x="4876800" y="609600"/>
            <a:ext cx="3810000" cy="587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3763" name="Text Box 3"/>
          <p:cNvSpPr txBox="1">
            <a:spLocks noChangeArrowheads="1"/>
          </p:cNvSpPr>
          <p:nvPr/>
        </p:nvSpPr>
        <p:spPr bwMode="auto">
          <a:xfrm>
            <a:off x="228600" y="609600"/>
            <a:ext cx="4486276" cy="5318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ct val="20000"/>
              </a:spcBef>
              <a:buFontTx/>
              <a:buChar char="•"/>
            </a:pPr>
            <a:r>
              <a:rPr lang="en-US" sz="2400" dirty="0"/>
              <a:t>In the hypothalamus, the prostaglandins, especially PGE</a:t>
            </a:r>
            <a:r>
              <a:rPr lang="en-US" sz="2400" baseline="-30000" dirty="0"/>
              <a:t>2</a:t>
            </a:r>
            <a:r>
              <a:rPr lang="en-US" sz="2400" dirty="0"/>
              <a:t>, stimulate the production of neurotransmitters such as cyclic AMP, which function to reset the temperature set-point at a higher level. </a:t>
            </a:r>
          </a:p>
          <a:p>
            <a:pPr algn="l" rtl="0">
              <a:spcBef>
                <a:spcPct val="20000"/>
              </a:spcBef>
            </a:pPr>
            <a:endParaRPr lang="en-US" sz="2400" dirty="0"/>
          </a:p>
          <a:p>
            <a:pPr algn="l" rtl="0">
              <a:spcBef>
                <a:spcPct val="20000"/>
              </a:spcBef>
              <a:buFontTx/>
              <a:buChar char="•"/>
            </a:pPr>
            <a:r>
              <a:rPr lang="en-US" sz="2400" dirty="0"/>
              <a:t>NSAIDs, including aspirin , reduce fever by inhibiting </a:t>
            </a:r>
            <a:r>
              <a:rPr lang="en-US" sz="2400" dirty="0" err="1"/>
              <a:t>cyclooxygenase</a:t>
            </a:r>
            <a:r>
              <a:rPr lang="en-US" sz="2400" dirty="0"/>
              <a:t> and thus blocking prostaglandin synthesis. </a:t>
            </a:r>
          </a:p>
          <a:p>
            <a:pPr>
              <a:spcBef>
                <a:spcPct val="20000"/>
              </a:spcBef>
            </a:pPr>
            <a:endParaRPr lang="en-US" sz="2000" dirty="0"/>
          </a:p>
          <a:p>
            <a:endParaRPr lang="en-US" dirty="0">
              <a:latin typeface="Verdana" pitchFamily="34" charset="0"/>
            </a:endParaRP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3714744" y="0"/>
            <a:ext cx="1277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24895"/>
                </a:solidFill>
              </a:rPr>
              <a:t>Fever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3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3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3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3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HEME006"/>
          <p:cNvPicPr>
            <a:picLocks noChangeAspect="1" noChangeArrowheads="1"/>
          </p:cNvPicPr>
          <p:nvPr/>
        </p:nvPicPr>
        <p:blipFill>
          <a:blip r:embed="rId3" cstate="print">
            <a:lum bright="6000" contrast="30000"/>
          </a:blip>
          <a:srcRect/>
          <a:stretch>
            <a:fillRect/>
          </a:stretch>
        </p:blipFill>
        <p:spPr bwMode="auto">
          <a:xfrm>
            <a:off x="714348" y="613444"/>
            <a:ext cx="7467600" cy="490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0" name="Picture 2" descr="C:\Users\Maha\Downloads\images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356992"/>
            <a:ext cx="2286000" cy="2000250"/>
          </a:xfrm>
          <a:prstGeom prst="rect">
            <a:avLst/>
          </a:prstGeom>
          <a:noFill/>
        </p:spPr>
      </p:pic>
      <p:pic>
        <p:nvPicPr>
          <p:cNvPr id="109571" name="Picture 3" descr="C:\Users\Maha\Downloads\hemato-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7" y="3068960"/>
            <a:ext cx="1785950" cy="236206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714612" y="4869160"/>
            <a:ext cx="2063385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b="1" dirty="0" smtClean="0"/>
              <a:t>Shift to left</a:t>
            </a:r>
            <a:endParaRPr lang="en-US" sz="2800" b="1" dirty="0"/>
          </a:p>
        </p:txBody>
      </p:sp>
      <p:pic>
        <p:nvPicPr>
          <p:cNvPr id="6" name="Picture 2" descr="http://www1.imperial.ac.uk/resources/5CBC5619-8227-4253-AB13-2AE58DAD7A6F/"/>
          <p:cNvPicPr>
            <a:picLocks noChangeAspect="1" noChangeArrowheads="1"/>
          </p:cNvPicPr>
          <p:nvPr/>
        </p:nvPicPr>
        <p:blipFill>
          <a:blip r:embed="rId6" cstate="print"/>
          <a:srcRect t="25839" b="9902"/>
          <a:stretch>
            <a:fillRect/>
          </a:stretch>
        </p:blipFill>
        <p:spPr bwMode="auto">
          <a:xfrm>
            <a:off x="395536" y="5633864"/>
            <a:ext cx="6667500" cy="1224136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082794" y="188640"/>
            <a:ext cx="18062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/>
              <a:t>Leukocytosis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9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9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ChangeArrowheads="1"/>
          </p:cNvSpPr>
          <p:nvPr/>
        </p:nvSpPr>
        <p:spPr bwMode="auto">
          <a:xfrm>
            <a:off x="304800" y="609600"/>
            <a:ext cx="88392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 </a:t>
            </a:r>
            <a:endParaRPr lang="en-US">
              <a:solidFill>
                <a:schemeClr val="accent2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273050" y="2133600"/>
            <a:ext cx="84137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75000"/>
              <a:buFontTx/>
              <a:buChar char="•"/>
            </a:pPr>
            <a:endParaRPr lang="en-GB" sz="3200">
              <a:latin typeface="Times New Roman" charset="0"/>
            </a:endParaRPr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457200" y="304800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1">
                <a:solidFill>
                  <a:srgbClr val="F24895"/>
                </a:solidFill>
                <a:latin typeface="Tahoma" pitchFamily="34" charset="0"/>
                <a:cs typeface="Tahoma" pitchFamily="34" charset="0"/>
              </a:rPr>
              <a:t>Inflammation</a:t>
            </a:r>
            <a:br>
              <a:rPr lang="en-US" sz="3600" b="1">
                <a:solidFill>
                  <a:srgbClr val="F24895"/>
                </a:solidFill>
                <a:latin typeface="Tahoma" pitchFamily="34" charset="0"/>
                <a:cs typeface="Tahoma" pitchFamily="34" charset="0"/>
              </a:rPr>
            </a:br>
            <a:r>
              <a:rPr lang="en-US" sz="3200" b="1">
                <a:solidFill>
                  <a:srgbClr val="F24895"/>
                </a:solidFill>
                <a:latin typeface="Tahoma" pitchFamily="34" charset="0"/>
                <a:cs typeface="Tahoma" pitchFamily="34" charset="0"/>
              </a:rPr>
              <a:t>Systemic Manifestations</a:t>
            </a:r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609600" y="1447800"/>
            <a:ext cx="78486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 rtl="0" eaLnBrk="0" hangingPunct="0"/>
            <a:r>
              <a:rPr lang="en-US" sz="2800" b="1" dirty="0" err="1">
                <a:solidFill>
                  <a:schemeClr val="accent1"/>
                </a:solidFill>
                <a:latin typeface="Verdana" pitchFamily="34" charset="0"/>
              </a:rPr>
              <a:t>Leukocytosis</a:t>
            </a:r>
            <a:r>
              <a:rPr lang="en-US" sz="2800" b="1" dirty="0">
                <a:solidFill>
                  <a:schemeClr val="accent1"/>
                </a:solidFill>
                <a:latin typeface="Verdana" pitchFamily="34" charset="0"/>
              </a:rPr>
              <a:t>:</a:t>
            </a:r>
            <a:r>
              <a:rPr lang="en-US" sz="2800" b="1" dirty="0">
                <a:solidFill>
                  <a:schemeClr val="bg1"/>
                </a:solidFill>
                <a:latin typeface="Verdana" pitchFamily="34" charset="0"/>
              </a:rPr>
              <a:t> </a:t>
            </a:r>
          </a:p>
          <a:p>
            <a:pPr marL="457200" indent="-457200" algn="l" rtl="0" eaLnBrk="0" hangingPunct="0"/>
            <a:r>
              <a:rPr lang="en-US" sz="2800" b="1" dirty="0">
                <a:solidFill>
                  <a:schemeClr val="bg1"/>
                </a:solidFill>
              </a:rPr>
              <a:t>     </a:t>
            </a:r>
            <a:r>
              <a:rPr lang="en-US" sz="2400" b="1" dirty="0"/>
              <a:t>WBC count climbs to 15,000 or 20,000 cells/</a:t>
            </a:r>
            <a:r>
              <a:rPr lang="en-US" sz="2400" b="1" dirty="0" err="1"/>
              <a:t>μl</a:t>
            </a:r>
            <a:r>
              <a:rPr lang="en-US" sz="2400" b="1" dirty="0"/>
              <a:t> </a:t>
            </a:r>
          </a:p>
          <a:p>
            <a:pPr marL="457200" indent="-457200" algn="l" rtl="0" eaLnBrk="0" hangingPunct="0"/>
            <a:r>
              <a:rPr lang="en-US" sz="2800" b="1" dirty="0">
                <a:solidFill>
                  <a:schemeClr val="bg1"/>
                </a:solidFill>
                <a:latin typeface="Verdana" pitchFamily="34" charset="0"/>
              </a:rPr>
              <a:t>	</a:t>
            </a:r>
            <a:r>
              <a:rPr lang="en-US" sz="2800" b="1" dirty="0">
                <a:latin typeface="Verdana" pitchFamily="34" charset="0"/>
              </a:rPr>
              <a:t>most bacterial </a:t>
            </a:r>
            <a:r>
              <a:rPr lang="en-US" sz="2800" b="1" dirty="0" smtClean="0">
                <a:latin typeface="Verdana" pitchFamily="34" charset="0"/>
              </a:rPr>
              <a:t>infection </a:t>
            </a:r>
            <a:r>
              <a:rPr lang="en-US" sz="2400" b="1" dirty="0" smtClean="0">
                <a:latin typeface="Verdana" pitchFamily="34" charset="0"/>
              </a:rPr>
              <a:t>(</a:t>
            </a:r>
            <a:r>
              <a:rPr lang="en-US" sz="2400" b="1" dirty="0" err="1" smtClean="0">
                <a:latin typeface="Verdana" pitchFamily="34" charset="0"/>
              </a:rPr>
              <a:t>Neutrophil</a:t>
            </a:r>
            <a:r>
              <a:rPr lang="en-US" sz="2400" b="1" dirty="0" smtClean="0">
                <a:latin typeface="Verdana" pitchFamily="34" charset="0"/>
              </a:rPr>
              <a:t>)</a:t>
            </a:r>
            <a:endParaRPr lang="en-GB" sz="2800" b="1" dirty="0">
              <a:latin typeface="Verdana" pitchFamily="34" charset="0"/>
            </a:endParaRPr>
          </a:p>
          <a:p>
            <a:pPr marL="457200" indent="-457200" algn="l" rtl="0" eaLnBrk="0" hangingPunct="0"/>
            <a:r>
              <a:rPr lang="en-US" sz="2800" b="1" dirty="0" err="1">
                <a:solidFill>
                  <a:schemeClr val="accent1"/>
                </a:solidFill>
                <a:latin typeface="Verdana" pitchFamily="34" charset="0"/>
              </a:rPr>
              <a:t>Lymphocytosis</a:t>
            </a:r>
            <a:r>
              <a:rPr lang="en-US" sz="2800" b="1" dirty="0">
                <a:solidFill>
                  <a:schemeClr val="accent1"/>
                </a:solidFill>
                <a:latin typeface="Verdana" pitchFamily="34" charset="0"/>
              </a:rPr>
              <a:t>:</a:t>
            </a:r>
            <a:r>
              <a:rPr lang="en-US" sz="2800" b="1" dirty="0">
                <a:solidFill>
                  <a:schemeClr val="bg1"/>
                </a:solidFill>
                <a:latin typeface="Verdana" pitchFamily="34" charset="0"/>
              </a:rPr>
              <a:t>  </a:t>
            </a:r>
          </a:p>
          <a:p>
            <a:pPr marL="457200" indent="-457200" algn="l" rtl="0" eaLnBrk="0" hangingPunct="0"/>
            <a:r>
              <a:rPr lang="en-US" sz="2800" b="1" dirty="0">
                <a:solidFill>
                  <a:schemeClr val="bg1"/>
                </a:solidFill>
                <a:latin typeface="Verdana" pitchFamily="34" charset="0"/>
              </a:rPr>
              <a:t>	</a:t>
            </a:r>
            <a:r>
              <a:rPr lang="en-US" sz="2800" b="1" dirty="0">
                <a:latin typeface="Verdana" pitchFamily="34" charset="0"/>
              </a:rPr>
              <a:t>Infectious mononucleosis, mumps, </a:t>
            </a:r>
          </a:p>
          <a:p>
            <a:pPr marL="457200" indent="-457200" algn="l" rtl="0" eaLnBrk="0" hangingPunct="0"/>
            <a:r>
              <a:rPr lang="en-US" sz="2800" b="1" dirty="0">
                <a:latin typeface="Verdana" pitchFamily="34" charset="0"/>
              </a:rPr>
              <a:t>    German measles</a:t>
            </a:r>
            <a:endParaRPr lang="en-GB" sz="2800" b="1" dirty="0">
              <a:latin typeface="Verdana" pitchFamily="34" charset="0"/>
            </a:endParaRPr>
          </a:p>
          <a:p>
            <a:pPr marL="457200" indent="-457200" algn="l" rtl="0" eaLnBrk="0" hangingPunct="0"/>
            <a:r>
              <a:rPr lang="en-US" sz="2800" b="1" dirty="0" err="1">
                <a:solidFill>
                  <a:schemeClr val="accent1"/>
                </a:solidFill>
                <a:latin typeface="Verdana" pitchFamily="34" charset="0"/>
              </a:rPr>
              <a:t>Eosinophilia</a:t>
            </a:r>
            <a:r>
              <a:rPr lang="en-US" sz="2800" b="1" dirty="0">
                <a:solidFill>
                  <a:schemeClr val="accent1"/>
                </a:solidFill>
                <a:latin typeface="Verdana" pitchFamily="34" charset="0"/>
              </a:rPr>
              <a:t>:</a:t>
            </a:r>
            <a:r>
              <a:rPr lang="en-US" sz="2800" b="1" dirty="0">
                <a:solidFill>
                  <a:schemeClr val="bg1"/>
                </a:solidFill>
                <a:latin typeface="Verdana" pitchFamily="34" charset="0"/>
              </a:rPr>
              <a:t>    </a:t>
            </a:r>
            <a:r>
              <a:rPr lang="en-US" sz="2800" b="1" dirty="0">
                <a:latin typeface="Verdana" pitchFamily="34" charset="0"/>
              </a:rPr>
              <a:t>bronchial asthma, </a:t>
            </a:r>
          </a:p>
          <a:p>
            <a:pPr marL="457200" indent="-457200" algn="l" rtl="0" eaLnBrk="0" hangingPunct="0"/>
            <a:r>
              <a:rPr lang="en-US" sz="2800" b="1" dirty="0">
                <a:latin typeface="Verdana" pitchFamily="34" charset="0"/>
              </a:rPr>
              <a:t>         hay fever, parasitic infestations</a:t>
            </a:r>
          </a:p>
          <a:p>
            <a:pPr marL="457200" indent="-457200" algn="l" rtl="0" eaLnBrk="0" hangingPunct="0"/>
            <a:endParaRPr lang="en-GB" sz="2800" b="1" dirty="0">
              <a:latin typeface="Verdana" pitchFamily="34" charset="0"/>
            </a:endParaRPr>
          </a:p>
          <a:p>
            <a:pPr marL="457200" indent="-457200" algn="l" rtl="0" eaLnBrk="0" hangingPunct="0"/>
            <a:r>
              <a:rPr lang="en-US" sz="2800" b="1" dirty="0" err="1">
                <a:solidFill>
                  <a:schemeClr val="accent1"/>
                </a:solidFill>
                <a:latin typeface="Verdana" pitchFamily="34" charset="0"/>
              </a:rPr>
              <a:t>Leukopenia</a:t>
            </a:r>
            <a:r>
              <a:rPr lang="en-US" sz="2800" b="1" dirty="0">
                <a:solidFill>
                  <a:schemeClr val="accent1"/>
                </a:solidFill>
                <a:latin typeface="Verdana" pitchFamily="34" charset="0"/>
              </a:rPr>
              <a:t>:</a:t>
            </a:r>
            <a:r>
              <a:rPr lang="en-US" sz="2800" b="1" dirty="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en-US" sz="2800" b="1" dirty="0">
                <a:latin typeface="Verdana" pitchFamily="34" charset="0"/>
              </a:rPr>
              <a:t>typhoid fever,</a:t>
            </a:r>
          </a:p>
          <a:p>
            <a:pPr marL="457200" indent="-457200" algn="l" rtl="0" eaLnBrk="0" hangingPunct="0"/>
            <a:r>
              <a:rPr lang="en-US" sz="2800" b="1" dirty="0">
                <a:latin typeface="Verdana" pitchFamily="34" charset="0"/>
              </a:rPr>
              <a:t>     infection with </a:t>
            </a:r>
            <a:r>
              <a:rPr lang="en-US" sz="2800" b="1" dirty="0" err="1">
                <a:latin typeface="Verdana" pitchFamily="34" charset="0"/>
              </a:rPr>
              <a:t>rickettsiae</a:t>
            </a:r>
            <a:r>
              <a:rPr lang="en-US" sz="2800" b="1" dirty="0">
                <a:latin typeface="Verdana" pitchFamily="34" charset="0"/>
              </a:rPr>
              <a:t>/protozoa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Elevation of C reactive protein 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ar-SA" dirty="0"/>
          </a:p>
        </p:txBody>
      </p:sp>
      <p:pic>
        <p:nvPicPr>
          <p:cNvPr id="798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80728"/>
            <a:ext cx="7933354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6528" name="Object 2"/>
          <p:cNvGraphicFramePr>
            <a:graphicFrameLocks noGrp="1" noChangeAspect="1"/>
          </p:cNvGraphicFramePr>
          <p:nvPr>
            <p:ph type="dgm" idx="1"/>
          </p:nvPr>
        </p:nvGraphicFramePr>
        <p:xfrm>
          <a:off x="2332038" y="2205038"/>
          <a:ext cx="4427537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Organization Chart" r:id="rId3" imgW="2609640" imgH="2469960" progId="">
                  <p:embed followColorScheme="full"/>
                </p:oleObj>
              </mc:Choice>
              <mc:Fallback>
                <p:oleObj name="Organization Chart" r:id="rId3" imgW="2609640" imgH="2469960" progId="">
                  <p:embed followColorScheme="full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2038" y="2205038"/>
                        <a:ext cx="4427537" cy="419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0" y="685800"/>
            <a:ext cx="9144000" cy="136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/>
              <a:t>The rise in fibrinogen causes erythrocytes to form stacks (</a:t>
            </a:r>
            <a:r>
              <a:rPr lang="en-US" sz="2400" dirty="0" err="1"/>
              <a:t>rouleaux</a:t>
            </a:r>
            <a:r>
              <a:rPr lang="en-US" sz="2400" dirty="0"/>
              <a:t>) that sediment more rapidly at unit gravity than do individual erythrocytes. </a:t>
            </a:r>
          </a:p>
          <a:p>
            <a:endParaRPr lang="en-US" dirty="0">
              <a:latin typeface="Verdana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676400" y="152400"/>
            <a:ext cx="6207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24895"/>
                </a:solidFill>
              </a:rPr>
              <a:t>Increased erythrocyte sedimentation rate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6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6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6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type="dgm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0194" y="548680"/>
            <a:ext cx="7296222" cy="5512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Erythrocyte sedimentation rate (ESR)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ar-SA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780928"/>
            <a:ext cx="414660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18" name="Picture 2" descr="http://www.lt-burnik.si/img/ESR/vacupeta_05.jpg"/>
          <p:cNvPicPr>
            <a:picLocks noChangeAspect="1" noChangeArrowheads="1"/>
          </p:cNvPicPr>
          <p:nvPr/>
        </p:nvPicPr>
        <p:blipFill>
          <a:blip r:embed="rId3" cstate="print"/>
          <a:srcRect l="18562" r="19001"/>
          <a:stretch>
            <a:fillRect/>
          </a:stretch>
        </p:blipFill>
        <p:spPr bwMode="auto">
          <a:xfrm>
            <a:off x="4716016" y="1268760"/>
            <a:ext cx="4016369" cy="482453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106208" y="1070976"/>
            <a:ext cx="8858280" cy="509432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 smtClean="0">
              <a:latin typeface="Arial Rounded MT Bold" pitchFamily="34" charset="0"/>
            </a:endParaRP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Chronic  inflammation is different from acute inflammation with respect to causes, nature of the inflammatory response, and tissue changes.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Different clinical settings associated with different types of inflammatory cells (</a:t>
            </a:r>
            <a:r>
              <a:rPr lang="en-US" dirty="0" err="1" smtClean="0">
                <a:latin typeface="Arial Rounded MT Bold" pitchFamily="34" charset="0"/>
              </a:rPr>
              <a:t>eg</a:t>
            </a:r>
            <a:r>
              <a:rPr lang="en-US" dirty="0" smtClean="0">
                <a:latin typeface="Arial Rounded MT Bold" pitchFamily="34" charset="0"/>
              </a:rPr>
              <a:t>, </a:t>
            </a:r>
            <a:r>
              <a:rPr lang="en-US" dirty="0" err="1" smtClean="0">
                <a:latin typeface="Arial Rounded MT Bold" pitchFamily="34" charset="0"/>
              </a:rPr>
              <a:t>neutrophils</a:t>
            </a:r>
            <a:r>
              <a:rPr lang="en-US" dirty="0" smtClean="0">
                <a:latin typeface="Arial Rounded MT Bold" pitchFamily="34" charset="0"/>
              </a:rPr>
              <a:t>, </a:t>
            </a:r>
            <a:r>
              <a:rPr lang="en-US" dirty="0" err="1" smtClean="0">
                <a:latin typeface="Arial Rounded MT Bold" pitchFamily="34" charset="0"/>
              </a:rPr>
              <a:t>eosinophils</a:t>
            </a:r>
            <a:r>
              <a:rPr lang="en-US" dirty="0" smtClean="0">
                <a:latin typeface="Arial Rounded MT Bold" pitchFamily="34" charset="0"/>
              </a:rPr>
              <a:t>, </a:t>
            </a:r>
            <a:r>
              <a:rPr lang="en-US" dirty="0" err="1" smtClean="0">
                <a:latin typeface="Arial Rounded MT Bold" pitchFamily="34" charset="0"/>
              </a:rPr>
              <a:t>monocyte</a:t>
            </a:r>
            <a:r>
              <a:rPr lang="en-US" dirty="0" smtClean="0">
                <a:latin typeface="Arial Rounded MT Bold" pitchFamily="34" charset="0"/>
              </a:rPr>
              <a:t>-macrophages, and lymphocytes) accumulate in the tissues. 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The systemic manifestations of </a:t>
            </a:r>
            <a:r>
              <a:rPr lang="en-US" smtClean="0">
                <a:latin typeface="Arial Rounded MT Bold" pitchFamily="34" charset="0"/>
              </a:rPr>
              <a:t>inflammation  include </a:t>
            </a:r>
            <a:r>
              <a:rPr lang="en-US" dirty="0" smtClean="0">
                <a:latin typeface="Arial Rounded MT Bold" pitchFamily="34" charset="0"/>
              </a:rPr>
              <a:t>fever, leukocyte left shift, and acute phase reactants.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60D0A-DA76-4546-82DF-19EB12399E00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CHRONIC INFLAMMATION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90000"/>
              </a:lnSpc>
            </a:pPr>
            <a:r>
              <a:rPr lang="en-US" dirty="0" smtClean="0">
                <a:latin typeface="Arial Rounded MT Bold" pitchFamily="34" charset="0"/>
                <a:cs typeface="Arial" charset="0"/>
              </a:rPr>
              <a:t>It is slow evolving (weeks to months) resulting into fibrosis</a:t>
            </a:r>
          </a:p>
          <a:p>
            <a:pPr algn="l" rtl="0">
              <a:lnSpc>
                <a:spcPct val="90000"/>
              </a:lnSpc>
            </a:pPr>
            <a:r>
              <a:rPr lang="en-US" dirty="0" smtClean="0">
                <a:latin typeface="Arial Rounded MT Bold" pitchFamily="34" charset="0"/>
                <a:cs typeface="Arial" charset="0"/>
              </a:rPr>
              <a:t>It occurs in two major patterns: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 Rounded MT Bold" pitchFamily="34" charset="0"/>
                <a:cs typeface="Arial" charset="0"/>
              </a:rPr>
              <a:t>chronic non specific inflammation 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 Rounded MT Bold" pitchFamily="34" charset="0"/>
                <a:cs typeface="Arial" charset="0"/>
              </a:rPr>
              <a:t>specific </a:t>
            </a:r>
            <a:r>
              <a:rPr lang="en-US" dirty="0" err="1" smtClean="0">
                <a:latin typeface="Arial Rounded MT Bold" pitchFamily="34" charset="0"/>
                <a:cs typeface="Arial" charset="0"/>
              </a:rPr>
              <a:t>granulomatous</a:t>
            </a:r>
            <a:r>
              <a:rPr lang="en-US" dirty="0" smtClean="0">
                <a:latin typeface="Arial Rounded MT Bold" pitchFamily="34" charset="0"/>
                <a:cs typeface="Arial" charset="0"/>
              </a:rPr>
              <a:t> inflammation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 smtClean="0"/>
              <a:t>Chronic inflammation may arise in the following settings: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435280" cy="50691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651510" indent="-514350">
              <a:buAutoNum type="arabicPeriod"/>
            </a:pPr>
            <a:r>
              <a:rPr lang="en-US" i="1" dirty="0" smtClean="0"/>
              <a:t>Persistent infections</a:t>
            </a:r>
            <a:r>
              <a:rPr lang="en-US" dirty="0" smtClean="0"/>
              <a:t> by microbes that are difficult to eradicate.</a:t>
            </a:r>
          </a:p>
          <a:p>
            <a:pPr marL="971550" lvl="1" indent="-514350"/>
            <a:r>
              <a:rPr lang="en-US" dirty="0" smtClean="0"/>
              <a:t> These include :</a:t>
            </a:r>
          </a:p>
          <a:p>
            <a:pPr marL="1236726" lvl="2" indent="-514350"/>
            <a:r>
              <a:rPr lang="en-US" sz="2400" i="1" dirty="0" smtClean="0"/>
              <a:t>Mycobacterium tuberculosis</a:t>
            </a:r>
            <a:endParaRPr lang="en-US" sz="2400" dirty="0" smtClean="0"/>
          </a:p>
          <a:p>
            <a:pPr marL="1236726" lvl="2" indent="-514350"/>
            <a:r>
              <a:rPr lang="en-US" sz="2400" dirty="0" smtClean="0"/>
              <a:t> </a:t>
            </a:r>
            <a:r>
              <a:rPr lang="en-US" sz="2400" i="1" dirty="0" err="1" smtClean="0"/>
              <a:t>Treponema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pallidum</a:t>
            </a:r>
            <a:r>
              <a:rPr lang="en-US" sz="2400" dirty="0" smtClean="0"/>
              <a:t> (the causative organism of syphilis)</a:t>
            </a:r>
          </a:p>
          <a:p>
            <a:pPr marL="1236726" lvl="2" indent="-514350"/>
            <a:r>
              <a:rPr lang="en-US" sz="2400" dirty="0" smtClean="0"/>
              <a:t>certain viruses and fungi</a:t>
            </a:r>
          </a:p>
          <a:p>
            <a:pPr marL="971550" lvl="1" indent="-514350">
              <a:buNone/>
            </a:pPr>
            <a:endParaRPr lang="en-US" dirty="0" smtClean="0"/>
          </a:p>
          <a:p>
            <a:pPr marL="971550" lvl="1" indent="-514350"/>
            <a:r>
              <a:rPr lang="en-US" dirty="0" smtClean="0"/>
              <a:t>All of which tend to establish persistent infections and elicit a T lymphocyte-mediated immune response called </a:t>
            </a:r>
            <a:r>
              <a:rPr lang="en-US" i="1" dirty="0" smtClean="0"/>
              <a:t>delayed-type hypersensitivity</a:t>
            </a:r>
            <a:r>
              <a:rPr lang="en-US" dirty="0" smtClean="0"/>
              <a:t>.</a:t>
            </a:r>
          </a:p>
          <a:p>
            <a:pPr marL="971550" lvl="1" indent="-51435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4000" dirty="0" smtClean="0"/>
              <a:t>Chronic inflammation may arise in the following settings</a:t>
            </a:r>
            <a:r>
              <a:rPr lang="en-US" dirty="0" smtClean="0"/>
              <a:t>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i="1" dirty="0" smtClean="0"/>
              <a:t>2. Immune-mediated inflammatory diseases (hypersensitivity diseases): </a:t>
            </a:r>
            <a:r>
              <a:rPr lang="en-US" dirty="0" smtClean="0"/>
              <a:t>Diseases that are caused by excessive and inappropriate activation of the immune system leading to </a:t>
            </a:r>
            <a:r>
              <a:rPr lang="en-US" i="1" dirty="0" smtClean="0"/>
              <a:t>autoimmune diseases.</a:t>
            </a: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e.g.</a:t>
            </a:r>
          </a:p>
          <a:p>
            <a:pPr lvl="1"/>
            <a:r>
              <a:rPr lang="en-US" dirty="0" smtClean="0"/>
              <a:t>Rheumatoid arthritis</a:t>
            </a:r>
          </a:p>
          <a:p>
            <a:pPr lvl="1"/>
            <a:r>
              <a:rPr lang="en-US" dirty="0" smtClean="0"/>
              <a:t> inflammatory bowel disease</a:t>
            </a:r>
          </a:p>
          <a:p>
            <a:pPr lvl="1"/>
            <a:r>
              <a:rPr lang="en-US" dirty="0" smtClean="0"/>
              <a:t> psoriasis</a:t>
            </a:r>
          </a:p>
          <a:p>
            <a:pPr lvl="1">
              <a:buNone/>
            </a:pPr>
            <a:r>
              <a:rPr lang="en-US" dirty="0" smtClean="0"/>
              <a:t>or</a:t>
            </a:r>
          </a:p>
          <a:p>
            <a:pPr lvl="1"/>
            <a:r>
              <a:rPr lang="en-US" dirty="0" smtClean="0"/>
              <a:t>Immune responses against common environmental substances that cause </a:t>
            </a:r>
            <a:r>
              <a:rPr lang="en-US" i="1" dirty="0" smtClean="0"/>
              <a:t>allergic diseases,</a:t>
            </a:r>
            <a:r>
              <a:rPr lang="en-US" dirty="0" smtClean="0"/>
              <a:t> such as bronchial asthma.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dirty="0" smtClean="0"/>
              <a:t>Chronic inflammation may arise in the following settings: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32689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i="1" dirty="0" smtClean="0"/>
              <a:t>3. Prolonged exposure to potentially toxic agents.</a:t>
            </a:r>
          </a:p>
          <a:p>
            <a:r>
              <a:rPr lang="en-US" dirty="0" smtClean="0"/>
              <a:t> Examples are </a:t>
            </a:r>
            <a:r>
              <a:rPr lang="en-US" dirty="0" err="1" smtClean="0"/>
              <a:t>nondegradable</a:t>
            </a:r>
            <a:r>
              <a:rPr lang="en-US" dirty="0" smtClean="0"/>
              <a:t> exogenous materials such as inhaled particulate silica, which can induce a chronic inflammatory response in the lungs (silicosis)</a:t>
            </a:r>
          </a:p>
          <a:p>
            <a:r>
              <a:rPr lang="en-US" dirty="0" smtClean="0"/>
              <a:t>Endogenous agents such as cholesterol crystals, which may contribute to atherosclerosis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Chronic inflammation may arise in the following settings: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770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4. Mild forms of chronic inflammation may be important in the pathogenesis of many diseases </a:t>
            </a:r>
          </a:p>
          <a:p>
            <a:pPr lvl="1"/>
            <a:r>
              <a:rPr lang="en-US" dirty="0" smtClean="0"/>
              <a:t> Such diseases include:</a:t>
            </a:r>
          </a:p>
          <a:p>
            <a:pPr lvl="2"/>
            <a:r>
              <a:rPr lang="en-US" dirty="0" smtClean="0"/>
              <a:t> neurodegenerative disorders such as Alzheimer disease</a:t>
            </a:r>
          </a:p>
          <a:p>
            <a:pPr lvl="2"/>
            <a:r>
              <a:rPr lang="en-US" dirty="0" smtClean="0"/>
              <a:t> atherosclerosis</a:t>
            </a:r>
          </a:p>
          <a:p>
            <a:pPr lvl="2"/>
            <a:r>
              <a:rPr lang="en-US" dirty="0" smtClean="0"/>
              <a:t> metabolic syndrome and the associated type 2 diabetes,</a:t>
            </a:r>
          </a:p>
          <a:p>
            <a:pPr lvl="2"/>
            <a:r>
              <a:rPr lang="en-US" dirty="0" smtClean="0"/>
              <a:t>and some forms of cancer in which inflammatory reactions promote tumor development</a:t>
            </a: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1"/>
                </a:solidFill>
              </a:rPr>
              <a:t>CHRONIC INFLAMMATION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748464" cy="43924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200" dirty="0" smtClean="0"/>
              <a:t>Characterized by a 3 different set of reactions: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i="1" dirty="0" smtClean="0"/>
              <a:t>Infiltration with mononuclear cells,</a:t>
            </a:r>
            <a:r>
              <a:rPr lang="en-US" sz="2800" dirty="0" smtClean="0"/>
              <a:t> including:</a:t>
            </a:r>
          </a:p>
          <a:p>
            <a:pPr marL="1428750" lvl="2" indent="-514350">
              <a:buFont typeface="+mj-lt"/>
              <a:buAutoNum type="romanLcPeriod"/>
            </a:pPr>
            <a:r>
              <a:rPr lang="en-US" dirty="0" smtClean="0"/>
              <a:t>Macrophages</a:t>
            </a:r>
          </a:p>
          <a:p>
            <a:pPr marL="1428750" lvl="2" indent="-514350">
              <a:buFont typeface="+mj-lt"/>
              <a:buAutoNum type="romanLcPeriod"/>
            </a:pPr>
            <a:r>
              <a:rPr lang="en-US" dirty="0" smtClean="0"/>
              <a:t>Lymphocytes</a:t>
            </a:r>
          </a:p>
          <a:p>
            <a:pPr marL="1428750" lvl="2" indent="-514350">
              <a:buFont typeface="+mj-lt"/>
              <a:buAutoNum type="romanLcPeriod"/>
            </a:pPr>
            <a:r>
              <a:rPr lang="en-US" dirty="0" smtClean="0"/>
              <a:t>Plasma cells</a:t>
            </a:r>
            <a:endParaRPr lang="en-US" sz="2400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sz="2800" i="1" dirty="0" smtClean="0"/>
              <a:t>Tissue destruction,</a:t>
            </a:r>
            <a:r>
              <a:rPr lang="en-US" sz="2800" dirty="0" smtClean="0"/>
              <a:t> largely induced by the products of the inflammatory cells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i="1" dirty="0" smtClean="0"/>
              <a:t>Repair,</a:t>
            </a:r>
            <a:r>
              <a:rPr lang="en-US" dirty="0" smtClean="0"/>
              <a:t> involving new vessel proliferation (angiogenesis) and fibrosis</a:t>
            </a:r>
            <a:endParaRPr lang="ar-SA" dirty="0" smtClean="0"/>
          </a:p>
          <a:p>
            <a:pPr marL="971550" lvl="1" indent="-514350">
              <a:buFont typeface="+mj-lt"/>
              <a:buAutoNum type="arabicPeriod"/>
            </a:pPr>
            <a:endParaRPr lang="en-US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403648" y="5373216"/>
            <a:ext cx="6408712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 </a:t>
            </a:r>
            <a:r>
              <a:rPr lang="en-US" sz="2400" dirty="0" smtClean="0"/>
              <a:t>Acute inflammation is distinguished by vascular changes, edema, and a predominantly </a:t>
            </a:r>
            <a:r>
              <a:rPr lang="en-US" sz="2400" dirty="0" err="1" smtClean="0"/>
              <a:t>neutrophilic</a:t>
            </a:r>
            <a:r>
              <a:rPr lang="en-US" sz="2400" dirty="0" smtClean="0"/>
              <a:t> infiltrate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1396</TotalTime>
  <Words>1423</Words>
  <Application>Microsoft Office PowerPoint</Application>
  <PresentationFormat>On-screen Show (4:3)</PresentationFormat>
  <Paragraphs>213</Paragraphs>
  <Slides>39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Office Theme</vt:lpstr>
      <vt:lpstr>Organization Chart</vt:lpstr>
      <vt:lpstr>PowerPoint Presentation</vt:lpstr>
      <vt:lpstr>Objectives</vt:lpstr>
      <vt:lpstr>CHRONIC INFLAMMATION</vt:lpstr>
      <vt:lpstr>CHRONIC INFLAMMATION</vt:lpstr>
      <vt:lpstr>Chronic inflammation may arise in the following settings: </vt:lpstr>
      <vt:lpstr>Chronic inflammation may arise in the following settings:</vt:lpstr>
      <vt:lpstr>Chronic inflammation may arise in the following settings:</vt:lpstr>
      <vt:lpstr>Chronic inflammation may arise in the following settings:</vt:lpstr>
      <vt:lpstr>CHRONIC INFLAMMATION</vt:lpstr>
      <vt:lpstr>PowerPoint Presentation</vt:lpstr>
      <vt:lpstr>Cells in Chronic inflammation </vt:lpstr>
      <vt:lpstr>Macrophages</vt:lpstr>
      <vt:lpstr>PowerPoint Presentation</vt:lpstr>
      <vt:lpstr>MONONUCLEAR CELL INFILTRATION Macrophages</vt:lpstr>
      <vt:lpstr>PowerPoint Presentation</vt:lpstr>
      <vt:lpstr>Macrophages</vt:lpstr>
      <vt:lpstr>CELLS IN CHRONIC INFLAMMATION </vt:lpstr>
      <vt:lpstr>Lymphocytes</vt:lpstr>
      <vt:lpstr>PowerPoint Presentation</vt:lpstr>
      <vt:lpstr>PowerPoint Presentation</vt:lpstr>
      <vt:lpstr>PowerPoint Presentation</vt:lpstr>
      <vt:lpstr>CD4+ helper T cells</vt:lpstr>
      <vt:lpstr>PowerPoint Presentation</vt:lpstr>
      <vt:lpstr>PowerPoint Presentation</vt:lpstr>
      <vt:lpstr>PowerPoint Presentation</vt:lpstr>
      <vt:lpstr>OTHER CELLS IN CHRONIC INFLAMMATION </vt:lpstr>
      <vt:lpstr>PowerPoint Presentation</vt:lpstr>
      <vt:lpstr>PowerPoint Presentation</vt:lpstr>
      <vt:lpstr>PowerPoint Presentation</vt:lpstr>
      <vt:lpstr>Systemic effects of Inflammation</vt:lpstr>
      <vt:lpstr> Fever  Produced in response to Pyrogens</vt:lpstr>
      <vt:lpstr>PowerPoint Presentation</vt:lpstr>
      <vt:lpstr>PowerPoint Presentation</vt:lpstr>
      <vt:lpstr>PowerPoint Presentation</vt:lpstr>
      <vt:lpstr>Elevation of C reactive protein   </vt:lpstr>
      <vt:lpstr>PowerPoint Presentation</vt:lpstr>
      <vt:lpstr>PowerPoint Presentation</vt:lpstr>
      <vt:lpstr>Erythrocyte sedimentation rate (ESR) </vt:lpstr>
      <vt:lpstr>Summary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Dr.Maha</dc:creator>
  <cp:lastModifiedBy>GCUSER</cp:lastModifiedBy>
  <cp:revision>15</cp:revision>
  <dcterms:created xsi:type="dcterms:W3CDTF">2013-10-06T19:01:29Z</dcterms:created>
  <dcterms:modified xsi:type="dcterms:W3CDTF">2015-10-13T06:08:22Z</dcterms:modified>
</cp:coreProperties>
</file>