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6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52" autoAdjust="0"/>
  </p:normalViewPr>
  <p:slideViewPr>
    <p:cSldViewPr>
      <p:cViewPr>
        <p:scale>
          <a:sx n="60" d="100"/>
          <a:sy n="60" d="100"/>
        </p:scale>
        <p:origin x="-143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A99E7-2286-4FED-8793-B0ECF8756F38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7F40-2A21-4CDB-BEA1-36E10C3D7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D7F40-2A21-4CDB-BEA1-36E10C3D782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38AAF-48DB-40DB-9AC6-BC607D125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0950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51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2CA0-7049-40A8-B82A-4C2DBE92DC07}" type="slidenum">
              <a:rPr lang="en-US"/>
              <a:pPr/>
              <a:t>54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53FF-B4DF-4E2A-96A7-5C4E1E2C5705}" type="slidenum">
              <a:rPr lang="en-US"/>
              <a:pPr/>
              <a:t>56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2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68E76-A095-4F54-BF5F-65064F19E643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DA5235-D26D-415C-922E-DF8A94A40DFD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F52B8099-4208-476D-AFDB-D65E8ADC4AE4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Sans" charset="0"/>
              <a:cs typeface="DejaVuSans" charset="0"/>
            </a:endParaRPr>
          </a:p>
        </p:txBody>
      </p:sp>
      <p:sp>
        <p:nvSpPr>
          <p:cNvPr id="1198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FB45C-C55A-42B0-BA8C-A4E88A0709EB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DC9C-EB6F-4800-B5F6-E463C3CF2F4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540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31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0213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41567-DE09-4B85-839B-53C163881140}" type="slidenum">
              <a:rPr lang="en-US"/>
              <a:pPr/>
              <a:t>41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1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B61446-750A-4D3D-8D5F-3FB60C1B5F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277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673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254921-2146-48DD-BBE6-03352856AD5C}" type="datetimeFigureOut">
              <a:rPr lang="en-US" smtClean="0"/>
              <a:pPr/>
              <a:t>9/7/2015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m.sa/url?sa=i&amp;rct=j&amp;q=Fat+Necrosis+in+the+Mesentery&amp;source=images&amp;cd=&amp;cad=rja&amp;docid=k7GKDZbYZnzoGM&amp;tbnid=Qg8OPfE363VXcM:&amp;ved=0CAUQjRw&amp;url=http://alf3.urz.unibas.ch/pathopic/e/getpic-txt.cfm?id=8529&amp;ei=o0UdUdL9G8y1hAfh3IGQCQ&amp;psig=AFQjCNFiod-x2n-d_mkL34MqPPYmHKvuOg&amp;ust=1360959017457001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Cell injury and inflammation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Dr. </a:t>
            </a:r>
            <a:r>
              <a:rPr lang="en-US" sz="4000" dirty="0" err="1" smtClean="0">
                <a:solidFill>
                  <a:schemeClr val="tx1"/>
                </a:solidFill>
              </a:rPr>
              <a:t>Shaesta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Naseem</a:t>
            </a:r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18-9-14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Foundation block-Pathology Practical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9B5E5"/>
          </a:solidFill>
          <a:ln w="9525">
            <a:noFill/>
            <a:round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57400" y="0"/>
            <a:ext cx="49530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7313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7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67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5302250"/>
            <a:ext cx="36576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5643586" cy="711694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and Histopathology</a:t>
            </a:r>
            <a:endParaRPr lang="en-US" sz="4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195638"/>
            <a:ext cx="5643586" cy="1162056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INJURY</a:t>
            </a:r>
            <a:endParaRPr lang="en-US" sz="60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768132"/>
            <a:ext cx="5429288" cy="1589562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FATTY LIVER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(STEATOSIS)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282" y="4657563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Normal Liver </a:t>
            </a:r>
            <a:r>
              <a:rPr lang="en-US" b="1" i="1" dirty="0" smtClean="0"/>
              <a:t>: This is the external surface of a normal liver. The color is brown and the surface is smooth</a:t>
            </a:r>
            <a:endParaRPr lang="en-US" b="1" i="1" dirty="0"/>
          </a:p>
        </p:txBody>
      </p:sp>
      <p:pic>
        <p:nvPicPr>
          <p:cNvPr id="1029" name="Picture 5" descr="http://library.med.utah.edu/WebPath/jpeg4/LIVER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14422"/>
            <a:ext cx="4229096" cy="335758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00562" y="4643446"/>
            <a:ext cx="4286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Steatosis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/>
              <a:t>: This liver is slightly enlarged and has a pale yellow appearance, seen both on the capsule and cut surface</a:t>
            </a:r>
            <a:endParaRPr lang="en-US" b="1" i="1" dirty="0"/>
          </a:p>
        </p:txBody>
      </p:sp>
      <p:pic>
        <p:nvPicPr>
          <p:cNvPr id="1031" name="Picture 7" descr="http://library.med.utah.edu/WebPath/jpeg4/LIVER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2"/>
            <a:ext cx="4214842" cy="3357586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928662" y="285728"/>
            <a:ext cx="7215238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Liver &amp; Cut Section of Fatty Liver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http://library.med.utah.edu/WebPath/jpeg4/LIVER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7929618" cy="4587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57158" y="5445224"/>
            <a:ext cx="7858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This is the histologic appearance of hepatic fatty change. Liver Cells containing fat vacuoles </a:t>
            </a:r>
            <a:endParaRPr lang="en-US" dirty="0" smtClean="0"/>
          </a:p>
          <a:p>
            <a:r>
              <a:rPr lang="en-US" b="1" i="1" dirty="0" smtClean="0"/>
              <a:t> The most common cause of fatty change in developed nations is alcoholism. Other causes are: Morbid obesity  and Hepatitis C</a:t>
            </a:r>
            <a:endParaRPr lang="en-US" dirty="0" smtClean="0"/>
          </a:p>
          <a:p>
            <a:pPr algn="ctr"/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928794" y="214290"/>
            <a:ext cx="5214974" cy="50006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Steatosis – Fatty Liver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http://library.med.utah.edu/WebPath/jpeg4/LIVER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001056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38200" y="5534585"/>
            <a:ext cx="7239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i="1" dirty="0" smtClean="0"/>
              <a:t>Here are seen the lipid vacuoles within hepatocytes. </a:t>
            </a:r>
          </a:p>
          <a:p>
            <a:pPr algn="ctr"/>
            <a:r>
              <a:rPr lang="en-US" sz="1900" b="1" i="1" dirty="0" smtClean="0"/>
              <a:t>The lipid accumulates when lipoprotein transport is disrupted and/or when fatty acids accumulate. </a:t>
            </a:r>
          </a:p>
          <a:p>
            <a:pPr algn="ctr"/>
            <a:r>
              <a:rPr lang="en-US" sz="1900" b="1" i="1" dirty="0" smtClean="0"/>
              <a:t>Alcohol is the most common cause</a:t>
            </a:r>
            <a:endParaRPr lang="en-US" sz="19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928794" y="214290"/>
            <a:ext cx="5214974" cy="50006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Steatosis – Fatty Liver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3143248"/>
            <a:ext cx="7572428" cy="1509888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2- COAGULATIVE NECROSIS 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57290" y="142852"/>
            <a:ext cx="6143668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Kidney</a:t>
            </a:r>
            <a:endParaRPr lang="en-US" sz="2400" b="1" i="1" dirty="0"/>
          </a:p>
        </p:txBody>
      </p:sp>
      <p:sp>
        <p:nvSpPr>
          <p:cNvPr id="5" name="Rectangle 4"/>
          <p:cNvSpPr/>
          <p:nvPr/>
        </p:nvSpPr>
        <p:spPr>
          <a:xfrm>
            <a:off x="642910" y="5534585"/>
            <a:ext cx="7500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A typical pattern with ischemia and infarction of the kidney. Here, there is a wedge-shaped pale area of coagulative necrosis (infarction) in the renal cortex of the kidney.</a:t>
            </a:r>
            <a:endParaRPr lang="en-US" sz="2000" b="1" i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785794"/>
            <a:ext cx="342902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643866" cy="464347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42910" y="5429264"/>
            <a:ext cx="7715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Coagulative necrosis of glomeruli, tubules and interstitial tissue with loss of cell nuclei</a:t>
            </a:r>
            <a:r>
              <a:rPr lang="en-US" dirty="0" smtClean="0">
                <a:latin typeface="Franklin Gothic Demi" pitchFamily="34" charset="0"/>
              </a:rPr>
              <a:t>. </a:t>
            </a:r>
            <a:r>
              <a:rPr lang="en-US" b="1" i="1" dirty="0" smtClean="0"/>
              <a:t>The haemorrhagic zone at the periphery of the infarct shows dilated and congested blood vessels and cellular infiltrate by neutrophils, red blood cells and lymphocytes</a:t>
            </a:r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785786" y="142852"/>
            <a:ext cx="750099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Kidney - LPF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Normal anatomy and histology of organs related to this chapter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http://oac.med.jhmi.edu/pathconcepts/Images/Histology/Urinary/KidneyCortexCollectingDuct/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7739074" cy="4516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445224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The majority of the tubules seen here are proximal convoluted tubules. The PAS stain colors the brush border of these structures a deep pink-lavender. </a:t>
            </a:r>
          </a:p>
          <a:p>
            <a:pPr algn="ctr"/>
            <a:r>
              <a:rPr lang="en-US" b="1" i="1" dirty="0" smtClean="0"/>
              <a:t>A pale-staining collecting  duct stands out in contrast to the abundant proximal tubules</a:t>
            </a:r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857224" y="214290"/>
            <a:ext cx="7215238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Kidney - HPF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://library.med.utah.edu/WebPath/jpeg5/HEME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300931" cy="48577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357290" y="142852"/>
            <a:ext cx="6143668" cy="57150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the Spleen</a:t>
            </a:r>
            <a:endParaRPr lang="en-US" sz="2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714348" y="6007262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Two large infarctions (areas of coagulative necrosis) are seen in this sectioned spleen</a:t>
            </a:r>
            <a:endParaRPr lang="en-US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http://library.med.utah.edu/WebPath/jpeg1/INFL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7858180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572140"/>
            <a:ext cx="7572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Many nuclei have become pyknotic (shrunken and dark) and have then undergone karyorrhexis (fragmentation) and karyolysis (dissolution). The cytoplasm and cell borders are not recognizable.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571472" y="142852"/>
            <a:ext cx="7858180" cy="571504"/>
          </a:xfrm>
          <a:prstGeom prst="roundRect">
            <a:avLst/>
          </a:prstGeom>
          <a:solidFill>
            <a:srgbClr val="1C72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Infarcted Myocardium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http://library.med.utah.edu/WebPath/jpeg5/CV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13434"/>
            <a:ext cx="7715304" cy="49825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857892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nuclei of the myocardial fibers are being lost. </a:t>
            </a:r>
            <a:br>
              <a:rPr lang="en-US" sz="2000" b="1" i="1" dirty="0" smtClean="0"/>
            </a:br>
            <a:r>
              <a:rPr lang="en-US" sz="2000" b="1" i="1" dirty="0" smtClean="0"/>
              <a:t>The cytoplasm is losing its structure, because no well-defined cross-striations are seen.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571472" y="142852"/>
            <a:ext cx="7858180" cy="571504"/>
          </a:xfrm>
          <a:prstGeom prst="roundRect">
            <a:avLst/>
          </a:prstGeom>
          <a:solidFill>
            <a:srgbClr val="1C72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Coagulative Necrosis of Infarcted Myocardium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7975" y="2133600"/>
            <a:ext cx="6572296" cy="1214446"/>
          </a:xfrm>
        </p:spPr>
        <p:txBody>
          <a:bodyPr>
            <a:noAutofit/>
          </a:bodyPr>
          <a:lstStyle/>
          <a:p>
            <a:pPr algn="ctr"/>
            <a:r>
              <a:rPr lang="en-US" sz="4400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Liquefactive</a:t>
            </a:r>
            <a:r>
              <a:rPr lang="en-US" sz="4400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Necrosis</a:t>
            </a:r>
            <a:r>
              <a:rPr lang="en-US" sz="4400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4400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5224490" cy="487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11560" y="5661248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Grossly, the cerebral infarction at the upper right here demonstrates liquefactive necrosis. Brain infarction leading to ischemia is the most common cause of such type of lesions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142976" y="214290"/>
            <a:ext cx="6572296" cy="50006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5943600" y="2243435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Liquefactive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necrosis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Cystic or cavity formation                                                 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2051" descr="http://medstat.med.utah.edu/WebPath/jpeg5/CNS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7929618" cy="48577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54628" name="Text Box 2052"/>
          <p:cNvSpPr txBox="1">
            <a:spLocks noChangeArrowheads="1"/>
          </p:cNvSpPr>
          <p:nvPr/>
        </p:nvSpPr>
        <p:spPr bwMode="auto">
          <a:xfrm>
            <a:off x="214282" y="5786454"/>
            <a:ext cx="78581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Liquefactive </a:t>
            </a:r>
            <a:r>
              <a:rPr lang="en-US" sz="2000" b="1" i="1" dirty="0"/>
              <a:t>necrosis in brain leads to resolution with cystic spaces. </a:t>
            </a:r>
            <a:r>
              <a:rPr lang="en-US" sz="2000" b="1" i="1" dirty="0" smtClean="0"/>
              <a:t>The necrotic area is found in the upper right quadrant of the visual field.</a:t>
            </a:r>
            <a:endParaRPr lang="en-US" sz="2000" b="1" i="1" dirty="0"/>
          </a:p>
        </p:txBody>
      </p:sp>
      <p:sp>
        <p:nvSpPr>
          <p:cNvPr id="154630" name="Line 2054"/>
          <p:cNvSpPr>
            <a:spLocks noChangeShapeType="1"/>
          </p:cNvSpPr>
          <p:nvPr/>
        </p:nvSpPr>
        <p:spPr bwMode="auto">
          <a:xfrm>
            <a:off x="3200400" y="1828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1" name="Line 2055"/>
          <p:cNvSpPr>
            <a:spLocks noChangeShapeType="1"/>
          </p:cNvSpPr>
          <p:nvPr/>
        </p:nvSpPr>
        <p:spPr bwMode="auto">
          <a:xfrm>
            <a:off x="3124200" y="2362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2976" y="214290"/>
            <a:ext cx="6572296" cy="50006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http://library.med.utah.edu/WebPath/jpeg5/CNS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4767290" cy="48577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15426" y="5770923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This cerebral infarction demonstrates the presence of many macrophages at the right which are cleaning up the lipid debris from the liquefactive necrosis.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142976" y="285728"/>
            <a:ext cx="6572296" cy="42862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715000" y="2438400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Macrophages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400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Gliosis</a:t>
            </a:r>
            <a:endParaRPr kumimoji="0" lang="en-US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5" name="Picture 3" descr="http://library.med.utah.edu/WebPath/jpeg5/CNS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8001056" cy="47863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2910" y="5572140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This is the microscopic appearance of a lacunar infarct. Note that it is a cystic space from the resolved liquefactive necrosis. There can be hemosiderin pigment from hemorrhage as well.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142976" y="285728"/>
            <a:ext cx="6572296" cy="42862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of the Brain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http://library.med.utah.edu/WebPath/jpeg4/LIVER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47524"/>
            <a:ext cx="7586683" cy="4967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214414" y="214290"/>
            <a:ext cx="6572296" cy="42862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Liquefactive Necrosis - Liver Abscess</a:t>
            </a:r>
            <a:endParaRPr lang="en-US" sz="2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714348" y="5842361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liver shows a small abscess here filled with many neutrophils.  This abscess is an example of localized liquefactive necrosis</a:t>
            </a:r>
            <a:endParaRPr lang="en-US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514600"/>
            <a:ext cx="6172200" cy="1090618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Caseous Necrosis 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6710" y="6572272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6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85794"/>
            <a:ext cx="5357850" cy="509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142976" y="214290"/>
            <a:ext cx="6929486" cy="50006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Caseous Necrosis of the Lung “ TB. Lung”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1043608" y="5949280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Tuberculosis of the lung, with a large area of caseous necrosis containing yellow-white and cheesy debris</a:t>
            </a:r>
            <a:endParaRPr lang="en-US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14282" y="5786454"/>
            <a:ext cx="8001056" cy="10001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i="1" dirty="0" smtClean="0"/>
              <a:t>Multiple caseating granulomas with giant cells and caseous necrosis. Note preserved alveolar spaces at the margins of the field. </a:t>
            </a:r>
            <a:endParaRPr lang="ar-SA" sz="2000" b="1" i="1" dirty="0"/>
          </a:p>
        </p:txBody>
      </p:sp>
      <p:sp>
        <p:nvSpPr>
          <p:cNvPr id="9" name="Rounded Rectangle 8"/>
          <p:cNvSpPr/>
          <p:nvPr/>
        </p:nvSpPr>
        <p:spPr>
          <a:xfrm>
            <a:off x="642910" y="214290"/>
            <a:ext cx="7858180" cy="42862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T.B. Granuloma with Central </a:t>
            </a:r>
            <a:r>
              <a:rPr lang="en-GB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Caseous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Necrosis</a:t>
            </a:r>
            <a:endParaRPr lang="ar-SA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02" name="Picture 2" descr="http://oac.med.jhmi.edu/pathconcepts/Images/Lung/162A/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643866" cy="49292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893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667000"/>
            <a:ext cx="6643734" cy="1571636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Fibrinoid Necrosis 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http://o.quizlet.com/i/4N95O6evsSSTW9s0mDm6ZA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572428" cy="46605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285852" y="5661248"/>
            <a:ext cx="60293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Fibrinoid necrosis in an artery. The wall of the artery shows a circumferential bright pink area of necrosis with inflammation (neutrophils with dark nuclei).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285852" y="285728"/>
            <a:ext cx="6500858" cy="500066"/>
          </a:xfrm>
          <a:prstGeom prst="roundRect">
            <a:avLst/>
          </a:prstGeom>
          <a:solidFill>
            <a:srgbClr val="CB5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Fibrinoid Necrosis of an Artery - HPF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09800"/>
            <a:ext cx="5357834" cy="185738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Fat Necrosis 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http://o.quizlet.com/i/gS94MLdg5c9MvNcj2Csv5w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7358114" cy="47625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90600" y="5770923"/>
            <a:ext cx="7072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areas of white chalky deposits represent foci of fat necrosis with calcium soap formation (saponification) at sites of lipid breakdown in the mesentery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428728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in the Mesentery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44" y="5929330"/>
            <a:ext cx="8101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/>
              <a:t>Fat necrosis of the mesentery in a case of acute pancreatitis </a:t>
            </a:r>
          </a:p>
          <a:p>
            <a:pPr algn="ctr"/>
            <a:r>
              <a:rPr lang="en-US" sz="2000" b="1" i="1" dirty="0" smtClean="0"/>
              <a:t>Numerous round white fat necroses</a:t>
            </a:r>
            <a:endParaRPr lang="en-US" sz="2000" b="1" i="1" dirty="0"/>
          </a:p>
        </p:txBody>
      </p:sp>
      <p:pic>
        <p:nvPicPr>
          <p:cNvPr id="311298" name="Picture 2" descr="http://alf3.urz.unibas.ch/pathopic/getpic-img.cfm?id=852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7500990" cy="48625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1428728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in the Mesentery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 descr="https://mywebspace.wisc.edu/wwolberg/breast/fatnec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1"/>
            <a:ext cx="7358114" cy="47149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714480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– Histopathology</a:t>
            </a:r>
            <a:endParaRPr lang="en-US" sz="2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895296" y="5643578"/>
            <a:ext cx="7248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necrotic fat cells have vague cellular outlines, have lost their peripheral nuclei, and their cytoplasm has become a pink amorphous mass of necrotic material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http://library.med.utah.edu/WebPath/jpeg4/GI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69"/>
            <a:ext cx="7729559" cy="45005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01682" y="5380696"/>
            <a:ext cx="7786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Fat necrosis adjacent to pancreas is seen here. There are some remaining steatocytes at the left which are not necrotic. </a:t>
            </a:r>
            <a:br>
              <a:rPr lang="en-US" b="1" i="1" dirty="0" smtClean="0"/>
            </a:br>
            <a:r>
              <a:rPr lang="en-US" b="1" i="1" dirty="0" smtClean="0"/>
              <a:t>The necrotic fat cells at the right have vague cellular outlines, have lost their peripheral nuclei, and their cytoplasm has become a pink amorphous mass of necrotic material</a:t>
            </a:r>
            <a:endParaRPr lang="en-US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714480" y="285728"/>
            <a:ext cx="5786478" cy="50006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Fat Necrosis – Histopathology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art - diaphragmatic posteroinferi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35814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2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NOTE:</a:t>
            </a:r>
          </a:p>
          <a:p>
            <a:pPr marL="342900" indent="-342900">
              <a:buFontTx/>
              <a:buChar char="-"/>
            </a:pPr>
            <a:r>
              <a:rPr lang="en-US"/>
              <a:t>The heart serves as a </a:t>
            </a:r>
            <a:r>
              <a:rPr lang="en-US" b="1"/>
              <a:t>mechanical pump</a:t>
            </a:r>
            <a:r>
              <a:rPr lang="en-US"/>
              <a:t> to supply the entire body with blood, both providing nutrients and removing waste products.</a:t>
            </a:r>
          </a:p>
          <a:p>
            <a:pPr marL="342900" indent="-342900">
              <a:buFontTx/>
              <a:buChar char="-"/>
            </a:pPr>
            <a:r>
              <a:rPr lang="en-US"/>
              <a:t>The great vessels exit the base of the heart.</a:t>
            </a:r>
          </a:p>
          <a:p>
            <a:pPr marL="342900" indent="-342900">
              <a:buFontTx/>
              <a:buChar char="-"/>
            </a:pPr>
            <a:r>
              <a:rPr lang="en-US"/>
              <a:t>Blood flow: body</a:t>
            </a:r>
            <a:r>
              <a:rPr lang="en-US">
                <a:cs typeface="Arial" charset="0"/>
              </a:rPr>
              <a:t>→vena cava→right atrium→right ventricle→lungs→left atrium→left ventricle→body</a:t>
            </a:r>
          </a:p>
          <a:p>
            <a:pPr marL="342900" indent="-342900">
              <a:buFontTx/>
              <a:buChar char="-"/>
            </a:pPr>
            <a:r>
              <a:rPr lang="en-US"/>
              <a:t>The heart consists of 3 layers – the </a:t>
            </a:r>
            <a:r>
              <a:rPr lang="en-US" b="1"/>
              <a:t>endocardium</a:t>
            </a:r>
            <a:r>
              <a:rPr lang="en-US"/>
              <a:t>, </a:t>
            </a:r>
            <a:r>
              <a:rPr lang="en-US" b="1"/>
              <a:t>myocardium</a:t>
            </a:r>
            <a:r>
              <a:rPr lang="en-US"/>
              <a:t>, and </a:t>
            </a:r>
            <a:r>
              <a:rPr lang="en-US" b="1"/>
              <a:t>epicardium</a:t>
            </a:r>
            <a:r>
              <a:rPr lang="en-US"/>
              <a:t>. The </a:t>
            </a:r>
            <a:r>
              <a:rPr lang="en-US" b="1"/>
              <a:t>epicardium</a:t>
            </a:r>
            <a:r>
              <a:rPr lang="en-US"/>
              <a:t> (bottom left) consists of arteries, veins, nerves, connective tissue, and variable amounts of fat.</a:t>
            </a:r>
          </a:p>
          <a:p>
            <a:pPr marL="342900" indent="-342900">
              <a:buFontTx/>
              <a:buChar char="-"/>
            </a:pPr>
            <a:r>
              <a:rPr lang="en-US"/>
              <a:t>The </a:t>
            </a:r>
            <a:r>
              <a:rPr lang="en-US" b="1"/>
              <a:t>myocardium</a:t>
            </a:r>
            <a:r>
              <a:rPr lang="en-US"/>
              <a:t> contains </a:t>
            </a:r>
            <a:r>
              <a:rPr lang="en-US" b="1"/>
              <a:t>branching, striated muscle cells with centrally located nuclei</a:t>
            </a:r>
            <a:r>
              <a:rPr lang="en-US"/>
              <a:t>. They are connected by </a:t>
            </a:r>
            <a:r>
              <a:rPr lang="en-US" b="1"/>
              <a:t>intercalated disks</a:t>
            </a:r>
            <a:r>
              <a:rPr lang="en-US"/>
              <a:t> (arrowheads).</a:t>
            </a:r>
          </a:p>
        </p:txBody>
      </p:sp>
      <p:pic>
        <p:nvPicPr>
          <p:cNvPr id="7174" name="Picture 6" descr="L111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0413" cy="3276600"/>
          </a:xfrm>
          <a:prstGeom prst="rect">
            <a:avLst/>
          </a:prstGeom>
          <a:noFill/>
        </p:spPr>
      </p:pic>
      <p:pic>
        <p:nvPicPr>
          <p:cNvPr id="7175" name="Picture 7" descr="L11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3581400"/>
            <a:ext cx="4570412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071678"/>
            <a:ext cx="7143800" cy="3429024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7 - Dystrophic calcification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(Aortic valve – Stomach - Skin)</a:t>
            </a:r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alcif-aorta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571472" y="785794"/>
            <a:ext cx="7858180" cy="4643470"/>
          </a:xfrm>
          <a:noFill/>
          <a:ln w="28575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1071538" y="142852"/>
            <a:ext cx="6715172" cy="500042"/>
          </a:xfrm>
          <a:prstGeom prst="roundRect">
            <a:avLst/>
          </a:prstGeom>
          <a:solidFill>
            <a:srgbClr val="CB5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 of Aortic Valve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34" y="5380696"/>
            <a:ext cx="7715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 View looking down onto the unopened aortic valve in a heart with calcific aortic stenosis. It is markedly narrowed (stenosis). The semilunar cusps are thickened and fibrotic, and behind each cusp are irregular masses of piled-up dystrophic calcification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500702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Aortic valve. Fibrosis with some lymphocytes and dystrophic calcification (A) </a:t>
            </a:r>
            <a:r>
              <a:rPr lang="en-US" sz="2000" b="1" i="1" dirty="0" err="1" smtClean="0"/>
              <a:t>hematoxylin</a:t>
            </a:r>
            <a:r>
              <a:rPr lang="en-US" sz="2000" b="1" i="1" dirty="0" smtClean="0"/>
              <a:t> and eosin; 1.25× objective magnification; and </a:t>
            </a:r>
            <a:r>
              <a:rPr lang="en-US" sz="2000" b="1" i="1" dirty="0" err="1" smtClean="0"/>
              <a:t>siderosis</a:t>
            </a:r>
            <a:r>
              <a:rPr lang="en-US" sz="2000" b="1" i="1" dirty="0" smtClean="0"/>
              <a:t> (B) Berlin blue 40× objective magnification</a:t>
            </a:r>
            <a:endParaRPr lang="en-US" sz="2000" b="1" i="1" dirty="0"/>
          </a:p>
        </p:txBody>
      </p:sp>
      <p:sp>
        <p:nvSpPr>
          <p:cNvPr id="5" name="Rounded Rectangle 4"/>
          <p:cNvSpPr/>
          <p:nvPr/>
        </p:nvSpPr>
        <p:spPr>
          <a:xfrm>
            <a:off x="1071538" y="142852"/>
            <a:ext cx="6715172" cy="500042"/>
          </a:xfrm>
          <a:prstGeom prst="roundRect">
            <a:avLst/>
          </a:prstGeom>
          <a:solidFill>
            <a:srgbClr val="CB5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 of Aortic Valve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Full-size image (83 K)">
            <a:hlinkClick r:id="" tooltip="Full-size image (83 K)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001056" cy="45005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http://library.med.utah.edu/WebPath/jpeg4/GI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7715304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500166" y="214290"/>
            <a:ext cx="6143668" cy="50006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Stomach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5657695"/>
            <a:ext cx="7224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This is a dystrophic calcification in the wall of the stomach. At the far right is an artery with calcification in its wall. There are also irregular bluish-purple deposits of calcium in the submucosa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1"/>
            <a:ext cx="7429552" cy="45720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500166" y="214290"/>
            <a:ext cx="6143668" cy="500066"/>
          </a:xfrm>
          <a:prstGeom prst="roundRect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the Skin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7224" y="5534585"/>
            <a:ext cx="7358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Multiple erythematous hard papules in linear configuration on the extensor aspect of the arm. Within the lesion there were several 2-5 mm white calcifications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7572428" cy="46339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5534585"/>
            <a:ext cx="7643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Calcifying panniculitis with fibrosis of the subcutaneous connective tissue septae, adjacent inflammation containing plasmocytes and lymphocytes, and a deposit of calcification (arrow). </a:t>
            </a:r>
            <a:endParaRPr lang="en-US" sz="2000" b="1" i="1" dirty="0"/>
          </a:p>
        </p:txBody>
      </p:sp>
      <p:sp>
        <p:nvSpPr>
          <p:cNvPr id="7" name="Right Arrow 6"/>
          <p:cNvSpPr/>
          <p:nvPr/>
        </p:nvSpPr>
        <p:spPr>
          <a:xfrm>
            <a:off x="3857620" y="3286124"/>
            <a:ext cx="857256" cy="35719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00166" y="214290"/>
            <a:ext cx="6143668" cy="500066"/>
          </a:xfrm>
          <a:prstGeom prst="roundRect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the Skin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8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7715304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428728" y="214290"/>
            <a:ext cx="6143668" cy="500066"/>
          </a:xfrm>
          <a:prstGeom prst="roundRect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Dystrophic Calcification of the Skin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10" y="5770923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Irregular blue granular deposits of calcium in the dermis surrounded by fibrous tissue and foreign body giant cell reaction</a:t>
            </a:r>
            <a:endParaRPr lang="en-US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71604" y="1928802"/>
            <a:ext cx="6886596" cy="2500330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 Atrophy of the Organs</a:t>
            </a:r>
            <a:b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7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(Brain – Testis)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http://library.med.utah.edu/WebPath/jpeg5/CNS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7643866" cy="46434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14348" y="5534585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This is cerebral atrophy in a patient with Alzheimer disease. The gyri are narrowed and the intervening sulci are widened, particularly pronounced toward the frontal lobe region.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2071670" y="214290"/>
            <a:ext cx="4857784" cy="50006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Atrophy of the Brain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-medlib.med.utah.edu/WebPath/jpeg1/MALE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772400" cy="492922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857224" y="1000108"/>
            <a:ext cx="1705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Normal Testis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5935824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testis at the left has undergone atrophy and is </a:t>
            </a:r>
          </a:p>
          <a:p>
            <a:pPr algn="ctr"/>
            <a:r>
              <a:rPr lang="en-US" sz="2000" b="1" i="1" dirty="0" smtClean="0"/>
              <a:t>much smaller than the normal testis at the right.</a:t>
            </a:r>
            <a:endParaRPr lang="en-US" sz="2000" b="1" i="1" dirty="0"/>
          </a:p>
        </p:txBody>
      </p:sp>
      <p:sp>
        <p:nvSpPr>
          <p:cNvPr id="8" name="Rounded Rectangle 7"/>
          <p:cNvSpPr/>
          <p:nvPr/>
        </p:nvSpPr>
        <p:spPr>
          <a:xfrm>
            <a:off x="2071670" y="214290"/>
            <a:ext cx="4857784" cy="50006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Atrophy of the Testis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628" y="1643050"/>
            <a:ext cx="21431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Atrophied Testis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unlabeled intrahepatic duct and vascular system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6013" cy="3427413"/>
          </a:xfrm>
          <a:prstGeom prst="rect">
            <a:avLst/>
          </a:prstGeom>
          <a:noFill/>
        </p:spPr>
      </p:pic>
      <p:pic>
        <p:nvPicPr>
          <p:cNvPr id="16388" name="Picture 4" descr="L2004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3656013" cy="3427412"/>
          </a:xfrm>
          <a:prstGeom prst="rect">
            <a:avLst/>
          </a:prstGeom>
          <a:noFill/>
        </p:spPr>
      </p:pic>
      <p:pic>
        <p:nvPicPr>
          <p:cNvPr id="16389" name="Picture 5" descr="L200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430588"/>
            <a:ext cx="2741613" cy="3427412"/>
          </a:xfrm>
          <a:prstGeom prst="rect">
            <a:avLst/>
          </a:prstGeom>
          <a:noFill/>
        </p:spPr>
      </p:pic>
      <p:pic>
        <p:nvPicPr>
          <p:cNvPr id="16390" name="Picture 6" descr="L200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2388" y="3430588"/>
            <a:ext cx="2741612" cy="3427412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7600" y="571480"/>
            <a:ext cx="548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1400" dirty="0"/>
              <a:t> The liver is </a:t>
            </a:r>
            <a:r>
              <a:rPr lang="en-US" sz="1400" dirty="0" smtClean="0"/>
              <a:t>div</a:t>
            </a:r>
            <a:endParaRPr lang="en-US" sz="1400" dirty="0"/>
          </a:p>
        </p:txBody>
      </p:sp>
      <p:pic>
        <p:nvPicPr>
          <p:cNvPr id="7" name="Picture 6" descr="unlabeled liver - anterior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67276" cy="341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447800"/>
            <a:ext cx="7406640" cy="2000264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9 - Left Ventricular Hypertrophy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4000528" cy="3929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2"/>
            <a:ext cx="4214842" cy="3929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14282" y="5500702"/>
            <a:ext cx="4071966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1600" b="1" i="1" dirty="0" smtClean="0">
                <a:solidFill>
                  <a:srgbClr val="0000FF"/>
                </a:solidFill>
              </a:rPr>
              <a:t>Left </a:t>
            </a:r>
            <a:r>
              <a:rPr lang="en-US" sz="1600" b="1" i="1" dirty="0">
                <a:solidFill>
                  <a:srgbClr val="0000FF"/>
                </a:solidFill>
              </a:rPr>
              <a:t>ventricular </a:t>
            </a:r>
            <a:r>
              <a:rPr lang="en-US" sz="1600" b="1" i="1" dirty="0" smtClean="0">
                <a:solidFill>
                  <a:srgbClr val="0000FF"/>
                </a:solidFill>
              </a:rPr>
              <a:t>hypertrophy: </a:t>
            </a:r>
            <a:r>
              <a:rPr lang="en-US" sz="1600" b="1" i="1" dirty="0" smtClean="0"/>
              <a:t>The number of myocardial fibers does not increase </a:t>
            </a:r>
            <a:r>
              <a:rPr lang="ar-SA" sz="1600" b="1" i="1" dirty="0" smtClean="0"/>
              <a:t>, </a:t>
            </a:r>
            <a:r>
              <a:rPr lang="en-US" sz="1600" b="1" i="1" dirty="0" smtClean="0"/>
              <a:t>but their size increased in response to an increased workload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429256" y="5572140"/>
            <a:ext cx="26432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0000FF"/>
                </a:solidFill>
              </a:rPr>
              <a:t>Normal ventricles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71538" y="357166"/>
            <a:ext cx="6786610" cy="57150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Normal and Hypertrophied Left Ventricle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cxnSp>
        <p:nvCxnSpPr>
          <p:cNvPr id="12" name="رابط مستقيم 11"/>
          <p:cNvCxnSpPr/>
          <p:nvPr/>
        </p:nvCxnSpPr>
        <p:spPr>
          <a:xfrm rot="16200000" flipH="1">
            <a:off x="1893087" y="4179087"/>
            <a:ext cx="5286388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Vltvent severe untreated hyperten hypertrophy.jpg (7289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54842"/>
            <a:ext cx="4143404" cy="3774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28596" y="5155370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This cross section view of the heart shows the left ventricle in the right of the picture. The heart is from a severe hypertensive patient.  The left ventricle is grossly thickened.  The myocardial fibers have undergone hypertrophy.</a:t>
            </a:r>
            <a:endParaRPr lang="en-US" sz="2000" b="1" dirty="0"/>
          </a:p>
        </p:txBody>
      </p:sp>
      <p:pic>
        <p:nvPicPr>
          <p:cNvPr id="5" name="Picture 2" descr="http://www.pathpedia.com/education/eatlas/imagepedia/heart-left_ventricular_hypertrophy_and_dilatation.jpeg?Width=600&amp;Format=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54842"/>
            <a:ext cx="4071966" cy="3774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مستطيل مستدير الزوايا 5"/>
          <p:cNvSpPr/>
          <p:nvPr/>
        </p:nvSpPr>
        <p:spPr>
          <a:xfrm>
            <a:off x="2071670" y="357166"/>
            <a:ext cx="5000660" cy="57150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Left Ventricular Hypertrophy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7406640" cy="147218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 Prostatic Hyperplasia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407196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BLAD0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4225925" cy="457203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7158" y="5770923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normal adult male prostate is about 3 to 4 cm in diameter. The number of prostatic glands, as well as the stroma, has increased in this enlarged prostate</a:t>
            </a:r>
            <a:endParaRPr lang="en-US" sz="2000" b="1" i="1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500166" y="357166"/>
            <a:ext cx="6072230" cy="571504"/>
          </a:xfrm>
          <a:prstGeom prst="roundRect">
            <a:avLst/>
          </a:prstGeom>
          <a:solidFill>
            <a:srgbClr val="612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Prostatic Hyperplasia - Gross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715304" cy="45720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4282" y="5534585"/>
            <a:ext cx="8143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ctr"/>
            <a:r>
              <a:rPr lang="en-US" sz="2000" b="1" i="1" dirty="0" smtClean="0"/>
              <a:t>Nodular hyperplasia of glandular and fibromuscular stromal tissue. Each  nodule shows large number of glands of variable sizes lined by tall columnar epithelium and some are cystically dilated.</a:t>
            </a:r>
            <a:endParaRPr lang="en-US" sz="2000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500166" y="214290"/>
            <a:ext cx="607223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Prostatic Hyperplasia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ALE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7786742" cy="44291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1472" y="5357826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Here is one of the nodules of hyperplastic prostate, with many glands along with some intervening stroma.</a:t>
            </a:r>
            <a:br>
              <a:rPr lang="en-US" b="1" i="1" dirty="0" smtClean="0"/>
            </a:br>
            <a:r>
              <a:rPr lang="en-US" b="1" i="1" dirty="0" smtClean="0"/>
              <a:t>The cells making up the glands are normal in appearance, but there are just too many of them. Eosinophilic hyaline corpora amylacea is present in some glands.</a:t>
            </a:r>
            <a:endParaRPr lang="en-US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500166" y="214290"/>
            <a:ext cx="607223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Prostatic Hyperplasia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19200" y="2057400"/>
            <a:ext cx="6786610" cy="1894362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 Squamous Metaplasia and Dysplasia </a:t>
            </a:r>
            <a:endParaRPr lang="en-US" sz="4400" b="1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http://library.med.utah.edu/WebPath/jpeg4/FEM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8" y="858104"/>
            <a:ext cx="7229492" cy="449972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2910" y="5380696"/>
            <a:ext cx="76438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Normal cervix with a smooth, glistening mucosal surface. There is a small rim of vaginal cuff from this hysterectomy specimen. The cervical </a:t>
            </a:r>
            <a:r>
              <a:rPr lang="en-US" b="1" i="1" dirty="0" err="1" smtClean="0"/>
              <a:t>os</a:t>
            </a:r>
            <a:r>
              <a:rPr lang="en-US" b="1" i="1" dirty="0" smtClean="0"/>
              <a:t> is small and round, typical for a nulliparous woman. The </a:t>
            </a:r>
            <a:r>
              <a:rPr lang="en-US" b="1" i="1" dirty="0" err="1" smtClean="0"/>
              <a:t>os</a:t>
            </a:r>
            <a:r>
              <a:rPr lang="en-US" b="1" i="1" dirty="0" smtClean="0"/>
              <a:t> will have a fish-mouth shape after one or more pregnancies</a:t>
            </a:r>
            <a:endParaRPr lang="en-US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2357422" y="214290"/>
            <a:ext cx="4214842" cy="50006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Uterine Cervix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http://library.med.utah.edu/WebPath/jpeg4/FEM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3006"/>
            <a:ext cx="7515244" cy="46434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1472" y="5770923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The normal cervical squamous epithelium at the right transforms to dysplastic changes on the left with  underlying chronic inflammation </a:t>
            </a:r>
            <a:endParaRPr lang="en-US" sz="2000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785918" y="214290"/>
            <a:ext cx="5500726" cy="7858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Normal and Dysplastic Cervical Squamous Epithelium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178592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Normal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388" y="178592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Dysplasia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unlabeled gallbladder and extrahepatic bile duct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00497" cy="3427413"/>
          </a:xfrm>
          <a:prstGeom prst="rect">
            <a:avLst/>
          </a:prstGeom>
          <a:noFill/>
        </p:spPr>
      </p:pic>
      <p:pic>
        <p:nvPicPr>
          <p:cNvPr id="7172" name="Picture 4" descr="gallbladder and extrahepatic bile ducts - section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3929058" cy="3286148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659187" y="0"/>
            <a:ext cx="5484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buFontTx/>
              <a:buChar char="-"/>
            </a:pPr>
            <a:endParaRPr lang="en-US" sz="1400" dirty="0"/>
          </a:p>
        </p:txBody>
      </p:sp>
      <p:pic>
        <p:nvPicPr>
          <p:cNvPr id="7175" name="Picture 7" descr="L201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56017"/>
            <a:ext cx="5422906" cy="271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Documents and Settings\Mr. Amer Shafie\My Documents\My Pictures\CellInjuru_clip_image002_0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857250"/>
            <a:ext cx="7704137" cy="48577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0" y="5770923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A section of endocervix shows the normal columnar epithelium at both margins and a focus of squamous metaplasia in the center.</a:t>
            </a:r>
            <a:endParaRPr lang="en-US" sz="2000" b="1" i="1" dirty="0"/>
          </a:p>
        </p:txBody>
      </p:sp>
      <p:sp>
        <p:nvSpPr>
          <p:cNvPr id="4" name="مستطيل مستدير الزوايا 5"/>
          <p:cNvSpPr/>
          <p:nvPr/>
        </p:nvSpPr>
        <p:spPr>
          <a:xfrm>
            <a:off x="1571604" y="214290"/>
            <a:ext cx="6072230" cy="500066"/>
          </a:xfrm>
          <a:prstGeom prst="roundRect">
            <a:avLst/>
          </a:prstGeom>
          <a:solidFill>
            <a:srgbClr val="180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Endocervical Squamous Metaplasia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library.med.utah.edu/WebPath/jpeg1/NEO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7358114" cy="43577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مستطيل مستدير الزوايا 5"/>
          <p:cNvSpPr/>
          <p:nvPr/>
        </p:nvSpPr>
        <p:spPr>
          <a:xfrm>
            <a:off x="1500166" y="214290"/>
            <a:ext cx="6072230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Laryngeal Squamous Metaplasia</a:t>
            </a:r>
            <a:endParaRPr lang="ar-SA" sz="2400" b="1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535782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Metaplasia of laryngeal respiratory epithelium has occurred here in a smoker</a:t>
            </a:r>
            <a:r>
              <a:rPr lang="ar-SA" b="1" i="1" dirty="0" smtClean="0"/>
              <a:t>. </a:t>
            </a:r>
            <a:r>
              <a:rPr lang="en-US" b="1" i="1" dirty="0" smtClean="0"/>
              <a:t>The chronic irritation has led to an exchanging of one type of epithelium (the normal respiratory epithelium at the left) for another (the more resilient squamous epithelium at the right)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715272" y="6572272"/>
            <a:ext cx="1428728" cy="2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Foundation Block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5716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33CC"/>
                </a:solidFill>
                <a:latin typeface="Goudy Old Style" pitchFamily="18" charset="0"/>
              </a:rPr>
              <a:t>Pathology Dept, KSU</a:t>
            </a:r>
            <a:endParaRPr lang="en-US" sz="1200" b="1" i="1" dirty="0">
              <a:solidFill>
                <a:srgbClr val="0033CC"/>
              </a:solidFill>
              <a:latin typeface="Goudy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304800"/>
            <a:ext cx="65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48600" y="301481"/>
            <a:ext cx="5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897068"/>
            <a:ext cx="5904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LUCK</a:t>
            </a:r>
            <a:endParaRPr lang="en-US" sz="66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867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Box 2"/>
          <p:cNvSpPr txBox="1">
            <a:spLocks noChangeArrowheads="1"/>
          </p:cNvSpPr>
          <p:nvPr/>
        </p:nvSpPr>
        <p:spPr bwMode="auto">
          <a:xfrm>
            <a:off x="8305800" y="0"/>
            <a:ext cx="106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E03EF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E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N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D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I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634</TotalTime>
  <Words>1813</Words>
  <Application>Microsoft Office PowerPoint</Application>
  <PresentationFormat>On-screen Show (4:3)</PresentationFormat>
  <Paragraphs>260</Paragraphs>
  <Slides>62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Equity</vt:lpstr>
      <vt:lpstr>Foundation block-Pathology Practical</vt:lpstr>
      <vt:lpstr>Normal anatomy and histology of organs related to this chapter</vt:lpstr>
      <vt:lpstr>Lung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INJURY</vt:lpstr>
      <vt:lpstr>1- FATTY LIVER (STEATOSIS)</vt:lpstr>
      <vt:lpstr>PowerPoint Presentation</vt:lpstr>
      <vt:lpstr>PowerPoint Presentation</vt:lpstr>
      <vt:lpstr>PowerPoint Presentation</vt:lpstr>
      <vt:lpstr>2- COAGULATIVE NECROSIS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 Liquefactive Necrosis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 Caseous Necrosis  </vt:lpstr>
      <vt:lpstr>PowerPoint Presentation</vt:lpstr>
      <vt:lpstr>PowerPoint Presentation</vt:lpstr>
      <vt:lpstr>5 – Fibrinoid Necrosis   </vt:lpstr>
      <vt:lpstr>PowerPoint Presentation</vt:lpstr>
      <vt:lpstr>6 – Fat Necrosis   </vt:lpstr>
      <vt:lpstr>PowerPoint Presentation</vt:lpstr>
      <vt:lpstr>PowerPoint Presentation</vt:lpstr>
      <vt:lpstr>PowerPoint Presentation</vt:lpstr>
      <vt:lpstr>PowerPoint Presentation</vt:lpstr>
      <vt:lpstr>7 - Dystrophic calcification    (Aortic valve – Stomach - Skin)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8- Atrophy of the Organs  (Brain – Testis)</vt:lpstr>
      <vt:lpstr>PowerPoint Presentation</vt:lpstr>
      <vt:lpstr>PowerPoint Presentation</vt:lpstr>
      <vt:lpstr>9 - Left Ventricular Hypertrophy</vt:lpstr>
      <vt:lpstr>PowerPoint Presentation</vt:lpstr>
      <vt:lpstr>PowerPoint Presentation</vt:lpstr>
      <vt:lpstr>10- Prostatic Hyperplasia</vt:lpstr>
      <vt:lpstr>PowerPoint Presentation</vt:lpstr>
      <vt:lpstr>PowerPoint Presentation</vt:lpstr>
      <vt:lpstr>PowerPoint Presentation</vt:lpstr>
      <vt:lpstr>11- Squamous Metaplasia and Dysplasia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block-Pathology Practical</dc:title>
  <dc:creator>DrShaesta</dc:creator>
  <cp:lastModifiedBy>GCUSER</cp:lastModifiedBy>
  <cp:revision>13</cp:revision>
  <dcterms:created xsi:type="dcterms:W3CDTF">2011-09-26T06:22:35Z</dcterms:created>
  <dcterms:modified xsi:type="dcterms:W3CDTF">2015-09-07T10:18:31Z</dcterms:modified>
</cp:coreProperties>
</file>