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3" r:id="rId1"/>
  </p:sldMasterIdLst>
  <p:notesMasterIdLst>
    <p:notesMasterId r:id="rId41"/>
  </p:notesMasterIdLst>
  <p:sldIdLst>
    <p:sldId id="1051" r:id="rId2"/>
    <p:sldId id="1052" r:id="rId3"/>
    <p:sldId id="1040" r:id="rId4"/>
    <p:sldId id="1041" r:id="rId5"/>
    <p:sldId id="1042" r:id="rId6"/>
    <p:sldId id="1044" r:id="rId7"/>
    <p:sldId id="1045" r:id="rId8"/>
    <p:sldId id="1046" r:id="rId9"/>
    <p:sldId id="1047" r:id="rId10"/>
    <p:sldId id="1048" r:id="rId11"/>
    <p:sldId id="1049" r:id="rId12"/>
    <p:sldId id="1050" r:id="rId13"/>
    <p:sldId id="1043" r:id="rId14"/>
    <p:sldId id="931" r:id="rId15"/>
    <p:sldId id="1029" r:id="rId16"/>
    <p:sldId id="1031" r:id="rId17"/>
    <p:sldId id="1053" r:id="rId18"/>
    <p:sldId id="1054" r:id="rId19"/>
    <p:sldId id="932" r:id="rId20"/>
    <p:sldId id="933" r:id="rId21"/>
    <p:sldId id="934" r:id="rId22"/>
    <p:sldId id="1055" r:id="rId23"/>
    <p:sldId id="935" r:id="rId24"/>
    <p:sldId id="936" r:id="rId25"/>
    <p:sldId id="937" r:id="rId26"/>
    <p:sldId id="938" r:id="rId27"/>
    <p:sldId id="939" r:id="rId28"/>
    <p:sldId id="1036" r:id="rId29"/>
    <p:sldId id="940" r:id="rId30"/>
    <p:sldId id="941" r:id="rId31"/>
    <p:sldId id="942" r:id="rId32"/>
    <p:sldId id="943" r:id="rId33"/>
    <p:sldId id="944" r:id="rId34"/>
    <p:sldId id="945" r:id="rId35"/>
    <p:sldId id="946" r:id="rId36"/>
    <p:sldId id="947" r:id="rId37"/>
    <p:sldId id="948" r:id="rId38"/>
    <p:sldId id="949" r:id="rId39"/>
    <p:sldId id="1028" r:id="rId40"/>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FF"/>
    <a:srgbClr val="FF99FF"/>
    <a:srgbClr val="66FF33"/>
    <a:srgbClr val="61279B"/>
    <a:srgbClr val="EB41EF"/>
    <a:srgbClr val="3CE498"/>
    <a:srgbClr val="0033CC"/>
    <a:srgbClr val="1801A3"/>
    <a:srgbClr val="8F255A"/>
    <a:srgbClr val="4D1F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307" autoAdjust="0"/>
    <p:restoredTop sz="92031" autoAdjust="0"/>
  </p:normalViewPr>
  <p:slideViewPr>
    <p:cSldViewPr>
      <p:cViewPr>
        <p:scale>
          <a:sx n="75" d="100"/>
          <a:sy n="75" d="100"/>
        </p:scale>
        <p:origin x="-732" y="-2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46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3FBCCC52-77A1-4264-AC2C-972304A3701A}" type="datetimeFigureOut">
              <a:rPr lang="en-US" smtClean="0"/>
              <a:pPr/>
              <a:t>9/10/2015</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A760D0CF-7A23-4EA1-97A0-297F96E92A08}" type="slidenum">
              <a:rPr lang="en-US" smtClean="0"/>
              <a:pPr/>
              <a:t>‹#›</a:t>
            </a:fld>
            <a:endParaRPr lang="en-US"/>
          </a:p>
        </p:txBody>
      </p:sp>
    </p:spTree>
    <p:extLst>
      <p:ext uri="{BB962C8B-B14F-4D97-AF65-F5344CB8AC3E}">
        <p14:creationId xmlns:p14="http://schemas.microsoft.com/office/powerpoint/2010/main" val="3533508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79F5DC9C-EB6F-4800-B5F6-E463C3CF2F40}" type="slidenum">
              <a:rPr lang="en-US" smtClean="0"/>
              <a:pPr/>
              <a:t>3</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563927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bwMode="auto">
          <a:noFill/>
          <a:ln>
            <a:solidFill>
              <a:srgbClr val="000000"/>
            </a:solidFill>
            <a:miter lim="800000"/>
            <a:headEnd/>
            <a:tailEnd/>
          </a:ln>
        </p:spPr>
      </p:sp>
      <p:sp>
        <p:nvSpPr>
          <p:cNvPr id="3758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58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1E55A48-4B78-47E1-ADAD-8197F7F46637}" type="slidenum">
              <a:rPr lang="en-US"/>
              <a:pPr fontAlgn="base">
                <a:spcBef>
                  <a:spcPct val="0"/>
                </a:spcBef>
                <a:spcAft>
                  <a:spcPct val="0"/>
                </a:spcAft>
              </a:pPr>
              <a:t>26</a:t>
            </a:fld>
            <a:endParaRPr lang="en-US"/>
          </a:p>
        </p:txBody>
      </p:sp>
    </p:spTree>
    <p:extLst>
      <p:ext uri="{BB962C8B-B14F-4D97-AF65-F5344CB8AC3E}">
        <p14:creationId xmlns:p14="http://schemas.microsoft.com/office/powerpoint/2010/main" val="795241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29</a:t>
            </a:fld>
            <a:endParaRPr lang="en-US"/>
          </a:p>
        </p:txBody>
      </p:sp>
    </p:spTree>
    <p:extLst>
      <p:ext uri="{BB962C8B-B14F-4D97-AF65-F5344CB8AC3E}">
        <p14:creationId xmlns:p14="http://schemas.microsoft.com/office/powerpoint/2010/main" val="2519427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0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930F5B-64AA-4905-A985-B6748151A043}" type="slidenum">
              <a:rPr lang="en-US"/>
              <a:pPr fontAlgn="base">
                <a:spcBef>
                  <a:spcPct val="0"/>
                </a:spcBef>
                <a:spcAft>
                  <a:spcPct val="0"/>
                </a:spcAft>
              </a:pPr>
              <a:t>34</a:t>
            </a:fld>
            <a:endParaRPr lang="en-US"/>
          </a:p>
        </p:txBody>
      </p:sp>
    </p:spTree>
    <p:extLst>
      <p:ext uri="{BB962C8B-B14F-4D97-AF65-F5344CB8AC3E}">
        <p14:creationId xmlns:p14="http://schemas.microsoft.com/office/powerpoint/2010/main" val="17629684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bwMode="auto">
          <a:noFill/>
          <a:ln>
            <a:solidFill>
              <a:srgbClr val="000000"/>
            </a:solidFill>
            <a:miter lim="800000"/>
            <a:headEnd/>
            <a:tailEnd/>
          </a:ln>
        </p:spPr>
      </p:sp>
      <p:sp>
        <p:nvSpPr>
          <p:cNvPr id="3543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54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D4D8397-B4C0-465A-88F0-926AA7FA0DFD}" type="slidenum">
              <a:rPr lang="en-US"/>
              <a:pPr fontAlgn="base">
                <a:spcBef>
                  <a:spcPct val="0"/>
                </a:spcBef>
                <a:spcAft>
                  <a:spcPct val="0"/>
                </a:spcAft>
              </a:pPr>
              <a:t>36</a:t>
            </a:fld>
            <a:endParaRPr lang="en-US"/>
          </a:p>
        </p:txBody>
      </p:sp>
    </p:spTree>
    <p:extLst>
      <p:ext uri="{BB962C8B-B14F-4D97-AF65-F5344CB8AC3E}">
        <p14:creationId xmlns:p14="http://schemas.microsoft.com/office/powerpoint/2010/main" val="1819459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bwMode="auto">
          <a:noFill/>
          <a:ln>
            <a:solidFill>
              <a:srgbClr val="000000"/>
            </a:solidFill>
            <a:miter lim="800000"/>
            <a:headEnd/>
            <a:tailEnd/>
          </a:ln>
        </p:spPr>
      </p:sp>
      <p:sp>
        <p:nvSpPr>
          <p:cNvPr id="3522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52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1A1A7C9-9562-4781-9870-D3E8543B72D0}" type="slidenum">
              <a:rPr lang="en-US"/>
              <a:pPr fontAlgn="base">
                <a:spcBef>
                  <a:spcPct val="0"/>
                </a:spcBef>
                <a:spcAft>
                  <a:spcPct val="0"/>
                </a:spcAft>
              </a:pPr>
              <a:t>37</a:t>
            </a:fld>
            <a:endParaRPr lang="en-US"/>
          </a:p>
        </p:txBody>
      </p:sp>
    </p:spTree>
    <p:extLst>
      <p:ext uri="{BB962C8B-B14F-4D97-AF65-F5344CB8AC3E}">
        <p14:creationId xmlns:p14="http://schemas.microsoft.com/office/powerpoint/2010/main" val="1282867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D41567-DE09-4B85-839B-53C163881140}" type="slidenum">
              <a:rPr lang="en-US"/>
              <a:pPr/>
              <a:t>7</a:t>
            </a:fld>
            <a:endParaRPr lang="en-US"/>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567064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67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EB61446-750A-4D3D-8D5F-3FB60C1B5FED}" type="slidenum">
              <a:rPr lang="en-US" smtClean="0"/>
              <a:pPr fontAlgn="base">
                <a:spcBef>
                  <a:spcPct val="0"/>
                </a:spcBef>
                <a:spcAft>
                  <a:spcPct val="0"/>
                </a:spcAft>
                <a:defRPr/>
              </a:pPr>
              <a:t>11</a:t>
            </a:fld>
            <a:endParaRPr lang="en-US" smtClean="0"/>
          </a:p>
        </p:txBody>
      </p:sp>
    </p:spTree>
    <p:extLst>
      <p:ext uri="{BB962C8B-B14F-4D97-AF65-F5344CB8AC3E}">
        <p14:creationId xmlns:p14="http://schemas.microsoft.com/office/powerpoint/2010/main" val="3007943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7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0E38AAF-48DB-40DB-9AC6-BC607D125136}" type="slidenum">
              <a:rPr lang="en-US"/>
              <a:pPr fontAlgn="base">
                <a:spcBef>
                  <a:spcPct val="0"/>
                </a:spcBef>
                <a:spcAft>
                  <a:spcPct val="0"/>
                </a:spcAft>
              </a:pPr>
              <a:t>12</a:t>
            </a:fld>
            <a:endParaRPr lang="en-US"/>
          </a:p>
        </p:txBody>
      </p:sp>
    </p:spTree>
    <p:extLst>
      <p:ext uri="{BB962C8B-B14F-4D97-AF65-F5344CB8AC3E}">
        <p14:creationId xmlns:p14="http://schemas.microsoft.com/office/powerpoint/2010/main" val="922060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13</a:t>
            </a:fld>
            <a:endParaRPr lang="en-US"/>
          </a:p>
        </p:txBody>
      </p:sp>
    </p:spTree>
    <p:extLst>
      <p:ext uri="{BB962C8B-B14F-4D97-AF65-F5344CB8AC3E}">
        <p14:creationId xmlns:p14="http://schemas.microsoft.com/office/powerpoint/2010/main" val="38154610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CAB6A2E-D4B0-46C9-9E1B-5A5ED20B576A}" type="slidenum">
              <a:rPr lang="en-US" smtClean="0">
                <a:latin typeface="Calibri" panose="020F0502020204030204" pitchFamily="34" charset="0"/>
              </a:rPr>
              <a:pPr/>
              <a:t>15</a:t>
            </a:fld>
            <a:endParaRPr lang="en-US" smtClean="0">
              <a:latin typeface="Calibri" panose="020F0502020204030204" pitchFamily="34" charset="0"/>
            </a:endParaRPr>
          </a:p>
        </p:txBody>
      </p:sp>
      <p:sp>
        <p:nvSpPr>
          <p:cNvPr id="245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extLst>
      <p:ext uri="{BB962C8B-B14F-4D97-AF65-F5344CB8AC3E}">
        <p14:creationId xmlns:p14="http://schemas.microsoft.com/office/powerpoint/2010/main" val="1726591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Image Placeholder 1"/>
          <p:cNvSpPr>
            <a:spLocks noGrp="1" noRot="1" noChangeAspect="1" noTextEdit="1"/>
          </p:cNvSpPr>
          <p:nvPr>
            <p:ph type="sldImg"/>
          </p:nvPr>
        </p:nvSpPr>
        <p:spPr bwMode="auto">
          <a:noFill/>
          <a:ln>
            <a:solidFill>
              <a:srgbClr val="000000"/>
            </a:solidFill>
            <a:miter lim="800000"/>
            <a:headEnd/>
            <a:tailEnd/>
          </a:ln>
        </p:spPr>
      </p:sp>
      <p:sp>
        <p:nvSpPr>
          <p:cNvPr id="372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727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5DD0523-5482-4ECF-A1A3-098647588B61}" type="slidenum">
              <a:rPr lang="en-US" smtClean="0"/>
              <a:pPr fontAlgn="base">
                <a:spcBef>
                  <a:spcPct val="0"/>
                </a:spcBef>
                <a:spcAft>
                  <a:spcPct val="0"/>
                </a:spcAft>
                <a:defRPr/>
              </a:pPr>
              <a:t>19</a:t>
            </a:fld>
            <a:endParaRPr lang="en-US" smtClean="0"/>
          </a:p>
        </p:txBody>
      </p:sp>
    </p:spTree>
    <p:extLst>
      <p:ext uri="{BB962C8B-B14F-4D97-AF65-F5344CB8AC3E}">
        <p14:creationId xmlns:p14="http://schemas.microsoft.com/office/powerpoint/2010/main" val="3590279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2017303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bwMode="auto">
          <a:noFill/>
          <a:ln>
            <a:solidFill>
              <a:srgbClr val="000000"/>
            </a:solidFill>
            <a:miter lim="800000"/>
            <a:headEnd/>
            <a:tailEnd/>
          </a:ln>
        </p:spPr>
      </p:sp>
      <p:sp>
        <p:nvSpPr>
          <p:cNvPr id="373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3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48B5F71-0581-44A0-9BA8-4D93452CD827}" type="slidenum">
              <a:rPr lang="en-US"/>
              <a:pPr fontAlgn="base">
                <a:spcBef>
                  <a:spcPct val="0"/>
                </a:spcBef>
                <a:spcAft>
                  <a:spcPct val="0"/>
                </a:spcAft>
              </a:pPr>
              <a:t>25</a:t>
            </a:fld>
            <a:endParaRPr lang="en-US"/>
          </a:p>
        </p:txBody>
      </p:sp>
    </p:spTree>
    <p:extLst>
      <p:ext uri="{BB962C8B-B14F-4D97-AF65-F5344CB8AC3E}">
        <p14:creationId xmlns:p14="http://schemas.microsoft.com/office/powerpoint/2010/main" val="1991538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 name="Group 4"/>
          <p:cNvGrpSpPr/>
          <p:nvPr/>
        </p:nvGrpSpPr>
        <p:grpSpPr>
          <a:xfrm>
            <a:off x="2286" y="0"/>
            <a:ext cx="9141714" cy="6858000"/>
            <a:chOff x="3048" y="0"/>
            <a:chExt cx="12188952" cy="6858000"/>
          </a:xfrm>
        </p:grpSpPr>
        <p:sp>
          <p:nvSpPr>
            <p:cNvPr id="4" name="Rectangle 3"/>
            <p:cNvSpPr/>
            <p:nvPr/>
          </p:nvSpPr>
          <p:spPr>
            <a:xfrm>
              <a:off x="3048" y="0"/>
              <a:ext cx="12188952" cy="6858000"/>
            </a:xfrm>
            <a:prstGeom prst="rect">
              <a:avLst/>
            </a:prstGeom>
            <a:solidFill>
              <a:schemeClr val="bg1"/>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350"/>
            </a:p>
          </p:txBody>
        </p:sp>
        <p:grpSp>
          <p:nvGrpSpPr>
            <p:cNvPr id="18" name="Group 17"/>
            <p:cNvGrpSpPr/>
            <p:nvPr/>
          </p:nvGrpSpPr>
          <p:grpSpPr>
            <a:xfrm>
              <a:off x="1574798" y="3537161"/>
              <a:ext cx="9144001" cy="196717"/>
              <a:chOff x="1523999" y="4379129"/>
              <a:chExt cx="9144001" cy="196717"/>
            </a:xfrm>
          </p:grpSpPr>
          <p:sp>
            <p:nvSpPr>
              <p:cNvPr id="19" name="Rectangle 18" descr="Gold bar"/>
              <p:cNvSpPr>
                <a:spLocks noChangeArrowheads="1"/>
              </p:cNvSpPr>
              <p:nvPr/>
            </p:nvSpPr>
            <p:spPr bwMode="auto">
              <a:xfrm rot="16200000" flipH="1">
                <a:off x="2949872" y="2953256"/>
                <a:ext cx="196717" cy="3048463"/>
              </a:xfrm>
              <a:prstGeom prst="rect">
                <a:avLst/>
              </a:prstGeom>
              <a:solidFill>
                <a:schemeClr val="accent1"/>
              </a:solidFill>
              <a:ln w="9525">
                <a:noFill/>
                <a:miter lim="800000"/>
                <a:headEnd/>
                <a:tailEnd/>
              </a:ln>
              <a:effectLst>
                <a:reflection blurRad="6350" stA="50000" endA="300" endPos="38500" dist="50800" dir="5400000" sy="-100000" algn="bl" rotWithShape="0"/>
              </a:effectLst>
              <a:extLst/>
            </p:spPr>
            <p:txBody>
              <a:bodyPr wrap="none" anchor="ctr"/>
              <a:lstStyle/>
              <a:p>
                <a:pPr algn="ctr" eaLnBrk="1" hangingPunct="1"/>
                <a:endParaRPr lang="en-US" sz="1800">
                  <a:latin typeface="Times New Roman" panose="02020603050405020304" pitchFamily="18" charset="0"/>
                </a:endParaRPr>
              </a:p>
            </p:txBody>
          </p:sp>
          <p:sp>
            <p:nvSpPr>
              <p:cNvPr id="20" name="Rectangle 19" descr="Orange bar"/>
              <p:cNvSpPr>
                <a:spLocks noChangeArrowheads="1"/>
              </p:cNvSpPr>
              <p:nvPr/>
            </p:nvSpPr>
            <p:spPr bwMode="auto">
              <a:xfrm rot="16200000" flipH="1">
                <a:off x="5998335" y="2953256"/>
                <a:ext cx="196717" cy="3048463"/>
              </a:xfrm>
              <a:prstGeom prst="rect">
                <a:avLst/>
              </a:prstGeom>
              <a:solidFill>
                <a:schemeClr val="accent4"/>
              </a:solidFill>
              <a:ln w="9525">
                <a:noFill/>
                <a:miter lim="800000"/>
                <a:headEnd/>
                <a:tailEnd/>
              </a:ln>
              <a:effectLst>
                <a:reflection blurRad="6350" stA="50000" endA="300" endPos="38500" dist="50800" dir="5400000" sy="-100000" algn="bl" rotWithShape="0"/>
              </a:effectLst>
              <a:extLst/>
            </p:spPr>
            <p:txBody>
              <a:bodyPr wrap="none" anchor="ctr"/>
              <a:lstStyle/>
              <a:p>
                <a:pPr algn="ctr" eaLnBrk="1" hangingPunct="1"/>
                <a:endParaRPr lang="en-US" sz="1800">
                  <a:latin typeface="Times New Roman" panose="02020603050405020304" pitchFamily="18" charset="0"/>
                </a:endParaRPr>
              </a:p>
            </p:txBody>
          </p:sp>
          <p:sp>
            <p:nvSpPr>
              <p:cNvPr id="21" name="Rectangle 20" descr="Slate bar"/>
              <p:cNvSpPr>
                <a:spLocks noChangeArrowheads="1"/>
              </p:cNvSpPr>
              <p:nvPr/>
            </p:nvSpPr>
            <p:spPr bwMode="auto">
              <a:xfrm rot="16200000" flipH="1">
                <a:off x="9045410" y="2953256"/>
                <a:ext cx="196717" cy="3048463"/>
              </a:xfrm>
              <a:prstGeom prst="rect">
                <a:avLst/>
              </a:prstGeom>
              <a:solidFill>
                <a:schemeClr val="accent6"/>
              </a:solidFill>
              <a:ln w="9525">
                <a:noFill/>
                <a:miter lim="800000"/>
                <a:headEnd/>
                <a:tailEnd/>
              </a:ln>
              <a:effectLst>
                <a:reflection blurRad="6350" stA="50000" endA="300" endPos="38500" dist="50800" dir="5400000" sy="-100000" algn="bl" rotWithShape="0"/>
              </a:effectLst>
              <a:extLst/>
            </p:spPr>
            <p:txBody>
              <a:bodyPr wrap="none" anchor="ctr"/>
              <a:lstStyle/>
              <a:p>
                <a:pPr algn="ctr" eaLnBrk="1" hangingPunct="1"/>
                <a:endParaRPr lang="en-US" sz="1800">
                  <a:latin typeface="Times New Roman" panose="02020603050405020304" pitchFamily="18" charset="0"/>
                </a:endParaRPr>
              </a:p>
            </p:txBody>
          </p:sp>
        </p:grpSp>
      </p:grpSp>
      <p:sp>
        <p:nvSpPr>
          <p:cNvPr id="3" name="Subtitle 2"/>
          <p:cNvSpPr>
            <a:spLocks noGrp="1"/>
          </p:cNvSpPr>
          <p:nvPr>
            <p:ph type="subTitle" idx="1"/>
          </p:nvPr>
        </p:nvSpPr>
        <p:spPr>
          <a:xfrm>
            <a:off x="1143000" y="4056115"/>
            <a:ext cx="6858000" cy="1655762"/>
          </a:xfrm>
          <a:prstGeom prst="rect">
            <a:avLst/>
          </a:prstGeom>
        </p:spPr>
        <p:txBody>
          <a:bodyPr/>
          <a:lstStyle>
            <a:lvl1pPr marL="0" indent="0" algn="ctr">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2" name="Title 1"/>
          <p:cNvSpPr>
            <a:spLocks noGrp="1"/>
          </p:cNvSpPr>
          <p:nvPr>
            <p:ph type="ctrTitle"/>
          </p:nvPr>
        </p:nvSpPr>
        <p:spPr>
          <a:xfrm>
            <a:off x="1143000" y="912610"/>
            <a:ext cx="6858000" cy="2387600"/>
          </a:xfrm>
          <a:prstGeom prst="rect">
            <a:avLst/>
          </a:prstGeom>
        </p:spPr>
        <p:txBody>
          <a:bodyPr anchor="b"/>
          <a:lstStyle>
            <a:lvl1pPr algn="ctr">
              <a:defRPr sz="4500">
                <a:solidFill>
                  <a:schemeClr val="tx2"/>
                </a:solidFill>
              </a:defRPr>
            </a:lvl1pPr>
          </a:lstStyle>
          <a:p>
            <a:r>
              <a:rPr lang="en-US" smtClean="0"/>
              <a:t>Click to edit Master title style</a:t>
            </a:r>
            <a:endParaRPr lang="en-US"/>
          </a:p>
        </p:txBody>
      </p:sp>
      <p:sp>
        <p:nvSpPr>
          <p:cNvPr id="11" name="Date Placeholder 3"/>
          <p:cNvSpPr>
            <a:spLocks noGrp="1"/>
          </p:cNvSpPr>
          <p:nvPr>
            <p:ph type="dt" sz="half" idx="2"/>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fld id="{6F41E1B2-87E4-486A-9C3F-684719F7BAE8}" type="datetimeFigureOut">
              <a:rPr lang="en-US" smtClean="0"/>
              <a:pPr/>
              <a:t>9/10/2015</a:t>
            </a:fld>
            <a:endParaRPr lang="en-US"/>
          </a:p>
        </p:txBody>
      </p:sp>
      <p:sp>
        <p:nvSpPr>
          <p:cNvPr id="12"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endParaRPr lang="en-US"/>
          </a:p>
        </p:txBody>
      </p:sp>
      <p:sp>
        <p:nvSpPr>
          <p:cNvPr id="13"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fld id="{F5562620-3FB6-421B-B1D3-5F07E769592A}" type="slidenum">
              <a:rPr lang="en-US" smtClean="0"/>
              <a:pPr/>
              <a:t>‹#›</a:t>
            </a:fld>
            <a:endParaRPr lang="en-US"/>
          </a:p>
        </p:txBody>
      </p:sp>
    </p:spTree>
    <p:extLst>
      <p:ext uri="{BB962C8B-B14F-4D97-AF65-F5344CB8AC3E}">
        <p14:creationId xmlns:p14="http://schemas.microsoft.com/office/powerpoint/2010/main" val="555778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
        <p:nvSpPr>
          <p:cNvPr id="7" name="Date Placeholder 3"/>
          <p:cNvSpPr>
            <a:spLocks noGrp="1"/>
          </p:cNvSpPr>
          <p:nvPr>
            <p:ph type="dt" sz="half" idx="2"/>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fld id="{6F41E1B2-87E4-486A-9C3F-684719F7BAE8}" type="datetimeFigureOut">
              <a:rPr lang="en-US" smtClean="0"/>
              <a:pPr/>
              <a:t>9/10/2015</a:t>
            </a:fld>
            <a:endParaRPr lang="en-US"/>
          </a:p>
        </p:txBody>
      </p:sp>
      <p:sp>
        <p:nvSpPr>
          <p:cNvPr id="8"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endParaRPr lang="en-US"/>
          </a:p>
        </p:txBody>
      </p:sp>
      <p:sp>
        <p:nvSpPr>
          <p:cNvPr id="9"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fld id="{F5562620-3FB6-421B-B1D3-5F07E769592A}" type="slidenum">
              <a:rPr lang="en-US" smtClean="0"/>
              <a:pPr/>
              <a:t>‹#›</a:t>
            </a:fld>
            <a:endParaRPr lang="en-US"/>
          </a:p>
        </p:txBody>
      </p:sp>
    </p:spTree>
    <p:extLst>
      <p:ext uri="{BB962C8B-B14F-4D97-AF65-F5344CB8AC3E}">
        <p14:creationId xmlns:p14="http://schemas.microsoft.com/office/powerpoint/2010/main" val="2894513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0" y="365125"/>
            <a:ext cx="5800725" cy="58118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Vertical Title 1"/>
          <p:cNvSpPr>
            <a:spLocks noGrp="1"/>
          </p:cNvSpPr>
          <p:nvPr>
            <p:ph type="title" orient="vert"/>
          </p:nvPr>
        </p:nvSpPr>
        <p:spPr>
          <a:xfrm>
            <a:off x="6543675" y="365125"/>
            <a:ext cx="1971675" cy="5811838"/>
          </a:xfrm>
          <a:prstGeom prst="rect">
            <a:avLst/>
          </a:prstGeom>
        </p:spPr>
        <p:txBody>
          <a:bodyPr vert="eaVert"/>
          <a:lstStyle/>
          <a:p>
            <a:r>
              <a:rPr lang="en-US" smtClean="0"/>
              <a:t>Click to edit Master title style</a:t>
            </a:r>
            <a:endParaRPr lang="en-US"/>
          </a:p>
        </p:txBody>
      </p:sp>
      <p:sp>
        <p:nvSpPr>
          <p:cNvPr id="7" name="Date Placeholder 3"/>
          <p:cNvSpPr>
            <a:spLocks noGrp="1"/>
          </p:cNvSpPr>
          <p:nvPr>
            <p:ph type="dt" sz="half" idx="2"/>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fld id="{6F41E1B2-87E4-486A-9C3F-684719F7BAE8}" type="datetimeFigureOut">
              <a:rPr lang="en-US" smtClean="0"/>
              <a:pPr/>
              <a:t>9/10/2015</a:t>
            </a:fld>
            <a:endParaRPr lang="en-US"/>
          </a:p>
        </p:txBody>
      </p:sp>
      <p:sp>
        <p:nvSpPr>
          <p:cNvPr id="8"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endParaRPr lang="en-US"/>
          </a:p>
        </p:txBody>
      </p:sp>
      <p:sp>
        <p:nvSpPr>
          <p:cNvPr id="9"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fld id="{F5562620-3FB6-421B-B1D3-5F07E769592A}" type="slidenum">
              <a:rPr lang="en-US" smtClean="0"/>
              <a:pPr/>
              <a:t>‹#›</a:t>
            </a:fld>
            <a:endParaRPr lang="en-US"/>
          </a:p>
        </p:txBody>
      </p:sp>
    </p:spTree>
    <p:extLst>
      <p:ext uri="{BB962C8B-B14F-4D97-AF65-F5344CB8AC3E}">
        <p14:creationId xmlns:p14="http://schemas.microsoft.com/office/powerpoint/2010/main" val="2924937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4475"/>
            <a:ext cx="838835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838200" y="6245225"/>
            <a:ext cx="1901825" cy="476250"/>
          </a:xfrm>
        </p:spPr>
        <p:txBody>
          <a:bodyPr/>
          <a:lstStyle>
            <a:lvl1pPr>
              <a:defRPr/>
            </a:lvl1pPr>
          </a:lstStyle>
          <a:p>
            <a:endParaRPr lang="en-US"/>
          </a:p>
        </p:txBody>
      </p:sp>
      <p:sp>
        <p:nvSpPr>
          <p:cNvPr id="4" name="Footer Placeholder 3"/>
          <p:cNvSpPr>
            <a:spLocks noGrp="1"/>
          </p:cNvSpPr>
          <p:nvPr>
            <p:ph type="ftr" sz="quarter" idx="11"/>
          </p:nvPr>
        </p:nvSpPr>
        <p:spPr>
          <a:xfrm>
            <a:off x="34290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937375" y="6245225"/>
            <a:ext cx="1901825" cy="476250"/>
          </a:xfrm>
        </p:spPr>
        <p:txBody>
          <a:bodyPr/>
          <a:lstStyle>
            <a:lvl1pPr>
              <a:defRPr/>
            </a:lvl1pPr>
          </a:lstStyle>
          <a:p>
            <a:fld id="{F3B7729C-63C3-4B86-94F6-92CDE660A2AE}" type="slidenum">
              <a:rPr lang="ar-SA"/>
              <a:pPr/>
              <a:t>‹#›</a:t>
            </a:fld>
            <a:endParaRPr lang="en-US"/>
          </a:p>
        </p:txBody>
      </p:sp>
    </p:spTree>
    <p:extLst>
      <p:ext uri="{BB962C8B-B14F-4D97-AF65-F5344CB8AC3E}">
        <p14:creationId xmlns:p14="http://schemas.microsoft.com/office/powerpoint/2010/main" val="125201354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7886700" cy="43513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
        <p:nvSpPr>
          <p:cNvPr id="7" name="Date Placeholder 3"/>
          <p:cNvSpPr>
            <a:spLocks noGrp="1"/>
          </p:cNvSpPr>
          <p:nvPr>
            <p:ph type="dt" sz="half" idx="2"/>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fld id="{6F41E1B2-87E4-486A-9C3F-684719F7BAE8}" type="datetimeFigureOut">
              <a:rPr lang="en-US" smtClean="0"/>
              <a:pPr/>
              <a:t>9/10/2015</a:t>
            </a:fld>
            <a:endParaRPr lang="en-US"/>
          </a:p>
        </p:txBody>
      </p:sp>
      <p:sp>
        <p:nvSpPr>
          <p:cNvPr id="8"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endParaRPr lang="en-US"/>
          </a:p>
        </p:txBody>
      </p:sp>
      <p:sp>
        <p:nvSpPr>
          <p:cNvPr id="9"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fld id="{F5562620-3FB6-421B-B1D3-5F07E769592A}" type="slidenum">
              <a:rPr lang="en-US" smtClean="0"/>
              <a:pPr/>
              <a:t>‹#›</a:t>
            </a:fld>
            <a:endParaRPr lang="en-US"/>
          </a:p>
        </p:txBody>
      </p:sp>
    </p:spTree>
    <p:extLst>
      <p:ext uri="{BB962C8B-B14F-4D97-AF65-F5344CB8AC3E}">
        <p14:creationId xmlns:p14="http://schemas.microsoft.com/office/powerpoint/2010/main" val="86320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3888" y="4589464"/>
            <a:ext cx="7886700" cy="1500187"/>
          </a:xfrm>
          <a:prstGeom prst="rect">
            <a:avLst/>
          </a:prstGeo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smtClean="0"/>
              <a:t>Click to edit Master text styles</a:t>
            </a:r>
          </a:p>
        </p:txBody>
      </p:sp>
      <p:sp>
        <p:nvSpPr>
          <p:cNvPr id="2" name="Title 1"/>
          <p:cNvSpPr>
            <a:spLocks noGrp="1"/>
          </p:cNvSpPr>
          <p:nvPr>
            <p:ph type="title"/>
          </p:nvPr>
        </p:nvSpPr>
        <p:spPr>
          <a:xfrm>
            <a:off x="623888" y="1709738"/>
            <a:ext cx="7886700" cy="2862262"/>
          </a:xfrm>
          <a:prstGeom prst="rect">
            <a:avLst/>
          </a:prstGeom>
        </p:spPr>
        <p:txBody>
          <a:bodyPr anchor="b"/>
          <a:lstStyle>
            <a:lvl1pPr>
              <a:defRPr sz="4500"/>
            </a:lvl1pPr>
          </a:lstStyle>
          <a:p>
            <a:r>
              <a:rPr lang="en-US" smtClean="0"/>
              <a:t>Click to edit Master title style</a:t>
            </a:r>
            <a:endParaRPr lang="en-US"/>
          </a:p>
        </p:txBody>
      </p:sp>
      <p:sp>
        <p:nvSpPr>
          <p:cNvPr id="7" name="Date Placeholder 3"/>
          <p:cNvSpPr>
            <a:spLocks noGrp="1"/>
          </p:cNvSpPr>
          <p:nvPr>
            <p:ph type="dt" sz="half" idx="2"/>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fld id="{6F41E1B2-87E4-486A-9C3F-684719F7BAE8}" type="datetimeFigureOut">
              <a:rPr lang="en-US" smtClean="0"/>
              <a:pPr/>
              <a:t>9/10/2015</a:t>
            </a:fld>
            <a:endParaRPr lang="en-US"/>
          </a:p>
        </p:txBody>
      </p:sp>
      <p:sp>
        <p:nvSpPr>
          <p:cNvPr id="8"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endParaRPr lang="en-US"/>
          </a:p>
        </p:txBody>
      </p:sp>
      <p:sp>
        <p:nvSpPr>
          <p:cNvPr id="9"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fld id="{F5562620-3FB6-421B-B1D3-5F07E769592A}" type="slidenum">
              <a:rPr lang="en-US" smtClean="0"/>
              <a:pPr/>
              <a:t>‹#›</a:t>
            </a:fld>
            <a:endParaRPr lang="en-US"/>
          </a:p>
        </p:txBody>
      </p:sp>
    </p:spTree>
    <p:extLst>
      <p:ext uri="{BB962C8B-B14F-4D97-AF65-F5344CB8AC3E}">
        <p14:creationId xmlns:p14="http://schemas.microsoft.com/office/powerpoint/2010/main" val="1178143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29150" y="1825625"/>
            <a:ext cx="3886200" cy="4351338"/>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Content Placeholder 2"/>
          <p:cNvSpPr>
            <a:spLocks noGrp="1"/>
          </p:cNvSpPr>
          <p:nvPr>
            <p:ph sz="half" idx="1"/>
          </p:nvPr>
        </p:nvSpPr>
        <p:spPr>
          <a:xfrm>
            <a:off x="628650" y="1825625"/>
            <a:ext cx="3886200" cy="4351338"/>
          </a:xfrm>
          <a:prstGeom prst="rect">
            <a:avLst/>
          </a:prstGeo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
        <p:nvSpPr>
          <p:cNvPr id="8" name="Date Placeholder 3"/>
          <p:cNvSpPr>
            <a:spLocks noGrp="1"/>
          </p:cNvSpPr>
          <p:nvPr>
            <p:ph type="dt" sz="half" idx="10"/>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fld id="{6F41E1B2-87E4-486A-9C3F-684719F7BAE8}" type="datetimeFigureOut">
              <a:rPr lang="en-US" smtClean="0"/>
              <a:pPr/>
              <a:t>9/10/2015</a:t>
            </a:fld>
            <a:endParaRPr lang="en-US"/>
          </a:p>
        </p:txBody>
      </p:sp>
      <p:sp>
        <p:nvSpPr>
          <p:cNvPr id="9"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endParaRPr lang="en-US"/>
          </a:p>
        </p:txBody>
      </p:sp>
      <p:sp>
        <p:nvSpPr>
          <p:cNvPr id="10"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fld id="{F5562620-3FB6-421B-B1D3-5F07E769592A}" type="slidenum">
              <a:rPr lang="en-US" smtClean="0"/>
              <a:pPr/>
              <a:t>‹#›</a:t>
            </a:fld>
            <a:endParaRPr lang="en-US"/>
          </a:p>
        </p:txBody>
      </p:sp>
    </p:spTree>
    <p:extLst>
      <p:ext uri="{BB962C8B-B14F-4D97-AF65-F5344CB8AC3E}">
        <p14:creationId xmlns:p14="http://schemas.microsoft.com/office/powerpoint/2010/main" val="3699164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6" name="Content Placeholder 5"/>
          <p:cNvSpPr>
            <a:spLocks noGrp="1"/>
          </p:cNvSpPr>
          <p:nvPr>
            <p:ph sz="quarter" idx="4"/>
          </p:nvPr>
        </p:nvSpPr>
        <p:spPr>
          <a:xfrm>
            <a:off x="4642248" y="2193926"/>
            <a:ext cx="3868340" cy="3978275"/>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2248" y="1489075"/>
            <a:ext cx="3868340" cy="641350"/>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3888" y="2193926"/>
            <a:ext cx="3867150" cy="3978275"/>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1"/>
          </p:nvPr>
        </p:nvSpPr>
        <p:spPr>
          <a:xfrm>
            <a:off x="623888" y="1489075"/>
            <a:ext cx="3867150" cy="641350"/>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 name="Title 1"/>
          <p:cNvSpPr>
            <a:spLocks noGrp="1"/>
          </p:cNvSpPr>
          <p:nvPr>
            <p:ph type="title"/>
          </p:nvPr>
        </p:nvSpPr>
        <p:spPr>
          <a:xfrm>
            <a:off x="623888" y="274638"/>
            <a:ext cx="7886700" cy="1143000"/>
          </a:xfrm>
          <a:prstGeom prst="rect">
            <a:avLst/>
          </a:prstGeom>
        </p:spPr>
        <p:txBody>
          <a:bodyPr/>
          <a:lstStyle/>
          <a:p>
            <a:r>
              <a:rPr lang="en-US" smtClean="0"/>
              <a:t>Click to edit Master title style</a:t>
            </a:r>
            <a:endParaRPr lang="en-US"/>
          </a:p>
        </p:txBody>
      </p:sp>
      <p:sp>
        <p:nvSpPr>
          <p:cNvPr id="10" name="Date Placeholder 3"/>
          <p:cNvSpPr>
            <a:spLocks noGrp="1"/>
          </p:cNvSpPr>
          <p:nvPr>
            <p:ph type="dt" sz="half" idx="10"/>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fld id="{6F41E1B2-87E4-486A-9C3F-684719F7BAE8}" type="datetimeFigureOut">
              <a:rPr lang="en-US" smtClean="0"/>
              <a:pPr/>
              <a:t>9/10/2015</a:t>
            </a:fld>
            <a:endParaRPr lang="en-US"/>
          </a:p>
        </p:txBody>
      </p:sp>
      <p:sp>
        <p:nvSpPr>
          <p:cNvPr id="11" name="Footer Placeholder 4"/>
          <p:cNvSpPr>
            <a:spLocks noGrp="1"/>
          </p:cNvSpPr>
          <p:nvPr>
            <p:ph type="ftr" sz="quarter" idx="11"/>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endParaRPr lang="en-US"/>
          </a:p>
        </p:txBody>
      </p:sp>
      <p:sp>
        <p:nvSpPr>
          <p:cNvPr id="12" name="Slide Number Placeholder 5"/>
          <p:cNvSpPr>
            <a:spLocks noGrp="1"/>
          </p:cNvSpPr>
          <p:nvPr>
            <p:ph type="sldNum" sz="quarter" idx="12"/>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fld id="{F5562620-3FB6-421B-B1D3-5F07E769592A}" type="slidenum">
              <a:rPr lang="en-US" smtClean="0"/>
              <a:pPr/>
              <a:t>‹#›</a:t>
            </a:fld>
            <a:endParaRPr lang="en-US"/>
          </a:p>
        </p:txBody>
      </p:sp>
    </p:spTree>
    <p:extLst>
      <p:ext uri="{BB962C8B-B14F-4D97-AF65-F5344CB8AC3E}">
        <p14:creationId xmlns:p14="http://schemas.microsoft.com/office/powerpoint/2010/main" val="1429761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a:prstGeom prst="rect">
            <a:avLst/>
          </a:prstGeom>
        </p:spPr>
        <p:txBody>
          <a:bodyPr/>
          <a:lstStyle/>
          <a:p>
            <a:r>
              <a:rPr lang="en-US" smtClean="0"/>
              <a:t>Click to edit Master title style</a:t>
            </a:r>
            <a:endParaRPr lang="en-US"/>
          </a:p>
        </p:txBody>
      </p:sp>
      <p:sp>
        <p:nvSpPr>
          <p:cNvPr id="6" name="Date Placeholder 3"/>
          <p:cNvSpPr>
            <a:spLocks noGrp="1"/>
          </p:cNvSpPr>
          <p:nvPr>
            <p:ph type="dt" sz="half" idx="2"/>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fld id="{6F41E1B2-87E4-486A-9C3F-684719F7BAE8}" type="datetimeFigureOut">
              <a:rPr lang="en-US" smtClean="0"/>
              <a:pPr/>
              <a:t>9/10/2015</a:t>
            </a:fld>
            <a:endParaRPr lang="en-US"/>
          </a:p>
        </p:txBody>
      </p:sp>
      <p:sp>
        <p:nvSpPr>
          <p:cNvPr id="7"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endParaRPr lang="en-US"/>
          </a:p>
        </p:txBody>
      </p:sp>
      <p:sp>
        <p:nvSpPr>
          <p:cNvPr id="8"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fld id="{F5562620-3FB6-421B-B1D3-5F07E769592A}" type="slidenum">
              <a:rPr lang="en-US" smtClean="0"/>
              <a:pPr/>
              <a:t>‹#›</a:t>
            </a:fld>
            <a:endParaRPr lang="en-US"/>
          </a:p>
        </p:txBody>
      </p:sp>
    </p:spTree>
    <p:extLst>
      <p:ext uri="{BB962C8B-B14F-4D97-AF65-F5344CB8AC3E}">
        <p14:creationId xmlns:p14="http://schemas.microsoft.com/office/powerpoint/2010/main" val="150990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p:cNvSpPr>
            <a:spLocks noGrp="1"/>
          </p:cNvSpPr>
          <p:nvPr>
            <p:ph type="dt" sz="half" idx="2"/>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fld id="{6F41E1B2-87E4-486A-9C3F-684719F7BAE8}" type="datetimeFigureOut">
              <a:rPr lang="en-US" smtClean="0"/>
              <a:pPr/>
              <a:t>9/10/2015</a:t>
            </a:fld>
            <a:endParaRPr lang="en-US"/>
          </a:p>
        </p:txBody>
      </p:sp>
      <p:sp>
        <p:nvSpPr>
          <p:cNvPr id="6"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endParaRPr lang="en-US"/>
          </a:p>
        </p:txBody>
      </p:sp>
      <p:sp>
        <p:nvSpPr>
          <p:cNvPr id="7"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fld id="{F5562620-3FB6-421B-B1D3-5F07E769592A}" type="slidenum">
              <a:rPr lang="en-US" smtClean="0"/>
              <a:pPr/>
              <a:t>‹#›</a:t>
            </a:fld>
            <a:endParaRPr lang="en-US"/>
          </a:p>
        </p:txBody>
      </p:sp>
    </p:spTree>
    <p:extLst>
      <p:ext uri="{BB962C8B-B14F-4D97-AF65-F5344CB8AC3E}">
        <p14:creationId xmlns:p14="http://schemas.microsoft.com/office/powerpoint/2010/main" val="3301431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101850"/>
            <a:ext cx="2949178" cy="3759200"/>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2" name="Title 1"/>
          <p:cNvSpPr>
            <a:spLocks noGrp="1"/>
          </p:cNvSpPr>
          <p:nvPr>
            <p:ph type="title"/>
          </p:nvPr>
        </p:nvSpPr>
        <p:spPr>
          <a:xfrm>
            <a:off x="629841" y="457200"/>
            <a:ext cx="2949178" cy="1600200"/>
          </a:xfrm>
          <a:prstGeom prst="rect">
            <a:avLst/>
          </a:prstGeom>
        </p:spPr>
        <p:txBody>
          <a:bodyPr anchor="b"/>
          <a:lstStyle>
            <a:lvl1pPr>
              <a:defRPr sz="2400"/>
            </a:lvl1pPr>
          </a:lstStyle>
          <a:p>
            <a:r>
              <a:rPr lang="en-US" smtClean="0"/>
              <a:t>Click to edit Master title style</a:t>
            </a:r>
            <a:endParaRPr lang="en-US"/>
          </a:p>
        </p:txBody>
      </p:sp>
      <p:sp>
        <p:nvSpPr>
          <p:cNvPr id="8" name="Date Placeholder 3"/>
          <p:cNvSpPr>
            <a:spLocks noGrp="1"/>
          </p:cNvSpPr>
          <p:nvPr>
            <p:ph type="dt" sz="half" idx="10"/>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fld id="{6F41E1B2-87E4-486A-9C3F-684719F7BAE8}" type="datetimeFigureOut">
              <a:rPr lang="en-US" smtClean="0"/>
              <a:pPr/>
              <a:t>9/10/2015</a:t>
            </a:fld>
            <a:endParaRPr lang="en-US"/>
          </a:p>
        </p:txBody>
      </p:sp>
      <p:sp>
        <p:nvSpPr>
          <p:cNvPr id="9"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endParaRPr lang="en-US"/>
          </a:p>
        </p:txBody>
      </p:sp>
      <p:sp>
        <p:nvSpPr>
          <p:cNvPr id="10"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fld id="{F5562620-3FB6-421B-B1D3-5F07E769592A}" type="slidenum">
              <a:rPr lang="en-US" smtClean="0"/>
              <a:pPr/>
              <a:t>‹#›</a:t>
            </a:fld>
            <a:endParaRPr lang="en-US"/>
          </a:p>
        </p:txBody>
      </p:sp>
    </p:spTree>
    <p:extLst>
      <p:ext uri="{BB962C8B-B14F-4D97-AF65-F5344CB8AC3E}">
        <p14:creationId xmlns:p14="http://schemas.microsoft.com/office/powerpoint/2010/main" val="1505862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887391" y="987426"/>
            <a:ext cx="4629150" cy="487362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a:p>
        </p:txBody>
      </p:sp>
      <p:sp>
        <p:nvSpPr>
          <p:cNvPr id="4" name="Text Placeholder 3"/>
          <p:cNvSpPr>
            <a:spLocks noGrp="1"/>
          </p:cNvSpPr>
          <p:nvPr>
            <p:ph type="body" sz="half" idx="2"/>
          </p:nvPr>
        </p:nvSpPr>
        <p:spPr>
          <a:xfrm>
            <a:off x="629841" y="2101850"/>
            <a:ext cx="2949178" cy="3759200"/>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2" name="Title 1"/>
          <p:cNvSpPr>
            <a:spLocks noGrp="1"/>
          </p:cNvSpPr>
          <p:nvPr>
            <p:ph type="title"/>
          </p:nvPr>
        </p:nvSpPr>
        <p:spPr>
          <a:xfrm>
            <a:off x="629841" y="457200"/>
            <a:ext cx="2949178" cy="1600200"/>
          </a:xfrm>
          <a:prstGeom prst="rect">
            <a:avLst/>
          </a:prstGeom>
        </p:spPr>
        <p:txBody>
          <a:bodyPr anchor="b"/>
          <a:lstStyle>
            <a:lvl1pPr>
              <a:defRPr sz="2400"/>
            </a:lvl1pPr>
          </a:lstStyle>
          <a:p>
            <a:r>
              <a:rPr lang="en-US" smtClean="0"/>
              <a:t>Click to edit Master title style</a:t>
            </a:r>
            <a:endParaRPr lang="en-US"/>
          </a:p>
        </p:txBody>
      </p:sp>
      <p:sp>
        <p:nvSpPr>
          <p:cNvPr id="8" name="Date Placeholder 3"/>
          <p:cNvSpPr>
            <a:spLocks noGrp="1"/>
          </p:cNvSpPr>
          <p:nvPr>
            <p:ph type="dt" sz="half" idx="10"/>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fld id="{6F41E1B2-87E4-486A-9C3F-684719F7BAE8}" type="datetimeFigureOut">
              <a:rPr lang="en-US" smtClean="0"/>
              <a:pPr/>
              <a:t>9/10/2015</a:t>
            </a:fld>
            <a:endParaRPr lang="en-US"/>
          </a:p>
        </p:txBody>
      </p:sp>
      <p:sp>
        <p:nvSpPr>
          <p:cNvPr id="9"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endParaRPr lang="en-US"/>
          </a:p>
        </p:txBody>
      </p:sp>
      <p:sp>
        <p:nvSpPr>
          <p:cNvPr id="10"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fld id="{F5562620-3FB6-421B-B1D3-5F07E769592A}" type="slidenum">
              <a:rPr lang="en-US" smtClean="0"/>
              <a:pPr/>
              <a:t>‹#›</a:t>
            </a:fld>
            <a:endParaRPr lang="en-US"/>
          </a:p>
        </p:txBody>
      </p:sp>
    </p:spTree>
    <p:extLst>
      <p:ext uri="{BB962C8B-B14F-4D97-AF65-F5344CB8AC3E}">
        <p14:creationId xmlns:p14="http://schemas.microsoft.com/office/powerpoint/2010/main" val="4196169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grpSp>
        <p:nvGrpSpPr>
          <p:cNvPr id="9" name="Group 8"/>
          <p:cNvGrpSpPr/>
          <p:nvPr/>
        </p:nvGrpSpPr>
        <p:grpSpPr>
          <a:xfrm>
            <a:off x="0" y="-6"/>
            <a:ext cx="9141714" cy="6858006"/>
            <a:chOff x="-2728" y="-5"/>
            <a:chExt cx="12188952" cy="6858006"/>
          </a:xfrm>
        </p:grpSpPr>
        <p:sp>
          <p:nvSpPr>
            <p:cNvPr id="26" name="Rectangle 25"/>
            <p:cNvSpPr/>
            <p:nvPr/>
          </p:nvSpPr>
          <p:spPr>
            <a:xfrm>
              <a:off x="-2728" y="1"/>
              <a:ext cx="1218895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39" name="Group 38"/>
            <p:cNvGrpSpPr/>
            <p:nvPr/>
          </p:nvGrpSpPr>
          <p:grpSpPr>
            <a:xfrm>
              <a:off x="-2727" y="-5"/>
              <a:ext cx="716424" cy="6858000"/>
              <a:chOff x="-2727" y="-5"/>
              <a:chExt cx="716424" cy="6858000"/>
            </a:xfrm>
          </p:grpSpPr>
          <p:grpSp>
            <p:nvGrpSpPr>
              <p:cNvPr id="40" name="Group 39"/>
              <p:cNvGrpSpPr/>
              <p:nvPr/>
            </p:nvGrpSpPr>
            <p:grpSpPr>
              <a:xfrm>
                <a:off x="-2727" y="-5"/>
                <a:ext cx="571473" cy="6858000"/>
                <a:chOff x="6048440" y="-936481"/>
                <a:chExt cx="196717" cy="9144001"/>
              </a:xfrm>
            </p:grpSpPr>
            <p:sp>
              <p:nvSpPr>
                <p:cNvPr id="46" name="Rectangle 45" descr="Gold bar"/>
                <p:cNvSpPr>
                  <a:spLocks noChangeArrowheads="1"/>
                </p:cNvSpPr>
                <p:nvPr/>
              </p:nvSpPr>
              <p:spPr bwMode="auto">
                <a:xfrm rot="10800000" flipH="1">
                  <a:off x="6048440" y="5159057"/>
                  <a:ext cx="196717" cy="3048463"/>
                </a:xfrm>
                <a:prstGeom prst="rect">
                  <a:avLst/>
                </a:prstGeom>
                <a:solidFill>
                  <a:schemeClr val="accent6"/>
                </a:solidFill>
                <a:ln w="9525">
                  <a:noFill/>
                  <a:miter lim="800000"/>
                  <a:headEnd/>
                  <a:tailEnd/>
                </a:ln>
                <a:effectLst/>
                <a:extLst/>
              </p:spPr>
              <p:txBody>
                <a:bodyPr wrap="none" anchor="ctr"/>
                <a:lstStyle/>
                <a:p>
                  <a:pPr algn="ctr" eaLnBrk="1" hangingPunct="1"/>
                  <a:endParaRPr lang="en-US" sz="1800">
                    <a:latin typeface="Times New Roman" panose="02020603050405020304" pitchFamily="18" charset="0"/>
                  </a:endParaRPr>
                </a:p>
              </p:txBody>
            </p:sp>
            <p:sp>
              <p:nvSpPr>
                <p:cNvPr id="47" name="Rectangle 46" descr="Orange bar"/>
                <p:cNvSpPr>
                  <a:spLocks noChangeArrowheads="1"/>
                </p:cNvSpPr>
                <p:nvPr/>
              </p:nvSpPr>
              <p:spPr bwMode="auto">
                <a:xfrm rot="10800000" flipH="1">
                  <a:off x="6048440" y="2110594"/>
                  <a:ext cx="196717" cy="3048463"/>
                </a:xfrm>
                <a:prstGeom prst="rect">
                  <a:avLst/>
                </a:prstGeom>
                <a:solidFill>
                  <a:schemeClr val="accent4"/>
                </a:solidFill>
                <a:ln w="9525">
                  <a:noFill/>
                  <a:miter lim="800000"/>
                  <a:headEnd/>
                  <a:tailEnd/>
                </a:ln>
                <a:effectLst/>
                <a:extLst/>
              </p:spPr>
              <p:txBody>
                <a:bodyPr wrap="none" anchor="ctr"/>
                <a:lstStyle/>
                <a:p>
                  <a:pPr algn="ctr" eaLnBrk="1" hangingPunct="1"/>
                  <a:endParaRPr lang="en-US" sz="1800">
                    <a:latin typeface="Times New Roman" panose="02020603050405020304" pitchFamily="18" charset="0"/>
                  </a:endParaRPr>
                </a:p>
              </p:txBody>
            </p:sp>
            <p:sp>
              <p:nvSpPr>
                <p:cNvPr id="48" name="Rectangle 47" descr="Slate bar"/>
                <p:cNvSpPr>
                  <a:spLocks noChangeArrowheads="1"/>
                </p:cNvSpPr>
                <p:nvPr/>
              </p:nvSpPr>
              <p:spPr bwMode="auto">
                <a:xfrm rot="10800000" flipH="1">
                  <a:off x="6048440" y="-936481"/>
                  <a:ext cx="196717" cy="3048463"/>
                </a:xfrm>
                <a:prstGeom prst="rect">
                  <a:avLst/>
                </a:prstGeom>
                <a:solidFill>
                  <a:schemeClr val="accent1"/>
                </a:solidFill>
                <a:ln w="9525">
                  <a:noFill/>
                  <a:miter lim="800000"/>
                  <a:headEnd/>
                  <a:tailEnd/>
                </a:ln>
                <a:effectLst/>
                <a:extLst/>
              </p:spPr>
              <p:txBody>
                <a:bodyPr wrap="none" anchor="ctr"/>
                <a:lstStyle/>
                <a:p>
                  <a:pPr algn="ctr" eaLnBrk="1" hangingPunct="1"/>
                  <a:endParaRPr lang="en-US" sz="1800">
                    <a:latin typeface="Times New Roman" panose="02020603050405020304" pitchFamily="18" charset="0"/>
                  </a:endParaRPr>
                </a:p>
              </p:txBody>
            </p:sp>
          </p:grpSp>
          <p:grpSp>
            <p:nvGrpSpPr>
              <p:cNvPr id="41" name="Group 40"/>
              <p:cNvGrpSpPr/>
              <p:nvPr/>
            </p:nvGrpSpPr>
            <p:grpSpPr>
              <a:xfrm>
                <a:off x="566005" y="-5"/>
                <a:ext cx="147692" cy="6858000"/>
                <a:chOff x="6048440" y="-936481"/>
                <a:chExt cx="196717" cy="9144001"/>
              </a:xfrm>
            </p:grpSpPr>
            <p:sp>
              <p:nvSpPr>
                <p:cNvPr id="43" name="Rectangle 42" descr="Gold bar"/>
                <p:cNvSpPr>
                  <a:spLocks noChangeArrowheads="1"/>
                </p:cNvSpPr>
                <p:nvPr/>
              </p:nvSpPr>
              <p:spPr bwMode="auto">
                <a:xfrm rot="10800000" flipH="1">
                  <a:off x="6048440" y="5159057"/>
                  <a:ext cx="196717" cy="3048463"/>
                </a:xfrm>
                <a:prstGeom prst="rect">
                  <a:avLst/>
                </a:prstGeom>
                <a:gradFill flip="none" rotWithShape="1">
                  <a:gsLst>
                    <a:gs pos="0">
                      <a:schemeClr val="accent6">
                        <a:lumMod val="40000"/>
                        <a:lumOff val="60000"/>
                      </a:schemeClr>
                    </a:gs>
                    <a:gs pos="100000">
                      <a:prstClr val="white"/>
                    </a:gs>
                  </a:gsLst>
                  <a:lin ang="0" scaled="1"/>
                  <a:tileRect/>
                </a:gradFill>
                <a:ln w="9525">
                  <a:noFill/>
                  <a:miter lim="800000"/>
                  <a:headEnd/>
                  <a:tailEnd/>
                </a:ln>
                <a:effectLst/>
                <a:extLst/>
              </p:spPr>
              <p:txBody>
                <a:bodyPr wrap="none" anchor="ctr"/>
                <a:lstStyle/>
                <a:p>
                  <a:pPr lvl="0" algn="ctr"/>
                  <a:endParaRPr lang="en-US" sz="1800">
                    <a:latin typeface="Times New Roman" panose="02020603050405020304" pitchFamily="18" charset="0"/>
                  </a:endParaRPr>
                </a:p>
              </p:txBody>
            </p:sp>
            <p:sp>
              <p:nvSpPr>
                <p:cNvPr id="44" name="Rectangle 43" descr="Orange bar"/>
                <p:cNvSpPr>
                  <a:spLocks noChangeArrowheads="1"/>
                </p:cNvSpPr>
                <p:nvPr/>
              </p:nvSpPr>
              <p:spPr bwMode="auto">
                <a:xfrm rot="10800000" flipH="1">
                  <a:off x="6048440" y="2110594"/>
                  <a:ext cx="196717" cy="3048463"/>
                </a:xfrm>
                <a:prstGeom prst="rect">
                  <a:avLst/>
                </a:prstGeom>
                <a:gradFill flip="none" rotWithShape="1">
                  <a:gsLst>
                    <a:gs pos="0">
                      <a:schemeClr val="accent4">
                        <a:lumMod val="40000"/>
                        <a:lumOff val="60000"/>
                      </a:schemeClr>
                    </a:gs>
                    <a:gs pos="100000">
                      <a:prstClr val="white"/>
                    </a:gs>
                  </a:gsLst>
                  <a:lin ang="0" scaled="1"/>
                  <a:tileRect/>
                </a:gradFill>
                <a:ln w="9525">
                  <a:noFill/>
                  <a:miter lim="800000"/>
                  <a:headEnd/>
                  <a:tailEnd/>
                </a:ln>
                <a:effectLst/>
                <a:extLst/>
              </p:spPr>
              <p:txBody>
                <a:bodyPr wrap="none" anchor="ctr"/>
                <a:lstStyle/>
                <a:p>
                  <a:pPr algn="ctr" eaLnBrk="1" hangingPunct="1"/>
                  <a:endParaRPr lang="en-US" sz="1800">
                    <a:latin typeface="Times New Roman" panose="02020603050405020304" pitchFamily="18" charset="0"/>
                  </a:endParaRPr>
                </a:p>
              </p:txBody>
            </p:sp>
            <p:sp>
              <p:nvSpPr>
                <p:cNvPr id="45" name="Rectangle 44" descr="Slate bar"/>
                <p:cNvSpPr>
                  <a:spLocks noChangeArrowheads="1"/>
                </p:cNvSpPr>
                <p:nvPr/>
              </p:nvSpPr>
              <p:spPr bwMode="auto">
                <a:xfrm rot="10800000" flipH="1">
                  <a:off x="6048440" y="-936481"/>
                  <a:ext cx="196717" cy="3048463"/>
                </a:xfrm>
                <a:prstGeom prst="rect">
                  <a:avLst/>
                </a:prstGeom>
                <a:gradFill flip="none" rotWithShape="1">
                  <a:gsLst>
                    <a:gs pos="0">
                      <a:schemeClr val="accent1">
                        <a:lumMod val="60000"/>
                        <a:lumOff val="40000"/>
                      </a:schemeClr>
                    </a:gs>
                    <a:gs pos="100000">
                      <a:schemeClr val="bg1"/>
                    </a:gs>
                  </a:gsLst>
                  <a:lin ang="0" scaled="1"/>
                  <a:tileRect/>
                </a:gradFill>
                <a:ln w="9525">
                  <a:noFill/>
                  <a:miter lim="800000"/>
                  <a:headEnd/>
                  <a:tailEnd/>
                </a:ln>
                <a:effectLst/>
                <a:extLst/>
              </p:spPr>
              <p:txBody>
                <a:bodyPr wrap="none" anchor="ctr"/>
                <a:lstStyle/>
                <a:p>
                  <a:pPr algn="ctr" eaLnBrk="1" hangingPunct="1"/>
                  <a:endParaRPr lang="en-US" sz="1800">
                    <a:latin typeface="Times New Roman" panose="02020603050405020304" pitchFamily="18" charset="0"/>
                  </a:endParaRPr>
                </a:p>
              </p:txBody>
            </p:sp>
          </p:grpSp>
          <p:sp>
            <p:nvSpPr>
              <p:cNvPr id="42" name="Rectangle 41"/>
              <p:cNvSpPr/>
              <p:nvPr/>
            </p:nvSpPr>
            <p:spPr>
              <a:xfrm>
                <a:off x="646782" y="-5"/>
                <a:ext cx="45719" cy="6858000"/>
              </a:xfrm>
              <a:prstGeom prst="rect">
                <a:avLst/>
              </a:prstGeom>
              <a:solidFill>
                <a:schemeClr val="bg1"/>
              </a:solidFill>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sz="1350"/>
              </a:p>
            </p:txBody>
          </p:sp>
        </p:grpSp>
      </p:grpSp>
      <p:sp>
        <p:nvSpPr>
          <p:cNvPr id="34" name="Date Placeholder 3"/>
          <p:cNvSpPr>
            <a:spLocks noGrp="1"/>
          </p:cNvSpPr>
          <p:nvPr>
            <p:ph type="dt" sz="half" idx="2"/>
          </p:nvPr>
        </p:nvSpPr>
        <p:spPr>
          <a:xfrm>
            <a:off x="628650" y="6356351"/>
            <a:ext cx="2457450" cy="365125"/>
          </a:xfrm>
          <a:prstGeom prst="rect">
            <a:avLst/>
          </a:prstGeom>
        </p:spPr>
        <p:txBody>
          <a:bodyPr vert="horz" lIns="91440" tIns="45720" rIns="91440" bIns="45720" rtlCol="0" anchor="ctr"/>
          <a:lstStyle>
            <a:lvl1pPr algn="l">
              <a:defRPr sz="900">
                <a:solidFill>
                  <a:schemeClr val="accent3"/>
                </a:solidFill>
              </a:defRPr>
            </a:lvl1pPr>
          </a:lstStyle>
          <a:p>
            <a:fld id="{6F41E1B2-87E4-486A-9C3F-684719F7BAE8}" type="datetimeFigureOut">
              <a:rPr lang="en-US" smtClean="0"/>
              <a:pPr/>
              <a:t>9/10/2015</a:t>
            </a:fld>
            <a:endParaRPr lang="en-US"/>
          </a:p>
        </p:txBody>
      </p:sp>
      <p:sp>
        <p:nvSpPr>
          <p:cNvPr id="35" name="Footer Placeholder 4"/>
          <p:cNvSpPr>
            <a:spLocks noGrp="1"/>
          </p:cNvSpPr>
          <p:nvPr>
            <p:ph type="ftr" sz="quarter" idx="3"/>
          </p:nvPr>
        </p:nvSpPr>
        <p:spPr>
          <a:xfrm>
            <a:off x="3486150" y="6356351"/>
            <a:ext cx="2171700" cy="365125"/>
          </a:xfrm>
          <a:prstGeom prst="rect">
            <a:avLst/>
          </a:prstGeom>
        </p:spPr>
        <p:txBody>
          <a:bodyPr vert="horz" lIns="91440" tIns="45720" rIns="91440" bIns="45720" rtlCol="0" anchor="ctr"/>
          <a:lstStyle>
            <a:lvl1pPr algn="ctr">
              <a:defRPr sz="900">
                <a:solidFill>
                  <a:schemeClr val="accent3"/>
                </a:solidFill>
              </a:defRPr>
            </a:lvl1pPr>
          </a:lstStyle>
          <a:p>
            <a:endParaRPr lang="en-US"/>
          </a:p>
        </p:txBody>
      </p:sp>
      <p:sp>
        <p:nvSpPr>
          <p:cNvPr id="36" name="Slide Number Placeholder 5"/>
          <p:cNvSpPr>
            <a:spLocks noGrp="1"/>
          </p:cNvSpPr>
          <p:nvPr>
            <p:ph type="sldNum" sz="quarter" idx="4"/>
          </p:nvPr>
        </p:nvSpPr>
        <p:spPr>
          <a:xfrm>
            <a:off x="6057900" y="6356351"/>
            <a:ext cx="2457450" cy="365125"/>
          </a:xfrm>
          <a:prstGeom prst="rect">
            <a:avLst/>
          </a:prstGeom>
        </p:spPr>
        <p:txBody>
          <a:bodyPr vert="horz" lIns="91440" tIns="45720" rIns="91440" bIns="45720" rtlCol="0" anchor="ctr"/>
          <a:lstStyle>
            <a:lvl1pPr algn="r">
              <a:defRPr sz="900">
                <a:solidFill>
                  <a:schemeClr val="accent3"/>
                </a:solidFill>
              </a:defRPr>
            </a:lvl1pPr>
          </a:lstStyle>
          <a:p>
            <a:fld id="{F5562620-3FB6-421B-B1D3-5F07E769592A}" type="slidenum">
              <a:rPr lang="en-US" smtClean="0"/>
              <a:pPr/>
              <a:t>‹#›</a:t>
            </a:fld>
            <a:endParaRPr lang="en-US"/>
          </a:p>
        </p:txBody>
      </p:sp>
      <p:sp>
        <p:nvSpPr>
          <p:cNvPr id="37"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38"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extLst>
      <p:ext uri="{BB962C8B-B14F-4D97-AF65-F5344CB8AC3E}">
        <p14:creationId xmlns:p14="http://schemas.microsoft.com/office/powerpoint/2010/main" val="409257194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685800" rtl="0" eaLnBrk="1" latinLnBrk="0" hangingPunct="1">
        <a:spcBef>
          <a:spcPct val="0"/>
        </a:spcBef>
        <a:buNone/>
        <a:defRPr sz="3300" kern="1200">
          <a:solidFill>
            <a:schemeClr val="tx2"/>
          </a:solidFill>
          <a:latin typeface="+mj-lt"/>
          <a:ea typeface="+mj-ea"/>
          <a:cs typeface="+mj-cs"/>
        </a:defRPr>
      </a:lvl1pPr>
    </p:titleStyle>
    <p:bodyStyle>
      <a:lvl1pPr marL="171450" indent="-171450" algn="l" defTabSz="685800" rtl="0" eaLnBrk="1" latinLnBrk="0" hangingPunct="1">
        <a:lnSpc>
          <a:spcPct val="90000"/>
        </a:lnSpc>
        <a:spcBef>
          <a:spcPct val="30000"/>
        </a:spcBef>
        <a:buClr>
          <a:schemeClr val="accent2"/>
        </a:buClr>
        <a:buFont typeface="Wingdings" panose="05000000000000000000" pitchFamily="2" charset="2"/>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ct val="30000"/>
        </a:spcBef>
        <a:buClr>
          <a:schemeClr val="accent2"/>
        </a:buClr>
        <a:buFont typeface="Wingdings" panose="05000000000000000000" pitchFamily="2" charset="2"/>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ct val="30000"/>
        </a:spcBef>
        <a:buClr>
          <a:schemeClr val="accent2"/>
        </a:buClr>
        <a:buFont typeface="Wingdings" panose="05000000000000000000" pitchFamily="2" charset="2"/>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ct val="30000"/>
        </a:spcBef>
        <a:buClr>
          <a:schemeClr val="accent2"/>
        </a:buClr>
        <a:buFont typeface="Wingdings" panose="05000000000000000000" pitchFamily="2" charset="2"/>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ct val="30000"/>
        </a:spcBef>
        <a:buClr>
          <a:schemeClr val="accent2"/>
        </a:buClr>
        <a:buFont typeface="Wingdings" panose="05000000000000000000" pitchFamily="2" charset="2"/>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ct val="30000"/>
        </a:spcBef>
        <a:buClr>
          <a:schemeClr val="accent2"/>
        </a:buClr>
        <a:buFont typeface="Wingdings" panose="05000000000000000000" pitchFamily="2" charset="2"/>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ct val="30000"/>
        </a:spcBef>
        <a:buClr>
          <a:schemeClr val="accent2"/>
        </a:buClr>
        <a:buFont typeface="Wingdings" panose="05000000000000000000" pitchFamily="2" charset="2"/>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ct val="30000"/>
        </a:spcBef>
        <a:buClr>
          <a:schemeClr val="accent2"/>
        </a:buClr>
        <a:buFont typeface="Wingdings" panose="05000000000000000000" pitchFamily="2" charset="2"/>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ct val="30000"/>
        </a:spcBef>
        <a:buClr>
          <a:schemeClr val="accent2"/>
        </a:buClr>
        <a:buFont typeface="Wingdings" panose="05000000000000000000" pitchFamily="2" charset="2"/>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www.google.com.sa/url?sa=i&amp;rct=j&amp;q=lines+of+zahn+gross&amp;source=images&amp;cd=&amp;cad=rja&amp;docid=p7YDMR1V8-RLNM&amp;tbnid=nZuDXGzXtr3FrM:&amp;ved=0CAUQjRw&amp;url=http://www.studyblue.com/notes/note/n/quarter-4-test-1/deck/1019284&amp;ei=UW4mUYrXONGzhAfU64DoCQ&amp;psig=AFQjCNFnJDZxe9KqAFyGBCKYjReVAATq-g&amp;ust=1361558914038303"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hyperlink" Target="http://www.google.com.sa/url?sa=i&amp;rct=j&amp;q=pulmonary+embolus+with+infarction+-+gross&amp;source=images&amp;cd=&amp;cad=rja&amp;docid=DaBu--OTskMziM&amp;tbnid=3oCQ3bvkwws3sM:&amp;ved=0CAUQjRw&amp;url=http://www.studyblue.com/notes/note/n/lab-4-hemodynamic-disorders/deck/3091095&amp;ei=nnAmUeKECsiHhQfUmYDoBw&amp;psig=AFQjCNGtbYkhBbfP0xHW_yHAIfm8oGYFvg&amp;ust=1361560083730400"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lstStyle/>
          <a:p>
            <a:r>
              <a:rPr lang="en-US" dirty="0" smtClean="0"/>
              <a:t>Fatty liver and calcification</a:t>
            </a:r>
            <a:endParaRPr lang="en-US" dirty="0"/>
          </a:p>
        </p:txBody>
      </p:sp>
      <p:sp>
        <p:nvSpPr>
          <p:cNvPr id="4" name="Title 3"/>
          <p:cNvSpPr>
            <a:spLocks noGrp="1"/>
          </p:cNvSpPr>
          <p:nvPr>
            <p:ph type="ctrTitle"/>
          </p:nvPr>
        </p:nvSpPr>
        <p:spPr/>
        <p:txBody>
          <a:bodyPr/>
          <a:lstStyle/>
          <a:p>
            <a:r>
              <a:rPr lang="en-US" dirty="0" smtClean="0"/>
              <a:t>Remaining cell injury Foundation </a:t>
            </a:r>
            <a:r>
              <a:rPr lang="en-US" dirty="0"/>
              <a:t>Block Practical</a:t>
            </a:r>
          </a:p>
        </p:txBody>
      </p:sp>
    </p:spTree>
    <p:extLst>
      <p:ext uri="{BB962C8B-B14F-4D97-AF65-F5344CB8AC3E}">
        <p14:creationId xmlns:p14="http://schemas.microsoft.com/office/powerpoint/2010/main" val="506337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817" name="Picture 1"/>
          <p:cNvPicPr>
            <a:picLocks noChangeAspect="1" noChangeArrowheads="1"/>
          </p:cNvPicPr>
          <p:nvPr/>
        </p:nvPicPr>
        <p:blipFill>
          <a:blip r:embed="rId2" cstate="print"/>
          <a:srcRect/>
          <a:stretch>
            <a:fillRect/>
          </a:stretch>
        </p:blipFill>
        <p:spPr bwMode="auto">
          <a:xfrm>
            <a:off x="857224" y="928671"/>
            <a:ext cx="7429552" cy="4572032"/>
          </a:xfrm>
          <a:prstGeom prst="rect">
            <a:avLst/>
          </a:prstGeom>
          <a:noFill/>
          <a:ln w="28575">
            <a:solidFill>
              <a:schemeClr val="tx1"/>
            </a:solidFill>
            <a:miter lim="800000"/>
            <a:headEnd/>
            <a:tailEnd/>
          </a:ln>
          <a:effectLst/>
        </p:spPr>
      </p:pic>
      <p:sp>
        <p:nvSpPr>
          <p:cNvPr id="5" name="Rounded Rectangle 4"/>
          <p:cNvSpPr/>
          <p:nvPr/>
        </p:nvSpPr>
        <p:spPr>
          <a:xfrm>
            <a:off x="1500166" y="214290"/>
            <a:ext cx="6143668" cy="500066"/>
          </a:xfrm>
          <a:prstGeom prst="roundRect">
            <a:avLst/>
          </a:prstGeom>
          <a:solidFill>
            <a:srgbClr val="0064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Dystrophic Calcification of the Skin</a:t>
            </a:r>
            <a:endParaRPr lang="en-US" sz="2400" b="1" i="1" dirty="0">
              <a:effectLst>
                <a:outerShdw blurRad="38100" dist="38100" dir="2700000" algn="tl">
                  <a:srgbClr val="000000">
                    <a:alpha val="43137"/>
                  </a:srgbClr>
                </a:outerShdw>
              </a:effectLst>
            </a:endParaRPr>
          </a:p>
        </p:txBody>
      </p:sp>
      <p:sp>
        <p:nvSpPr>
          <p:cNvPr id="4" name="Rectangle 3"/>
          <p:cNvSpPr/>
          <p:nvPr/>
        </p:nvSpPr>
        <p:spPr>
          <a:xfrm>
            <a:off x="857224" y="5534585"/>
            <a:ext cx="7358114" cy="1323439"/>
          </a:xfrm>
          <a:prstGeom prst="rect">
            <a:avLst/>
          </a:prstGeom>
        </p:spPr>
        <p:txBody>
          <a:bodyPr wrap="square">
            <a:spAutoFit/>
          </a:bodyPr>
          <a:lstStyle/>
          <a:p>
            <a:pPr algn="ctr"/>
            <a:r>
              <a:rPr lang="en-US" sz="2000" b="1" i="1" dirty="0" smtClean="0"/>
              <a:t>Multiple erythematous hard papules in linear configuration on the extensor aspect of the arm. Within the lesion there were several 2-5 mm white calcifications</a:t>
            </a:r>
            <a:endParaRPr lang="en-US" sz="2000" b="1" i="1" dirty="0"/>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590506425"/>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3" name="Picture 1"/>
          <p:cNvPicPr>
            <a:picLocks noChangeAspect="1" noChangeArrowheads="1"/>
          </p:cNvPicPr>
          <p:nvPr/>
        </p:nvPicPr>
        <p:blipFill>
          <a:blip r:embed="rId3" cstate="print"/>
          <a:srcRect/>
          <a:stretch>
            <a:fillRect/>
          </a:stretch>
        </p:blipFill>
        <p:spPr bwMode="auto">
          <a:xfrm>
            <a:off x="714348" y="857232"/>
            <a:ext cx="7572428" cy="4633931"/>
          </a:xfrm>
          <a:prstGeom prst="rect">
            <a:avLst/>
          </a:prstGeom>
          <a:noFill/>
          <a:ln w="28575">
            <a:solidFill>
              <a:schemeClr val="tx1"/>
            </a:solidFill>
            <a:miter lim="800000"/>
            <a:headEnd/>
            <a:tailEnd/>
          </a:ln>
          <a:effectLst/>
        </p:spPr>
      </p:pic>
      <p:sp>
        <p:nvSpPr>
          <p:cNvPr id="5" name="Rectangle 4"/>
          <p:cNvSpPr/>
          <p:nvPr/>
        </p:nvSpPr>
        <p:spPr>
          <a:xfrm>
            <a:off x="642910" y="5534585"/>
            <a:ext cx="7643866" cy="1323439"/>
          </a:xfrm>
          <a:prstGeom prst="rect">
            <a:avLst/>
          </a:prstGeom>
        </p:spPr>
        <p:txBody>
          <a:bodyPr wrap="square">
            <a:spAutoFit/>
          </a:bodyPr>
          <a:lstStyle/>
          <a:p>
            <a:pPr algn="ctr"/>
            <a:r>
              <a:rPr lang="en-US" sz="2000" b="1" i="1" dirty="0" smtClean="0"/>
              <a:t>Calcifying panniculitis with fibrosis of the subcutaneous connective tissue septae, adjacent inflammation containing plasmocytes and lymphocytes, and a deposit of calcification (arrow). </a:t>
            </a:r>
            <a:endParaRPr lang="en-US" sz="2000" b="1" i="1" dirty="0"/>
          </a:p>
        </p:txBody>
      </p:sp>
      <p:sp>
        <p:nvSpPr>
          <p:cNvPr id="7" name="Right Arrow 6"/>
          <p:cNvSpPr/>
          <p:nvPr/>
        </p:nvSpPr>
        <p:spPr>
          <a:xfrm>
            <a:off x="3857620" y="3286124"/>
            <a:ext cx="857256" cy="35719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500166" y="214290"/>
            <a:ext cx="6143668" cy="500066"/>
          </a:xfrm>
          <a:prstGeom prst="roundRect">
            <a:avLst/>
          </a:prstGeom>
          <a:solidFill>
            <a:srgbClr val="0064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Dystrophic Calcification of the Skin</a:t>
            </a:r>
            <a:endParaRPr lang="en-US" sz="2400" b="1" i="1" dirty="0">
              <a:effectLst>
                <a:outerShdw blurRad="38100" dist="38100" dir="2700000" algn="tl">
                  <a:srgbClr val="000000">
                    <a:alpha val="43137"/>
                  </a:srgbClr>
                </a:outerShdw>
              </a:effectLst>
            </a:endParaRPr>
          </a:p>
        </p:txBody>
      </p:sp>
      <p:sp>
        <p:nvSpPr>
          <p:cNvPr id="10" name="TextBox 9"/>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1" name="TextBox 10"/>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09423570"/>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8 c"/>
          <p:cNvPicPr>
            <a:picLocks noChangeAspect="1" noChangeArrowheads="1"/>
          </p:cNvPicPr>
          <p:nvPr/>
        </p:nvPicPr>
        <p:blipFill>
          <a:blip r:embed="rId3" cstate="print"/>
          <a:srcRect/>
          <a:stretch>
            <a:fillRect/>
          </a:stretch>
        </p:blipFill>
        <p:spPr bwMode="auto">
          <a:xfrm>
            <a:off x="642910" y="857232"/>
            <a:ext cx="7715304" cy="47863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ounded Rectangle 4"/>
          <p:cNvSpPr/>
          <p:nvPr/>
        </p:nvSpPr>
        <p:spPr>
          <a:xfrm>
            <a:off x="1428728" y="214290"/>
            <a:ext cx="6143668" cy="500066"/>
          </a:xfrm>
          <a:prstGeom prst="roundRect">
            <a:avLst/>
          </a:prstGeom>
          <a:solidFill>
            <a:srgbClr val="0064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Dystrophic Calcification of the Skin</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642910" y="5770923"/>
            <a:ext cx="7500990" cy="1015663"/>
          </a:xfrm>
          <a:prstGeom prst="rect">
            <a:avLst/>
          </a:prstGeom>
        </p:spPr>
        <p:txBody>
          <a:bodyPr wrap="square">
            <a:spAutoFit/>
          </a:bodyPr>
          <a:lstStyle/>
          <a:p>
            <a:pPr algn="ctr"/>
            <a:r>
              <a:rPr lang="en-US" sz="2000" b="1" i="1" dirty="0" smtClean="0"/>
              <a:t>Irregular blue granular deposits of calcium in the dermis surrounded by fibrous tissue and foreign body giant cell reaction</a:t>
            </a:r>
            <a:endParaRPr lang="en-US" sz="2000" b="1" i="1" dirty="0"/>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4809779"/>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7"/>
          <p:cNvSpPr txBox="1"/>
          <p:nvPr/>
        </p:nvSpPr>
        <p:spPr>
          <a:xfrm>
            <a:off x="740027" y="6261556"/>
            <a:ext cx="141817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chemeClr val="bg1"/>
                </a:solidFill>
              </a:rPr>
              <a:t>Prepared by:</a:t>
            </a:r>
            <a:endParaRPr lang="en-US" dirty="0">
              <a:solidFill>
                <a:schemeClr val="bg1"/>
              </a:solidFill>
            </a:endParaRPr>
          </a:p>
        </p:txBody>
      </p:sp>
      <p:sp>
        <p:nvSpPr>
          <p:cNvPr id="10" name="TextBox 8"/>
          <p:cNvSpPr txBox="1"/>
          <p:nvPr/>
        </p:nvSpPr>
        <p:spPr>
          <a:xfrm>
            <a:off x="2340227" y="6021288"/>
            <a:ext cx="1567461"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050" b="1" i="1" dirty="0" smtClean="0">
                <a:solidFill>
                  <a:schemeClr val="bg1"/>
                </a:solidFill>
              </a:rPr>
              <a:t>Prof.  Ammar Al Rikabi</a:t>
            </a:r>
          </a:p>
          <a:p>
            <a:pPr marL="171450" indent="-171450">
              <a:buFont typeface="Arial" panose="020B0604020202020204" pitchFamily="34" charset="0"/>
              <a:buChar char="•"/>
            </a:pPr>
            <a:r>
              <a:rPr lang="en-US" sz="1050" b="1" i="1" dirty="0" smtClean="0">
                <a:solidFill>
                  <a:schemeClr val="bg1"/>
                </a:solidFill>
              </a:rPr>
              <a:t>Dr. Sayed Al Esawy</a:t>
            </a:r>
          </a:p>
          <a:p>
            <a:pPr marL="171450" indent="-171450">
              <a:buFont typeface="Arial" panose="020B0604020202020204" pitchFamily="34" charset="0"/>
              <a:buChar char="•"/>
            </a:pPr>
            <a:r>
              <a:rPr lang="en-US" sz="1050" b="1" i="1" dirty="0" smtClean="0">
                <a:solidFill>
                  <a:schemeClr val="bg1"/>
                </a:solidFill>
              </a:rPr>
              <a:t>Dr. Marie Mukhashin</a:t>
            </a:r>
          </a:p>
          <a:p>
            <a:pPr marL="171450" indent="-171450">
              <a:buFont typeface="Arial" panose="020B0604020202020204" pitchFamily="34" charset="0"/>
              <a:buChar char="•"/>
            </a:pPr>
            <a:r>
              <a:rPr lang="en-US" sz="1050" b="1" i="1" dirty="0" smtClean="0">
                <a:solidFill>
                  <a:schemeClr val="bg1"/>
                </a:solidFill>
              </a:rPr>
              <a:t>Dr. Shaesta Zaidi</a:t>
            </a:r>
          </a:p>
        </p:txBody>
      </p:sp>
      <p:sp>
        <p:nvSpPr>
          <p:cNvPr id="11" name="Rectangle 10"/>
          <p:cNvSpPr/>
          <p:nvPr/>
        </p:nvSpPr>
        <p:spPr>
          <a:xfrm>
            <a:off x="4800600" y="6355997"/>
            <a:ext cx="4159696" cy="523220"/>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1" i="1" dirty="0">
                <a:solidFill>
                  <a:schemeClr val="bg1"/>
                </a:solidFill>
              </a:rPr>
              <a:t>Head of Pathology Department: </a:t>
            </a:r>
            <a:r>
              <a:rPr lang="en-US" sz="1200" b="1" i="1" dirty="0">
                <a:solidFill>
                  <a:schemeClr val="bg1"/>
                </a:solidFill>
              </a:rPr>
              <a:t>Dr. </a:t>
            </a:r>
            <a:r>
              <a:rPr lang="en-US" sz="1400" b="1" i="1" dirty="0">
                <a:solidFill>
                  <a:schemeClr val="bg1"/>
                </a:solidFill>
              </a:rPr>
              <a:t>Hisham Al Khalidi</a:t>
            </a:r>
            <a:endParaRPr lang="en-US" sz="1200" b="1" i="1" dirty="0">
              <a:solidFill>
                <a:schemeClr val="bg1"/>
              </a:solidFill>
            </a:endParaRPr>
          </a:p>
          <a:p>
            <a:pPr algn="r"/>
            <a:endParaRPr lang="en-US" sz="1400" b="1" i="1" dirty="0">
              <a:solidFill>
                <a:schemeClr val="bg1"/>
              </a:solidFill>
            </a:endParaRPr>
          </a:p>
        </p:txBody>
      </p:sp>
      <p:sp>
        <p:nvSpPr>
          <p:cNvPr id="2" name="Title 1"/>
          <p:cNvSpPr>
            <a:spLocks noGrp="1"/>
          </p:cNvSpPr>
          <p:nvPr>
            <p:ph type="ctrTitle"/>
          </p:nvPr>
        </p:nvSpPr>
        <p:spPr/>
        <p:txBody>
          <a:bodyPr/>
          <a:lstStyle/>
          <a:p>
            <a:r>
              <a:rPr lang="en-US" dirty="0" smtClean="0"/>
              <a:t>Foundation Block Practical</a:t>
            </a:r>
            <a:endParaRPr lang="en-US" dirty="0"/>
          </a:p>
        </p:txBody>
      </p:sp>
      <p:sp>
        <p:nvSpPr>
          <p:cNvPr id="3" name="Subtitle 2"/>
          <p:cNvSpPr>
            <a:spLocks noGrp="1"/>
          </p:cNvSpPr>
          <p:nvPr>
            <p:ph type="subTitle" idx="1"/>
          </p:nvPr>
        </p:nvSpPr>
        <p:spPr/>
        <p:txBody>
          <a:bodyPr>
            <a:normAutofit/>
          </a:bodyPr>
          <a:lstStyle/>
          <a:p>
            <a:r>
              <a:rPr lang="en-US" sz="3200" b="1" dirty="0" smtClean="0"/>
              <a:t>Thromboembolic disorder</a:t>
            </a:r>
          </a:p>
          <a:p>
            <a:r>
              <a:rPr lang="en-US" sz="1200" b="1" dirty="0" smtClean="0"/>
              <a:t>Additional information added by Sufia Husain</a:t>
            </a:r>
            <a:endParaRPr lang="en-US" sz="1200" b="1" dirty="0"/>
          </a:p>
        </p:txBody>
      </p:sp>
    </p:spTree>
    <p:extLst>
      <p:ext uri="{BB962C8B-B14F-4D97-AF65-F5344CB8AC3E}">
        <p14:creationId xmlns:p14="http://schemas.microsoft.com/office/powerpoint/2010/main" val="2971342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57290" y="2214554"/>
            <a:ext cx="7500990" cy="985846"/>
          </a:xfrm>
        </p:spPr>
        <p:txBody>
          <a:bodyPr>
            <a:noAutofit/>
          </a:bodyPr>
          <a:lstStyle/>
          <a:p>
            <a:pPr algn="ctr"/>
            <a:r>
              <a:rPr lang="en-US" b="1" i="1" dirty="0" smtClean="0">
                <a:solidFill>
                  <a:srgbClr val="FF99FF"/>
                </a:solidFill>
                <a:effectLst>
                  <a:outerShdw blurRad="38100" dist="38100" dir="2700000" algn="tl">
                    <a:srgbClr val="000000">
                      <a:alpha val="43137"/>
                    </a:srgbClr>
                  </a:outerShdw>
                </a:effectLst>
              </a:rPr>
              <a:t>1- Organizing Thrombus</a:t>
            </a:r>
            <a:endParaRPr lang="en-US" b="1" i="1" dirty="0">
              <a:solidFill>
                <a:srgbClr val="FF99FF"/>
              </a:solidFill>
              <a:effectLst>
                <a:outerShdw blurRad="38100" dist="38100" dir="2700000" algn="tl">
                  <a:srgbClr val="000000">
                    <a:alpha val="43137"/>
                  </a:srgbClr>
                </a:outerShdw>
              </a:effectLst>
            </a:endParaRPr>
          </a:p>
        </p:txBody>
      </p:sp>
      <p:sp>
        <p:nvSpPr>
          <p:cNvPr id="5" name="TextBox 4"/>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5"/>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5231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sz="half" idx="2"/>
          </p:nvPr>
        </p:nvSpPr>
        <p:spPr>
          <a:xfrm>
            <a:off x="381001" y="1371601"/>
            <a:ext cx="8686800" cy="1736724"/>
          </a:xfrm>
          <a:ln>
            <a:prstDash val="solid"/>
          </a:ln>
          <a:extLst>
            <a:ext uri="{91240B29-F687-4F45-9708-019B960494DF}">
              <a14:hiddenLine xmlns:a14="http://schemas.microsoft.com/office/drawing/2010/main" w="9525">
                <a:solidFill>
                  <a:srgbClr val="000000"/>
                </a:solidFill>
                <a:prstDash val="sysDash"/>
                <a:miter lim="800000"/>
                <a:headEnd/>
                <a:tailEnd/>
              </a14:hiddenLine>
            </a:ext>
          </a:extLst>
        </p:spPr>
        <p:txBody>
          <a:bodyPr/>
          <a:lstStyle/>
          <a:p>
            <a:pPr eaLnBrk="1" hangingPunct="1"/>
            <a:r>
              <a:rPr lang="en-US" sz="2000" dirty="0" smtClean="0"/>
              <a:t>Thrombosis is a process by which a thrombus is formed. </a:t>
            </a:r>
          </a:p>
          <a:p>
            <a:pPr eaLnBrk="1" hangingPunct="1"/>
            <a:r>
              <a:rPr lang="en-US" sz="2000" dirty="0" smtClean="0"/>
              <a:t>A thrombus is a solid mass of blood constituents which develops in artery or vein.</a:t>
            </a:r>
          </a:p>
          <a:p>
            <a:pPr eaLnBrk="1" hangingPunct="1"/>
            <a:r>
              <a:rPr lang="en-US" sz="2000" dirty="0" smtClean="0"/>
              <a:t>It is intravascular coagulation of blood and it can cause significant interruption to blood flow.</a:t>
            </a:r>
          </a:p>
          <a:p>
            <a:pPr eaLnBrk="1" hangingPunct="1"/>
            <a:endParaRPr lang="en-US" sz="2000" dirty="0" smtClean="0"/>
          </a:p>
        </p:txBody>
      </p:sp>
      <p:sp>
        <p:nvSpPr>
          <p:cNvPr id="17410" name="Rectangle 2"/>
          <p:cNvSpPr>
            <a:spLocks noGrp="1" noChangeArrowheads="1"/>
          </p:cNvSpPr>
          <p:nvPr>
            <p:ph type="title"/>
          </p:nvPr>
        </p:nvSpPr>
        <p:spPr>
          <a:xfrm>
            <a:off x="533399" y="0"/>
            <a:ext cx="8229600" cy="1143000"/>
          </a:xfrm>
        </p:spPr>
        <p:txBody>
          <a:bodyPr/>
          <a:lstStyle/>
          <a:p>
            <a:pPr eaLnBrk="1" fontAlgn="auto" hangingPunct="1">
              <a:spcAft>
                <a:spcPts val="0"/>
              </a:spcAft>
              <a:defRPr/>
            </a:pPr>
            <a:r>
              <a:rPr lang="en-US" b="1" dirty="0" smtClean="0"/>
              <a:t>ADDITIONAL INFORMATION:</a:t>
            </a:r>
            <a:br>
              <a:rPr lang="en-US" b="1" dirty="0" smtClean="0"/>
            </a:br>
            <a:r>
              <a:rPr lang="en-US" b="1" dirty="0" smtClean="0"/>
              <a:t>Thrombosis</a:t>
            </a:r>
          </a:p>
        </p:txBody>
      </p:sp>
      <p:pic>
        <p:nvPicPr>
          <p:cNvPr id="23557"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43462" y="3735645"/>
            <a:ext cx="4300538"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8"/>
          <p:cNvSpPr>
            <a:spLocks noChangeArrowheads="1"/>
          </p:cNvSpPr>
          <p:nvPr/>
        </p:nvSpPr>
        <p:spPr bwMode="auto">
          <a:xfrm>
            <a:off x="4952613" y="5712082"/>
            <a:ext cx="457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sz="800" dirty="0">
                <a:solidFill>
                  <a:schemeClr val="bg1"/>
                </a:solidFill>
              </a:rPr>
              <a:t>research.vet.upenn.edu600 × 323Search by image</a:t>
            </a:r>
          </a:p>
          <a:p>
            <a:r>
              <a:rPr lang="en-US" sz="800" dirty="0">
                <a:solidFill>
                  <a:schemeClr val="bg1"/>
                </a:solidFill>
              </a:rPr>
              <a:t>(aortic thrombus)</a:t>
            </a:r>
          </a:p>
        </p:txBody>
      </p:sp>
      <p:sp>
        <p:nvSpPr>
          <p:cNvPr id="10" name="Rectangle 3"/>
          <p:cNvSpPr>
            <a:spLocks noGrp="1" noChangeArrowheads="1"/>
          </p:cNvSpPr>
          <p:nvPr>
            <p:ph idx="1"/>
          </p:nvPr>
        </p:nvSpPr>
        <p:spPr>
          <a:xfrm>
            <a:off x="512804" y="3122741"/>
            <a:ext cx="4648200" cy="2913063"/>
          </a:xfrm>
        </p:spPr>
        <p:txBody>
          <a:bodyPr>
            <a:normAutofit/>
          </a:bodyPr>
          <a:lstStyle/>
          <a:p>
            <a:pPr marL="609600" indent="-609600" eaLnBrk="1" hangingPunct="1">
              <a:buFont typeface="Wingdings" panose="05000000000000000000" pitchFamily="2" charset="2"/>
              <a:buNone/>
              <a:defRPr/>
            </a:pPr>
            <a:r>
              <a:rPr lang="en-US" sz="2000" dirty="0" smtClean="0"/>
              <a:t>Pathogenesis: </a:t>
            </a:r>
            <a:r>
              <a:rPr lang="en-US" sz="2000" b="0" dirty="0" smtClean="0"/>
              <a:t>3 primary factors that</a:t>
            </a:r>
          </a:p>
          <a:p>
            <a:pPr marL="609600" indent="-609600" eaLnBrk="1" hangingPunct="1">
              <a:buFont typeface="Wingdings" panose="05000000000000000000" pitchFamily="2" charset="2"/>
              <a:buNone/>
              <a:defRPr/>
            </a:pPr>
            <a:r>
              <a:rPr lang="en-US" sz="2000" b="0" dirty="0" smtClean="0"/>
              <a:t>predispose to thrombus formation,</a:t>
            </a:r>
          </a:p>
          <a:p>
            <a:pPr marL="609600" indent="-609600" eaLnBrk="1" hangingPunct="1">
              <a:buFont typeface="Wingdings" panose="05000000000000000000" pitchFamily="2" charset="2"/>
              <a:buNone/>
              <a:defRPr/>
            </a:pPr>
            <a:r>
              <a:rPr lang="en-US" sz="2000" b="0" dirty="0" smtClean="0"/>
              <a:t>Called as </a:t>
            </a:r>
            <a:r>
              <a:rPr lang="en-US" sz="2000" b="0" i="1" dirty="0" smtClean="0"/>
              <a:t>Virchow triad</a:t>
            </a:r>
            <a:r>
              <a:rPr lang="en-US" sz="2000" b="0" dirty="0" smtClean="0"/>
              <a:t>: </a:t>
            </a:r>
          </a:p>
          <a:p>
            <a:pPr marL="760413" lvl="1" indent="-609600">
              <a:buFont typeface="Wingdings" panose="05000000000000000000" pitchFamily="2" charset="2"/>
              <a:buAutoNum type="arabicParenBoth"/>
              <a:defRPr/>
            </a:pPr>
            <a:r>
              <a:rPr lang="en-US" sz="2150" b="0" dirty="0" smtClean="0"/>
              <a:t>endothelial injury </a:t>
            </a:r>
          </a:p>
          <a:p>
            <a:pPr marL="760413" lvl="1" indent="-609600">
              <a:buFont typeface="Wingdings" panose="05000000000000000000" pitchFamily="2" charset="2"/>
              <a:buAutoNum type="arabicParenBoth"/>
              <a:defRPr/>
            </a:pPr>
            <a:r>
              <a:rPr lang="en-US" sz="2150" b="0" dirty="0" smtClean="0"/>
              <a:t>stasis or turbulence of blood flow</a:t>
            </a:r>
          </a:p>
          <a:p>
            <a:pPr marL="760413" lvl="1" indent="-609600">
              <a:buFont typeface="Wingdings" panose="05000000000000000000" pitchFamily="2" charset="2"/>
              <a:buAutoNum type="arabicParenBoth"/>
              <a:defRPr/>
            </a:pPr>
            <a:r>
              <a:rPr lang="en-US" sz="2150" b="0" dirty="0" smtClean="0"/>
              <a:t>blood hypercoagulability </a:t>
            </a:r>
          </a:p>
        </p:txBody>
      </p:sp>
    </p:spTree>
    <p:extLst>
      <p:ext uri="{BB962C8B-B14F-4D97-AF65-F5344CB8AC3E}">
        <p14:creationId xmlns:p14="http://schemas.microsoft.com/office/powerpoint/2010/main" val="4220017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idx="1"/>
          </p:nvPr>
        </p:nvSpPr>
        <p:spPr>
          <a:xfrm>
            <a:off x="609600" y="1066800"/>
            <a:ext cx="5715000" cy="5791200"/>
          </a:xfrm>
        </p:spPr>
        <p:txBody>
          <a:bodyPr>
            <a:normAutofit fontScale="92500" lnSpcReduction="20000"/>
          </a:bodyPr>
          <a:lstStyle/>
          <a:p>
            <a:pPr marL="365760" indent="-256032" eaLnBrk="1" fontAlgn="auto" hangingPunct="1">
              <a:lnSpc>
                <a:spcPct val="90000"/>
              </a:lnSpc>
              <a:spcAft>
                <a:spcPts val="0"/>
              </a:spcAft>
              <a:buClr>
                <a:schemeClr val="accent3"/>
              </a:buClr>
              <a:buFont typeface="Georgia"/>
              <a:buChar char="•"/>
              <a:defRPr/>
            </a:pPr>
            <a:endParaRPr lang="en-US" sz="2000" dirty="0" smtClean="0"/>
          </a:p>
          <a:p>
            <a:pPr marL="452628" indent="-342900" eaLnBrk="1" fontAlgn="auto" hangingPunct="1">
              <a:lnSpc>
                <a:spcPct val="90000"/>
              </a:lnSpc>
              <a:spcAft>
                <a:spcPts val="0"/>
              </a:spcAft>
              <a:buClr>
                <a:schemeClr val="accent3"/>
              </a:buClr>
              <a:buFont typeface="Arial" panose="020B0604020202020204" pitchFamily="34" charset="0"/>
              <a:buChar char="•"/>
              <a:defRPr/>
            </a:pPr>
            <a:r>
              <a:rPr lang="en-US" sz="2000" dirty="0" smtClean="0"/>
              <a:t>Thrombi may develop anywhere in the cardiovascular system, the cardiac chambers, valve cusps, arteries, veins, or capillaries. They vary in size and shape, depending on the site of origin.</a:t>
            </a:r>
          </a:p>
          <a:p>
            <a:pPr marL="452628" indent="-342900" eaLnBrk="1" fontAlgn="auto" hangingPunct="1">
              <a:lnSpc>
                <a:spcPct val="90000"/>
              </a:lnSpc>
              <a:spcAft>
                <a:spcPts val="0"/>
              </a:spcAft>
              <a:buClr>
                <a:schemeClr val="accent3"/>
              </a:buClr>
              <a:buFont typeface="Arial" panose="020B0604020202020204" pitchFamily="34" charset="0"/>
              <a:buChar char="•"/>
              <a:defRPr/>
            </a:pPr>
            <a:endParaRPr lang="en-US" sz="2000" dirty="0" smtClean="0"/>
          </a:p>
          <a:p>
            <a:pPr marL="452628" indent="-342900" eaLnBrk="1" fontAlgn="auto" hangingPunct="1">
              <a:lnSpc>
                <a:spcPct val="90000"/>
              </a:lnSpc>
              <a:spcAft>
                <a:spcPts val="0"/>
              </a:spcAft>
              <a:buClr>
                <a:schemeClr val="accent3"/>
              </a:buClr>
              <a:buFont typeface="Arial" panose="020B0604020202020204" pitchFamily="34" charset="0"/>
              <a:buChar char="•"/>
              <a:defRPr/>
            </a:pPr>
            <a:r>
              <a:rPr lang="en-US" sz="2000" dirty="0" smtClean="0"/>
              <a:t>Thrombi in the artery or heart usually begin at a site of endothelial injury (e.g., atherosclerotic plaque) or turbulence (vessel bifurcation). Thrombi  in vein occur in sites of stasis. </a:t>
            </a:r>
          </a:p>
          <a:p>
            <a:pPr marL="452628" indent="-342900" eaLnBrk="1" fontAlgn="auto" hangingPunct="1">
              <a:spcAft>
                <a:spcPts val="0"/>
              </a:spcAft>
              <a:buClr>
                <a:schemeClr val="accent3"/>
              </a:buClr>
              <a:buFont typeface="Arial" panose="020B0604020202020204" pitchFamily="34" charset="0"/>
              <a:buChar char="•"/>
              <a:defRPr/>
            </a:pPr>
            <a:endParaRPr lang="en-US" sz="2000" dirty="0" smtClean="0"/>
          </a:p>
          <a:p>
            <a:pPr marL="452628" indent="-342900" eaLnBrk="1" fontAlgn="auto" hangingPunct="1">
              <a:spcAft>
                <a:spcPts val="0"/>
              </a:spcAft>
              <a:buClr>
                <a:schemeClr val="accent3"/>
              </a:buClr>
              <a:buFont typeface="Arial" panose="020B0604020202020204" pitchFamily="34" charset="0"/>
              <a:buChar char="•"/>
              <a:defRPr/>
            </a:pPr>
            <a:r>
              <a:rPr lang="en-US" sz="2000" dirty="0" smtClean="0"/>
              <a:t>A </a:t>
            </a:r>
            <a:r>
              <a:rPr lang="en-US" sz="2000" dirty="0"/>
              <a:t>thrombus is made up of fibrin, platelets and red blood cell. Inflammatory cells can also be present. </a:t>
            </a:r>
            <a:endParaRPr lang="en-US" sz="2000" dirty="0" smtClean="0"/>
          </a:p>
          <a:p>
            <a:pPr marL="452628" indent="-342900" eaLnBrk="1" fontAlgn="auto" hangingPunct="1">
              <a:spcAft>
                <a:spcPts val="0"/>
              </a:spcAft>
              <a:buClr>
                <a:schemeClr val="accent3"/>
              </a:buClr>
              <a:buFont typeface="Arial" panose="020B0604020202020204" pitchFamily="34" charset="0"/>
              <a:buChar char="•"/>
              <a:defRPr/>
            </a:pPr>
            <a:endParaRPr lang="en-US" sz="2000" dirty="0" smtClean="0"/>
          </a:p>
          <a:p>
            <a:pPr marL="452628" indent="-342900" eaLnBrk="1" fontAlgn="auto" hangingPunct="1">
              <a:spcAft>
                <a:spcPts val="0"/>
              </a:spcAft>
              <a:buClr>
                <a:schemeClr val="accent3"/>
              </a:buClr>
              <a:buFont typeface="Arial" panose="020B0604020202020204" pitchFamily="34" charset="0"/>
              <a:buChar char="•"/>
              <a:defRPr/>
            </a:pPr>
            <a:r>
              <a:rPr lang="en-US" sz="2000" dirty="0" smtClean="0"/>
              <a:t>When </a:t>
            </a:r>
            <a:r>
              <a:rPr lang="en-US" sz="2000" dirty="0"/>
              <a:t>formed in the heart or aorta, thrombi may </a:t>
            </a:r>
            <a:r>
              <a:rPr lang="en-US" sz="2000" dirty="0" smtClean="0"/>
              <a:t>have </a:t>
            </a:r>
            <a:r>
              <a:rPr lang="en-US" sz="2000" dirty="0"/>
              <a:t>laminations, called </a:t>
            </a:r>
            <a:r>
              <a:rPr lang="en-US" sz="2000" b="1" dirty="0"/>
              <a:t>lines of Zahn</a:t>
            </a:r>
            <a:r>
              <a:rPr lang="en-US" sz="2000" dirty="0"/>
              <a:t>; these are produced by alternating pale layers of platelets admixed with some fibrin and darker layers containing more red cells. </a:t>
            </a:r>
            <a:endParaRPr lang="en-US" sz="2000" dirty="0" smtClean="0"/>
          </a:p>
          <a:p>
            <a:pPr marL="452628" indent="-342900" eaLnBrk="1" fontAlgn="auto" hangingPunct="1">
              <a:spcAft>
                <a:spcPts val="0"/>
              </a:spcAft>
              <a:buClr>
                <a:schemeClr val="accent3"/>
              </a:buClr>
              <a:buFont typeface="Arial" panose="020B0604020202020204" pitchFamily="34" charset="0"/>
              <a:buChar char="•"/>
              <a:defRPr/>
            </a:pPr>
            <a:endParaRPr lang="en-US" sz="2000" dirty="0" smtClean="0"/>
          </a:p>
          <a:p>
            <a:pPr marL="365760" indent="-256032" eaLnBrk="1" fontAlgn="auto" hangingPunct="1">
              <a:lnSpc>
                <a:spcPct val="90000"/>
              </a:lnSpc>
              <a:spcAft>
                <a:spcPts val="0"/>
              </a:spcAft>
              <a:buClr>
                <a:schemeClr val="accent3"/>
              </a:buClr>
              <a:buFont typeface="Georgia"/>
              <a:buChar char="•"/>
              <a:defRPr/>
            </a:pPr>
            <a:endParaRPr lang="en-US" dirty="0" smtClean="0"/>
          </a:p>
        </p:txBody>
      </p:sp>
      <p:sp>
        <p:nvSpPr>
          <p:cNvPr id="35842" name="Rectangle 2"/>
          <p:cNvSpPr>
            <a:spLocks noGrp="1" noChangeArrowheads="1"/>
          </p:cNvSpPr>
          <p:nvPr>
            <p:ph type="title"/>
          </p:nvPr>
        </p:nvSpPr>
        <p:spPr>
          <a:xfrm>
            <a:off x="457200" y="0"/>
            <a:ext cx="8077200" cy="762000"/>
          </a:xfrm>
        </p:spPr>
        <p:txBody>
          <a:bodyPr>
            <a:normAutofit fontScale="90000"/>
          </a:bodyPr>
          <a:lstStyle/>
          <a:p>
            <a:pPr>
              <a:defRPr/>
            </a:pPr>
            <a:r>
              <a:rPr lang="en-US" dirty="0" smtClean="0"/>
              <a:t/>
            </a:r>
            <a:br>
              <a:rPr lang="en-US" dirty="0" smtClean="0"/>
            </a:br>
            <a:r>
              <a:rPr lang="en-US" b="1" dirty="0"/>
              <a:t>ADDITIONAL INFORMATION: </a:t>
            </a:r>
          </a:p>
        </p:txBody>
      </p:sp>
      <p:pic>
        <p:nvPicPr>
          <p:cNvPr id="3789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914400"/>
            <a:ext cx="2819400" cy="400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613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idx="1"/>
          </p:nvPr>
        </p:nvSpPr>
        <p:spPr>
          <a:xfrm>
            <a:off x="628650" y="1825625"/>
            <a:ext cx="4943475" cy="4351338"/>
          </a:xfrm>
        </p:spPr>
        <p:txBody>
          <a:bodyPr>
            <a:normAutofit fontScale="85000" lnSpcReduction="20000"/>
          </a:bodyPr>
          <a:lstStyle/>
          <a:p>
            <a:r>
              <a:rPr lang="en-US" sz="2400" dirty="0"/>
              <a:t>The growing end  of thrombi may not be well attached (particularly in veins) is prone to detachment and fragmentation, creating an </a:t>
            </a:r>
            <a:r>
              <a:rPr lang="en-US" sz="2400" b="1" dirty="0"/>
              <a:t>embolus</a:t>
            </a:r>
            <a:r>
              <a:rPr lang="en-US" sz="2400" dirty="0"/>
              <a:t>. </a:t>
            </a:r>
          </a:p>
          <a:p>
            <a:pPr eaLnBrk="1" hangingPunct="1"/>
            <a:r>
              <a:rPr lang="en-US" i="1" dirty="0" smtClean="0"/>
              <a:t>An embolus is a detached intravascular solid, liquid, or gaseous mass that is carried by the blood to a site distant from its point of origin.</a:t>
            </a:r>
            <a:r>
              <a:rPr lang="en-US" dirty="0" smtClean="0"/>
              <a:t> </a:t>
            </a:r>
          </a:p>
          <a:p>
            <a:pPr eaLnBrk="1" hangingPunct="1"/>
            <a:r>
              <a:rPr lang="en-US" dirty="0" smtClean="0"/>
              <a:t>Almost all emboli represent some part of a dislodged thrombus, hence the commonly used term </a:t>
            </a:r>
            <a:r>
              <a:rPr lang="en-US" i="1" dirty="0" smtClean="0"/>
              <a:t>thromboembolism.</a:t>
            </a:r>
            <a:r>
              <a:rPr lang="en-US" dirty="0" smtClean="0"/>
              <a:t> </a:t>
            </a:r>
          </a:p>
          <a:p>
            <a:pPr eaLnBrk="1" hangingPunct="1"/>
            <a:r>
              <a:rPr lang="en-US" dirty="0" smtClean="0"/>
              <a:t>The emboli ultimately lodge in vessels too small to permit further passage, resulting in partial or complete vascular occlusion leading to ischemic necrosis of distal tissue,  (</a:t>
            </a:r>
            <a:r>
              <a:rPr lang="en-US" i="1" dirty="0" smtClean="0"/>
              <a:t>infarction).</a:t>
            </a:r>
            <a:r>
              <a:rPr lang="en-US" dirty="0" smtClean="0"/>
              <a:t> Depending on the site of origin, emboli may lodge in the pulmonary or systemic circulations. </a:t>
            </a:r>
          </a:p>
          <a:p>
            <a:pPr eaLnBrk="1" hangingPunct="1"/>
            <a:endParaRPr lang="en-US" dirty="0" smtClean="0"/>
          </a:p>
        </p:txBody>
      </p:sp>
      <p:sp>
        <p:nvSpPr>
          <p:cNvPr id="46082" name="Rectangle 2"/>
          <p:cNvSpPr>
            <a:spLocks noGrp="1" noChangeArrowheads="1"/>
          </p:cNvSpPr>
          <p:nvPr>
            <p:ph type="title"/>
          </p:nvPr>
        </p:nvSpPr>
        <p:spPr/>
        <p:txBody>
          <a:bodyPr/>
          <a:lstStyle/>
          <a:p>
            <a:pPr>
              <a:defRPr/>
            </a:pPr>
            <a:r>
              <a:rPr lang="en-US" b="1" dirty="0"/>
              <a:t>ADDITIONAL INFORMATION:</a:t>
            </a:r>
            <a:br>
              <a:rPr lang="en-US" b="1" dirty="0"/>
            </a:br>
            <a:r>
              <a:rPr lang="en-US" b="1" dirty="0" smtClean="0"/>
              <a:t>EMBOLISM</a:t>
            </a:r>
            <a:endParaRPr lang="en-US" b="1" dirty="0"/>
          </a:p>
        </p:txBody>
      </p:sp>
      <p:pic>
        <p:nvPicPr>
          <p:cNvPr id="4813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72125" y="2590800"/>
            <a:ext cx="3571875"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8744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idx="1"/>
          </p:nvPr>
        </p:nvSpPr>
        <p:spPr>
          <a:xfrm>
            <a:off x="381000" y="1752600"/>
            <a:ext cx="8534400" cy="4711700"/>
          </a:xfrm>
        </p:spPr>
        <p:txBody>
          <a:bodyPr>
            <a:normAutofit/>
          </a:bodyPr>
          <a:lstStyle/>
          <a:p>
            <a:pPr marL="0" indent="0">
              <a:buNone/>
            </a:pPr>
            <a:r>
              <a:rPr lang="en-US" sz="2400" b="1" dirty="0"/>
              <a:t>PULMONARY THROMBOEMBOLISM </a:t>
            </a:r>
            <a:endParaRPr lang="en-US" sz="2400" b="1" dirty="0" smtClean="0"/>
          </a:p>
          <a:p>
            <a:r>
              <a:rPr lang="en-US" sz="2400" dirty="0" smtClean="0"/>
              <a:t>Depending on size of embolus, it may occlude main pulmonary artery, or impact across the bifurcation </a:t>
            </a:r>
            <a:r>
              <a:rPr lang="en-US" sz="2400" i="1" dirty="0" smtClean="0"/>
              <a:t>(saddle embolus)</a:t>
            </a:r>
            <a:r>
              <a:rPr lang="en-US" sz="2400" dirty="0" smtClean="0"/>
              <a:t>, or pass out into the smaller, branching arterioles</a:t>
            </a:r>
          </a:p>
          <a:p>
            <a:pPr eaLnBrk="1" hangingPunct="1">
              <a:lnSpc>
                <a:spcPct val="90000"/>
              </a:lnSpc>
            </a:pPr>
            <a:r>
              <a:rPr lang="en-US" sz="2400" dirty="0" smtClean="0"/>
              <a:t>Most pulmonary emboli (60% to 80%) are clinically silent because they are small. The large pulmonary emboli </a:t>
            </a:r>
            <a:r>
              <a:rPr lang="en-US" sz="2400" dirty="0" err="1" smtClean="0"/>
              <a:t>e.g</a:t>
            </a:r>
            <a:r>
              <a:rPr lang="en-US" sz="2400" dirty="0" smtClean="0"/>
              <a:t> saddle emboli can cause sudden death. </a:t>
            </a:r>
          </a:p>
          <a:p>
            <a:pPr marL="0" indent="0">
              <a:buNone/>
            </a:pPr>
            <a:r>
              <a:rPr lang="en-US" sz="2400" b="1" dirty="0" smtClean="0"/>
              <a:t>SYSTEMIC THROMBOEMBOLISM</a:t>
            </a:r>
          </a:p>
          <a:p>
            <a:r>
              <a:rPr lang="en-US" sz="2400" dirty="0"/>
              <a:t>refers to emboli traveling within the arterial circulation. </a:t>
            </a:r>
          </a:p>
          <a:p>
            <a:pPr marL="0" indent="0">
              <a:buNone/>
            </a:pPr>
            <a:endParaRPr lang="en-US" sz="2400" dirty="0" smtClean="0"/>
          </a:p>
          <a:p>
            <a:pPr eaLnBrk="1" hangingPunct="1">
              <a:lnSpc>
                <a:spcPct val="90000"/>
              </a:lnSpc>
            </a:pPr>
            <a:endParaRPr lang="en-US" i="1" dirty="0" smtClean="0"/>
          </a:p>
        </p:txBody>
      </p:sp>
      <p:sp>
        <p:nvSpPr>
          <p:cNvPr id="47106" name="Rectangle 2"/>
          <p:cNvSpPr>
            <a:spLocks noGrp="1" noChangeArrowheads="1"/>
          </p:cNvSpPr>
          <p:nvPr>
            <p:ph type="title"/>
          </p:nvPr>
        </p:nvSpPr>
        <p:spPr>
          <a:xfrm>
            <a:off x="628650" y="365127"/>
            <a:ext cx="7886700" cy="930274"/>
          </a:xfrm>
        </p:spPr>
        <p:txBody>
          <a:bodyPr>
            <a:normAutofit fontScale="90000"/>
          </a:bodyPr>
          <a:lstStyle/>
          <a:p>
            <a:pPr>
              <a:defRPr/>
            </a:pPr>
            <a:r>
              <a:rPr lang="en-US" sz="4000" b="1" dirty="0"/>
              <a:t>ADDITIONAL INFORMATION:</a:t>
            </a:r>
            <a:br>
              <a:rPr lang="en-US" sz="4000" b="1" dirty="0"/>
            </a:br>
            <a:r>
              <a:rPr lang="en-US" sz="3800" b="1" dirty="0" smtClean="0"/>
              <a:t>EMBOLISM </a:t>
            </a:r>
            <a:endParaRPr lang="en-US" sz="3800" b="1" dirty="0"/>
          </a:p>
        </p:txBody>
      </p:sp>
    </p:spTree>
    <p:extLst>
      <p:ext uri="{BB962C8B-B14F-4D97-AF65-F5344CB8AC3E}">
        <p14:creationId xmlns:p14="http://schemas.microsoft.com/office/powerpoint/2010/main" val="2100128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827584" y="6021288"/>
            <a:ext cx="7344816" cy="707886"/>
          </a:xfrm>
          <a:prstGeom prst="rect">
            <a:avLst/>
          </a:prstGeom>
        </p:spPr>
        <p:txBody>
          <a:bodyPr wrap="square">
            <a:spAutoFit/>
          </a:bodyPr>
          <a:lstStyle/>
          <a:p>
            <a:pPr algn="ctr"/>
            <a:r>
              <a:rPr lang="en-US" sz="2000" b="1" i="1" dirty="0" smtClean="0"/>
              <a:t>Organizing thrombus in a case of pulmonary embolism</a:t>
            </a:r>
            <a:endParaRPr lang="en-US" sz="2000" i="1" dirty="0"/>
          </a:p>
        </p:txBody>
      </p:sp>
      <p:sp>
        <p:nvSpPr>
          <p:cNvPr id="5" name="Rounded Rectangle 4"/>
          <p:cNvSpPr/>
          <p:nvPr/>
        </p:nvSpPr>
        <p:spPr>
          <a:xfrm>
            <a:off x="2267744" y="188640"/>
            <a:ext cx="4248472"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Organizing Thrombus </a:t>
            </a:r>
            <a:endParaRPr lang="en-US" sz="2400" b="1" i="1" dirty="0"/>
          </a:p>
        </p:txBody>
      </p:sp>
      <p:pic>
        <p:nvPicPr>
          <p:cNvPr id="143362" name="Picture 2" descr="http://classconnection.s3.amazonaws.com/86/flashcards/468086/png/pulmonary_embolic1312665035556.png">
            <a:hlinkClick r:id="rId3"/>
          </p:cNvPr>
          <p:cNvPicPr>
            <a:picLocks noChangeAspect="1" noChangeArrowheads="1"/>
          </p:cNvPicPr>
          <p:nvPr/>
        </p:nvPicPr>
        <p:blipFill>
          <a:blip r:embed="rId4" cstate="print"/>
          <a:srcRect/>
          <a:stretch>
            <a:fillRect/>
          </a:stretch>
        </p:blipFill>
        <p:spPr bwMode="auto">
          <a:xfrm>
            <a:off x="275706" y="837522"/>
            <a:ext cx="8256734" cy="5038659"/>
          </a:xfrm>
          <a:prstGeom prst="rect">
            <a:avLst/>
          </a:prstGeom>
          <a:noFill/>
          <a:ln w="28575">
            <a:solidFill>
              <a:schemeClr val="tx1"/>
            </a:solidFill>
          </a:ln>
        </p:spPr>
      </p:pic>
      <p:sp>
        <p:nvSpPr>
          <p:cNvPr id="8" name="TextBox 7"/>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49432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00298" y="2768132"/>
            <a:ext cx="5429288" cy="1589562"/>
          </a:xfrm>
        </p:spPr>
        <p:txBody>
          <a:bodyPr>
            <a:noAutofit/>
          </a:bodyPr>
          <a:lstStyle/>
          <a:p>
            <a:pPr algn="ctr"/>
            <a:r>
              <a:rPr lang="en-US" sz="4400" b="1" i="1" dirty="0" smtClean="0">
                <a:solidFill>
                  <a:srgbClr val="00CCFF"/>
                </a:solidFill>
                <a:effectLst>
                  <a:outerShdw blurRad="38100" dist="38100" dir="2700000" algn="tl">
                    <a:srgbClr val="000000">
                      <a:alpha val="43137"/>
                    </a:srgbClr>
                  </a:outerShdw>
                </a:effectLst>
              </a:rPr>
              <a:t>1- FATTY LIVER</a:t>
            </a:r>
            <a:br>
              <a:rPr lang="en-US" sz="4400" b="1" i="1" dirty="0" smtClean="0">
                <a:solidFill>
                  <a:srgbClr val="00CCFF"/>
                </a:solidFill>
                <a:effectLst>
                  <a:outerShdw blurRad="38100" dist="38100" dir="2700000" algn="tl">
                    <a:srgbClr val="000000">
                      <a:alpha val="43137"/>
                    </a:srgbClr>
                  </a:outerShdw>
                </a:effectLst>
              </a:rPr>
            </a:br>
            <a:r>
              <a:rPr lang="en-US" sz="4400" b="1" i="1" dirty="0" smtClean="0">
                <a:solidFill>
                  <a:srgbClr val="00CCFF"/>
                </a:solidFill>
                <a:effectLst>
                  <a:outerShdw blurRad="38100" dist="38100" dir="2700000" algn="tl">
                    <a:srgbClr val="000000">
                      <a:alpha val="43137"/>
                    </a:srgbClr>
                  </a:outerShdw>
                </a:effectLst>
              </a:rPr>
              <a:t>(STEATOSIS)</a:t>
            </a:r>
            <a:endParaRPr lang="en-US" sz="4400" b="1" i="1" dirty="0">
              <a:solidFill>
                <a:srgbClr val="00CCFF"/>
              </a:solidFill>
              <a:effectLst>
                <a:outerShdw blurRad="38100" dist="38100" dir="2700000" algn="tl">
                  <a:srgbClr val="000000">
                    <a:alpha val="43137"/>
                  </a:srgbClr>
                </a:outerShdw>
              </a:effectLst>
            </a:endParaRPr>
          </a:p>
        </p:txBody>
      </p:sp>
      <p:sp>
        <p:nvSpPr>
          <p:cNvPr id="4" name="TextBox 3"/>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12687154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395536" y="5085184"/>
            <a:ext cx="7848872" cy="1200329"/>
          </a:xfrm>
          <a:prstGeom prst="rect">
            <a:avLst/>
          </a:prstGeom>
        </p:spPr>
        <p:txBody>
          <a:bodyPr wrap="square">
            <a:spAutoFit/>
          </a:bodyPr>
          <a:lstStyle/>
          <a:p>
            <a:pPr algn="ctr"/>
            <a:r>
              <a:rPr lang="en-US" b="1" i="1" dirty="0" smtClean="0"/>
              <a:t>This is the microscopic appearance of a pulmonary thromboembolus in a large pulmonary artery. There are interdigitating areas of pale pink and red that form the "lines of Zahn" characteristic for a thrombus. These lines represent layers of red cells, platelets, and fibrin which are laid down in the vessel as the thrombus forms.</a:t>
            </a:r>
            <a:endParaRPr lang="en-US" b="1" i="1" dirty="0"/>
          </a:p>
        </p:txBody>
      </p:sp>
      <p:pic>
        <p:nvPicPr>
          <p:cNvPr id="317442" name="Picture 2" descr="http://library.med.utah.edu/WebPath/jpeg1/LUNG065.jpg"/>
          <p:cNvPicPr>
            <a:picLocks noChangeAspect="1" noChangeArrowheads="1"/>
          </p:cNvPicPr>
          <p:nvPr/>
        </p:nvPicPr>
        <p:blipFill>
          <a:blip r:embed="rId2" cstate="print"/>
          <a:srcRect/>
          <a:stretch>
            <a:fillRect/>
          </a:stretch>
        </p:blipFill>
        <p:spPr bwMode="auto">
          <a:xfrm>
            <a:off x="467544" y="908720"/>
            <a:ext cx="8064896" cy="4160887"/>
          </a:xfrm>
          <a:prstGeom prst="rect">
            <a:avLst/>
          </a:prstGeom>
          <a:noFill/>
          <a:ln w="28575">
            <a:solidFill>
              <a:schemeClr val="tx1"/>
            </a:solidFill>
          </a:ln>
        </p:spPr>
      </p:pic>
      <p:sp>
        <p:nvSpPr>
          <p:cNvPr id="4" name="Rounded Rectangle 3"/>
          <p:cNvSpPr/>
          <p:nvPr/>
        </p:nvSpPr>
        <p:spPr>
          <a:xfrm>
            <a:off x="1043608" y="188640"/>
            <a:ext cx="7200800"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Organizing Thrombus with Lines of Zahn</a:t>
            </a:r>
            <a:endParaRPr lang="en-US" sz="2400"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997955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4034" name="Picture 4"/>
          <p:cNvPicPr>
            <a:picLocks noChangeAspect="1" noChangeArrowheads="1"/>
          </p:cNvPicPr>
          <p:nvPr/>
        </p:nvPicPr>
        <p:blipFill>
          <a:blip r:embed="rId3" cstate="print"/>
          <a:srcRect/>
          <a:stretch>
            <a:fillRect/>
          </a:stretch>
        </p:blipFill>
        <p:spPr bwMode="auto">
          <a:xfrm>
            <a:off x="4644008" y="1124744"/>
            <a:ext cx="4104456" cy="4320479"/>
          </a:xfrm>
          <a:prstGeom prst="rect">
            <a:avLst/>
          </a:prstGeom>
          <a:noFill/>
          <a:ln w="28575">
            <a:solidFill>
              <a:schemeClr val="tx1"/>
            </a:solidFill>
            <a:miter lim="800000"/>
            <a:headEnd/>
            <a:tailEnd/>
          </a:ln>
        </p:spPr>
      </p:pic>
      <p:sp>
        <p:nvSpPr>
          <p:cNvPr id="6" name="Rectangle 5"/>
          <p:cNvSpPr/>
          <p:nvPr/>
        </p:nvSpPr>
        <p:spPr>
          <a:xfrm>
            <a:off x="179512" y="5445224"/>
            <a:ext cx="8496944" cy="1231106"/>
          </a:xfrm>
          <a:prstGeom prst="rect">
            <a:avLst/>
          </a:prstGeom>
        </p:spPr>
        <p:txBody>
          <a:bodyPr wrap="square">
            <a:spAutoFit/>
          </a:bodyPr>
          <a:lstStyle/>
          <a:p>
            <a:pPr algn="ctr"/>
            <a:r>
              <a:rPr lang="en-US" sz="2000" b="1" i="1" dirty="0" smtClean="0">
                <a:solidFill>
                  <a:srgbClr val="FF0000"/>
                </a:solidFill>
              </a:rPr>
              <a:t>Lines of Zahn</a:t>
            </a:r>
            <a:r>
              <a:rPr lang="en-US" b="1" i="1" dirty="0" smtClean="0"/>
              <a:t>, gross and microscopic, is evidence to prove a clot is </a:t>
            </a:r>
          </a:p>
          <a:p>
            <a:pPr algn="ctr"/>
            <a:r>
              <a:rPr lang="en-US" b="1" i="1" dirty="0" smtClean="0"/>
              <a:t>Pre-mortem which is different from the clots appearing like</a:t>
            </a:r>
          </a:p>
          <a:p>
            <a:pPr algn="ctr"/>
            <a:r>
              <a:rPr lang="en-US" b="1" i="1" dirty="0" smtClean="0"/>
              <a:t> current jelly or chicken fat  which are said to be Post-mortem.</a:t>
            </a:r>
          </a:p>
          <a:p>
            <a:pPr algn="ctr"/>
            <a:r>
              <a:rPr lang="en-US" b="1" i="1" dirty="0" smtClean="0"/>
              <a:t> These lines represent layers of red cells, platelets, and fibrin  </a:t>
            </a:r>
          </a:p>
        </p:txBody>
      </p:sp>
      <p:sp>
        <p:nvSpPr>
          <p:cNvPr id="9" name="Rounded Rectangle 8"/>
          <p:cNvSpPr/>
          <p:nvPr/>
        </p:nvSpPr>
        <p:spPr>
          <a:xfrm>
            <a:off x="2195736" y="332656"/>
            <a:ext cx="4320480"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Lines of Zahn</a:t>
            </a:r>
            <a:endParaRPr lang="en-US" sz="2800" b="1" i="1" dirty="0">
              <a:effectLst>
                <a:outerShdw blurRad="38100" dist="38100" dir="2700000" algn="tl">
                  <a:srgbClr val="000000">
                    <a:alpha val="43137"/>
                  </a:srgbClr>
                </a:outerShdw>
              </a:effectLst>
            </a:endParaRPr>
          </a:p>
        </p:txBody>
      </p:sp>
      <p:pic>
        <p:nvPicPr>
          <p:cNvPr id="137222" name="Picture 6" descr="http://www.pathguy.com/sol/11132.jpg"/>
          <p:cNvPicPr>
            <a:picLocks noChangeAspect="1" noChangeArrowheads="1"/>
          </p:cNvPicPr>
          <p:nvPr/>
        </p:nvPicPr>
        <p:blipFill>
          <a:blip r:embed="rId4" cstate="print"/>
          <a:srcRect/>
          <a:stretch>
            <a:fillRect/>
          </a:stretch>
        </p:blipFill>
        <p:spPr bwMode="auto">
          <a:xfrm>
            <a:off x="179512" y="1124744"/>
            <a:ext cx="4320480" cy="4320480"/>
          </a:xfrm>
          <a:prstGeom prst="rect">
            <a:avLst/>
          </a:prstGeom>
          <a:noFill/>
          <a:ln w="28575">
            <a:solidFill>
              <a:schemeClr val="tx1"/>
            </a:solidFill>
          </a:ln>
        </p:spPr>
      </p:pic>
      <p:sp>
        <p:nvSpPr>
          <p:cNvPr id="10" name="TextBox 9"/>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1" name="TextBox 10"/>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850323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sz="half" idx="1"/>
          </p:nvPr>
        </p:nvSpPr>
        <p:spPr>
          <a:xfrm>
            <a:off x="628650" y="1825625"/>
            <a:ext cx="4629150" cy="4351338"/>
          </a:xfrm>
        </p:spPr>
        <p:txBody>
          <a:bodyPr>
            <a:normAutofit fontScale="92500" lnSpcReduction="10000"/>
          </a:bodyPr>
          <a:lstStyle/>
          <a:p>
            <a:pPr marL="0" indent="0">
              <a:buNone/>
            </a:pPr>
            <a:r>
              <a:rPr lang="en-US" b="1" dirty="0"/>
              <a:t>Postmortem </a:t>
            </a:r>
            <a:r>
              <a:rPr lang="en-US" b="1" dirty="0" smtClean="0"/>
              <a:t>clots:  </a:t>
            </a:r>
            <a:r>
              <a:rPr lang="en-US" dirty="0" smtClean="0"/>
              <a:t>is a clot </a:t>
            </a:r>
            <a:r>
              <a:rPr lang="en-US" dirty="0"/>
              <a:t>formed in the heart or in a blood vessel after death.</a:t>
            </a:r>
            <a:endParaRPr lang="en-US" b="1" dirty="0" smtClean="0"/>
          </a:p>
          <a:p>
            <a:r>
              <a:rPr lang="en-US" altLang="en-US" dirty="0" smtClean="0"/>
              <a:t>At autopsy, postmortem clots may be confused for thrombi. </a:t>
            </a:r>
          </a:p>
          <a:p>
            <a:pPr eaLnBrk="1" hangingPunct="1">
              <a:lnSpc>
                <a:spcPct val="90000"/>
              </a:lnSpc>
            </a:pPr>
            <a:r>
              <a:rPr lang="en-US" altLang="en-US" dirty="0" smtClean="0"/>
              <a:t>Postmortem clots are gelatinous with a dark red dependent portion where red cells have settled by gravity at the bottom and an upper layer of yellow </a:t>
            </a:r>
            <a:r>
              <a:rPr lang="en-US" altLang="en-US" i="1" dirty="0" smtClean="0"/>
              <a:t>chicken fat</a:t>
            </a:r>
            <a:r>
              <a:rPr lang="en-US" altLang="en-US" dirty="0" smtClean="0"/>
              <a:t> like supernatant. </a:t>
            </a:r>
          </a:p>
          <a:p>
            <a:pPr eaLnBrk="1" hangingPunct="1">
              <a:lnSpc>
                <a:spcPct val="90000"/>
              </a:lnSpc>
            </a:pPr>
            <a:r>
              <a:rPr lang="en-US" altLang="en-US" dirty="0" smtClean="0"/>
              <a:t>Post mortem clots are not attached to the underlying blood vessel wall. </a:t>
            </a:r>
          </a:p>
          <a:p>
            <a:pPr eaLnBrk="1" hangingPunct="1">
              <a:lnSpc>
                <a:spcPct val="90000"/>
              </a:lnSpc>
            </a:pPr>
            <a:r>
              <a:rPr lang="en-US" altLang="en-US" dirty="0" smtClean="0"/>
              <a:t>Thrombi are firmer, have a point of attachment to blood vessel, and show vague lines of pale gray fibrin. </a:t>
            </a:r>
          </a:p>
        </p:txBody>
      </p:sp>
      <p:sp>
        <p:nvSpPr>
          <p:cNvPr id="40962" name="Rectangle 2"/>
          <p:cNvSpPr>
            <a:spLocks noGrp="1" noChangeArrowheads="1"/>
          </p:cNvSpPr>
          <p:nvPr>
            <p:ph type="title"/>
          </p:nvPr>
        </p:nvSpPr>
        <p:spPr/>
        <p:txBody>
          <a:bodyPr/>
          <a:lstStyle/>
          <a:p>
            <a:pPr>
              <a:defRPr/>
            </a:pPr>
            <a:r>
              <a:rPr lang="en-US" dirty="0"/>
              <a:t/>
            </a:r>
            <a:br>
              <a:rPr lang="en-US" dirty="0"/>
            </a:br>
            <a:r>
              <a:rPr lang="en-US" b="1" dirty="0"/>
              <a:t>ADDITIONAL INFORMATION: </a:t>
            </a:r>
            <a:endParaRPr lang="en-US" dirty="0"/>
          </a:p>
        </p:txBody>
      </p:sp>
      <p:pic>
        <p:nvPicPr>
          <p:cNvPr id="2" name="Picture 1"/>
          <p:cNvPicPr>
            <a:picLocks noChangeAspect="1"/>
          </p:cNvPicPr>
          <p:nvPr/>
        </p:nvPicPr>
        <p:blipFill>
          <a:blip r:embed="rId2"/>
          <a:stretch>
            <a:fillRect/>
          </a:stretch>
        </p:blipFill>
        <p:spPr>
          <a:xfrm>
            <a:off x="5638800" y="2356923"/>
            <a:ext cx="2547418" cy="3838575"/>
          </a:xfrm>
          <a:prstGeom prst="rect">
            <a:avLst/>
          </a:prstGeom>
        </p:spPr>
      </p:pic>
    </p:spTree>
    <p:extLst>
      <p:ext uri="{BB962C8B-B14F-4D97-AF65-F5344CB8AC3E}">
        <p14:creationId xmlns:p14="http://schemas.microsoft.com/office/powerpoint/2010/main" val="282809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6418" name="Picture 2" descr="http://www.path.utah.edu/casepath/pm%20cases/pmcase7/PMCase7Image15.jpg"/>
          <p:cNvPicPr>
            <a:picLocks noChangeAspect="1" noChangeArrowheads="1"/>
          </p:cNvPicPr>
          <p:nvPr/>
        </p:nvPicPr>
        <p:blipFill>
          <a:blip r:embed="rId2" cstate="print"/>
          <a:srcRect/>
          <a:stretch>
            <a:fillRect/>
          </a:stretch>
        </p:blipFill>
        <p:spPr bwMode="auto">
          <a:xfrm>
            <a:off x="539552" y="836712"/>
            <a:ext cx="7920880" cy="4248472"/>
          </a:xfrm>
          <a:prstGeom prst="rect">
            <a:avLst/>
          </a:prstGeom>
          <a:noFill/>
          <a:ln w="28575">
            <a:solidFill>
              <a:schemeClr val="tx1"/>
            </a:solidFill>
          </a:ln>
        </p:spPr>
      </p:pic>
      <p:sp>
        <p:nvSpPr>
          <p:cNvPr id="4" name="Rounded Rectangle 3"/>
          <p:cNvSpPr/>
          <p:nvPr/>
        </p:nvSpPr>
        <p:spPr>
          <a:xfrm>
            <a:off x="1187624" y="188640"/>
            <a:ext cx="6768752"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Thromboembolus in Pulmonary Artery</a:t>
            </a:r>
            <a:endParaRPr lang="en-US" sz="2400" b="1" i="1" dirty="0"/>
          </a:p>
        </p:txBody>
      </p:sp>
      <p:sp>
        <p:nvSpPr>
          <p:cNvPr id="5" name="Rectangle 4"/>
          <p:cNvSpPr/>
          <p:nvPr/>
        </p:nvSpPr>
        <p:spPr>
          <a:xfrm>
            <a:off x="323528" y="5157192"/>
            <a:ext cx="8208912" cy="1477328"/>
          </a:xfrm>
          <a:prstGeom prst="rect">
            <a:avLst/>
          </a:prstGeom>
        </p:spPr>
        <p:txBody>
          <a:bodyPr wrap="square">
            <a:spAutoFit/>
          </a:bodyPr>
          <a:lstStyle/>
          <a:p>
            <a:pPr algn="ctr"/>
            <a:r>
              <a:rPr lang="en-US" b="1" i="1" dirty="0" smtClean="0"/>
              <a:t>Pulmonary thromboembolus in a small pulmonary artery. The interdigitating areas of pale pink and red within the organizing embolus form the “lines of Zahn” (arrow) characteristic of a thrombus. These lines represent layers of red cells, platelets, and fibrin that are laid down in the vessel as the thrombus forms</a:t>
            </a:r>
            <a:endParaRPr lang="en-US" b="1" i="1" dirty="0"/>
          </a:p>
        </p:txBody>
      </p:sp>
      <p:cxnSp>
        <p:nvCxnSpPr>
          <p:cNvPr id="7" name="Straight Arrow Connector 6"/>
          <p:cNvCxnSpPr/>
          <p:nvPr/>
        </p:nvCxnSpPr>
        <p:spPr>
          <a:xfrm flipV="1">
            <a:off x="3851920" y="3212976"/>
            <a:ext cx="144016" cy="720080"/>
          </a:xfrm>
          <a:prstGeom prst="straightConnector1">
            <a:avLst/>
          </a:prstGeom>
          <a:ln w="57150">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587464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14414" y="2285992"/>
            <a:ext cx="7243786" cy="1066808"/>
          </a:xfrm>
        </p:spPr>
        <p:txBody>
          <a:bodyPr>
            <a:normAutofit fontScale="90000"/>
          </a:bodyPr>
          <a:lstStyle/>
          <a:p>
            <a:pPr algn="ctr"/>
            <a:r>
              <a:rPr lang="en-US" b="1" i="1" dirty="0" smtClean="0">
                <a:solidFill>
                  <a:srgbClr val="FFC000"/>
                </a:solidFill>
                <a:effectLst>
                  <a:outerShdw blurRad="38100" dist="38100" dir="2700000" algn="tl">
                    <a:srgbClr val="000000">
                      <a:alpha val="43137"/>
                    </a:srgbClr>
                  </a:outerShdw>
                </a:effectLst>
              </a:rPr>
              <a:t>2- Pulmonary Embolus with Infarction</a:t>
            </a:r>
            <a:endParaRPr lang="en-US" b="1" i="1" dirty="0">
              <a:solidFill>
                <a:srgbClr val="FFC000"/>
              </a:solidFill>
              <a:effectLst>
                <a:outerShdw blurRad="38100" dist="38100" dir="2700000" algn="tl">
                  <a:srgbClr val="000000">
                    <a:alpha val="43137"/>
                  </a:srgbClr>
                </a:outerShdw>
              </a:effectLst>
            </a:endParaRPr>
          </a:p>
        </p:txBody>
      </p:sp>
      <p:sp>
        <p:nvSpPr>
          <p:cNvPr id="5" name="TextBox 4"/>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5"/>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486620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4145" name="Picture 1"/>
          <p:cNvPicPr>
            <a:picLocks noChangeAspect="1" noChangeArrowheads="1"/>
          </p:cNvPicPr>
          <p:nvPr/>
        </p:nvPicPr>
        <p:blipFill>
          <a:blip r:embed="rId3" cstate="print"/>
          <a:srcRect/>
          <a:stretch>
            <a:fillRect/>
          </a:stretch>
        </p:blipFill>
        <p:spPr bwMode="auto">
          <a:xfrm>
            <a:off x="4716016" y="764704"/>
            <a:ext cx="3888432" cy="4896544"/>
          </a:xfrm>
          <a:prstGeom prst="rect">
            <a:avLst/>
          </a:prstGeom>
          <a:noFill/>
          <a:ln w="28575">
            <a:solidFill>
              <a:schemeClr val="tx1"/>
            </a:solidFill>
            <a:miter lim="800000"/>
            <a:headEnd/>
            <a:tailEnd/>
          </a:ln>
        </p:spPr>
      </p:pic>
      <p:sp>
        <p:nvSpPr>
          <p:cNvPr id="4" name="Rectangle 3"/>
          <p:cNvSpPr/>
          <p:nvPr/>
        </p:nvSpPr>
        <p:spPr>
          <a:xfrm>
            <a:off x="539552" y="5661248"/>
            <a:ext cx="7704856" cy="923330"/>
          </a:xfrm>
          <a:prstGeom prst="rect">
            <a:avLst/>
          </a:prstGeom>
        </p:spPr>
        <p:txBody>
          <a:bodyPr wrap="square">
            <a:spAutoFit/>
          </a:bodyPr>
          <a:lstStyle/>
          <a:p>
            <a:pPr algn="ctr"/>
            <a:r>
              <a:rPr lang="en-US" b="1" i="1" dirty="0" smtClean="0"/>
              <a:t>This specimen shows an area of dead lung tissue ("infarction") due to blockage of one of the major arteries to the lung by an embolus ("blood clot") originating from the deep veins of the leg.</a:t>
            </a:r>
            <a:endParaRPr lang="en-US" b="1" i="1" dirty="0"/>
          </a:p>
        </p:txBody>
      </p:sp>
      <p:sp>
        <p:nvSpPr>
          <p:cNvPr id="5" name="Rounded Rectangle 4"/>
          <p:cNvSpPr/>
          <p:nvPr/>
        </p:nvSpPr>
        <p:spPr>
          <a:xfrm>
            <a:off x="1619672" y="116632"/>
            <a:ext cx="5976664"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Pulmonary Embolus with Infarction</a:t>
            </a:r>
            <a:endParaRPr lang="en-US" sz="2400" b="1" i="1" dirty="0">
              <a:effectLst>
                <a:outerShdw blurRad="38100" dist="38100" dir="2700000" algn="tl">
                  <a:srgbClr val="000000">
                    <a:alpha val="43137"/>
                  </a:srgbClr>
                </a:outerShdw>
              </a:effectLst>
            </a:endParaRPr>
          </a:p>
        </p:txBody>
      </p:sp>
      <p:sp>
        <p:nvSpPr>
          <p:cNvPr id="6" name="Right Arrow 5"/>
          <p:cNvSpPr/>
          <p:nvPr/>
        </p:nvSpPr>
        <p:spPr>
          <a:xfrm rot="18064200">
            <a:off x="5660924" y="2120504"/>
            <a:ext cx="576064" cy="177874"/>
          </a:xfrm>
          <a:prstGeom prst="rightArrow">
            <a:avLst/>
          </a:prstGeom>
          <a:solidFill>
            <a:srgbClr val="FF0000"/>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4147" name="Picture 3" descr="http://classconnection.s3.amazonaws.com/633/flashcards/853633/png/screen_shot_2012-06-05_at_75559_am1338900969741.png">
            <a:hlinkClick r:id="rId4"/>
          </p:cNvPr>
          <p:cNvPicPr>
            <a:picLocks noChangeAspect="1" noChangeArrowheads="1"/>
          </p:cNvPicPr>
          <p:nvPr/>
        </p:nvPicPr>
        <p:blipFill>
          <a:blip r:embed="rId5" cstate="print"/>
          <a:srcRect/>
          <a:stretch>
            <a:fillRect/>
          </a:stretch>
        </p:blipFill>
        <p:spPr bwMode="auto">
          <a:xfrm>
            <a:off x="395536" y="773974"/>
            <a:ext cx="4104456" cy="4886183"/>
          </a:xfrm>
          <a:prstGeom prst="rect">
            <a:avLst/>
          </a:prstGeom>
          <a:noFill/>
          <a:ln w="28575">
            <a:solidFill>
              <a:schemeClr val="tx1"/>
            </a:solidFill>
          </a:ln>
        </p:spPr>
      </p:pic>
      <p:sp>
        <p:nvSpPr>
          <p:cNvPr id="8" name="Right Arrow 7"/>
          <p:cNvSpPr/>
          <p:nvPr/>
        </p:nvSpPr>
        <p:spPr>
          <a:xfrm rot="18064200">
            <a:off x="2546973" y="3200625"/>
            <a:ext cx="576064" cy="177874"/>
          </a:xfrm>
          <a:prstGeom prst="rightArrow">
            <a:avLst/>
          </a:prstGeom>
          <a:solidFill>
            <a:srgbClr val="FF0000"/>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2" name="TextBox 11"/>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170672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571604" y="5661248"/>
            <a:ext cx="6143668" cy="923330"/>
          </a:xfrm>
          <a:prstGeom prst="rect">
            <a:avLst/>
          </a:prstGeom>
        </p:spPr>
        <p:txBody>
          <a:bodyPr wrap="square">
            <a:spAutoFit/>
          </a:bodyPr>
          <a:lstStyle/>
          <a:p>
            <a:pPr algn="ctr"/>
            <a:r>
              <a:rPr lang="en-US" b="1" i="1" dirty="0" smtClean="0">
                <a:solidFill>
                  <a:prstClr val="black"/>
                </a:solidFill>
              </a:rPr>
              <a:t>A </a:t>
            </a:r>
            <a:r>
              <a:rPr lang="en-US" b="1" i="1" dirty="0">
                <a:solidFill>
                  <a:prstClr val="black"/>
                </a:solidFill>
              </a:rPr>
              <a:t>large pulmonary </a:t>
            </a:r>
            <a:r>
              <a:rPr lang="en-US" b="1" i="1" dirty="0" smtClean="0">
                <a:solidFill>
                  <a:prstClr val="black"/>
                </a:solidFill>
              </a:rPr>
              <a:t>thromboembolus is seen </a:t>
            </a:r>
            <a:r>
              <a:rPr lang="en-US" b="1" i="1" dirty="0">
                <a:solidFill>
                  <a:prstClr val="black"/>
                </a:solidFill>
              </a:rPr>
              <a:t>in the pulmonary </a:t>
            </a:r>
            <a:r>
              <a:rPr lang="en-US" b="1" i="1" dirty="0" smtClean="0">
                <a:solidFill>
                  <a:prstClr val="black"/>
                </a:solidFill>
              </a:rPr>
              <a:t>artery of </a:t>
            </a:r>
            <a:r>
              <a:rPr lang="en-US" b="1" i="1" dirty="0">
                <a:solidFill>
                  <a:prstClr val="black"/>
                </a:solidFill>
              </a:rPr>
              <a:t>the left </a:t>
            </a:r>
            <a:r>
              <a:rPr lang="en-US" b="1" i="1" dirty="0" smtClean="0">
                <a:solidFill>
                  <a:prstClr val="black"/>
                </a:solidFill>
              </a:rPr>
              <a:t>lung. </a:t>
            </a:r>
            <a:r>
              <a:rPr lang="en-US" b="1" i="1" dirty="0">
                <a:solidFill>
                  <a:prstClr val="black"/>
                </a:solidFill>
              </a:rPr>
              <a:t>Such thromboemboli typically originate </a:t>
            </a:r>
            <a:r>
              <a:rPr lang="en-US" b="1" i="1" dirty="0" smtClean="0">
                <a:solidFill>
                  <a:prstClr val="black"/>
                </a:solidFill>
              </a:rPr>
              <a:t>in  </a:t>
            </a:r>
            <a:r>
              <a:rPr lang="en-US" b="1" i="1" dirty="0">
                <a:solidFill>
                  <a:prstClr val="black"/>
                </a:solidFill>
              </a:rPr>
              <a:t>the leg </a:t>
            </a:r>
            <a:r>
              <a:rPr lang="en-US" b="1" i="1" dirty="0" smtClean="0">
                <a:solidFill>
                  <a:prstClr val="black"/>
                </a:solidFill>
              </a:rPr>
              <a:t>veins </a:t>
            </a:r>
            <a:r>
              <a:rPr lang="en-US" b="1" i="1" dirty="0">
                <a:solidFill>
                  <a:prstClr val="black"/>
                </a:solidFill>
              </a:rPr>
              <a:t>or pelvic veins of persons who are immobilized</a:t>
            </a:r>
          </a:p>
        </p:txBody>
      </p:sp>
      <p:pic>
        <p:nvPicPr>
          <p:cNvPr id="5" name="Picture 2" descr="http://library.med.utah.edu/WebPath/jpeg1/LUNG0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8" y="764704"/>
            <a:ext cx="4392488" cy="489654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619672" y="116632"/>
            <a:ext cx="5976664"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Pulmonary Embolus with Infarction</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775538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71538" y="2500306"/>
            <a:ext cx="7643866" cy="776294"/>
          </a:xfrm>
        </p:spPr>
        <p:txBody>
          <a:bodyPr>
            <a:normAutofit fontScale="90000"/>
          </a:bodyPr>
          <a:lstStyle/>
          <a:p>
            <a:pPr algn="ctr"/>
            <a:r>
              <a:rPr lang="en-US" b="1" i="1" dirty="0" smtClean="0">
                <a:solidFill>
                  <a:srgbClr val="FFC000"/>
                </a:solidFill>
                <a:effectLst>
                  <a:outerShdw blurRad="38100" dist="38100" dir="2700000" algn="tl">
                    <a:srgbClr val="000000">
                      <a:alpha val="43137"/>
                    </a:srgbClr>
                  </a:outerShdw>
                </a:effectLst>
              </a:rPr>
              <a:t>3- Myocardial Infarction</a:t>
            </a:r>
            <a:endParaRPr lang="en-US" b="1" i="1" dirty="0">
              <a:solidFill>
                <a:srgbClr val="FFC000"/>
              </a:solidFill>
              <a:effectLst>
                <a:outerShdw blurRad="38100" dist="38100" dir="2700000" algn="tl">
                  <a:srgbClr val="000000">
                    <a:alpha val="43137"/>
                  </a:srgbClr>
                </a:outerShdw>
              </a:effectLst>
            </a:endParaRPr>
          </a:p>
        </p:txBody>
      </p:sp>
      <p:sp>
        <p:nvSpPr>
          <p:cNvPr id="5" name="TextBox 4"/>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5"/>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073640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3"/>
          <p:cNvSpPr>
            <a:spLocks noGrp="1" noChangeArrowheads="1"/>
          </p:cNvSpPr>
          <p:nvPr>
            <p:ph idx="1"/>
          </p:nvPr>
        </p:nvSpPr>
        <p:spPr>
          <a:xfrm>
            <a:off x="457200" y="1905000"/>
            <a:ext cx="8229600" cy="4767263"/>
          </a:xfrm>
        </p:spPr>
        <p:txBody>
          <a:bodyPr>
            <a:normAutofit fontScale="92500" lnSpcReduction="10000"/>
          </a:bodyPr>
          <a:lstStyle/>
          <a:p>
            <a:pPr eaLnBrk="1" hangingPunct="1"/>
            <a:r>
              <a:rPr lang="en-US" i="1" dirty="0" smtClean="0"/>
              <a:t>An infarct is an area of ischemic necrosis caused by occlusion of either the arterial supply or the venous drainage in a particular tissue e.g.</a:t>
            </a:r>
            <a:r>
              <a:rPr lang="en-US" dirty="0" smtClean="0"/>
              <a:t> myocardial, cerebral, pulmonary and bowel infarction. </a:t>
            </a:r>
          </a:p>
          <a:p>
            <a:pPr eaLnBrk="1" hangingPunct="1"/>
            <a:r>
              <a:rPr lang="en-US" dirty="0" smtClean="0"/>
              <a:t>Most infarcts result from thrombotic or embolic events, and almost all result from arterial occlusion.</a:t>
            </a:r>
          </a:p>
          <a:p>
            <a:pPr>
              <a:defRPr/>
            </a:pPr>
            <a:r>
              <a:rPr lang="en-US" dirty="0"/>
              <a:t>Infarcts are classified on the basis of their </a:t>
            </a:r>
            <a:r>
              <a:rPr lang="en-US" dirty="0" smtClean="0"/>
              <a:t>color as  </a:t>
            </a:r>
            <a:r>
              <a:rPr lang="en-US" b="1" dirty="0"/>
              <a:t>red (hemorrhagic)</a:t>
            </a:r>
            <a:r>
              <a:rPr lang="en-US" dirty="0"/>
              <a:t> and </a:t>
            </a:r>
            <a:r>
              <a:rPr lang="en-US" b="1" dirty="0"/>
              <a:t>white (anemic</a:t>
            </a:r>
            <a:r>
              <a:rPr lang="en-US" b="1" dirty="0" smtClean="0"/>
              <a:t>).</a:t>
            </a:r>
          </a:p>
          <a:p>
            <a:pPr>
              <a:buNone/>
            </a:pPr>
            <a:r>
              <a:rPr lang="en-US" b="1" i="1" dirty="0" smtClean="0"/>
              <a:t>1)Red </a:t>
            </a:r>
            <a:r>
              <a:rPr lang="en-US" b="1" i="1" dirty="0"/>
              <a:t>(hemorrhagic) infarcts</a:t>
            </a:r>
            <a:r>
              <a:rPr lang="en-US" b="1" dirty="0"/>
              <a:t> </a:t>
            </a:r>
            <a:r>
              <a:rPr lang="en-US" dirty="0"/>
              <a:t>occur </a:t>
            </a:r>
          </a:p>
          <a:p>
            <a:r>
              <a:rPr lang="en-US" dirty="0"/>
              <a:t>with venous occlusions (such as in ovarian torsion)</a:t>
            </a:r>
          </a:p>
          <a:p>
            <a:r>
              <a:rPr lang="en-US" dirty="0"/>
              <a:t>in loose tissues (such as lung), </a:t>
            </a:r>
          </a:p>
          <a:p>
            <a:r>
              <a:rPr lang="en-US" dirty="0"/>
              <a:t>and in tissues with dual circulations (e.g., lung and small intestine), permitting flow of blood from the unobstructed vessel into the affected zone </a:t>
            </a:r>
          </a:p>
          <a:p>
            <a:pPr marL="0" indent="0">
              <a:buNone/>
            </a:pPr>
            <a:r>
              <a:rPr lang="en-US" b="1" i="1" dirty="0" smtClean="0"/>
              <a:t>2) White </a:t>
            </a:r>
            <a:r>
              <a:rPr lang="en-US" b="1" i="1" dirty="0"/>
              <a:t>(anemic) infarcts</a:t>
            </a:r>
            <a:r>
              <a:rPr lang="en-US" b="1" dirty="0"/>
              <a:t> </a:t>
            </a:r>
            <a:r>
              <a:rPr lang="en-US" dirty="0"/>
              <a:t>occur with arterial occlusions in solid organs with end-arterial circulation such as heart, spleen, </a:t>
            </a:r>
            <a:r>
              <a:rPr lang="en-US" dirty="0" smtClean="0"/>
              <a:t>liver kidney, etc.</a:t>
            </a:r>
            <a:endParaRPr lang="en-US" dirty="0"/>
          </a:p>
          <a:p>
            <a:pPr>
              <a:defRPr/>
            </a:pPr>
            <a:endParaRPr lang="en-US" dirty="0" smtClean="0"/>
          </a:p>
        </p:txBody>
      </p:sp>
      <p:sp>
        <p:nvSpPr>
          <p:cNvPr id="55298" name="Rectangle 2"/>
          <p:cNvSpPr>
            <a:spLocks noGrp="1" noChangeArrowheads="1"/>
          </p:cNvSpPr>
          <p:nvPr>
            <p:ph type="title"/>
          </p:nvPr>
        </p:nvSpPr>
        <p:spPr/>
        <p:txBody>
          <a:bodyPr/>
          <a:lstStyle/>
          <a:p>
            <a:pPr>
              <a:defRPr/>
            </a:pPr>
            <a:r>
              <a:rPr lang="en-US" sz="3600" b="1" dirty="0"/>
              <a:t>ADDITIONAL </a:t>
            </a:r>
            <a:r>
              <a:rPr lang="en-US" sz="3600" b="1" dirty="0" smtClean="0"/>
              <a:t>INFORMATION: </a:t>
            </a:r>
            <a:r>
              <a:rPr lang="en-US" b="1" dirty="0" smtClean="0"/>
              <a:t>INFARCTION</a:t>
            </a:r>
            <a:endParaRPr lang="en-US" b="1" dirty="0"/>
          </a:p>
        </p:txBody>
      </p:sp>
    </p:spTree>
    <p:extLst>
      <p:ext uri="{BB962C8B-B14F-4D97-AF65-F5344CB8AC3E}">
        <p14:creationId xmlns:p14="http://schemas.microsoft.com/office/powerpoint/2010/main" val="2513033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290" name="Picture 2" descr="C:\Documents and Settings\Mr. Amer Shafie\Desktop\1cardiovascular block\myocardial infarction2.jpg"/>
          <p:cNvPicPr>
            <a:picLocks noChangeAspect="1" noChangeArrowheads="1"/>
          </p:cNvPicPr>
          <p:nvPr/>
        </p:nvPicPr>
        <p:blipFill>
          <a:blip r:embed="rId3" cstate="print"/>
          <a:srcRect/>
          <a:stretch>
            <a:fillRect/>
          </a:stretch>
        </p:blipFill>
        <p:spPr bwMode="auto">
          <a:xfrm>
            <a:off x="2411760" y="857232"/>
            <a:ext cx="4392488" cy="4929223"/>
          </a:xfrm>
          <a:prstGeom prst="rect">
            <a:avLst/>
          </a:prstGeom>
          <a:noFill/>
          <a:ln w="28575">
            <a:solidFill>
              <a:schemeClr val="tx1"/>
            </a:solidFill>
          </a:ln>
        </p:spPr>
      </p:pic>
      <p:sp>
        <p:nvSpPr>
          <p:cNvPr id="5" name="مستطيل 4"/>
          <p:cNvSpPr/>
          <p:nvPr/>
        </p:nvSpPr>
        <p:spPr>
          <a:xfrm>
            <a:off x="1285852" y="5797713"/>
            <a:ext cx="6715172" cy="1015663"/>
          </a:xfrm>
          <a:prstGeom prst="rect">
            <a:avLst/>
          </a:prstGeom>
        </p:spPr>
        <p:txBody>
          <a:bodyPr wrap="square">
            <a:spAutoFit/>
          </a:bodyPr>
          <a:lstStyle/>
          <a:p>
            <a:pPr algn="ctr"/>
            <a:r>
              <a:rPr lang="en-US" sz="2000" b="1" i="1" dirty="0" smtClean="0"/>
              <a:t>Complications that might occur : arrhythmias , ventricular aneurysm, rupture of myocardium, cardiac tamponade and others . </a:t>
            </a:r>
            <a:endParaRPr lang="en-US" sz="2000" b="1" i="1" dirty="0"/>
          </a:p>
        </p:txBody>
      </p:sp>
      <p:sp>
        <p:nvSpPr>
          <p:cNvPr id="6" name="مستطيل مستدير الزوايا 5"/>
          <p:cNvSpPr/>
          <p:nvPr/>
        </p:nvSpPr>
        <p:spPr>
          <a:xfrm>
            <a:off x="2071670" y="285728"/>
            <a:ext cx="492922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effectLst>
                  <a:outerShdw blurRad="38100" dist="38100" dir="2700000" algn="tl">
                    <a:srgbClr val="000000">
                      <a:alpha val="43137"/>
                    </a:srgbClr>
                  </a:outerShdw>
                </a:effectLst>
              </a:rPr>
              <a:t>Myocardial Infarction</a:t>
            </a:r>
            <a:endParaRPr lang="ar-SA" sz="2400" b="1" i="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404550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4282" y="4657563"/>
            <a:ext cx="3857652" cy="923330"/>
          </a:xfrm>
          <a:prstGeom prst="rect">
            <a:avLst/>
          </a:prstGeom>
        </p:spPr>
        <p:txBody>
          <a:bodyPr wrap="square">
            <a:spAutoFit/>
          </a:bodyPr>
          <a:lstStyle/>
          <a:p>
            <a:pPr algn="ctr"/>
            <a:r>
              <a:rPr lang="en-US" b="1" i="1" dirty="0" smtClean="0"/>
              <a:t> </a:t>
            </a:r>
            <a:r>
              <a:rPr lang="en-US" b="1" i="1" dirty="0" smtClean="0">
                <a:solidFill>
                  <a:srgbClr val="FF0000"/>
                </a:solidFill>
              </a:rPr>
              <a:t>Normal Liver </a:t>
            </a:r>
            <a:r>
              <a:rPr lang="en-US" b="1" i="1" dirty="0" smtClean="0"/>
              <a:t>: This is the external surface of a normal liver. The color is brown and the surface is smooth</a:t>
            </a:r>
            <a:endParaRPr lang="en-US" b="1" i="1" dirty="0"/>
          </a:p>
        </p:txBody>
      </p:sp>
      <p:pic>
        <p:nvPicPr>
          <p:cNvPr id="1029" name="Picture 5" descr="http://library.med.utah.edu/WebPath/jpeg4/LIVER004.jpg"/>
          <p:cNvPicPr>
            <a:picLocks noChangeAspect="1" noChangeArrowheads="1"/>
          </p:cNvPicPr>
          <p:nvPr/>
        </p:nvPicPr>
        <p:blipFill>
          <a:blip r:embed="rId3" cstate="print"/>
          <a:srcRect/>
          <a:stretch>
            <a:fillRect/>
          </a:stretch>
        </p:blipFill>
        <p:spPr bwMode="auto">
          <a:xfrm>
            <a:off x="4500562" y="1214422"/>
            <a:ext cx="4229096" cy="3357585"/>
          </a:xfrm>
          <a:prstGeom prst="rect">
            <a:avLst/>
          </a:prstGeom>
          <a:noFill/>
        </p:spPr>
      </p:pic>
      <p:sp>
        <p:nvSpPr>
          <p:cNvPr id="7" name="Rectangle 6"/>
          <p:cNvSpPr/>
          <p:nvPr/>
        </p:nvSpPr>
        <p:spPr>
          <a:xfrm>
            <a:off x="4500562" y="4643446"/>
            <a:ext cx="4286248" cy="923330"/>
          </a:xfrm>
          <a:prstGeom prst="rect">
            <a:avLst/>
          </a:prstGeom>
        </p:spPr>
        <p:txBody>
          <a:bodyPr wrap="square">
            <a:spAutoFit/>
          </a:bodyPr>
          <a:lstStyle/>
          <a:p>
            <a:pPr algn="ctr"/>
            <a:r>
              <a:rPr lang="en-US" b="1" i="1" dirty="0" err="1" smtClean="0">
                <a:solidFill>
                  <a:srgbClr val="FF0000"/>
                </a:solidFill>
              </a:rPr>
              <a:t>Steatosis</a:t>
            </a:r>
            <a:r>
              <a:rPr lang="en-US" b="1" i="1" dirty="0" smtClean="0">
                <a:solidFill>
                  <a:srgbClr val="FF0000"/>
                </a:solidFill>
              </a:rPr>
              <a:t> </a:t>
            </a:r>
            <a:r>
              <a:rPr lang="en-US" b="1" i="1" dirty="0" smtClean="0"/>
              <a:t>: This liver is slightly enlarged and has a pale yellow appearance, seen both on the capsule and cut surface</a:t>
            </a:r>
            <a:endParaRPr lang="en-US" b="1" i="1" dirty="0"/>
          </a:p>
        </p:txBody>
      </p:sp>
      <p:pic>
        <p:nvPicPr>
          <p:cNvPr id="1031" name="Picture 7" descr="http://library.med.utah.edu/WebPath/jpeg4/LIVER002.jpg"/>
          <p:cNvPicPr>
            <a:picLocks noChangeAspect="1" noChangeArrowheads="1"/>
          </p:cNvPicPr>
          <p:nvPr/>
        </p:nvPicPr>
        <p:blipFill>
          <a:blip r:embed="rId4" cstate="print"/>
          <a:srcRect/>
          <a:stretch>
            <a:fillRect/>
          </a:stretch>
        </p:blipFill>
        <p:spPr bwMode="auto">
          <a:xfrm>
            <a:off x="214282" y="1214422"/>
            <a:ext cx="4214842" cy="3357586"/>
          </a:xfrm>
          <a:prstGeom prst="rect">
            <a:avLst/>
          </a:prstGeom>
          <a:noFill/>
        </p:spPr>
      </p:pic>
      <p:sp>
        <p:nvSpPr>
          <p:cNvPr id="9" name="Rounded Rectangle 8"/>
          <p:cNvSpPr/>
          <p:nvPr/>
        </p:nvSpPr>
        <p:spPr>
          <a:xfrm>
            <a:off x="928662" y="285728"/>
            <a:ext cx="7215238" cy="57150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Liver &amp; Cut Section of Fatty Liver </a:t>
            </a:r>
            <a:endParaRPr lang="en-US" sz="2400" b="1" i="1" dirty="0">
              <a:effectLst>
                <a:outerShdw blurRad="38100" dist="38100" dir="2700000" algn="tl">
                  <a:srgbClr val="000000">
                    <a:alpha val="43137"/>
                  </a:srgbClr>
                </a:outerShdw>
              </a:effectLst>
            </a:endParaRPr>
          </a:p>
        </p:txBody>
      </p:sp>
      <p:sp>
        <p:nvSpPr>
          <p:cNvPr id="11" name="TextBox 10"/>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2" name="TextBox 11"/>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377105822"/>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descr="G:\Cotran\Images\CH13\F013007.jpg"/>
          <p:cNvPicPr>
            <a:picLocks noChangeAspect="1" noChangeArrowheads="1"/>
          </p:cNvPicPr>
          <p:nvPr/>
        </p:nvPicPr>
        <p:blipFill>
          <a:blip r:embed="rId2" cstate="print"/>
          <a:srcRect/>
          <a:stretch>
            <a:fillRect/>
          </a:stretch>
        </p:blipFill>
        <p:spPr bwMode="auto">
          <a:xfrm>
            <a:off x="1979712" y="764704"/>
            <a:ext cx="5164056" cy="4680520"/>
          </a:xfrm>
          <a:prstGeom prst="rect">
            <a:avLst/>
          </a:prstGeom>
          <a:noFill/>
        </p:spPr>
      </p:pic>
      <p:sp>
        <p:nvSpPr>
          <p:cNvPr id="3" name="Rectangle 2"/>
          <p:cNvSpPr/>
          <p:nvPr/>
        </p:nvSpPr>
        <p:spPr>
          <a:xfrm>
            <a:off x="1571604" y="5500702"/>
            <a:ext cx="6143668" cy="1015663"/>
          </a:xfrm>
          <a:prstGeom prst="rect">
            <a:avLst/>
          </a:prstGeom>
        </p:spPr>
        <p:txBody>
          <a:bodyPr wrap="square">
            <a:spAutoFit/>
          </a:bodyPr>
          <a:lstStyle/>
          <a:p>
            <a:pPr algn="ctr"/>
            <a:r>
              <a:rPr lang="en-US" sz="2000" b="1" i="1" dirty="0" smtClean="0"/>
              <a:t>Cross section of the left and right ventricles shows a pale and irregular focal  fibrosis in the left ventricular wall with increased thickness .</a:t>
            </a:r>
          </a:p>
        </p:txBody>
      </p:sp>
      <p:sp>
        <p:nvSpPr>
          <p:cNvPr id="7" name="مستطيل مستدير الزوايا 6"/>
          <p:cNvSpPr/>
          <p:nvPr/>
        </p:nvSpPr>
        <p:spPr>
          <a:xfrm>
            <a:off x="2071670" y="116632"/>
            <a:ext cx="492922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effectLst>
                  <a:outerShdw blurRad="38100" dist="38100" dir="2700000" algn="tl">
                    <a:srgbClr val="000000">
                      <a:alpha val="43137"/>
                    </a:srgbClr>
                  </a:outerShdw>
                </a:effectLst>
              </a:rPr>
              <a:t>Myocardial Infarction</a:t>
            </a:r>
            <a:endParaRPr lang="ar-SA" sz="2400" b="1" i="1" dirty="0">
              <a:solidFill>
                <a:schemeClr val="bg1"/>
              </a:solidFill>
              <a:effectLst>
                <a:outerShdw blurRad="38100" dist="38100" dir="2700000" algn="tl">
                  <a:srgbClr val="000000">
                    <a:alpha val="43137"/>
                  </a:srgbClr>
                </a:outerShdw>
              </a:effectLst>
            </a:endParaRPr>
          </a:p>
        </p:txBody>
      </p:sp>
      <p:cxnSp>
        <p:nvCxnSpPr>
          <p:cNvPr id="11" name="رابط كسهم مستقيم 10"/>
          <p:cNvCxnSpPr/>
          <p:nvPr/>
        </p:nvCxnSpPr>
        <p:spPr>
          <a:xfrm rot="10800000" flipV="1">
            <a:off x="5643570" y="1785926"/>
            <a:ext cx="571504" cy="28575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رابط كسهم مستقيم 11"/>
          <p:cNvCxnSpPr/>
          <p:nvPr/>
        </p:nvCxnSpPr>
        <p:spPr>
          <a:xfrm rot="16200000" flipH="1">
            <a:off x="5974565" y="2045483"/>
            <a:ext cx="704856" cy="20479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3" name="TextBox 12"/>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289660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5650" name="Picture 2" descr="http://www.pathguy.com/sol/10103.jpg"/>
          <p:cNvPicPr>
            <a:picLocks noChangeAspect="1" noChangeArrowheads="1"/>
          </p:cNvPicPr>
          <p:nvPr/>
        </p:nvPicPr>
        <p:blipFill>
          <a:blip r:embed="rId2" cstate="print"/>
          <a:srcRect/>
          <a:stretch>
            <a:fillRect/>
          </a:stretch>
        </p:blipFill>
        <p:spPr bwMode="auto">
          <a:xfrm>
            <a:off x="1043608" y="836712"/>
            <a:ext cx="6984776" cy="4786346"/>
          </a:xfrm>
          <a:prstGeom prst="rect">
            <a:avLst/>
          </a:prstGeom>
          <a:noFill/>
          <a:ln w="28575">
            <a:solidFill>
              <a:schemeClr val="tx1"/>
            </a:solidFill>
          </a:ln>
        </p:spPr>
      </p:pic>
      <p:sp>
        <p:nvSpPr>
          <p:cNvPr id="4" name="مستطيل مستدير الزوايا 3"/>
          <p:cNvSpPr/>
          <p:nvPr/>
        </p:nvSpPr>
        <p:spPr>
          <a:xfrm>
            <a:off x="2071670" y="285728"/>
            <a:ext cx="492922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effectLst>
                  <a:outerShdw blurRad="38100" dist="38100" dir="2700000" algn="tl">
                    <a:srgbClr val="000000">
                      <a:alpha val="43137"/>
                    </a:srgbClr>
                  </a:outerShdw>
                </a:effectLst>
              </a:rPr>
              <a:t>Myocardial Infarction</a:t>
            </a:r>
            <a:endParaRPr lang="ar-SA" sz="2400" b="1" i="1" dirty="0">
              <a:solidFill>
                <a:schemeClr val="bg1"/>
              </a:solidFill>
              <a:effectLst>
                <a:outerShdw blurRad="38100" dist="38100" dir="2700000" algn="tl">
                  <a:srgbClr val="000000">
                    <a:alpha val="43137"/>
                  </a:srgbClr>
                </a:outerShdw>
              </a:effectLst>
            </a:endParaRPr>
          </a:p>
        </p:txBody>
      </p:sp>
      <p:sp>
        <p:nvSpPr>
          <p:cNvPr id="5" name="مستطيل 4"/>
          <p:cNvSpPr/>
          <p:nvPr/>
        </p:nvSpPr>
        <p:spPr>
          <a:xfrm>
            <a:off x="714348" y="5643578"/>
            <a:ext cx="7286676" cy="1015663"/>
          </a:xfrm>
          <a:prstGeom prst="rect">
            <a:avLst/>
          </a:prstGeom>
        </p:spPr>
        <p:txBody>
          <a:bodyPr wrap="square">
            <a:spAutoFit/>
          </a:bodyPr>
          <a:lstStyle/>
          <a:p>
            <a:pPr algn="ctr"/>
            <a:r>
              <a:rPr lang="en-US" sz="2000" b="1" i="1" dirty="0" smtClean="0"/>
              <a:t>Cross section of the left and right ventricles shows a pale and irregular focal  fibrosis in the left ventricular wall with increased thickness .</a:t>
            </a:r>
          </a:p>
        </p:txBody>
      </p:sp>
      <p:sp>
        <p:nvSpPr>
          <p:cNvPr id="6" name="Right Arrow 5"/>
          <p:cNvSpPr/>
          <p:nvPr/>
        </p:nvSpPr>
        <p:spPr>
          <a:xfrm rot="16200000">
            <a:off x="5202070" y="3735034"/>
            <a:ext cx="684076" cy="36004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8662410">
            <a:off x="917913" y="3409136"/>
            <a:ext cx="684076" cy="36004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0338807">
            <a:off x="4770022" y="1646802"/>
            <a:ext cx="684076" cy="36004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2" name="TextBox 11"/>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29581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1794" name="Picture 2" descr="205MI2wkhp2_small"/>
          <p:cNvPicPr>
            <a:picLocks noChangeAspect="1" noChangeArrowheads="1"/>
          </p:cNvPicPr>
          <p:nvPr/>
        </p:nvPicPr>
        <p:blipFill>
          <a:blip r:embed="rId2" cstate="print"/>
          <a:srcRect/>
          <a:stretch>
            <a:fillRect/>
          </a:stretch>
        </p:blipFill>
        <p:spPr bwMode="auto">
          <a:xfrm>
            <a:off x="642910" y="836712"/>
            <a:ext cx="7643866" cy="4949742"/>
          </a:xfrm>
          <a:prstGeom prst="rect">
            <a:avLst/>
          </a:prstGeom>
          <a:noFill/>
          <a:ln w="28575">
            <a:solidFill>
              <a:schemeClr val="tx1"/>
            </a:solidFill>
          </a:ln>
        </p:spPr>
      </p:pic>
      <p:sp>
        <p:nvSpPr>
          <p:cNvPr id="5" name="مستطيل مستدير الزوايا 4"/>
          <p:cNvSpPr/>
          <p:nvPr/>
        </p:nvSpPr>
        <p:spPr>
          <a:xfrm>
            <a:off x="2071670" y="188640"/>
            <a:ext cx="492922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effectLst>
                  <a:outerShdw blurRad="38100" dist="38100" dir="2700000" algn="tl">
                    <a:srgbClr val="000000">
                      <a:alpha val="43137"/>
                    </a:srgbClr>
                  </a:outerShdw>
                </a:effectLst>
              </a:rPr>
              <a:t>Myocardial Infarction</a:t>
            </a:r>
            <a:endParaRPr lang="ar-SA" sz="2400" b="1" i="1" dirty="0">
              <a:solidFill>
                <a:schemeClr val="bg1"/>
              </a:solidFill>
              <a:effectLst>
                <a:outerShdw blurRad="38100" dist="38100" dir="2700000" algn="tl">
                  <a:srgbClr val="000000">
                    <a:alpha val="43137"/>
                  </a:srgbClr>
                </a:outerShdw>
              </a:effectLst>
            </a:endParaRPr>
          </a:p>
        </p:txBody>
      </p:sp>
      <p:sp>
        <p:nvSpPr>
          <p:cNvPr id="7" name="TextBox 6"/>
          <p:cNvSpPr txBox="1"/>
          <p:nvPr/>
        </p:nvSpPr>
        <p:spPr>
          <a:xfrm>
            <a:off x="1835696" y="5981218"/>
            <a:ext cx="5904656" cy="400110"/>
          </a:xfrm>
          <a:prstGeom prst="rect">
            <a:avLst/>
          </a:prstGeom>
          <a:noFill/>
        </p:spPr>
        <p:txBody>
          <a:bodyPr wrap="square" rtlCol="0">
            <a:spAutoFit/>
          </a:bodyPr>
          <a:lstStyle/>
          <a:p>
            <a:r>
              <a:rPr lang="en-US" sz="2000" b="1" i="1" dirty="0" smtClean="0"/>
              <a:t>Transmural myocardial infarct at 2 weeks</a:t>
            </a:r>
            <a:endParaRPr lang="en-US" sz="2000" b="1" i="1" dirty="0"/>
          </a:p>
        </p:txBody>
      </p:sp>
      <p:sp>
        <p:nvSpPr>
          <p:cNvPr id="8" name="TextBox 7"/>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813999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3602" name="Picture 2" descr="http://www.uaz.edu.mx/histo/pathology/ed/ch_11/c11_s6.jpg"/>
          <p:cNvPicPr>
            <a:picLocks noChangeAspect="1" noChangeArrowheads="1"/>
          </p:cNvPicPr>
          <p:nvPr/>
        </p:nvPicPr>
        <p:blipFill>
          <a:blip r:embed="rId2" cstate="print"/>
          <a:srcRect/>
          <a:stretch>
            <a:fillRect/>
          </a:stretch>
        </p:blipFill>
        <p:spPr bwMode="auto">
          <a:xfrm>
            <a:off x="571472" y="908720"/>
            <a:ext cx="7929618" cy="4591982"/>
          </a:xfrm>
          <a:prstGeom prst="rect">
            <a:avLst/>
          </a:prstGeom>
          <a:noFill/>
          <a:ln w="28575">
            <a:solidFill>
              <a:schemeClr val="tx1"/>
            </a:solidFill>
          </a:ln>
        </p:spPr>
      </p:pic>
      <p:sp>
        <p:nvSpPr>
          <p:cNvPr id="4" name="مستطيل 3"/>
          <p:cNvSpPr/>
          <p:nvPr/>
        </p:nvSpPr>
        <p:spPr>
          <a:xfrm>
            <a:off x="785786" y="5566492"/>
            <a:ext cx="7286676" cy="1077218"/>
          </a:xfrm>
          <a:prstGeom prst="rect">
            <a:avLst/>
          </a:prstGeom>
        </p:spPr>
        <p:txBody>
          <a:bodyPr wrap="square">
            <a:spAutoFit/>
          </a:bodyPr>
          <a:lstStyle/>
          <a:p>
            <a:pPr algn="ctr"/>
            <a:r>
              <a:rPr lang="en-GB" sz="2400" b="1" i="1" dirty="0" smtClean="0">
                <a:solidFill>
                  <a:srgbClr val="0000FF"/>
                </a:solidFill>
              </a:rPr>
              <a:t>Acute myocardial infarct</a:t>
            </a:r>
            <a:r>
              <a:rPr lang="en-GB" sz="2000" b="1" i="1" dirty="0" smtClean="0"/>
              <a:t>, histology. This 3-4 day old infarct shows necrosis of myocardial cells and is infiltrated with polymorphnuclear leukocytes. </a:t>
            </a:r>
            <a:endParaRPr lang="ar-SA" sz="2000" b="1" i="1" dirty="0"/>
          </a:p>
        </p:txBody>
      </p:sp>
      <p:sp>
        <p:nvSpPr>
          <p:cNvPr id="5" name="مستطيل مستدير الزوايا 4"/>
          <p:cNvSpPr/>
          <p:nvPr/>
        </p:nvSpPr>
        <p:spPr>
          <a:xfrm>
            <a:off x="2071670" y="285728"/>
            <a:ext cx="492922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effectLst>
                  <a:outerShdw blurRad="38100" dist="38100" dir="2700000" algn="tl">
                    <a:srgbClr val="000000">
                      <a:alpha val="43137"/>
                    </a:srgbClr>
                  </a:outerShdw>
                </a:effectLst>
              </a:rPr>
              <a:t>Myocardial Infarction</a:t>
            </a:r>
            <a:endParaRPr lang="ar-SA" sz="2400" b="1" i="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856984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6" descr="12 c"/>
          <p:cNvPicPr>
            <a:picLocks noChangeAspect="1" noChangeArrowheads="1"/>
          </p:cNvPicPr>
          <p:nvPr/>
        </p:nvPicPr>
        <p:blipFill>
          <a:blip r:embed="rId3" cstate="print"/>
          <a:srcRect/>
          <a:stretch>
            <a:fillRect/>
          </a:stretch>
        </p:blipFill>
        <p:spPr bwMode="auto">
          <a:xfrm>
            <a:off x="571472" y="857232"/>
            <a:ext cx="7929618" cy="4299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مستطيل مستدير الزوايا 4"/>
          <p:cNvSpPr/>
          <p:nvPr/>
        </p:nvSpPr>
        <p:spPr>
          <a:xfrm>
            <a:off x="2071670" y="188640"/>
            <a:ext cx="492922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effectLst>
                  <a:outerShdw blurRad="38100" dist="38100" dir="2700000" algn="tl">
                    <a:srgbClr val="000000">
                      <a:alpha val="43137"/>
                    </a:srgbClr>
                  </a:outerShdw>
                </a:effectLst>
              </a:rPr>
              <a:t>Myocardial Infarction</a:t>
            </a:r>
            <a:endParaRPr lang="ar-SA" sz="2400" b="1" i="1" dirty="0">
              <a:solidFill>
                <a:schemeClr val="bg1"/>
              </a:solidFill>
              <a:effectLst>
                <a:outerShdw blurRad="38100" dist="38100" dir="2700000" algn="tl">
                  <a:srgbClr val="000000">
                    <a:alpha val="43137"/>
                  </a:srgbClr>
                </a:outerShdw>
              </a:effectLst>
            </a:endParaRPr>
          </a:p>
        </p:txBody>
      </p:sp>
      <p:sp>
        <p:nvSpPr>
          <p:cNvPr id="7" name="TextBox 2"/>
          <p:cNvSpPr txBox="1">
            <a:spLocks noChangeArrowheads="1"/>
          </p:cNvSpPr>
          <p:nvPr/>
        </p:nvSpPr>
        <p:spPr bwMode="auto">
          <a:xfrm>
            <a:off x="0" y="5157192"/>
            <a:ext cx="8676456" cy="1477328"/>
          </a:xfrm>
          <a:prstGeom prst="rect">
            <a:avLst/>
          </a:prstGeom>
          <a:noFill/>
          <a:ln w="9525">
            <a:noFill/>
            <a:miter lim="800000"/>
            <a:headEnd/>
            <a:tailEnd/>
          </a:ln>
        </p:spPr>
        <p:txBody>
          <a:bodyPr wrap="square">
            <a:spAutoFit/>
          </a:bodyPr>
          <a:lstStyle/>
          <a:p>
            <a:pPr marL="534988" indent="-534988" algn="ctr"/>
            <a:r>
              <a:rPr lang="en-US" b="1" i="1" dirty="0" smtClean="0">
                <a:latin typeface="+mj-lt"/>
              </a:rPr>
              <a:t>1- Patchy </a:t>
            </a:r>
            <a:r>
              <a:rPr lang="en-US" b="1" i="1" dirty="0">
                <a:latin typeface="+mj-lt"/>
              </a:rPr>
              <a:t>coagulative necrosis of myocardial </a:t>
            </a:r>
            <a:r>
              <a:rPr lang="en-US" b="1" i="1" dirty="0" smtClean="0">
                <a:latin typeface="+mj-lt"/>
              </a:rPr>
              <a:t>fibers. </a:t>
            </a:r>
            <a:r>
              <a:rPr lang="en-US" b="1" i="1" dirty="0">
                <a:latin typeface="+mj-lt"/>
              </a:rPr>
              <a:t>The dead muscle </a:t>
            </a:r>
            <a:r>
              <a:rPr lang="en-US" b="1" i="1" dirty="0" smtClean="0">
                <a:latin typeface="+mj-lt"/>
              </a:rPr>
              <a:t>fibers </a:t>
            </a:r>
          </a:p>
          <a:p>
            <a:pPr marL="534988" indent="-534988" algn="ctr"/>
            <a:r>
              <a:rPr lang="en-US" b="1" i="1" dirty="0" smtClean="0">
                <a:latin typeface="+mj-lt"/>
              </a:rPr>
              <a:t>are </a:t>
            </a:r>
            <a:r>
              <a:rPr lang="en-US" b="1" i="1" dirty="0">
                <a:latin typeface="+mj-lt"/>
              </a:rPr>
              <a:t>structureless and </a:t>
            </a:r>
            <a:r>
              <a:rPr lang="en-US" b="1" i="1" dirty="0" smtClean="0">
                <a:latin typeface="+mj-lt"/>
              </a:rPr>
              <a:t>hyaline with loss of nuclei &amp; striations.</a:t>
            </a:r>
            <a:endParaRPr lang="en-US" b="1" i="1" dirty="0">
              <a:latin typeface="+mj-lt"/>
            </a:endParaRPr>
          </a:p>
          <a:p>
            <a:pPr marL="534988" indent="-534988" algn="ctr"/>
            <a:r>
              <a:rPr lang="en-US" b="1" i="1" dirty="0" smtClean="0">
                <a:latin typeface="+mj-lt"/>
              </a:rPr>
              <a:t>2-  Chronic ischemic fibrous scar replacing dead myocardial fibers . </a:t>
            </a:r>
          </a:p>
          <a:p>
            <a:pPr marL="534988" indent="-534988" algn="ctr"/>
            <a:r>
              <a:rPr lang="en-US" b="1" i="1" dirty="0" smtClean="0">
                <a:latin typeface="+mj-lt"/>
              </a:rPr>
              <a:t>3-  The remaining myocardial fibers show enlarged nuclei due to </a:t>
            </a:r>
          </a:p>
          <a:p>
            <a:pPr marL="534988" indent="-534988" algn="ctr"/>
            <a:r>
              <a:rPr lang="en-US" b="1" i="1" dirty="0" smtClean="0">
                <a:latin typeface="+mj-lt"/>
              </a:rPr>
              <a:t>      ventricular hypertrophy .</a:t>
            </a:r>
            <a:endParaRPr lang="en-US" b="1" i="1" dirty="0">
              <a:latin typeface="+mj-lt"/>
            </a:endParaRPr>
          </a:p>
        </p:txBody>
      </p:sp>
      <p:sp>
        <p:nvSpPr>
          <p:cNvPr id="8" name="مستطيل مستدير الزوايا 7"/>
          <p:cNvSpPr/>
          <p:nvPr/>
        </p:nvSpPr>
        <p:spPr>
          <a:xfrm>
            <a:off x="4286248" y="1357298"/>
            <a:ext cx="285752" cy="357190"/>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smtClean="0"/>
              <a:t>3</a:t>
            </a:r>
            <a:endParaRPr lang="ar-SA" b="1" dirty="0"/>
          </a:p>
        </p:txBody>
      </p:sp>
      <p:sp>
        <p:nvSpPr>
          <p:cNvPr id="9" name="مستطيل مستدير الزوايا 8"/>
          <p:cNvSpPr/>
          <p:nvPr/>
        </p:nvSpPr>
        <p:spPr>
          <a:xfrm>
            <a:off x="3214678" y="2348880"/>
            <a:ext cx="285752" cy="357190"/>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smtClean="0"/>
              <a:t>1</a:t>
            </a:r>
            <a:endParaRPr lang="ar-SA" b="1" dirty="0"/>
          </a:p>
        </p:txBody>
      </p:sp>
      <p:sp>
        <p:nvSpPr>
          <p:cNvPr id="10" name="مستطيل مستدير الزوايا 9"/>
          <p:cNvSpPr/>
          <p:nvPr/>
        </p:nvSpPr>
        <p:spPr>
          <a:xfrm>
            <a:off x="5357818" y="3645024"/>
            <a:ext cx="285752" cy="357190"/>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smtClean="0"/>
              <a:t>2</a:t>
            </a:r>
            <a:endParaRPr lang="ar-SA" b="1" dirty="0"/>
          </a:p>
        </p:txBody>
      </p:sp>
      <p:sp>
        <p:nvSpPr>
          <p:cNvPr id="12" name="TextBox 11"/>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3" name="TextBox 12"/>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90494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85852" y="2609058"/>
            <a:ext cx="7172348" cy="1534322"/>
          </a:xfrm>
        </p:spPr>
        <p:txBody>
          <a:bodyPr>
            <a:noAutofit/>
          </a:bodyPr>
          <a:lstStyle/>
          <a:p>
            <a:pPr algn="ctr"/>
            <a:r>
              <a:rPr lang="en-US" b="1" i="1" dirty="0" smtClean="0">
                <a:solidFill>
                  <a:srgbClr val="FFC000"/>
                </a:solidFill>
                <a:effectLst>
                  <a:outerShdw blurRad="38100" dist="38100" dir="2700000" algn="tl">
                    <a:srgbClr val="000000">
                      <a:alpha val="43137"/>
                    </a:srgbClr>
                  </a:outerShdw>
                </a:effectLst>
              </a:rPr>
              <a:t>4- Infarction of the Small Intestine</a:t>
            </a:r>
            <a:endParaRPr lang="en-US" b="1" i="1" dirty="0">
              <a:solidFill>
                <a:srgbClr val="FFC000"/>
              </a:solidFill>
              <a:effectLst>
                <a:outerShdw blurRad="38100" dist="38100" dir="2700000" algn="tl">
                  <a:srgbClr val="000000">
                    <a:alpha val="43137"/>
                  </a:srgbClr>
                </a:outerShdw>
              </a:effectLst>
            </a:endParaRPr>
          </a:p>
        </p:txBody>
      </p:sp>
      <p:sp>
        <p:nvSpPr>
          <p:cNvPr id="5" name="TextBox 4"/>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5"/>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416130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5714" name="Picture 2" descr="http://library.med.utah.edu/WebPath/jpeg4/GI031.jpg"/>
          <p:cNvPicPr>
            <a:picLocks noChangeAspect="1" noChangeArrowheads="1"/>
          </p:cNvPicPr>
          <p:nvPr/>
        </p:nvPicPr>
        <p:blipFill>
          <a:blip r:embed="rId3" cstate="print"/>
          <a:srcRect/>
          <a:stretch>
            <a:fillRect/>
          </a:stretch>
        </p:blipFill>
        <p:spPr bwMode="auto">
          <a:xfrm>
            <a:off x="827584" y="916722"/>
            <a:ext cx="7416824" cy="4456494"/>
          </a:xfrm>
          <a:prstGeom prst="rect">
            <a:avLst/>
          </a:prstGeom>
          <a:noFill/>
          <a:ln w="28575">
            <a:solidFill>
              <a:schemeClr val="tx1"/>
            </a:solidFill>
          </a:ln>
        </p:spPr>
      </p:pic>
      <p:sp>
        <p:nvSpPr>
          <p:cNvPr id="4" name="Rectangle 3"/>
          <p:cNvSpPr/>
          <p:nvPr/>
        </p:nvSpPr>
        <p:spPr>
          <a:xfrm>
            <a:off x="611560" y="5408056"/>
            <a:ext cx="7704856" cy="1477328"/>
          </a:xfrm>
          <a:prstGeom prst="rect">
            <a:avLst/>
          </a:prstGeom>
        </p:spPr>
        <p:txBody>
          <a:bodyPr wrap="square">
            <a:spAutoFit/>
          </a:bodyPr>
          <a:lstStyle/>
          <a:p>
            <a:pPr algn="ctr"/>
            <a:r>
              <a:rPr lang="en-US" b="1" i="1" dirty="0" smtClean="0"/>
              <a:t>The dark red infarcted small intestine contrasts with the light pink viable bowel. The forceps extend through an internal hernia in which a loop of bowel and mesentery has been caught. This is one complication of adhesions from previous surgery. The trapped bowel has lost its blood supply</a:t>
            </a:r>
            <a:endParaRPr lang="en-US" b="1" i="1" dirty="0"/>
          </a:p>
        </p:txBody>
      </p:sp>
      <p:sp>
        <p:nvSpPr>
          <p:cNvPr id="5" name="Rounded Rectangle 4"/>
          <p:cNvSpPr/>
          <p:nvPr/>
        </p:nvSpPr>
        <p:spPr>
          <a:xfrm>
            <a:off x="1691680" y="260648"/>
            <a:ext cx="5832648"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Infarction of the Small Intestine</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75337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7762" name="Picture 2" descr="http://esynopsis.uchc.edu/eAtlas/Images/GI/6220b.gif"/>
          <p:cNvPicPr>
            <a:picLocks noChangeAspect="1" noChangeArrowheads="1"/>
          </p:cNvPicPr>
          <p:nvPr/>
        </p:nvPicPr>
        <p:blipFill>
          <a:blip r:embed="rId3" cstate="print"/>
          <a:srcRect/>
          <a:stretch>
            <a:fillRect/>
          </a:stretch>
        </p:blipFill>
        <p:spPr bwMode="auto">
          <a:xfrm>
            <a:off x="827584" y="836712"/>
            <a:ext cx="7499176" cy="4916785"/>
          </a:xfrm>
          <a:prstGeom prst="rect">
            <a:avLst/>
          </a:prstGeom>
          <a:noFill/>
          <a:ln w="28575">
            <a:solidFill>
              <a:schemeClr val="tx1"/>
            </a:solidFill>
          </a:ln>
        </p:spPr>
      </p:pic>
      <p:sp>
        <p:nvSpPr>
          <p:cNvPr id="4" name="Rectangle 3"/>
          <p:cNvSpPr/>
          <p:nvPr/>
        </p:nvSpPr>
        <p:spPr>
          <a:xfrm>
            <a:off x="1219200" y="5867400"/>
            <a:ext cx="6629400" cy="707886"/>
          </a:xfrm>
          <a:prstGeom prst="rect">
            <a:avLst/>
          </a:prstGeom>
        </p:spPr>
        <p:txBody>
          <a:bodyPr wrap="square">
            <a:spAutoFit/>
          </a:bodyPr>
          <a:lstStyle/>
          <a:p>
            <a:pPr algn="ctr"/>
            <a:r>
              <a:rPr lang="en-US" sz="2000" b="1" i="1" dirty="0" smtClean="0"/>
              <a:t>Diffuse violacious red appearance is characteristic of transmural hemorrhagic intestinal infarction</a:t>
            </a:r>
            <a:endParaRPr lang="en-US" sz="2000" b="1" i="1" dirty="0"/>
          </a:p>
        </p:txBody>
      </p:sp>
      <p:sp>
        <p:nvSpPr>
          <p:cNvPr id="5" name="Rounded Rectangle 4"/>
          <p:cNvSpPr/>
          <p:nvPr/>
        </p:nvSpPr>
        <p:spPr>
          <a:xfrm>
            <a:off x="1691680" y="188640"/>
            <a:ext cx="5832648"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Infarction of the Small Intestine</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4135677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528936" y="5613047"/>
            <a:ext cx="7776864" cy="1200329"/>
          </a:xfrm>
          <a:prstGeom prst="rect">
            <a:avLst/>
          </a:prstGeom>
        </p:spPr>
        <p:txBody>
          <a:bodyPr wrap="square">
            <a:spAutoFit/>
          </a:bodyPr>
          <a:lstStyle/>
          <a:p>
            <a:pPr algn="ctr"/>
            <a:r>
              <a:rPr lang="en-US" b="1" i="1" dirty="0" smtClean="0"/>
              <a:t>Intestinal infarction typically begins in the villi, which are end vasculature without anastomoses. There is complete loss of the mucosal epithelium.  Broad areas of hemorrhage with moderate inflammatory infiltrate is present</a:t>
            </a:r>
            <a:endParaRPr lang="en-US" b="1" i="1" dirty="0"/>
          </a:p>
        </p:txBody>
      </p:sp>
      <p:sp>
        <p:nvSpPr>
          <p:cNvPr id="5" name="Rounded Rectangle 4"/>
          <p:cNvSpPr/>
          <p:nvPr/>
        </p:nvSpPr>
        <p:spPr>
          <a:xfrm>
            <a:off x="755576" y="188640"/>
            <a:ext cx="7560840"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Infarction of the Small Intestine  </a:t>
            </a:r>
            <a:endParaRPr lang="en-US" sz="2400" b="1" i="1" dirty="0">
              <a:effectLst>
                <a:outerShdw blurRad="38100" dist="38100" dir="2700000" algn="tl">
                  <a:srgbClr val="000000">
                    <a:alpha val="43137"/>
                  </a:srgbClr>
                </a:outerShdw>
              </a:effectLst>
            </a:endParaRPr>
          </a:p>
        </p:txBody>
      </p:sp>
      <p:pic>
        <p:nvPicPr>
          <p:cNvPr id="326660" name="Picture 4" descr="http://radiology.uchc.edu/eatlas/images/GI/5340b.gif"/>
          <p:cNvPicPr>
            <a:picLocks noChangeAspect="1" noChangeArrowheads="1"/>
          </p:cNvPicPr>
          <p:nvPr/>
        </p:nvPicPr>
        <p:blipFill>
          <a:blip r:embed="rId2" cstate="print"/>
          <a:srcRect/>
          <a:stretch>
            <a:fillRect/>
          </a:stretch>
        </p:blipFill>
        <p:spPr bwMode="auto">
          <a:xfrm>
            <a:off x="467544" y="836713"/>
            <a:ext cx="7964884" cy="4752528"/>
          </a:xfrm>
          <a:prstGeom prst="rect">
            <a:avLst/>
          </a:prstGeom>
          <a:noFill/>
          <a:ln w="28575">
            <a:solidFill>
              <a:schemeClr val="tx1"/>
            </a:solidFill>
          </a:ln>
        </p:spPr>
      </p:pic>
      <p:sp>
        <p:nvSpPr>
          <p:cNvPr id="8" name="TextBox 7"/>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4092484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7704" y="2924944"/>
            <a:ext cx="5904656" cy="1107996"/>
          </a:xfrm>
          <a:prstGeom prst="rect">
            <a:avLst/>
          </a:prstGeom>
          <a:noFill/>
        </p:spPr>
        <p:txBody>
          <a:bodyPr wrap="square" rtlCol="0">
            <a:spAutoFit/>
          </a:bodyPr>
          <a:lstStyle/>
          <a:p>
            <a:pPr algn="ctr"/>
            <a:r>
              <a:rPr lang="en-US" sz="6600" b="1" i="1" dirty="0" smtClean="0">
                <a:solidFill>
                  <a:srgbClr val="00B0F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END</a:t>
            </a:r>
            <a:endParaRPr lang="en-US" sz="6600" b="1" i="1" dirty="0">
              <a:solidFill>
                <a:srgbClr val="00B0F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8642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6178" name="Picture 2" descr="http://library.med.utah.edu/WebPath/jpeg4/LIVER006.jpg"/>
          <p:cNvPicPr>
            <a:picLocks noChangeAspect="1" noChangeArrowheads="1"/>
          </p:cNvPicPr>
          <p:nvPr/>
        </p:nvPicPr>
        <p:blipFill>
          <a:blip r:embed="rId2" cstate="print"/>
          <a:srcRect/>
          <a:stretch>
            <a:fillRect/>
          </a:stretch>
        </p:blipFill>
        <p:spPr bwMode="auto">
          <a:xfrm>
            <a:off x="500034" y="857232"/>
            <a:ext cx="7929618" cy="4587992"/>
          </a:xfrm>
          <a:prstGeom prst="rect">
            <a:avLst/>
          </a:prstGeom>
          <a:noFill/>
          <a:ln w="28575">
            <a:solidFill>
              <a:schemeClr val="tx1"/>
            </a:solidFill>
          </a:ln>
        </p:spPr>
      </p:pic>
      <p:sp>
        <p:nvSpPr>
          <p:cNvPr id="3" name="Rectangle 2"/>
          <p:cNvSpPr/>
          <p:nvPr/>
        </p:nvSpPr>
        <p:spPr>
          <a:xfrm>
            <a:off x="357158" y="5445224"/>
            <a:ext cx="7858180" cy="1477328"/>
          </a:xfrm>
          <a:prstGeom prst="rect">
            <a:avLst/>
          </a:prstGeom>
        </p:spPr>
        <p:txBody>
          <a:bodyPr wrap="square">
            <a:spAutoFit/>
          </a:bodyPr>
          <a:lstStyle/>
          <a:p>
            <a:r>
              <a:rPr lang="en-US" b="1" i="1" dirty="0" smtClean="0"/>
              <a:t>This is the histologic appearance of hepatic fatty change. Liver Cells containing fat vacuoles </a:t>
            </a:r>
            <a:endParaRPr lang="en-US" dirty="0" smtClean="0"/>
          </a:p>
          <a:p>
            <a:r>
              <a:rPr lang="en-US" b="1" i="1" dirty="0" smtClean="0"/>
              <a:t> The most common cause of fatty change in developed nations is alcoholism. Other causes are: Morbid obesity  and Hepatitis C</a:t>
            </a:r>
            <a:endParaRPr lang="en-US" dirty="0" smtClean="0"/>
          </a:p>
          <a:p>
            <a:pPr algn="ctr"/>
            <a:endParaRPr lang="en-US" b="1" i="1" dirty="0"/>
          </a:p>
        </p:txBody>
      </p:sp>
      <p:sp>
        <p:nvSpPr>
          <p:cNvPr id="4" name="Rounded Rectangle 3"/>
          <p:cNvSpPr/>
          <p:nvPr/>
        </p:nvSpPr>
        <p:spPr>
          <a:xfrm>
            <a:off x="1928794" y="214290"/>
            <a:ext cx="5214974"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Steatosis – Fatty Liver</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59007112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2" name="Picture 2" descr="http://library.med.utah.edu/WebPath/jpeg4/LIVER007.jpg"/>
          <p:cNvPicPr>
            <a:picLocks noChangeAspect="1" noChangeArrowheads="1"/>
          </p:cNvPicPr>
          <p:nvPr/>
        </p:nvPicPr>
        <p:blipFill>
          <a:blip r:embed="rId2" cstate="print"/>
          <a:srcRect/>
          <a:stretch>
            <a:fillRect/>
          </a:stretch>
        </p:blipFill>
        <p:spPr bwMode="auto">
          <a:xfrm>
            <a:off x="500034" y="857232"/>
            <a:ext cx="8001056" cy="4643470"/>
          </a:xfrm>
          <a:prstGeom prst="rect">
            <a:avLst/>
          </a:prstGeom>
          <a:noFill/>
          <a:ln w="28575">
            <a:solidFill>
              <a:schemeClr val="tx1"/>
            </a:solidFill>
          </a:ln>
        </p:spPr>
      </p:pic>
      <p:sp>
        <p:nvSpPr>
          <p:cNvPr id="3" name="Rectangle 2"/>
          <p:cNvSpPr/>
          <p:nvPr/>
        </p:nvSpPr>
        <p:spPr>
          <a:xfrm>
            <a:off x="838200" y="5534585"/>
            <a:ext cx="7239000" cy="1261884"/>
          </a:xfrm>
          <a:prstGeom prst="rect">
            <a:avLst/>
          </a:prstGeom>
        </p:spPr>
        <p:txBody>
          <a:bodyPr wrap="square">
            <a:spAutoFit/>
          </a:bodyPr>
          <a:lstStyle/>
          <a:p>
            <a:pPr algn="ctr"/>
            <a:r>
              <a:rPr lang="en-US" sz="1900" b="1" i="1" dirty="0" smtClean="0"/>
              <a:t>Here are seen the lipid vacuoles within hepatocytes. </a:t>
            </a:r>
          </a:p>
          <a:p>
            <a:pPr algn="ctr"/>
            <a:r>
              <a:rPr lang="en-US" sz="1900" b="1" i="1" dirty="0" smtClean="0"/>
              <a:t>The lipid accumulates when lipoprotein transport is disrupted and/or when fatty acids accumulate. </a:t>
            </a:r>
          </a:p>
          <a:p>
            <a:pPr algn="ctr"/>
            <a:r>
              <a:rPr lang="en-US" sz="1900" b="1" i="1" dirty="0" smtClean="0"/>
              <a:t>Alcohol is the most common cause</a:t>
            </a:r>
            <a:endParaRPr lang="en-US" sz="1900" b="1" i="1" dirty="0"/>
          </a:p>
        </p:txBody>
      </p:sp>
      <p:sp>
        <p:nvSpPr>
          <p:cNvPr id="4" name="Rounded Rectangle 3"/>
          <p:cNvSpPr/>
          <p:nvPr/>
        </p:nvSpPr>
        <p:spPr>
          <a:xfrm>
            <a:off x="1928794" y="214290"/>
            <a:ext cx="5214974"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Steatosis – Fatty Liver</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531546550"/>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1604" y="2071678"/>
            <a:ext cx="7143800" cy="3429024"/>
          </a:xfrm>
        </p:spPr>
        <p:txBody>
          <a:bodyPr>
            <a:noAutofit/>
          </a:bodyPr>
          <a:lstStyle/>
          <a:p>
            <a:pPr algn="ctr"/>
            <a:r>
              <a:rPr lang="en-US" sz="4400" b="1" i="1" dirty="0" smtClean="0">
                <a:solidFill>
                  <a:srgbClr val="00CCFF"/>
                </a:solidFill>
                <a:effectLst>
                  <a:outerShdw blurRad="38100" dist="38100" dir="2700000" algn="tl">
                    <a:srgbClr val="000000">
                      <a:alpha val="43137"/>
                    </a:srgbClr>
                  </a:outerShdw>
                </a:effectLst>
              </a:rPr>
              <a:t>7 - Dystrophic calcification</a:t>
            </a:r>
            <a:br>
              <a:rPr lang="en-US" sz="4400" b="1" i="1" dirty="0" smtClean="0">
                <a:solidFill>
                  <a:srgbClr val="00CCFF"/>
                </a:solidFill>
                <a:effectLst>
                  <a:outerShdw blurRad="38100" dist="38100" dir="2700000" algn="tl">
                    <a:srgbClr val="000000">
                      <a:alpha val="43137"/>
                    </a:srgbClr>
                  </a:outerShdw>
                </a:effectLst>
              </a:rPr>
            </a:br>
            <a:r>
              <a:rPr lang="en-US" sz="2400" b="1" i="1" dirty="0" smtClean="0">
                <a:solidFill>
                  <a:srgbClr val="00CCFF"/>
                </a:solidFill>
                <a:effectLst>
                  <a:outerShdw blurRad="38100" dist="38100" dir="2700000" algn="tl">
                    <a:srgbClr val="000000">
                      <a:alpha val="43137"/>
                    </a:srgbClr>
                  </a:outerShdw>
                </a:effectLst>
              </a:rPr>
              <a:t> </a:t>
            </a:r>
            <a:r>
              <a:rPr lang="en-US" sz="4400" b="1" i="1" dirty="0" smtClean="0">
                <a:solidFill>
                  <a:srgbClr val="00CCFF"/>
                </a:solidFill>
                <a:effectLst>
                  <a:outerShdw blurRad="38100" dist="38100" dir="2700000" algn="tl">
                    <a:srgbClr val="000000">
                      <a:alpha val="43137"/>
                    </a:srgbClr>
                  </a:outerShdw>
                </a:effectLst>
              </a:rPr>
              <a:t/>
            </a:r>
            <a:br>
              <a:rPr lang="en-US" sz="4400" b="1" i="1" dirty="0" smtClean="0">
                <a:solidFill>
                  <a:srgbClr val="00CCFF"/>
                </a:solidFill>
                <a:effectLst>
                  <a:outerShdw blurRad="38100" dist="38100" dir="2700000" algn="tl">
                    <a:srgbClr val="000000">
                      <a:alpha val="43137"/>
                    </a:srgbClr>
                  </a:outerShdw>
                </a:effectLst>
              </a:rPr>
            </a:br>
            <a:r>
              <a:rPr lang="en-US" sz="4400" b="1" i="1" dirty="0" smtClean="0">
                <a:solidFill>
                  <a:srgbClr val="00CCFF"/>
                </a:solidFill>
                <a:effectLst>
                  <a:outerShdw blurRad="38100" dist="38100" dir="2700000" algn="tl">
                    <a:srgbClr val="000000">
                      <a:alpha val="43137"/>
                    </a:srgbClr>
                  </a:outerShdw>
                </a:effectLst>
              </a:rPr>
              <a:t> </a:t>
            </a:r>
            <a:r>
              <a:rPr lang="en-US" sz="2800" b="1" i="1" dirty="0" smtClean="0">
                <a:solidFill>
                  <a:srgbClr val="00CCFF"/>
                </a:solidFill>
                <a:effectLst>
                  <a:outerShdw blurRad="38100" dist="38100" dir="2700000" algn="tl">
                    <a:srgbClr val="000000">
                      <a:alpha val="43137"/>
                    </a:srgbClr>
                  </a:outerShdw>
                </a:effectLst>
              </a:rPr>
              <a:t>(Aortic valve – Stomach - Skin)</a:t>
            </a:r>
            <a:r>
              <a:rPr lang="en-US" sz="4400" b="1" i="1" dirty="0" smtClean="0">
                <a:solidFill>
                  <a:srgbClr val="00CCFF"/>
                </a:solidFill>
                <a:effectLst>
                  <a:outerShdw blurRad="38100" dist="38100" dir="2700000" algn="tl">
                    <a:srgbClr val="000000">
                      <a:alpha val="43137"/>
                    </a:srgbClr>
                  </a:outerShdw>
                </a:effectLst>
              </a:rPr>
              <a:t/>
            </a:r>
            <a:br>
              <a:rPr lang="en-US" sz="4400" b="1" i="1" dirty="0" smtClean="0">
                <a:solidFill>
                  <a:srgbClr val="00CCFF"/>
                </a:solidFill>
                <a:effectLst>
                  <a:outerShdw blurRad="38100" dist="38100" dir="2700000" algn="tl">
                    <a:srgbClr val="000000">
                      <a:alpha val="43137"/>
                    </a:srgbClr>
                  </a:outerShdw>
                </a:effectLst>
              </a:rPr>
            </a:br>
            <a:endParaRPr lang="en-US" sz="4400" b="1" i="1" dirty="0">
              <a:solidFill>
                <a:srgbClr val="00CCFF"/>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89047876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50" name="Picture 6" descr="calcif-aorta"/>
          <p:cNvPicPr>
            <a:picLocks noGrp="1" noChangeAspect="1" noChangeArrowheads="1"/>
          </p:cNvPicPr>
          <p:nvPr>
            <p:ph/>
          </p:nvPr>
        </p:nvPicPr>
        <p:blipFill>
          <a:blip r:embed="rId3" cstate="print"/>
          <a:stretch>
            <a:fillRect/>
          </a:stretch>
        </p:blipFill>
        <p:spPr>
          <a:xfrm>
            <a:off x="571472" y="785794"/>
            <a:ext cx="7858180" cy="4643470"/>
          </a:xfrm>
          <a:noFill/>
          <a:ln w="28575">
            <a:solidFill>
              <a:schemeClr val="tx1"/>
            </a:solidFill>
          </a:ln>
        </p:spPr>
      </p:pic>
      <p:sp>
        <p:nvSpPr>
          <p:cNvPr id="4" name="Rounded Rectangle 3"/>
          <p:cNvSpPr/>
          <p:nvPr/>
        </p:nvSpPr>
        <p:spPr>
          <a:xfrm>
            <a:off x="1071538" y="142852"/>
            <a:ext cx="6715172" cy="500042"/>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Dystrophic calcification  of Aortic Valve</a:t>
            </a:r>
            <a:endParaRPr lang="en-US" sz="2400" b="1" i="1" dirty="0">
              <a:effectLst>
                <a:outerShdw blurRad="38100" dist="38100" dir="2700000" algn="tl">
                  <a:srgbClr val="000000">
                    <a:alpha val="43137"/>
                  </a:srgbClr>
                </a:outerShdw>
              </a:effectLst>
            </a:endParaRPr>
          </a:p>
        </p:txBody>
      </p:sp>
      <p:sp>
        <p:nvSpPr>
          <p:cNvPr id="5" name="Rectangle 4"/>
          <p:cNvSpPr/>
          <p:nvPr/>
        </p:nvSpPr>
        <p:spPr>
          <a:xfrm>
            <a:off x="500034" y="5380696"/>
            <a:ext cx="7715304" cy="1477328"/>
          </a:xfrm>
          <a:prstGeom prst="rect">
            <a:avLst/>
          </a:prstGeom>
        </p:spPr>
        <p:txBody>
          <a:bodyPr wrap="square">
            <a:spAutoFit/>
          </a:bodyPr>
          <a:lstStyle/>
          <a:p>
            <a:pPr algn="ctr"/>
            <a:r>
              <a:rPr lang="en-US" b="1" i="1" dirty="0" smtClean="0"/>
              <a:t> View looking down onto the unopened aortic valve in a heart with calcific aortic stenosis. It is markedly narrowed (stenosis). The semilunar cusps are thickened and fibrotic, and behind each cusp are irregular masses of piled-up dystrophic calcification</a:t>
            </a:r>
            <a:endParaRPr lang="en-US" b="1" i="1" dirty="0"/>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740334027"/>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5800" y="5500702"/>
            <a:ext cx="7315200" cy="1015663"/>
          </a:xfrm>
          <a:prstGeom prst="rect">
            <a:avLst/>
          </a:prstGeom>
        </p:spPr>
        <p:txBody>
          <a:bodyPr wrap="square">
            <a:spAutoFit/>
          </a:bodyPr>
          <a:lstStyle/>
          <a:p>
            <a:pPr algn="ctr"/>
            <a:r>
              <a:rPr lang="en-US" sz="2000" b="1" i="1" dirty="0" smtClean="0"/>
              <a:t>Aortic valve. Fibrosis with some lymphocytes and dystrophic calcification (A) </a:t>
            </a:r>
            <a:r>
              <a:rPr lang="en-US" sz="2000" b="1" i="1" dirty="0" err="1" smtClean="0"/>
              <a:t>hematoxylin</a:t>
            </a:r>
            <a:r>
              <a:rPr lang="en-US" sz="2000" b="1" i="1" dirty="0" smtClean="0"/>
              <a:t> and eosin; 1.25× objective magnification; and </a:t>
            </a:r>
            <a:r>
              <a:rPr lang="en-US" sz="2000" b="1" i="1" dirty="0" err="1" smtClean="0"/>
              <a:t>siderosis</a:t>
            </a:r>
            <a:r>
              <a:rPr lang="en-US" sz="2000" b="1" i="1" dirty="0" smtClean="0"/>
              <a:t> (B) Berlin blue 40× objective magnification</a:t>
            </a:r>
            <a:endParaRPr lang="en-US" sz="2000" b="1" i="1" dirty="0"/>
          </a:p>
        </p:txBody>
      </p:sp>
      <p:sp>
        <p:nvSpPr>
          <p:cNvPr id="5" name="Rounded Rectangle 4"/>
          <p:cNvSpPr/>
          <p:nvPr/>
        </p:nvSpPr>
        <p:spPr>
          <a:xfrm>
            <a:off x="1071538" y="142852"/>
            <a:ext cx="6715172" cy="500042"/>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Dystrophic calcification  of Aortic Valve</a:t>
            </a:r>
            <a:endParaRPr lang="en-US" sz="2400" b="1" i="1" dirty="0">
              <a:effectLst>
                <a:outerShdw blurRad="38100" dist="38100" dir="2700000" algn="tl">
                  <a:srgbClr val="000000">
                    <a:alpha val="43137"/>
                  </a:srgbClr>
                </a:outerShdw>
              </a:effectLst>
            </a:endParaRPr>
          </a:p>
        </p:txBody>
      </p:sp>
      <p:pic>
        <p:nvPicPr>
          <p:cNvPr id="1030" name="Picture 6" descr="Full-size image (83 K)">
            <a:hlinkClick r:id="" tooltip="Full-size image (83 K)"/>
          </p:cNvPr>
          <p:cNvPicPr>
            <a:picLocks noChangeAspect="1" noChangeArrowheads="1"/>
          </p:cNvPicPr>
          <p:nvPr/>
        </p:nvPicPr>
        <p:blipFill>
          <a:blip r:embed="rId2" cstate="print"/>
          <a:srcRect/>
          <a:stretch>
            <a:fillRect/>
          </a:stretch>
        </p:blipFill>
        <p:spPr bwMode="auto">
          <a:xfrm>
            <a:off x="500034" y="857232"/>
            <a:ext cx="8001056" cy="4500594"/>
          </a:xfrm>
          <a:prstGeom prst="rect">
            <a:avLst/>
          </a:prstGeom>
          <a:noFill/>
          <a:ln w="28575">
            <a:solidFill>
              <a:schemeClr val="tx1"/>
            </a:solidFill>
          </a:ln>
        </p:spPr>
      </p:pic>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3565218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2" descr="http://library.med.utah.edu/WebPath/jpeg4/GI105.jpg"/>
          <p:cNvPicPr>
            <a:picLocks noChangeAspect="1" noChangeArrowheads="1"/>
          </p:cNvPicPr>
          <p:nvPr/>
        </p:nvPicPr>
        <p:blipFill>
          <a:blip r:embed="rId2" cstate="print"/>
          <a:srcRect/>
          <a:stretch>
            <a:fillRect/>
          </a:stretch>
        </p:blipFill>
        <p:spPr bwMode="auto">
          <a:xfrm>
            <a:off x="642910" y="928670"/>
            <a:ext cx="7715304" cy="4643470"/>
          </a:xfrm>
          <a:prstGeom prst="rect">
            <a:avLst/>
          </a:prstGeom>
          <a:noFill/>
          <a:ln w="28575">
            <a:solidFill>
              <a:schemeClr val="tx1"/>
            </a:solidFill>
          </a:ln>
        </p:spPr>
      </p:pic>
      <p:sp>
        <p:nvSpPr>
          <p:cNvPr id="3" name="Rounded Rectangle 2"/>
          <p:cNvSpPr/>
          <p:nvPr/>
        </p:nvSpPr>
        <p:spPr>
          <a:xfrm>
            <a:off x="1500166" y="214290"/>
            <a:ext cx="6143668" cy="500066"/>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Dystrophic Calcification of Stomach</a:t>
            </a:r>
            <a:endParaRPr lang="en-US" sz="2400" b="1" i="1" dirty="0">
              <a:effectLst>
                <a:outerShdw blurRad="38100" dist="38100" dir="2700000" algn="tl">
                  <a:srgbClr val="000000">
                    <a:alpha val="43137"/>
                  </a:srgbClr>
                </a:outerShdw>
              </a:effectLst>
            </a:endParaRPr>
          </a:p>
        </p:txBody>
      </p:sp>
      <p:sp>
        <p:nvSpPr>
          <p:cNvPr id="4" name="Rectangle 3"/>
          <p:cNvSpPr/>
          <p:nvPr/>
        </p:nvSpPr>
        <p:spPr>
          <a:xfrm>
            <a:off x="990600" y="5657695"/>
            <a:ext cx="7224738" cy="923330"/>
          </a:xfrm>
          <a:prstGeom prst="rect">
            <a:avLst/>
          </a:prstGeom>
        </p:spPr>
        <p:txBody>
          <a:bodyPr wrap="square">
            <a:spAutoFit/>
          </a:bodyPr>
          <a:lstStyle/>
          <a:p>
            <a:pPr algn="ctr"/>
            <a:r>
              <a:rPr lang="en-US" b="1" i="1" dirty="0" smtClean="0"/>
              <a:t>This is a dystrophic calcification in the wall of the stomach. At the far right is an artery with calcification in its wall. There are also irregular bluish-purple deposits of calcium in the submucosa</a:t>
            </a:r>
            <a:endParaRPr lang="en-US" b="1" i="1" dirty="0"/>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951504811"/>
      </p:ext>
    </p:extLst>
  </p:cSld>
  <p:clrMapOvr>
    <a:masterClrMapping/>
  </p:clrMapOvr>
  <p:transition/>
</p:sld>
</file>

<file path=ppt/theme/theme1.xml><?xml version="1.0" encoding="utf-8"?>
<a:theme xmlns:a="http://schemas.openxmlformats.org/drawingml/2006/main" name="Theme4">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threePt" dir="tl">
              <a:rot lat="0" lon="0" rev="19800000"/>
            </a:lightRig>
          </a:scene3d>
          <a:sp3d prstMaterial="plastic">
            <a:bevelT w="25400" h="1905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38100" h="3175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1">
          <a:schemeClr val="accent3"/>
        </a:lnRef>
        <a:fillRef idx="2">
          <a:schemeClr val="accent3"/>
        </a:fillRef>
        <a:effectRef idx="1">
          <a:schemeClr val="accent3"/>
        </a:effectRef>
        <a:fontRef idx="minor">
          <a:schemeClr val="dk1"/>
        </a:fontRef>
      </a:style>
    </a:spDef>
    <a:lnDef>
      <a:spPr/>
      <a:bodyPr/>
      <a:lstStyle/>
      <a:style>
        <a:lnRef idx="1">
          <a:schemeClr val="accent1"/>
        </a:lnRef>
        <a:fillRef idx="0">
          <a:schemeClr val="accent1"/>
        </a:fillRef>
        <a:effectRef idx="0">
          <a:schemeClr val="accent1"/>
        </a:effectRef>
        <a:fontRef idx="minor">
          <a:schemeClr val="tx1"/>
        </a:fontRef>
      </a:style>
    </a:lnDef>
    <a:txDef>
      <a:spPr>
        <a:noFill/>
        <a:ln>
          <a:solidFill>
            <a:schemeClr val="tx2">
              <a:lumMod val="20000"/>
              <a:lumOff val="80000"/>
            </a:schemeClr>
          </a:solidFill>
        </a:ln>
      </a:spPr>
      <a:bodyPr wrap="none" rtlCol="0">
        <a:spAutoFit/>
      </a:bodyPr>
      <a:lstStyle>
        <a:defPPr>
          <a:defRPr dirty="0" err="1" smtClean="0">
            <a:ln>
              <a:solidFill>
                <a:schemeClr val="accent1">
                  <a:lumMod val="20000"/>
                  <a:lumOff val="80000"/>
                </a:schemeClr>
              </a:solidFill>
            </a:ln>
          </a:defRPr>
        </a:defPPr>
      </a:lstStyle>
    </a:txDef>
  </a:objectDefaults>
  <a:extraClrSchemeLst/>
  <a:extLst>
    <a:ext uri="{05A4C25C-085E-4340-85A3-A5531E510DB2}">
      <thm15:themeFamily xmlns:thm15="http://schemas.microsoft.com/office/thememl/2012/main" xmlns="" name="Theme4" id="{E0D504BE-3645-4B3C-A3C4-302D32863EAA}" vid="{7FA72A32-04C9-47AD-B5CA-2EAE527E31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Theme4</Template>
  <TotalTime>6939</TotalTime>
  <Words>1789</Words>
  <Application>Microsoft Office PowerPoint</Application>
  <PresentationFormat>On-screen Show (4:3)</PresentationFormat>
  <Paragraphs>200</Paragraphs>
  <Slides>39</Slides>
  <Notes>14</Notes>
  <HiddenSlides>0</HiddenSlides>
  <MMClips>0</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Theme4</vt:lpstr>
      <vt:lpstr>Remaining cell injury Foundation Block Practical</vt:lpstr>
      <vt:lpstr>1- FATTY LIVER (STEATOSIS)</vt:lpstr>
      <vt:lpstr>PowerPoint Presentation</vt:lpstr>
      <vt:lpstr>PowerPoint Presentation</vt:lpstr>
      <vt:lpstr>PowerPoint Presentation</vt:lpstr>
      <vt:lpstr>7 - Dystrophic calcification    (Aortic valve – Stomach - Skin) </vt:lpstr>
      <vt:lpstr>PowerPoint Presentation</vt:lpstr>
      <vt:lpstr>PowerPoint Presentation</vt:lpstr>
      <vt:lpstr>PowerPoint Presentation</vt:lpstr>
      <vt:lpstr>PowerPoint Presentation</vt:lpstr>
      <vt:lpstr>PowerPoint Presentation</vt:lpstr>
      <vt:lpstr>PowerPoint Presentation</vt:lpstr>
      <vt:lpstr>Foundation Block Practical</vt:lpstr>
      <vt:lpstr>1- Organizing Thrombus</vt:lpstr>
      <vt:lpstr>ADDITIONAL INFORMATION: Thrombosis</vt:lpstr>
      <vt:lpstr> ADDITIONAL INFORMATION: </vt:lpstr>
      <vt:lpstr>ADDITIONAL INFORMATION: EMBOLISM</vt:lpstr>
      <vt:lpstr>ADDITIONAL INFORMATION: EMBOLISM </vt:lpstr>
      <vt:lpstr>PowerPoint Presentation</vt:lpstr>
      <vt:lpstr>PowerPoint Presentation</vt:lpstr>
      <vt:lpstr>PowerPoint Presentation</vt:lpstr>
      <vt:lpstr> ADDITIONAL INFORMATION: </vt:lpstr>
      <vt:lpstr>PowerPoint Presentation</vt:lpstr>
      <vt:lpstr>2- Pulmonary Embolus with Infarction</vt:lpstr>
      <vt:lpstr>PowerPoint Presentation</vt:lpstr>
      <vt:lpstr>PowerPoint Presentation</vt:lpstr>
      <vt:lpstr>3- Myocardial Infarction</vt:lpstr>
      <vt:lpstr>ADDITIONAL INFORMATION: INFARCTION</vt:lpstr>
      <vt:lpstr>PowerPoint Presentation</vt:lpstr>
      <vt:lpstr>PowerPoint Presentation</vt:lpstr>
      <vt:lpstr>PowerPoint Presentation</vt:lpstr>
      <vt:lpstr>PowerPoint Presentation</vt:lpstr>
      <vt:lpstr>PowerPoint Presentation</vt:lpstr>
      <vt:lpstr>PowerPoint Presentation</vt:lpstr>
      <vt:lpstr>4- Infarction of the Small Intestine</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Foundation block</dc:title>
  <dc:creator>Dr. Sayed Esawy</dc:creator>
  <cp:lastModifiedBy>GCUSER</cp:lastModifiedBy>
  <cp:revision>484</cp:revision>
  <dcterms:created xsi:type="dcterms:W3CDTF">2010-05-18T06:02:25Z</dcterms:created>
  <dcterms:modified xsi:type="dcterms:W3CDTF">2015-09-10T06:11:14Z</dcterms:modified>
</cp:coreProperties>
</file>