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98" r:id="rId16"/>
    <p:sldId id="271" r:id="rId17"/>
    <p:sldId id="272" r:id="rId18"/>
    <p:sldId id="273" r:id="rId19"/>
    <p:sldId id="274" r:id="rId20"/>
    <p:sldId id="275" r:id="rId21"/>
    <p:sldId id="276" r:id="rId22"/>
    <p:sldId id="277" r:id="rId23"/>
    <p:sldId id="278" r:id="rId24"/>
    <p:sldId id="279" r:id="rId25"/>
    <p:sldId id="280" r:id="rId26"/>
    <p:sldId id="281" r:id="rId27"/>
    <p:sldId id="296" r:id="rId28"/>
    <p:sldId id="297"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137" autoAdjust="0"/>
    <p:restoredTop sz="94660"/>
  </p:normalViewPr>
  <p:slideViewPr>
    <p:cSldViewPr snapToGrid="0">
      <p:cViewPr varScale="1">
        <p:scale>
          <a:sx n="52" d="100"/>
          <a:sy n="52" d="100"/>
        </p:scale>
        <p:origin x="-60" y="-22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983A0813-F2A8-4915-AD82-390C15600C46}" type="datetimeFigureOut">
              <a:rPr lang="ar-SA" smtClean="0"/>
              <a:pPr/>
              <a:t>27/12/1436</a:t>
            </a:fld>
            <a:endParaRPr lang="ar-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AC4E467-35E7-4147-84A0-C1847C742888}" type="slidenum">
              <a:rPr lang="ar-SA" smtClean="0"/>
              <a:pPr/>
              <a:t>‹#›</a:t>
            </a:fld>
            <a:endParaRPr lang="ar-SA"/>
          </a:p>
        </p:txBody>
      </p:sp>
    </p:spTree>
    <p:extLst>
      <p:ext uri="{BB962C8B-B14F-4D97-AF65-F5344CB8AC3E}">
        <p14:creationId xmlns:p14="http://schemas.microsoft.com/office/powerpoint/2010/main" xmlns="" val="281062002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p:spPr>
        <p:txBody>
          <a:bodyPr/>
          <a:lstStyle/>
          <a:p>
            <a:endParaRPr lang="en-US" dirty="0" smtClean="0"/>
          </a:p>
        </p:txBody>
      </p:sp>
      <p:sp>
        <p:nvSpPr>
          <p:cNvPr id="376836" name="Slide Number Placeholder 3"/>
          <p:cNvSpPr>
            <a:spLocks noGrp="1"/>
          </p:cNvSpPr>
          <p:nvPr>
            <p:ph type="sldNum" sz="quarter"/>
          </p:nvPr>
        </p:nvSpPr>
        <p:spPr>
          <a:noFill/>
        </p:spPr>
        <p:txBody>
          <a:bodyPr/>
          <a:lstStyle/>
          <a:p>
            <a:fld id="{6C81121E-0C02-454E-B9BB-42225620B868}" type="slidenum">
              <a:rPr lang="en-GB" smtClean="0"/>
              <a:pPr/>
              <a:t>16</a:t>
            </a:fld>
            <a:endParaRPr lang="en-GB" smtClean="0"/>
          </a:p>
        </p:txBody>
      </p:sp>
    </p:spTree>
    <p:extLst>
      <p:ext uri="{BB962C8B-B14F-4D97-AF65-F5344CB8AC3E}">
        <p14:creationId xmlns:p14="http://schemas.microsoft.com/office/powerpoint/2010/main" xmlns="" val="3133088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55023-EAF1-4308-9098-5EDC1506B60F}" type="slidenum">
              <a:rPr lang="en-US"/>
              <a:pPr fontAlgn="base">
                <a:spcBef>
                  <a:spcPct val="0"/>
                </a:spcBef>
                <a:spcAft>
                  <a:spcPct val="0"/>
                </a:spcAft>
              </a:pPr>
              <a:t>21</a:t>
            </a:fld>
            <a:endParaRPr lang="en-US"/>
          </a:p>
        </p:txBody>
      </p:sp>
    </p:spTree>
    <p:extLst>
      <p:ext uri="{BB962C8B-B14F-4D97-AF65-F5344CB8AC3E}">
        <p14:creationId xmlns:p14="http://schemas.microsoft.com/office/powerpoint/2010/main" xmlns="" val="3933134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FEA3D3-6BB4-4C93-9838-8BF0153B53A5}" type="slidenum">
              <a:rPr lang="en-US"/>
              <a:pPr fontAlgn="base">
                <a:spcBef>
                  <a:spcPct val="0"/>
                </a:spcBef>
                <a:spcAft>
                  <a:spcPct val="0"/>
                </a:spcAft>
              </a:pPr>
              <a:t>33</a:t>
            </a:fld>
            <a:endParaRPr lang="en-US"/>
          </a:p>
        </p:txBody>
      </p:sp>
    </p:spTree>
    <p:extLst>
      <p:ext uri="{BB962C8B-B14F-4D97-AF65-F5344CB8AC3E}">
        <p14:creationId xmlns:p14="http://schemas.microsoft.com/office/powerpoint/2010/main" xmlns="" val="1523140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76F47-A5FD-4188-A029-C65DC61FEF70}" type="slidenum">
              <a:rPr lang="en-US"/>
              <a:pPr fontAlgn="base">
                <a:spcBef>
                  <a:spcPct val="0"/>
                </a:spcBef>
                <a:spcAft>
                  <a:spcPct val="0"/>
                </a:spcAft>
              </a:pPr>
              <a:t>34</a:t>
            </a:fld>
            <a:endParaRPr lang="en-US"/>
          </a:p>
        </p:txBody>
      </p:sp>
    </p:spTree>
    <p:extLst>
      <p:ext uri="{BB962C8B-B14F-4D97-AF65-F5344CB8AC3E}">
        <p14:creationId xmlns:p14="http://schemas.microsoft.com/office/powerpoint/2010/main" xmlns="" val="3814787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AAAC9-3B14-458A-9A44-CFB182B710E0}" type="slidenum">
              <a:rPr lang="en-US"/>
              <a:pPr fontAlgn="base">
                <a:spcBef>
                  <a:spcPct val="0"/>
                </a:spcBef>
                <a:spcAft>
                  <a:spcPct val="0"/>
                </a:spcAft>
              </a:pPr>
              <a:t>40</a:t>
            </a:fld>
            <a:endParaRPr lang="en-US"/>
          </a:p>
        </p:txBody>
      </p:sp>
    </p:spTree>
    <p:extLst>
      <p:ext uri="{BB962C8B-B14F-4D97-AF65-F5344CB8AC3E}">
        <p14:creationId xmlns:p14="http://schemas.microsoft.com/office/powerpoint/2010/main" xmlns="" val="1542256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595D8-CBD9-4F51-83C5-C7BA48B85266}" type="slidenum">
              <a:rPr lang="en-US"/>
              <a:pPr fontAlgn="base">
                <a:spcBef>
                  <a:spcPct val="0"/>
                </a:spcBef>
                <a:spcAft>
                  <a:spcPct val="0"/>
                </a:spcAft>
              </a:pPr>
              <a:t>41</a:t>
            </a:fld>
            <a:endParaRPr lang="en-US"/>
          </a:p>
        </p:txBody>
      </p:sp>
    </p:spTree>
    <p:extLst>
      <p:ext uri="{BB962C8B-B14F-4D97-AF65-F5344CB8AC3E}">
        <p14:creationId xmlns:p14="http://schemas.microsoft.com/office/powerpoint/2010/main" xmlns="" val="411752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ar-S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SA"/>
          </a:p>
        </p:txBody>
      </p:sp>
      <p:sp>
        <p:nvSpPr>
          <p:cNvPr id="4" name="Date Placeholder 3"/>
          <p:cNvSpPr>
            <a:spLocks noGrp="1"/>
          </p:cNvSpPr>
          <p:nvPr>
            <p:ph type="dt" sz="half" idx="10"/>
          </p:nvPr>
        </p:nvSpPr>
        <p:spPr/>
        <p:txBody>
          <a:bodyPr/>
          <a:lstStyle/>
          <a:p>
            <a:fld id="{09953B86-542B-4B66-A24B-3E997616C103}" type="datetimeFigureOut">
              <a:rPr lang="ar-SA" smtClean="0"/>
              <a:pPr/>
              <a:t>27/12/1436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FC662F5-61D4-4860-9A5D-34D44535D60C}" type="slidenum">
              <a:rPr lang="ar-SA" smtClean="0"/>
              <a:pPr/>
              <a:t>‹#›</a:t>
            </a:fld>
            <a:endParaRPr lang="ar-SA"/>
          </a:p>
        </p:txBody>
      </p:sp>
    </p:spTree>
    <p:extLst>
      <p:ext uri="{BB962C8B-B14F-4D97-AF65-F5344CB8AC3E}">
        <p14:creationId xmlns:p14="http://schemas.microsoft.com/office/powerpoint/2010/main" xmlns="" val="128824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lvl1pPr algn="l" rtl="0">
              <a:defRPr/>
            </a:lvl1pPr>
            <a:lvl2pPr algn="l" rtl="0">
              <a:defRPr/>
            </a:lvl2pPr>
            <a:lvl3pPr algn="l" rtl="0">
              <a:defRPr/>
            </a:lvl3pPr>
            <a:lvl4pPr algn="l" rtl="0">
              <a:defRPr/>
            </a:lvl4pPr>
            <a:lvl5pPr algn="l" rtl="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ar-SA" dirty="0"/>
          </a:p>
        </p:txBody>
      </p:sp>
      <p:sp>
        <p:nvSpPr>
          <p:cNvPr id="4" name="Date Placeholder 3"/>
          <p:cNvSpPr>
            <a:spLocks noGrp="1"/>
          </p:cNvSpPr>
          <p:nvPr>
            <p:ph type="dt" sz="half" idx="10"/>
          </p:nvPr>
        </p:nvSpPr>
        <p:spPr/>
        <p:txBody>
          <a:bodyPr/>
          <a:lstStyle/>
          <a:p>
            <a:fld id="{09953B86-542B-4B66-A24B-3E997616C103}" type="datetimeFigureOut">
              <a:rPr lang="ar-SA" smtClean="0"/>
              <a:pPr/>
              <a:t>27/12/1436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FC662F5-61D4-4860-9A5D-34D44535D60C}" type="slidenum">
              <a:rPr lang="ar-SA" smtClean="0"/>
              <a:pPr/>
              <a:t>‹#›</a:t>
            </a:fld>
            <a:endParaRPr lang="ar-SA"/>
          </a:p>
        </p:txBody>
      </p:sp>
    </p:spTree>
    <p:extLst>
      <p:ext uri="{BB962C8B-B14F-4D97-AF65-F5344CB8AC3E}">
        <p14:creationId xmlns:p14="http://schemas.microsoft.com/office/powerpoint/2010/main" xmlns="" val="2600120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09953B86-542B-4B66-A24B-3E997616C103}" type="datetimeFigureOut">
              <a:rPr lang="ar-SA" smtClean="0"/>
              <a:pPr/>
              <a:t>27/12/1436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FC662F5-61D4-4860-9A5D-34D44535D60C}" type="slidenum">
              <a:rPr lang="ar-SA" smtClean="0"/>
              <a:pPr/>
              <a:t>‹#›</a:t>
            </a:fld>
            <a:endParaRPr lang="ar-SA"/>
          </a:p>
        </p:txBody>
      </p:sp>
    </p:spTree>
    <p:extLst>
      <p:ext uri="{BB962C8B-B14F-4D97-AF65-F5344CB8AC3E}">
        <p14:creationId xmlns:p14="http://schemas.microsoft.com/office/powerpoint/2010/main" xmlns="" val="1354579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44769" y="316523"/>
            <a:ext cx="11184467" cy="5851525"/>
          </a:xfrm>
        </p:spPr>
        <p:txBody>
          <a:bodyPr/>
          <a:lstStyle>
            <a:lvl1pPr algn="l" rtl="0">
              <a:defRPr/>
            </a:lvl1pPr>
            <a:lvl2pPr algn="l" rtl="0">
              <a:defRPr/>
            </a:lvl2pPr>
            <a:lvl3pPr algn="l" rtl="0">
              <a:defRPr/>
            </a:lvl3pPr>
            <a:lvl4pPr algn="l" rtl="0">
              <a:defRPr/>
            </a:lvl4pPr>
            <a:lvl5pPr algn="l" rtl="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0"/>
          </p:nvPr>
        </p:nvSpPr>
        <p:spPr>
          <a:xfrm>
            <a:off x="1117601" y="6245225"/>
            <a:ext cx="2535767" cy="476250"/>
          </a:xfrm>
        </p:spPr>
        <p:txBody>
          <a:bodyPr/>
          <a:lstStyle>
            <a:lvl1pPr>
              <a:defRPr/>
            </a:lvl1pPr>
          </a:lstStyle>
          <a:p>
            <a:endParaRPr lang="en-US"/>
          </a:p>
        </p:txBody>
      </p:sp>
      <p:sp>
        <p:nvSpPr>
          <p:cNvPr id="4" name="Footer Placeholder 3"/>
          <p:cNvSpPr>
            <a:spLocks noGrp="1"/>
          </p:cNvSpPr>
          <p:nvPr>
            <p:ph type="ftr" sz="quarter" idx="11"/>
          </p:nvPr>
        </p:nvSpPr>
        <p:spPr>
          <a:xfrm>
            <a:off x="4572000" y="6245225"/>
            <a:ext cx="38608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9249834" y="6245225"/>
            <a:ext cx="2535767" cy="476250"/>
          </a:xfrm>
        </p:spPr>
        <p:txBody>
          <a:bodyPr/>
          <a:lstStyle>
            <a:lvl1pPr>
              <a:defRPr/>
            </a:lvl1pPr>
          </a:lstStyle>
          <a:p>
            <a:fld id="{F3B7729C-63C3-4B86-94F6-92CDE660A2AE}" type="slidenum">
              <a:rPr lang="ar-SA"/>
              <a:pPr/>
              <a:t>‹#›</a:t>
            </a:fld>
            <a:endParaRPr lang="en-US"/>
          </a:p>
        </p:txBody>
      </p:sp>
    </p:spTree>
    <p:extLst>
      <p:ext uri="{BB962C8B-B14F-4D97-AF65-F5344CB8AC3E}">
        <p14:creationId xmlns:p14="http://schemas.microsoft.com/office/powerpoint/2010/main" xmlns="" val="35971976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09953B86-542B-4B66-A24B-3E997616C103}" type="datetimeFigureOut">
              <a:rPr lang="ar-SA" smtClean="0"/>
              <a:pPr/>
              <a:t>27/12/1436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FC662F5-61D4-4860-9A5D-34D44535D60C}" type="slidenum">
              <a:rPr lang="ar-SA" smtClean="0"/>
              <a:pPr/>
              <a:t>‹#›</a:t>
            </a:fld>
            <a:endParaRPr lang="ar-SA"/>
          </a:p>
        </p:txBody>
      </p:sp>
    </p:spTree>
    <p:extLst>
      <p:ext uri="{BB962C8B-B14F-4D97-AF65-F5344CB8AC3E}">
        <p14:creationId xmlns:p14="http://schemas.microsoft.com/office/powerpoint/2010/main" xmlns="" val="42942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ar-S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953B86-542B-4B66-A24B-3E997616C103}" type="datetimeFigureOut">
              <a:rPr lang="ar-SA" smtClean="0"/>
              <a:pPr/>
              <a:t>27/12/1436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FC662F5-61D4-4860-9A5D-34D44535D60C}" type="slidenum">
              <a:rPr lang="ar-SA" smtClean="0"/>
              <a:pPr/>
              <a:t>‹#›</a:t>
            </a:fld>
            <a:endParaRPr lang="ar-SA"/>
          </a:p>
        </p:txBody>
      </p:sp>
    </p:spTree>
    <p:extLst>
      <p:ext uri="{BB962C8B-B14F-4D97-AF65-F5344CB8AC3E}">
        <p14:creationId xmlns:p14="http://schemas.microsoft.com/office/powerpoint/2010/main" xmlns="" val="1038603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4"/>
          <p:cNvSpPr>
            <a:spLocks noGrp="1"/>
          </p:cNvSpPr>
          <p:nvPr>
            <p:ph type="dt" sz="half" idx="10"/>
          </p:nvPr>
        </p:nvSpPr>
        <p:spPr/>
        <p:txBody>
          <a:bodyPr/>
          <a:lstStyle/>
          <a:p>
            <a:fld id="{09953B86-542B-4B66-A24B-3E997616C103}" type="datetimeFigureOut">
              <a:rPr lang="ar-SA" smtClean="0"/>
              <a:pPr/>
              <a:t>27/12/1436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8FC662F5-61D4-4860-9A5D-34D44535D60C}" type="slidenum">
              <a:rPr lang="ar-SA" smtClean="0"/>
              <a:pPr/>
              <a:t>‹#›</a:t>
            </a:fld>
            <a:endParaRPr lang="ar-SA"/>
          </a:p>
        </p:txBody>
      </p:sp>
    </p:spTree>
    <p:extLst>
      <p:ext uri="{BB962C8B-B14F-4D97-AF65-F5344CB8AC3E}">
        <p14:creationId xmlns:p14="http://schemas.microsoft.com/office/powerpoint/2010/main" xmlns="" val="245085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ar-S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6"/>
          <p:cNvSpPr>
            <a:spLocks noGrp="1"/>
          </p:cNvSpPr>
          <p:nvPr>
            <p:ph type="dt" sz="half" idx="10"/>
          </p:nvPr>
        </p:nvSpPr>
        <p:spPr/>
        <p:txBody>
          <a:bodyPr/>
          <a:lstStyle/>
          <a:p>
            <a:fld id="{09953B86-542B-4B66-A24B-3E997616C103}" type="datetimeFigureOut">
              <a:rPr lang="ar-SA" smtClean="0"/>
              <a:pPr/>
              <a:t>27/12/1436</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8FC662F5-61D4-4860-9A5D-34D44535D60C}" type="slidenum">
              <a:rPr lang="ar-SA" smtClean="0"/>
              <a:pPr/>
              <a:t>‹#›</a:t>
            </a:fld>
            <a:endParaRPr lang="ar-SA"/>
          </a:p>
        </p:txBody>
      </p:sp>
    </p:spTree>
    <p:extLst>
      <p:ext uri="{BB962C8B-B14F-4D97-AF65-F5344CB8AC3E}">
        <p14:creationId xmlns:p14="http://schemas.microsoft.com/office/powerpoint/2010/main" xmlns="" val="451482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ar-SA" dirty="0"/>
          </a:p>
        </p:txBody>
      </p:sp>
      <p:sp>
        <p:nvSpPr>
          <p:cNvPr id="3" name="Date Placeholder 2"/>
          <p:cNvSpPr>
            <a:spLocks noGrp="1"/>
          </p:cNvSpPr>
          <p:nvPr>
            <p:ph type="dt" sz="half" idx="10"/>
          </p:nvPr>
        </p:nvSpPr>
        <p:spPr/>
        <p:txBody>
          <a:bodyPr/>
          <a:lstStyle/>
          <a:p>
            <a:fld id="{09953B86-542B-4B66-A24B-3E997616C103}" type="datetimeFigureOut">
              <a:rPr lang="ar-SA" smtClean="0"/>
              <a:pPr/>
              <a:t>27/12/1436</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8FC662F5-61D4-4860-9A5D-34D44535D60C}" type="slidenum">
              <a:rPr lang="ar-SA" smtClean="0"/>
              <a:pPr/>
              <a:t>‹#›</a:t>
            </a:fld>
            <a:endParaRPr lang="ar-SA"/>
          </a:p>
        </p:txBody>
      </p:sp>
    </p:spTree>
    <p:extLst>
      <p:ext uri="{BB962C8B-B14F-4D97-AF65-F5344CB8AC3E}">
        <p14:creationId xmlns:p14="http://schemas.microsoft.com/office/powerpoint/2010/main" xmlns="" val="1346231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53B86-542B-4B66-A24B-3E997616C103}" type="datetimeFigureOut">
              <a:rPr lang="ar-SA" smtClean="0"/>
              <a:pPr/>
              <a:t>27/12/1436</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8FC662F5-61D4-4860-9A5D-34D44535D60C}" type="slidenum">
              <a:rPr lang="ar-SA" smtClean="0"/>
              <a:pPr/>
              <a:t>‹#›</a:t>
            </a:fld>
            <a:endParaRPr lang="ar-SA"/>
          </a:p>
        </p:txBody>
      </p:sp>
    </p:spTree>
    <p:extLst>
      <p:ext uri="{BB962C8B-B14F-4D97-AF65-F5344CB8AC3E}">
        <p14:creationId xmlns:p14="http://schemas.microsoft.com/office/powerpoint/2010/main" xmlns="" val="3774677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lgn="ctr">
              <a:defRPr sz="3200"/>
            </a:lvl1pPr>
          </a:lstStyle>
          <a:p>
            <a:r>
              <a:rPr lang="en-US" dirty="0" smtClean="0"/>
              <a:t>Click to edit Master title style</a:t>
            </a:r>
            <a:endParaRPr lang="ar-SA" dirty="0"/>
          </a:p>
        </p:txBody>
      </p:sp>
      <p:sp>
        <p:nvSpPr>
          <p:cNvPr id="3" name="Content Placeholder 2"/>
          <p:cNvSpPr>
            <a:spLocks noGrp="1"/>
          </p:cNvSpPr>
          <p:nvPr>
            <p:ph idx="1"/>
          </p:nvPr>
        </p:nvSpPr>
        <p:spPr>
          <a:xfrm>
            <a:off x="5171464" y="799856"/>
            <a:ext cx="6172200" cy="4873625"/>
          </a:xfrm>
        </p:spPr>
        <p:txBody>
          <a:bodyPr/>
          <a:lstStyle>
            <a:lvl1pPr algn="l" rtl="0">
              <a:defRPr sz="3200"/>
            </a:lvl1pPr>
            <a:lvl2pPr algn="l" rtl="0">
              <a:defRPr sz="2800"/>
            </a:lvl2pPr>
            <a:lvl3pPr algn="l" rtl="0">
              <a:defRPr sz="2400"/>
            </a:lvl3pPr>
            <a:lvl4pPr algn="l" rtl="0">
              <a:defRPr sz="2000"/>
            </a:lvl4pPr>
            <a:lvl5pPr algn="l" rtl="0">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ar-S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953B86-542B-4B66-A24B-3E997616C103}" type="datetimeFigureOut">
              <a:rPr lang="ar-SA" smtClean="0"/>
              <a:pPr/>
              <a:t>27/12/1436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8FC662F5-61D4-4860-9A5D-34D44535D60C}" type="slidenum">
              <a:rPr lang="ar-SA" smtClean="0"/>
              <a:pPr/>
              <a:t>‹#›</a:t>
            </a:fld>
            <a:endParaRPr lang="ar-SA"/>
          </a:p>
        </p:txBody>
      </p:sp>
    </p:spTree>
    <p:extLst>
      <p:ext uri="{BB962C8B-B14F-4D97-AF65-F5344CB8AC3E}">
        <p14:creationId xmlns:p14="http://schemas.microsoft.com/office/powerpoint/2010/main" xmlns="" val="883460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lgn="ctr">
              <a:defRPr sz="3200"/>
            </a:lvl1pPr>
          </a:lstStyle>
          <a:p>
            <a:r>
              <a:rPr lang="en-US" dirty="0" smtClean="0"/>
              <a:t>Click to edit Master title style</a:t>
            </a:r>
            <a:endParaRPr lang="ar-SA"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953B86-542B-4B66-A24B-3E997616C103}" type="datetimeFigureOut">
              <a:rPr lang="ar-SA" smtClean="0"/>
              <a:pPr/>
              <a:t>27/12/1436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8FC662F5-61D4-4860-9A5D-34D44535D60C}" type="slidenum">
              <a:rPr lang="ar-SA" smtClean="0"/>
              <a:pPr/>
              <a:t>‹#›</a:t>
            </a:fld>
            <a:endParaRPr lang="ar-SA"/>
          </a:p>
        </p:txBody>
      </p:sp>
    </p:spTree>
    <p:extLst>
      <p:ext uri="{BB962C8B-B14F-4D97-AF65-F5344CB8AC3E}">
        <p14:creationId xmlns:p14="http://schemas.microsoft.com/office/powerpoint/2010/main" xmlns="" val="3895932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ar-S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ar-SA" dirty="0"/>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9953B86-542B-4B66-A24B-3E997616C103}" type="datetimeFigureOut">
              <a:rPr lang="ar-SA" smtClean="0"/>
              <a:pPr/>
              <a:t>27/12/1436</a:t>
            </a:fld>
            <a:endParaRPr lang="ar-S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FC662F5-61D4-4860-9A5D-34D44535D60C}" type="slidenum">
              <a:rPr lang="ar-SA" smtClean="0"/>
              <a:pPr/>
              <a:t>‹#›</a:t>
            </a:fld>
            <a:endParaRPr lang="ar-SA"/>
          </a:p>
        </p:txBody>
      </p:sp>
    </p:spTree>
    <p:extLst>
      <p:ext uri="{BB962C8B-B14F-4D97-AF65-F5344CB8AC3E}">
        <p14:creationId xmlns:p14="http://schemas.microsoft.com/office/powerpoint/2010/main" xmlns="" val="1088815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upload.wikimedia.org/wikipedia/commons/1/1f/Acute_Appendicitis,_HE_1.jp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upload.wikimedia.org/wikipedia/commons/d/dc/Acute_Appendicitis,_HE_2.jpg" TargetMode="Externa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sa/url?sa=i&amp;rct=j&amp;q=acute+appendicitis+histopathology&amp;source=images&amp;cd=&amp;cad=rja&amp;docid=HK2ulxslGeWx-M&amp;tbnid=Kc_y63w6Xz_5IM:&amp;ved=0CAUQjRw&amp;url=http://www.uaz.edu.mx/histo/pathology/ed/ch_13/c13_s49.htm&amp;ei=9fcfUZDqNsKDhQewo4HgBg&amp;psig=AFQjCNHobZ2jSXOgsaaX9xauQNZVExztvA&amp;ust=1361135909545434"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m.sa/url?sa=i&amp;source=images&amp;cd=&amp;cad=rja&amp;docid=PmHbAoQtvSvdZM&amp;tbnid=RzLl6FtZsRlJmM:&amp;ved=0CAgQjRwwAA&amp;url=http://tw.myblog.yahoo.com/skindr-wang/photo?pid=0&amp;next=1251&amp;fid=24&amp;ei=NRogUfmiGuWL4gTHiYD4AQ&amp;psig=AFQjCNEyJDOo1iLyxWsLZPDGk8Jb7g9TTg&amp;ust=1361144757536257"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4971" y="2202024"/>
            <a:ext cx="6629400" cy="867746"/>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100000" t="100000"/>
            </a:path>
            <a:tileRect r="-100000" b="-100000"/>
          </a:gradFill>
          <a:ln cap="rnd">
            <a:solidFill>
              <a:schemeClr val="bg1"/>
            </a:solidFill>
          </a:ln>
        </p:spPr>
        <p:txBody>
          <a:bodyPr>
            <a:noAutofit/>
          </a:bodyPr>
          <a:lstStyle/>
          <a:p>
            <a:pPr algn="ctr"/>
            <a:r>
              <a:rPr lang="en-US" sz="5400" b="1" i="1" dirty="0" smtClean="0">
                <a:solidFill>
                  <a:schemeClr val="accent1">
                    <a:lumMod val="20000"/>
                    <a:lumOff val="80000"/>
                  </a:schemeClr>
                </a:solidFill>
                <a:effectLst>
                  <a:outerShdw blurRad="38100" dist="38100" dir="2700000" algn="tl">
                    <a:srgbClr val="000000">
                      <a:alpha val="43137"/>
                    </a:srgbClr>
                  </a:outerShdw>
                </a:effectLst>
              </a:rPr>
              <a:t>Inflammation</a:t>
            </a:r>
            <a:endParaRPr lang="en-US" sz="5400" b="1" i="1" dirty="0">
              <a:solidFill>
                <a:schemeClr val="accent1">
                  <a:lumMod val="20000"/>
                  <a:lumOff val="80000"/>
                </a:schemeClr>
              </a:solidFill>
              <a:effectLst>
                <a:outerShdw blurRad="38100" dist="38100" dir="2700000" algn="tl">
                  <a:srgbClr val="000000">
                    <a:alpha val="43137"/>
                  </a:srgbClr>
                </a:outerShdw>
              </a:effectLst>
            </a:endParaRPr>
          </a:p>
        </p:txBody>
      </p:sp>
      <p:sp>
        <p:nvSpPr>
          <p:cNvPr id="3" name="TextBox 2"/>
          <p:cNvSpPr txBox="1"/>
          <p:nvPr/>
        </p:nvSpPr>
        <p:spPr>
          <a:xfrm>
            <a:off x="4179711" y="907672"/>
            <a:ext cx="4088496" cy="923330"/>
          </a:xfrm>
          <a:prstGeom prst="rect">
            <a:avLst/>
          </a:prstGeom>
          <a:noFill/>
          <a:ln>
            <a:noFill/>
          </a:ln>
        </p:spPr>
        <p:txBody>
          <a:bodyPr wrap="square" rtlCol="0">
            <a:spAutoFit/>
          </a:bodyPr>
          <a:lstStyle/>
          <a:p>
            <a:pPr algn="ctr"/>
            <a:r>
              <a:rPr lang="en-US" sz="4800" b="1" i="1" dirty="0">
                <a:effectLst>
                  <a:outerShdw blurRad="38100" dist="38100" dir="2700000" algn="tl">
                    <a:srgbClr val="000000">
                      <a:alpha val="43137"/>
                    </a:srgbClr>
                  </a:outerShdw>
                </a:effectLst>
              </a:rPr>
              <a:t>PRACTICAL</a:t>
            </a:r>
            <a:r>
              <a:rPr lang="en-US" sz="5400" b="1" i="1" dirty="0">
                <a:solidFill>
                  <a:srgbClr val="FFC000"/>
                </a:solidFill>
                <a:effectLst>
                  <a:outerShdw blurRad="38100" dist="38100" dir="2700000" algn="tl">
                    <a:srgbClr val="000000">
                      <a:alpha val="43137"/>
                    </a:srgbClr>
                  </a:outerShdw>
                </a:effectLst>
              </a:rPr>
              <a:t>   </a:t>
            </a:r>
            <a:endParaRPr lang="en-US" sz="5400" b="1" i="1" dirty="0">
              <a:effectLst>
                <a:outerShdw blurRad="38100" dist="38100" dir="2700000" algn="tl">
                  <a:srgbClr val="000000">
                    <a:alpha val="43137"/>
                  </a:srgbClr>
                </a:outerShdw>
              </a:effectLst>
            </a:endParaRPr>
          </a:p>
        </p:txBody>
      </p:sp>
      <p:sp>
        <p:nvSpPr>
          <p:cNvPr id="5" name="Title 1"/>
          <p:cNvSpPr txBox="1">
            <a:spLocks/>
          </p:cNvSpPr>
          <p:nvPr/>
        </p:nvSpPr>
        <p:spPr>
          <a:xfrm>
            <a:off x="2257738" y="3550001"/>
            <a:ext cx="7643866" cy="1000132"/>
          </a:xfrm>
          <a:prstGeom prst="rect">
            <a:avLst/>
          </a:prstGeom>
        </p:spPr>
        <p:style>
          <a:lnRef idx="1">
            <a:schemeClr val="accent1"/>
          </a:lnRef>
          <a:fillRef idx="2">
            <a:schemeClr val="accent1"/>
          </a:fillRef>
          <a:effectRef idx="1">
            <a:schemeClr val="accent1"/>
          </a:effectRef>
          <a:fontRef idx="minor">
            <a:schemeClr val="dk1"/>
          </a:fontRef>
        </p:style>
        <p:txBody>
          <a:bodyPr anchor="b">
            <a:noAutofit/>
          </a:bodyPr>
          <a:lstStyle/>
          <a:p>
            <a:pPr algn="ctr" rtl="0">
              <a:spcBef>
                <a:spcPct val="0"/>
              </a:spcBef>
              <a:defRPr/>
            </a:pPr>
            <a:r>
              <a:rPr lang="en-US" sz="5400" b="1" i="1" dirty="0">
                <a:solidFill>
                  <a:srgbClr val="FFFF00"/>
                </a:solidFill>
                <a:effectLst>
                  <a:outerShdw blurRad="38100" dist="38100" dir="2700000" algn="tl">
                    <a:srgbClr val="000000">
                      <a:alpha val="43137"/>
                    </a:srgbClr>
                  </a:outerShdw>
                </a:effectLst>
                <a:latin typeface="+mj-lt"/>
                <a:ea typeface="+mj-ea"/>
                <a:cs typeface="+mj-cs"/>
              </a:rPr>
              <a:t> I - Acute Inflammation</a:t>
            </a:r>
          </a:p>
        </p:txBody>
      </p:sp>
      <p:sp>
        <p:nvSpPr>
          <p:cNvPr id="6" name="TextBox 5"/>
          <p:cNvSpPr txBox="1"/>
          <p:nvPr/>
        </p:nvSpPr>
        <p:spPr>
          <a:xfrm>
            <a:off x="9394371" y="6030496"/>
            <a:ext cx="1428728" cy="461665"/>
          </a:xfrm>
          <a:prstGeom prst="rect">
            <a:avLst/>
          </a:prstGeom>
          <a:noFill/>
        </p:spPr>
        <p:txBody>
          <a:bodyPr wrap="square" rtlCol="0">
            <a:spAutoFit/>
          </a:bodyPr>
          <a:lstStyle/>
          <a:p>
            <a:r>
              <a:rPr lang="en-US" sz="1200" b="1" i="1" dirty="0">
                <a:solidFill>
                  <a:srgbClr val="0033CC"/>
                </a:solidFill>
                <a:latin typeface="Goudy Old Style" pitchFamily="18" charset="0"/>
              </a:rPr>
              <a:t>Foundation </a:t>
            </a:r>
            <a:r>
              <a:rPr lang="en-US" sz="1200" b="1" i="1" dirty="0" smtClean="0">
                <a:solidFill>
                  <a:srgbClr val="0033CC"/>
                </a:solidFill>
                <a:latin typeface="Goudy Old Style" pitchFamily="18" charset="0"/>
              </a:rPr>
              <a:t>Block</a:t>
            </a:r>
          </a:p>
          <a:p>
            <a:r>
              <a:rPr lang="en-US" sz="1200" b="1" i="1" dirty="0" smtClean="0">
                <a:solidFill>
                  <a:srgbClr val="0033CC"/>
                </a:solidFill>
                <a:latin typeface="Goudy Old Style" pitchFamily="18" charset="0"/>
              </a:rPr>
              <a:t>2015</a:t>
            </a:r>
            <a:endParaRPr lang="en-US" sz="1200" b="1" i="1" dirty="0">
              <a:solidFill>
                <a:srgbClr val="0033CC"/>
              </a:solidFill>
              <a:latin typeface="Goudy Old Style" pitchFamily="18" charset="0"/>
            </a:endParaRPr>
          </a:p>
        </p:txBody>
      </p:sp>
      <p:sp>
        <p:nvSpPr>
          <p:cNvPr id="7" name="TextBox 6"/>
          <p:cNvSpPr txBox="1"/>
          <p:nvPr/>
        </p:nvSpPr>
        <p:spPr>
          <a:xfrm>
            <a:off x="1524000" y="6581002"/>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32723069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3631" y="5392996"/>
            <a:ext cx="8323383" cy="1323439"/>
          </a:xfrm>
          <a:prstGeom prst="rect">
            <a:avLst/>
          </a:prstGeom>
        </p:spPr>
        <p:txBody>
          <a:bodyPr wrap="square">
            <a:spAutoFit/>
          </a:bodyPr>
          <a:lstStyle/>
          <a:p>
            <a:pPr algn="ctr"/>
            <a:r>
              <a:rPr lang="en-US" sz="2000" b="1" i="1" dirty="0" smtClean="0"/>
              <a:t>The </a:t>
            </a:r>
            <a:r>
              <a:rPr lang="en-US" sz="2000" b="1" i="1" dirty="0" err="1" smtClean="0"/>
              <a:t>fibrinous</a:t>
            </a:r>
            <a:r>
              <a:rPr lang="en-US" sz="2000" b="1" i="1" dirty="0" smtClean="0"/>
              <a:t> </a:t>
            </a:r>
            <a:r>
              <a:rPr lang="en-US" sz="2000" b="1" i="1" dirty="0" err="1" smtClean="0"/>
              <a:t>exudate</a:t>
            </a:r>
            <a:r>
              <a:rPr lang="en-US" sz="2000" b="1" i="1" dirty="0" smtClean="0"/>
              <a:t> is seen to consist of pink strands of fibrin at the pericardial surface at the upper right.</a:t>
            </a:r>
            <a:r>
              <a:rPr lang="ar-SA" sz="2000" b="1" i="1" dirty="0" smtClean="0"/>
              <a:t> </a:t>
            </a:r>
            <a:r>
              <a:rPr lang="en-US" sz="2000" b="1" i="1" dirty="0" smtClean="0"/>
              <a:t> The </a:t>
            </a:r>
            <a:r>
              <a:rPr lang="en-US" sz="2000" b="1" i="1" dirty="0" err="1" smtClean="0"/>
              <a:t>exudate</a:t>
            </a:r>
            <a:r>
              <a:rPr lang="en-US" sz="2000" b="1" i="1" dirty="0" smtClean="0"/>
              <a:t> on the surface is shown enlarged in the inset.  Note a considerable number of erythrocytes trapped in the mesh of fibrin threads</a:t>
            </a:r>
            <a:r>
              <a:rPr lang="en-US" b="1" i="1" dirty="0" smtClean="0"/>
              <a:t>.</a:t>
            </a:r>
            <a:endParaRPr lang="en-US" dirty="0" smtClean="0"/>
          </a:p>
        </p:txBody>
      </p:sp>
      <p:sp>
        <p:nvSpPr>
          <p:cNvPr id="5" name="Rounded Rectangle 4"/>
          <p:cNvSpPr/>
          <p:nvPr/>
        </p:nvSpPr>
        <p:spPr>
          <a:xfrm>
            <a:off x="3174874" y="0"/>
            <a:ext cx="5629156" cy="78544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Fibrinous Pericarditis - Microscopically</a:t>
            </a:r>
          </a:p>
        </p:txBody>
      </p:sp>
      <p:pic>
        <p:nvPicPr>
          <p:cNvPr id="307202" name="Picture 2" descr="http://www.vetmed.vt.edu/education/Curriculum/VM8304/vet%20pathology/INFLAMMATION%20LAB/INFLAMMATION%20LAB_files/image024.jpg"/>
          <p:cNvPicPr>
            <a:picLocks noChangeAspect="1" noChangeArrowheads="1"/>
          </p:cNvPicPr>
          <p:nvPr/>
        </p:nvPicPr>
        <p:blipFill>
          <a:blip r:embed="rId2" cstate="print"/>
          <a:srcRect/>
          <a:stretch>
            <a:fillRect/>
          </a:stretch>
        </p:blipFill>
        <p:spPr bwMode="auto">
          <a:xfrm>
            <a:off x="2095472" y="785794"/>
            <a:ext cx="7858180" cy="4572032"/>
          </a:xfrm>
          <a:prstGeom prst="rect">
            <a:avLst/>
          </a:prstGeom>
          <a:noFill/>
          <a:ln w="28575">
            <a:solidFill>
              <a:schemeClr val="tx1"/>
            </a:solidFill>
          </a:ln>
        </p:spPr>
      </p:pic>
      <p:sp>
        <p:nvSpPr>
          <p:cNvPr id="8" name="TextBox 7"/>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7" name="TextBox 6"/>
          <p:cNvSpPr txBox="1"/>
          <p:nvPr/>
        </p:nvSpPr>
        <p:spPr>
          <a:xfrm>
            <a:off x="2238348" y="304801"/>
            <a:ext cx="1348914" cy="369332"/>
          </a:xfrm>
          <a:prstGeom prst="rect">
            <a:avLst/>
          </a:prstGeom>
          <a:noFill/>
        </p:spPr>
        <p:txBody>
          <a:bodyPr wrap="square" rtlCol="0">
            <a:spAutoFit/>
          </a:bodyPr>
          <a:lstStyle/>
          <a:p>
            <a:pPr algn="l"/>
            <a:r>
              <a:rPr lang="en-US" dirty="0"/>
              <a:t>Right</a:t>
            </a:r>
          </a:p>
        </p:txBody>
      </p:sp>
      <p:sp>
        <p:nvSpPr>
          <p:cNvPr id="10" name="TextBox 9"/>
          <p:cNvSpPr txBox="1"/>
          <p:nvPr/>
        </p:nvSpPr>
        <p:spPr>
          <a:xfrm>
            <a:off x="9032633" y="301482"/>
            <a:ext cx="990600" cy="369332"/>
          </a:xfrm>
          <a:prstGeom prst="rect">
            <a:avLst/>
          </a:prstGeom>
          <a:noFill/>
        </p:spPr>
        <p:txBody>
          <a:bodyPr wrap="square" rtlCol="0">
            <a:spAutoFit/>
          </a:bodyPr>
          <a:lstStyle/>
          <a:p>
            <a:r>
              <a:rPr lang="en-US" dirty="0"/>
              <a:t>Left</a:t>
            </a:r>
          </a:p>
        </p:txBody>
      </p:sp>
    </p:spTree>
    <p:extLst>
      <p:ext uri="{BB962C8B-B14F-4D97-AF65-F5344CB8AC3E}">
        <p14:creationId xmlns:p14="http://schemas.microsoft.com/office/powerpoint/2010/main" xmlns="" val="327281120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descr="C:\Documents and Settings\Mr. Amer Shafie\My Documents\My Pictures\fibrinous_pericarditis.jpg"/>
          <p:cNvPicPr>
            <a:picLocks noGrp="1" noChangeAspect="1" noChangeArrowheads="1"/>
          </p:cNvPicPr>
          <p:nvPr>
            <p:ph sz="quarter" idx="1"/>
          </p:nvPr>
        </p:nvPicPr>
        <p:blipFill>
          <a:blip r:embed="rId2" cstate="print"/>
          <a:stretch>
            <a:fillRect/>
          </a:stretch>
        </p:blipFill>
        <p:spPr bwMode="auto">
          <a:xfrm>
            <a:off x="2024034" y="857232"/>
            <a:ext cx="7929618" cy="4857784"/>
          </a:xfrm>
          <a:prstGeom prst="rect">
            <a:avLst/>
          </a:prstGeom>
          <a:noFill/>
          <a:ln w="28575">
            <a:solidFill>
              <a:srgbClr val="7030A0"/>
            </a:solidFill>
          </a:ln>
        </p:spPr>
      </p:pic>
      <p:sp>
        <p:nvSpPr>
          <p:cNvPr id="5" name="Rectangle 4"/>
          <p:cNvSpPr/>
          <p:nvPr/>
        </p:nvSpPr>
        <p:spPr>
          <a:xfrm>
            <a:off x="2095472" y="5786454"/>
            <a:ext cx="7786742" cy="707886"/>
          </a:xfrm>
          <a:prstGeom prst="rect">
            <a:avLst/>
          </a:prstGeom>
        </p:spPr>
        <p:txBody>
          <a:bodyPr wrap="square">
            <a:spAutoFit/>
          </a:bodyPr>
          <a:lstStyle/>
          <a:p>
            <a:pPr algn="ctr"/>
            <a:r>
              <a:rPr lang="en-US" sz="2000" b="1" i="1" dirty="0"/>
              <a:t>The pericardium is distorted by thick irregular layer </a:t>
            </a:r>
          </a:p>
          <a:p>
            <a:pPr algn="ctr"/>
            <a:r>
              <a:rPr lang="en-US" sz="2000" b="1" i="1" dirty="0"/>
              <a:t>of pinkish fibrinous exudate with some red cells and inflammatory cells</a:t>
            </a:r>
            <a:endParaRPr lang="en-US" sz="2000" i="1" dirty="0"/>
          </a:p>
        </p:txBody>
      </p:sp>
      <p:sp>
        <p:nvSpPr>
          <p:cNvPr id="6" name="Rounded Rectangle 5"/>
          <p:cNvSpPr/>
          <p:nvPr/>
        </p:nvSpPr>
        <p:spPr>
          <a:xfrm>
            <a:off x="3024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Fibrinous Pericarditis - LPF</a:t>
            </a:r>
          </a:p>
        </p:txBody>
      </p:sp>
      <p:sp>
        <p:nvSpPr>
          <p:cNvPr id="9" name="TextBox 8"/>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24107066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C:\Documents and Settings\Mr. Amer Shafie\My Documents\My Pictures\fibrinous_pericarditis_detail.jpg"/>
          <p:cNvPicPr>
            <a:picLocks noGrp="1" noChangeAspect="1" noChangeArrowheads="1"/>
          </p:cNvPicPr>
          <p:nvPr>
            <p:ph sz="quarter" idx="1"/>
          </p:nvPr>
        </p:nvPicPr>
        <p:blipFill>
          <a:blip r:embed="rId2" cstate="print"/>
          <a:stretch>
            <a:fillRect/>
          </a:stretch>
        </p:blipFill>
        <p:spPr bwMode="auto">
          <a:xfrm>
            <a:off x="2095472" y="857232"/>
            <a:ext cx="7858180" cy="4786346"/>
          </a:xfrm>
          <a:prstGeom prst="rect">
            <a:avLst/>
          </a:prstGeom>
          <a:noFill/>
          <a:ln w="28575">
            <a:solidFill>
              <a:srgbClr val="7030A0"/>
            </a:solidFill>
          </a:ln>
        </p:spPr>
      </p:pic>
      <p:sp>
        <p:nvSpPr>
          <p:cNvPr id="4" name="Rectangle 3"/>
          <p:cNvSpPr/>
          <p:nvPr/>
        </p:nvSpPr>
        <p:spPr>
          <a:xfrm>
            <a:off x="2166910" y="5715017"/>
            <a:ext cx="7429552" cy="1015663"/>
          </a:xfrm>
          <a:prstGeom prst="rect">
            <a:avLst/>
          </a:prstGeom>
        </p:spPr>
        <p:txBody>
          <a:bodyPr wrap="square">
            <a:spAutoFit/>
          </a:bodyPr>
          <a:lstStyle/>
          <a:p>
            <a:pPr marL="534988" indent="-534988" algn="ctr">
              <a:defRPr/>
            </a:pPr>
            <a:r>
              <a:rPr lang="en-US" sz="2000" b="1" i="1" dirty="0"/>
              <a:t>The subpericardial layer is thickened by edema and shows dilated blood vessels, chronic inflammatory cells and areas of calcification.</a:t>
            </a:r>
          </a:p>
        </p:txBody>
      </p:sp>
      <p:sp>
        <p:nvSpPr>
          <p:cNvPr id="6" name="Rounded Rectangle 5"/>
          <p:cNvSpPr/>
          <p:nvPr/>
        </p:nvSpPr>
        <p:spPr>
          <a:xfrm>
            <a:off x="3024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Fibrinous Pericarditis - HPF</a:t>
            </a:r>
          </a:p>
        </p:txBody>
      </p:sp>
      <p:sp>
        <p:nvSpPr>
          <p:cNvPr id="8" name="TextBox 7"/>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25318975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95604" y="2786058"/>
            <a:ext cx="7000924" cy="1071570"/>
          </a:xfrm>
        </p:spPr>
        <p:style>
          <a:lnRef idx="0">
            <a:schemeClr val="dk1"/>
          </a:lnRef>
          <a:fillRef idx="3">
            <a:schemeClr val="dk1"/>
          </a:fillRef>
          <a:effectRef idx="3">
            <a:schemeClr val="dk1"/>
          </a:effectRef>
          <a:fontRef idx="minor">
            <a:schemeClr val="lt1"/>
          </a:fontRef>
        </p:style>
        <p:txBody>
          <a:bodyPr>
            <a:noAutofit/>
          </a:bodyPr>
          <a:lstStyle/>
          <a:p>
            <a:pPr algn="ctr"/>
            <a:r>
              <a:rPr lang="en-US" sz="5400" b="1" i="1" dirty="0">
                <a:solidFill>
                  <a:srgbClr val="FFFF00"/>
                </a:solidFill>
                <a:effectLst>
                  <a:outerShdw blurRad="38100" dist="38100" dir="2700000" algn="tl">
                    <a:srgbClr val="000000">
                      <a:alpha val="43137"/>
                    </a:srgbClr>
                  </a:outerShdw>
                </a:effectLst>
              </a:rPr>
              <a:t>2- Acute Appendicitis</a:t>
            </a:r>
          </a:p>
        </p:txBody>
      </p:sp>
      <p:sp>
        <p:nvSpPr>
          <p:cNvPr id="4" name="TextBox 3"/>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16625707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library.med.utah.edu/WebPath/jpeg4/GI192.jpg"/>
          <p:cNvPicPr>
            <a:picLocks noChangeAspect="1" noChangeArrowheads="1"/>
          </p:cNvPicPr>
          <p:nvPr/>
        </p:nvPicPr>
        <p:blipFill>
          <a:blip r:embed="rId2" cstate="print"/>
          <a:srcRect/>
          <a:stretch>
            <a:fillRect/>
          </a:stretch>
        </p:blipFill>
        <p:spPr bwMode="auto">
          <a:xfrm>
            <a:off x="2024034" y="1071546"/>
            <a:ext cx="7880626" cy="4643470"/>
          </a:xfrm>
          <a:prstGeom prst="rect">
            <a:avLst/>
          </a:prstGeom>
          <a:noFill/>
          <a:ln w="28575">
            <a:solidFill>
              <a:srgbClr val="00642D"/>
            </a:solidFill>
          </a:ln>
        </p:spPr>
      </p:pic>
      <p:sp>
        <p:nvSpPr>
          <p:cNvPr id="5" name="Rounded Rectangle 4"/>
          <p:cNvSpPr/>
          <p:nvPr/>
        </p:nvSpPr>
        <p:spPr>
          <a:xfrm>
            <a:off x="3309918" y="226482"/>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Normal Appendix - Gross</a:t>
            </a:r>
          </a:p>
        </p:txBody>
      </p:sp>
      <p:sp>
        <p:nvSpPr>
          <p:cNvPr id="6" name="Rectangle 5"/>
          <p:cNvSpPr/>
          <p:nvPr/>
        </p:nvSpPr>
        <p:spPr>
          <a:xfrm>
            <a:off x="1881158" y="5786454"/>
            <a:ext cx="8072494" cy="707886"/>
          </a:xfrm>
          <a:prstGeom prst="rect">
            <a:avLst/>
          </a:prstGeom>
        </p:spPr>
        <p:txBody>
          <a:bodyPr wrap="square">
            <a:spAutoFit/>
          </a:bodyPr>
          <a:lstStyle/>
          <a:p>
            <a:pPr algn="ctr"/>
            <a:r>
              <a:rPr lang="en-US" sz="2000" b="1" i="1" dirty="0"/>
              <a:t>This is the normal appearance of the appendix against </a:t>
            </a:r>
          </a:p>
          <a:p>
            <a:pPr algn="ctr"/>
            <a:r>
              <a:rPr lang="en-US" sz="2000" b="1" i="1" dirty="0"/>
              <a:t>the background of the caecum.</a:t>
            </a:r>
          </a:p>
        </p:txBody>
      </p:sp>
      <p:sp>
        <p:nvSpPr>
          <p:cNvPr id="9" name="TextBox 8"/>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75634695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cstate="print"/>
          <a:srcRect/>
          <a:stretch>
            <a:fillRect/>
          </a:stretch>
        </p:blipFill>
        <p:spPr bwMode="auto">
          <a:xfrm>
            <a:off x="2181860" y="2353056"/>
            <a:ext cx="8723660" cy="3406553"/>
          </a:xfrm>
          <a:prstGeom prst="rect">
            <a:avLst/>
          </a:prstGeom>
          <a:noFill/>
          <a:ln w="9525">
            <a:noFill/>
            <a:miter lim="800000"/>
            <a:headEnd/>
            <a:tailEnd/>
          </a:ln>
        </p:spPr>
      </p:pic>
      <p:sp>
        <p:nvSpPr>
          <p:cNvPr id="5" name="Title 4"/>
          <p:cNvSpPr>
            <a:spLocks noGrp="1"/>
          </p:cNvSpPr>
          <p:nvPr>
            <p:ph type="title"/>
          </p:nvPr>
        </p:nvSpPr>
        <p:spPr>
          <a:xfrm>
            <a:off x="2886456" y="535813"/>
            <a:ext cx="7769352" cy="1325563"/>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smtClean="0"/>
              <a:t/>
            </a:r>
            <a:br>
              <a:rPr lang="en-US" sz="2400" b="1" i="1" dirty="0" smtClean="0"/>
            </a:br>
            <a:r>
              <a:rPr lang="en-US" sz="2400" b="1" i="1" dirty="0" smtClean="0"/>
              <a:t>Normal </a:t>
            </a:r>
            <a:r>
              <a:rPr lang="en-US" sz="2400" b="1" i="1" dirty="0"/>
              <a:t>Appendix </a:t>
            </a:r>
            <a:r>
              <a:rPr lang="en-US" sz="2400" b="1" i="1" dirty="0" smtClean="0"/>
              <a:t>– Gross and microscopic</a:t>
            </a:r>
            <a:endParaRPr lang="en-US" sz="2400" b="1"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309918" y="214290"/>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Acute Appendicitis - Gross</a:t>
            </a:r>
          </a:p>
        </p:txBody>
      </p:sp>
      <p:pic>
        <p:nvPicPr>
          <p:cNvPr id="182273" name="Picture 1"/>
          <p:cNvPicPr>
            <a:picLocks noChangeAspect="1" noChangeArrowheads="1"/>
          </p:cNvPicPr>
          <p:nvPr/>
        </p:nvPicPr>
        <p:blipFill>
          <a:blip r:embed="rId3" cstate="print"/>
          <a:srcRect/>
          <a:stretch>
            <a:fillRect/>
          </a:stretch>
        </p:blipFill>
        <p:spPr bwMode="auto">
          <a:xfrm>
            <a:off x="2166910" y="1071546"/>
            <a:ext cx="7786742" cy="4286280"/>
          </a:xfrm>
          <a:prstGeom prst="rect">
            <a:avLst/>
          </a:prstGeom>
          <a:noFill/>
          <a:ln w="28575">
            <a:solidFill>
              <a:srgbClr val="00642D"/>
            </a:solidFill>
            <a:miter lim="800000"/>
            <a:headEnd/>
            <a:tailEnd/>
          </a:ln>
          <a:effectLst/>
        </p:spPr>
      </p:pic>
      <p:sp>
        <p:nvSpPr>
          <p:cNvPr id="8" name="Rectangle 7"/>
          <p:cNvSpPr/>
          <p:nvPr/>
        </p:nvSpPr>
        <p:spPr>
          <a:xfrm>
            <a:off x="2095472" y="5463148"/>
            <a:ext cx="7715304" cy="1015663"/>
          </a:xfrm>
          <a:prstGeom prst="rect">
            <a:avLst/>
          </a:prstGeom>
        </p:spPr>
        <p:txBody>
          <a:bodyPr wrap="square">
            <a:spAutoFit/>
          </a:bodyPr>
          <a:lstStyle/>
          <a:p>
            <a:pPr algn="ctr"/>
            <a:r>
              <a:rPr lang="en-US" sz="2000" b="1" i="1" dirty="0"/>
              <a:t>Seen here is acute appendicitis with yellow to tan exudate and hyperemia, including the periappendiceal fat superiorly, rather than a smooth, glistening pale tan serosal surface</a:t>
            </a:r>
          </a:p>
        </p:txBody>
      </p:sp>
      <p:sp>
        <p:nvSpPr>
          <p:cNvPr id="9" name="TextBox 8"/>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23406187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2" cstate="print"/>
          <a:srcRect/>
          <a:stretch>
            <a:fillRect/>
          </a:stretch>
        </p:blipFill>
        <p:spPr bwMode="auto">
          <a:xfrm>
            <a:off x="2294866" y="1000108"/>
            <a:ext cx="7503435" cy="3714776"/>
          </a:xfrm>
          <a:prstGeom prst="rect">
            <a:avLst/>
          </a:prstGeom>
          <a:noFill/>
          <a:ln w="9525">
            <a:solidFill>
              <a:srgbClr val="00642D"/>
            </a:solidFill>
            <a:miter lim="800000"/>
            <a:headEnd/>
            <a:tailEnd/>
          </a:ln>
        </p:spPr>
      </p:pic>
      <p:sp>
        <p:nvSpPr>
          <p:cNvPr id="4" name="Rounded Rectangle 3"/>
          <p:cNvSpPr/>
          <p:nvPr/>
        </p:nvSpPr>
        <p:spPr>
          <a:xfrm>
            <a:off x="2238348" y="214290"/>
            <a:ext cx="7572428"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Acute Appendicitis – Longitudinal section</a:t>
            </a:r>
          </a:p>
        </p:txBody>
      </p:sp>
      <p:sp>
        <p:nvSpPr>
          <p:cNvPr id="5" name="Rectangle 4"/>
          <p:cNvSpPr/>
          <p:nvPr/>
        </p:nvSpPr>
        <p:spPr>
          <a:xfrm>
            <a:off x="2095472" y="4786322"/>
            <a:ext cx="7572428" cy="1631216"/>
          </a:xfrm>
          <a:prstGeom prst="rect">
            <a:avLst/>
          </a:prstGeom>
        </p:spPr>
        <p:txBody>
          <a:bodyPr wrap="square">
            <a:spAutoFit/>
          </a:bodyPr>
          <a:lstStyle/>
          <a:p>
            <a:pPr algn="ctr"/>
            <a:r>
              <a:rPr lang="en-US" sz="2000" b="1" i="1" dirty="0"/>
              <a:t>A case of acute appendicitis : The organ is enlarged and sausage-like (botuliform). This longitudinal section shows </a:t>
            </a:r>
            <a:r>
              <a:rPr lang="en-US" sz="2000" b="1" i="1" dirty="0" smtClean="0"/>
              <a:t>the </a:t>
            </a:r>
            <a:r>
              <a:rPr lang="en-US" sz="2000" b="1" i="1" dirty="0"/>
              <a:t>red inflamed mucosa with its irregular luminal surface. This appendix does not show late complications, like transmural necrosis, perforation, and abscess formation</a:t>
            </a:r>
          </a:p>
        </p:txBody>
      </p:sp>
      <p:sp>
        <p:nvSpPr>
          <p:cNvPr id="8" name="TextBox 7"/>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146717516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1" name="Picture 3"/>
          <p:cNvPicPr>
            <a:picLocks noChangeAspect="1" noChangeArrowheads="1"/>
          </p:cNvPicPr>
          <p:nvPr/>
        </p:nvPicPr>
        <p:blipFill>
          <a:blip r:embed="rId2" cstate="print"/>
          <a:srcRect/>
          <a:stretch>
            <a:fillRect/>
          </a:stretch>
        </p:blipFill>
        <p:spPr bwMode="auto">
          <a:xfrm>
            <a:off x="2738414" y="1081106"/>
            <a:ext cx="6786610" cy="4991100"/>
          </a:xfrm>
          <a:prstGeom prst="rect">
            <a:avLst/>
          </a:prstGeom>
          <a:noFill/>
          <a:ln w="9525">
            <a:solidFill>
              <a:schemeClr val="bg1"/>
            </a:solidFill>
            <a:miter lim="800000"/>
            <a:headEnd/>
            <a:tailEnd/>
          </a:ln>
          <a:effectLst/>
        </p:spPr>
      </p:pic>
      <p:sp>
        <p:nvSpPr>
          <p:cNvPr id="4" name="Rounded Rectangle 3"/>
          <p:cNvSpPr/>
          <p:nvPr/>
        </p:nvSpPr>
        <p:spPr>
          <a:xfrm>
            <a:off x="2595538" y="214290"/>
            <a:ext cx="707236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Acute Appendicitis – LPF of the cut section</a:t>
            </a:r>
          </a:p>
        </p:txBody>
      </p:sp>
      <p:sp>
        <p:nvSpPr>
          <p:cNvPr id="7" name="TextBox 6"/>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9610280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File:Acute Appendicitis, HE 1.jpg">
            <a:hlinkClick r:id="rId2"/>
          </p:cNvPr>
          <p:cNvPicPr>
            <a:picLocks noChangeAspect="1" noChangeArrowheads="1"/>
          </p:cNvPicPr>
          <p:nvPr/>
        </p:nvPicPr>
        <p:blipFill>
          <a:blip r:embed="rId3" cstate="print"/>
          <a:srcRect/>
          <a:stretch>
            <a:fillRect/>
          </a:stretch>
        </p:blipFill>
        <p:spPr bwMode="auto">
          <a:xfrm>
            <a:off x="2095472" y="928670"/>
            <a:ext cx="7786742" cy="4857784"/>
          </a:xfrm>
          <a:prstGeom prst="rect">
            <a:avLst/>
          </a:prstGeom>
          <a:noFill/>
          <a:ln w="28575">
            <a:solidFill>
              <a:schemeClr val="tx1"/>
            </a:solidFill>
          </a:ln>
        </p:spPr>
      </p:pic>
      <p:sp>
        <p:nvSpPr>
          <p:cNvPr id="3" name="TextBox 2"/>
          <p:cNvSpPr txBox="1"/>
          <p:nvPr/>
        </p:nvSpPr>
        <p:spPr>
          <a:xfrm>
            <a:off x="7453322" y="5264364"/>
            <a:ext cx="2214578" cy="307777"/>
          </a:xfrm>
          <a:prstGeom prst="rect">
            <a:avLst/>
          </a:prstGeom>
          <a:noFill/>
        </p:spPr>
        <p:txBody>
          <a:bodyPr wrap="square" rtlCol="0">
            <a:spAutoFit/>
          </a:bodyPr>
          <a:lstStyle/>
          <a:p>
            <a:r>
              <a:rPr lang="en-US" sz="1400" b="1" i="1" dirty="0"/>
              <a:t>Smooth Muscle layer</a:t>
            </a:r>
          </a:p>
        </p:txBody>
      </p:sp>
      <p:sp>
        <p:nvSpPr>
          <p:cNvPr id="4" name="Rounded Rectangle 3"/>
          <p:cNvSpPr/>
          <p:nvPr/>
        </p:nvSpPr>
        <p:spPr>
          <a:xfrm>
            <a:off x="3167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Acute Appendicitis – LPF</a:t>
            </a:r>
          </a:p>
        </p:txBody>
      </p:sp>
      <p:cxnSp>
        <p:nvCxnSpPr>
          <p:cNvPr id="16" name="Straight Arrow Connector 15"/>
          <p:cNvCxnSpPr/>
          <p:nvPr/>
        </p:nvCxnSpPr>
        <p:spPr>
          <a:xfrm rot="16200000" flipV="1">
            <a:off x="8382016" y="5000636"/>
            <a:ext cx="357190" cy="2143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524496" y="3571876"/>
            <a:ext cx="2143140" cy="923330"/>
          </a:xfrm>
          <a:prstGeom prst="rect">
            <a:avLst/>
          </a:prstGeom>
          <a:noFill/>
        </p:spPr>
        <p:txBody>
          <a:bodyPr wrap="square" rtlCol="0">
            <a:spAutoFit/>
          </a:bodyPr>
          <a:lstStyle/>
          <a:p>
            <a:pPr algn="ctr"/>
            <a:r>
              <a:rPr lang="en-US" b="1" i="1" dirty="0"/>
              <a:t>Scattered Neutrophils in the epithelium</a:t>
            </a:r>
          </a:p>
        </p:txBody>
      </p:sp>
      <p:cxnSp>
        <p:nvCxnSpPr>
          <p:cNvPr id="21" name="Straight Arrow Connector 20"/>
          <p:cNvCxnSpPr/>
          <p:nvPr/>
        </p:nvCxnSpPr>
        <p:spPr>
          <a:xfrm rot="16200000" flipV="1">
            <a:off x="5525290" y="3144042"/>
            <a:ext cx="785818" cy="698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5167306" y="3000372"/>
            <a:ext cx="785818" cy="5715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81422" y="5072075"/>
            <a:ext cx="1500198" cy="646331"/>
          </a:xfrm>
          <a:prstGeom prst="rect">
            <a:avLst/>
          </a:prstGeom>
          <a:noFill/>
        </p:spPr>
        <p:txBody>
          <a:bodyPr wrap="square" rtlCol="0">
            <a:spAutoFit/>
          </a:bodyPr>
          <a:lstStyle/>
          <a:p>
            <a:pPr algn="ctr"/>
            <a:r>
              <a:rPr lang="en-US" b="1" i="1" dirty="0">
                <a:solidFill>
                  <a:schemeClr val="tx1">
                    <a:lumMod val="95000"/>
                    <a:lumOff val="5000"/>
                  </a:schemeClr>
                </a:solidFill>
              </a:rPr>
              <a:t>Lymph Follicle</a:t>
            </a:r>
          </a:p>
        </p:txBody>
      </p:sp>
      <p:sp>
        <p:nvSpPr>
          <p:cNvPr id="27" name="TextBox 26"/>
          <p:cNvSpPr txBox="1"/>
          <p:nvPr/>
        </p:nvSpPr>
        <p:spPr>
          <a:xfrm>
            <a:off x="2095472" y="3143249"/>
            <a:ext cx="1285884" cy="646331"/>
          </a:xfrm>
          <a:prstGeom prst="rect">
            <a:avLst/>
          </a:prstGeom>
          <a:noFill/>
        </p:spPr>
        <p:txBody>
          <a:bodyPr wrap="square" rtlCol="0">
            <a:spAutoFit/>
          </a:bodyPr>
          <a:lstStyle/>
          <a:p>
            <a:pPr algn="ctr"/>
            <a:r>
              <a:rPr lang="en-US" b="1" i="1" dirty="0">
                <a:solidFill>
                  <a:schemeClr val="tx1">
                    <a:lumMod val="95000"/>
                    <a:lumOff val="5000"/>
                  </a:schemeClr>
                </a:solidFill>
              </a:rPr>
              <a:t>Luminal </a:t>
            </a:r>
          </a:p>
          <a:p>
            <a:pPr algn="ctr"/>
            <a:r>
              <a:rPr lang="en-US" b="1" i="1" dirty="0">
                <a:solidFill>
                  <a:schemeClr val="tx1">
                    <a:lumMod val="95000"/>
                    <a:lumOff val="5000"/>
                  </a:schemeClr>
                </a:solidFill>
              </a:rPr>
              <a:t>Debris</a:t>
            </a:r>
          </a:p>
        </p:txBody>
      </p:sp>
      <p:cxnSp>
        <p:nvCxnSpPr>
          <p:cNvPr id="29" name="Straight Arrow Connector 28"/>
          <p:cNvCxnSpPr/>
          <p:nvPr/>
        </p:nvCxnSpPr>
        <p:spPr>
          <a:xfrm flipV="1">
            <a:off x="8739206" y="5000636"/>
            <a:ext cx="357190" cy="2857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9" name="TextBox 18"/>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20285681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1/INFL031.gif"/>
          <p:cNvPicPr/>
          <p:nvPr/>
        </p:nvPicPr>
        <p:blipFill>
          <a:blip r:embed="rId2" cstate="print"/>
          <a:srcRect/>
          <a:stretch>
            <a:fillRect/>
          </a:stretch>
        </p:blipFill>
        <p:spPr bwMode="auto">
          <a:xfrm>
            <a:off x="2166910" y="928670"/>
            <a:ext cx="7643866" cy="4156514"/>
          </a:xfrm>
          <a:prstGeom prst="rect">
            <a:avLst/>
          </a:prstGeom>
          <a:noFill/>
          <a:ln w="28575">
            <a:solidFill>
              <a:schemeClr val="tx1"/>
            </a:solidFill>
            <a:miter lim="800000"/>
            <a:headEnd/>
            <a:tailEnd/>
          </a:ln>
        </p:spPr>
      </p:pic>
      <p:sp>
        <p:nvSpPr>
          <p:cNvPr id="5" name="Rounded Rectangle 4"/>
          <p:cNvSpPr/>
          <p:nvPr/>
        </p:nvSpPr>
        <p:spPr>
          <a:xfrm>
            <a:off x="3095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Pathogenesis of Exudation </a:t>
            </a:r>
          </a:p>
        </p:txBody>
      </p:sp>
      <p:sp>
        <p:nvSpPr>
          <p:cNvPr id="1025" name="Rectangle 1"/>
          <p:cNvSpPr>
            <a:spLocks noChangeArrowheads="1"/>
          </p:cNvSpPr>
          <p:nvPr/>
        </p:nvSpPr>
        <p:spPr bwMode="auto">
          <a:xfrm>
            <a:off x="1952596" y="5223684"/>
            <a:ext cx="800105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b="1" i="1" dirty="0">
                <a:solidFill>
                  <a:srgbClr val="000000"/>
                </a:solidFill>
                <a:ea typeface="Times New Roman" pitchFamily="18" charset="0"/>
                <a:cs typeface="Arial" pitchFamily="34" charset="0"/>
              </a:rPr>
              <a:t>The diagram shown here illustrates the process of exudation, aided by endothelial cell contraction and vasodilation, which typically is most pronounced in venules.</a:t>
            </a:r>
          </a:p>
          <a:p>
            <a:pPr lvl="0" algn="ctr" fontAlgn="base">
              <a:spcBef>
                <a:spcPct val="0"/>
              </a:spcBef>
              <a:spcAft>
                <a:spcPct val="0"/>
              </a:spcAft>
            </a:pPr>
            <a:r>
              <a:rPr lang="en-US" b="1" i="1" dirty="0"/>
              <a:t>Collection of fluid in a space is a transudate. If this fluid is protein-rich or has many cells then it becomes an exudate.</a:t>
            </a:r>
            <a:r>
              <a:rPr lang="en-US" b="1" i="1" dirty="0">
                <a:solidFill>
                  <a:srgbClr val="000000"/>
                </a:solidFill>
                <a:ea typeface="Times New Roman" pitchFamily="18" charset="0"/>
                <a:cs typeface="Arial" pitchFamily="34" charset="0"/>
              </a:rPr>
              <a:t> </a:t>
            </a:r>
            <a:endParaRPr lang="en-US" b="1" i="1" dirty="0">
              <a:cs typeface="Arial" pitchFamily="34" charset="0"/>
            </a:endParaRPr>
          </a:p>
        </p:txBody>
      </p:sp>
      <p:sp>
        <p:nvSpPr>
          <p:cNvPr id="8" name="TextBox 7"/>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5797119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File:Acute Appendicitis, HE 2.jpg">
            <a:hlinkClick r:id="rId2"/>
          </p:cNvPr>
          <p:cNvPicPr>
            <a:picLocks noChangeAspect="1" noChangeArrowheads="1"/>
          </p:cNvPicPr>
          <p:nvPr/>
        </p:nvPicPr>
        <p:blipFill>
          <a:blip r:embed="rId3" cstate="print"/>
          <a:srcRect/>
          <a:stretch>
            <a:fillRect/>
          </a:stretch>
        </p:blipFill>
        <p:spPr bwMode="auto">
          <a:xfrm>
            <a:off x="1952596" y="928670"/>
            <a:ext cx="7286676" cy="4286280"/>
          </a:xfrm>
          <a:prstGeom prst="rect">
            <a:avLst/>
          </a:prstGeom>
          <a:noFill/>
          <a:ln w="28575">
            <a:solidFill>
              <a:schemeClr val="tx1"/>
            </a:solidFill>
          </a:ln>
        </p:spPr>
      </p:pic>
      <p:sp>
        <p:nvSpPr>
          <p:cNvPr id="3" name="Rounded Rectangle 2"/>
          <p:cNvSpPr/>
          <p:nvPr/>
        </p:nvSpPr>
        <p:spPr>
          <a:xfrm>
            <a:off x="3167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Acute Appendicitis – HPF</a:t>
            </a:r>
          </a:p>
        </p:txBody>
      </p:sp>
      <p:sp>
        <p:nvSpPr>
          <p:cNvPr id="4" name="TextBox 3"/>
          <p:cNvSpPr txBox="1"/>
          <p:nvPr/>
        </p:nvSpPr>
        <p:spPr>
          <a:xfrm>
            <a:off x="2524100" y="5429264"/>
            <a:ext cx="6143668" cy="400110"/>
          </a:xfrm>
          <a:prstGeom prst="rect">
            <a:avLst/>
          </a:prstGeom>
          <a:noFill/>
        </p:spPr>
        <p:txBody>
          <a:bodyPr wrap="square" rtlCol="0">
            <a:spAutoFit/>
          </a:bodyPr>
          <a:lstStyle/>
          <a:p>
            <a:pPr algn="ctr"/>
            <a:r>
              <a:rPr lang="en-US" sz="2000" b="1" i="1" dirty="0"/>
              <a:t>Scattered Neutrophils in the crypt epithelium</a:t>
            </a:r>
          </a:p>
        </p:txBody>
      </p:sp>
      <p:cxnSp>
        <p:nvCxnSpPr>
          <p:cNvPr id="8" name="Straight Arrow Connector 7"/>
          <p:cNvCxnSpPr/>
          <p:nvPr/>
        </p:nvCxnSpPr>
        <p:spPr>
          <a:xfrm rot="5400000" flipH="1" flipV="1">
            <a:off x="5167311" y="3500435"/>
            <a:ext cx="1000125" cy="1428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4667240" y="4143380"/>
            <a:ext cx="71438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3348" name="Picture 4" descr="Acute Appendicitis, HE 3.jpg"/>
          <p:cNvPicPr>
            <a:picLocks noChangeAspect="1" noChangeArrowheads="1"/>
          </p:cNvPicPr>
          <p:nvPr/>
        </p:nvPicPr>
        <p:blipFill>
          <a:blip r:embed="rId4" cstate="print"/>
          <a:srcRect/>
          <a:stretch>
            <a:fillRect/>
          </a:stretch>
        </p:blipFill>
        <p:spPr bwMode="auto">
          <a:xfrm>
            <a:off x="6738942" y="2071678"/>
            <a:ext cx="3429024" cy="2643206"/>
          </a:xfrm>
          <a:prstGeom prst="rect">
            <a:avLst/>
          </a:prstGeom>
          <a:noFill/>
          <a:ln w="57150">
            <a:solidFill>
              <a:schemeClr val="tx1"/>
            </a:solidFill>
          </a:ln>
        </p:spPr>
      </p:pic>
      <p:cxnSp>
        <p:nvCxnSpPr>
          <p:cNvPr id="19" name="Straight Arrow Connector 18"/>
          <p:cNvCxnSpPr/>
          <p:nvPr/>
        </p:nvCxnSpPr>
        <p:spPr>
          <a:xfrm rot="5400000" flipH="1" flipV="1">
            <a:off x="7989901" y="367903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7632711" y="389255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7061207" y="3749677"/>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4" name="TextBox 13"/>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27473145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http://www.uaz.edu.mx/histo/pathology/ed/ch_13/c13_s49.jpg">
            <a:hlinkClick r:id="rId3"/>
          </p:cNvPr>
          <p:cNvPicPr>
            <a:picLocks noChangeAspect="1" noChangeArrowheads="1"/>
          </p:cNvPicPr>
          <p:nvPr/>
        </p:nvPicPr>
        <p:blipFill>
          <a:blip r:embed="rId4" cstate="print"/>
          <a:srcRect/>
          <a:stretch>
            <a:fillRect/>
          </a:stretch>
        </p:blipFill>
        <p:spPr bwMode="auto">
          <a:xfrm>
            <a:off x="2238349" y="1000109"/>
            <a:ext cx="7620027" cy="4762517"/>
          </a:xfrm>
          <a:prstGeom prst="rect">
            <a:avLst/>
          </a:prstGeom>
          <a:noFill/>
          <a:ln w="28575">
            <a:solidFill>
              <a:srgbClr val="FF0000"/>
            </a:solidFill>
          </a:ln>
        </p:spPr>
      </p:pic>
      <p:sp>
        <p:nvSpPr>
          <p:cNvPr id="5" name="Rectangle 4"/>
          <p:cNvSpPr/>
          <p:nvPr/>
        </p:nvSpPr>
        <p:spPr>
          <a:xfrm>
            <a:off x="2238348" y="5786454"/>
            <a:ext cx="7358114" cy="707886"/>
          </a:xfrm>
          <a:prstGeom prst="rect">
            <a:avLst/>
          </a:prstGeom>
        </p:spPr>
        <p:txBody>
          <a:bodyPr wrap="square">
            <a:spAutoFit/>
          </a:bodyPr>
          <a:lstStyle/>
          <a:p>
            <a:pPr algn="ctr"/>
            <a:r>
              <a:rPr lang="en-US" sz="2000" b="1" i="1" dirty="0"/>
              <a:t>This slide shows the muscle layer of the appendix which is permeated with numerous polymorphonuclear leukocytes</a:t>
            </a:r>
          </a:p>
        </p:txBody>
      </p:sp>
      <p:sp>
        <p:nvSpPr>
          <p:cNvPr id="7" name="Rounded Rectangle 6"/>
          <p:cNvSpPr/>
          <p:nvPr/>
        </p:nvSpPr>
        <p:spPr>
          <a:xfrm>
            <a:off x="3095604"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Acute Appendicitis – Histopathology</a:t>
            </a:r>
          </a:p>
        </p:txBody>
      </p:sp>
      <p:sp>
        <p:nvSpPr>
          <p:cNvPr id="9" name="TextBox 8"/>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11866643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38414" y="2214554"/>
            <a:ext cx="7406640" cy="1472184"/>
          </a:xfrm>
        </p:spPr>
        <p:style>
          <a:lnRef idx="0">
            <a:schemeClr val="dk1"/>
          </a:lnRef>
          <a:fillRef idx="3">
            <a:schemeClr val="dk1"/>
          </a:fillRef>
          <a:effectRef idx="3">
            <a:schemeClr val="dk1"/>
          </a:effectRef>
          <a:fontRef idx="minor">
            <a:schemeClr val="lt1"/>
          </a:fontRef>
        </p:style>
        <p:txBody>
          <a:bodyPr>
            <a:normAutofit/>
          </a:bodyPr>
          <a:lstStyle/>
          <a:p>
            <a:pPr algn="ctr"/>
            <a:r>
              <a:rPr lang="en-US" sz="5400" b="1" i="1" dirty="0">
                <a:solidFill>
                  <a:srgbClr val="FFFF00"/>
                </a:solidFill>
                <a:effectLst>
                  <a:outerShdw blurRad="38100" dist="38100" dir="2700000" algn="tl">
                    <a:srgbClr val="000000">
                      <a:alpha val="43137"/>
                    </a:srgbClr>
                  </a:outerShdw>
                </a:effectLst>
              </a:rPr>
              <a:t>3- Acute Cholecystitis</a:t>
            </a:r>
          </a:p>
        </p:txBody>
      </p:sp>
      <p:sp>
        <p:nvSpPr>
          <p:cNvPr id="4" name="TextBox 3"/>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27988249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2279577" y="1004943"/>
            <a:ext cx="7632847" cy="4756643"/>
          </a:xfrm>
          <a:prstGeom prst="rect">
            <a:avLst/>
          </a:prstGeom>
          <a:noFill/>
          <a:ln w="9525">
            <a:noFill/>
            <a:miter lim="800000"/>
            <a:headEnd/>
            <a:tailEnd/>
          </a:ln>
        </p:spPr>
      </p:pic>
      <p:sp>
        <p:nvSpPr>
          <p:cNvPr id="7" name="Rounded Rectangle 6"/>
          <p:cNvSpPr/>
          <p:nvPr/>
        </p:nvSpPr>
        <p:spPr>
          <a:xfrm>
            <a:off x="2495600" y="4381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Cholecystitis – Gross</a:t>
            </a:r>
          </a:p>
        </p:txBody>
      </p:sp>
      <p:sp>
        <p:nvSpPr>
          <p:cNvPr id="10" name="Rectangle 9"/>
          <p:cNvSpPr/>
          <p:nvPr/>
        </p:nvSpPr>
        <p:spPr>
          <a:xfrm>
            <a:off x="2135560" y="5805265"/>
            <a:ext cx="7560840" cy="646331"/>
          </a:xfrm>
          <a:prstGeom prst="rect">
            <a:avLst/>
          </a:prstGeom>
        </p:spPr>
        <p:txBody>
          <a:bodyPr wrap="square">
            <a:spAutoFit/>
          </a:bodyPr>
          <a:lstStyle/>
          <a:p>
            <a:pPr algn="ctr"/>
            <a:r>
              <a:rPr lang="en-US" b="1" i="1" dirty="0" err="1"/>
              <a:t>Mucocele</a:t>
            </a:r>
            <a:r>
              <a:rPr lang="en-US" b="1" i="1" dirty="0"/>
              <a:t>, stone obstructed the neck , distended , aspiration done and removed by lap </a:t>
            </a:r>
            <a:r>
              <a:rPr lang="en-US" b="1" i="1" dirty="0" err="1"/>
              <a:t>chole</a:t>
            </a:r>
            <a:endParaRPr lang="en-US" b="1" i="1" dirty="0"/>
          </a:p>
        </p:txBody>
      </p:sp>
      <p:sp>
        <p:nvSpPr>
          <p:cNvPr id="11" name="TextBox 10"/>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2" name="TextBox 11"/>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38780451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library.med.utah.edu/WebPath/jpeg4/GI106.jpg"/>
          <p:cNvPicPr/>
          <p:nvPr/>
        </p:nvPicPr>
        <p:blipFill>
          <a:blip r:embed="rId2" cstate="print"/>
          <a:srcRect/>
          <a:stretch>
            <a:fillRect/>
          </a:stretch>
        </p:blipFill>
        <p:spPr bwMode="auto">
          <a:xfrm>
            <a:off x="2166910" y="928672"/>
            <a:ext cx="7786742" cy="4572031"/>
          </a:xfrm>
          <a:prstGeom prst="rect">
            <a:avLst/>
          </a:prstGeom>
          <a:noFill/>
          <a:ln w="28575">
            <a:solidFill>
              <a:schemeClr val="tx1"/>
            </a:solidFill>
            <a:miter lim="800000"/>
            <a:headEnd/>
            <a:tailEnd/>
          </a:ln>
        </p:spPr>
      </p:pic>
      <p:sp>
        <p:nvSpPr>
          <p:cNvPr id="4" name="Rectangle 3"/>
          <p:cNvSpPr/>
          <p:nvPr/>
        </p:nvSpPr>
        <p:spPr>
          <a:xfrm>
            <a:off x="1952596" y="5534586"/>
            <a:ext cx="8072494" cy="1015663"/>
          </a:xfrm>
          <a:prstGeom prst="rect">
            <a:avLst/>
          </a:prstGeom>
        </p:spPr>
        <p:txBody>
          <a:bodyPr wrap="square">
            <a:spAutoFit/>
          </a:bodyPr>
          <a:lstStyle/>
          <a:p>
            <a:pPr algn="ctr"/>
            <a:r>
              <a:rPr lang="en-US" sz="2000" b="1" i="1" dirty="0"/>
              <a:t>The neutrophils are seen infiltrating the mucosa and submucosa of the gallbladder in this patient with acute cholecystitis and right upper quadrant abdominal pain with tenderness on palpation</a:t>
            </a:r>
          </a:p>
        </p:txBody>
      </p:sp>
      <p:sp>
        <p:nvSpPr>
          <p:cNvPr id="5" name="Rounded Rectangle 4"/>
          <p:cNvSpPr/>
          <p:nvPr/>
        </p:nvSpPr>
        <p:spPr>
          <a:xfrm>
            <a:off x="2595538" y="2857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Cholecystitis – Histopathology HPF</a:t>
            </a:r>
          </a:p>
        </p:txBody>
      </p:sp>
      <p:sp>
        <p:nvSpPr>
          <p:cNvPr id="8" name="TextBox 7"/>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29624993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6976" y="2456882"/>
            <a:ext cx="7406640" cy="1472184"/>
          </a:xfrm>
        </p:spPr>
        <p:style>
          <a:lnRef idx="0">
            <a:schemeClr val="dk1"/>
          </a:lnRef>
          <a:fillRef idx="3">
            <a:schemeClr val="dk1"/>
          </a:fillRef>
          <a:effectRef idx="3">
            <a:schemeClr val="dk1"/>
          </a:effectRef>
          <a:fontRef idx="minor">
            <a:schemeClr val="lt1"/>
          </a:fontRef>
        </p:style>
        <p:txBody>
          <a:bodyPr>
            <a:normAutofit/>
          </a:bodyPr>
          <a:lstStyle/>
          <a:p>
            <a:pPr algn="ctr"/>
            <a:r>
              <a:rPr lang="en-US" sz="5400" b="1" i="1" dirty="0">
                <a:solidFill>
                  <a:srgbClr val="FFFF00"/>
                </a:solidFill>
                <a:effectLst>
                  <a:outerShdw blurRad="38100" dist="38100" dir="2700000" algn="tl">
                    <a:srgbClr val="000000">
                      <a:alpha val="43137"/>
                    </a:srgbClr>
                  </a:outerShdw>
                </a:effectLst>
              </a:rPr>
              <a:t>4- Skin Pilonidal Sinus</a:t>
            </a:r>
          </a:p>
        </p:txBody>
      </p:sp>
      <p:sp>
        <p:nvSpPr>
          <p:cNvPr id="4" name="TextBox 3"/>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22948907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95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Foreign Body Reaction (Pilonidal Sinus)</a:t>
            </a:r>
          </a:p>
        </p:txBody>
      </p:sp>
      <p:pic>
        <p:nvPicPr>
          <p:cNvPr id="169987" name="Picture 3"/>
          <p:cNvPicPr>
            <a:picLocks noChangeAspect="1" noChangeArrowheads="1"/>
          </p:cNvPicPr>
          <p:nvPr/>
        </p:nvPicPr>
        <p:blipFill>
          <a:blip r:embed="rId2" cstate="print"/>
          <a:srcRect/>
          <a:stretch>
            <a:fillRect/>
          </a:stretch>
        </p:blipFill>
        <p:spPr bwMode="auto">
          <a:xfrm>
            <a:off x="4109641" y="1002308"/>
            <a:ext cx="6827989" cy="5834825"/>
          </a:xfrm>
          <a:prstGeom prst="rect">
            <a:avLst/>
          </a:prstGeom>
          <a:noFill/>
          <a:ln w="28575">
            <a:solidFill>
              <a:schemeClr val="tx1"/>
            </a:solidFill>
            <a:miter lim="800000"/>
            <a:headEnd/>
            <a:tailEnd/>
          </a:ln>
          <a:effectLst/>
        </p:spPr>
      </p:pic>
      <p:sp>
        <p:nvSpPr>
          <p:cNvPr id="8" name="Rectangle 7"/>
          <p:cNvSpPr/>
          <p:nvPr/>
        </p:nvSpPr>
        <p:spPr>
          <a:xfrm>
            <a:off x="492369" y="1140445"/>
            <a:ext cx="2965938" cy="4093428"/>
          </a:xfrm>
          <a:prstGeom prst="rect">
            <a:avLst/>
          </a:prstGeom>
        </p:spPr>
        <p:txBody>
          <a:bodyPr wrap="square">
            <a:spAutoFit/>
          </a:bodyPr>
          <a:lstStyle/>
          <a:p>
            <a:pPr algn="l"/>
            <a:r>
              <a:rPr lang="en-US" sz="2000" b="1" i="1" dirty="0"/>
              <a:t>A pilonidal sinus is a sinus tract which commonly contains hairs</a:t>
            </a:r>
            <a:r>
              <a:rPr lang="en-US" sz="2000" b="1" i="1" dirty="0" smtClean="0"/>
              <a:t>.</a:t>
            </a:r>
          </a:p>
          <a:p>
            <a:pPr algn="l"/>
            <a:r>
              <a:rPr lang="en-US" sz="2000" b="1" i="1" dirty="0" smtClean="0"/>
              <a:t> </a:t>
            </a:r>
          </a:p>
          <a:p>
            <a:pPr algn="l"/>
            <a:r>
              <a:rPr lang="en-US" sz="2000" b="1" i="1" dirty="0" smtClean="0"/>
              <a:t>It </a:t>
            </a:r>
            <a:r>
              <a:rPr lang="en-US" sz="2000" b="1" i="1" dirty="0"/>
              <a:t>occurs under the skin between the buttocks (the natal cleft) a short </a:t>
            </a:r>
            <a:endParaRPr lang="en-US" sz="2000" b="1" i="1" dirty="0" smtClean="0"/>
          </a:p>
          <a:p>
            <a:pPr algn="l"/>
            <a:r>
              <a:rPr lang="en-US" sz="2000" b="1" i="1" dirty="0" smtClean="0"/>
              <a:t>distance </a:t>
            </a:r>
            <a:r>
              <a:rPr lang="en-US" sz="2000" b="1" i="1" dirty="0"/>
              <a:t>above the anus. </a:t>
            </a:r>
            <a:endParaRPr lang="en-US" sz="2000" b="1" i="1" dirty="0" smtClean="0"/>
          </a:p>
          <a:p>
            <a:pPr algn="l"/>
            <a:endParaRPr lang="en-US" sz="2000" b="1" i="1" dirty="0" smtClean="0"/>
          </a:p>
          <a:p>
            <a:pPr algn="l"/>
            <a:r>
              <a:rPr lang="en-US" sz="2000" b="1" i="1" dirty="0" smtClean="0"/>
              <a:t>Usually </a:t>
            </a:r>
            <a:r>
              <a:rPr lang="en-US" sz="2000" b="1" i="1" dirty="0"/>
              <a:t>runs vertical between the buttocks and rarely occurring outside the coccygeal region.</a:t>
            </a:r>
          </a:p>
        </p:txBody>
      </p:sp>
      <p:sp>
        <p:nvSpPr>
          <p:cNvPr id="9" name="TextBox 8"/>
          <p:cNvSpPr txBox="1"/>
          <p:nvPr/>
        </p:nvSpPr>
        <p:spPr>
          <a:xfrm>
            <a:off x="10763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14344205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95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Foreign Body Reaction (Pilonidal Sinus)</a:t>
            </a:r>
          </a:p>
        </p:txBody>
      </p:sp>
      <p:pic>
        <p:nvPicPr>
          <p:cNvPr id="169989" name="Picture 5"/>
          <p:cNvPicPr>
            <a:picLocks noChangeAspect="1" noChangeArrowheads="1"/>
          </p:cNvPicPr>
          <p:nvPr/>
        </p:nvPicPr>
        <p:blipFill>
          <a:blip r:embed="rId2" cstate="print"/>
          <a:srcRect/>
          <a:stretch>
            <a:fillRect/>
          </a:stretch>
        </p:blipFill>
        <p:spPr bwMode="auto">
          <a:xfrm>
            <a:off x="3564915" y="1119538"/>
            <a:ext cx="5497023" cy="4749298"/>
          </a:xfrm>
          <a:prstGeom prst="rect">
            <a:avLst/>
          </a:prstGeom>
          <a:noFill/>
          <a:ln w="28575">
            <a:solidFill>
              <a:schemeClr val="tx1"/>
            </a:solidFill>
            <a:miter lim="800000"/>
            <a:headEnd/>
            <a:tailEnd/>
          </a:ln>
          <a:effectLst/>
        </p:spPr>
      </p:pic>
      <p:sp>
        <p:nvSpPr>
          <p:cNvPr id="9" name="TextBox 8"/>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14344205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83025" y="1005846"/>
            <a:ext cx="8560821" cy="2417640"/>
          </a:xfrm>
          <a:prstGeom prst="rect">
            <a:avLst/>
          </a:prstGeom>
          <a:noFill/>
          <a:ln w="9525">
            <a:noFill/>
            <a:miter lim="800000"/>
            <a:headEnd/>
            <a:tailEnd/>
          </a:ln>
        </p:spPr>
      </p:pic>
      <p:sp>
        <p:nvSpPr>
          <p:cNvPr id="5" name="TextBox 4"/>
          <p:cNvSpPr txBox="1"/>
          <p:nvPr/>
        </p:nvSpPr>
        <p:spPr>
          <a:xfrm>
            <a:off x="911424" y="2132857"/>
            <a:ext cx="1363725"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en-US" sz="2400" dirty="0" smtClean="0"/>
              <a:t>Sinus </a:t>
            </a:r>
            <a:endParaRPr lang="ar-SA" sz="2400" dirty="0"/>
          </a:p>
        </p:txBody>
      </p:sp>
      <p:sp>
        <p:nvSpPr>
          <p:cNvPr id="6" name="TextBox 5"/>
          <p:cNvSpPr txBox="1"/>
          <p:nvPr/>
        </p:nvSpPr>
        <p:spPr>
          <a:xfrm>
            <a:off x="6480043" y="2060849"/>
            <a:ext cx="1363725"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en-US" sz="2400" dirty="0" smtClean="0"/>
              <a:t>Fistula </a:t>
            </a:r>
            <a:endParaRPr lang="ar-SA" sz="2400" dirty="0"/>
          </a:p>
        </p:txBody>
      </p:sp>
      <p:pic>
        <p:nvPicPr>
          <p:cNvPr id="2051" name="Picture 3"/>
          <p:cNvPicPr>
            <a:picLocks noChangeAspect="1" noChangeArrowheads="1"/>
          </p:cNvPicPr>
          <p:nvPr/>
        </p:nvPicPr>
        <p:blipFill>
          <a:blip r:embed="rId3" cstate="print"/>
          <a:srcRect l="34545"/>
          <a:stretch>
            <a:fillRect/>
          </a:stretch>
        </p:blipFill>
        <p:spPr bwMode="auto">
          <a:xfrm>
            <a:off x="4847861" y="4221089"/>
            <a:ext cx="3456384" cy="2203553"/>
          </a:xfrm>
          <a:prstGeom prst="rect">
            <a:avLst/>
          </a:prstGeom>
          <a:noFill/>
          <a:ln w="9525">
            <a:noFill/>
            <a:miter lim="800000"/>
            <a:headEnd/>
            <a:tailEnd/>
          </a:ln>
        </p:spPr>
      </p:pic>
      <p:sp>
        <p:nvSpPr>
          <p:cNvPr id="8" name="TextBox 7"/>
          <p:cNvSpPr txBox="1"/>
          <p:nvPr/>
        </p:nvSpPr>
        <p:spPr>
          <a:xfrm>
            <a:off x="3599723" y="4869161"/>
            <a:ext cx="1363725"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en-US" sz="2400" dirty="0" smtClean="0"/>
              <a:t>Ulcer </a:t>
            </a:r>
            <a:endParaRPr lang="ar-SA"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http://www.humpath.com/IMG/jpg/pilonidal_sinus_04_1.jpg"/>
          <p:cNvPicPr>
            <a:picLocks noChangeAspect="1" noChangeArrowheads="1"/>
          </p:cNvPicPr>
          <p:nvPr/>
        </p:nvPicPr>
        <p:blipFill>
          <a:blip r:embed="rId2" cstate="print"/>
          <a:srcRect/>
          <a:stretch>
            <a:fillRect/>
          </a:stretch>
        </p:blipFill>
        <p:spPr bwMode="auto">
          <a:xfrm>
            <a:off x="1881158" y="1089680"/>
            <a:ext cx="4071966" cy="4053833"/>
          </a:xfrm>
          <a:prstGeom prst="rect">
            <a:avLst/>
          </a:prstGeom>
          <a:noFill/>
          <a:ln w="28575">
            <a:solidFill>
              <a:schemeClr val="tx1"/>
            </a:solidFill>
          </a:ln>
        </p:spPr>
      </p:pic>
      <p:pic>
        <p:nvPicPr>
          <p:cNvPr id="3" name="Picture 2" descr="http://www.humpath.com/IMG/jpg_abcessed_pilonidal_sinus_06_2ab.jpg"/>
          <p:cNvPicPr>
            <a:picLocks noChangeAspect="1" noChangeArrowheads="1"/>
          </p:cNvPicPr>
          <p:nvPr/>
        </p:nvPicPr>
        <p:blipFill>
          <a:blip r:embed="rId3" cstate="print"/>
          <a:srcRect l="47934" t="58414"/>
          <a:stretch>
            <a:fillRect/>
          </a:stretch>
        </p:blipFill>
        <p:spPr bwMode="auto">
          <a:xfrm>
            <a:off x="6167438" y="1071546"/>
            <a:ext cx="3857652" cy="4030874"/>
          </a:xfrm>
          <a:prstGeom prst="rect">
            <a:avLst/>
          </a:prstGeom>
          <a:noFill/>
          <a:ln w="28575">
            <a:solidFill>
              <a:schemeClr val="tx1"/>
            </a:solidFill>
            <a:miter lim="800000"/>
            <a:headEnd/>
            <a:tailEnd/>
          </a:ln>
        </p:spPr>
      </p:pic>
      <p:sp>
        <p:nvSpPr>
          <p:cNvPr id="4" name="Rounded Rectangle 3"/>
          <p:cNvSpPr/>
          <p:nvPr/>
        </p:nvSpPr>
        <p:spPr>
          <a:xfrm>
            <a:off x="2595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Foreign Body Reaction (Pilonidal Sinus)</a:t>
            </a:r>
          </a:p>
        </p:txBody>
      </p:sp>
      <p:sp>
        <p:nvSpPr>
          <p:cNvPr id="5" name="TextBox 4"/>
          <p:cNvSpPr txBox="1"/>
          <p:nvPr/>
        </p:nvSpPr>
        <p:spPr>
          <a:xfrm>
            <a:off x="2524100" y="5429264"/>
            <a:ext cx="6500858" cy="400110"/>
          </a:xfrm>
          <a:prstGeom prst="rect">
            <a:avLst/>
          </a:prstGeom>
          <a:noFill/>
        </p:spPr>
        <p:txBody>
          <a:bodyPr wrap="square" rtlCol="0">
            <a:spAutoFit/>
          </a:bodyPr>
          <a:lstStyle/>
          <a:p>
            <a:pPr algn="ctr"/>
            <a:r>
              <a:rPr lang="en-US" sz="2000" b="1" i="1" dirty="0"/>
              <a:t>Surgically excised pilonidal sinus tracts</a:t>
            </a:r>
          </a:p>
        </p:txBody>
      </p:sp>
      <p:sp>
        <p:nvSpPr>
          <p:cNvPr id="8" name="TextBox 7"/>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3898810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1/INFL006.jpg"/>
          <p:cNvPicPr/>
          <p:nvPr/>
        </p:nvPicPr>
        <p:blipFill>
          <a:blip r:embed="rId2" cstate="print"/>
          <a:srcRect/>
          <a:stretch>
            <a:fillRect/>
          </a:stretch>
        </p:blipFill>
        <p:spPr bwMode="auto">
          <a:xfrm>
            <a:off x="4420716" y="759696"/>
            <a:ext cx="7500990" cy="4732008"/>
          </a:xfrm>
          <a:prstGeom prst="rect">
            <a:avLst/>
          </a:prstGeom>
          <a:noFill/>
          <a:ln w="28575">
            <a:solidFill>
              <a:schemeClr val="tx1"/>
            </a:solidFill>
            <a:miter lim="800000"/>
            <a:headEnd/>
            <a:tailEnd/>
          </a:ln>
        </p:spPr>
      </p:pic>
      <p:sp>
        <p:nvSpPr>
          <p:cNvPr id="5" name="Rounded Rectangle 4"/>
          <p:cNvSpPr/>
          <p:nvPr/>
        </p:nvSpPr>
        <p:spPr>
          <a:xfrm>
            <a:off x="3095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Exudation in the Alveolar Space </a:t>
            </a:r>
          </a:p>
        </p:txBody>
      </p:sp>
      <p:sp>
        <p:nvSpPr>
          <p:cNvPr id="6" name="Rectangle 5"/>
          <p:cNvSpPr/>
          <p:nvPr/>
        </p:nvSpPr>
        <p:spPr>
          <a:xfrm>
            <a:off x="2201772" y="5516088"/>
            <a:ext cx="8514996" cy="1200329"/>
          </a:xfrm>
          <a:prstGeom prst="rect">
            <a:avLst/>
          </a:prstGeom>
        </p:spPr>
        <p:txBody>
          <a:bodyPr wrap="square">
            <a:spAutoFit/>
          </a:bodyPr>
          <a:lstStyle/>
          <a:p>
            <a:pPr algn="ctr"/>
            <a:r>
              <a:rPr lang="en-US" sz="2400" b="1" i="1" dirty="0"/>
              <a:t>Here is vasodilation with exudation that has led to an outpouring of fluid with fibrin into the alveolar spaces along with PMN's indicative of an acute bronchopneumonia of the </a:t>
            </a:r>
            <a:r>
              <a:rPr lang="en-US" sz="2400" b="1" i="1" dirty="0" smtClean="0"/>
              <a:t>lung </a:t>
            </a:r>
            <a:endParaRPr lang="en-US" sz="2400" b="1" i="1" dirty="0"/>
          </a:p>
        </p:txBody>
      </p:sp>
      <p:sp>
        <p:nvSpPr>
          <p:cNvPr id="9" name="TextBox 8"/>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pic>
        <p:nvPicPr>
          <p:cNvPr id="47108" name="Picture 4" descr="http://www.humpath.com/IMG/jpg/normal_lung_alveoli_02_4.jpg"/>
          <p:cNvPicPr>
            <a:picLocks noChangeAspect="1" noChangeArrowheads="1"/>
          </p:cNvPicPr>
          <p:nvPr/>
        </p:nvPicPr>
        <p:blipFill>
          <a:blip r:embed="rId3" cstate="print"/>
          <a:srcRect/>
          <a:stretch>
            <a:fillRect/>
          </a:stretch>
        </p:blipFill>
        <p:spPr bwMode="auto">
          <a:xfrm>
            <a:off x="289688" y="1402080"/>
            <a:ext cx="4709032" cy="3660366"/>
          </a:xfrm>
          <a:prstGeom prst="rect">
            <a:avLst/>
          </a:prstGeom>
          <a:noFill/>
          <a:ln>
            <a:solidFill>
              <a:srgbClr val="002060"/>
            </a:solidFill>
          </a:ln>
        </p:spPr>
      </p:pic>
    </p:spTree>
    <p:extLst>
      <p:ext uri="{BB962C8B-B14F-4D97-AF65-F5344CB8AC3E}">
        <p14:creationId xmlns:p14="http://schemas.microsoft.com/office/powerpoint/2010/main" xmlns="" val="22688585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http://blog.yimg.com/2/DBjAjeN7s59ri3UwzNZdPsXsnsNm.WVZBovrrtkHi6cxsrnpEkewlw--/52/l/YyZhJEo5rTjKgIzDVrF5nQ.jpg">
            <a:hlinkClick r:id="rId2"/>
          </p:cNvPr>
          <p:cNvPicPr>
            <a:picLocks noChangeAspect="1" noChangeArrowheads="1"/>
          </p:cNvPicPr>
          <p:nvPr/>
        </p:nvPicPr>
        <p:blipFill>
          <a:blip r:embed="rId3" cstate="print"/>
          <a:srcRect/>
          <a:stretch>
            <a:fillRect/>
          </a:stretch>
        </p:blipFill>
        <p:spPr bwMode="auto">
          <a:xfrm>
            <a:off x="2238348" y="1000108"/>
            <a:ext cx="7620020" cy="4624396"/>
          </a:xfrm>
          <a:prstGeom prst="rect">
            <a:avLst/>
          </a:prstGeom>
          <a:noFill/>
          <a:ln w="28575">
            <a:solidFill>
              <a:schemeClr val="tx1"/>
            </a:solidFill>
          </a:ln>
        </p:spPr>
      </p:pic>
      <p:sp>
        <p:nvSpPr>
          <p:cNvPr id="4" name="Rectangle 3"/>
          <p:cNvSpPr/>
          <p:nvPr/>
        </p:nvSpPr>
        <p:spPr>
          <a:xfrm>
            <a:off x="2238348" y="5786455"/>
            <a:ext cx="7500990" cy="1015663"/>
          </a:xfrm>
          <a:prstGeom prst="rect">
            <a:avLst/>
          </a:prstGeom>
        </p:spPr>
        <p:txBody>
          <a:bodyPr wrap="square">
            <a:spAutoFit/>
          </a:bodyPr>
          <a:lstStyle/>
          <a:p>
            <a:pPr algn="ctr"/>
            <a:r>
              <a:rPr lang="en-US" sz="2000" b="1" i="1" dirty="0"/>
              <a:t>The lumen of the sinus and wall contain large number of hair shafts with foreign body giant cells, lymphocytes , macrophages &amp; neutrophils </a:t>
            </a:r>
            <a:endParaRPr lang="en-US" sz="2000" dirty="0"/>
          </a:p>
        </p:txBody>
      </p:sp>
      <p:sp>
        <p:nvSpPr>
          <p:cNvPr id="6" name="Rounded Rectangle 5"/>
          <p:cNvSpPr/>
          <p:nvPr/>
        </p:nvSpPr>
        <p:spPr>
          <a:xfrm>
            <a:off x="2595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Pilonidal Sinus – Histopathology LPF</a:t>
            </a:r>
          </a:p>
        </p:txBody>
      </p:sp>
      <p:sp>
        <p:nvSpPr>
          <p:cNvPr id="8" name="TextBox 7"/>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17776458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5538" y="2928934"/>
            <a:ext cx="7929618" cy="1000132"/>
          </a:xfrm>
        </p:spPr>
        <p:style>
          <a:lnRef idx="0">
            <a:schemeClr val="dk1"/>
          </a:lnRef>
          <a:fillRef idx="3">
            <a:schemeClr val="dk1"/>
          </a:fillRef>
          <a:effectRef idx="3">
            <a:schemeClr val="dk1"/>
          </a:effectRef>
          <a:fontRef idx="minor">
            <a:schemeClr val="lt1"/>
          </a:fontRef>
        </p:style>
        <p:txBody>
          <a:bodyPr>
            <a:noAutofit/>
          </a:bodyPr>
          <a:lstStyle/>
          <a:p>
            <a:pPr algn="ctr"/>
            <a:r>
              <a:rPr lang="en-US" sz="5400" b="1" i="1" dirty="0">
                <a:solidFill>
                  <a:srgbClr val="FFFF00"/>
                </a:solidFill>
                <a:effectLst>
                  <a:outerShdw blurRad="38100" dist="38100" dir="2700000" algn="tl">
                    <a:srgbClr val="000000">
                      <a:alpha val="43137"/>
                    </a:srgbClr>
                  </a:outerShdw>
                </a:effectLst>
              </a:rPr>
              <a:t>II - Chronic Inflammation</a:t>
            </a:r>
          </a:p>
        </p:txBody>
      </p:sp>
      <p:sp>
        <p:nvSpPr>
          <p:cNvPr id="4" name="TextBox 3"/>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25956256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09852" y="2714620"/>
            <a:ext cx="7406640" cy="1472184"/>
          </a:xfrm>
        </p:spPr>
        <p:style>
          <a:lnRef idx="1">
            <a:schemeClr val="dk1"/>
          </a:lnRef>
          <a:fillRef idx="2">
            <a:schemeClr val="dk1"/>
          </a:fillRef>
          <a:effectRef idx="1">
            <a:schemeClr val="dk1"/>
          </a:effectRef>
          <a:fontRef idx="minor">
            <a:schemeClr val="dk1"/>
          </a:fontRef>
        </p:style>
        <p:txBody>
          <a:bodyPr>
            <a:noAutofit/>
          </a:bodyPr>
          <a:lstStyle/>
          <a:p>
            <a:pPr algn="ctr"/>
            <a:r>
              <a:rPr lang="en-US" sz="4800" b="1" i="1" dirty="0">
                <a:solidFill>
                  <a:srgbClr val="FFC000"/>
                </a:solidFill>
                <a:effectLst>
                  <a:outerShdw blurRad="38100" dist="38100" dir="2700000" algn="tl">
                    <a:srgbClr val="000000">
                      <a:alpha val="43137"/>
                    </a:srgbClr>
                  </a:outerShdw>
                </a:effectLst>
              </a:rPr>
              <a:t>1- Chronic cholecystitis </a:t>
            </a:r>
            <a:br>
              <a:rPr lang="en-US" sz="4800" b="1" i="1" dirty="0">
                <a:solidFill>
                  <a:srgbClr val="FFC000"/>
                </a:solidFill>
                <a:effectLst>
                  <a:outerShdw blurRad="38100" dist="38100" dir="2700000" algn="tl">
                    <a:srgbClr val="000000">
                      <a:alpha val="43137"/>
                    </a:srgbClr>
                  </a:outerShdw>
                </a:effectLst>
              </a:rPr>
            </a:br>
            <a:r>
              <a:rPr lang="en-US" sz="4800" b="1" i="1" dirty="0">
                <a:solidFill>
                  <a:srgbClr val="FFC000"/>
                </a:solidFill>
                <a:effectLst>
                  <a:outerShdw blurRad="38100" dist="38100" dir="2700000" algn="tl">
                    <a:srgbClr val="000000">
                      <a:alpha val="43137"/>
                    </a:srgbClr>
                  </a:outerShdw>
                </a:effectLst>
              </a:rPr>
              <a:t>with stones</a:t>
            </a:r>
          </a:p>
        </p:txBody>
      </p:sp>
      <p:sp>
        <p:nvSpPr>
          <p:cNvPr id="4" name="TextBox 3"/>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42567895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Gallbladder with Papillary Adenocarcinoma (gross)"/>
          <p:cNvPicPr>
            <a:picLocks noChangeAspect="1" noChangeArrowheads="1"/>
          </p:cNvPicPr>
          <p:nvPr/>
        </p:nvPicPr>
        <p:blipFill>
          <a:blip r:embed="rId3" cstate="print"/>
          <a:srcRect/>
          <a:stretch>
            <a:fillRect/>
          </a:stretch>
        </p:blipFill>
        <p:spPr bwMode="auto">
          <a:xfrm>
            <a:off x="2309786" y="1071546"/>
            <a:ext cx="7440694" cy="4357718"/>
          </a:xfrm>
          <a:prstGeom prst="rect">
            <a:avLst/>
          </a:prstGeom>
          <a:noFill/>
          <a:ln w="28575">
            <a:solidFill>
              <a:schemeClr val="tx1"/>
            </a:solidFill>
          </a:ln>
        </p:spPr>
      </p:pic>
      <p:sp>
        <p:nvSpPr>
          <p:cNvPr id="4" name="Rectangle 3"/>
          <p:cNvSpPr/>
          <p:nvPr/>
        </p:nvSpPr>
        <p:spPr>
          <a:xfrm>
            <a:off x="2309786" y="5463148"/>
            <a:ext cx="7358114" cy="1015663"/>
          </a:xfrm>
          <a:prstGeom prst="rect">
            <a:avLst/>
          </a:prstGeom>
        </p:spPr>
        <p:txBody>
          <a:bodyPr wrap="square">
            <a:spAutoFit/>
          </a:bodyPr>
          <a:lstStyle/>
          <a:p>
            <a:pPr algn="ctr"/>
            <a:r>
              <a:rPr lang="en-US" sz="2000" b="1" i="1" dirty="0"/>
              <a:t>Gross appearance of gallbladder after sectioning longitudinally. </a:t>
            </a:r>
          </a:p>
          <a:p>
            <a:pPr algn="ctr"/>
            <a:r>
              <a:rPr lang="en-US" sz="2000" b="1" i="1" dirty="0"/>
              <a:t>Notice thickness of gall bladder wall, abundant polyhedric stones and small papillary tumor in the cystic duct. </a:t>
            </a:r>
          </a:p>
        </p:txBody>
      </p:sp>
      <p:sp>
        <p:nvSpPr>
          <p:cNvPr id="5" name="Rounded Rectangle 4"/>
          <p:cNvSpPr/>
          <p:nvPr/>
        </p:nvSpPr>
        <p:spPr>
          <a:xfrm>
            <a:off x="2952728" y="357166"/>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Chronic cholecystitis with Gall Stones</a:t>
            </a:r>
          </a:p>
        </p:txBody>
      </p:sp>
      <p:sp>
        <p:nvSpPr>
          <p:cNvPr id="8" name="TextBox 7"/>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29636206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20000" contrast="10000"/>
          </a:blip>
          <a:srcRect/>
          <a:stretch>
            <a:fillRect/>
          </a:stretch>
        </p:blipFill>
        <p:spPr>
          <a:xfrm>
            <a:off x="3746534" y="895536"/>
            <a:ext cx="8143932" cy="4700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2952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Chronic cholecystitis - Histopathology</a:t>
            </a:r>
          </a:p>
        </p:txBody>
      </p:sp>
      <p:sp>
        <p:nvSpPr>
          <p:cNvPr id="6" name="Rectangle 5"/>
          <p:cNvSpPr/>
          <p:nvPr/>
        </p:nvSpPr>
        <p:spPr>
          <a:xfrm>
            <a:off x="560832" y="1054609"/>
            <a:ext cx="3157728" cy="4524315"/>
          </a:xfrm>
          <a:prstGeom prst="rect">
            <a:avLst/>
          </a:prstGeom>
        </p:spPr>
        <p:txBody>
          <a:bodyPr wrap="square">
            <a:spAutoFit/>
          </a:bodyPr>
          <a:lstStyle/>
          <a:p>
            <a:pPr marL="533400" indent="-533400" algn="l"/>
            <a:r>
              <a:rPr lang="en-US" sz="2000" b="1" i="1" dirty="0"/>
              <a:t>Irregular mucosal folds and foci of ulceration in mucosa. </a:t>
            </a:r>
            <a:endParaRPr lang="en-US" sz="2000" b="1" i="1" dirty="0" smtClean="0"/>
          </a:p>
          <a:p>
            <a:pPr marL="533400" indent="-533400" algn="l"/>
            <a:endParaRPr lang="en-US" sz="2000" b="1" i="1" dirty="0" smtClean="0"/>
          </a:p>
          <a:p>
            <a:pPr marL="533400" indent="-533400" algn="l"/>
            <a:r>
              <a:rPr lang="en-US" sz="2000" b="1" i="1" dirty="0" smtClean="0"/>
              <a:t>Wall </a:t>
            </a:r>
            <a:r>
              <a:rPr lang="en-US" sz="2000" b="1" i="1" dirty="0"/>
              <a:t>is penetrated by mucosal glands which are present in muscle coat </a:t>
            </a:r>
            <a:r>
              <a:rPr lang="en-US" sz="2400" b="1" i="1" dirty="0"/>
              <a:t>( Rokitansky- Aschoff sinuses). </a:t>
            </a:r>
            <a:endParaRPr lang="en-US" sz="2000" b="1" i="1" dirty="0" smtClean="0"/>
          </a:p>
          <a:p>
            <a:pPr marL="533400" indent="-533400" algn="l"/>
            <a:endParaRPr lang="en-US" sz="2000" b="1" i="1" dirty="0" smtClean="0"/>
          </a:p>
          <a:p>
            <a:pPr marL="533400" indent="-533400" algn="l"/>
            <a:r>
              <a:rPr lang="en-US" sz="2000" b="1" i="1" dirty="0" smtClean="0"/>
              <a:t>All </a:t>
            </a:r>
            <a:r>
              <a:rPr lang="en-US" sz="2000" b="1" i="1" dirty="0"/>
              <a:t>layers show chronic inflammatory cells infiltration and fibrosis</a:t>
            </a:r>
            <a:r>
              <a:rPr lang="en-US" b="1" i="1" dirty="0"/>
              <a:t>. </a:t>
            </a:r>
          </a:p>
        </p:txBody>
      </p:sp>
      <p:sp>
        <p:nvSpPr>
          <p:cNvPr id="9" name="TextBox 8"/>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1268620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http://oac.med.jhmi.edu/pathconcepts/Images/Liver/111B/main.jpg"/>
          <p:cNvPicPr>
            <a:picLocks noChangeAspect="1" noChangeArrowheads="1"/>
          </p:cNvPicPr>
          <p:nvPr/>
        </p:nvPicPr>
        <p:blipFill>
          <a:blip r:embed="rId2" cstate="print"/>
          <a:srcRect/>
          <a:stretch>
            <a:fillRect/>
          </a:stretch>
        </p:blipFill>
        <p:spPr bwMode="auto">
          <a:xfrm>
            <a:off x="3340608" y="1163746"/>
            <a:ext cx="8753856" cy="4859102"/>
          </a:xfrm>
          <a:prstGeom prst="rect">
            <a:avLst/>
          </a:prstGeom>
          <a:noFill/>
          <a:ln w="28575">
            <a:solidFill>
              <a:schemeClr val="tx1"/>
            </a:solidFill>
          </a:ln>
        </p:spPr>
      </p:pic>
      <p:sp>
        <p:nvSpPr>
          <p:cNvPr id="4" name="Rectangle 3"/>
          <p:cNvSpPr/>
          <p:nvPr/>
        </p:nvSpPr>
        <p:spPr>
          <a:xfrm>
            <a:off x="242288" y="810016"/>
            <a:ext cx="3061744" cy="5355312"/>
          </a:xfrm>
          <a:prstGeom prst="rect">
            <a:avLst/>
          </a:prstGeom>
        </p:spPr>
        <p:txBody>
          <a:bodyPr wrap="square">
            <a:spAutoFit/>
          </a:bodyPr>
          <a:lstStyle/>
          <a:p>
            <a:pPr algn="l"/>
            <a:r>
              <a:rPr lang="en-US" b="1" i="1" dirty="0"/>
              <a:t>The mucosa is atrophic, with a single layer of flattened epithelium. </a:t>
            </a:r>
            <a:endParaRPr lang="en-US" b="1" i="1" dirty="0" smtClean="0"/>
          </a:p>
          <a:p>
            <a:pPr algn="l"/>
            <a:endParaRPr lang="en-US" b="1" i="1" dirty="0" smtClean="0"/>
          </a:p>
          <a:p>
            <a:pPr algn="l"/>
            <a:r>
              <a:rPr lang="en-US" b="1" i="1" dirty="0" smtClean="0"/>
              <a:t>There </a:t>
            </a:r>
            <a:r>
              <a:rPr lang="en-US" b="1" i="1" dirty="0"/>
              <a:t>is proteinaceous fluid adherent to the mucosal surface, with some bile stained orange-brown crystals toward the upper left in the lumen. </a:t>
            </a:r>
            <a:endParaRPr lang="en-US" b="1" i="1" dirty="0" smtClean="0"/>
          </a:p>
          <a:p>
            <a:pPr algn="l"/>
            <a:endParaRPr lang="en-US" b="1" i="1" dirty="0" smtClean="0"/>
          </a:p>
          <a:p>
            <a:pPr algn="l"/>
            <a:r>
              <a:rPr lang="en-US" b="1" i="1" dirty="0" smtClean="0"/>
              <a:t>The </a:t>
            </a:r>
            <a:r>
              <a:rPr lang="en-US" b="1" i="1" dirty="0"/>
              <a:t>lamina propria shows fibrosis and contains a mononuclear cell infiltrate (small dark blue nuclei). </a:t>
            </a:r>
          </a:p>
          <a:p>
            <a:pPr algn="l"/>
            <a:endParaRPr lang="en-US" b="1" i="1" dirty="0" smtClean="0"/>
          </a:p>
          <a:p>
            <a:pPr algn="l"/>
            <a:r>
              <a:rPr lang="en-US" b="1" i="1" dirty="0" smtClean="0"/>
              <a:t>The </a:t>
            </a:r>
            <a:r>
              <a:rPr lang="en-US" b="1" i="1" dirty="0"/>
              <a:t>muscle is hypertrophied compared to normal gallbladder. </a:t>
            </a:r>
          </a:p>
        </p:txBody>
      </p:sp>
      <p:sp>
        <p:nvSpPr>
          <p:cNvPr id="5" name="Rounded Rectangle 4"/>
          <p:cNvSpPr/>
          <p:nvPr/>
        </p:nvSpPr>
        <p:spPr>
          <a:xfrm>
            <a:off x="2952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Chronic cholecystitis - Histopathology</a:t>
            </a:r>
          </a:p>
        </p:txBody>
      </p:sp>
      <p:sp>
        <p:nvSpPr>
          <p:cNvPr id="8" name="TextBox 7"/>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15875178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81356" y="2643182"/>
            <a:ext cx="6457968" cy="1233494"/>
          </a:xfrm>
        </p:spPr>
        <p:style>
          <a:lnRef idx="0">
            <a:schemeClr val="dk1"/>
          </a:lnRef>
          <a:fillRef idx="3">
            <a:schemeClr val="dk1"/>
          </a:fillRef>
          <a:effectRef idx="3">
            <a:schemeClr val="dk1"/>
          </a:effectRef>
          <a:fontRef idx="minor">
            <a:schemeClr val="lt1"/>
          </a:fontRef>
        </p:style>
        <p:txBody>
          <a:bodyPr>
            <a:normAutofit/>
          </a:bodyPr>
          <a:lstStyle/>
          <a:p>
            <a:r>
              <a:rPr lang="en-US" sz="5400" b="1" i="1" dirty="0">
                <a:solidFill>
                  <a:srgbClr val="FFC000"/>
                </a:solidFill>
                <a:effectLst>
                  <a:outerShdw blurRad="38100" dist="38100" dir="2700000" algn="tl">
                    <a:srgbClr val="000000">
                      <a:alpha val="43137"/>
                    </a:srgbClr>
                  </a:outerShdw>
                </a:effectLst>
              </a:rPr>
              <a:t>2- Brain abscess</a:t>
            </a:r>
          </a:p>
        </p:txBody>
      </p:sp>
      <p:sp>
        <p:nvSpPr>
          <p:cNvPr id="4" name="TextBox 3"/>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25057055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library.med.utah.edu/WebPath/jpeg5/CNS070.jpg"/>
          <p:cNvPicPr>
            <a:picLocks noChangeAspect="1" noChangeArrowheads="1"/>
          </p:cNvPicPr>
          <p:nvPr/>
        </p:nvPicPr>
        <p:blipFill>
          <a:blip r:embed="rId2" cstate="print"/>
          <a:srcRect/>
          <a:stretch>
            <a:fillRect/>
          </a:stretch>
        </p:blipFill>
        <p:spPr bwMode="auto">
          <a:xfrm>
            <a:off x="2279576" y="726128"/>
            <a:ext cx="7608912" cy="4719096"/>
          </a:xfrm>
          <a:prstGeom prst="rect">
            <a:avLst/>
          </a:prstGeom>
          <a:noFill/>
        </p:spPr>
      </p:pic>
      <p:sp>
        <p:nvSpPr>
          <p:cNvPr id="4" name="Rectangle 3"/>
          <p:cNvSpPr/>
          <p:nvPr/>
        </p:nvSpPr>
        <p:spPr>
          <a:xfrm>
            <a:off x="2438400" y="5408057"/>
            <a:ext cx="7315200" cy="1200329"/>
          </a:xfrm>
          <a:prstGeom prst="rect">
            <a:avLst/>
          </a:prstGeom>
        </p:spPr>
        <p:txBody>
          <a:bodyPr wrap="square">
            <a:spAutoFit/>
          </a:bodyPr>
          <a:lstStyle/>
          <a:p>
            <a:pPr algn="ctr"/>
            <a:r>
              <a:rPr lang="en-US" b="1" i="1" dirty="0"/>
              <a:t>CT of a cerebral abscess. There is a liquefactive center with yellow pus surrounded by a thin wall. Abscesses usually result from hematogenous spread of bacterial infection, but may also occur from direct penetrating trauma or extension from adjacent infection in sinuses</a:t>
            </a:r>
          </a:p>
        </p:txBody>
      </p:sp>
      <p:sp>
        <p:nvSpPr>
          <p:cNvPr id="5" name="Rounded Rectangle 4"/>
          <p:cNvSpPr/>
          <p:nvPr/>
        </p:nvSpPr>
        <p:spPr>
          <a:xfrm>
            <a:off x="3647728" y="188640"/>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Brain Abscess - CT</a:t>
            </a:r>
          </a:p>
        </p:txBody>
      </p:sp>
      <p:sp>
        <p:nvSpPr>
          <p:cNvPr id="8" name="TextBox 7"/>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213216327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25808" y="256032"/>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Brain Abscess </a:t>
            </a:r>
          </a:p>
        </p:txBody>
      </p:sp>
      <p:pic>
        <p:nvPicPr>
          <p:cNvPr id="313346" name="Picture 2" descr="http://library.med.utah.edu/WebPath/jpeg5/CNS071.jpg"/>
          <p:cNvPicPr>
            <a:picLocks noChangeAspect="1" noChangeArrowheads="1"/>
          </p:cNvPicPr>
          <p:nvPr/>
        </p:nvPicPr>
        <p:blipFill>
          <a:blip r:embed="rId2" cstate="print"/>
          <a:srcRect/>
          <a:stretch>
            <a:fillRect/>
          </a:stretch>
        </p:blipFill>
        <p:spPr bwMode="auto">
          <a:xfrm>
            <a:off x="3511296" y="1570709"/>
            <a:ext cx="8497824" cy="5010739"/>
          </a:xfrm>
          <a:prstGeom prst="rect">
            <a:avLst/>
          </a:prstGeom>
          <a:noFill/>
          <a:ln w="28575">
            <a:solidFill>
              <a:schemeClr val="tx1"/>
            </a:solidFill>
          </a:ln>
        </p:spPr>
      </p:pic>
      <p:sp>
        <p:nvSpPr>
          <p:cNvPr id="4" name="Rectangle 3"/>
          <p:cNvSpPr/>
          <p:nvPr/>
        </p:nvSpPr>
        <p:spPr>
          <a:xfrm>
            <a:off x="451104" y="1916538"/>
            <a:ext cx="2804160" cy="2554545"/>
          </a:xfrm>
          <a:prstGeom prst="rect">
            <a:avLst/>
          </a:prstGeom>
        </p:spPr>
        <p:txBody>
          <a:bodyPr wrap="square">
            <a:spAutoFit/>
          </a:bodyPr>
          <a:lstStyle/>
          <a:p>
            <a:pPr algn="ctr"/>
            <a:r>
              <a:rPr lang="en-US" sz="2000" b="1" i="1" dirty="0"/>
              <a:t>This trichrome stain demonstrates the light blue connective tissue in the wall of an organizing cerebral abscess. Normal brain is at the left and the center of the abscess at the right.</a:t>
            </a:r>
          </a:p>
        </p:txBody>
      </p:sp>
      <p:sp>
        <p:nvSpPr>
          <p:cNvPr id="7" name="TextBox 6"/>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9" name="TextBox 8"/>
          <p:cNvSpPr txBox="1"/>
          <p:nvPr/>
        </p:nvSpPr>
        <p:spPr>
          <a:xfrm>
            <a:off x="4042764" y="1121665"/>
            <a:ext cx="1321716" cy="369332"/>
          </a:xfrm>
          <a:prstGeom prst="rect">
            <a:avLst/>
          </a:prstGeom>
          <a:noFill/>
        </p:spPr>
        <p:txBody>
          <a:bodyPr wrap="square" rtlCol="0">
            <a:spAutoFit/>
          </a:bodyPr>
          <a:lstStyle/>
          <a:p>
            <a:r>
              <a:rPr lang="en-US" dirty="0"/>
              <a:t>Right</a:t>
            </a:r>
          </a:p>
        </p:txBody>
      </p:sp>
      <p:sp>
        <p:nvSpPr>
          <p:cNvPr id="10" name="TextBox 9"/>
          <p:cNvSpPr txBox="1"/>
          <p:nvPr/>
        </p:nvSpPr>
        <p:spPr>
          <a:xfrm>
            <a:off x="10287000" y="1142730"/>
            <a:ext cx="1246632" cy="369332"/>
          </a:xfrm>
          <a:prstGeom prst="rect">
            <a:avLst/>
          </a:prstGeom>
          <a:noFill/>
        </p:spPr>
        <p:txBody>
          <a:bodyPr wrap="square" rtlCol="0">
            <a:spAutoFit/>
          </a:bodyPr>
          <a:lstStyle/>
          <a:p>
            <a:r>
              <a:rPr lang="en-US" dirty="0"/>
              <a:t>Left</a:t>
            </a:r>
          </a:p>
        </p:txBody>
      </p:sp>
    </p:spTree>
    <p:extLst>
      <p:ext uri="{BB962C8B-B14F-4D97-AF65-F5344CB8AC3E}">
        <p14:creationId xmlns:p14="http://schemas.microsoft.com/office/powerpoint/2010/main" xmlns="" val="35523274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38414" y="2357430"/>
            <a:ext cx="7406640" cy="1472184"/>
          </a:xfrm>
        </p:spPr>
        <p:style>
          <a:lnRef idx="0">
            <a:schemeClr val="dk1"/>
          </a:lnRef>
          <a:fillRef idx="3">
            <a:schemeClr val="dk1"/>
          </a:fillRef>
          <a:effectRef idx="3">
            <a:schemeClr val="dk1"/>
          </a:effectRef>
          <a:fontRef idx="minor">
            <a:schemeClr val="lt1"/>
          </a:fontRef>
        </p:style>
        <p:txBody>
          <a:bodyPr>
            <a:normAutofit/>
          </a:bodyPr>
          <a:lstStyle/>
          <a:p>
            <a:pPr algn="ctr"/>
            <a:r>
              <a:rPr lang="en-US" sz="5400" b="1" i="1" dirty="0">
                <a:solidFill>
                  <a:srgbClr val="FFC000"/>
                </a:solidFill>
                <a:effectLst>
                  <a:outerShdw blurRad="38100" dist="38100" dir="2700000" algn="tl">
                    <a:srgbClr val="000000">
                      <a:alpha val="43137"/>
                    </a:srgbClr>
                  </a:outerShdw>
                </a:effectLst>
              </a:rPr>
              <a:t>3 - Granulation tissue</a:t>
            </a:r>
          </a:p>
        </p:txBody>
      </p:sp>
      <p:sp>
        <p:nvSpPr>
          <p:cNvPr id="4" name="TextBox 3"/>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31539275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1/INFL008.jpg"/>
          <p:cNvPicPr/>
          <p:nvPr/>
        </p:nvPicPr>
        <p:blipFill>
          <a:blip r:embed="rId2" cstate="print"/>
          <a:srcRect/>
          <a:stretch>
            <a:fillRect/>
          </a:stretch>
        </p:blipFill>
        <p:spPr bwMode="auto">
          <a:xfrm>
            <a:off x="2095472" y="759697"/>
            <a:ext cx="7786742" cy="4786345"/>
          </a:xfrm>
          <a:prstGeom prst="rect">
            <a:avLst/>
          </a:prstGeom>
          <a:noFill/>
          <a:ln w="28575">
            <a:solidFill>
              <a:schemeClr val="tx1"/>
            </a:solidFill>
            <a:miter lim="800000"/>
            <a:headEnd/>
            <a:tailEnd/>
          </a:ln>
        </p:spPr>
      </p:pic>
      <p:sp>
        <p:nvSpPr>
          <p:cNvPr id="5" name="Rounded Rectangle 4"/>
          <p:cNvSpPr/>
          <p:nvPr/>
        </p:nvSpPr>
        <p:spPr>
          <a:xfrm>
            <a:off x="2381224" y="165522"/>
            <a:ext cx="7358114"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Exudation of Fibrin in Acute Inflammation</a:t>
            </a:r>
          </a:p>
        </p:txBody>
      </p:sp>
      <p:sp>
        <p:nvSpPr>
          <p:cNvPr id="305153" name="Rectangle 1"/>
          <p:cNvSpPr>
            <a:spLocks noChangeArrowheads="1"/>
          </p:cNvSpPr>
          <p:nvPr/>
        </p:nvSpPr>
        <p:spPr bwMode="auto">
          <a:xfrm>
            <a:off x="1292352" y="5509466"/>
            <a:ext cx="947895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rtl="0" fontAlgn="base">
              <a:spcBef>
                <a:spcPct val="0"/>
              </a:spcBef>
              <a:spcAft>
                <a:spcPct val="0"/>
              </a:spcAft>
            </a:pPr>
            <a:r>
              <a:rPr lang="en-US" sz="2400" b="1" i="1" dirty="0">
                <a:solidFill>
                  <a:srgbClr val="000000"/>
                </a:solidFill>
                <a:ea typeface="Times New Roman" pitchFamily="18" charset="0"/>
                <a:cs typeface="Arial" pitchFamily="34" charset="0"/>
              </a:rPr>
              <a:t>Here is an example of the fibrin mesh in fluid with PMN's that has formed  in the area of acute inflammation. It is this fluid collection that produces the "tumor" or swelling aspect of acute inflammation</a:t>
            </a:r>
            <a:r>
              <a:rPr lang="en-US" b="1" i="1" dirty="0">
                <a:solidFill>
                  <a:srgbClr val="FF0000"/>
                </a:solidFill>
                <a:ea typeface="Times New Roman" pitchFamily="18" charset="0"/>
                <a:cs typeface="Arial" pitchFamily="34" charset="0"/>
              </a:rPr>
              <a:t>.</a:t>
            </a:r>
            <a:r>
              <a:rPr lang="en-US" b="1" i="1" dirty="0">
                <a:cs typeface="Arial" pitchFamily="34" charset="0"/>
              </a:rPr>
              <a:t> </a:t>
            </a:r>
          </a:p>
        </p:txBody>
      </p:sp>
      <p:sp>
        <p:nvSpPr>
          <p:cNvPr id="8" name="TextBox 7"/>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128511118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4 b"/>
          <p:cNvPicPr>
            <a:picLocks noChangeAspect="1" noChangeArrowheads="1"/>
          </p:cNvPicPr>
          <p:nvPr/>
        </p:nvPicPr>
        <p:blipFill>
          <a:blip r:embed="rId3" cstate="print">
            <a:lum bright="20000"/>
          </a:blip>
          <a:srcRect/>
          <a:stretch>
            <a:fillRect/>
          </a:stretch>
        </p:blipFill>
        <p:spPr bwMode="auto">
          <a:xfrm>
            <a:off x="1991544" y="764704"/>
            <a:ext cx="7992888"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3935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Granulation Tissue - LPF</a:t>
            </a:r>
          </a:p>
        </p:txBody>
      </p:sp>
      <p:sp>
        <p:nvSpPr>
          <p:cNvPr id="6" name="Rectangle 5"/>
          <p:cNvSpPr/>
          <p:nvPr/>
        </p:nvSpPr>
        <p:spPr>
          <a:xfrm>
            <a:off x="2133600" y="5517233"/>
            <a:ext cx="7715272" cy="1015663"/>
          </a:xfrm>
          <a:prstGeom prst="rect">
            <a:avLst/>
          </a:prstGeom>
        </p:spPr>
        <p:txBody>
          <a:bodyPr wrap="square">
            <a:spAutoFit/>
          </a:bodyPr>
          <a:lstStyle/>
          <a:p>
            <a:pPr marL="534988" indent="-534988" algn="ctr"/>
            <a:r>
              <a:rPr lang="en-US" sz="2000" b="1" i="1" dirty="0"/>
              <a:t>Section of fragments of edematous, loose connective tissue shows  many small newly formed capillaries lined by plump endothelial cells. Proliferation of fibroblasts is seen</a:t>
            </a:r>
          </a:p>
        </p:txBody>
      </p:sp>
      <p:sp>
        <p:nvSpPr>
          <p:cNvPr id="9" name="TextBox 8"/>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9236372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4 c"/>
          <p:cNvPicPr>
            <a:picLocks noChangeAspect="1" noChangeArrowheads="1"/>
          </p:cNvPicPr>
          <p:nvPr/>
        </p:nvPicPr>
        <p:blipFill>
          <a:blip r:embed="rId3" cstate="print">
            <a:lum bright="20000"/>
          </a:blip>
          <a:srcRect/>
          <a:stretch>
            <a:fillRect/>
          </a:stretch>
        </p:blipFill>
        <p:spPr bwMode="auto">
          <a:xfrm>
            <a:off x="1991544" y="764704"/>
            <a:ext cx="7920880"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940496" y="5517233"/>
            <a:ext cx="7889304" cy="1015663"/>
          </a:xfrm>
          <a:prstGeom prst="rect">
            <a:avLst/>
          </a:prstGeom>
        </p:spPr>
        <p:txBody>
          <a:bodyPr wrap="square">
            <a:spAutoFit/>
          </a:bodyPr>
          <a:lstStyle/>
          <a:p>
            <a:pPr marL="534988" indent="-534988" algn="ctr"/>
            <a:r>
              <a:rPr lang="en-US" sz="2000" b="1" i="1" dirty="0"/>
              <a:t>Inflammatory cells including macrophages, lymphocytes, plasma cells and neutrophils in the oedematous stroma.</a:t>
            </a:r>
          </a:p>
          <a:p>
            <a:pPr marL="534988" indent="-534988" algn="ctr"/>
            <a:r>
              <a:rPr lang="en-US" sz="2000" b="1" i="1" dirty="0"/>
              <a:t>Pink homogenous collagen fibers may be identified.</a:t>
            </a:r>
          </a:p>
        </p:txBody>
      </p:sp>
      <p:sp>
        <p:nvSpPr>
          <p:cNvPr id="6" name="Rounded Rectangle 5"/>
          <p:cNvSpPr/>
          <p:nvPr/>
        </p:nvSpPr>
        <p:spPr>
          <a:xfrm>
            <a:off x="3935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Granulation Tissue - HPF</a:t>
            </a:r>
          </a:p>
        </p:txBody>
      </p:sp>
      <p:sp>
        <p:nvSpPr>
          <p:cNvPr id="8" name="TextBox 7"/>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5683417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7648" y="2897068"/>
            <a:ext cx="5904656" cy="1107996"/>
          </a:xfrm>
          <a:prstGeom prst="rect">
            <a:avLst/>
          </a:prstGeom>
          <a:noFill/>
        </p:spPr>
        <p:txBody>
          <a:bodyPr wrap="square" rtlCol="0">
            <a:spAutoFit/>
          </a:bodyPr>
          <a:lstStyle/>
          <a:p>
            <a:pPr algn="ctr"/>
            <a:r>
              <a:rPr lang="en-US" sz="6600" b="1" i="1" dirty="0">
                <a:solidFill>
                  <a:srgbClr val="00B0F0"/>
                </a:solidFill>
                <a:effectLst>
                  <a:outerShdw blurRad="38100" dist="38100" dir="2700000" algn="tl">
                    <a:srgbClr val="000000">
                      <a:alpha val="43137"/>
                    </a:srgbClr>
                  </a:outerShdw>
                </a:effectLst>
              </a:rPr>
              <a:t>GOOD LUCK</a:t>
            </a:r>
          </a:p>
        </p:txBody>
      </p:sp>
    </p:spTree>
    <p:extLst>
      <p:ext uri="{BB962C8B-B14F-4D97-AF65-F5344CB8AC3E}">
        <p14:creationId xmlns:p14="http://schemas.microsoft.com/office/powerpoint/2010/main" xmlns="" val="14257904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3/SKIN117.jpg"/>
          <p:cNvPicPr/>
          <p:nvPr/>
        </p:nvPicPr>
        <p:blipFill>
          <a:blip r:embed="rId2" cstate="print"/>
          <a:srcRect/>
          <a:stretch>
            <a:fillRect/>
          </a:stretch>
        </p:blipFill>
        <p:spPr bwMode="auto">
          <a:xfrm>
            <a:off x="3741392" y="747504"/>
            <a:ext cx="7858180" cy="4515984"/>
          </a:xfrm>
          <a:prstGeom prst="rect">
            <a:avLst/>
          </a:prstGeom>
          <a:noFill/>
          <a:ln w="28575">
            <a:solidFill>
              <a:schemeClr val="tx1"/>
            </a:solidFill>
            <a:miter lim="800000"/>
            <a:headEnd/>
            <a:tailEnd/>
          </a:ln>
        </p:spPr>
      </p:pic>
      <p:sp>
        <p:nvSpPr>
          <p:cNvPr id="5" name="Rounded Rectangle 4"/>
          <p:cNvSpPr/>
          <p:nvPr/>
        </p:nvSpPr>
        <p:spPr>
          <a:xfrm>
            <a:off x="3167042" y="116754"/>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Inflammation with Necrosis - LPF</a:t>
            </a:r>
          </a:p>
        </p:txBody>
      </p:sp>
      <p:sp>
        <p:nvSpPr>
          <p:cNvPr id="6" name="Rectangle 5"/>
          <p:cNvSpPr/>
          <p:nvPr/>
        </p:nvSpPr>
        <p:spPr>
          <a:xfrm>
            <a:off x="719328" y="5300065"/>
            <a:ext cx="10997184" cy="1200329"/>
          </a:xfrm>
          <a:prstGeom prst="rect">
            <a:avLst/>
          </a:prstGeom>
        </p:spPr>
        <p:txBody>
          <a:bodyPr wrap="square">
            <a:spAutoFit/>
          </a:bodyPr>
          <a:lstStyle/>
          <a:p>
            <a:pPr algn="ctr"/>
            <a:r>
              <a:rPr lang="en-US" sz="2400" b="1" i="1" dirty="0"/>
              <a:t>The vasculitis shown here demonstrates the destruction that can accompany the acute inflammatory process and the interplay with the coagulation mechanism. The arterial wall is undergoing necrosis, and there is thrombus formation in the </a:t>
            </a:r>
            <a:r>
              <a:rPr lang="en-US" sz="2400" b="1" i="1" dirty="0" smtClean="0"/>
              <a:t>lumen</a:t>
            </a:r>
            <a:endParaRPr lang="en-US" sz="2400" b="1" i="1" dirty="0"/>
          </a:p>
        </p:txBody>
      </p:sp>
      <p:sp>
        <p:nvSpPr>
          <p:cNvPr id="9" name="TextBox 8"/>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pic>
        <p:nvPicPr>
          <p:cNvPr id="45058" name="Picture 2" descr="http://www.histology-world.com/photoalbum/albums/userpics/normal_vessels6.jpg"/>
          <p:cNvPicPr>
            <a:picLocks noChangeAspect="1" noChangeArrowheads="1"/>
          </p:cNvPicPr>
          <p:nvPr/>
        </p:nvPicPr>
        <p:blipFill>
          <a:blip r:embed="rId3" cstate="print"/>
          <a:srcRect/>
          <a:stretch>
            <a:fillRect/>
          </a:stretch>
        </p:blipFill>
        <p:spPr bwMode="auto">
          <a:xfrm>
            <a:off x="0" y="1664208"/>
            <a:ext cx="3810000" cy="2867025"/>
          </a:xfrm>
          <a:prstGeom prst="rect">
            <a:avLst/>
          </a:prstGeom>
          <a:noFill/>
        </p:spPr>
      </p:pic>
    </p:spTree>
    <p:extLst>
      <p:ext uri="{BB962C8B-B14F-4D97-AF65-F5344CB8AC3E}">
        <p14:creationId xmlns:p14="http://schemas.microsoft.com/office/powerpoint/2010/main" xmlns="" val="10685272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67042" y="214290"/>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Inflammation with Necrosis - HPF</a:t>
            </a:r>
          </a:p>
        </p:txBody>
      </p:sp>
      <p:pic>
        <p:nvPicPr>
          <p:cNvPr id="5" name="Picture 4" descr="http://library.med.utah.edu/WebPath/jpeg3/SKIN119.jpg"/>
          <p:cNvPicPr/>
          <p:nvPr/>
        </p:nvPicPr>
        <p:blipFill>
          <a:blip r:embed="rId2" cstate="print"/>
          <a:srcRect/>
          <a:stretch>
            <a:fillRect/>
          </a:stretch>
        </p:blipFill>
        <p:spPr bwMode="auto">
          <a:xfrm>
            <a:off x="2024034" y="857232"/>
            <a:ext cx="7929618" cy="4714908"/>
          </a:xfrm>
          <a:prstGeom prst="rect">
            <a:avLst/>
          </a:prstGeom>
          <a:noFill/>
          <a:ln w="28575">
            <a:solidFill>
              <a:schemeClr val="tx1"/>
            </a:solidFill>
            <a:miter lim="800000"/>
            <a:headEnd/>
            <a:tailEnd/>
          </a:ln>
        </p:spPr>
      </p:pic>
      <p:sp>
        <p:nvSpPr>
          <p:cNvPr id="6" name="Rectangle 5"/>
          <p:cNvSpPr/>
          <p:nvPr/>
        </p:nvSpPr>
        <p:spPr>
          <a:xfrm>
            <a:off x="1952596" y="5586257"/>
            <a:ext cx="7929618" cy="923330"/>
          </a:xfrm>
          <a:prstGeom prst="rect">
            <a:avLst/>
          </a:prstGeom>
        </p:spPr>
        <p:txBody>
          <a:bodyPr wrap="square">
            <a:spAutoFit/>
          </a:bodyPr>
          <a:lstStyle/>
          <a:p>
            <a:pPr algn="ctr"/>
            <a:r>
              <a:rPr lang="en-US" b="1" i="1" dirty="0"/>
              <a:t>At higher magnification, vasculitis with arterial wall necrosis is seen. Note the fragmented remains of neutrophilic nuclei (karyorrhexis). Acute inflammation is a non-selective process that can lead to tissue destruction</a:t>
            </a:r>
          </a:p>
        </p:txBody>
      </p:sp>
      <p:sp>
        <p:nvSpPr>
          <p:cNvPr id="9" name="TextBox 8"/>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37001563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38414" y="2857496"/>
            <a:ext cx="7643866" cy="1143008"/>
          </a:xfrm>
        </p:spPr>
        <p:style>
          <a:lnRef idx="0">
            <a:schemeClr val="dk1"/>
          </a:lnRef>
          <a:fillRef idx="3">
            <a:schemeClr val="dk1"/>
          </a:fillRef>
          <a:effectRef idx="3">
            <a:schemeClr val="dk1"/>
          </a:effectRef>
          <a:fontRef idx="minor">
            <a:schemeClr val="lt1"/>
          </a:fontRef>
        </p:style>
        <p:txBody>
          <a:bodyPr>
            <a:noAutofit/>
          </a:bodyPr>
          <a:lstStyle/>
          <a:p>
            <a:pPr algn="ctr"/>
            <a:r>
              <a:rPr lang="en-US" sz="5400" b="1" i="1" dirty="0">
                <a:solidFill>
                  <a:srgbClr val="FFFF00"/>
                </a:solidFill>
                <a:effectLst>
                  <a:outerShdw blurRad="38100" dist="38100" dir="2700000" algn="tl">
                    <a:srgbClr val="000000">
                      <a:alpha val="43137"/>
                    </a:srgbClr>
                  </a:outerShdw>
                </a:effectLst>
              </a:rPr>
              <a:t>1- Fibrinous Pericarditis</a:t>
            </a:r>
          </a:p>
        </p:txBody>
      </p:sp>
      <p:sp>
        <p:nvSpPr>
          <p:cNvPr id="4" name="TextBox 3"/>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38959338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5/CV045.jpg"/>
          <p:cNvPicPr/>
          <p:nvPr/>
        </p:nvPicPr>
        <p:blipFill>
          <a:blip r:embed="rId2" cstate="print"/>
          <a:srcRect/>
          <a:stretch>
            <a:fillRect/>
          </a:stretch>
        </p:blipFill>
        <p:spPr bwMode="auto">
          <a:xfrm>
            <a:off x="3667108" y="857232"/>
            <a:ext cx="4500594" cy="4732008"/>
          </a:xfrm>
          <a:prstGeom prst="rect">
            <a:avLst/>
          </a:prstGeom>
          <a:noFill/>
          <a:ln w="28575">
            <a:solidFill>
              <a:schemeClr val="tx1"/>
            </a:solidFill>
            <a:miter lim="800000"/>
            <a:headEnd/>
            <a:tailEnd/>
          </a:ln>
        </p:spPr>
      </p:pic>
      <p:sp>
        <p:nvSpPr>
          <p:cNvPr id="6" name="Rectangle 5"/>
          <p:cNvSpPr/>
          <p:nvPr/>
        </p:nvSpPr>
        <p:spPr>
          <a:xfrm>
            <a:off x="2024034" y="5661249"/>
            <a:ext cx="7715304" cy="1015663"/>
          </a:xfrm>
          <a:prstGeom prst="rect">
            <a:avLst/>
          </a:prstGeom>
        </p:spPr>
        <p:txBody>
          <a:bodyPr wrap="square">
            <a:spAutoFit/>
          </a:bodyPr>
          <a:lstStyle/>
          <a:p>
            <a:pPr algn="ctr"/>
            <a:r>
              <a:rPr lang="en-US" sz="2000" b="1" i="1" dirty="0"/>
              <a:t>Here, the pericardial cavity has been opened to reveal </a:t>
            </a:r>
          </a:p>
          <a:p>
            <a:pPr algn="ctr"/>
            <a:r>
              <a:rPr lang="en-US" sz="2000" b="1" i="1" dirty="0"/>
              <a:t>a fibrinous pericarditis with strands of stringy pale fibrin between visceral and parietal pericardium</a:t>
            </a:r>
          </a:p>
        </p:txBody>
      </p:sp>
      <p:sp>
        <p:nvSpPr>
          <p:cNvPr id="7" name="Rounded Rectangle 6"/>
          <p:cNvSpPr/>
          <p:nvPr/>
        </p:nvSpPr>
        <p:spPr>
          <a:xfrm>
            <a:off x="2809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Fibrinous Pericarditis - Gross</a:t>
            </a:r>
          </a:p>
        </p:txBody>
      </p:sp>
      <p:cxnSp>
        <p:nvCxnSpPr>
          <p:cNvPr id="9" name="Straight Arrow Connector 8"/>
          <p:cNvCxnSpPr/>
          <p:nvPr/>
        </p:nvCxnSpPr>
        <p:spPr>
          <a:xfrm rot="10800000">
            <a:off x="7096132" y="3933056"/>
            <a:ext cx="642942" cy="35719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2" name="TextBox 11"/>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5132029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09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Fibrinous Pericarditis - Gross</a:t>
            </a:r>
          </a:p>
        </p:txBody>
      </p:sp>
      <p:pic>
        <p:nvPicPr>
          <p:cNvPr id="188418" name="Picture 2" descr="http://library.med.utah.edu/WebPath/jpeg5/CV046.jpg"/>
          <p:cNvPicPr>
            <a:picLocks noChangeAspect="1" noChangeArrowheads="1"/>
          </p:cNvPicPr>
          <p:nvPr/>
        </p:nvPicPr>
        <p:blipFill>
          <a:blip r:embed="rId2" cstate="print"/>
          <a:srcRect/>
          <a:stretch>
            <a:fillRect/>
          </a:stretch>
        </p:blipFill>
        <p:spPr bwMode="auto">
          <a:xfrm>
            <a:off x="4167174" y="857232"/>
            <a:ext cx="3929090" cy="4587992"/>
          </a:xfrm>
          <a:prstGeom prst="rect">
            <a:avLst/>
          </a:prstGeom>
          <a:noFill/>
          <a:ln w="28575">
            <a:solidFill>
              <a:schemeClr val="tx1"/>
            </a:solidFill>
          </a:ln>
        </p:spPr>
      </p:pic>
      <p:sp>
        <p:nvSpPr>
          <p:cNvPr id="7" name="Rectangle 6"/>
          <p:cNvSpPr/>
          <p:nvPr/>
        </p:nvSpPr>
        <p:spPr>
          <a:xfrm>
            <a:off x="1881158" y="5445225"/>
            <a:ext cx="7929618" cy="1015663"/>
          </a:xfrm>
          <a:prstGeom prst="rect">
            <a:avLst/>
          </a:prstGeom>
        </p:spPr>
        <p:txBody>
          <a:bodyPr wrap="square">
            <a:spAutoFit/>
          </a:bodyPr>
          <a:lstStyle/>
          <a:p>
            <a:pPr algn="ctr"/>
            <a:r>
              <a:rPr lang="en-US" sz="2000" b="1" i="1" dirty="0"/>
              <a:t>Serous fluid at the bottom of the pericardial cavity (arrow) is visible. The epicardial surface appears roughened, compared to its normal glistening appearance; due to the strands of pink-tan fibrin that have formed</a:t>
            </a:r>
          </a:p>
        </p:txBody>
      </p:sp>
      <p:cxnSp>
        <p:nvCxnSpPr>
          <p:cNvPr id="11" name="Straight Arrow Connector 10"/>
          <p:cNvCxnSpPr/>
          <p:nvPr/>
        </p:nvCxnSpPr>
        <p:spPr>
          <a:xfrm flipV="1">
            <a:off x="4310050" y="4005064"/>
            <a:ext cx="785818" cy="7143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39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xmlns="" val="300729388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TotalTime>
  <Words>1255</Words>
  <Application>Microsoft Office PowerPoint</Application>
  <PresentationFormat>Custom</PresentationFormat>
  <Paragraphs>188</Paragraphs>
  <Slides>42</Slides>
  <Notes>6</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Inflammation</vt:lpstr>
      <vt:lpstr>Slide 2</vt:lpstr>
      <vt:lpstr>Slide 3</vt:lpstr>
      <vt:lpstr>Slide 4</vt:lpstr>
      <vt:lpstr>Slide 5</vt:lpstr>
      <vt:lpstr>Slide 6</vt:lpstr>
      <vt:lpstr>1- Fibrinous Pericarditis</vt:lpstr>
      <vt:lpstr>Slide 8</vt:lpstr>
      <vt:lpstr>Slide 9</vt:lpstr>
      <vt:lpstr>Slide 10</vt:lpstr>
      <vt:lpstr>Slide 11</vt:lpstr>
      <vt:lpstr>Slide 12</vt:lpstr>
      <vt:lpstr>2- Acute Appendicitis</vt:lpstr>
      <vt:lpstr>Slide 14</vt:lpstr>
      <vt:lpstr> Normal Appendix – Gross and microscopic</vt:lpstr>
      <vt:lpstr>Slide 16</vt:lpstr>
      <vt:lpstr>Slide 17</vt:lpstr>
      <vt:lpstr>Slide 18</vt:lpstr>
      <vt:lpstr>Slide 19</vt:lpstr>
      <vt:lpstr>Slide 20</vt:lpstr>
      <vt:lpstr>Slide 21</vt:lpstr>
      <vt:lpstr>3- Acute Cholecystitis</vt:lpstr>
      <vt:lpstr>Slide 23</vt:lpstr>
      <vt:lpstr>Slide 24</vt:lpstr>
      <vt:lpstr>4- Skin Pilonidal Sinus</vt:lpstr>
      <vt:lpstr>Slide 26</vt:lpstr>
      <vt:lpstr>Slide 27</vt:lpstr>
      <vt:lpstr>Slide 28</vt:lpstr>
      <vt:lpstr>Slide 29</vt:lpstr>
      <vt:lpstr>Slide 30</vt:lpstr>
      <vt:lpstr>II - Chronic Inflammation</vt:lpstr>
      <vt:lpstr>1- Chronic cholecystitis  with stones</vt:lpstr>
      <vt:lpstr>Slide 33</vt:lpstr>
      <vt:lpstr>Slide 34</vt:lpstr>
      <vt:lpstr>Slide 35</vt:lpstr>
      <vt:lpstr>2- Brain abscess</vt:lpstr>
      <vt:lpstr>Slide 37</vt:lpstr>
      <vt:lpstr>Slide 38</vt:lpstr>
      <vt:lpstr>3 - Granulation tissue</vt:lpstr>
      <vt:lpstr>Slide 40</vt:lpstr>
      <vt:lpstr>Slide 41</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maha</dc:creator>
  <cp:lastModifiedBy>Maha Arafah</cp:lastModifiedBy>
  <cp:revision>16</cp:revision>
  <dcterms:created xsi:type="dcterms:W3CDTF">2015-09-03T09:05:42Z</dcterms:created>
  <dcterms:modified xsi:type="dcterms:W3CDTF">2015-10-10T13:53:30Z</dcterms:modified>
</cp:coreProperties>
</file>