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188" autoAdjust="0"/>
    <p:restoredTop sz="94660"/>
  </p:normalViewPr>
  <p:slideViewPr>
    <p:cSldViewPr snapToGrid="0">
      <p:cViewPr>
        <p:scale>
          <a:sx n="66" d="100"/>
          <a:sy n="66" d="100"/>
        </p:scale>
        <p:origin x="8" y="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3B769CB5-2C63-4EFD-8040-DF521B44FD06}" type="datetimeFigureOut">
              <a:rPr lang="ar-SA" smtClean="0"/>
              <a:pPr/>
              <a:t>06/01/1437</a:t>
            </a:fld>
            <a:endParaRPr lang="ar-S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958F8C1C-D4D2-4E6E-B817-4D06EBE9432F}" type="slidenum">
              <a:rPr lang="ar-SA" smtClean="0"/>
              <a:pPr/>
              <a:t>‹#›</a:t>
            </a:fld>
            <a:endParaRPr lang="ar-SA"/>
          </a:p>
        </p:txBody>
      </p:sp>
    </p:spTree>
    <p:extLst>
      <p:ext uri="{BB962C8B-B14F-4D97-AF65-F5344CB8AC3E}">
        <p14:creationId xmlns:p14="http://schemas.microsoft.com/office/powerpoint/2010/main" xmlns="" val="305874758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Slide Image Placeholder 1"/>
          <p:cNvSpPr>
            <a:spLocks noGrp="1" noRot="1" noChangeAspect="1" noTextEdit="1"/>
          </p:cNvSpPr>
          <p:nvPr>
            <p:ph type="sldImg"/>
          </p:nvPr>
        </p:nvSpPr>
        <p:spPr bwMode="auto">
          <a:noFill/>
          <a:ln>
            <a:solidFill>
              <a:srgbClr val="000000"/>
            </a:solidFill>
            <a:miter lim="800000"/>
            <a:headEnd/>
            <a:tailEnd/>
          </a:ln>
        </p:spPr>
      </p:sp>
      <p:sp>
        <p:nvSpPr>
          <p:cNvPr id="3799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799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0098D3F-16F5-4FCE-99A5-ED407A0C0DC9}" type="slidenum">
              <a:rPr lang="en-US">
                <a:solidFill>
                  <a:prstClr val="black"/>
                </a:solidFill>
              </a:rPr>
              <a:pPr fontAlgn="base">
                <a:spcBef>
                  <a:spcPct val="0"/>
                </a:spcBef>
                <a:spcAft>
                  <a:spcPct val="0"/>
                </a:spcAft>
              </a:pPr>
              <a:t>3</a:t>
            </a:fld>
            <a:endParaRPr lang="en-US">
              <a:solidFill>
                <a:prstClr val="black"/>
              </a:solidFill>
            </a:endParaRPr>
          </a:p>
        </p:txBody>
      </p:sp>
    </p:spTree>
    <p:extLst>
      <p:ext uri="{BB962C8B-B14F-4D97-AF65-F5344CB8AC3E}">
        <p14:creationId xmlns:p14="http://schemas.microsoft.com/office/powerpoint/2010/main" xmlns="" val="1431115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B8880678-885A-4C4A-A6F7-6292DC225C13}" type="slidenum">
              <a:rPr lang="en-US"/>
              <a:pPr/>
              <a:t>4</a:t>
            </a:fld>
            <a:endParaRPr lang="en-US"/>
          </a:p>
        </p:txBody>
      </p:sp>
      <p:sp>
        <p:nvSpPr>
          <p:cNvPr id="28675" name="Rectangle 1"/>
          <p:cNvSpPr>
            <a:spLocks noGrp="1" noRot="1" noChangeAspect="1" noChangeArrowheads="1" noTextEdit="1"/>
          </p:cNvSpPr>
          <p:nvPr>
            <p:ph type="sldImg"/>
          </p:nvPr>
        </p:nvSpPr>
        <p:spPr>
          <a:ln>
            <a:noFill/>
          </a:ln>
        </p:spPr>
      </p:sp>
      <p:sp>
        <p:nvSpPr>
          <p:cNvPr id="28676" name="Rectangle 2"/>
          <p:cNvSpPr>
            <a:spLocks noGrp="1" noChangeArrowheads="1"/>
          </p:cNvSpPr>
          <p:nvPr>
            <p:ph type="body" idx="1"/>
          </p:nvPr>
        </p:nvSpPr>
        <p:spPr>
          <a:noFill/>
          <a:ln w="9525"/>
        </p:spPr>
        <p:txBody>
          <a:bodyPr/>
          <a:lstStyle/>
          <a:p>
            <a:endParaRPr lang="en-GB" smtClean="0"/>
          </a:p>
        </p:txBody>
      </p:sp>
    </p:spTree>
    <p:extLst>
      <p:ext uri="{BB962C8B-B14F-4D97-AF65-F5344CB8AC3E}">
        <p14:creationId xmlns:p14="http://schemas.microsoft.com/office/powerpoint/2010/main" xmlns="" val="4125692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402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5949D6B-3736-4B98-A30C-C218F916FBF2}" type="slidenum">
              <a:rPr lang="en-US"/>
              <a:pPr fontAlgn="base">
                <a:spcBef>
                  <a:spcPct val="0"/>
                </a:spcBef>
                <a:spcAft>
                  <a:spcPct val="0"/>
                </a:spcAft>
              </a:pPr>
              <a:t>17</a:t>
            </a:fld>
            <a:endParaRPr lang="en-US"/>
          </a:p>
        </p:txBody>
      </p:sp>
    </p:spTree>
    <p:extLst>
      <p:ext uri="{BB962C8B-B14F-4D97-AF65-F5344CB8AC3E}">
        <p14:creationId xmlns:p14="http://schemas.microsoft.com/office/powerpoint/2010/main" xmlns="" val="2235883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S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p>
            <a:fld id="{691F3EEB-D766-4DCE-A67A-E513E9FC8DF4}" type="datetimeFigureOut">
              <a:rPr lang="ar-SA" smtClean="0"/>
              <a:pPr/>
              <a:t>06/01/1437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2A35060-3381-490D-9A40-06B53B636684}" type="slidenum">
              <a:rPr lang="ar-SA" smtClean="0"/>
              <a:pPr/>
              <a:t>‹#›</a:t>
            </a:fld>
            <a:endParaRPr lang="ar-SA"/>
          </a:p>
        </p:txBody>
      </p:sp>
    </p:spTree>
    <p:extLst>
      <p:ext uri="{BB962C8B-B14F-4D97-AF65-F5344CB8AC3E}">
        <p14:creationId xmlns:p14="http://schemas.microsoft.com/office/powerpoint/2010/main" xmlns="" val="3066154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691F3EEB-D766-4DCE-A67A-E513E9FC8DF4}" type="datetimeFigureOut">
              <a:rPr lang="ar-SA" smtClean="0"/>
              <a:pPr/>
              <a:t>06/01/1437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2A35060-3381-490D-9A40-06B53B636684}" type="slidenum">
              <a:rPr lang="ar-SA" smtClean="0"/>
              <a:pPr/>
              <a:t>‹#›</a:t>
            </a:fld>
            <a:endParaRPr lang="ar-SA"/>
          </a:p>
        </p:txBody>
      </p:sp>
    </p:spTree>
    <p:extLst>
      <p:ext uri="{BB962C8B-B14F-4D97-AF65-F5344CB8AC3E}">
        <p14:creationId xmlns:p14="http://schemas.microsoft.com/office/powerpoint/2010/main" xmlns="" val="744795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691F3EEB-D766-4DCE-A67A-E513E9FC8DF4}" type="datetimeFigureOut">
              <a:rPr lang="ar-SA" smtClean="0"/>
              <a:pPr/>
              <a:t>06/01/1437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2A35060-3381-490D-9A40-06B53B636684}" type="slidenum">
              <a:rPr lang="ar-SA" smtClean="0"/>
              <a:pPr/>
              <a:t>‹#›</a:t>
            </a:fld>
            <a:endParaRPr lang="ar-SA"/>
          </a:p>
        </p:txBody>
      </p:sp>
    </p:spTree>
    <p:extLst>
      <p:ext uri="{BB962C8B-B14F-4D97-AF65-F5344CB8AC3E}">
        <p14:creationId xmlns:p14="http://schemas.microsoft.com/office/powerpoint/2010/main" xmlns="" val="2557240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00" y="1981200"/>
            <a:ext cx="5080000" cy="4114800"/>
          </a:xfrm>
        </p:spPr>
        <p:txBody>
          <a:bodyPr/>
          <a:lstStyle/>
          <a:p>
            <a:pPr lvl="0"/>
            <a:endParaRPr lang="en-US" noProof="0"/>
          </a:p>
        </p:txBody>
      </p:sp>
      <p:sp>
        <p:nvSpPr>
          <p:cNvPr id="5" name="Date Placeholder 4"/>
          <p:cNvSpPr>
            <a:spLocks noGrp="1"/>
          </p:cNvSpPr>
          <p:nvPr>
            <p:ph type="dt" sz="half" idx="10"/>
          </p:nvPr>
        </p:nvSpPr>
        <p:spPr>
          <a:xfrm>
            <a:off x="914400" y="6248400"/>
            <a:ext cx="2540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pPr>
              <a:defRPr/>
            </a:pPr>
            <a:fld id="{BBA43A81-A907-45F4-919E-A0686AEB8F6E}" type="slidenum">
              <a:rPr lang="en-US"/>
              <a:pPr>
                <a:defRPr/>
              </a:pPr>
              <a:t>‹#›</a:t>
            </a:fld>
            <a:endParaRPr lang="en-US"/>
          </a:p>
        </p:txBody>
      </p:sp>
    </p:spTree>
    <p:extLst>
      <p:ext uri="{BB962C8B-B14F-4D97-AF65-F5344CB8AC3E}">
        <p14:creationId xmlns:p14="http://schemas.microsoft.com/office/powerpoint/2010/main" xmlns="" val="2023948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691F3EEB-D766-4DCE-A67A-E513E9FC8DF4}" type="datetimeFigureOut">
              <a:rPr lang="ar-SA" smtClean="0"/>
              <a:pPr/>
              <a:t>06/01/1437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2A35060-3381-490D-9A40-06B53B636684}" type="slidenum">
              <a:rPr lang="ar-SA" smtClean="0"/>
              <a:pPr/>
              <a:t>‹#›</a:t>
            </a:fld>
            <a:endParaRPr lang="ar-SA"/>
          </a:p>
        </p:txBody>
      </p:sp>
    </p:spTree>
    <p:extLst>
      <p:ext uri="{BB962C8B-B14F-4D97-AF65-F5344CB8AC3E}">
        <p14:creationId xmlns:p14="http://schemas.microsoft.com/office/powerpoint/2010/main" xmlns="" val="490364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S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1F3EEB-D766-4DCE-A67A-E513E9FC8DF4}" type="datetimeFigureOut">
              <a:rPr lang="ar-SA" smtClean="0"/>
              <a:pPr/>
              <a:t>06/01/1437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2A35060-3381-490D-9A40-06B53B636684}" type="slidenum">
              <a:rPr lang="ar-SA" smtClean="0"/>
              <a:pPr/>
              <a:t>‹#›</a:t>
            </a:fld>
            <a:endParaRPr lang="ar-SA"/>
          </a:p>
        </p:txBody>
      </p:sp>
    </p:spTree>
    <p:extLst>
      <p:ext uri="{BB962C8B-B14F-4D97-AF65-F5344CB8AC3E}">
        <p14:creationId xmlns:p14="http://schemas.microsoft.com/office/powerpoint/2010/main" xmlns="" val="3747895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p>
            <a:fld id="{691F3EEB-D766-4DCE-A67A-E513E9FC8DF4}" type="datetimeFigureOut">
              <a:rPr lang="ar-SA" smtClean="0"/>
              <a:pPr/>
              <a:t>06/01/1437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A2A35060-3381-490D-9A40-06B53B636684}" type="slidenum">
              <a:rPr lang="ar-SA" smtClean="0"/>
              <a:pPr/>
              <a:t>‹#›</a:t>
            </a:fld>
            <a:endParaRPr lang="ar-SA"/>
          </a:p>
        </p:txBody>
      </p:sp>
    </p:spTree>
    <p:extLst>
      <p:ext uri="{BB962C8B-B14F-4D97-AF65-F5344CB8AC3E}">
        <p14:creationId xmlns:p14="http://schemas.microsoft.com/office/powerpoint/2010/main" xmlns="" val="4171025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S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p>
            <a:fld id="{691F3EEB-D766-4DCE-A67A-E513E9FC8DF4}" type="datetimeFigureOut">
              <a:rPr lang="ar-SA" smtClean="0"/>
              <a:pPr/>
              <a:t>06/01/1437</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A2A35060-3381-490D-9A40-06B53B636684}" type="slidenum">
              <a:rPr lang="ar-SA" smtClean="0"/>
              <a:pPr/>
              <a:t>‹#›</a:t>
            </a:fld>
            <a:endParaRPr lang="ar-SA"/>
          </a:p>
        </p:txBody>
      </p:sp>
    </p:spTree>
    <p:extLst>
      <p:ext uri="{BB962C8B-B14F-4D97-AF65-F5344CB8AC3E}">
        <p14:creationId xmlns:p14="http://schemas.microsoft.com/office/powerpoint/2010/main" xmlns="" val="3312771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p>
            <a:fld id="{691F3EEB-D766-4DCE-A67A-E513E9FC8DF4}" type="datetimeFigureOut">
              <a:rPr lang="ar-SA" smtClean="0"/>
              <a:pPr/>
              <a:t>06/01/1437</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A2A35060-3381-490D-9A40-06B53B636684}" type="slidenum">
              <a:rPr lang="ar-SA" smtClean="0"/>
              <a:pPr/>
              <a:t>‹#›</a:t>
            </a:fld>
            <a:endParaRPr lang="ar-SA"/>
          </a:p>
        </p:txBody>
      </p:sp>
    </p:spTree>
    <p:extLst>
      <p:ext uri="{BB962C8B-B14F-4D97-AF65-F5344CB8AC3E}">
        <p14:creationId xmlns:p14="http://schemas.microsoft.com/office/powerpoint/2010/main" xmlns="" val="3588550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1F3EEB-D766-4DCE-A67A-E513E9FC8DF4}" type="datetimeFigureOut">
              <a:rPr lang="ar-SA" smtClean="0"/>
              <a:pPr/>
              <a:t>06/01/1437</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A2A35060-3381-490D-9A40-06B53B636684}" type="slidenum">
              <a:rPr lang="ar-SA" smtClean="0"/>
              <a:pPr/>
              <a:t>‹#›</a:t>
            </a:fld>
            <a:endParaRPr lang="ar-SA"/>
          </a:p>
        </p:txBody>
      </p:sp>
    </p:spTree>
    <p:extLst>
      <p:ext uri="{BB962C8B-B14F-4D97-AF65-F5344CB8AC3E}">
        <p14:creationId xmlns:p14="http://schemas.microsoft.com/office/powerpoint/2010/main" xmlns="" val="1416863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S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1F3EEB-D766-4DCE-A67A-E513E9FC8DF4}" type="datetimeFigureOut">
              <a:rPr lang="ar-SA" smtClean="0"/>
              <a:pPr/>
              <a:t>06/01/1437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A2A35060-3381-490D-9A40-06B53B636684}" type="slidenum">
              <a:rPr lang="ar-SA" smtClean="0"/>
              <a:pPr/>
              <a:t>‹#›</a:t>
            </a:fld>
            <a:endParaRPr lang="ar-SA"/>
          </a:p>
        </p:txBody>
      </p:sp>
    </p:spTree>
    <p:extLst>
      <p:ext uri="{BB962C8B-B14F-4D97-AF65-F5344CB8AC3E}">
        <p14:creationId xmlns:p14="http://schemas.microsoft.com/office/powerpoint/2010/main" xmlns="" val="3729790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S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1F3EEB-D766-4DCE-A67A-E513E9FC8DF4}" type="datetimeFigureOut">
              <a:rPr lang="ar-SA" smtClean="0"/>
              <a:pPr/>
              <a:t>06/01/1437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A2A35060-3381-490D-9A40-06B53B636684}" type="slidenum">
              <a:rPr lang="ar-SA" smtClean="0"/>
              <a:pPr/>
              <a:t>‹#›</a:t>
            </a:fld>
            <a:endParaRPr lang="ar-SA"/>
          </a:p>
        </p:txBody>
      </p:sp>
    </p:spTree>
    <p:extLst>
      <p:ext uri="{BB962C8B-B14F-4D97-AF65-F5344CB8AC3E}">
        <p14:creationId xmlns:p14="http://schemas.microsoft.com/office/powerpoint/2010/main" xmlns="" val="2100878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ar-S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91F3EEB-D766-4DCE-A67A-E513E9FC8DF4}" type="datetimeFigureOut">
              <a:rPr lang="ar-SA" smtClean="0"/>
              <a:pPr/>
              <a:t>06/01/1437</a:t>
            </a:fld>
            <a:endParaRPr lang="ar-S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2A35060-3381-490D-9A40-06B53B636684}" type="slidenum">
              <a:rPr lang="ar-SA" smtClean="0"/>
              <a:pPr/>
              <a:t>‹#›</a:t>
            </a:fld>
            <a:endParaRPr lang="ar-SA"/>
          </a:p>
        </p:txBody>
      </p:sp>
    </p:spTree>
    <p:extLst>
      <p:ext uri="{BB962C8B-B14F-4D97-AF65-F5344CB8AC3E}">
        <p14:creationId xmlns:p14="http://schemas.microsoft.com/office/powerpoint/2010/main" xmlns="" val="218968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24232" y="2428868"/>
            <a:ext cx="6143668" cy="2149980"/>
          </a:xfrm>
        </p:spPr>
        <p:style>
          <a:lnRef idx="1">
            <a:schemeClr val="accent3"/>
          </a:lnRef>
          <a:fillRef idx="3">
            <a:schemeClr val="accent3"/>
          </a:fillRef>
          <a:effectRef idx="2">
            <a:schemeClr val="accent3"/>
          </a:effectRef>
          <a:fontRef idx="minor">
            <a:schemeClr val="lt1"/>
          </a:fontRef>
        </p:style>
        <p:txBody>
          <a:bodyPr>
            <a:noAutofit/>
          </a:bodyPr>
          <a:lstStyle/>
          <a:p>
            <a:pPr algn="ctr"/>
            <a:r>
              <a:rPr lang="en-US" b="1" i="1" dirty="0">
                <a:solidFill>
                  <a:srgbClr val="3CE498"/>
                </a:solidFill>
                <a:effectLst>
                  <a:outerShdw blurRad="38100" dist="38100" dir="2700000" algn="tl">
                    <a:srgbClr val="000000">
                      <a:alpha val="43137"/>
                    </a:srgbClr>
                  </a:outerShdw>
                </a:effectLst>
              </a:rPr>
              <a:t>Granulomatous  Diseases</a:t>
            </a:r>
          </a:p>
        </p:txBody>
      </p:sp>
      <p:sp>
        <p:nvSpPr>
          <p:cNvPr id="4" name="TextBox 3"/>
          <p:cNvSpPr txBox="1"/>
          <p:nvPr/>
        </p:nvSpPr>
        <p:spPr>
          <a:xfrm>
            <a:off x="4452926" y="714357"/>
            <a:ext cx="3888432" cy="769441"/>
          </a:xfrm>
          <a:prstGeom prst="rect">
            <a:avLst/>
          </a:prstGeom>
          <a:noFill/>
        </p:spPr>
        <p:txBody>
          <a:bodyPr wrap="square" rtlCol="0">
            <a:spAutoFit/>
          </a:bodyPr>
          <a:lstStyle/>
          <a:p>
            <a:pPr algn="ctr"/>
            <a:r>
              <a:rPr lang="en-US" sz="4400" b="1" i="1" dirty="0" smtClean="0">
                <a:effectLst>
                  <a:outerShdw blurRad="38100" dist="38100" dir="2700000" algn="tl">
                    <a:srgbClr val="000000">
                      <a:alpha val="43137"/>
                    </a:srgbClr>
                  </a:outerShdw>
                </a:effectLst>
              </a:rPr>
              <a:t>PRACTICAL</a:t>
            </a:r>
            <a:endParaRPr lang="en-US" sz="4400" b="1" i="1" dirty="0">
              <a:effectLst>
                <a:outerShdw blurRad="38100" dist="38100" dir="2700000" algn="tl">
                  <a:srgbClr val="000000">
                    <a:alpha val="43137"/>
                  </a:srgbClr>
                </a:outerShdw>
              </a:effectLst>
            </a:endParaRPr>
          </a:p>
        </p:txBody>
      </p:sp>
      <p:sp>
        <p:nvSpPr>
          <p:cNvPr id="6" name="TextBox 5"/>
          <p:cNvSpPr txBox="1"/>
          <p:nvPr/>
        </p:nvSpPr>
        <p:spPr>
          <a:xfrm>
            <a:off x="9211280" y="6124427"/>
            <a:ext cx="1428728"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Foundation </a:t>
            </a:r>
            <a:r>
              <a:rPr lang="en-US" sz="1200" b="1" i="1" dirty="0" smtClean="0">
                <a:solidFill>
                  <a:srgbClr val="0033CC"/>
                </a:solidFill>
                <a:latin typeface="Goudy Old Style" pitchFamily="18" charset="0"/>
              </a:rPr>
              <a:t>Block</a:t>
            </a:r>
          </a:p>
          <a:p>
            <a:r>
              <a:rPr lang="en-US" sz="1200" b="1" i="1" dirty="0" smtClean="0">
                <a:solidFill>
                  <a:srgbClr val="0033CC"/>
                </a:solidFill>
                <a:latin typeface="Goudy Old Style" pitchFamily="18" charset="0"/>
              </a:rPr>
              <a:t>2015</a:t>
            </a:r>
            <a:endParaRPr lang="en-US" sz="1200" b="1" i="1" dirty="0">
              <a:solidFill>
                <a:srgbClr val="0033CC"/>
              </a:solidFill>
              <a:latin typeface="Goudy Old Style" pitchFamily="18" charset="0"/>
            </a:endParaRPr>
          </a:p>
        </p:txBody>
      </p:sp>
      <p:sp>
        <p:nvSpPr>
          <p:cNvPr id="7" name="TextBox 6"/>
          <p:cNvSpPr txBox="1"/>
          <p:nvPr/>
        </p:nvSpPr>
        <p:spPr>
          <a:xfrm>
            <a:off x="1524000" y="6581026"/>
            <a:ext cx="1571604"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Pathology Dept, KSU</a:t>
            </a:r>
          </a:p>
        </p:txBody>
      </p:sp>
    </p:spTree>
    <p:extLst>
      <p:ext uri="{BB962C8B-B14F-4D97-AF65-F5344CB8AC3E}">
        <p14:creationId xmlns:p14="http://schemas.microsoft.com/office/powerpoint/2010/main" xmlns="" val="110053961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5888830"/>
            <a:ext cx="6779840" cy="923330"/>
          </a:xfrm>
          <a:prstGeom prst="rect">
            <a:avLst/>
          </a:prstGeom>
        </p:spPr>
        <p:txBody>
          <a:bodyPr wrap="square">
            <a:spAutoFit/>
          </a:bodyPr>
          <a:lstStyle/>
          <a:p>
            <a:pPr algn="ctr"/>
            <a:r>
              <a:rPr lang="en-US" b="1" i="1" dirty="0"/>
              <a:t>A stain for </a:t>
            </a:r>
            <a:r>
              <a:rPr lang="en-US" b="1" i="1" dirty="0">
                <a:solidFill>
                  <a:srgbClr val="000099"/>
                </a:solidFill>
              </a:rPr>
              <a:t>A</a:t>
            </a:r>
            <a:r>
              <a:rPr lang="en-US" b="1" i="1" dirty="0"/>
              <a:t>cid </a:t>
            </a:r>
            <a:r>
              <a:rPr lang="en-US" b="1" i="1" dirty="0">
                <a:solidFill>
                  <a:srgbClr val="000099"/>
                </a:solidFill>
              </a:rPr>
              <a:t>F</a:t>
            </a:r>
            <a:r>
              <a:rPr lang="en-US" b="1" i="1" dirty="0"/>
              <a:t>ast </a:t>
            </a:r>
            <a:r>
              <a:rPr lang="en-US" b="1" i="1" dirty="0">
                <a:solidFill>
                  <a:srgbClr val="000099"/>
                </a:solidFill>
              </a:rPr>
              <a:t>B</a:t>
            </a:r>
            <a:r>
              <a:rPr lang="en-US" b="1" i="1" dirty="0"/>
              <a:t>acilli is done (</a:t>
            </a:r>
            <a:r>
              <a:rPr lang="en-US" b="1" i="1" dirty="0">
                <a:solidFill>
                  <a:srgbClr val="000099"/>
                </a:solidFill>
              </a:rPr>
              <a:t>AFB</a:t>
            </a:r>
            <a:r>
              <a:rPr lang="en-US" b="1" i="1" dirty="0"/>
              <a:t> stain) to find the mycobacteria . The mycobacteria stain as red rods, as seen here at high magnification.</a:t>
            </a:r>
          </a:p>
        </p:txBody>
      </p:sp>
      <p:pic>
        <p:nvPicPr>
          <p:cNvPr id="36866" name="Picture 2" descr="http://library.med.utah.edu/WebPath/jpeg2/INFEC01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47528" y="798034"/>
            <a:ext cx="8280920" cy="5007231"/>
          </a:xfrm>
          <a:prstGeom prst="rect">
            <a:avLst/>
          </a:prstGeom>
          <a:noFill/>
          <a:ln w="28575">
            <a:solidFill>
              <a:schemeClr val="tx1"/>
            </a:solidFill>
          </a:ln>
          <a:extLst>
            <a:ext uri="{909E8E84-426E-40DD-AFC4-6F175D3DCCD1}">
              <a14:hiddenFill xmlns:a14="http://schemas.microsoft.com/office/drawing/2010/main" xmlns="">
                <a:solidFill>
                  <a:srgbClr val="FFFFFF"/>
                </a:solidFill>
              </a14:hiddenFill>
            </a:ext>
          </a:extLst>
        </p:spPr>
      </p:pic>
      <p:sp>
        <p:nvSpPr>
          <p:cNvPr id="4" name="Rounded Rectangle 3"/>
          <p:cNvSpPr/>
          <p:nvPr/>
        </p:nvSpPr>
        <p:spPr>
          <a:xfrm>
            <a:off x="1847528" y="188640"/>
            <a:ext cx="8352928" cy="504056"/>
          </a:xfrm>
          <a:prstGeom prst="roundRect">
            <a:avLst/>
          </a:prstGeom>
          <a:solidFill>
            <a:srgbClr val="AF47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effectLst>
                  <a:outerShdw blurRad="38100" dist="38100" dir="2700000" algn="tl">
                    <a:srgbClr val="000000">
                      <a:alpha val="43137"/>
                    </a:srgbClr>
                  </a:outerShdw>
                </a:effectLst>
              </a:rPr>
              <a:t>Acid Fast bacilli of Mycobacterium TB in the Lung </a:t>
            </a:r>
          </a:p>
        </p:txBody>
      </p:sp>
      <p:sp>
        <p:nvSpPr>
          <p:cNvPr id="7" name="TextBox 6"/>
          <p:cNvSpPr txBox="1"/>
          <p:nvPr/>
        </p:nvSpPr>
        <p:spPr>
          <a:xfrm>
            <a:off x="9239272" y="6572296"/>
            <a:ext cx="1428728" cy="2857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Foundation Block</a:t>
            </a:r>
          </a:p>
        </p:txBody>
      </p:sp>
      <p:sp>
        <p:nvSpPr>
          <p:cNvPr id="8" name="TextBox 7"/>
          <p:cNvSpPr txBox="1"/>
          <p:nvPr/>
        </p:nvSpPr>
        <p:spPr>
          <a:xfrm>
            <a:off x="1524000" y="6581026"/>
            <a:ext cx="1571604" cy="276999"/>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Pathology Dept, KSU</a:t>
            </a:r>
          </a:p>
        </p:txBody>
      </p:sp>
    </p:spTree>
    <p:extLst>
      <p:ext uri="{BB962C8B-B14F-4D97-AF65-F5344CB8AC3E}">
        <p14:creationId xmlns:p14="http://schemas.microsoft.com/office/powerpoint/2010/main" xmlns="" val="13886060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95604" y="1808584"/>
            <a:ext cx="6001550" cy="1714706"/>
          </a:xfrm>
        </p:spPr>
        <p:style>
          <a:lnRef idx="1">
            <a:schemeClr val="accent3"/>
          </a:lnRef>
          <a:fillRef idx="2">
            <a:schemeClr val="accent3"/>
          </a:fillRef>
          <a:effectRef idx="1">
            <a:schemeClr val="accent3"/>
          </a:effectRef>
          <a:fontRef idx="minor">
            <a:schemeClr val="dk1"/>
          </a:fontRef>
        </p:style>
        <p:txBody>
          <a:bodyPr>
            <a:noAutofit/>
          </a:bodyPr>
          <a:lstStyle/>
          <a:p>
            <a:pPr algn="ctr"/>
            <a:r>
              <a:rPr lang="en-US" b="1" i="1" dirty="0" smtClean="0">
                <a:solidFill>
                  <a:srgbClr val="FF99FF"/>
                </a:solidFill>
                <a:effectLst>
                  <a:outerShdw blurRad="38100" dist="38100" dir="2700000" algn="tl">
                    <a:srgbClr val="000000">
                      <a:alpha val="43137"/>
                    </a:srgbClr>
                  </a:outerShdw>
                </a:effectLst>
              </a:rPr>
              <a:t>2- Tuberculous Lymphadenitis</a:t>
            </a:r>
            <a:endParaRPr lang="en-US" b="1" i="1" dirty="0">
              <a:solidFill>
                <a:srgbClr val="FF99FF"/>
              </a:solidFill>
              <a:effectLst>
                <a:outerShdw blurRad="38100" dist="38100" dir="2700000" algn="tl">
                  <a:srgbClr val="000000">
                    <a:alpha val="43137"/>
                  </a:srgbClr>
                </a:outerShdw>
              </a:effectLst>
            </a:endParaRPr>
          </a:p>
        </p:txBody>
      </p:sp>
      <p:sp>
        <p:nvSpPr>
          <p:cNvPr id="4" name="TextBox 3"/>
          <p:cNvSpPr txBox="1"/>
          <p:nvPr/>
        </p:nvSpPr>
        <p:spPr>
          <a:xfrm>
            <a:off x="9239272" y="6572296"/>
            <a:ext cx="1428728" cy="2857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Foundation Block</a:t>
            </a:r>
          </a:p>
        </p:txBody>
      </p:sp>
      <p:sp>
        <p:nvSpPr>
          <p:cNvPr id="5" name="TextBox 4"/>
          <p:cNvSpPr txBox="1"/>
          <p:nvPr/>
        </p:nvSpPr>
        <p:spPr>
          <a:xfrm>
            <a:off x="1524000" y="6581026"/>
            <a:ext cx="1571604"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Pathology Dept, KSU</a:t>
            </a:r>
          </a:p>
        </p:txBody>
      </p:sp>
    </p:spTree>
    <p:extLst>
      <p:ext uri="{BB962C8B-B14F-4D97-AF65-F5344CB8AC3E}">
        <p14:creationId xmlns:p14="http://schemas.microsoft.com/office/powerpoint/2010/main" xmlns="" val="327255594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ubercular adinitis with sinu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50426" y="1194584"/>
            <a:ext cx="5853887" cy="4394657"/>
          </a:xfrm>
          <a:prstGeom prst="rect">
            <a:avLst/>
          </a:prstGeom>
          <a:noFill/>
          <a:ln w="28575">
            <a:solidFill>
              <a:schemeClr val="accent1"/>
            </a:solidFill>
          </a:ln>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9239272" y="6572296"/>
            <a:ext cx="1428728" cy="2857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Foundation Block</a:t>
            </a:r>
          </a:p>
        </p:txBody>
      </p:sp>
      <p:sp>
        <p:nvSpPr>
          <p:cNvPr id="4" name="TextBox 3"/>
          <p:cNvSpPr txBox="1"/>
          <p:nvPr/>
        </p:nvSpPr>
        <p:spPr>
          <a:xfrm>
            <a:off x="1524000" y="6581026"/>
            <a:ext cx="1571604" cy="276999"/>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Pathology Dept, KSU</a:t>
            </a:r>
          </a:p>
        </p:txBody>
      </p:sp>
      <p:sp>
        <p:nvSpPr>
          <p:cNvPr id="5" name="Rounded Rectangle 4"/>
          <p:cNvSpPr/>
          <p:nvPr/>
        </p:nvSpPr>
        <p:spPr>
          <a:xfrm>
            <a:off x="2918998" y="404664"/>
            <a:ext cx="5976664" cy="504056"/>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effectLst>
                  <a:outerShdw blurRad="38100" dist="38100" dir="2700000" algn="tl">
                    <a:srgbClr val="000000">
                      <a:alpha val="43137"/>
                    </a:srgbClr>
                  </a:outerShdw>
                </a:effectLst>
              </a:rPr>
              <a:t>Tuberculous Lymphadenitis - Gross</a:t>
            </a:r>
          </a:p>
        </p:txBody>
      </p:sp>
    </p:spTree>
    <p:extLst>
      <p:ext uri="{BB962C8B-B14F-4D97-AF65-F5344CB8AC3E}">
        <p14:creationId xmlns:p14="http://schemas.microsoft.com/office/powerpoint/2010/main" xmlns="" val="344069306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927648" y="188640"/>
            <a:ext cx="5976664" cy="504056"/>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effectLst>
                  <a:outerShdw blurRad="38100" dist="38100" dir="2700000" algn="tl">
                    <a:srgbClr val="000000">
                      <a:alpha val="43137"/>
                    </a:srgbClr>
                  </a:outerShdw>
                </a:effectLst>
              </a:rPr>
              <a:t>Tuberculous Lymphadenitis – Cut Section</a:t>
            </a:r>
          </a:p>
        </p:txBody>
      </p:sp>
      <p:pic>
        <p:nvPicPr>
          <p:cNvPr id="98305" name="Picture 1"/>
          <p:cNvPicPr>
            <a:picLocks noChangeAspect="1" noChangeArrowheads="1"/>
          </p:cNvPicPr>
          <p:nvPr/>
        </p:nvPicPr>
        <p:blipFill>
          <a:blip r:embed="rId2" cstate="print"/>
          <a:srcRect/>
          <a:stretch>
            <a:fillRect/>
          </a:stretch>
        </p:blipFill>
        <p:spPr bwMode="auto">
          <a:xfrm>
            <a:off x="2228850" y="980728"/>
            <a:ext cx="7734300" cy="4734272"/>
          </a:xfrm>
          <a:prstGeom prst="rect">
            <a:avLst/>
          </a:prstGeom>
          <a:noFill/>
          <a:ln w="28575">
            <a:solidFill>
              <a:schemeClr val="tx1"/>
            </a:solidFill>
            <a:miter lim="800000"/>
            <a:headEnd/>
            <a:tailEnd/>
          </a:ln>
        </p:spPr>
      </p:pic>
      <p:sp>
        <p:nvSpPr>
          <p:cNvPr id="5" name="Rectangle 4"/>
          <p:cNvSpPr/>
          <p:nvPr/>
        </p:nvSpPr>
        <p:spPr>
          <a:xfrm>
            <a:off x="2279576" y="5879013"/>
            <a:ext cx="7704856" cy="369332"/>
          </a:xfrm>
          <a:prstGeom prst="rect">
            <a:avLst/>
          </a:prstGeom>
        </p:spPr>
        <p:txBody>
          <a:bodyPr wrap="square">
            <a:spAutoFit/>
          </a:bodyPr>
          <a:lstStyle/>
          <a:p>
            <a:pPr algn="ctr"/>
            <a:r>
              <a:rPr lang="en-US" b="1" i="1" dirty="0"/>
              <a:t>Section of a lymph node with connective tissue capsule and lymphoid tissue</a:t>
            </a:r>
            <a:endParaRPr lang="en-US" b="1" dirty="0"/>
          </a:p>
        </p:txBody>
      </p:sp>
      <p:sp>
        <p:nvSpPr>
          <p:cNvPr id="8" name="TextBox 7"/>
          <p:cNvSpPr txBox="1"/>
          <p:nvPr/>
        </p:nvSpPr>
        <p:spPr>
          <a:xfrm>
            <a:off x="9239272" y="6572296"/>
            <a:ext cx="1428728" cy="2857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Foundation Block</a:t>
            </a:r>
          </a:p>
        </p:txBody>
      </p:sp>
      <p:sp>
        <p:nvSpPr>
          <p:cNvPr id="9" name="TextBox 8"/>
          <p:cNvSpPr txBox="1"/>
          <p:nvPr/>
        </p:nvSpPr>
        <p:spPr>
          <a:xfrm>
            <a:off x="1524000" y="6581026"/>
            <a:ext cx="1571604" cy="276999"/>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Pathology Dept, KSU</a:t>
            </a:r>
          </a:p>
        </p:txBody>
      </p:sp>
    </p:spTree>
    <p:extLst>
      <p:ext uri="{BB962C8B-B14F-4D97-AF65-F5344CB8AC3E}">
        <p14:creationId xmlns:p14="http://schemas.microsoft.com/office/powerpoint/2010/main" xmlns="" val="56520403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C:\Documents and Settings\Mr. Amer Shafie\My Documents\My Pictures\PIC00003.jpg"/>
          <p:cNvPicPr>
            <a:picLocks noChangeAspect="1" noChangeArrowheads="1"/>
          </p:cNvPicPr>
          <p:nvPr/>
        </p:nvPicPr>
        <p:blipFill>
          <a:blip r:embed="rId2" cstate="print"/>
          <a:srcRect/>
          <a:stretch>
            <a:fillRect/>
          </a:stretch>
        </p:blipFill>
        <p:spPr bwMode="auto">
          <a:xfrm>
            <a:off x="2135560" y="836712"/>
            <a:ext cx="7664400" cy="4896544"/>
          </a:xfrm>
          <a:prstGeom prst="rect">
            <a:avLst/>
          </a:prstGeom>
          <a:noFill/>
          <a:ln w="28575">
            <a:solidFill>
              <a:schemeClr val="tx1"/>
            </a:solidFill>
          </a:ln>
        </p:spPr>
      </p:pic>
      <p:sp>
        <p:nvSpPr>
          <p:cNvPr id="3" name="Rectangle 2"/>
          <p:cNvSpPr/>
          <p:nvPr/>
        </p:nvSpPr>
        <p:spPr>
          <a:xfrm>
            <a:off x="2063552" y="5818039"/>
            <a:ext cx="7560840" cy="646331"/>
          </a:xfrm>
          <a:prstGeom prst="rect">
            <a:avLst/>
          </a:prstGeom>
        </p:spPr>
        <p:txBody>
          <a:bodyPr wrap="square">
            <a:spAutoFit/>
          </a:bodyPr>
          <a:lstStyle/>
          <a:p>
            <a:pPr marL="534988" indent="-534988" algn="ctr"/>
            <a:r>
              <a:rPr lang="en-US" b="1" i="1" dirty="0"/>
              <a:t>Many round and oval tubercles/ granulomas with or without central caseation that appears structureless, homogenous and pink in colour.</a:t>
            </a:r>
          </a:p>
        </p:txBody>
      </p:sp>
      <p:sp>
        <p:nvSpPr>
          <p:cNvPr id="4" name="Rounded Rectangle 3"/>
          <p:cNvSpPr/>
          <p:nvPr/>
        </p:nvSpPr>
        <p:spPr>
          <a:xfrm>
            <a:off x="2927648" y="188640"/>
            <a:ext cx="5976664" cy="504056"/>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effectLst>
                  <a:outerShdw blurRad="38100" dist="38100" dir="2700000" algn="tl">
                    <a:srgbClr val="000000">
                      <a:alpha val="43137"/>
                    </a:srgbClr>
                  </a:outerShdw>
                </a:effectLst>
              </a:rPr>
              <a:t>Tuberculous Lymphadenitis</a:t>
            </a:r>
          </a:p>
        </p:txBody>
      </p:sp>
      <p:sp>
        <p:nvSpPr>
          <p:cNvPr id="7" name="TextBox 6"/>
          <p:cNvSpPr txBox="1"/>
          <p:nvPr/>
        </p:nvSpPr>
        <p:spPr>
          <a:xfrm>
            <a:off x="9239272" y="6572296"/>
            <a:ext cx="1428728" cy="2857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Foundation Block</a:t>
            </a:r>
          </a:p>
        </p:txBody>
      </p:sp>
      <p:sp>
        <p:nvSpPr>
          <p:cNvPr id="8" name="TextBox 7"/>
          <p:cNvSpPr txBox="1"/>
          <p:nvPr/>
        </p:nvSpPr>
        <p:spPr>
          <a:xfrm>
            <a:off x="1524000" y="6581026"/>
            <a:ext cx="1571604" cy="276999"/>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Pathology Dept, KSU</a:t>
            </a:r>
          </a:p>
        </p:txBody>
      </p:sp>
    </p:spTree>
    <p:extLst>
      <p:ext uri="{BB962C8B-B14F-4D97-AF65-F5344CB8AC3E}">
        <p14:creationId xmlns:p14="http://schemas.microsoft.com/office/powerpoint/2010/main" xmlns="" val="217694899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31704" y="5445224"/>
            <a:ext cx="5400600" cy="923330"/>
          </a:xfrm>
          <a:prstGeom prst="rect">
            <a:avLst/>
          </a:prstGeom>
        </p:spPr>
        <p:txBody>
          <a:bodyPr wrap="square">
            <a:spAutoFit/>
          </a:bodyPr>
          <a:lstStyle/>
          <a:p>
            <a:pPr algn="ctr"/>
            <a:r>
              <a:rPr lang="en-US" b="1" i="1" dirty="0"/>
              <a:t>The granulomas consists of epithelioid cells, few langhan’s giant cells (large cell with multiple peripheral nuclei) and  peripheral rim of lymphocytes</a:t>
            </a:r>
          </a:p>
        </p:txBody>
      </p:sp>
      <p:sp>
        <p:nvSpPr>
          <p:cNvPr id="4" name="Rounded Rectangle 3"/>
          <p:cNvSpPr/>
          <p:nvPr/>
        </p:nvSpPr>
        <p:spPr>
          <a:xfrm>
            <a:off x="2927648" y="188640"/>
            <a:ext cx="5976664" cy="504056"/>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effectLst>
                  <a:outerShdw blurRad="38100" dist="38100" dir="2700000" algn="tl">
                    <a:srgbClr val="000000">
                      <a:alpha val="43137"/>
                    </a:srgbClr>
                  </a:outerShdw>
                </a:effectLst>
              </a:rPr>
              <a:t>Tuberculous Lymphadenitis</a:t>
            </a:r>
          </a:p>
        </p:txBody>
      </p:sp>
      <p:sp>
        <p:nvSpPr>
          <p:cNvPr id="7" name="TextBox 6"/>
          <p:cNvSpPr txBox="1"/>
          <p:nvPr/>
        </p:nvSpPr>
        <p:spPr>
          <a:xfrm>
            <a:off x="9239272" y="6572296"/>
            <a:ext cx="1428728" cy="2857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Foundation Block</a:t>
            </a:r>
          </a:p>
        </p:txBody>
      </p:sp>
      <p:sp>
        <p:nvSpPr>
          <p:cNvPr id="8" name="TextBox 7"/>
          <p:cNvSpPr txBox="1"/>
          <p:nvPr/>
        </p:nvSpPr>
        <p:spPr>
          <a:xfrm>
            <a:off x="1524000" y="6581026"/>
            <a:ext cx="1571604" cy="276999"/>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Pathology Dept, KSU</a:t>
            </a:r>
          </a:p>
        </p:txBody>
      </p:sp>
      <p:pic>
        <p:nvPicPr>
          <p:cNvPr id="9" name="Picture 8" descr="Description: C:\Users\Roxie\Documents\My Scans\20001.tif"/>
          <p:cNvPicPr/>
          <p:nvPr/>
        </p:nvPicPr>
        <p:blipFill>
          <a:blip r:embed="rId2" cstate="print"/>
          <a:srcRect l="1137" t="4498" r="41158" b="5536"/>
          <a:stretch>
            <a:fillRect/>
          </a:stretch>
        </p:blipFill>
        <p:spPr bwMode="auto">
          <a:xfrm>
            <a:off x="3431704" y="908721"/>
            <a:ext cx="5184576" cy="4392487"/>
          </a:xfrm>
          <a:prstGeom prst="rect">
            <a:avLst/>
          </a:prstGeom>
          <a:noFill/>
        </p:spPr>
      </p:pic>
    </p:spTree>
    <p:extLst>
      <p:ext uri="{BB962C8B-B14F-4D97-AF65-F5344CB8AC3E}">
        <p14:creationId xmlns:p14="http://schemas.microsoft.com/office/powerpoint/2010/main" xmlns="" val="415173055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855167" y="2155371"/>
            <a:ext cx="7063273" cy="1803003"/>
          </a:xfrm>
        </p:spPr>
        <p:style>
          <a:lnRef idx="1">
            <a:schemeClr val="accent3"/>
          </a:lnRef>
          <a:fillRef idx="2">
            <a:schemeClr val="accent3"/>
          </a:fillRef>
          <a:effectRef idx="1">
            <a:schemeClr val="accent3"/>
          </a:effectRef>
          <a:fontRef idx="minor">
            <a:schemeClr val="dk1"/>
          </a:fontRef>
        </p:style>
        <p:txBody>
          <a:bodyPr>
            <a:noAutofit/>
          </a:bodyPr>
          <a:lstStyle/>
          <a:p>
            <a:pPr algn="ctr"/>
            <a:r>
              <a:rPr lang="en-US" b="1" i="1" dirty="0" smtClean="0">
                <a:solidFill>
                  <a:srgbClr val="FF99FF"/>
                </a:solidFill>
                <a:effectLst>
                  <a:outerShdw blurRad="38100" dist="38100" dir="2700000" algn="tl">
                    <a:srgbClr val="000000">
                      <a:alpha val="43137"/>
                    </a:srgbClr>
                  </a:outerShdw>
                </a:effectLst>
              </a:rPr>
              <a:t>3- Bilharzial Granulomas</a:t>
            </a:r>
            <a:endParaRPr lang="en-US" b="1" i="1" dirty="0">
              <a:solidFill>
                <a:srgbClr val="FF99FF"/>
              </a:solidFill>
              <a:effectLst>
                <a:outerShdw blurRad="38100" dist="38100" dir="2700000" algn="tl">
                  <a:srgbClr val="000000">
                    <a:alpha val="43137"/>
                  </a:srgbClr>
                </a:outerShdw>
              </a:effectLst>
            </a:endParaRPr>
          </a:p>
        </p:txBody>
      </p:sp>
      <p:sp>
        <p:nvSpPr>
          <p:cNvPr id="5" name="TextBox 4"/>
          <p:cNvSpPr txBox="1"/>
          <p:nvPr/>
        </p:nvSpPr>
        <p:spPr>
          <a:xfrm>
            <a:off x="9239272" y="6572296"/>
            <a:ext cx="1428728" cy="2857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Foundation Block</a:t>
            </a:r>
          </a:p>
        </p:txBody>
      </p:sp>
      <p:sp>
        <p:nvSpPr>
          <p:cNvPr id="6" name="TextBox 5"/>
          <p:cNvSpPr txBox="1"/>
          <p:nvPr/>
        </p:nvSpPr>
        <p:spPr>
          <a:xfrm>
            <a:off x="1524000" y="6581026"/>
            <a:ext cx="1571604"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Pathology Dept, KSU</a:t>
            </a:r>
          </a:p>
        </p:txBody>
      </p:sp>
    </p:spTree>
    <p:extLst>
      <p:ext uri="{BB962C8B-B14F-4D97-AF65-F5344CB8AC3E}">
        <p14:creationId xmlns:p14="http://schemas.microsoft.com/office/powerpoint/2010/main" xmlns="" val="337223009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647728" y="116632"/>
            <a:ext cx="4536504" cy="504056"/>
          </a:xfrm>
          <a:prstGeom prst="roundRect">
            <a:avLst/>
          </a:prstGeom>
          <a:solidFill>
            <a:srgbClr val="8F25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effectLst>
                  <a:outerShdw blurRad="38100" dist="38100" dir="2700000" algn="tl">
                    <a:srgbClr val="000000">
                      <a:alpha val="43137"/>
                    </a:srgbClr>
                  </a:outerShdw>
                </a:effectLst>
              </a:rPr>
              <a:t>Colonic Bilharziasis - HPF</a:t>
            </a:r>
          </a:p>
        </p:txBody>
      </p:sp>
      <p:sp>
        <p:nvSpPr>
          <p:cNvPr id="6" name="Rectangle 5"/>
          <p:cNvSpPr/>
          <p:nvPr/>
        </p:nvSpPr>
        <p:spPr>
          <a:xfrm>
            <a:off x="1991544" y="5934670"/>
            <a:ext cx="7920880" cy="923330"/>
          </a:xfrm>
          <a:prstGeom prst="rect">
            <a:avLst/>
          </a:prstGeom>
        </p:spPr>
        <p:txBody>
          <a:bodyPr wrap="square">
            <a:spAutoFit/>
          </a:bodyPr>
          <a:lstStyle/>
          <a:p>
            <a:pPr algn="ctr"/>
            <a:r>
              <a:rPr lang="en-US" b="1" i="1" dirty="0"/>
              <a:t>Colon biopsy of bilharziasis. Fibrosing foreign body granuloma against the miracidium-containing ovum of S. mansoni is observed in the submucosal layer (H&amp;E). </a:t>
            </a:r>
          </a:p>
        </p:txBody>
      </p:sp>
      <p:pic>
        <p:nvPicPr>
          <p:cNvPr id="90115" name="Picture 3" descr="http://www.pathologyoutlines.com/images/paraschisto1.jpg"/>
          <p:cNvPicPr>
            <a:picLocks noChangeAspect="1" noChangeArrowheads="1"/>
          </p:cNvPicPr>
          <p:nvPr/>
        </p:nvPicPr>
        <p:blipFill>
          <a:blip r:embed="rId3" cstate="print"/>
          <a:srcRect/>
          <a:stretch>
            <a:fillRect/>
          </a:stretch>
        </p:blipFill>
        <p:spPr bwMode="auto">
          <a:xfrm>
            <a:off x="2063552" y="764704"/>
            <a:ext cx="7920880" cy="5000424"/>
          </a:xfrm>
          <a:prstGeom prst="rect">
            <a:avLst/>
          </a:prstGeom>
          <a:noFill/>
          <a:ln w="28575">
            <a:solidFill>
              <a:schemeClr val="tx1"/>
            </a:solidFill>
          </a:ln>
        </p:spPr>
      </p:pic>
      <p:sp>
        <p:nvSpPr>
          <p:cNvPr id="9" name="TextBox 8"/>
          <p:cNvSpPr txBox="1"/>
          <p:nvPr/>
        </p:nvSpPr>
        <p:spPr>
          <a:xfrm>
            <a:off x="9239272" y="6572296"/>
            <a:ext cx="1428728" cy="2857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Foundation Block</a:t>
            </a:r>
          </a:p>
        </p:txBody>
      </p:sp>
      <p:sp>
        <p:nvSpPr>
          <p:cNvPr id="10" name="TextBox 9"/>
          <p:cNvSpPr txBox="1"/>
          <p:nvPr/>
        </p:nvSpPr>
        <p:spPr>
          <a:xfrm>
            <a:off x="1524000" y="6581026"/>
            <a:ext cx="1571604" cy="276999"/>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Pathology Dept, KSU</a:t>
            </a:r>
          </a:p>
        </p:txBody>
      </p:sp>
    </p:spTree>
    <p:extLst>
      <p:ext uri="{BB962C8B-B14F-4D97-AF65-F5344CB8AC3E}">
        <p14:creationId xmlns:p14="http://schemas.microsoft.com/office/powerpoint/2010/main" xmlns="" val="66624228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5091" name="Picture 3"/>
          <p:cNvPicPr>
            <a:picLocks noChangeAspect="1" noChangeArrowheads="1"/>
          </p:cNvPicPr>
          <p:nvPr/>
        </p:nvPicPr>
        <p:blipFill>
          <a:blip r:embed="rId2" cstate="print"/>
          <a:srcRect/>
          <a:stretch>
            <a:fillRect/>
          </a:stretch>
        </p:blipFill>
        <p:spPr bwMode="auto">
          <a:xfrm>
            <a:off x="1991545" y="908721"/>
            <a:ext cx="8057331" cy="4753893"/>
          </a:xfrm>
          <a:prstGeom prst="rect">
            <a:avLst/>
          </a:prstGeom>
          <a:noFill/>
          <a:ln w="28575">
            <a:solidFill>
              <a:schemeClr val="tx1"/>
            </a:solidFill>
            <a:miter lim="800000"/>
            <a:headEnd/>
            <a:tailEnd/>
          </a:ln>
        </p:spPr>
      </p:pic>
      <p:sp>
        <p:nvSpPr>
          <p:cNvPr id="5" name="Rectangle 4"/>
          <p:cNvSpPr/>
          <p:nvPr/>
        </p:nvSpPr>
        <p:spPr>
          <a:xfrm>
            <a:off x="2063552" y="5805264"/>
            <a:ext cx="7776864" cy="707886"/>
          </a:xfrm>
          <a:prstGeom prst="rect">
            <a:avLst/>
          </a:prstGeom>
        </p:spPr>
        <p:txBody>
          <a:bodyPr wrap="square">
            <a:spAutoFit/>
          </a:bodyPr>
          <a:lstStyle/>
          <a:p>
            <a:pPr algn="ctr"/>
            <a:r>
              <a:rPr lang="en-US" sz="2000" b="1" i="1" dirty="0"/>
              <a:t>Schistosoma  haematobium. Urinary Bladder biopsy showing bilharziasis eggs</a:t>
            </a:r>
          </a:p>
        </p:txBody>
      </p:sp>
      <p:sp>
        <p:nvSpPr>
          <p:cNvPr id="6" name="Rounded Rectangle 5"/>
          <p:cNvSpPr/>
          <p:nvPr/>
        </p:nvSpPr>
        <p:spPr>
          <a:xfrm>
            <a:off x="2711624" y="188640"/>
            <a:ext cx="6624736" cy="504056"/>
          </a:xfrm>
          <a:prstGeom prst="roundRect">
            <a:avLst/>
          </a:prstGeom>
          <a:solidFill>
            <a:srgbClr val="8F25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effectLst>
                  <a:outerShdw blurRad="38100" dist="38100" dir="2700000" algn="tl">
                    <a:srgbClr val="000000">
                      <a:alpha val="43137"/>
                    </a:srgbClr>
                  </a:outerShdw>
                </a:effectLst>
              </a:rPr>
              <a:t>Bilharziasis of the Urinary Bladder</a:t>
            </a:r>
          </a:p>
        </p:txBody>
      </p:sp>
      <p:sp>
        <p:nvSpPr>
          <p:cNvPr id="9" name="TextBox 8"/>
          <p:cNvSpPr txBox="1"/>
          <p:nvPr/>
        </p:nvSpPr>
        <p:spPr>
          <a:xfrm>
            <a:off x="9239272" y="6572296"/>
            <a:ext cx="1428728" cy="2857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Foundation Block</a:t>
            </a:r>
          </a:p>
        </p:txBody>
      </p:sp>
      <p:sp>
        <p:nvSpPr>
          <p:cNvPr id="10" name="TextBox 9"/>
          <p:cNvSpPr txBox="1"/>
          <p:nvPr/>
        </p:nvSpPr>
        <p:spPr>
          <a:xfrm>
            <a:off x="1524000" y="6581026"/>
            <a:ext cx="1571604" cy="276999"/>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Pathology Dept, KSU</a:t>
            </a:r>
          </a:p>
        </p:txBody>
      </p:sp>
    </p:spTree>
    <p:extLst>
      <p:ext uri="{BB962C8B-B14F-4D97-AF65-F5344CB8AC3E}">
        <p14:creationId xmlns:p14="http://schemas.microsoft.com/office/powerpoint/2010/main" xmlns="" val="303855165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6114" name="Picture 2" descr="http://upload.wikimedia.org/wikipedia/commons/thumb/0/06/Schistosoma_japonicum_%283%29_histopathology.JPG/220px-Schistosoma_japonicum_%283%29_histopathology.JPG"/>
          <p:cNvPicPr>
            <a:picLocks noChangeAspect="1" noChangeArrowheads="1"/>
          </p:cNvPicPr>
          <p:nvPr/>
        </p:nvPicPr>
        <p:blipFill>
          <a:blip r:embed="rId2" cstate="print"/>
          <a:srcRect/>
          <a:stretch>
            <a:fillRect/>
          </a:stretch>
        </p:blipFill>
        <p:spPr bwMode="auto">
          <a:xfrm>
            <a:off x="2207568" y="836712"/>
            <a:ext cx="7560840" cy="4896544"/>
          </a:xfrm>
          <a:prstGeom prst="rect">
            <a:avLst/>
          </a:prstGeom>
          <a:noFill/>
          <a:ln w="28575">
            <a:solidFill>
              <a:schemeClr val="tx1"/>
            </a:solidFill>
          </a:ln>
        </p:spPr>
      </p:pic>
      <p:sp>
        <p:nvSpPr>
          <p:cNvPr id="4" name="Rectangle 3"/>
          <p:cNvSpPr/>
          <p:nvPr/>
        </p:nvSpPr>
        <p:spPr>
          <a:xfrm>
            <a:off x="4496033" y="5949280"/>
            <a:ext cx="4461671" cy="400110"/>
          </a:xfrm>
          <a:prstGeom prst="rect">
            <a:avLst/>
          </a:prstGeom>
        </p:spPr>
        <p:txBody>
          <a:bodyPr wrap="none">
            <a:spAutoFit/>
          </a:bodyPr>
          <a:lstStyle/>
          <a:p>
            <a:r>
              <a:rPr lang="en-US" sz="2000" b="1" i="1" dirty="0"/>
              <a:t>S. japonicum eggs in hepatic portal tract</a:t>
            </a:r>
          </a:p>
        </p:txBody>
      </p:sp>
      <p:sp>
        <p:nvSpPr>
          <p:cNvPr id="5" name="Rounded Rectangle 4"/>
          <p:cNvSpPr/>
          <p:nvPr/>
        </p:nvSpPr>
        <p:spPr>
          <a:xfrm>
            <a:off x="2711624" y="188640"/>
            <a:ext cx="6624736" cy="504056"/>
          </a:xfrm>
          <a:prstGeom prst="roundRect">
            <a:avLst/>
          </a:prstGeom>
          <a:solidFill>
            <a:srgbClr val="8F25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effectLst>
                  <a:outerShdw blurRad="38100" dist="38100" dir="2700000" algn="tl">
                    <a:srgbClr val="000000">
                      <a:alpha val="43137"/>
                    </a:srgbClr>
                  </a:outerShdw>
                </a:effectLst>
              </a:rPr>
              <a:t>S. japonicum in the Hepatic portal tract</a:t>
            </a:r>
          </a:p>
        </p:txBody>
      </p:sp>
      <p:sp>
        <p:nvSpPr>
          <p:cNvPr id="8" name="TextBox 7"/>
          <p:cNvSpPr txBox="1"/>
          <p:nvPr/>
        </p:nvSpPr>
        <p:spPr>
          <a:xfrm>
            <a:off x="9239272" y="6572296"/>
            <a:ext cx="1428728" cy="2857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Foundation Block</a:t>
            </a:r>
          </a:p>
        </p:txBody>
      </p:sp>
      <p:sp>
        <p:nvSpPr>
          <p:cNvPr id="9" name="TextBox 8"/>
          <p:cNvSpPr txBox="1"/>
          <p:nvPr/>
        </p:nvSpPr>
        <p:spPr>
          <a:xfrm>
            <a:off x="1524000" y="6581026"/>
            <a:ext cx="1571604" cy="276999"/>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Pathology Dept, KSU</a:t>
            </a:r>
          </a:p>
        </p:txBody>
      </p:sp>
    </p:spTree>
    <p:extLst>
      <p:ext uri="{BB962C8B-B14F-4D97-AF65-F5344CB8AC3E}">
        <p14:creationId xmlns:p14="http://schemas.microsoft.com/office/powerpoint/2010/main" xmlns="" val="72973572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52662" y="2285992"/>
            <a:ext cx="8072462" cy="1500198"/>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b="1" i="1" dirty="0" smtClean="0">
                <a:solidFill>
                  <a:srgbClr val="FF99FF"/>
                </a:solidFill>
                <a:effectLst>
                  <a:outerShdw blurRad="38100" dist="38100" dir="2700000" algn="tl">
                    <a:srgbClr val="000000">
                      <a:alpha val="43137"/>
                    </a:srgbClr>
                  </a:outerShdw>
                </a:effectLst>
              </a:rPr>
              <a:t>1- Tuberculosis of the lung</a:t>
            </a:r>
            <a:endParaRPr lang="en-US" b="1" i="1" dirty="0">
              <a:solidFill>
                <a:srgbClr val="FF99FF"/>
              </a:solidFill>
              <a:effectLst>
                <a:outerShdw blurRad="38100" dist="38100" dir="2700000" algn="tl">
                  <a:srgbClr val="000000">
                    <a:alpha val="43137"/>
                  </a:srgbClr>
                </a:outerShdw>
              </a:effectLst>
            </a:endParaRPr>
          </a:p>
        </p:txBody>
      </p:sp>
      <p:sp>
        <p:nvSpPr>
          <p:cNvPr id="4" name="TextBox 3"/>
          <p:cNvSpPr txBox="1"/>
          <p:nvPr/>
        </p:nvSpPr>
        <p:spPr>
          <a:xfrm>
            <a:off x="9239272" y="6572296"/>
            <a:ext cx="1428728" cy="2857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Foundation Block</a:t>
            </a:r>
          </a:p>
        </p:txBody>
      </p:sp>
      <p:sp>
        <p:nvSpPr>
          <p:cNvPr id="5" name="TextBox 4"/>
          <p:cNvSpPr txBox="1"/>
          <p:nvPr/>
        </p:nvSpPr>
        <p:spPr>
          <a:xfrm>
            <a:off x="1524000" y="6581026"/>
            <a:ext cx="1571604"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Pathology Dept, KSU</a:t>
            </a:r>
          </a:p>
        </p:txBody>
      </p:sp>
    </p:spTree>
    <p:extLst>
      <p:ext uri="{BB962C8B-B14F-4D97-AF65-F5344CB8AC3E}">
        <p14:creationId xmlns:p14="http://schemas.microsoft.com/office/powerpoint/2010/main" xmlns="" val="198754081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147092" y="2348880"/>
            <a:ext cx="6092180" cy="1600944"/>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ctr"/>
            <a:r>
              <a:rPr lang="en-US" b="1" i="1" dirty="0" smtClean="0">
                <a:solidFill>
                  <a:srgbClr val="FF99FF"/>
                </a:solidFill>
                <a:effectLst>
                  <a:outerShdw blurRad="38100" dist="38100" dir="2700000" algn="tl">
                    <a:srgbClr val="000000">
                      <a:alpha val="43137"/>
                    </a:srgbClr>
                  </a:outerShdw>
                </a:effectLst>
              </a:rPr>
              <a:t>4- Cutaneous Leishmaniasis</a:t>
            </a:r>
            <a:endParaRPr lang="en-US" b="1" i="1" dirty="0">
              <a:solidFill>
                <a:srgbClr val="FF99FF"/>
              </a:solidFill>
              <a:effectLst>
                <a:outerShdw blurRad="38100" dist="38100" dir="2700000" algn="tl">
                  <a:srgbClr val="000000">
                    <a:alpha val="43137"/>
                  </a:srgbClr>
                </a:outerShdw>
              </a:effectLst>
            </a:endParaRPr>
          </a:p>
        </p:txBody>
      </p:sp>
      <p:sp>
        <p:nvSpPr>
          <p:cNvPr id="5" name="TextBox 4"/>
          <p:cNvSpPr txBox="1"/>
          <p:nvPr/>
        </p:nvSpPr>
        <p:spPr>
          <a:xfrm>
            <a:off x="9239272" y="6572296"/>
            <a:ext cx="1428728" cy="2857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Foundation Block</a:t>
            </a:r>
          </a:p>
        </p:txBody>
      </p:sp>
      <p:sp>
        <p:nvSpPr>
          <p:cNvPr id="6" name="TextBox 5"/>
          <p:cNvSpPr txBox="1"/>
          <p:nvPr/>
        </p:nvSpPr>
        <p:spPr>
          <a:xfrm>
            <a:off x="1524000" y="6581026"/>
            <a:ext cx="1571604"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Pathology Dept, KSU</a:t>
            </a:r>
          </a:p>
        </p:txBody>
      </p:sp>
    </p:spTree>
    <p:extLst>
      <p:ext uri="{BB962C8B-B14F-4D97-AF65-F5344CB8AC3E}">
        <p14:creationId xmlns:p14="http://schemas.microsoft.com/office/powerpoint/2010/main" xmlns="" val="425966262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7857" name="Picture 1" descr="C:\Documents and Settings\Mr. Amer Shafie\My Documents\My Pictures\images.jpg"/>
          <p:cNvPicPr>
            <a:picLocks noChangeAspect="1" noChangeArrowheads="1"/>
          </p:cNvPicPr>
          <p:nvPr/>
        </p:nvPicPr>
        <p:blipFill>
          <a:blip r:embed="rId2" cstate="print"/>
          <a:srcRect/>
          <a:stretch>
            <a:fillRect/>
          </a:stretch>
        </p:blipFill>
        <p:spPr bwMode="auto">
          <a:xfrm>
            <a:off x="2063552" y="1052736"/>
            <a:ext cx="3888432" cy="4680520"/>
          </a:xfrm>
          <a:prstGeom prst="rect">
            <a:avLst/>
          </a:prstGeom>
          <a:noFill/>
          <a:ln w="28575">
            <a:solidFill>
              <a:schemeClr val="tx1"/>
            </a:solidFill>
          </a:ln>
        </p:spPr>
      </p:pic>
      <p:sp>
        <p:nvSpPr>
          <p:cNvPr id="4" name="Rounded Rectangle 3"/>
          <p:cNvSpPr/>
          <p:nvPr/>
        </p:nvSpPr>
        <p:spPr>
          <a:xfrm>
            <a:off x="3359696" y="260648"/>
            <a:ext cx="5328592" cy="57606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t>Cutaneous Leishmaniasis</a:t>
            </a:r>
          </a:p>
        </p:txBody>
      </p:sp>
      <p:pic>
        <p:nvPicPr>
          <p:cNvPr id="82947" name="Picture 3" descr="photos of Leishmaniasis"/>
          <p:cNvPicPr>
            <a:picLocks noChangeAspect="1" noChangeArrowheads="1"/>
          </p:cNvPicPr>
          <p:nvPr/>
        </p:nvPicPr>
        <p:blipFill>
          <a:blip r:embed="rId3" cstate="print"/>
          <a:srcRect/>
          <a:stretch>
            <a:fillRect/>
          </a:stretch>
        </p:blipFill>
        <p:spPr bwMode="auto">
          <a:xfrm>
            <a:off x="6168008" y="1052736"/>
            <a:ext cx="3744416" cy="4680520"/>
          </a:xfrm>
          <a:prstGeom prst="rect">
            <a:avLst/>
          </a:prstGeom>
          <a:noFill/>
          <a:ln w="28575">
            <a:solidFill>
              <a:schemeClr val="tx1"/>
            </a:solidFill>
          </a:ln>
        </p:spPr>
      </p:pic>
      <p:sp>
        <p:nvSpPr>
          <p:cNvPr id="7" name="Rectangle 6"/>
          <p:cNvSpPr/>
          <p:nvPr/>
        </p:nvSpPr>
        <p:spPr>
          <a:xfrm>
            <a:off x="1991544" y="5733256"/>
            <a:ext cx="7848872" cy="923330"/>
          </a:xfrm>
          <a:prstGeom prst="rect">
            <a:avLst/>
          </a:prstGeom>
        </p:spPr>
        <p:txBody>
          <a:bodyPr wrap="square">
            <a:spAutoFit/>
          </a:bodyPr>
          <a:lstStyle/>
          <a:p>
            <a:pPr algn="ctr"/>
            <a:r>
              <a:rPr lang="en-US" b="1" i="1" dirty="0"/>
              <a:t>Leishmaniasis is caused by parasitic infection, mainly by parasites of the Leishmania genus which are carried by a blood-sucking insect known as the sandfly.</a:t>
            </a:r>
          </a:p>
        </p:txBody>
      </p:sp>
      <p:sp>
        <p:nvSpPr>
          <p:cNvPr id="9" name="TextBox 8"/>
          <p:cNvSpPr txBox="1"/>
          <p:nvPr/>
        </p:nvSpPr>
        <p:spPr>
          <a:xfrm>
            <a:off x="9239272" y="6572296"/>
            <a:ext cx="1428728" cy="2857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Foundation Block</a:t>
            </a:r>
          </a:p>
        </p:txBody>
      </p:sp>
      <p:sp>
        <p:nvSpPr>
          <p:cNvPr id="10" name="TextBox 9"/>
          <p:cNvSpPr txBox="1"/>
          <p:nvPr/>
        </p:nvSpPr>
        <p:spPr>
          <a:xfrm>
            <a:off x="1524000" y="6581026"/>
            <a:ext cx="1571604" cy="276999"/>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Pathology Dept, KSU</a:t>
            </a:r>
          </a:p>
        </p:txBody>
      </p:sp>
    </p:spTree>
    <p:extLst>
      <p:ext uri="{BB962C8B-B14F-4D97-AF65-F5344CB8AC3E}">
        <p14:creationId xmlns:p14="http://schemas.microsoft.com/office/powerpoint/2010/main" xmlns="" val="373701534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8770" name="Picture 2" descr="http://www.e-ijd.org/articles/2011/56/4/images/IndianJDermatol_2011_56_4_428_84750_u2.jpg"/>
          <p:cNvPicPr>
            <a:picLocks noChangeAspect="1" noChangeArrowheads="1"/>
          </p:cNvPicPr>
          <p:nvPr/>
        </p:nvPicPr>
        <p:blipFill>
          <a:blip r:embed="rId2" cstate="print"/>
          <a:srcRect/>
          <a:stretch>
            <a:fillRect/>
          </a:stretch>
        </p:blipFill>
        <p:spPr bwMode="auto">
          <a:xfrm>
            <a:off x="2279576" y="980729"/>
            <a:ext cx="7488832" cy="4752528"/>
          </a:xfrm>
          <a:prstGeom prst="rect">
            <a:avLst/>
          </a:prstGeom>
          <a:noFill/>
          <a:ln w="28575">
            <a:solidFill>
              <a:schemeClr val="tx1"/>
            </a:solidFill>
          </a:ln>
        </p:spPr>
      </p:pic>
      <p:sp>
        <p:nvSpPr>
          <p:cNvPr id="3" name="Rectangle 2"/>
          <p:cNvSpPr/>
          <p:nvPr/>
        </p:nvSpPr>
        <p:spPr>
          <a:xfrm>
            <a:off x="1487488" y="5805264"/>
            <a:ext cx="8712968" cy="707886"/>
          </a:xfrm>
          <a:prstGeom prst="rect">
            <a:avLst/>
          </a:prstGeom>
        </p:spPr>
        <p:txBody>
          <a:bodyPr wrap="square">
            <a:spAutoFit/>
          </a:bodyPr>
          <a:lstStyle/>
          <a:p>
            <a:pPr algn="ctr"/>
            <a:r>
              <a:rPr lang="en-US" sz="2000" b="1" i="1" dirty="0"/>
              <a:t>Histological view shows marked cellular infiltration and parasites</a:t>
            </a:r>
          </a:p>
          <a:p>
            <a:pPr algn="ctr"/>
            <a:r>
              <a:rPr lang="en-US" sz="2000" b="1" i="1" dirty="0"/>
              <a:t> (Leishman bodies) within macrophages </a:t>
            </a:r>
          </a:p>
        </p:txBody>
      </p:sp>
      <p:sp>
        <p:nvSpPr>
          <p:cNvPr id="4" name="Rounded Rectangle 3"/>
          <p:cNvSpPr/>
          <p:nvPr/>
        </p:nvSpPr>
        <p:spPr>
          <a:xfrm>
            <a:off x="3359696" y="260648"/>
            <a:ext cx="5328592" cy="57606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t>Cutaneous Leishmaniasis</a:t>
            </a:r>
          </a:p>
        </p:txBody>
      </p:sp>
      <p:sp>
        <p:nvSpPr>
          <p:cNvPr id="7" name="TextBox 6"/>
          <p:cNvSpPr txBox="1"/>
          <p:nvPr/>
        </p:nvSpPr>
        <p:spPr>
          <a:xfrm>
            <a:off x="9239272" y="6572296"/>
            <a:ext cx="1428728" cy="2857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Foundation Block</a:t>
            </a:r>
          </a:p>
        </p:txBody>
      </p:sp>
      <p:sp>
        <p:nvSpPr>
          <p:cNvPr id="8" name="TextBox 7"/>
          <p:cNvSpPr txBox="1"/>
          <p:nvPr/>
        </p:nvSpPr>
        <p:spPr>
          <a:xfrm>
            <a:off x="1524000" y="6581026"/>
            <a:ext cx="1571604" cy="276999"/>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Pathology Dept, KSU</a:t>
            </a:r>
          </a:p>
        </p:txBody>
      </p:sp>
    </p:spTree>
    <p:extLst>
      <p:ext uri="{BB962C8B-B14F-4D97-AF65-F5344CB8AC3E}">
        <p14:creationId xmlns:p14="http://schemas.microsoft.com/office/powerpoint/2010/main" xmlns="" val="375266723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359696" y="260648"/>
            <a:ext cx="5328592" cy="57606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t>Cutaneous Leishmaniasis</a:t>
            </a:r>
          </a:p>
        </p:txBody>
      </p:sp>
      <p:sp>
        <p:nvSpPr>
          <p:cNvPr id="5" name="Rectangle 4"/>
          <p:cNvSpPr/>
          <p:nvPr/>
        </p:nvSpPr>
        <p:spPr>
          <a:xfrm>
            <a:off x="1919536" y="5541039"/>
            <a:ext cx="7992888" cy="923330"/>
          </a:xfrm>
          <a:prstGeom prst="rect">
            <a:avLst/>
          </a:prstGeom>
        </p:spPr>
        <p:txBody>
          <a:bodyPr wrap="square">
            <a:spAutoFit/>
          </a:bodyPr>
          <a:lstStyle/>
          <a:p>
            <a:pPr algn="ctr"/>
            <a:r>
              <a:rPr lang="en-US" b="1" i="1" dirty="0"/>
              <a:t>The blood film shows macrophages containing Leishmania amastigotes, each with a prominent kinetoplast (seen as a darkened spot next to the larger nucleus) and no flagella (in contrast with the promastigote form).</a:t>
            </a:r>
          </a:p>
        </p:txBody>
      </p:sp>
      <p:pic>
        <p:nvPicPr>
          <p:cNvPr id="79874" name="Picture 2" descr="picture of the month"/>
          <p:cNvPicPr>
            <a:picLocks noChangeAspect="1" noChangeArrowheads="1"/>
          </p:cNvPicPr>
          <p:nvPr/>
        </p:nvPicPr>
        <p:blipFill>
          <a:blip r:embed="rId2" cstate="print"/>
          <a:srcRect/>
          <a:stretch>
            <a:fillRect/>
          </a:stretch>
        </p:blipFill>
        <p:spPr bwMode="auto">
          <a:xfrm>
            <a:off x="2135560" y="1124745"/>
            <a:ext cx="7704856" cy="4352553"/>
          </a:xfrm>
          <a:prstGeom prst="rect">
            <a:avLst/>
          </a:prstGeom>
          <a:noFill/>
          <a:ln w="28575">
            <a:solidFill>
              <a:schemeClr val="tx1"/>
            </a:solidFill>
          </a:ln>
        </p:spPr>
      </p:pic>
      <p:sp>
        <p:nvSpPr>
          <p:cNvPr id="8" name="TextBox 7"/>
          <p:cNvSpPr txBox="1"/>
          <p:nvPr/>
        </p:nvSpPr>
        <p:spPr>
          <a:xfrm>
            <a:off x="9239272" y="6572296"/>
            <a:ext cx="1428728" cy="2857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Foundation Block</a:t>
            </a:r>
          </a:p>
        </p:txBody>
      </p:sp>
      <p:sp>
        <p:nvSpPr>
          <p:cNvPr id="9" name="TextBox 8"/>
          <p:cNvSpPr txBox="1"/>
          <p:nvPr/>
        </p:nvSpPr>
        <p:spPr>
          <a:xfrm>
            <a:off x="1524000" y="6581026"/>
            <a:ext cx="1571604" cy="276999"/>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Pathology Dept, KSU</a:t>
            </a:r>
          </a:p>
        </p:txBody>
      </p:sp>
    </p:spTree>
    <p:extLst>
      <p:ext uri="{BB962C8B-B14F-4D97-AF65-F5344CB8AC3E}">
        <p14:creationId xmlns:p14="http://schemas.microsoft.com/office/powerpoint/2010/main" xmlns="" val="48218193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27648" y="2897068"/>
            <a:ext cx="5904656" cy="1107996"/>
          </a:xfrm>
          <a:prstGeom prst="rect">
            <a:avLst/>
          </a:prstGeom>
          <a:noFill/>
        </p:spPr>
        <p:txBody>
          <a:bodyPr wrap="square" rtlCol="0">
            <a:spAutoFit/>
          </a:bodyPr>
          <a:lstStyle/>
          <a:p>
            <a:pPr algn="ctr"/>
            <a:r>
              <a:rPr lang="en-US" sz="6600" b="1" i="1" dirty="0">
                <a:solidFill>
                  <a:srgbClr val="00B0F0"/>
                </a:solidFill>
                <a:effectLst>
                  <a:outerShdw blurRad="38100" dist="38100" dir="2700000" algn="tl">
                    <a:srgbClr val="000000">
                      <a:alpha val="43137"/>
                    </a:srgbClr>
                  </a:outerShdw>
                </a:effectLst>
              </a:rPr>
              <a:t>GOOD LUCK</a:t>
            </a:r>
          </a:p>
        </p:txBody>
      </p:sp>
    </p:spTree>
    <p:extLst>
      <p:ext uri="{BB962C8B-B14F-4D97-AF65-F5344CB8AC3E}">
        <p14:creationId xmlns:p14="http://schemas.microsoft.com/office/powerpoint/2010/main" xmlns="" val="221390601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1"/>
          <p:cNvPicPr>
            <a:picLocks noChangeAspect="1"/>
          </p:cNvPicPr>
          <p:nvPr/>
        </p:nvPicPr>
        <p:blipFill>
          <a:blip r:embed="rId3" cstate="print"/>
          <a:srcRect/>
          <a:stretch>
            <a:fillRect/>
          </a:stretch>
        </p:blipFill>
        <p:spPr bwMode="auto">
          <a:xfrm>
            <a:off x="3575720" y="692696"/>
            <a:ext cx="4752528" cy="5256584"/>
          </a:xfrm>
          <a:prstGeom prst="rect">
            <a:avLst/>
          </a:prstGeom>
          <a:noFill/>
          <a:ln w="9525">
            <a:noFill/>
            <a:miter lim="800000"/>
            <a:headEnd/>
            <a:tailEnd/>
          </a:ln>
        </p:spPr>
      </p:pic>
      <p:sp>
        <p:nvSpPr>
          <p:cNvPr id="3" name="Rectangle 2"/>
          <p:cNvSpPr/>
          <p:nvPr/>
        </p:nvSpPr>
        <p:spPr>
          <a:xfrm>
            <a:off x="1775520" y="6003091"/>
            <a:ext cx="8208912" cy="348813"/>
          </a:xfrm>
          <a:prstGeom prst="rect">
            <a:avLst/>
          </a:prstGeom>
        </p:spPr>
        <p:txBody>
          <a:bodyPr wrap="square">
            <a:spAutoFit/>
          </a:bodyPr>
          <a:lstStyle/>
          <a:p>
            <a:pPr algn="ctr">
              <a:lnSpc>
                <a:spcPts val="2000"/>
              </a:lnSpc>
            </a:pPr>
            <a:r>
              <a:rPr lang="en-US" b="1" i="1" dirty="0"/>
              <a:t>The granulomas have areas of caseous necrosis.  </a:t>
            </a:r>
          </a:p>
        </p:txBody>
      </p:sp>
      <p:sp>
        <p:nvSpPr>
          <p:cNvPr id="4" name="Rounded Rectangle 3"/>
          <p:cNvSpPr/>
          <p:nvPr/>
        </p:nvSpPr>
        <p:spPr>
          <a:xfrm>
            <a:off x="2495600" y="116633"/>
            <a:ext cx="6840760" cy="509475"/>
          </a:xfrm>
          <a:prstGeom prst="roundRect">
            <a:avLst/>
          </a:prstGeom>
          <a:solidFill>
            <a:srgbClr val="AF47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effectLst>
                  <a:outerShdw blurRad="38100" dist="38100" dir="2700000" algn="tl">
                    <a:srgbClr val="000000">
                      <a:alpha val="43137"/>
                    </a:srgbClr>
                  </a:outerShdw>
                </a:effectLst>
              </a:rPr>
              <a:t>Pulmonary TB – Caseous Necrosis – Gross</a:t>
            </a:r>
            <a:endParaRPr lang="en-US" sz="2400" i="1" dirty="0">
              <a:effectLst>
                <a:outerShdw blurRad="38100" dist="38100" dir="2700000" algn="tl">
                  <a:srgbClr val="000000">
                    <a:alpha val="43137"/>
                  </a:srgbClr>
                </a:outerShdw>
              </a:effectLst>
            </a:endParaRPr>
          </a:p>
        </p:txBody>
      </p:sp>
      <p:sp>
        <p:nvSpPr>
          <p:cNvPr id="7" name="TextBox 6"/>
          <p:cNvSpPr txBox="1"/>
          <p:nvPr/>
        </p:nvSpPr>
        <p:spPr>
          <a:xfrm>
            <a:off x="9239272" y="6572296"/>
            <a:ext cx="1428728" cy="2857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Foundation Block</a:t>
            </a:r>
          </a:p>
        </p:txBody>
      </p:sp>
      <p:sp>
        <p:nvSpPr>
          <p:cNvPr id="8" name="TextBox 7"/>
          <p:cNvSpPr txBox="1"/>
          <p:nvPr/>
        </p:nvSpPr>
        <p:spPr>
          <a:xfrm>
            <a:off x="1524000" y="6581026"/>
            <a:ext cx="1571604" cy="276999"/>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Pathology Dept, KSU</a:t>
            </a:r>
          </a:p>
        </p:txBody>
      </p:sp>
    </p:spTree>
    <p:extLst>
      <p:ext uri="{BB962C8B-B14F-4D97-AF65-F5344CB8AC3E}">
        <p14:creationId xmlns:p14="http://schemas.microsoft.com/office/powerpoint/2010/main" xmlns="" val="297169201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descr="d:\eDitionsContent\0721601871\graphics\fullsize\S01871-001-f020.jpg"/>
          <p:cNvPicPr>
            <a:picLocks noChangeAspect="1" noChangeArrowheads="1"/>
          </p:cNvPicPr>
          <p:nvPr/>
        </p:nvPicPr>
        <p:blipFill>
          <a:blip r:embed="rId3" cstate="print"/>
          <a:srcRect b="7434"/>
          <a:stretch>
            <a:fillRect/>
          </a:stretch>
        </p:blipFill>
        <p:spPr bwMode="auto">
          <a:xfrm>
            <a:off x="3575720" y="692696"/>
            <a:ext cx="5112568" cy="5112568"/>
          </a:xfrm>
          <a:prstGeom prst="rect">
            <a:avLst/>
          </a:prstGeom>
          <a:ln w="88900" cap="sq" cmpd="thickThin">
            <a:solidFill>
              <a:srgbClr val="000000"/>
            </a:solidFill>
            <a:prstDash val="solid"/>
            <a:miter lim="800000"/>
          </a:ln>
          <a:effectLst>
            <a:innerShdw blurRad="76200">
              <a:srgbClr val="000000"/>
            </a:innerShdw>
          </a:effectLst>
        </p:spPr>
      </p:pic>
      <p:sp>
        <p:nvSpPr>
          <p:cNvPr id="14342" name="Picture 5" descr="admintitle"/>
          <p:cNvSpPr>
            <a:spLocks noChangeAspect="1" noChangeArrowheads="1"/>
          </p:cNvSpPr>
          <p:nvPr/>
        </p:nvSpPr>
        <p:spPr bwMode="auto">
          <a:xfrm>
            <a:off x="1631950" y="115889"/>
            <a:ext cx="990600" cy="314325"/>
          </a:xfrm>
          <a:prstGeom prst="rect">
            <a:avLst/>
          </a:prstGeom>
          <a:noFill/>
          <a:ln w="9525">
            <a:noFill/>
            <a:miter lim="800000"/>
            <a:headEnd/>
            <a:tailEnd/>
          </a:ln>
        </p:spPr>
        <p:txBody>
          <a:bodyPr/>
          <a:lstStyle/>
          <a:p>
            <a:endParaRPr lang="en-US"/>
          </a:p>
        </p:txBody>
      </p:sp>
      <p:sp>
        <p:nvSpPr>
          <p:cNvPr id="5" name="Rounded Rectangle 4"/>
          <p:cNvSpPr/>
          <p:nvPr/>
        </p:nvSpPr>
        <p:spPr>
          <a:xfrm>
            <a:off x="2127250" y="116632"/>
            <a:ext cx="7929190" cy="432048"/>
          </a:xfrm>
          <a:prstGeom prst="roundRect">
            <a:avLst/>
          </a:prstGeom>
          <a:solidFill>
            <a:srgbClr val="AF47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effectLst>
                  <a:outerShdw blurRad="38100" dist="38100" dir="2700000" algn="tl">
                    <a:srgbClr val="000000">
                      <a:alpha val="43137"/>
                    </a:srgbClr>
                  </a:outerShdw>
                </a:effectLst>
              </a:rPr>
              <a:t>Pulmonary TB – Caseous Necrosis – Gross</a:t>
            </a:r>
            <a:endParaRPr lang="en-US" sz="2400" i="1" dirty="0">
              <a:effectLst>
                <a:outerShdw blurRad="38100" dist="38100" dir="2700000" algn="tl">
                  <a:srgbClr val="000000">
                    <a:alpha val="43137"/>
                  </a:srgbClr>
                </a:outerShdw>
              </a:effectLst>
            </a:endParaRPr>
          </a:p>
        </p:txBody>
      </p:sp>
      <p:sp>
        <p:nvSpPr>
          <p:cNvPr id="9" name="TextBox 8"/>
          <p:cNvSpPr txBox="1"/>
          <p:nvPr/>
        </p:nvSpPr>
        <p:spPr>
          <a:xfrm>
            <a:off x="9239272" y="6572296"/>
            <a:ext cx="1428728" cy="2857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Foundation Block</a:t>
            </a:r>
          </a:p>
        </p:txBody>
      </p:sp>
      <p:sp>
        <p:nvSpPr>
          <p:cNvPr id="10" name="TextBox 9"/>
          <p:cNvSpPr txBox="1"/>
          <p:nvPr/>
        </p:nvSpPr>
        <p:spPr>
          <a:xfrm>
            <a:off x="1524000" y="6581026"/>
            <a:ext cx="1571604" cy="276999"/>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Pathology Dept, KSU</a:t>
            </a:r>
          </a:p>
        </p:txBody>
      </p:sp>
    </p:spTree>
    <p:extLst>
      <p:ext uri="{BB962C8B-B14F-4D97-AF65-F5344CB8AC3E}">
        <p14:creationId xmlns:p14="http://schemas.microsoft.com/office/powerpoint/2010/main" xmlns="" val="419864464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8674" name="Picture 2" descr="ghon complex"/>
          <p:cNvPicPr>
            <a:picLocks noGrp="1" noChangeAspect="1" noChangeArrowheads="1"/>
          </p:cNvPicPr>
          <p:nvPr>
            <p:ph type="clipArt" sz="half" idx="2"/>
          </p:nvPr>
        </p:nvPicPr>
        <p:blipFill>
          <a:blip r:embed="rId2" cstate="print"/>
          <a:srcRect/>
          <a:stretch>
            <a:fillRect/>
          </a:stretch>
        </p:blipFill>
        <p:spPr>
          <a:xfrm>
            <a:off x="3317921" y="895329"/>
            <a:ext cx="8136904" cy="4696580"/>
          </a:xfrm>
          <a:noFill/>
          <a:ln w="28575">
            <a:solidFill>
              <a:schemeClr val="tx1"/>
            </a:solidFill>
          </a:ln>
        </p:spPr>
      </p:pic>
      <p:sp>
        <p:nvSpPr>
          <p:cNvPr id="143364" name="AutoShape 4"/>
          <p:cNvSpPr>
            <a:spLocks noChangeArrowheads="1"/>
          </p:cNvSpPr>
          <p:nvPr/>
        </p:nvSpPr>
        <p:spPr bwMode="auto">
          <a:xfrm>
            <a:off x="3431704" y="2750713"/>
            <a:ext cx="685800" cy="457200"/>
          </a:xfrm>
          <a:prstGeom prst="rightArrow">
            <a:avLst>
              <a:gd name="adj1" fmla="val 50000"/>
              <a:gd name="adj2" fmla="val 37500"/>
            </a:avLst>
          </a:prstGeom>
          <a:solidFill>
            <a:srgbClr val="FFFF00"/>
          </a:solidFill>
          <a:ln w="9525">
            <a:solidFill>
              <a:schemeClr val="tx1"/>
            </a:solidFill>
            <a:miter lim="800000"/>
            <a:headEnd/>
            <a:tailEnd/>
          </a:ln>
        </p:spPr>
        <p:txBody>
          <a:bodyPr wrap="none" anchor="ctr"/>
          <a:lstStyle/>
          <a:p>
            <a:endParaRPr lang="ar-SA"/>
          </a:p>
        </p:txBody>
      </p:sp>
      <p:sp>
        <p:nvSpPr>
          <p:cNvPr id="143365" name="AutoShape 5"/>
          <p:cNvSpPr>
            <a:spLocks noChangeArrowheads="1"/>
          </p:cNvSpPr>
          <p:nvPr/>
        </p:nvSpPr>
        <p:spPr bwMode="auto">
          <a:xfrm>
            <a:off x="9264352" y="2857500"/>
            <a:ext cx="609600" cy="381000"/>
          </a:xfrm>
          <a:prstGeom prst="leftArrow">
            <a:avLst>
              <a:gd name="adj1" fmla="val 50000"/>
              <a:gd name="adj2" fmla="val 40000"/>
            </a:avLst>
          </a:prstGeom>
          <a:solidFill>
            <a:srgbClr val="FFFF00"/>
          </a:solidFill>
          <a:ln w="9525">
            <a:solidFill>
              <a:schemeClr val="tx1"/>
            </a:solidFill>
            <a:miter lim="800000"/>
            <a:headEnd/>
            <a:tailEnd/>
          </a:ln>
        </p:spPr>
        <p:txBody>
          <a:bodyPr wrap="none" anchor="ctr"/>
          <a:lstStyle/>
          <a:p>
            <a:endParaRPr lang="ar-SA"/>
          </a:p>
        </p:txBody>
      </p:sp>
      <p:sp>
        <p:nvSpPr>
          <p:cNvPr id="2" name="Rectangle 1"/>
          <p:cNvSpPr/>
          <p:nvPr/>
        </p:nvSpPr>
        <p:spPr>
          <a:xfrm>
            <a:off x="1919536" y="5733256"/>
            <a:ext cx="9311172" cy="914161"/>
          </a:xfrm>
          <a:prstGeom prst="rect">
            <a:avLst/>
          </a:prstGeom>
        </p:spPr>
        <p:txBody>
          <a:bodyPr wrap="square">
            <a:spAutoFit/>
          </a:bodyPr>
          <a:lstStyle/>
          <a:p>
            <a:pPr algn="ctr">
              <a:lnSpc>
                <a:spcPts val="2100"/>
              </a:lnSpc>
            </a:pPr>
            <a:r>
              <a:rPr lang="en-US" sz="2400" b="1" i="1" dirty="0"/>
              <a:t>The Ghon’s complex is seen </a:t>
            </a:r>
            <a:r>
              <a:rPr lang="en-US" sz="2400" b="1" i="1" dirty="0" smtClean="0"/>
              <a:t>here. </a:t>
            </a:r>
            <a:r>
              <a:rPr lang="en-US" sz="2400" b="1" i="1" dirty="0"/>
              <a:t>Primary tuberculosis is the pattern seen with initial infection with tuberculosis in children. Reactivation, or secondary tuberculosis, is more typically seen in adults</a:t>
            </a:r>
            <a:r>
              <a:rPr lang="en-US" b="1" i="1" dirty="0"/>
              <a:t>.</a:t>
            </a:r>
          </a:p>
        </p:txBody>
      </p:sp>
      <p:sp>
        <p:nvSpPr>
          <p:cNvPr id="3" name="Rounded Rectangle 2"/>
          <p:cNvSpPr/>
          <p:nvPr/>
        </p:nvSpPr>
        <p:spPr>
          <a:xfrm>
            <a:off x="2135560" y="266067"/>
            <a:ext cx="7992888" cy="432048"/>
          </a:xfrm>
          <a:prstGeom prst="roundRect">
            <a:avLst/>
          </a:prstGeom>
          <a:solidFill>
            <a:srgbClr val="AF47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effectLst>
                  <a:outerShdw blurRad="38100" dist="38100" dir="2700000" algn="tl">
                    <a:srgbClr val="000000">
                      <a:alpha val="43137"/>
                    </a:srgbClr>
                  </a:outerShdw>
                </a:effectLst>
              </a:rPr>
              <a:t>Pulmonary TB - Ghon’s Complex – Gross</a:t>
            </a:r>
            <a:endParaRPr lang="en-US" sz="2400" i="1" dirty="0">
              <a:effectLst>
                <a:outerShdw blurRad="38100" dist="38100" dir="2700000" algn="tl">
                  <a:srgbClr val="000000">
                    <a:alpha val="43137"/>
                  </a:srgbClr>
                </a:outerShdw>
              </a:effectLst>
            </a:endParaRPr>
          </a:p>
        </p:txBody>
      </p:sp>
      <p:sp>
        <p:nvSpPr>
          <p:cNvPr id="10" name="TextBox 9"/>
          <p:cNvSpPr txBox="1"/>
          <p:nvPr/>
        </p:nvSpPr>
        <p:spPr>
          <a:xfrm>
            <a:off x="9239272" y="6572296"/>
            <a:ext cx="1428728" cy="2857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Foundation Block</a:t>
            </a:r>
          </a:p>
        </p:txBody>
      </p:sp>
      <p:sp>
        <p:nvSpPr>
          <p:cNvPr id="11" name="TextBox 10"/>
          <p:cNvSpPr txBox="1"/>
          <p:nvPr/>
        </p:nvSpPr>
        <p:spPr>
          <a:xfrm>
            <a:off x="1524000" y="6581026"/>
            <a:ext cx="1571604" cy="276999"/>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Pathology Dept, KSU</a:t>
            </a:r>
          </a:p>
        </p:txBody>
      </p:sp>
      <p:sp>
        <p:nvSpPr>
          <p:cNvPr id="9" name="مستطيل 4"/>
          <p:cNvSpPr/>
          <p:nvPr/>
        </p:nvSpPr>
        <p:spPr>
          <a:xfrm>
            <a:off x="339969" y="943527"/>
            <a:ext cx="2825262" cy="278537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l">
              <a:lnSpc>
                <a:spcPts val="2100"/>
              </a:lnSpc>
            </a:pPr>
            <a:r>
              <a:rPr lang="en-GB" sz="2400" b="1" i="1" dirty="0">
                <a:solidFill>
                  <a:prstClr val="black"/>
                </a:solidFill>
              </a:rPr>
              <a:t>Initial (primary) infection with T.B. producing a sub-pleural lesion called </a:t>
            </a:r>
          </a:p>
          <a:p>
            <a:pPr algn="l">
              <a:lnSpc>
                <a:spcPts val="2100"/>
              </a:lnSpc>
            </a:pPr>
            <a:r>
              <a:rPr lang="en-GB" sz="2400" b="1" i="1" dirty="0">
                <a:solidFill>
                  <a:prstClr val="black"/>
                </a:solidFill>
              </a:rPr>
              <a:t>a Ghon’s focus. The early Ghon’s focus together with the lymph node lesion </a:t>
            </a:r>
            <a:r>
              <a:rPr lang="en-GB" sz="2400" b="1" i="1" dirty="0" smtClean="0">
                <a:solidFill>
                  <a:prstClr val="black"/>
                </a:solidFill>
              </a:rPr>
              <a:t>constitute the </a:t>
            </a:r>
            <a:r>
              <a:rPr lang="en-GB" sz="2400" b="1" i="1" dirty="0">
                <a:solidFill>
                  <a:prstClr val="black"/>
                </a:solidFill>
              </a:rPr>
              <a:t>Ghon’s complex</a:t>
            </a:r>
            <a:r>
              <a:rPr lang="en-GB" sz="2000" b="1" i="1" dirty="0" smtClean="0">
                <a:solidFill>
                  <a:prstClr val="black"/>
                </a:solidFill>
              </a:rPr>
              <a:t>.</a:t>
            </a:r>
            <a:endParaRPr lang="ar-SA" sz="2000" b="1" i="1" dirty="0">
              <a:solidFill>
                <a:prstClr val="black"/>
              </a:solidFill>
            </a:endParaRPr>
          </a:p>
        </p:txBody>
      </p:sp>
    </p:spTree>
    <p:extLst>
      <p:ext uri="{BB962C8B-B14F-4D97-AF65-F5344CB8AC3E}">
        <p14:creationId xmlns:p14="http://schemas.microsoft.com/office/powerpoint/2010/main" xmlns="" val="3915728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364"/>
                                        </p:tgtEl>
                                        <p:attrNameLst>
                                          <p:attrName>style.visibility</p:attrName>
                                        </p:attrNameLst>
                                      </p:cBhvr>
                                      <p:to>
                                        <p:strVal val="visible"/>
                                      </p:to>
                                    </p:set>
                                    <p:anim calcmode="lin" valueType="num">
                                      <p:cBhvr additive="base">
                                        <p:cTn id="7" dur="500" fill="hold"/>
                                        <p:tgtEl>
                                          <p:spTgt spid="143364"/>
                                        </p:tgtEl>
                                        <p:attrNameLst>
                                          <p:attrName>ppt_x</p:attrName>
                                        </p:attrNameLst>
                                      </p:cBhvr>
                                      <p:tavLst>
                                        <p:tav tm="0">
                                          <p:val>
                                            <p:strVal val="0-#ppt_w/2"/>
                                          </p:val>
                                        </p:tav>
                                        <p:tav tm="100000">
                                          <p:val>
                                            <p:strVal val="#ppt_x"/>
                                          </p:val>
                                        </p:tav>
                                      </p:tavLst>
                                    </p:anim>
                                    <p:anim calcmode="lin" valueType="num">
                                      <p:cBhvr additive="base">
                                        <p:cTn id="8" dur="500" fill="hold"/>
                                        <p:tgtEl>
                                          <p:spTgt spid="14336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3365"/>
                                        </p:tgtEl>
                                        <p:attrNameLst>
                                          <p:attrName>style.visibility</p:attrName>
                                        </p:attrNameLst>
                                      </p:cBhvr>
                                      <p:to>
                                        <p:strVal val="visible"/>
                                      </p:to>
                                    </p:set>
                                    <p:anim calcmode="lin" valueType="num">
                                      <p:cBhvr additive="base">
                                        <p:cTn id="13" dur="500" fill="hold"/>
                                        <p:tgtEl>
                                          <p:spTgt spid="143365"/>
                                        </p:tgtEl>
                                        <p:attrNameLst>
                                          <p:attrName>ppt_x</p:attrName>
                                        </p:attrNameLst>
                                      </p:cBhvr>
                                      <p:tavLst>
                                        <p:tav tm="0">
                                          <p:val>
                                            <p:strVal val="0-#ppt_w/2"/>
                                          </p:val>
                                        </p:tav>
                                        <p:tav tm="100000">
                                          <p:val>
                                            <p:strVal val="#ppt_x"/>
                                          </p:val>
                                        </p:tav>
                                      </p:tavLst>
                                    </p:anim>
                                    <p:anim calcmode="lin" valueType="num">
                                      <p:cBhvr additive="base">
                                        <p:cTn id="14" dur="500" fill="hold"/>
                                        <p:tgtEl>
                                          <p:spTgt spid="1433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4" grpId="0" animBg="1"/>
      <p:bldP spid="1433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3954" name="Picture 2" descr="http://farm8.staticflickr.com/7025/6564688133_973ab5677f_o.jpg"/>
          <p:cNvPicPr>
            <a:picLocks noChangeAspect="1" noChangeArrowheads="1"/>
          </p:cNvPicPr>
          <p:nvPr/>
        </p:nvPicPr>
        <p:blipFill>
          <a:blip r:embed="rId2" cstate="print"/>
          <a:srcRect l="10754" r="7063" b="901"/>
          <a:stretch>
            <a:fillRect/>
          </a:stretch>
        </p:blipFill>
        <p:spPr bwMode="auto">
          <a:xfrm>
            <a:off x="5017476" y="0"/>
            <a:ext cx="7174523" cy="6447815"/>
          </a:xfrm>
          <a:prstGeom prst="rect">
            <a:avLst/>
          </a:prstGeom>
          <a:noFill/>
        </p:spPr>
      </p:pic>
      <p:sp>
        <p:nvSpPr>
          <p:cNvPr id="5" name="مستطيل 4"/>
          <p:cNvSpPr/>
          <p:nvPr/>
        </p:nvSpPr>
        <p:spPr>
          <a:xfrm>
            <a:off x="398585" y="927755"/>
            <a:ext cx="4454769" cy="5632311"/>
          </a:xfrm>
          <a:prstGeom prst="rect">
            <a:avLst/>
          </a:prstGeom>
        </p:spPr>
        <p:txBody>
          <a:bodyPr wrap="square">
            <a:spAutoFit/>
          </a:bodyPr>
          <a:lstStyle/>
          <a:p>
            <a:pPr marL="182880" indent="-182880" algn="l" rtl="0">
              <a:buFont typeface="Arial" pitchFamily="34" charset="0"/>
              <a:buChar char="•"/>
            </a:pPr>
            <a:r>
              <a:rPr lang="en-GB" sz="2400" b="1" i="1" dirty="0">
                <a:solidFill>
                  <a:prstClr val="black"/>
                </a:solidFill>
              </a:rPr>
              <a:t>Miliary TB can occur when TB lung lesions erode pulmonary veins or when </a:t>
            </a:r>
            <a:r>
              <a:rPr lang="en-GB" sz="2400" b="1" i="1" dirty="0" err="1">
                <a:solidFill>
                  <a:prstClr val="black"/>
                </a:solidFill>
              </a:rPr>
              <a:t>extrapulmonary</a:t>
            </a:r>
            <a:r>
              <a:rPr lang="en-GB" sz="2400" b="1" i="1" dirty="0">
                <a:solidFill>
                  <a:prstClr val="black"/>
                </a:solidFill>
              </a:rPr>
              <a:t> TB lesions erode systemic veins. </a:t>
            </a:r>
          </a:p>
          <a:p>
            <a:pPr marL="182880" indent="-182880" algn="l" rtl="0">
              <a:buFont typeface="Arial" pitchFamily="34" charset="0"/>
              <a:buChar char="•"/>
            </a:pPr>
            <a:endParaRPr lang="en-GB" sz="2400" b="1" i="1" dirty="0">
              <a:solidFill>
                <a:prstClr val="black"/>
              </a:solidFill>
            </a:endParaRPr>
          </a:p>
          <a:p>
            <a:pPr marL="182880" indent="-182880" algn="l" rtl="0">
              <a:buFont typeface="Arial" pitchFamily="34" charset="0"/>
              <a:buChar char="•"/>
            </a:pPr>
            <a:r>
              <a:rPr lang="en-GB" sz="2400" b="1" i="1" dirty="0">
                <a:solidFill>
                  <a:prstClr val="black"/>
                </a:solidFill>
              </a:rPr>
              <a:t>This results in </a:t>
            </a:r>
            <a:r>
              <a:rPr lang="en-GB" sz="2400" b="1" i="1" dirty="0" err="1">
                <a:solidFill>
                  <a:prstClr val="black"/>
                </a:solidFill>
              </a:rPr>
              <a:t>hematogenous</a:t>
            </a:r>
            <a:r>
              <a:rPr lang="en-GB" sz="2400" b="1" i="1" dirty="0">
                <a:solidFill>
                  <a:prstClr val="black"/>
                </a:solidFill>
              </a:rPr>
              <a:t> dissemination of tubercle bacilli producing myriads of 1-2 mm. lesions throughout the body in susceptible hosts. </a:t>
            </a:r>
          </a:p>
          <a:p>
            <a:pPr marL="182880" indent="-182880" algn="l" rtl="0">
              <a:buFont typeface="Arial" pitchFamily="34" charset="0"/>
              <a:buChar char="•"/>
            </a:pPr>
            <a:endParaRPr lang="en-GB" sz="2400" b="1" i="1" dirty="0">
              <a:solidFill>
                <a:prstClr val="black"/>
              </a:solidFill>
            </a:endParaRPr>
          </a:p>
          <a:p>
            <a:pPr marL="182880" indent="-182880" algn="l" rtl="0">
              <a:buFont typeface="Arial" pitchFamily="34" charset="0"/>
              <a:buChar char="•"/>
            </a:pPr>
            <a:r>
              <a:rPr lang="en-GB" sz="2400" b="1" i="1" dirty="0" err="1">
                <a:solidFill>
                  <a:prstClr val="black"/>
                </a:solidFill>
              </a:rPr>
              <a:t>Miliary</a:t>
            </a:r>
            <a:r>
              <a:rPr lang="en-GB" sz="2400" b="1" i="1" dirty="0">
                <a:solidFill>
                  <a:prstClr val="black"/>
                </a:solidFill>
              </a:rPr>
              <a:t> spread limited to the </a:t>
            </a:r>
            <a:r>
              <a:rPr lang="en-GB" sz="2400" i="1" dirty="0">
                <a:solidFill>
                  <a:prstClr val="black"/>
                </a:solidFill>
              </a:rPr>
              <a:t>l</a:t>
            </a:r>
            <a:r>
              <a:rPr lang="en-GB" sz="2400" b="1" i="1" dirty="0">
                <a:solidFill>
                  <a:prstClr val="black"/>
                </a:solidFill>
              </a:rPr>
              <a:t>ungs can occur following erosion of pulmonary arteries by TB lung lesions.</a:t>
            </a:r>
            <a:endParaRPr lang="ar-SA" sz="2400" b="1" i="1" dirty="0">
              <a:solidFill>
                <a:prstClr val="black"/>
              </a:solidFill>
            </a:endParaRPr>
          </a:p>
        </p:txBody>
      </p:sp>
      <p:sp>
        <p:nvSpPr>
          <p:cNvPr id="6" name="Rounded Rectangle 5"/>
          <p:cNvSpPr/>
          <p:nvPr/>
        </p:nvSpPr>
        <p:spPr>
          <a:xfrm>
            <a:off x="928010" y="284094"/>
            <a:ext cx="3901897" cy="504056"/>
          </a:xfrm>
          <a:prstGeom prst="roundRect">
            <a:avLst/>
          </a:prstGeom>
          <a:solidFill>
            <a:srgbClr val="AF47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effectLst>
                  <a:outerShdw blurRad="38100" dist="38100" dir="2700000" algn="tl">
                    <a:srgbClr val="000000">
                      <a:alpha val="43137"/>
                    </a:srgbClr>
                  </a:outerShdw>
                </a:effectLst>
              </a:rPr>
              <a:t>Miliary TB of the Lungs</a:t>
            </a:r>
          </a:p>
        </p:txBody>
      </p:sp>
      <p:cxnSp>
        <p:nvCxnSpPr>
          <p:cNvPr id="8" name="Straight Arrow Connector 7"/>
          <p:cNvCxnSpPr/>
          <p:nvPr/>
        </p:nvCxnSpPr>
        <p:spPr>
          <a:xfrm flipV="1">
            <a:off x="6528048" y="4437112"/>
            <a:ext cx="432048" cy="144016"/>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6334308" y="2755060"/>
            <a:ext cx="432048" cy="670432"/>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9200107" y="2276872"/>
            <a:ext cx="432048" cy="409688"/>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9136011" y="3457159"/>
            <a:ext cx="432048" cy="406486"/>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9239272" y="6572296"/>
            <a:ext cx="1428728" cy="2857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Foundation Block</a:t>
            </a:r>
          </a:p>
        </p:txBody>
      </p:sp>
      <p:sp>
        <p:nvSpPr>
          <p:cNvPr id="15" name="TextBox 14"/>
          <p:cNvSpPr txBox="1"/>
          <p:nvPr/>
        </p:nvSpPr>
        <p:spPr>
          <a:xfrm>
            <a:off x="1524000" y="6581026"/>
            <a:ext cx="1571604" cy="276999"/>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Pathology Dept, KSU</a:t>
            </a:r>
          </a:p>
        </p:txBody>
      </p:sp>
    </p:spTree>
    <p:extLst>
      <p:ext uri="{BB962C8B-B14F-4D97-AF65-F5344CB8AC3E}">
        <p14:creationId xmlns:p14="http://schemas.microsoft.com/office/powerpoint/2010/main" xmlns="" val="28527616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5842" name="Picture 2" descr="TB1"/>
          <p:cNvPicPr>
            <a:picLocks noGrp="1" noChangeAspect="1" noChangeArrowheads="1"/>
          </p:cNvPicPr>
          <p:nvPr>
            <p:ph type="clipArt" sz="half" idx="2"/>
          </p:nvPr>
        </p:nvPicPr>
        <p:blipFill>
          <a:blip r:embed="rId2" cstate="print"/>
          <a:srcRect/>
          <a:stretch>
            <a:fillRect/>
          </a:stretch>
        </p:blipFill>
        <p:spPr>
          <a:xfrm>
            <a:off x="1991544" y="836712"/>
            <a:ext cx="8064896" cy="4248472"/>
          </a:xfrm>
          <a:noFill/>
          <a:ln w="28575">
            <a:solidFill>
              <a:schemeClr val="tx1"/>
            </a:solidFill>
          </a:ln>
        </p:spPr>
      </p:pic>
      <p:sp>
        <p:nvSpPr>
          <p:cNvPr id="153604" name="AutoShape 4"/>
          <p:cNvSpPr>
            <a:spLocks noChangeArrowheads="1"/>
          </p:cNvSpPr>
          <p:nvPr/>
        </p:nvSpPr>
        <p:spPr bwMode="auto">
          <a:xfrm>
            <a:off x="5266184" y="2564904"/>
            <a:ext cx="469776" cy="357022"/>
          </a:xfrm>
          <a:prstGeom prst="rightArrow">
            <a:avLst>
              <a:gd name="adj1" fmla="val 50000"/>
              <a:gd name="adj2" fmla="val 37500"/>
            </a:avLst>
          </a:prstGeom>
          <a:solidFill>
            <a:srgbClr val="FF0000"/>
          </a:solidFill>
          <a:ln w="9525">
            <a:solidFill>
              <a:schemeClr val="hlink"/>
            </a:solidFill>
            <a:miter lim="800000"/>
            <a:headEnd/>
            <a:tailEnd/>
          </a:ln>
        </p:spPr>
        <p:txBody>
          <a:bodyPr wrap="none" anchor="ctr"/>
          <a:lstStyle/>
          <a:p>
            <a:endParaRPr lang="ar-SA"/>
          </a:p>
        </p:txBody>
      </p:sp>
      <p:sp>
        <p:nvSpPr>
          <p:cNvPr id="2" name="Rectangle 1"/>
          <p:cNvSpPr/>
          <p:nvPr/>
        </p:nvSpPr>
        <p:spPr>
          <a:xfrm>
            <a:off x="1195754" y="5085185"/>
            <a:ext cx="9999784" cy="1569660"/>
          </a:xfrm>
          <a:prstGeom prst="rect">
            <a:avLst/>
          </a:prstGeom>
        </p:spPr>
        <p:txBody>
          <a:bodyPr wrap="square">
            <a:spAutoFit/>
          </a:bodyPr>
          <a:lstStyle/>
          <a:p>
            <a:pPr algn="ctr"/>
            <a:r>
              <a:rPr lang="en-US" sz="2400" b="1" i="1" dirty="0"/>
              <a:t>Well-defined granulomas are seen here. They have rounded outlines. The one toward the center of the photograph contains several Langhan’s giant cells. Granulomas are composed of transformed macrophages called epithelioid cells along with lymphocytes, occasional PMN's, plasma cells, and fibroblasts</a:t>
            </a:r>
            <a:endParaRPr lang="en-US" b="1" i="1" dirty="0"/>
          </a:p>
        </p:txBody>
      </p:sp>
      <p:sp>
        <p:nvSpPr>
          <p:cNvPr id="9" name="Rounded Rectangle 8"/>
          <p:cNvSpPr/>
          <p:nvPr/>
        </p:nvSpPr>
        <p:spPr>
          <a:xfrm>
            <a:off x="3424684" y="188640"/>
            <a:ext cx="5479629" cy="504056"/>
          </a:xfrm>
          <a:prstGeom prst="roundRect">
            <a:avLst/>
          </a:prstGeom>
          <a:solidFill>
            <a:srgbClr val="AF47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effectLst>
                  <a:outerShdw blurRad="38100" dist="38100" dir="2700000" algn="tl">
                    <a:srgbClr val="000000">
                      <a:alpha val="43137"/>
                    </a:srgbClr>
                  </a:outerShdw>
                </a:effectLst>
              </a:rPr>
              <a:t>Tuberculous Granulomas</a:t>
            </a:r>
          </a:p>
        </p:txBody>
      </p:sp>
      <p:sp>
        <p:nvSpPr>
          <p:cNvPr id="8" name="TextBox 7"/>
          <p:cNvSpPr txBox="1"/>
          <p:nvPr/>
        </p:nvSpPr>
        <p:spPr>
          <a:xfrm>
            <a:off x="9239272" y="6572296"/>
            <a:ext cx="1428728" cy="2857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Foundation Block</a:t>
            </a:r>
          </a:p>
        </p:txBody>
      </p:sp>
      <p:sp>
        <p:nvSpPr>
          <p:cNvPr id="11" name="TextBox 10"/>
          <p:cNvSpPr txBox="1"/>
          <p:nvPr/>
        </p:nvSpPr>
        <p:spPr>
          <a:xfrm>
            <a:off x="1524000" y="6581026"/>
            <a:ext cx="1571604" cy="276999"/>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Pathology Dept, KSU</a:t>
            </a:r>
          </a:p>
        </p:txBody>
      </p:sp>
    </p:spTree>
    <p:extLst>
      <p:ext uri="{BB962C8B-B14F-4D97-AF65-F5344CB8AC3E}">
        <p14:creationId xmlns:p14="http://schemas.microsoft.com/office/powerpoint/2010/main" xmlns="" val="17028242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04"/>
                                        </p:tgtEl>
                                        <p:attrNameLst>
                                          <p:attrName>style.visibility</p:attrName>
                                        </p:attrNameLst>
                                      </p:cBhvr>
                                      <p:to>
                                        <p:strVal val="visible"/>
                                      </p:to>
                                    </p:set>
                                    <p:anim calcmode="lin" valueType="num">
                                      <p:cBhvr additive="base">
                                        <p:cTn id="7" dur="500" fill="hold"/>
                                        <p:tgtEl>
                                          <p:spTgt spid="153604"/>
                                        </p:tgtEl>
                                        <p:attrNameLst>
                                          <p:attrName>ppt_x</p:attrName>
                                        </p:attrNameLst>
                                      </p:cBhvr>
                                      <p:tavLst>
                                        <p:tav tm="0">
                                          <p:val>
                                            <p:strVal val="0-#ppt_w/2"/>
                                          </p:val>
                                        </p:tav>
                                        <p:tav tm="100000">
                                          <p:val>
                                            <p:strVal val="#ppt_x"/>
                                          </p:val>
                                        </p:tav>
                                      </p:tavLst>
                                    </p:anim>
                                    <p:anim calcmode="lin" valueType="num">
                                      <p:cBhvr additive="base">
                                        <p:cTn id="8" dur="500" fill="hold"/>
                                        <p:tgtEl>
                                          <p:spTgt spid="1536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2514600" y="5877273"/>
            <a:ext cx="6724672" cy="768337"/>
          </a:xfrm>
        </p:spPr>
        <p:txBody>
          <a:bodyPr>
            <a:normAutofit/>
          </a:bodyPr>
          <a:lstStyle/>
          <a:p>
            <a:pPr marL="0" indent="0" algn="ctr" rtl="0">
              <a:buNone/>
            </a:pPr>
            <a:r>
              <a:rPr lang="en-GB" sz="1800" b="1" i="1" dirty="0"/>
              <a:t>The pyknotic nuclei of epithelioid cells in the center of the granuloma (apoptotic bodies) are a precursor of necrosis.</a:t>
            </a:r>
            <a:endParaRPr lang="ar-SA" sz="1800" b="1" i="1" dirty="0"/>
          </a:p>
        </p:txBody>
      </p:sp>
      <p:pic>
        <p:nvPicPr>
          <p:cNvPr id="7170" name="Picture 2" descr="http://farm8.staticflickr.com/7010/6545189095_c349db569d_b.jpg"/>
          <p:cNvPicPr>
            <a:picLocks noChangeAspect="1" noChangeArrowheads="1"/>
          </p:cNvPicPr>
          <p:nvPr/>
        </p:nvPicPr>
        <p:blipFill>
          <a:blip r:embed="rId2" cstate="print"/>
          <a:srcRect/>
          <a:stretch>
            <a:fillRect/>
          </a:stretch>
        </p:blipFill>
        <p:spPr bwMode="auto">
          <a:xfrm>
            <a:off x="1919538" y="980728"/>
            <a:ext cx="8136903" cy="4680520"/>
          </a:xfrm>
          <a:prstGeom prst="rect">
            <a:avLst/>
          </a:prstGeom>
          <a:noFill/>
          <a:ln w="28575">
            <a:solidFill>
              <a:schemeClr val="tx1"/>
            </a:solidFill>
          </a:ln>
        </p:spPr>
      </p:pic>
      <p:sp>
        <p:nvSpPr>
          <p:cNvPr id="8" name="Rounded Rectangle 7"/>
          <p:cNvSpPr/>
          <p:nvPr/>
        </p:nvSpPr>
        <p:spPr>
          <a:xfrm>
            <a:off x="2351584" y="116632"/>
            <a:ext cx="7344816" cy="720080"/>
          </a:xfrm>
          <a:prstGeom prst="roundRect">
            <a:avLst/>
          </a:prstGeom>
          <a:solidFill>
            <a:srgbClr val="B74B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GB" sz="2400" b="1" i="1" dirty="0">
              <a:solidFill>
                <a:schemeClr val="bg1"/>
              </a:solidFill>
              <a:effectLst>
                <a:outerShdw blurRad="38100" dist="38100" dir="2700000" algn="tl">
                  <a:srgbClr val="000000">
                    <a:alpha val="43137"/>
                  </a:srgbClr>
                </a:outerShdw>
              </a:effectLst>
            </a:endParaRPr>
          </a:p>
          <a:p>
            <a:pPr algn="ctr" rtl="1"/>
            <a:r>
              <a:rPr lang="en-GB" sz="2400" b="1" i="1" dirty="0">
                <a:solidFill>
                  <a:schemeClr val="bg1"/>
                </a:solidFill>
                <a:effectLst>
                  <a:outerShdw blurRad="38100" dist="38100" dir="2700000" algn="tl">
                    <a:srgbClr val="000000">
                      <a:alpha val="43137"/>
                    </a:srgbClr>
                  </a:outerShdw>
                </a:effectLst>
              </a:rPr>
              <a:t>Pulmonary TB  - Granuloma with central </a:t>
            </a:r>
          </a:p>
          <a:p>
            <a:pPr algn="ctr" rtl="1"/>
            <a:r>
              <a:rPr lang="en-GB" sz="2400" b="1" i="1" dirty="0">
                <a:solidFill>
                  <a:schemeClr val="bg1"/>
                </a:solidFill>
                <a:effectLst>
                  <a:outerShdw blurRad="38100" dist="38100" dir="2700000" algn="tl">
                    <a:srgbClr val="000000">
                      <a:alpha val="43137"/>
                    </a:srgbClr>
                  </a:outerShdw>
                </a:effectLst>
              </a:rPr>
              <a:t>early necrosis</a:t>
            </a:r>
            <a:endParaRPr lang="ar-SA" sz="2400" b="1" i="1" dirty="0">
              <a:solidFill>
                <a:schemeClr val="bg1"/>
              </a:solidFill>
              <a:effectLst>
                <a:outerShdw blurRad="38100" dist="38100" dir="2700000" algn="tl">
                  <a:srgbClr val="000000">
                    <a:alpha val="43137"/>
                  </a:srgbClr>
                </a:outerShdw>
              </a:effectLst>
            </a:endParaRPr>
          </a:p>
          <a:p>
            <a:pPr algn="ctr"/>
            <a:endParaRPr lang="en-US" sz="2400" dirty="0"/>
          </a:p>
        </p:txBody>
      </p:sp>
      <p:sp>
        <p:nvSpPr>
          <p:cNvPr id="9" name="TextBox 8"/>
          <p:cNvSpPr txBox="1"/>
          <p:nvPr/>
        </p:nvSpPr>
        <p:spPr>
          <a:xfrm>
            <a:off x="9239272" y="6572296"/>
            <a:ext cx="1428728" cy="2857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Foundation Block</a:t>
            </a:r>
          </a:p>
        </p:txBody>
      </p:sp>
      <p:sp>
        <p:nvSpPr>
          <p:cNvPr id="10" name="TextBox 9"/>
          <p:cNvSpPr txBox="1"/>
          <p:nvPr/>
        </p:nvSpPr>
        <p:spPr>
          <a:xfrm>
            <a:off x="1524000" y="6581026"/>
            <a:ext cx="1571604" cy="276999"/>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Pathology Dept, KSU</a:t>
            </a:r>
          </a:p>
        </p:txBody>
      </p:sp>
    </p:spTree>
    <p:extLst>
      <p:ext uri="{BB962C8B-B14F-4D97-AF65-F5344CB8AC3E}">
        <p14:creationId xmlns:p14="http://schemas.microsoft.com/office/powerpoint/2010/main" xmlns="" val="320729905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19536" y="5336049"/>
            <a:ext cx="8496944" cy="1200329"/>
          </a:xfrm>
          <a:prstGeom prst="rect">
            <a:avLst/>
          </a:prstGeom>
        </p:spPr>
        <p:txBody>
          <a:bodyPr wrap="square">
            <a:spAutoFit/>
          </a:bodyPr>
          <a:lstStyle/>
          <a:p>
            <a:pPr algn="ctr"/>
            <a:r>
              <a:rPr lang="en-US" b="1" i="1" dirty="0"/>
              <a:t>The edge of a granuloma is shown here at high magnification. At the upper is amorphous pink caseous material [1] composed of the necrotic elements of the granuloma as well as the infectious organisms. This area is ringed by the inflammatory component [2] with epithelioid cells, lymphocytes, and fibroblasts.</a:t>
            </a:r>
          </a:p>
        </p:txBody>
      </p:sp>
      <p:pic>
        <p:nvPicPr>
          <p:cNvPr id="35842" name="Picture 2" descr="http://library.med.utah.edu/WebPath/jpeg1/LUNG037.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91544" y="819872"/>
            <a:ext cx="8352928" cy="4481337"/>
          </a:xfrm>
          <a:prstGeom prst="rect">
            <a:avLst/>
          </a:prstGeom>
          <a:noFill/>
          <a:ln w="28575">
            <a:solidFill>
              <a:schemeClr val="tx1"/>
            </a:solidFill>
          </a:ln>
          <a:extLst>
            <a:ext uri="{909E8E84-426E-40DD-AFC4-6F175D3DCCD1}">
              <a14:hiddenFill xmlns:a14="http://schemas.microsoft.com/office/drawing/2010/main" xmlns="">
                <a:solidFill>
                  <a:srgbClr val="FFFFFF"/>
                </a:solidFill>
              </a14:hiddenFill>
            </a:ext>
          </a:extLst>
        </p:spPr>
      </p:pic>
      <p:sp>
        <p:nvSpPr>
          <p:cNvPr id="8" name="Rectangle 7"/>
          <p:cNvSpPr/>
          <p:nvPr/>
        </p:nvSpPr>
        <p:spPr>
          <a:xfrm>
            <a:off x="8256240" y="1628800"/>
            <a:ext cx="28803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1</a:t>
            </a:r>
          </a:p>
        </p:txBody>
      </p:sp>
      <p:sp>
        <p:nvSpPr>
          <p:cNvPr id="11" name="Rectangle 10"/>
          <p:cNvSpPr/>
          <p:nvPr/>
        </p:nvSpPr>
        <p:spPr>
          <a:xfrm>
            <a:off x="7968208" y="3573016"/>
            <a:ext cx="28803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2</a:t>
            </a:r>
          </a:p>
        </p:txBody>
      </p:sp>
      <p:sp>
        <p:nvSpPr>
          <p:cNvPr id="13" name="Rounded Rectangle 12"/>
          <p:cNvSpPr/>
          <p:nvPr/>
        </p:nvSpPr>
        <p:spPr>
          <a:xfrm>
            <a:off x="3424683" y="188640"/>
            <a:ext cx="5688632" cy="504056"/>
          </a:xfrm>
          <a:prstGeom prst="roundRect">
            <a:avLst/>
          </a:prstGeom>
          <a:solidFill>
            <a:srgbClr val="AF47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effectLst>
                  <a:outerShdw blurRad="38100" dist="38100" dir="2700000" algn="tl">
                    <a:srgbClr val="000000">
                      <a:alpha val="43137"/>
                    </a:srgbClr>
                  </a:outerShdw>
                </a:effectLst>
              </a:rPr>
              <a:t>Tuberculous Granulomas</a:t>
            </a:r>
          </a:p>
        </p:txBody>
      </p:sp>
      <p:sp>
        <p:nvSpPr>
          <p:cNvPr id="10" name="TextBox 9"/>
          <p:cNvSpPr txBox="1"/>
          <p:nvPr/>
        </p:nvSpPr>
        <p:spPr>
          <a:xfrm>
            <a:off x="9239272" y="6572296"/>
            <a:ext cx="1428728" cy="2857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Foundation Block</a:t>
            </a:r>
          </a:p>
        </p:txBody>
      </p:sp>
      <p:sp>
        <p:nvSpPr>
          <p:cNvPr id="12" name="TextBox 11"/>
          <p:cNvSpPr txBox="1"/>
          <p:nvPr/>
        </p:nvSpPr>
        <p:spPr>
          <a:xfrm>
            <a:off x="1524000" y="6581026"/>
            <a:ext cx="1571604" cy="276999"/>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Pathology Dept, KSU</a:t>
            </a:r>
          </a:p>
        </p:txBody>
      </p:sp>
    </p:spTree>
    <p:extLst>
      <p:ext uri="{BB962C8B-B14F-4D97-AF65-F5344CB8AC3E}">
        <p14:creationId xmlns:p14="http://schemas.microsoft.com/office/powerpoint/2010/main" xmlns="" val="204631097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716</Words>
  <Application>Microsoft Office PowerPoint</Application>
  <PresentationFormat>Custom</PresentationFormat>
  <Paragraphs>102</Paragraphs>
  <Slides>24</Slides>
  <Notes>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Granulomatous  Diseases</vt:lpstr>
      <vt:lpstr>1- Tuberculosis of the lung</vt:lpstr>
      <vt:lpstr>Slide 3</vt:lpstr>
      <vt:lpstr>Slide 4</vt:lpstr>
      <vt:lpstr>Slide 5</vt:lpstr>
      <vt:lpstr>Slide 6</vt:lpstr>
      <vt:lpstr>Slide 7</vt:lpstr>
      <vt:lpstr>Slide 8</vt:lpstr>
      <vt:lpstr>Slide 9</vt:lpstr>
      <vt:lpstr>Slide 10</vt:lpstr>
      <vt:lpstr>2- Tuberculous Lymphadenitis</vt:lpstr>
      <vt:lpstr>Slide 12</vt:lpstr>
      <vt:lpstr>Slide 13</vt:lpstr>
      <vt:lpstr>Slide 14</vt:lpstr>
      <vt:lpstr>Slide 15</vt:lpstr>
      <vt:lpstr>3- Bilharzial Granulomas</vt:lpstr>
      <vt:lpstr>Slide 17</vt:lpstr>
      <vt:lpstr>Slide 18</vt:lpstr>
      <vt:lpstr>Slide 19</vt:lpstr>
      <vt:lpstr>4- Cutaneous Leishmaniasis</vt:lpstr>
      <vt:lpstr>Slide 21</vt:lpstr>
      <vt:lpstr>Slide 22</vt:lpstr>
      <vt:lpstr>Slide 23</vt:lpstr>
      <vt:lpstr>Slide 24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Granulomatous  Diseases</dc:title>
  <dc:creator>maha</dc:creator>
  <cp:lastModifiedBy>Maha Arafah</cp:lastModifiedBy>
  <cp:revision>4</cp:revision>
  <dcterms:created xsi:type="dcterms:W3CDTF">2015-09-03T09:11:02Z</dcterms:created>
  <dcterms:modified xsi:type="dcterms:W3CDTF">2015-10-19T18:57:54Z</dcterms:modified>
</cp:coreProperties>
</file>