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4" r:id="rId3"/>
    <p:sldId id="257" r:id="rId4"/>
    <p:sldId id="258" r:id="rId5"/>
    <p:sldId id="259" r:id="rId6"/>
    <p:sldId id="260" r:id="rId7"/>
    <p:sldId id="287" r:id="rId8"/>
    <p:sldId id="261" r:id="rId9"/>
    <p:sldId id="262" r:id="rId10"/>
    <p:sldId id="263" r:id="rId11"/>
    <p:sldId id="264" r:id="rId12"/>
    <p:sldId id="265" r:id="rId13"/>
    <p:sldId id="266" r:id="rId14"/>
    <p:sldId id="283" r:id="rId15"/>
    <p:sldId id="267" r:id="rId16"/>
    <p:sldId id="270" r:id="rId17"/>
    <p:sldId id="268" r:id="rId18"/>
    <p:sldId id="269" r:id="rId19"/>
    <p:sldId id="271" r:id="rId20"/>
    <p:sldId id="285" r:id="rId21"/>
    <p:sldId id="272" r:id="rId22"/>
    <p:sldId id="273" r:id="rId23"/>
    <p:sldId id="274" r:id="rId24"/>
    <p:sldId id="275" r:id="rId25"/>
    <p:sldId id="276" r:id="rId26"/>
    <p:sldId id="277" r:id="rId27"/>
    <p:sldId id="278" r:id="rId28"/>
    <p:sldId id="279" r:id="rId29"/>
    <p:sldId id="281" r:id="rId30"/>
    <p:sldId id="282" r:id="rId31"/>
    <p:sldId id="286" r:id="rId3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1D9E2-7E87-48BC-841B-A0CB3A694AE7}">
          <p14:sldIdLst>
            <p14:sldId id="256"/>
            <p14:sldId id="284"/>
            <p14:sldId id="257"/>
            <p14:sldId id="258"/>
            <p14:sldId id="259"/>
            <p14:sldId id="260"/>
            <p14:sldId id="287"/>
            <p14:sldId id="261"/>
            <p14:sldId id="262"/>
            <p14:sldId id="263"/>
            <p14:sldId id="264"/>
            <p14:sldId id="265"/>
            <p14:sldId id="266"/>
            <p14:sldId id="283"/>
            <p14:sldId id="267"/>
            <p14:sldId id="270"/>
            <p14:sldId id="268"/>
            <p14:sldId id="269"/>
            <p14:sldId id="271"/>
            <p14:sldId id="285"/>
            <p14:sldId id="272"/>
            <p14:sldId id="273"/>
            <p14:sldId id="274"/>
            <p14:sldId id="275"/>
            <p14:sldId id="276"/>
            <p14:sldId id="277"/>
            <p14:sldId id="278"/>
            <p14:sldId id="279"/>
            <p14:sldId id="281"/>
            <p14:sldId id="282"/>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D3402056-73D3-4EF1-A637-3E2FA6D15B56}" type="datetimeFigureOut">
              <a:rPr lang="ar-SA" smtClean="0"/>
              <a:t>13/01/1437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334821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3402056-73D3-4EF1-A637-3E2FA6D15B56}" type="datetimeFigureOut">
              <a:rPr lang="ar-SA" smtClean="0"/>
              <a:t>13/01/1437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270530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3402056-73D3-4EF1-A637-3E2FA6D15B56}" type="datetimeFigureOut">
              <a:rPr lang="ar-SA" smtClean="0"/>
              <a:t>13/01/1437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222750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3402056-73D3-4EF1-A637-3E2FA6D15B56}" type="datetimeFigureOut">
              <a:rPr lang="ar-SA" smtClean="0"/>
              <a:t>13/01/1437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287398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02056-73D3-4EF1-A637-3E2FA6D15B56}" type="datetimeFigureOut">
              <a:rPr lang="ar-SA" smtClean="0"/>
              <a:t>13/01/1437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382840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D3402056-73D3-4EF1-A637-3E2FA6D15B56}" type="datetimeFigureOut">
              <a:rPr lang="ar-SA" smtClean="0"/>
              <a:t>13/01/1437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402024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D3402056-73D3-4EF1-A637-3E2FA6D15B56}" type="datetimeFigureOut">
              <a:rPr lang="ar-SA" smtClean="0"/>
              <a:t>13/01/1437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138097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D3402056-73D3-4EF1-A637-3E2FA6D15B56}" type="datetimeFigureOut">
              <a:rPr lang="ar-SA" smtClean="0"/>
              <a:t>13/01/1437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352899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02056-73D3-4EF1-A637-3E2FA6D15B56}" type="datetimeFigureOut">
              <a:rPr lang="ar-SA" smtClean="0"/>
              <a:t>13/01/1437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117834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02056-73D3-4EF1-A637-3E2FA6D15B56}" type="datetimeFigureOut">
              <a:rPr lang="ar-SA" smtClean="0"/>
              <a:t>13/01/1437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56297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02056-73D3-4EF1-A637-3E2FA6D15B56}" type="datetimeFigureOut">
              <a:rPr lang="ar-SA" smtClean="0"/>
              <a:t>13/01/1437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5CE14E1-F0A6-4360-A45A-3673B3B9BF20}" type="slidenum">
              <a:rPr lang="ar-SA" smtClean="0"/>
              <a:t>‹#›</a:t>
            </a:fld>
            <a:endParaRPr lang="ar-SA"/>
          </a:p>
        </p:txBody>
      </p:sp>
    </p:spTree>
    <p:extLst>
      <p:ext uri="{BB962C8B-B14F-4D97-AF65-F5344CB8AC3E}">
        <p14:creationId xmlns:p14="http://schemas.microsoft.com/office/powerpoint/2010/main" val="113065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402056-73D3-4EF1-A637-3E2FA6D15B56}" type="datetimeFigureOut">
              <a:rPr lang="ar-SA" smtClean="0"/>
              <a:t>13/01/1437</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CE14E1-F0A6-4360-A45A-3673B3B9BF20}" type="slidenum">
              <a:rPr lang="ar-SA" smtClean="0"/>
              <a:t>‹#›</a:t>
            </a:fld>
            <a:endParaRPr lang="ar-SA"/>
          </a:p>
        </p:txBody>
      </p:sp>
    </p:spTree>
    <p:extLst>
      <p:ext uri="{BB962C8B-B14F-4D97-AF65-F5344CB8AC3E}">
        <p14:creationId xmlns:p14="http://schemas.microsoft.com/office/powerpoint/2010/main" val="89034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Principles of grading and staging of malignant tumors and local &amp; systemic manifestations of malignant neoplasms</a:t>
            </a:r>
            <a:endParaRPr lang="ar-SA" b="1" dirty="0"/>
          </a:p>
        </p:txBody>
      </p:sp>
      <p:sp>
        <p:nvSpPr>
          <p:cNvPr id="3" name="Subtitle 2"/>
          <p:cNvSpPr>
            <a:spLocks noGrp="1"/>
          </p:cNvSpPr>
          <p:nvPr>
            <p:ph type="subTitle" idx="1"/>
          </p:nvPr>
        </p:nvSpPr>
        <p:spPr/>
        <p:txBody>
          <a:bodyPr>
            <a:normAutofit lnSpcReduction="10000"/>
          </a:bodyPr>
          <a:lstStyle/>
          <a:p>
            <a:pPr lvl="0"/>
            <a:endParaRPr lang="en-US" dirty="0">
              <a:solidFill>
                <a:prstClr val="black"/>
              </a:solidFill>
            </a:endParaRPr>
          </a:p>
          <a:p>
            <a:pPr lvl="0"/>
            <a:r>
              <a:rPr lang="en-US" dirty="0">
                <a:solidFill>
                  <a:prstClr val="black"/>
                </a:solidFill>
              </a:rPr>
              <a:t>Amany </a:t>
            </a:r>
            <a:r>
              <a:rPr lang="en-US" dirty="0" err="1">
                <a:solidFill>
                  <a:prstClr val="black"/>
                </a:solidFill>
              </a:rPr>
              <a:t>Fathaddin,MD</a:t>
            </a:r>
            <a:endParaRPr lang="en-US" dirty="0">
              <a:solidFill>
                <a:prstClr val="black"/>
              </a:solidFill>
            </a:endParaRPr>
          </a:p>
          <a:p>
            <a:pPr lvl="0"/>
            <a:r>
              <a:rPr lang="en-US" dirty="0">
                <a:solidFill>
                  <a:prstClr val="black"/>
                </a:solidFill>
              </a:rPr>
              <a:t>Assistant professor</a:t>
            </a:r>
          </a:p>
          <a:p>
            <a:pPr lvl="0"/>
            <a:r>
              <a:rPr lang="en-US" dirty="0">
                <a:solidFill>
                  <a:prstClr val="black"/>
                </a:solidFill>
              </a:rPr>
              <a:t>Department of Pathology</a:t>
            </a:r>
            <a:endParaRPr lang="ar-SA" dirty="0">
              <a:solidFill>
                <a:prstClr val="black"/>
              </a:solidFill>
            </a:endParaRPr>
          </a:p>
          <a:p>
            <a:endParaRPr lang="ar-SA" dirty="0" smtClean="0"/>
          </a:p>
          <a:p>
            <a:endParaRPr lang="ar-SA" dirty="0"/>
          </a:p>
        </p:txBody>
      </p:sp>
    </p:spTree>
    <p:extLst>
      <p:ext uri="{BB962C8B-B14F-4D97-AF65-F5344CB8AC3E}">
        <p14:creationId xmlns:p14="http://schemas.microsoft.com/office/powerpoint/2010/main" val="41490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base"/>
            <a:r>
              <a:rPr lang="en-US" b="0" i="1" dirty="0" smtClean="0">
                <a:solidFill>
                  <a:srgbClr val="000000"/>
                </a:solidFill>
                <a:effectLst/>
                <a:latin typeface="Whitney A"/>
              </a:rPr>
              <a:t/>
            </a:r>
            <a:br>
              <a:rPr lang="en-US" b="0" i="1" dirty="0" smtClean="0">
                <a:solidFill>
                  <a:srgbClr val="000000"/>
                </a:solidFill>
                <a:effectLst/>
                <a:latin typeface="Whitney A"/>
              </a:rPr>
            </a:br>
            <a:r>
              <a:rPr lang="en-US" i="1" dirty="0">
                <a:solidFill>
                  <a:srgbClr val="000000"/>
                </a:solidFill>
                <a:latin typeface="Whitney A"/>
              </a:rPr>
              <a:t> </a:t>
            </a:r>
            <a:r>
              <a:rPr lang="en-US" i="1" dirty="0" smtClean="0">
                <a:solidFill>
                  <a:srgbClr val="000000"/>
                </a:solidFill>
                <a:latin typeface="Whitney A"/>
              </a:rPr>
              <a:t>            </a:t>
            </a:r>
            <a:r>
              <a:rPr lang="en-US" b="0" i="1" dirty="0" smtClean="0">
                <a:solidFill>
                  <a:srgbClr val="000000"/>
                </a:solidFill>
                <a:effectLst/>
                <a:latin typeface="Whitney A"/>
              </a:rPr>
              <a:t>Paraneoplastic Syndromes</a:t>
            </a:r>
            <a:br>
              <a:rPr lang="en-US" b="0" i="1" dirty="0" smtClean="0">
                <a:solidFill>
                  <a:srgbClr val="000000"/>
                </a:solidFill>
                <a:effectLst/>
                <a:latin typeface="Whitney A"/>
              </a:rPr>
            </a:br>
            <a:r>
              <a:rPr lang="en-US" i="1" dirty="0"/>
              <a:t/>
            </a:r>
            <a:br>
              <a:rPr lang="en-US" i="1" dirty="0"/>
            </a:br>
            <a:endParaRPr lang="ar-SA" dirty="0"/>
          </a:p>
        </p:txBody>
      </p:sp>
      <p:sp>
        <p:nvSpPr>
          <p:cNvPr id="3" name="Content Placeholder 2"/>
          <p:cNvSpPr>
            <a:spLocks noGrp="1"/>
          </p:cNvSpPr>
          <p:nvPr>
            <p:ph idx="1"/>
          </p:nvPr>
        </p:nvSpPr>
        <p:spPr/>
        <p:txBody>
          <a:bodyPr>
            <a:normAutofit fontScale="92500" lnSpcReduction="10000"/>
          </a:bodyPr>
          <a:lstStyle/>
          <a:p>
            <a:pPr algn="l" rtl="0" fontAlgn="base"/>
            <a:r>
              <a:rPr lang="en-US" dirty="0">
                <a:solidFill>
                  <a:srgbClr val="FF0000"/>
                </a:solidFill>
              </a:rPr>
              <a:t>Paraneoplastic syndromes</a:t>
            </a:r>
            <a:r>
              <a:rPr lang="en-US" dirty="0"/>
              <a:t>, defined as systemic symptoms that cannot be explained by tumor spread or by hormones appropriate to the tissue, are caused by the ectopic production and secretion of bioactive substances such as ACTH, </a:t>
            </a:r>
            <a:r>
              <a:rPr lang="en-US" dirty="0" err="1"/>
              <a:t>PTHrP</a:t>
            </a:r>
            <a:r>
              <a:rPr lang="en-US" dirty="0"/>
              <a:t>, or TGF-α.</a:t>
            </a:r>
          </a:p>
          <a:p>
            <a:pPr algn="l" rtl="0" fontAlgn="base"/>
            <a:r>
              <a:rPr lang="en-US" dirty="0" smtClean="0"/>
              <a:t>Clinical </a:t>
            </a:r>
            <a:r>
              <a:rPr lang="en-US" dirty="0"/>
              <a:t>recognition is important for several reasons:</a:t>
            </a:r>
          </a:p>
          <a:p>
            <a:pPr marL="0" indent="0" algn="l" rtl="0" fontAlgn="base">
              <a:buNone/>
            </a:pPr>
            <a:r>
              <a:rPr lang="en-US" dirty="0" smtClean="0"/>
              <a:t>    *Such </a:t>
            </a:r>
            <a:r>
              <a:rPr lang="en-US" dirty="0"/>
              <a:t>syndromes may represent the earliest manifestation of an occult neoplasm.</a:t>
            </a:r>
          </a:p>
          <a:p>
            <a:pPr marL="0" indent="0" algn="l" rtl="0" fontAlgn="base">
              <a:buNone/>
            </a:pPr>
            <a:r>
              <a:rPr lang="en-US" dirty="0" smtClean="0"/>
              <a:t>   *In </a:t>
            </a:r>
            <a:r>
              <a:rPr lang="en-US" dirty="0"/>
              <a:t>affected patients, the pathologic changes may be associated with significant clinical illness and may even be lethal.</a:t>
            </a:r>
          </a:p>
          <a:p>
            <a:pPr marL="0" indent="0" algn="l" rtl="0" fontAlgn="base">
              <a:buNone/>
            </a:pPr>
            <a:r>
              <a:rPr lang="en-US" dirty="0" smtClean="0"/>
              <a:t>   *The </a:t>
            </a:r>
            <a:r>
              <a:rPr lang="en-US" dirty="0"/>
              <a:t>symptom complex may mimic metastatic disease, thereby confounding treatment.</a:t>
            </a:r>
          </a:p>
          <a:p>
            <a:pPr algn="l" rtl="0"/>
            <a:endParaRPr lang="ar-SA" dirty="0"/>
          </a:p>
        </p:txBody>
      </p:sp>
    </p:spTree>
    <p:extLst>
      <p:ext uri="{BB962C8B-B14F-4D97-AF65-F5344CB8AC3E}">
        <p14:creationId xmlns:p14="http://schemas.microsoft.com/office/powerpoint/2010/main" val="156075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578443" y="98855"/>
            <a:ext cx="8204887" cy="6374672"/>
          </a:xfrm>
          <a:prstGeom prst="rect">
            <a:avLst/>
          </a:prstGeom>
        </p:spPr>
      </p:pic>
    </p:spTree>
    <p:extLst>
      <p:ext uri="{BB962C8B-B14F-4D97-AF65-F5344CB8AC3E}">
        <p14:creationId xmlns:p14="http://schemas.microsoft.com/office/powerpoint/2010/main" val="114208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Laboratory Diagnosis of Cancer</a:t>
            </a:r>
            <a:br>
              <a:rPr lang="en-US" dirty="0"/>
            </a:br>
            <a:endParaRPr lang="ar-SA" dirty="0"/>
          </a:p>
        </p:txBody>
      </p:sp>
      <p:sp>
        <p:nvSpPr>
          <p:cNvPr id="3" name="Content Placeholder 2"/>
          <p:cNvSpPr>
            <a:spLocks noGrp="1"/>
          </p:cNvSpPr>
          <p:nvPr>
            <p:ph idx="1"/>
          </p:nvPr>
        </p:nvSpPr>
        <p:spPr/>
        <p:txBody>
          <a:bodyPr/>
          <a:lstStyle/>
          <a:p>
            <a:pPr algn="l" rtl="0"/>
            <a:r>
              <a:rPr lang="en-US" i="1" dirty="0" smtClean="0"/>
              <a:t>Morphologic Methods</a:t>
            </a:r>
          </a:p>
          <a:p>
            <a:pPr algn="l" rtl="0"/>
            <a:r>
              <a:rPr lang="en-US" i="1" dirty="0" smtClean="0"/>
              <a:t>Tumor Markers</a:t>
            </a:r>
          </a:p>
          <a:p>
            <a:pPr algn="l" rtl="0"/>
            <a:r>
              <a:rPr lang="en-US" i="1" dirty="0" smtClean="0"/>
              <a:t>Molecular </a:t>
            </a:r>
            <a:r>
              <a:rPr lang="en-US" i="1" dirty="0"/>
              <a:t>Diagnosis</a:t>
            </a:r>
          </a:p>
          <a:p>
            <a:pPr algn="l" rtl="0"/>
            <a:endParaRPr lang="ar-SA" dirty="0"/>
          </a:p>
        </p:txBody>
      </p:sp>
    </p:spTree>
    <p:extLst>
      <p:ext uri="{BB962C8B-B14F-4D97-AF65-F5344CB8AC3E}">
        <p14:creationId xmlns:p14="http://schemas.microsoft.com/office/powerpoint/2010/main" val="270723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Morphologic Methods</a:t>
            </a:r>
            <a:br>
              <a:rPr lang="en-US" i="1" dirty="0" smtClean="0"/>
            </a:br>
            <a:endParaRPr lang="ar-SA" dirty="0"/>
          </a:p>
        </p:txBody>
      </p:sp>
      <p:sp>
        <p:nvSpPr>
          <p:cNvPr id="3" name="Content Placeholder 2"/>
          <p:cNvSpPr>
            <a:spLocks noGrp="1"/>
          </p:cNvSpPr>
          <p:nvPr>
            <p:ph idx="1"/>
          </p:nvPr>
        </p:nvSpPr>
        <p:spPr/>
        <p:txBody>
          <a:bodyPr>
            <a:normAutofit/>
          </a:bodyPr>
          <a:lstStyle/>
          <a:p>
            <a:pPr algn="l" rtl="0"/>
            <a:r>
              <a:rPr lang="en-US" dirty="0"/>
              <a:t>Several sampling approaches are available, including excision or biopsy, fine-needle aspiration, and </a:t>
            </a:r>
            <a:r>
              <a:rPr lang="en-US" dirty="0" err="1"/>
              <a:t>cytologic</a:t>
            </a:r>
            <a:r>
              <a:rPr lang="en-US" dirty="0"/>
              <a:t> </a:t>
            </a:r>
            <a:r>
              <a:rPr lang="en-US" dirty="0" smtClean="0"/>
              <a:t>smears</a:t>
            </a:r>
          </a:p>
          <a:p>
            <a:pPr algn="l" rtl="0"/>
            <a:r>
              <a:rPr lang="en-US" dirty="0" smtClean="0"/>
              <a:t>Requesting</a:t>
            </a:r>
            <a:r>
              <a:rPr lang="en-US" dirty="0"/>
              <a:t> </a:t>
            </a:r>
            <a:r>
              <a:rPr lang="en-US" i="1" dirty="0">
                <a:solidFill>
                  <a:srgbClr val="FF0000"/>
                </a:solidFill>
              </a:rPr>
              <a:t>frozen section</a:t>
            </a:r>
            <a:r>
              <a:rPr lang="en-US" dirty="0"/>
              <a:t> diagnosis is sometimes desirable, </a:t>
            </a:r>
            <a:r>
              <a:rPr lang="en-US" dirty="0" smtClean="0"/>
              <a:t>as </a:t>
            </a:r>
            <a:r>
              <a:rPr lang="en-US" dirty="0"/>
              <a:t>in determining the nature of a mass lesion or in evaluating the regional lymph nodes in a patient with cancer for metastasis. This method, in which a sample is quick-frozen and sectioned, permits histologic evaluation within </a:t>
            </a:r>
            <a:r>
              <a:rPr lang="en-US" dirty="0" smtClean="0"/>
              <a:t>minutes</a:t>
            </a:r>
            <a:endParaRPr lang="ar-SA" dirty="0"/>
          </a:p>
        </p:txBody>
      </p:sp>
    </p:spTree>
    <p:extLst>
      <p:ext uri="{BB962C8B-B14F-4D97-AF65-F5344CB8AC3E}">
        <p14:creationId xmlns:p14="http://schemas.microsoft.com/office/powerpoint/2010/main" val="321998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Frozen section</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378" y="1690688"/>
            <a:ext cx="3940776" cy="394077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557" y="1690688"/>
            <a:ext cx="3968065" cy="3940776"/>
          </a:xfrm>
          <a:prstGeom prst="rect">
            <a:avLst/>
          </a:prstGeom>
        </p:spPr>
      </p:pic>
    </p:spTree>
    <p:extLst>
      <p:ext uri="{BB962C8B-B14F-4D97-AF65-F5344CB8AC3E}">
        <p14:creationId xmlns:p14="http://schemas.microsoft.com/office/powerpoint/2010/main" val="287637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Morphologic Methods</a:t>
            </a:r>
            <a:br>
              <a:rPr lang="en-US" i="1" dirty="0" smtClean="0"/>
            </a:br>
            <a:endParaRPr lang="ar-SA" dirty="0"/>
          </a:p>
        </p:txBody>
      </p:sp>
      <p:sp>
        <p:nvSpPr>
          <p:cNvPr id="3" name="Content Placeholder 2"/>
          <p:cNvSpPr>
            <a:spLocks noGrp="1"/>
          </p:cNvSpPr>
          <p:nvPr>
            <p:ph idx="1"/>
          </p:nvPr>
        </p:nvSpPr>
        <p:spPr/>
        <p:txBody>
          <a:bodyPr/>
          <a:lstStyle/>
          <a:p>
            <a:pPr algn="l" rtl="0"/>
            <a:r>
              <a:rPr lang="en-US" i="1" dirty="0">
                <a:solidFill>
                  <a:srgbClr val="FF0000"/>
                </a:solidFill>
              </a:rPr>
              <a:t>Fine needle </a:t>
            </a:r>
            <a:r>
              <a:rPr lang="en-US" i="1" dirty="0" smtClean="0">
                <a:solidFill>
                  <a:srgbClr val="FF0000"/>
                </a:solidFill>
              </a:rPr>
              <a:t>aspiration</a:t>
            </a:r>
            <a:r>
              <a:rPr lang="en-US" dirty="0" smtClean="0"/>
              <a:t> </a:t>
            </a:r>
            <a:r>
              <a:rPr lang="en-US" dirty="0"/>
              <a:t>involves aspiration of cells from a mass, followed by </a:t>
            </a:r>
            <a:r>
              <a:rPr lang="en-US" dirty="0" err="1"/>
              <a:t>cytologic</a:t>
            </a:r>
            <a:r>
              <a:rPr lang="en-US" dirty="0"/>
              <a:t> examination of the smear. </a:t>
            </a:r>
            <a:endParaRPr lang="en-US" dirty="0" smtClean="0"/>
          </a:p>
          <a:p>
            <a:pPr algn="l" rtl="0"/>
            <a:r>
              <a:rPr lang="en-US" dirty="0" smtClean="0"/>
              <a:t>This </a:t>
            </a:r>
            <a:r>
              <a:rPr lang="en-US" dirty="0"/>
              <a:t>procedure is used most commonly with readily palpable lesions affecting the breast, thyroid, lymph nodes, and salivary glands. </a:t>
            </a:r>
            <a:endParaRPr lang="en-US" dirty="0" smtClean="0"/>
          </a:p>
          <a:p>
            <a:pPr algn="l" rtl="0"/>
            <a:r>
              <a:rPr lang="en-US" dirty="0" smtClean="0"/>
              <a:t>Modern </a:t>
            </a:r>
            <a:r>
              <a:rPr lang="en-US" dirty="0"/>
              <a:t>imaging techniques permit extension of the method to deeper structures, such as the liver, pancreas, and pelvic lymph nodes. </a:t>
            </a:r>
            <a:endParaRPr lang="ar-SA" dirty="0"/>
          </a:p>
        </p:txBody>
      </p:sp>
    </p:spTree>
    <p:extLst>
      <p:ext uri="{BB962C8B-B14F-4D97-AF65-F5344CB8AC3E}">
        <p14:creationId xmlns:p14="http://schemas.microsoft.com/office/powerpoint/2010/main" val="211099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725" y="165487"/>
            <a:ext cx="10515600" cy="1325563"/>
          </a:xfrm>
        </p:spPr>
        <p:txBody>
          <a:bodyPr/>
          <a:lstStyle/>
          <a:p>
            <a:pPr algn="ctr"/>
            <a:r>
              <a:rPr lang="en-US" dirty="0" smtClean="0"/>
              <a:t>Fine Needle Aspiration</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4562" y="1491050"/>
            <a:ext cx="5758249" cy="5227788"/>
          </a:xfrm>
        </p:spPr>
      </p:pic>
    </p:spTree>
    <p:extLst>
      <p:ext uri="{BB962C8B-B14F-4D97-AF65-F5344CB8AC3E}">
        <p14:creationId xmlns:p14="http://schemas.microsoft.com/office/powerpoint/2010/main" val="369785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Morphologic Methods</a:t>
            </a:r>
            <a:br>
              <a:rPr lang="en-US" i="1" dirty="0" smtClean="0"/>
            </a:br>
            <a:endParaRPr lang="ar-SA" dirty="0"/>
          </a:p>
        </p:txBody>
      </p:sp>
      <p:sp>
        <p:nvSpPr>
          <p:cNvPr id="3" name="Content Placeholder 2"/>
          <p:cNvSpPr>
            <a:spLocks noGrp="1"/>
          </p:cNvSpPr>
          <p:nvPr>
            <p:ph idx="1"/>
          </p:nvPr>
        </p:nvSpPr>
        <p:spPr/>
        <p:txBody>
          <a:bodyPr>
            <a:normAutofit/>
          </a:bodyPr>
          <a:lstStyle/>
          <a:p>
            <a:pPr algn="l" rtl="0"/>
            <a:r>
              <a:rPr lang="en-US" i="1" dirty="0" err="1">
                <a:solidFill>
                  <a:srgbClr val="FF0000"/>
                </a:solidFill>
              </a:rPr>
              <a:t>Cytologic</a:t>
            </a:r>
            <a:r>
              <a:rPr lang="en-US" i="1" dirty="0">
                <a:solidFill>
                  <a:srgbClr val="FF0000"/>
                </a:solidFill>
              </a:rPr>
              <a:t> (</a:t>
            </a:r>
            <a:r>
              <a:rPr lang="en-US" i="1" dirty="0" err="1">
                <a:solidFill>
                  <a:srgbClr val="FF0000"/>
                </a:solidFill>
              </a:rPr>
              <a:t>Papanicolaou</a:t>
            </a:r>
            <a:r>
              <a:rPr lang="en-US" i="1" dirty="0">
                <a:solidFill>
                  <a:srgbClr val="FF0000"/>
                </a:solidFill>
              </a:rPr>
              <a:t>) smears</a:t>
            </a:r>
            <a:r>
              <a:rPr lang="en-US" dirty="0"/>
              <a:t> provide another method for the detection of cancer. Historically, this approach has been used widely for discovery of carcinoma of the </a:t>
            </a:r>
            <a:r>
              <a:rPr lang="en-US" dirty="0" smtClean="0"/>
              <a:t>cervix but </a:t>
            </a:r>
            <a:r>
              <a:rPr lang="en-US" dirty="0"/>
              <a:t>now it is used to investigate many other forms of suspected malignancy, such as endometrial carcinoma, bronchogenic carcinoma, bladder and prostate tumors, and gastric </a:t>
            </a:r>
            <a:r>
              <a:rPr lang="en-US" dirty="0" smtClean="0"/>
              <a:t>carcinomas</a:t>
            </a:r>
            <a:r>
              <a:rPr lang="en-US" dirty="0"/>
              <a:t>.</a:t>
            </a:r>
            <a:endParaRPr lang="ar-SA" dirty="0"/>
          </a:p>
        </p:txBody>
      </p:sp>
    </p:spTree>
    <p:extLst>
      <p:ext uri="{BB962C8B-B14F-4D97-AF65-F5344CB8AC3E}">
        <p14:creationId xmlns:p14="http://schemas.microsoft.com/office/powerpoint/2010/main" val="411898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Cytological smear</a:t>
            </a:r>
            <a:endParaRPr lang="ar-SA" dirty="0"/>
          </a:p>
        </p:txBody>
      </p:sp>
      <p:pic>
        <p:nvPicPr>
          <p:cNvPr id="4" name="Content Placeholder 3"/>
          <p:cNvPicPr>
            <a:picLocks noGrp="1" noChangeAspect="1"/>
          </p:cNvPicPr>
          <p:nvPr>
            <p:ph idx="1"/>
          </p:nvPr>
        </p:nvPicPr>
        <p:blipFill>
          <a:blip r:embed="rId2"/>
          <a:stretch>
            <a:fillRect/>
          </a:stretch>
        </p:blipFill>
        <p:spPr>
          <a:xfrm>
            <a:off x="2042984" y="1828800"/>
            <a:ext cx="8246075" cy="4917989"/>
          </a:xfrm>
          <a:prstGeom prst="rect">
            <a:avLst/>
          </a:prstGeom>
        </p:spPr>
      </p:pic>
    </p:spTree>
    <p:extLst>
      <p:ext uri="{BB962C8B-B14F-4D97-AF65-F5344CB8AC3E}">
        <p14:creationId xmlns:p14="http://schemas.microsoft.com/office/powerpoint/2010/main" val="401527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Morphologic Methods</a:t>
            </a:r>
            <a:br>
              <a:rPr lang="en-US" i="1" dirty="0" smtClean="0"/>
            </a:br>
            <a:endParaRPr lang="ar-SA" dirty="0"/>
          </a:p>
        </p:txBody>
      </p:sp>
      <p:sp>
        <p:nvSpPr>
          <p:cNvPr id="3" name="Content Placeholder 2"/>
          <p:cNvSpPr>
            <a:spLocks noGrp="1"/>
          </p:cNvSpPr>
          <p:nvPr>
            <p:ph idx="1"/>
          </p:nvPr>
        </p:nvSpPr>
        <p:spPr/>
        <p:txBody>
          <a:bodyPr/>
          <a:lstStyle/>
          <a:p>
            <a:pPr algn="l" rtl="0"/>
            <a:r>
              <a:rPr lang="en-US" i="1" dirty="0">
                <a:solidFill>
                  <a:srgbClr val="FF0000"/>
                </a:solidFill>
              </a:rPr>
              <a:t>Immunocytochemistry</a:t>
            </a:r>
            <a:r>
              <a:rPr lang="en-US" dirty="0"/>
              <a:t> offers a powerful adjunct to routine histologic examination. </a:t>
            </a:r>
            <a:endParaRPr lang="en-US" dirty="0" smtClean="0"/>
          </a:p>
          <a:p>
            <a:pPr algn="l" rtl="0"/>
            <a:r>
              <a:rPr lang="en-US" dirty="0" smtClean="0"/>
              <a:t>Detection </a:t>
            </a:r>
            <a:r>
              <a:rPr lang="en-US" dirty="0"/>
              <a:t>of cytokeratin by specific monoclonal antibodies labeled with peroxidase points to a diagnosis of undifferentiated carcinoma rather than large cell lymphoma. </a:t>
            </a:r>
            <a:endParaRPr lang="en-US" dirty="0" smtClean="0"/>
          </a:p>
          <a:p>
            <a:pPr algn="l" rtl="0"/>
            <a:r>
              <a:rPr lang="en-US" dirty="0"/>
              <a:t>D</a:t>
            </a:r>
            <a:r>
              <a:rPr lang="en-US" dirty="0" smtClean="0"/>
              <a:t>etection </a:t>
            </a:r>
            <a:r>
              <a:rPr lang="en-US" dirty="0"/>
              <a:t>of prostate-specific antigen (PSA) in metastatic deposits by </a:t>
            </a:r>
            <a:r>
              <a:rPr lang="en-US" dirty="0" err="1"/>
              <a:t>immunohistochemical</a:t>
            </a:r>
            <a:r>
              <a:rPr lang="en-US" dirty="0"/>
              <a:t> staining allows definitive diagnosis of a primary tumor in the </a:t>
            </a:r>
            <a:r>
              <a:rPr lang="en-US" dirty="0" smtClean="0"/>
              <a:t>prostate</a:t>
            </a:r>
            <a:endParaRPr lang="ar-SA" dirty="0"/>
          </a:p>
        </p:txBody>
      </p:sp>
    </p:spTree>
    <p:extLst>
      <p:ext uri="{BB962C8B-B14F-4D97-AF65-F5344CB8AC3E}">
        <p14:creationId xmlns:p14="http://schemas.microsoft.com/office/powerpoint/2010/main" val="256489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Objectives                                           </a:t>
            </a:r>
            <a:endParaRPr lang="ar-SA" sz="5400" b="1" dirty="0"/>
          </a:p>
        </p:txBody>
      </p:sp>
      <p:sp>
        <p:nvSpPr>
          <p:cNvPr id="3" name="Content Placeholder 2"/>
          <p:cNvSpPr>
            <a:spLocks noGrp="1"/>
          </p:cNvSpPr>
          <p:nvPr>
            <p:ph idx="1"/>
          </p:nvPr>
        </p:nvSpPr>
        <p:spPr/>
        <p:txBody>
          <a:bodyPr/>
          <a:lstStyle/>
          <a:p>
            <a:pPr algn="l" rtl="0"/>
            <a:r>
              <a:rPr lang="en-US" b="1" dirty="0"/>
              <a:t>Define grading and staging of malignant tumors.</a:t>
            </a:r>
            <a:endParaRPr lang="en-US" b="1" u="words" dirty="0"/>
          </a:p>
          <a:p>
            <a:pPr lvl="0" algn="l" rtl="0"/>
            <a:r>
              <a:rPr lang="en-US" b="1" dirty="0" smtClean="0"/>
              <a:t>Explain </a:t>
            </a:r>
            <a:r>
              <a:rPr lang="en-US" b="1" dirty="0"/>
              <a:t>the effect of tumor location and its hormonal products on the patient. </a:t>
            </a:r>
            <a:endParaRPr lang="en-US" b="1" u="words" dirty="0"/>
          </a:p>
          <a:p>
            <a:pPr lvl="0" algn="l" rtl="0"/>
            <a:r>
              <a:rPr lang="en-US" b="1" dirty="0"/>
              <a:t>Understand the concept of cancer cachexia and paraneoplastic syndromes.</a:t>
            </a:r>
            <a:endParaRPr lang="en-US" b="1" u="words" dirty="0"/>
          </a:p>
          <a:p>
            <a:pPr lvl="0" algn="l" rtl="0"/>
            <a:r>
              <a:rPr lang="en-US" b="1" dirty="0" smtClean="0"/>
              <a:t>Know </a:t>
            </a:r>
            <a:r>
              <a:rPr lang="en-US" b="1" dirty="0"/>
              <a:t>the different laboratory methods of cancer diagnosis and follow </a:t>
            </a:r>
            <a:r>
              <a:rPr lang="en-US" b="1" dirty="0" smtClean="0"/>
              <a:t>up.</a:t>
            </a:r>
            <a:endParaRPr lang="en-US" b="1" u="words" dirty="0"/>
          </a:p>
          <a:p>
            <a:pPr marL="0" indent="0">
              <a:buNone/>
            </a:pPr>
            <a:r>
              <a:rPr lang="en-US" b="1" dirty="0"/>
              <a:t> </a:t>
            </a:r>
            <a:endParaRPr lang="en-US" b="1" u="words" dirty="0"/>
          </a:p>
          <a:p>
            <a:endParaRPr lang="ar-SA" dirty="0"/>
          </a:p>
        </p:txBody>
      </p:sp>
    </p:spTree>
    <p:extLst>
      <p:ext uri="{BB962C8B-B14F-4D97-AF65-F5344CB8AC3E}">
        <p14:creationId xmlns:p14="http://schemas.microsoft.com/office/powerpoint/2010/main" val="59927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Immunocytochemistry</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022" y="1705887"/>
            <a:ext cx="4499275"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994" y="1660290"/>
            <a:ext cx="4654378" cy="4412134"/>
          </a:xfrm>
          <a:prstGeom prst="rect">
            <a:avLst/>
          </a:prstGeom>
        </p:spPr>
      </p:pic>
    </p:spTree>
    <p:extLst>
      <p:ext uri="{BB962C8B-B14F-4D97-AF65-F5344CB8AC3E}">
        <p14:creationId xmlns:p14="http://schemas.microsoft.com/office/powerpoint/2010/main" val="228222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Morphologic Methods</a:t>
            </a:r>
            <a:br>
              <a:rPr lang="en-US" i="1" dirty="0" smtClean="0"/>
            </a:br>
            <a:endParaRPr lang="ar-SA" dirty="0"/>
          </a:p>
        </p:txBody>
      </p:sp>
      <p:sp>
        <p:nvSpPr>
          <p:cNvPr id="4" name="AutoShape 2" descr="mk:@MSITStore:C:\Users\kk29215.KSUHS\Desktop\books\Robbins%20pathologic%20basis%20of%20diseases%20-%208th%20Ed.chm::/f4-u1.0-b978-1-4377-0792-2..50012-2..gr49.jp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r>
              <a:rPr lang="en-US" i="1" dirty="0">
                <a:solidFill>
                  <a:srgbClr val="FF0000"/>
                </a:solidFill>
              </a:rPr>
              <a:t>Flow </a:t>
            </a:r>
            <a:r>
              <a:rPr lang="en-US" i="1" dirty="0" err="1">
                <a:solidFill>
                  <a:srgbClr val="FF0000"/>
                </a:solidFill>
              </a:rPr>
              <a:t>cytometry</a:t>
            </a:r>
            <a:r>
              <a:rPr lang="en-US" dirty="0"/>
              <a:t> is used routinely in the classification of </a:t>
            </a:r>
            <a:r>
              <a:rPr lang="en-US" dirty="0" err="1"/>
              <a:t>leukemias</a:t>
            </a:r>
            <a:r>
              <a:rPr lang="en-US" dirty="0"/>
              <a:t> and lymphomas. In this method, fluorescent antibodies against cell surface molecules and differentiation antigens are used to obtain the phenotype of malignant cells.</a:t>
            </a:r>
            <a:endParaRPr lang="ar-SA" dirty="0"/>
          </a:p>
        </p:txBody>
      </p:sp>
    </p:spTree>
    <p:extLst>
      <p:ext uri="{BB962C8B-B14F-4D97-AF65-F5344CB8AC3E}">
        <p14:creationId xmlns:p14="http://schemas.microsoft.com/office/powerpoint/2010/main" val="376765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Tumor Markers</a:t>
            </a:r>
            <a:br>
              <a:rPr lang="en-US" i="1" dirty="0" smtClean="0"/>
            </a:br>
            <a:endParaRPr lang="ar-SA" dirty="0"/>
          </a:p>
        </p:txBody>
      </p:sp>
      <p:sp>
        <p:nvSpPr>
          <p:cNvPr id="3" name="Content Placeholder 2"/>
          <p:cNvSpPr>
            <a:spLocks noGrp="1"/>
          </p:cNvSpPr>
          <p:nvPr>
            <p:ph idx="1"/>
          </p:nvPr>
        </p:nvSpPr>
        <p:spPr/>
        <p:txBody>
          <a:bodyPr>
            <a:normAutofit lnSpcReduction="10000"/>
          </a:bodyPr>
          <a:lstStyle/>
          <a:p>
            <a:pPr algn="l" rtl="0"/>
            <a:r>
              <a:rPr lang="en-US" dirty="0"/>
              <a:t>Biochemical assays for </a:t>
            </a:r>
            <a:r>
              <a:rPr lang="en-US" dirty="0">
                <a:solidFill>
                  <a:srgbClr val="FF0000"/>
                </a:solidFill>
              </a:rPr>
              <a:t>tumor-associated enzymes, hormones, and other tumor markers</a:t>
            </a:r>
            <a:r>
              <a:rPr lang="en-US" dirty="0"/>
              <a:t> in the blood cannot be utilized for definitive diagnosis of </a:t>
            </a:r>
            <a:r>
              <a:rPr lang="en-US" dirty="0" smtClean="0"/>
              <a:t>cancer</a:t>
            </a:r>
          </a:p>
          <a:p>
            <a:pPr algn="l" rtl="0"/>
            <a:r>
              <a:rPr lang="en-US" dirty="0" smtClean="0"/>
              <a:t>they </a:t>
            </a:r>
            <a:r>
              <a:rPr lang="en-US" dirty="0"/>
              <a:t>can be useful screening tests and in some instances have utility in quantitating the response to therapy or detecting disease recurrence. </a:t>
            </a:r>
            <a:endParaRPr lang="en-US" dirty="0" smtClean="0"/>
          </a:p>
          <a:p>
            <a:pPr algn="l" rtl="0"/>
            <a:r>
              <a:rPr lang="en-US" dirty="0" smtClean="0"/>
              <a:t>PSA</a:t>
            </a:r>
            <a:r>
              <a:rPr lang="en-US" dirty="0"/>
              <a:t>, used to screen for prostatic adenocarcinoma, may be one of the most frequently and successfully used tumor markers in clinical practice. Prostatic carcinoma can be suspected when elevated levels of PSA are found in the blood. </a:t>
            </a:r>
            <a:r>
              <a:rPr lang="en-US" i="1" dirty="0" smtClean="0"/>
              <a:t> </a:t>
            </a:r>
          </a:p>
          <a:p>
            <a:pPr algn="l" rtl="0"/>
            <a:r>
              <a:rPr lang="en-US" i="1" dirty="0"/>
              <a:t>T</a:t>
            </a:r>
            <a:r>
              <a:rPr lang="en-US" i="1" dirty="0" smtClean="0"/>
              <a:t>he </a:t>
            </a:r>
            <a:r>
              <a:rPr lang="en-US" i="1" dirty="0"/>
              <a:t>PSA test suffers from both low sensitivity and low specificity</a:t>
            </a:r>
            <a:r>
              <a:rPr lang="en-US" dirty="0"/>
              <a:t>. </a:t>
            </a:r>
            <a:endParaRPr lang="ar-SA" dirty="0"/>
          </a:p>
        </p:txBody>
      </p:sp>
    </p:spTree>
    <p:extLst>
      <p:ext uri="{BB962C8B-B14F-4D97-AF65-F5344CB8AC3E}">
        <p14:creationId xmlns:p14="http://schemas.microsoft.com/office/powerpoint/2010/main" val="209466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354" y="782594"/>
            <a:ext cx="7388381" cy="5336704"/>
          </a:xfrm>
        </p:spPr>
      </p:pic>
    </p:spTree>
    <p:extLst>
      <p:ext uri="{BB962C8B-B14F-4D97-AF65-F5344CB8AC3E}">
        <p14:creationId xmlns:p14="http://schemas.microsoft.com/office/powerpoint/2010/main" val="201822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Molecular Diagnosis</a:t>
            </a:r>
            <a:br>
              <a:rPr lang="en-US" i="1" dirty="0" smtClean="0"/>
            </a:br>
            <a:endParaRPr lang="ar-SA" dirty="0"/>
          </a:p>
        </p:txBody>
      </p:sp>
      <p:sp>
        <p:nvSpPr>
          <p:cNvPr id="3" name="Content Placeholder 2"/>
          <p:cNvSpPr>
            <a:spLocks noGrp="1"/>
          </p:cNvSpPr>
          <p:nvPr>
            <p:ph idx="1"/>
          </p:nvPr>
        </p:nvSpPr>
        <p:spPr/>
        <p:txBody>
          <a:bodyPr>
            <a:normAutofit/>
          </a:bodyPr>
          <a:lstStyle/>
          <a:p>
            <a:pPr algn="l" rtl="0"/>
            <a:r>
              <a:rPr lang="en-US" i="1" dirty="0">
                <a:solidFill>
                  <a:srgbClr val="FF0000"/>
                </a:solidFill>
              </a:rPr>
              <a:t>Diagnosis of malignancy</a:t>
            </a:r>
            <a:r>
              <a:rPr lang="en-US" dirty="0"/>
              <a:t>: Because each T and B cell exhibits unique rearrangement of its antigen receptor genes, polymerase chain reaction (PCR)–based detection of T cell receptor or immunoglobulin genes allows distinction between monoclonal (neoplastic) and polyclonal (reactive) proliferations. </a:t>
            </a:r>
            <a:endParaRPr lang="en-US" dirty="0" smtClean="0"/>
          </a:p>
          <a:p>
            <a:pPr algn="l" rtl="0"/>
            <a:r>
              <a:rPr lang="en-US" dirty="0" smtClean="0">
                <a:solidFill>
                  <a:srgbClr val="FF0000"/>
                </a:solidFill>
              </a:rPr>
              <a:t>Many </a:t>
            </a:r>
            <a:r>
              <a:rPr lang="en-US" dirty="0">
                <a:solidFill>
                  <a:srgbClr val="FF0000"/>
                </a:solidFill>
              </a:rPr>
              <a:t>hematopoietic neoplasms</a:t>
            </a:r>
            <a:r>
              <a:rPr lang="en-US" dirty="0"/>
              <a:t>, as well as a few solid tumors, are defined by particular translocations, so the diagnosis can be made by detection of such </a:t>
            </a:r>
            <a:r>
              <a:rPr lang="en-US" dirty="0" smtClean="0"/>
              <a:t>translocations. Fluorescence </a:t>
            </a:r>
            <a:r>
              <a:rPr lang="en-US" dirty="0"/>
              <a:t>in situ hybridization (FISH) or PCR </a:t>
            </a:r>
            <a:r>
              <a:rPr lang="en-US" dirty="0" smtClean="0"/>
              <a:t>analysis can </a:t>
            </a:r>
            <a:r>
              <a:rPr lang="en-US" dirty="0"/>
              <a:t>be used to </a:t>
            </a:r>
            <a:r>
              <a:rPr lang="en-US" dirty="0" smtClean="0"/>
              <a:t>detect translocations.</a:t>
            </a:r>
            <a:endParaRPr lang="ar-SA" dirty="0"/>
          </a:p>
        </p:txBody>
      </p:sp>
    </p:spTree>
    <p:extLst>
      <p:ext uri="{BB962C8B-B14F-4D97-AF65-F5344CB8AC3E}">
        <p14:creationId xmlns:p14="http://schemas.microsoft.com/office/powerpoint/2010/main" val="28468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Molecular Diagnosis</a:t>
            </a:r>
            <a:br>
              <a:rPr lang="en-US" i="1" dirty="0" smtClean="0"/>
            </a:br>
            <a:endParaRPr lang="ar-SA" dirty="0"/>
          </a:p>
        </p:txBody>
      </p:sp>
      <p:sp>
        <p:nvSpPr>
          <p:cNvPr id="3" name="Content Placeholder 2"/>
          <p:cNvSpPr>
            <a:spLocks noGrp="1"/>
          </p:cNvSpPr>
          <p:nvPr>
            <p:ph idx="1"/>
          </p:nvPr>
        </p:nvSpPr>
        <p:spPr/>
        <p:txBody>
          <a:bodyPr/>
          <a:lstStyle/>
          <a:p>
            <a:pPr algn="l" rtl="0"/>
            <a:r>
              <a:rPr lang="en-US" i="1" dirty="0">
                <a:solidFill>
                  <a:srgbClr val="FF0000"/>
                </a:solidFill>
              </a:rPr>
              <a:t>Prognosis and behavior</a:t>
            </a:r>
            <a:r>
              <a:rPr lang="en-US" dirty="0"/>
              <a:t>: Certain genetic alterations are associated with a poor prognosis, and thus the presence of these alterations determines the patient’s subsequent therapy. FISH and PCR methods can be used to detect amplification of oncogenes such as </a:t>
            </a:r>
            <a:r>
              <a:rPr lang="en-US" i="1" dirty="0"/>
              <a:t>HER2/NEU</a:t>
            </a:r>
            <a:r>
              <a:rPr lang="en-US" dirty="0"/>
              <a:t> and </a:t>
            </a:r>
            <a:r>
              <a:rPr lang="en-US" i="1" dirty="0"/>
              <a:t>NMYC,</a:t>
            </a:r>
            <a:r>
              <a:rPr lang="en-US" dirty="0"/>
              <a:t> which provide prognostic and therapeutic information for breast cancers and </a:t>
            </a:r>
            <a:r>
              <a:rPr lang="en-US" dirty="0" err="1"/>
              <a:t>neuroblastomas</a:t>
            </a:r>
            <a:r>
              <a:rPr lang="en-US" dirty="0"/>
              <a:t>.</a:t>
            </a:r>
          </a:p>
          <a:p>
            <a:pPr algn="l" rtl="0"/>
            <a:endParaRPr lang="ar-SA" dirty="0"/>
          </a:p>
        </p:txBody>
      </p:sp>
    </p:spTree>
    <p:extLst>
      <p:ext uri="{BB962C8B-B14F-4D97-AF65-F5344CB8AC3E}">
        <p14:creationId xmlns:p14="http://schemas.microsoft.com/office/powerpoint/2010/main" val="132985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Molecular Diagnosis</a:t>
            </a:r>
            <a:br>
              <a:rPr lang="en-US" i="1" dirty="0" smtClean="0"/>
            </a:br>
            <a:endParaRPr lang="ar-SA" dirty="0"/>
          </a:p>
        </p:txBody>
      </p:sp>
      <p:sp>
        <p:nvSpPr>
          <p:cNvPr id="3" name="Content Placeholder 2"/>
          <p:cNvSpPr>
            <a:spLocks noGrp="1"/>
          </p:cNvSpPr>
          <p:nvPr>
            <p:ph idx="1"/>
          </p:nvPr>
        </p:nvSpPr>
        <p:spPr/>
        <p:txBody>
          <a:bodyPr/>
          <a:lstStyle/>
          <a:p>
            <a:pPr algn="l" rtl="0"/>
            <a:r>
              <a:rPr lang="en-US" i="1" dirty="0">
                <a:solidFill>
                  <a:srgbClr val="FF0000"/>
                </a:solidFill>
              </a:rPr>
              <a:t>Detection of minimal residual disease</a:t>
            </a:r>
            <a:r>
              <a:rPr lang="en-US" dirty="0"/>
              <a:t>: Another emerging use of molecular techniques is for detection of minimal residual disease after treatment. </a:t>
            </a:r>
            <a:endParaRPr lang="en-US" dirty="0" smtClean="0"/>
          </a:p>
          <a:p>
            <a:pPr algn="l" rtl="0"/>
            <a:r>
              <a:rPr lang="en-US" i="1" dirty="0">
                <a:solidFill>
                  <a:srgbClr val="FF0000"/>
                </a:solidFill>
              </a:rPr>
              <a:t>Diagnosis of hereditary predisposition to cancer</a:t>
            </a:r>
            <a:r>
              <a:rPr lang="en-US" dirty="0"/>
              <a:t>: </a:t>
            </a:r>
            <a:r>
              <a:rPr lang="en-US" dirty="0" err="1"/>
              <a:t>Germline</a:t>
            </a:r>
            <a:r>
              <a:rPr lang="en-US" dirty="0"/>
              <a:t> mutation of several tumor suppressor genes, such as </a:t>
            </a:r>
            <a:r>
              <a:rPr lang="en-US" i="1" dirty="0"/>
              <a:t>BRCA1,</a:t>
            </a:r>
            <a:r>
              <a:rPr lang="en-US" dirty="0"/>
              <a:t> increases a patient’s risk for development of certain types of cancer. Thus, detection of these mutated alleles may allow the patient and the physician to devise an aggressive screening protocol, as well as an opportunity for prophylactic surgery. In addition, such detection allows genetic counseling of relatives at risk.</a:t>
            </a:r>
          </a:p>
          <a:p>
            <a:pPr algn="l" rtl="0"/>
            <a:endParaRPr lang="ar-SA" dirty="0"/>
          </a:p>
        </p:txBody>
      </p:sp>
    </p:spTree>
    <p:extLst>
      <p:ext uri="{BB962C8B-B14F-4D97-AF65-F5344CB8AC3E}">
        <p14:creationId xmlns:p14="http://schemas.microsoft.com/office/powerpoint/2010/main" val="1960726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Molecular Diagnosis</a:t>
            </a:r>
            <a:br>
              <a:rPr lang="en-US" i="1" dirty="0" smtClean="0"/>
            </a:br>
            <a:endParaRPr lang="ar-SA" dirty="0"/>
          </a:p>
        </p:txBody>
      </p:sp>
      <p:sp>
        <p:nvSpPr>
          <p:cNvPr id="3" name="Content Placeholder 2"/>
          <p:cNvSpPr>
            <a:spLocks noGrp="1"/>
          </p:cNvSpPr>
          <p:nvPr>
            <p:ph idx="1"/>
          </p:nvPr>
        </p:nvSpPr>
        <p:spPr/>
        <p:txBody>
          <a:bodyPr>
            <a:normAutofit/>
          </a:bodyPr>
          <a:lstStyle/>
          <a:p>
            <a:pPr algn="l" rtl="0"/>
            <a:r>
              <a:rPr lang="en-US" i="1" dirty="0">
                <a:solidFill>
                  <a:srgbClr val="FF0000"/>
                </a:solidFill>
              </a:rPr>
              <a:t>Therapeutic decision-making</a:t>
            </a:r>
            <a:r>
              <a:rPr lang="en-US" dirty="0"/>
              <a:t>: Therapies that directly target specific mutations are increasingly being developed, and thus detection of such mutations in a tumor can guide the development of targeted therapy, as discussed later. </a:t>
            </a:r>
            <a:endParaRPr lang="ar-SA" dirty="0"/>
          </a:p>
        </p:txBody>
      </p:sp>
    </p:spTree>
    <p:extLst>
      <p:ext uri="{BB962C8B-B14F-4D97-AF65-F5344CB8AC3E}">
        <p14:creationId xmlns:p14="http://schemas.microsoft.com/office/powerpoint/2010/main" val="241563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Molecular Profiling of Tumors</a:t>
            </a:r>
            <a:br>
              <a:rPr lang="en-US" i="1" dirty="0"/>
            </a:br>
            <a:endParaRPr lang="ar-SA" dirty="0"/>
          </a:p>
        </p:txBody>
      </p:sp>
      <p:sp>
        <p:nvSpPr>
          <p:cNvPr id="3" name="Content Placeholder 2"/>
          <p:cNvSpPr>
            <a:spLocks noGrp="1"/>
          </p:cNvSpPr>
          <p:nvPr>
            <p:ph idx="1"/>
          </p:nvPr>
        </p:nvSpPr>
        <p:spPr/>
        <p:txBody>
          <a:bodyPr/>
          <a:lstStyle/>
          <a:p>
            <a:pPr algn="l" rtl="0"/>
            <a:r>
              <a:rPr lang="en-US" dirty="0"/>
              <a:t>Expression Profiling</a:t>
            </a:r>
          </a:p>
          <a:p>
            <a:pPr algn="l" rtl="0"/>
            <a:r>
              <a:rPr lang="en-US" dirty="0"/>
              <a:t>Whole Genome Sequencing</a:t>
            </a:r>
          </a:p>
          <a:p>
            <a:pPr algn="l" rtl="0"/>
            <a:endParaRPr lang="ar-SA" dirty="0"/>
          </a:p>
        </p:txBody>
      </p:sp>
    </p:spTree>
    <p:extLst>
      <p:ext uri="{BB962C8B-B14F-4D97-AF65-F5344CB8AC3E}">
        <p14:creationId xmlns:p14="http://schemas.microsoft.com/office/powerpoint/2010/main" val="288368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3168"/>
            <a:ext cx="10515600" cy="957520"/>
          </a:xfrm>
        </p:spPr>
        <p:txBody>
          <a:bodyPr>
            <a:normAutofit fontScale="90000"/>
          </a:bodyPr>
          <a:lstStyle/>
          <a:p>
            <a:pPr marL="228600" lvl="0" indent="-228600" algn="l" rtl="0" fontAlgn="base">
              <a:spcBef>
                <a:spcPts val="1000"/>
              </a:spcBef>
              <a:buFont typeface="Arial" panose="020B0604020202020204" pitchFamily="34" charset="0"/>
              <a:buChar char="•"/>
            </a:pPr>
            <a:r>
              <a:rPr lang="en-US" sz="3600" b="1" u="sng" dirty="0" smtClean="0"/>
              <a:t>Expression Profiling</a:t>
            </a:r>
            <a:r>
              <a:rPr lang="en-US" sz="3600" dirty="0" smtClean="0"/>
              <a:t>: </a:t>
            </a:r>
            <a:r>
              <a:rPr lang="en-US" sz="2000" dirty="0" smtClean="0">
                <a:solidFill>
                  <a:prstClr val="black"/>
                </a:solidFill>
                <a:latin typeface="Calibri" panose="020F0502020204030204"/>
              </a:rPr>
              <a:t>allows</a:t>
            </a:r>
            <a:r>
              <a:rPr lang="en-US" sz="3600" dirty="0" smtClean="0">
                <a:solidFill>
                  <a:prstClr val="black"/>
                </a:solidFill>
                <a:latin typeface="Calibri" panose="020F0502020204030204"/>
              </a:rPr>
              <a:t> </a:t>
            </a:r>
            <a:r>
              <a:rPr lang="en-US" sz="2000" dirty="0">
                <a:solidFill>
                  <a:prstClr val="black"/>
                </a:solidFill>
                <a:latin typeface="Calibri" panose="020F0502020204030204"/>
              </a:rPr>
              <a:t>simultaneous measurements of the expression levels of several thousand genes. </a:t>
            </a:r>
            <a:br>
              <a:rPr lang="en-US" sz="2000" dirty="0">
                <a:solidFill>
                  <a:prstClr val="black"/>
                </a:solidFill>
                <a:latin typeface="Calibri" panose="020F0502020204030204"/>
              </a:rPr>
            </a:br>
            <a:r>
              <a:rPr lang="en-US" dirty="0" smtClean="0"/>
              <a:t/>
            </a:r>
            <a:br>
              <a:rPr lang="en-US" dirty="0" smtClean="0"/>
            </a:br>
            <a:endParaRPr lang="ar-SA" dirty="0"/>
          </a:p>
        </p:txBody>
      </p:sp>
      <p:pic>
        <p:nvPicPr>
          <p:cNvPr id="4" name="Content Placeholder 3"/>
          <p:cNvPicPr>
            <a:picLocks noGrp="1" noChangeAspect="1"/>
          </p:cNvPicPr>
          <p:nvPr>
            <p:ph idx="1"/>
          </p:nvPr>
        </p:nvPicPr>
        <p:blipFill>
          <a:blip r:embed="rId2"/>
          <a:stretch>
            <a:fillRect/>
          </a:stretch>
        </p:blipFill>
        <p:spPr>
          <a:xfrm>
            <a:off x="3690551" y="1367481"/>
            <a:ext cx="5107459" cy="5296929"/>
          </a:xfrm>
          <a:prstGeom prst="rect">
            <a:avLst/>
          </a:prstGeom>
        </p:spPr>
      </p:pic>
    </p:spTree>
    <p:extLst>
      <p:ext uri="{BB962C8B-B14F-4D97-AF65-F5344CB8AC3E}">
        <p14:creationId xmlns:p14="http://schemas.microsoft.com/office/powerpoint/2010/main" val="390431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0" i="0" dirty="0" smtClean="0">
                <a:solidFill>
                  <a:srgbClr val="000000"/>
                </a:solidFill>
                <a:effectLst/>
                <a:latin typeface="Whitney A"/>
              </a:rPr>
              <a:t>Grading and Staging of Cancer</a:t>
            </a:r>
            <a:br>
              <a:rPr lang="en-US" b="0" i="0" dirty="0" smtClean="0">
                <a:solidFill>
                  <a:srgbClr val="000000"/>
                </a:solidFill>
                <a:effectLst/>
                <a:latin typeface="Whitney A"/>
              </a:rPr>
            </a:br>
            <a:endParaRPr lang="ar-SA" dirty="0"/>
          </a:p>
        </p:txBody>
      </p:sp>
      <p:sp>
        <p:nvSpPr>
          <p:cNvPr id="3" name="Content Placeholder 2"/>
          <p:cNvSpPr>
            <a:spLocks noGrp="1"/>
          </p:cNvSpPr>
          <p:nvPr>
            <p:ph idx="1"/>
          </p:nvPr>
        </p:nvSpPr>
        <p:spPr/>
        <p:txBody>
          <a:bodyPr/>
          <a:lstStyle/>
          <a:p>
            <a:pPr algn="l" rtl="0"/>
            <a:r>
              <a:rPr lang="en-US" dirty="0"/>
              <a:t>Methods to quantify the probable clinical aggressiveness of a given neoplasm and its apparent extent and spread in the individual patient are necessary for making an accurate prognosis and for comparing end results of various treatment protocols. </a:t>
            </a:r>
            <a:endParaRPr lang="ar-SA" dirty="0"/>
          </a:p>
        </p:txBody>
      </p:sp>
    </p:spTree>
    <p:extLst>
      <p:ext uri="{BB962C8B-B14F-4D97-AF65-F5344CB8AC3E}">
        <p14:creationId xmlns:p14="http://schemas.microsoft.com/office/powerpoint/2010/main" val="1247138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smtClean="0"/>
              <a:t/>
            </a:r>
            <a:br>
              <a:rPr lang="en-US" dirty="0" smtClean="0"/>
            </a:br>
            <a:r>
              <a:rPr lang="en-US" dirty="0" smtClean="0"/>
              <a:t>Whole Genome Sequencing</a:t>
            </a:r>
            <a:br>
              <a:rPr lang="en-US" dirty="0" smtClean="0"/>
            </a:br>
            <a:r>
              <a:rPr lang="ar-SA" dirty="0" smtClean="0"/>
              <a:t/>
            </a:r>
            <a:br>
              <a:rPr lang="ar-SA" dirty="0" smtClean="0"/>
            </a:br>
            <a:endParaRPr lang="ar-SA" dirty="0"/>
          </a:p>
        </p:txBody>
      </p:sp>
      <p:sp>
        <p:nvSpPr>
          <p:cNvPr id="3" name="Content Placeholder 2"/>
          <p:cNvSpPr>
            <a:spLocks noGrp="1"/>
          </p:cNvSpPr>
          <p:nvPr>
            <p:ph idx="1"/>
          </p:nvPr>
        </p:nvSpPr>
        <p:spPr/>
        <p:txBody>
          <a:bodyPr/>
          <a:lstStyle/>
          <a:p>
            <a:pPr algn="l" rtl="0"/>
            <a:r>
              <a:rPr lang="en-US" dirty="0"/>
              <a:t>Sequences of the entire tumor genomes, when compared with the normal genome from the same patient, can reveal all the somatic alterations present in a tumor</a:t>
            </a:r>
            <a:r>
              <a:rPr lang="en-US" dirty="0" smtClean="0"/>
              <a:t>.</a:t>
            </a:r>
          </a:p>
          <a:p>
            <a:pPr algn="l" rtl="0"/>
            <a:r>
              <a:rPr lang="en-US" dirty="0"/>
              <a:t>It is hoped that identification of all potentially targetable mutations in each individual tumor will refocus the treatment of tumors from the tissue of origin to the molecular lesion, as drugs that target specific mutations are developed</a:t>
            </a:r>
            <a:endParaRPr lang="ar-SA" dirty="0"/>
          </a:p>
        </p:txBody>
      </p:sp>
    </p:spTree>
    <p:extLst>
      <p:ext uri="{BB962C8B-B14F-4D97-AF65-F5344CB8AC3E}">
        <p14:creationId xmlns:p14="http://schemas.microsoft.com/office/powerpoint/2010/main" val="3649400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Summry</a:t>
            </a:r>
            <a:endParaRPr lang="ar-SA" b="1" dirty="0"/>
          </a:p>
        </p:txBody>
      </p:sp>
      <p:sp>
        <p:nvSpPr>
          <p:cNvPr id="3" name="Content Placeholder 2"/>
          <p:cNvSpPr>
            <a:spLocks noGrp="1"/>
          </p:cNvSpPr>
          <p:nvPr>
            <p:ph idx="1"/>
          </p:nvPr>
        </p:nvSpPr>
        <p:spPr/>
        <p:txBody>
          <a:bodyPr/>
          <a:lstStyle/>
          <a:p>
            <a:pPr algn="l" rtl="0"/>
            <a:r>
              <a:rPr lang="en-US" dirty="0"/>
              <a:t>The importance and the differences between grading and staging.</a:t>
            </a:r>
            <a:endParaRPr lang="en-US" b="1" u="words" dirty="0"/>
          </a:p>
          <a:p>
            <a:pPr lvl="0" algn="l" rtl="0"/>
            <a:r>
              <a:rPr lang="en-US" dirty="0" smtClean="0"/>
              <a:t>The </a:t>
            </a:r>
            <a:r>
              <a:rPr lang="en-US" dirty="0"/>
              <a:t>clinical effects of tumors (cancer cachexia and </a:t>
            </a:r>
            <a:r>
              <a:rPr lang="en-US" dirty="0" err="1"/>
              <a:t>paraneoplastic</a:t>
            </a:r>
            <a:r>
              <a:rPr lang="en-US" dirty="0"/>
              <a:t> syndromes).</a:t>
            </a:r>
            <a:endParaRPr lang="en-US" b="1" u="words" dirty="0"/>
          </a:p>
          <a:p>
            <a:pPr lvl="0" algn="l" rtl="0"/>
            <a:r>
              <a:rPr lang="en-US" dirty="0" smtClean="0"/>
              <a:t>The </a:t>
            </a:r>
            <a:r>
              <a:rPr lang="en-US" dirty="0"/>
              <a:t>different laboratory methods used to diagnose tumors. </a:t>
            </a:r>
            <a:endParaRPr lang="en-US" b="1" u="words" dirty="0"/>
          </a:p>
          <a:p>
            <a:endParaRPr lang="ar-SA" dirty="0"/>
          </a:p>
        </p:txBody>
      </p:sp>
    </p:spTree>
    <p:extLst>
      <p:ext uri="{BB962C8B-B14F-4D97-AF65-F5344CB8AC3E}">
        <p14:creationId xmlns:p14="http://schemas.microsoft.com/office/powerpoint/2010/main" val="251903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rPr>
              <a:t>Grading</a:t>
            </a:r>
            <a:endParaRPr lang="ar-SA" b="1" u="sng"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a:t>The</a:t>
            </a:r>
            <a:r>
              <a:rPr lang="en-US" dirty="0">
                <a:solidFill>
                  <a:srgbClr val="FF0000"/>
                </a:solidFill>
              </a:rPr>
              <a:t> </a:t>
            </a:r>
            <a:r>
              <a:rPr lang="en-US" i="1" dirty="0">
                <a:solidFill>
                  <a:srgbClr val="FF0000"/>
                </a:solidFill>
              </a:rPr>
              <a:t>grading</a:t>
            </a:r>
            <a:r>
              <a:rPr lang="en-US" dirty="0"/>
              <a:t> of a cancer attempts to establish some estimate of its aggressiveness or level of malignancy based on the </a:t>
            </a:r>
            <a:r>
              <a:rPr lang="en-US" dirty="0" err="1"/>
              <a:t>cytologic</a:t>
            </a:r>
            <a:r>
              <a:rPr lang="en-US" dirty="0"/>
              <a:t> differentiation of tumor cells and the number of mitoses within the tumor. </a:t>
            </a:r>
            <a:endParaRPr lang="en-US" dirty="0" smtClean="0"/>
          </a:p>
          <a:p>
            <a:pPr algn="l" rtl="0"/>
            <a:r>
              <a:rPr lang="en-US" dirty="0" smtClean="0"/>
              <a:t>The </a:t>
            </a:r>
            <a:r>
              <a:rPr lang="en-US" dirty="0"/>
              <a:t>cancer may be classified as grade I, II, III, or IV, in order of increasing </a:t>
            </a:r>
            <a:r>
              <a:rPr lang="en-US" dirty="0" err="1"/>
              <a:t>anaplasia</a:t>
            </a:r>
            <a:r>
              <a:rPr lang="en-US" dirty="0"/>
              <a:t>. Criteria for the individual grades vary with each form of </a:t>
            </a:r>
            <a:r>
              <a:rPr lang="en-US" dirty="0" err="1"/>
              <a:t>neoplasia</a:t>
            </a:r>
            <a:r>
              <a:rPr lang="en-US" dirty="0"/>
              <a:t> and are not detailed here. </a:t>
            </a:r>
            <a:endParaRPr lang="ar-SA" dirty="0"/>
          </a:p>
        </p:txBody>
      </p:sp>
    </p:spTree>
    <p:extLst>
      <p:ext uri="{BB962C8B-B14F-4D97-AF65-F5344CB8AC3E}">
        <p14:creationId xmlns:p14="http://schemas.microsoft.com/office/powerpoint/2010/main" val="367665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rPr>
              <a:t>Staging</a:t>
            </a:r>
            <a:endParaRPr lang="ar-SA" b="1" u="sng" dirty="0">
              <a:solidFill>
                <a:srgbClr val="FF0000"/>
              </a:solidFill>
            </a:endParaRPr>
          </a:p>
        </p:txBody>
      </p:sp>
      <p:sp>
        <p:nvSpPr>
          <p:cNvPr id="3" name="Content Placeholder 2"/>
          <p:cNvSpPr>
            <a:spLocks noGrp="1"/>
          </p:cNvSpPr>
          <p:nvPr>
            <p:ph idx="1"/>
          </p:nvPr>
        </p:nvSpPr>
        <p:spPr>
          <a:xfrm>
            <a:off x="780535" y="1820562"/>
            <a:ext cx="10515600" cy="4735341"/>
          </a:xfrm>
        </p:spPr>
        <p:txBody>
          <a:bodyPr>
            <a:normAutofit fontScale="85000" lnSpcReduction="10000"/>
          </a:bodyPr>
          <a:lstStyle/>
          <a:p>
            <a:pPr algn="l" rtl="0"/>
            <a:r>
              <a:rPr lang="en-US" i="1" dirty="0">
                <a:solidFill>
                  <a:srgbClr val="FF0000"/>
                </a:solidFill>
              </a:rPr>
              <a:t>Staging</a:t>
            </a:r>
            <a:r>
              <a:rPr lang="en-US" dirty="0"/>
              <a:t> of cancers is based on the size of the primary lesion, its extent of spread to regional lymph nodes, and the presence or absence of metastases</a:t>
            </a:r>
            <a:r>
              <a:rPr lang="en-US" dirty="0" smtClean="0"/>
              <a:t>.</a:t>
            </a:r>
          </a:p>
          <a:p>
            <a:pPr algn="l" rtl="0"/>
            <a:r>
              <a:rPr lang="en-US" dirty="0" smtClean="0"/>
              <a:t> </a:t>
            </a:r>
            <a:r>
              <a:rPr lang="en-US" dirty="0"/>
              <a:t>This assessment usually is based on clinical and radiographic examination </a:t>
            </a:r>
            <a:r>
              <a:rPr lang="en-US" dirty="0" smtClean="0"/>
              <a:t>.</a:t>
            </a:r>
          </a:p>
          <a:p>
            <a:pPr algn="l" rtl="0"/>
            <a:r>
              <a:rPr lang="en-US" dirty="0" smtClean="0"/>
              <a:t>Two </a:t>
            </a:r>
            <a:r>
              <a:rPr lang="en-US" dirty="0"/>
              <a:t>methods of staging are currently in use: the TNM </a:t>
            </a:r>
            <a:r>
              <a:rPr lang="en-US" dirty="0" smtClean="0"/>
              <a:t>system </a:t>
            </a:r>
            <a:r>
              <a:rPr lang="en-US" dirty="0"/>
              <a:t>and the AJC (American Joint Committee) system</a:t>
            </a:r>
            <a:r>
              <a:rPr lang="en-US" dirty="0" smtClean="0"/>
              <a:t>.</a:t>
            </a:r>
          </a:p>
          <a:p>
            <a:pPr algn="l" rtl="0"/>
            <a:r>
              <a:rPr lang="en-US" i="1" dirty="0" smtClean="0">
                <a:solidFill>
                  <a:srgbClr val="FF0000"/>
                </a:solidFill>
              </a:rPr>
              <a:t>TNM </a:t>
            </a:r>
            <a:r>
              <a:rPr lang="en-US" i="1" dirty="0">
                <a:solidFill>
                  <a:srgbClr val="FF0000"/>
                </a:solidFill>
              </a:rPr>
              <a:t>system</a:t>
            </a:r>
            <a:r>
              <a:rPr lang="en-US" dirty="0"/>
              <a:t>, T1, T2, T3, and T4 describe the increasing size of the primary lesion; N0, N1, N2, and N3 indicate progressively advancing node involvement; and M0 and M1 reflect the absence and presence, respectively, of distant metastases. </a:t>
            </a:r>
            <a:endParaRPr lang="en-US" dirty="0" smtClean="0"/>
          </a:p>
          <a:p>
            <a:pPr algn="l" rtl="0"/>
            <a:r>
              <a:rPr lang="en-US" dirty="0"/>
              <a:t> </a:t>
            </a:r>
            <a:r>
              <a:rPr lang="en-US" i="1" dirty="0">
                <a:solidFill>
                  <a:srgbClr val="FF0000"/>
                </a:solidFill>
              </a:rPr>
              <a:t>AJC method</a:t>
            </a:r>
            <a:r>
              <a:rPr lang="en-US" i="1" dirty="0"/>
              <a:t>,</a:t>
            </a:r>
            <a:r>
              <a:rPr lang="en-US" dirty="0"/>
              <a:t> the cancers are divided into stages 0 to IV, incorporating the size of primary lesions and the presence of nodal spread and of distant metastases. </a:t>
            </a:r>
            <a:endParaRPr lang="en-US" dirty="0" smtClean="0"/>
          </a:p>
          <a:p>
            <a:pPr algn="l" rtl="0"/>
            <a:r>
              <a:rPr lang="en-US" dirty="0"/>
              <a:t>W</a:t>
            </a:r>
            <a:r>
              <a:rPr lang="en-US" i="1" dirty="0" smtClean="0"/>
              <a:t>hen </a:t>
            </a:r>
            <a:r>
              <a:rPr lang="en-US" i="1" dirty="0"/>
              <a:t>compared with grading, staging has proved to be of greater clinical value</a:t>
            </a:r>
            <a:r>
              <a:rPr lang="en-US" dirty="0"/>
              <a:t>.</a:t>
            </a:r>
            <a:endParaRPr lang="ar-SA" dirty="0"/>
          </a:p>
        </p:txBody>
      </p:sp>
    </p:spTree>
    <p:extLst>
      <p:ext uri="{BB962C8B-B14F-4D97-AF65-F5344CB8AC3E}">
        <p14:creationId xmlns:p14="http://schemas.microsoft.com/office/powerpoint/2010/main" val="290468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0" i="0" dirty="0" smtClean="0">
                <a:solidFill>
                  <a:srgbClr val="000000"/>
                </a:solidFill>
                <a:effectLst/>
                <a:latin typeface="Whitney A"/>
              </a:rPr>
              <a:t>Effects of Tumor on Host</a:t>
            </a:r>
            <a:br>
              <a:rPr lang="en-US" b="0" i="0" dirty="0" smtClean="0">
                <a:solidFill>
                  <a:srgbClr val="000000"/>
                </a:solidFill>
                <a:effectLst/>
                <a:latin typeface="Whitney A"/>
              </a:rPr>
            </a:br>
            <a:endParaRPr lang="ar-SA" dirty="0"/>
          </a:p>
        </p:txBody>
      </p:sp>
      <p:sp>
        <p:nvSpPr>
          <p:cNvPr id="3" name="Content Placeholder 2"/>
          <p:cNvSpPr>
            <a:spLocks noGrp="1"/>
          </p:cNvSpPr>
          <p:nvPr>
            <p:ph idx="1"/>
          </p:nvPr>
        </p:nvSpPr>
        <p:spPr/>
        <p:txBody>
          <a:bodyPr>
            <a:normAutofit/>
          </a:bodyPr>
          <a:lstStyle/>
          <a:p>
            <a:pPr algn="l" rtl="0"/>
            <a:r>
              <a:rPr lang="en-US" dirty="0" smtClean="0">
                <a:solidFill>
                  <a:srgbClr val="FF0000"/>
                </a:solidFill>
              </a:rPr>
              <a:t>Both </a:t>
            </a:r>
            <a:r>
              <a:rPr lang="en-US" dirty="0">
                <a:solidFill>
                  <a:srgbClr val="FF0000"/>
                </a:solidFill>
              </a:rPr>
              <a:t>malignant and benign tumors may cause problems because of </a:t>
            </a:r>
            <a:r>
              <a:rPr lang="en-US" dirty="0"/>
              <a:t>(1) location and impingement on adjacent </a:t>
            </a:r>
            <a:r>
              <a:rPr lang="en-US" dirty="0" smtClean="0"/>
              <a:t>structures </a:t>
            </a:r>
          </a:p>
          <a:p>
            <a:pPr marL="0" indent="0" algn="l" rtl="0">
              <a:buNone/>
            </a:pPr>
            <a:r>
              <a:rPr lang="en-US" dirty="0"/>
              <a:t> </a:t>
            </a:r>
            <a:r>
              <a:rPr lang="en-US" dirty="0" smtClean="0"/>
              <a:t>  (</a:t>
            </a:r>
            <a:r>
              <a:rPr lang="en-US" dirty="0"/>
              <a:t>2) functional activity such as hormone synthesis or the development </a:t>
            </a:r>
            <a:r>
              <a:rPr lang="en-US" dirty="0" smtClean="0"/>
              <a:t>      of </a:t>
            </a:r>
            <a:r>
              <a:rPr lang="en-US" dirty="0"/>
              <a:t>paraneoplastic </a:t>
            </a:r>
            <a:r>
              <a:rPr lang="en-US" dirty="0" smtClean="0"/>
              <a:t>syndromes. </a:t>
            </a:r>
          </a:p>
          <a:p>
            <a:pPr marL="0" indent="0" algn="l" rtl="0">
              <a:buNone/>
            </a:pPr>
            <a:r>
              <a:rPr lang="en-US" dirty="0"/>
              <a:t> </a:t>
            </a:r>
            <a:r>
              <a:rPr lang="en-US" dirty="0" smtClean="0"/>
              <a:t> (</a:t>
            </a:r>
            <a:r>
              <a:rPr lang="en-US" dirty="0"/>
              <a:t>3) bleeding and infections when the tumor ulcerates through </a:t>
            </a:r>
            <a:r>
              <a:rPr lang="en-US" dirty="0" smtClean="0"/>
              <a:t>adjacent surfaces</a:t>
            </a:r>
            <a:r>
              <a:rPr lang="en-US" dirty="0"/>
              <a:t>.</a:t>
            </a:r>
            <a:endParaRPr lang="en-US" dirty="0" smtClean="0"/>
          </a:p>
          <a:p>
            <a:pPr marL="0" indent="0" algn="l" rtl="0">
              <a:buNone/>
            </a:pPr>
            <a:r>
              <a:rPr lang="en-US" dirty="0" smtClean="0"/>
              <a:t>  </a:t>
            </a:r>
            <a:r>
              <a:rPr lang="en-US" dirty="0"/>
              <a:t>(4) symptoms that result from rupture or </a:t>
            </a:r>
            <a:r>
              <a:rPr lang="en-US" dirty="0" smtClean="0"/>
              <a:t>infarction</a:t>
            </a:r>
            <a:r>
              <a:rPr lang="en-US" dirty="0"/>
              <a:t>.</a:t>
            </a:r>
            <a:endParaRPr lang="en-US" dirty="0" smtClean="0"/>
          </a:p>
          <a:p>
            <a:pPr marL="0" indent="0" algn="l" rtl="0">
              <a:buNone/>
            </a:pPr>
            <a:r>
              <a:rPr lang="en-US" dirty="0"/>
              <a:t> </a:t>
            </a:r>
            <a:r>
              <a:rPr lang="en-US" dirty="0" smtClean="0"/>
              <a:t> (</a:t>
            </a:r>
            <a:r>
              <a:rPr lang="en-US" dirty="0"/>
              <a:t>5) cachexia or wasting. </a:t>
            </a:r>
            <a:endParaRPr lang="ar-SA" dirty="0"/>
          </a:p>
        </p:txBody>
      </p:sp>
    </p:spTree>
    <p:extLst>
      <p:ext uri="{BB962C8B-B14F-4D97-AF65-F5344CB8AC3E}">
        <p14:creationId xmlns:p14="http://schemas.microsoft.com/office/powerpoint/2010/main" val="335645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rgbClr val="000000"/>
                </a:solidFill>
                <a:latin typeface="Whitney A"/>
              </a:rPr>
              <a:t>Effects of Tumor on Host</a:t>
            </a:r>
            <a:endParaRPr lang="ar-SA"/>
          </a:p>
        </p:txBody>
      </p:sp>
      <p:sp>
        <p:nvSpPr>
          <p:cNvPr id="3" name="Content Placeholder 2"/>
          <p:cNvSpPr>
            <a:spLocks noGrp="1"/>
          </p:cNvSpPr>
          <p:nvPr>
            <p:ph idx="1"/>
          </p:nvPr>
        </p:nvSpPr>
        <p:spPr/>
        <p:txBody>
          <a:bodyPr/>
          <a:lstStyle/>
          <a:p>
            <a:pPr algn="l" rtl="0"/>
            <a:r>
              <a:rPr lang="en-US" dirty="0"/>
              <a:t>Hormone production is seen with benign and malignant neoplasms arising in endocrine glands. Adenomas and carcinomas arising in the beta cells of the pancreatic islets of Langerhans can produce </a:t>
            </a:r>
            <a:r>
              <a:rPr lang="en-US" dirty="0" err="1"/>
              <a:t>hyperinsulinism</a:t>
            </a:r>
            <a:r>
              <a:rPr lang="en-US" dirty="0"/>
              <a:t>, sometimes fatal. </a:t>
            </a:r>
            <a:endParaRPr lang="en-US" dirty="0" smtClean="0"/>
          </a:p>
          <a:p>
            <a:pPr algn="l" rtl="0"/>
            <a:r>
              <a:rPr lang="en-US" dirty="0" smtClean="0"/>
              <a:t>Some </a:t>
            </a:r>
            <a:r>
              <a:rPr lang="en-US" dirty="0"/>
              <a:t>adenomas and carcinomas of the adrenal cortex elaborate corticosteroids that affect the </a:t>
            </a:r>
            <a:r>
              <a:rPr lang="en-US" dirty="0" smtClean="0"/>
              <a:t>patient. </a:t>
            </a:r>
          </a:p>
          <a:p>
            <a:pPr algn="l" rtl="0"/>
            <a:r>
              <a:rPr lang="en-US" dirty="0" smtClean="0"/>
              <a:t>Such </a:t>
            </a:r>
            <a:r>
              <a:rPr lang="en-US" dirty="0"/>
              <a:t>hormonal activity is more likely with a well-differentiated benign tumor than with a corresponding carcinoma.</a:t>
            </a:r>
            <a:endParaRPr lang="ar-SA" dirty="0"/>
          </a:p>
        </p:txBody>
      </p:sp>
    </p:spTree>
    <p:extLst>
      <p:ext uri="{BB962C8B-B14F-4D97-AF65-F5344CB8AC3E}">
        <p14:creationId xmlns:p14="http://schemas.microsoft.com/office/powerpoint/2010/main" val="95850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b="0" i="1" dirty="0" smtClean="0">
                <a:solidFill>
                  <a:srgbClr val="000000"/>
                </a:solidFill>
                <a:effectLst/>
                <a:latin typeface="Whitney A"/>
              </a:rPr>
              <a:t>Cancer Cachexia</a:t>
            </a:r>
            <a:br>
              <a:rPr lang="en-US" b="0" i="1" dirty="0" smtClean="0">
                <a:solidFill>
                  <a:srgbClr val="000000"/>
                </a:solidFill>
                <a:effectLst/>
                <a:latin typeface="Whitney A"/>
              </a:rPr>
            </a:br>
            <a:endParaRPr lang="ar-SA" dirty="0"/>
          </a:p>
        </p:txBody>
      </p:sp>
      <p:sp>
        <p:nvSpPr>
          <p:cNvPr id="3" name="Content Placeholder 2"/>
          <p:cNvSpPr>
            <a:spLocks noGrp="1"/>
          </p:cNvSpPr>
          <p:nvPr>
            <p:ph idx="1"/>
          </p:nvPr>
        </p:nvSpPr>
        <p:spPr>
          <a:xfrm>
            <a:off x="838200" y="1491049"/>
            <a:ext cx="10515600" cy="4685914"/>
          </a:xfrm>
        </p:spPr>
        <p:txBody>
          <a:bodyPr>
            <a:normAutofit/>
          </a:bodyPr>
          <a:lstStyle/>
          <a:p>
            <a:pPr algn="l" rtl="0"/>
            <a:r>
              <a:rPr lang="en-US" i="1" dirty="0">
                <a:solidFill>
                  <a:srgbClr val="FF0000"/>
                </a:solidFill>
              </a:rPr>
              <a:t>Cachexia</a:t>
            </a:r>
            <a:r>
              <a:rPr lang="en-US" i="1" dirty="0"/>
              <a:t>,</a:t>
            </a:r>
            <a:r>
              <a:rPr lang="en-US" dirty="0"/>
              <a:t> defined as progressive loss of body fat and lean body mass, accompanied by profound weakness, anorexia, and anemia, is caused by release of cytokines by the tumor or host.</a:t>
            </a:r>
          </a:p>
          <a:p>
            <a:pPr algn="l" rtl="0"/>
            <a:endParaRPr lang="en-US" dirty="0" smtClean="0"/>
          </a:p>
          <a:p>
            <a:pPr algn="l" rtl="0"/>
            <a:r>
              <a:rPr lang="en-US" dirty="0" smtClean="0"/>
              <a:t>In </a:t>
            </a:r>
            <a:r>
              <a:rPr lang="en-US" dirty="0"/>
              <a:t>patients with cancer, calorie expenditure remains high, and basal metabolic rate is increased, despite reduced food intake. This is in contrast with the lower metabolic rate that occurs as an adaptive response in starvation. </a:t>
            </a:r>
            <a:endParaRPr lang="en-US" dirty="0" smtClean="0"/>
          </a:p>
          <a:p>
            <a:pPr marL="0" indent="0" algn="l" rtl="0">
              <a:buNone/>
            </a:pPr>
            <a:endParaRPr lang="ar-SA" dirty="0"/>
          </a:p>
        </p:txBody>
      </p:sp>
    </p:spTree>
    <p:extLst>
      <p:ext uri="{BB962C8B-B14F-4D97-AF65-F5344CB8AC3E}">
        <p14:creationId xmlns:p14="http://schemas.microsoft.com/office/powerpoint/2010/main" val="110919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a protein-mobilizing factor called proteolysis-inducing factor, which causes breakdown of skeletal muscle proteins by the ubiquitin-</a:t>
            </a:r>
            <a:r>
              <a:rPr lang="en-US" dirty="0" err="1"/>
              <a:t>proteosome</a:t>
            </a:r>
            <a:r>
              <a:rPr lang="en-US" dirty="0"/>
              <a:t> pathway, has been detected in the serum of cancer patients</a:t>
            </a:r>
            <a:r>
              <a:rPr lang="en-US" dirty="0" smtClean="0"/>
              <a:t>.</a:t>
            </a:r>
          </a:p>
          <a:p>
            <a:pPr algn="l" rtl="0"/>
            <a:r>
              <a:rPr lang="en-US" dirty="0" smtClean="0"/>
              <a:t>It is suspected that </a:t>
            </a:r>
            <a:r>
              <a:rPr lang="en-US" dirty="0" smtClean="0">
                <a:solidFill>
                  <a:srgbClr val="FF0000"/>
                </a:solidFill>
              </a:rPr>
              <a:t>TNF </a:t>
            </a:r>
            <a:r>
              <a:rPr lang="en-US" dirty="0" smtClean="0"/>
              <a:t>produced by macrophages in response to tumor cells or by the tumor cells themselves mediates cachexia. </a:t>
            </a:r>
            <a:endParaRPr lang="ar-SA" dirty="0"/>
          </a:p>
        </p:txBody>
      </p:sp>
    </p:spTree>
    <p:extLst>
      <p:ext uri="{BB962C8B-B14F-4D97-AF65-F5344CB8AC3E}">
        <p14:creationId xmlns:p14="http://schemas.microsoft.com/office/powerpoint/2010/main" val="3662582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980</Words>
  <Application>Microsoft Office PowerPoint</Application>
  <PresentationFormat>Widescreen</PresentationFormat>
  <Paragraphs>94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Whitney A</vt:lpstr>
      <vt:lpstr>Office Theme</vt:lpstr>
      <vt:lpstr>Principles of grading and staging of malignant tumors and local &amp; systemic manifestations of malignant neoplasms</vt:lpstr>
      <vt:lpstr>Objectives                                           </vt:lpstr>
      <vt:lpstr>Grading and Staging of Cancer </vt:lpstr>
      <vt:lpstr>Grading</vt:lpstr>
      <vt:lpstr>Staging</vt:lpstr>
      <vt:lpstr>Effects of Tumor on Host </vt:lpstr>
      <vt:lpstr>Effects of Tumor on Host</vt:lpstr>
      <vt:lpstr>Cancer Cachexia </vt:lpstr>
      <vt:lpstr>PowerPoint Presentation</vt:lpstr>
      <vt:lpstr>              Paraneoplastic Syndromes  </vt:lpstr>
      <vt:lpstr>PowerPoint Presentation</vt:lpstr>
      <vt:lpstr>Laboratory Diagnosis of Cancer </vt:lpstr>
      <vt:lpstr>Morphologic Methods </vt:lpstr>
      <vt:lpstr>Frozen section</vt:lpstr>
      <vt:lpstr>Morphologic Methods </vt:lpstr>
      <vt:lpstr>Fine Needle Aspiration</vt:lpstr>
      <vt:lpstr>Morphologic Methods </vt:lpstr>
      <vt:lpstr>Cytological smear</vt:lpstr>
      <vt:lpstr>Morphologic Methods </vt:lpstr>
      <vt:lpstr>Immunocytochemistry</vt:lpstr>
      <vt:lpstr>Morphologic Methods </vt:lpstr>
      <vt:lpstr>Tumor Markers </vt:lpstr>
      <vt:lpstr>PowerPoint Presentation</vt:lpstr>
      <vt:lpstr>Molecular Diagnosis </vt:lpstr>
      <vt:lpstr>Molecular Diagnosis </vt:lpstr>
      <vt:lpstr>Molecular Diagnosis </vt:lpstr>
      <vt:lpstr>Molecular Diagnosis </vt:lpstr>
      <vt:lpstr>Molecular Profiling of Tumors </vt:lpstr>
      <vt:lpstr>Expression Profiling: allows simultaneous measurements of the expression levels of several thousand genes.   </vt:lpstr>
      <vt:lpstr> Whole Genome Sequencing  </vt:lpstr>
      <vt:lpstr>Summry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grading and staging of malignant tumors and local &amp; systemic manifestations of malignant neoplasms</dc:title>
  <dc:creator>Amany Abdulgader Fathaddin</dc:creator>
  <cp:lastModifiedBy>Amany Abdulgader Fathaddin</cp:lastModifiedBy>
  <cp:revision>15</cp:revision>
  <dcterms:created xsi:type="dcterms:W3CDTF">2015-10-05T06:49:39Z</dcterms:created>
  <dcterms:modified xsi:type="dcterms:W3CDTF">2015-10-26T06:38:40Z</dcterms:modified>
</cp:coreProperties>
</file>