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411" r:id="rId2"/>
    <p:sldId id="413" r:id="rId3"/>
    <p:sldId id="369" r:id="rId4"/>
    <p:sldId id="415" r:id="rId5"/>
    <p:sldId id="414" r:id="rId6"/>
    <p:sldId id="416" r:id="rId7"/>
    <p:sldId id="275" r:id="rId8"/>
    <p:sldId id="430" r:id="rId9"/>
    <p:sldId id="400" r:id="rId10"/>
    <p:sldId id="417" r:id="rId11"/>
    <p:sldId id="431" r:id="rId12"/>
    <p:sldId id="432" r:id="rId13"/>
    <p:sldId id="405" r:id="rId14"/>
    <p:sldId id="406" r:id="rId15"/>
    <p:sldId id="407" r:id="rId16"/>
    <p:sldId id="388" r:id="rId17"/>
    <p:sldId id="389" r:id="rId18"/>
    <p:sldId id="391" r:id="rId19"/>
    <p:sldId id="419" r:id="rId20"/>
    <p:sldId id="420" r:id="rId21"/>
    <p:sldId id="421" r:id="rId22"/>
    <p:sldId id="422" r:id="rId23"/>
    <p:sldId id="423" r:id="rId24"/>
    <p:sldId id="424" r:id="rId25"/>
    <p:sldId id="408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100C8"/>
    <a:srgbClr val="6600FF"/>
    <a:srgbClr val="FF00FF"/>
    <a:srgbClr val="FA00FA"/>
    <a:srgbClr val="F600F6"/>
    <a:srgbClr val="EBE2F2"/>
    <a:srgbClr val="FFE5FF"/>
    <a:srgbClr val="7B48A2"/>
    <a:srgbClr val="DBCEFE"/>
    <a:srgbClr val="ECC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 autoAdjust="0"/>
    <p:restoredTop sz="91284" autoAdjust="0"/>
  </p:normalViewPr>
  <p:slideViewPr>
    <p:cSldViewPr>
      <p:cViewPr>
        <p:scale>
          <a:sx n="66" d="100"/>
          <a:sy n="66" d="100"/>
        </p:scale>
        <p:origin x="-1243" y="1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4FC63C-2F67-412C-B2B1-0B3FFE960C9E}" type="datetimeFigureOut">
              <a:rPr lang="en-US" smtClean="0"/>
              <a:pPr/>
              <a:t>11/1/2015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401110-AB8C-4187-8990-CF74EE5DAA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0691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F2C86BA-C06B-4BFD-ACCF-82E7ABE99C32}" type="datetimeFigureOut">
              <a:rPr lang="en-US"/>
              <a:pPr>
                <a:defRPr/>
              </a:pPr>
              <a:t>11/1/2015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0FA2C1D7-C971-42FE-A045-C29984E2A46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0907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A2C1D7-C971-42FE-A045-C29984E2A462}" type="slidenum">
              <a:rPr lang="ar-SA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2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3A3C964-7AE2-42D7-8131-0212610B9FD1}" type="slidenum">
              <a:rPr lang="ar-SA" smtClean="0">
                <a:cs typeface="Arial" pitchFamily="34" charset="0"/>
              </a:rPr>
              <a:pPr/>
              <a:t>2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Isoprenaline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is a non-selective beta-adrenergic agonist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A2C1D7-C971-42FE-A045-C29984E2A462}" type="slidenum">
              <a:rPr lang="ar-SA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7443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06224B84-B711-4377-AB20-BCD0CE98E540}" type="slidenum">
              <a:rPr lang="en-US" smtClean="0"/>
              <a:pPr eaLnBrk="1" hangingPunct="1"/>
              <a:t>11</a:t>
            </a:fld>
            <a:endParaRPr lang="en-US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Clonidine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belongs to a class of drugs (central alpha agonists) that act in the brain to lower blood pressure.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A2C1D7-C971-42FE-A045-C29984E2A462}" type="slidenum">
              <a:rPr lang="ar-SA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815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A2C1D7-C971-42FE-A045-C29984E2A462}" type="slidenum">
              <a:rPr lang="ar-SA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0217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dirty="0" smtClean="0">
                <a:latin typeface="Arial Narrow" pitchFamily="34" charset="0"/>
              </a:rPr>
              <a:t>leading to cellular destruction via the membrane attack complexes (MAC)</a:t>
            </a:r>
          </a:p>
          <a:p>
            <a:endParaRPr lang="en-US" sz="1200" b="1" dirty="0" smtClean="0">
              <a:latin typeface="Arial Narrow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A2C1D7-C971-42FE-A045-C29984E2A462}" type="slidenum">
              <a:rPr lang="ar-SA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8856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CF07E8-FC06-4B11-ABE5-E2A2C62658A3}" type="datetimeFigureOut">
              <a:rPr lang="en-US"/>
              <a:pPr>
                <a:defRPr/>
              </a:pPr>
              <a:t>11/1/2015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75FDF9-25BF-4526-8413-8CC2AAD13C7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448DA9-2FD7-421C-B8B4-8ADE807B6EB3}" type="datetimeFigureOut">
              <a:rPr lang="en-US"/>
              <a:pPr>
                <a:defRPr/>
              </a:pPr>
              <a:t>11/1/2015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0F584-2479-412E-B3BA-F0677780DFA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F63C2-1971-45B5-8F19-E82830D92755}" type="datetimeFigureOut">
              <a:rPr lang="en-US"/>
              <a:pPr>
                <a:defRPr/>
              </a:pPr>
              <a:t>11/1/2015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2AC39-2DB6-40F8-A3A4-7898DC80543B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C3CB51-33BC-48A2-A3C4-E1810E60A83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0BDC56-3E8A-4EBE-B7F6-A60E665510A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875C9D-D634-4BE6-B8C9-05C9C9F4023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1217B0-1A62-4CBF-8FF7-7B05CCD1890B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C9FDDA-C9CA-4B70-B1E8-377DB247625E}" type="datetimeFigureOut">
              <a:rPr lang="en-US"/>
              <a:pPr>
                <a:defRPr/>
              </a:pPr>
              <a:t>11/1/2015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78DC6-D3CE-4518-997C-6CDBA0A8892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540561-1877-4E4B-9D48-CC44B364BA5A}" type="datetimeFigureOut">
              <a:rPr lang="en-US"/>
              <a:pPr>
                <a:defRPr/>
              </a:pPr>
              <a:t>11/1/2015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BCAF9B-D776-4347-BB1A-ECA63DD9CB2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9ACFC-EBDB-4774-AEE3-7434292772FB}" type="datetimeFigureOut">
              <a:rPr lang="en-US"/>
              <a:pPr>
                <a:defRPr/>
              </a:pPr>
              <a:t>11/1/2015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D7CC7-FBDF-480B-A357-C6391F34C31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94F078-DCF6-454B-AF12-AC65099C3FDA}" type="datetimeFigureOut">
              <a:rPr lang="en-US"/>
              <a:pPr>
                <a:defRPr/>
              </a:pPr>
              <a:t>11/1/2015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04E00-481F-495C-A5DC-9BC636E27D7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97DC5-A5B6-4BE4-B1F7-1A9BA9D42469}" type="datetimeFigureOut">
              <a:rPr lang="en-US"/>
              <a:pPr>
                <a:defRPr/>
              </a:pPr>
              <a:t>11/1/2015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01D54-F728-4B1D-815B-24FCC531065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82333B-25FF-431C-A291-21818927A64E}" type="datetimeFigureOut">
              <a:rPr lang="en-US"/>
              <a:pPr>
                <a:defRPr/>
              </a:pPr>
              <a:t>11/1/2015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172F35-961D-4A70-BC8E-31AA8E888EC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09E377-FAD8-4F55-BAF4-7FD04CBC10C5}" type="datetimeFigureOut">
              <a:rPr lang="en-US"/>
              <a:pPr>
                <a:defRPr/>
              </a:pPr>
              <a:t>11/1/2015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7552DA-E8BB-47C1-9801-17F413804A7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95A67-AAF6-4A52-8822-821C007D9D0B}" type="datetimeFigureOut">
              <a:rPr lang="en-US"/>
              <a:pPr>
                <a:defRPr/>
              </a:pPr>
              <a:t>11/1/2015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7DCE05-0EEE-4FA9-9E3B-0BC67C02747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80F84DC-8C69-4CB0-8B2A-58E02388FB7E}" type="datetimeFigureOut">
              <a:rPr lang="en-US"/>
              <a:pPr>
                <a:defRPr/>
              </a:pPr>
              <a:t>11/1/2015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E37B6BE0-E4C1-4F56-8FC8-2B6DC44EBB76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65" r:id="rId13"/>
    <p:sldLayoutId id="2147483666" r:id="rId14"/>
    <p:sldLayoutId id="2147483667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5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photovault.com/Link/Xperimental/People/Faces/show.asp?tg=XPFVolume01/XPFV01P12_02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Rectangle 3"/>
          <p:cNvGrpSpPr>
            <a:grpSpLocks/>
          </p:cNvGrpSpPr>
          <p:nvPr/>
        </p:nvGrpSpPr>
        <p:grpSpPr bwMode="auto">
          <a:xfrm flipH="1" flipV="1">
            <a:off x="-12700" y="0"/>
            <a:ext cx="9156700" cy="6870700"/>
            <a:chOff x="-4" y="-4"/>
            <a:chExt cx="5768" cy="4328"/>
          </a:xfrm>
          <a:gradFill>
            <a:gsLst>
              <a:gs pos="35000">
                <a:srgbClr val="EBE2F2">
                  <a:alpha val="72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grpSpPr>
        <p:pic>
          <p:nvPicPr>
            <p:cNvPr id="12" name="Rectangle 3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3" name="Text Box 2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pic>
        <p:nvPicPr>
          <p:cNvPr id="20482" name="Picture 7" descr="prescription_drugs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C9E8E0"/>
              </a:clrFrom>
              <a:clrTo>
                <a:srgbClr val="C9E8E0">
                  <a:alpha val="0"/>
                </a:srgbClr>
              </a:clrTo>
            </a:clrChange>
            <a:lum bright="10000"/>
          </a:blip>
          <a:srcRect/>
          <a:stretch>
            <a:fillRect/>
          </a:stretch>
        </p:blipFill>
        <p:spPr bwMode="auto">
          <a:xfrm>
            <a:off x="0" y="152400"/>
            <a:ext cx="3429000" cy="513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TextBox 3"/>
          <p:cNvSpPr txBox="1">
            <a:spLocks noChangeArrowheads="1"/>
          </p:cNvSpPr>
          <p:nvPr/>
        </p:nvSpPr>
        <p:spPr bwMode="auto">
          <a:xfrm>
            <a:off x="3505200" y="1531203"/>
            <a:ext cx="5334000" cy="1938992"/>
          </a:xfrm>
          <a:prstGeom prst="rect">
            <a:avLst/>
          </a:prstGeom>
          <a:solidFill>
            <a:srgbClr val="FFFF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  <a:latin typeface="Calibri" pitchFamily="34" charset="0"/>
              </a:rPr>
              <a:t>Tolerance / Dependence and</a:t>
            </a:r>
            <a:endParaRPr lang="en-US" sz="4000" b="1" dirty="0">
              <a:solidFill>
                <a:srgbClr val="FF0000"/>
              </a:solidFill>
              <a:latin typeface="Calibri" pitchFamily="34" charset="0"/>
            </a:endParaRPr>
          </a:p>
          <a:p>
            <a:pPr algn="ctr"/>
            <a:r>
              <a:rPr lang="en-US" sz="4000" b="1" dirty="0" smtClean="0">
                <a:solidFill>
                  <a:srgbClr val="FF0000"/>
                </a:solidFill>
                <a:latin typeface="Calibri" pitchFamily="34" charset="0"/>
              </a:rPr>
              <a:t>Adverse drug reactions</a:t>
            </a:r>
          </a:p>
        </p:txBody>
      </p:sp>
      <p:sp>
        <p:nvSpPr>
          <p:cNvPr id="7" name="Oval 6"/>
          <p:cNvSpPr/>
          <p:nvPr/>
        </p:nvSpPr>
        <p:spPr bwMode="auto">
          <a:xfrm>
            <a:off x="2071688" y="5410200"/>
            <a:ext cx="6538912" cy="1219200"/>
          </a:xfrm>
          <a:prstGeom prst="ellipse">
            <a:avLst/>
          </a:prstGeom>
          <a:solidFill>
            <a:srgbClr val="2E6CB8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600"/>
              </a:spcBef>
            </a:pPr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Prof. </a:t>
            </a:r>
            <a:r>
              <a:rPr lang="en-US" sz="32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Yieldez</a:t>
            </a:r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</a:t>
            </a:r>
            <a:r>
              <a:rPr lang="en-US" sz="32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Bassiouni</a:t>
            </a:r>
            <a:endParaRPr 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51922585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Rectangle 3"/>
          <p:cNvGrpSpPr>
            <a:grpSpLocks/>
          </p:cNvGrpSpPr>
          <p:nvPr/>
        </p:nvGrpSpPr>
        <p:grpSpPr bwMode="auto">
          <a:xfrm>
            <a:off x="432" y="-12700"/>
            <a:ext cx="9205913" cy="6870700"/>
            <a:chOff x="-35" y="-4"/>
            <a:chExt cx="5799" cy="4328"/>
          </a:xfrm>
          <a:gradFill>
            <a:gsLst>
              <a:gs pos="35000">
                <a:srgbClr val="EBE2F2">
                  <a:alpha val="72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grpSpPr>
        <p:pic>
          <p:nvPicPr>
            <p:cNvPr id="43009" name="Rectangle 3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43010" name="Text Box 2"/>
            <p:cNvSpPr txBox="1">
              <a:spLocks noChangeArrowheads="1"/>
            </p:cNvSpPr>
            <p:nvPr/>
          </p:nvSpPr>
          <p:spPr bwMode="auto">
            <a:xfrm>
              <a:off x="-35" y="0"/>
              <a:ext cx="5760" cy="432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sp>
        <p:nvSpPr>
          <p:cNvPr id="62" name="TextBox 61"/>
          <p:cNvSpPr txBox="1">
            <a:spLocks noChangeArrowheads="1"/>
          </p:cNvSpPr>
          <p:nvPr/>
        </p:nvSpPr>
        <p:spPr bwMode="auto">
          <a:xfrm>
            <a:off x="228600" y="3799219"/>
            <a:ext cx="2667000" cy="1054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2200" b="1" dirty="0" smtClean="0">
                <a:latin typeface="Arial Narrow" pitchFamily="34" charset="0"/>
              </a:rPr>
              <a:t>Depletion </a:t>
            </a:r>
            <a:r>
              <a:rPr lang="en-US" sz="2200" b="1" dirty="0">
                <a:latin typeface="Arial Narrow" pitchFamily="34" charset="0"/>
              </a:rPr>
              <a:t>of </a:t>
            </a:r>
            <a:r>
              <a:rPr lang="en-US" sz="2200" b="1" dirty="0" smtClean="0">
                <a:latin typeface="Arial Narrow" pitchFamily="34" charset="0"/>
              </a:rPr>
              <a:t>mediator  stores  </a:t>
            </a:r>
            <a:r>
              <a:rPr lang="en-US" sz="2200" b="1" dirty="0">
                <a:latin typeface="Arial Narrow" pitchFamily="34" charset="0"/>
              </a:rPr>
              <a:t>by </a:t>
            </a:r>
            <a:r>
              <a:rPr lang="en-US" sz="2400" b="1" dirty="0">
                <a:solidFill>
                  <a:srgbClr val="6600FF"/>
                </a:solidFill>
                <a:latin typeface="Arial Narrow" pitchFamily="34" charset="0"/>
              </a:rPr>
              <a:t>amphetamine</a:t>
            </a:r>
            <a:endParaRPr lang="en-US" sz="2200" b="1" dirty="0">
              <a:solidFill>
                <a:srgbClr val="6600FF"/>
              </a:solidFill>
              <a:latin typeface="Arial Narrow" pitchFamily="34" charset="0"/>
            </a:endParaRPr>
          </a:p>
        </p:txBody>
      </p:sp>
      <p:pic>
        <p:nvPicPr>
          <p:cNvPr id="42" name="Picture 2" descr="http://scientopia.org/img-archive/scicurious/img_23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422" y="3429000"/>
            <a:ext cx="3266378" cy="3124200"/>
          </a:xfrm>
          <a:prstGeom prst="rect">
            <a:avLst/>
          </a:prstGeom>
          <a:noFill/>
        </p:spPr>
      </p:pic>
      <p:sp>
        <p:nvSpPr>
          <p:cNvPr id="23554" name="Rectangle 172"/>
          <p:cNvSpPr>
            <a:spLocks noChangeArrowheads="1"/>
          </p:cNvSpPr>
          <p:nvPr/>
        </p:nvSpPr>
        <p:spPr bwMode="auto">
          <a:xfrm>
            <a:off x="1295400" y="152400"/>
            <a:ext cx="6324600" cy="461963"/>
          </a:xfrm>
          <a:prstGeom prst="rect">
            <a:avLst/>
          </a:prstGeom>
          <a:solidFill>
            <a:srgbClr val="7B48A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Britannic Bold" pitchFamily="34" charset="0"/>
              </a:rPr>
              <a:t>REASONS FOR DEVELOPMENT OF TOLERANCE</a:t>
            </a:r>
          </a:p>
        </p:txBody>
      </p:sp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76200"/>
            <a:ext cx="1655763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201613" y="1104901"/>
            <a:ext cx="2548952" cy="1038086"/>
            <a:chOff x="76200" y="2856708"/>
            <a:chExt cx="2166491" cy="1038382"/>
          </a:xfrm>
        </p:grpSpPr>
        <p:cxnSp>
          <p:nvCxnSpPr>
            <p:cNvPr id="25" name="Straight Arrow Connector 24"/>
            <p:cNvCxnSpPr/>
            <p:nvPr/>
          </p:nvCxnSpPr>
          <p:spPr bwMode="auto">
            <a:xfrm rot="5400000">
              <a:off x="621346" y="3007802"/>
              <a:ext cx="304887" cy="2699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 bwMode="auto">
            <a:xfrm>
              <a:off x="76200" y="3187002"/>
              <a:ext cx="2166491" cy="708088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 wrap="square">
              <a:spAutoFit/>
            </a:bodyPr>
            <a:lstStyle/>
            <a:p>
              <a:pPr algn="ctr" fontAlgn="auto">
                <a:lnSpc>
                  <a:spcPts val="24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 smtClean="0">
                  <a:solidFill>
                    <a:srgbClr val="FF00FF"/>
                  </a:solidFill>
                  <a:latin typeface="+mn-lt"/>
                  <a:cs typeface="+mn-cs"/>
                </a:rPr>
                <a:t>Pre- receptor events</a:t>
              </a:r>
              <a:endParaRPr lang="en-US" sz="2400" b="1" dirty="0">
                <a:solidFill>
                  <a:srgbClr val="FF00FF"/>
                </a:solidFill>
                <a:latin typeface="+mn-lt"/>
                <a:cs typeface="+mn-cs"/>
              </a:endParaRPr>
            </a:p>
          </p:txBody>
        </p:sp>
      </p:grp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3543300" y="1087438"/>
            <a:ext cx="2019300" cy="1063983"/>
            <a:chOff x="4610779" y="2895599"/>
            <a:chExt cx="2362200" cy="1062754"/>
          </a:xfrm>
        </p:grpSpPr>
        <p:cxnSp>
          <p:nvCxnSpPr>
            <p:cNvPr id="28" name="Straight Arrow Connector 27"/>
            <p:cNvCxnSpPr/>
            <p:nvPr/>
          </p:nvCxnSpPr>
          <p:spPr>
            <a:xfrm rot="5400000">
              <a:off x="5563385" y="3046895"/>
              <a:ext cx="304448" cy="1856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4610779" y="3200048"/>
              <a:ext cx="2362200" cy="758305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ctr" fontAlgn="auto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 smtClean="0">
                  <a:solidFill>
                    <a:srgbClr val="FF00FF"/>
                  </a:solidFill>
                  <a:latin typeface="+mn-lt"/>
                  <a:cs typeface="+mn-cs"/>
                </a:rPr>
                <a:t>Events at receptors</a:t>
              </a:r>
              <a:endParaRPr lang="en-US" sz="2400" b="1" dirty="0">
                <a:solidFill>
                  <a:srgbClr val="FF00FF"/>
                </a:solidFill>
                <a:latin typeface="+mn-lt"/>
                <a:cs typeface="+mn-cs"/>
              </a:endParaRPr>
            </a:p>
          </p:txBody>
        </p:sp>
      </p:grpSp>
      <p:grpSp>
        <p:nvGrpSpPr>
          <p:cNvPr id="5" name="Group 29"/>
          <p:cNvGrpSpPr>
            <a:grpSpLocks/>
          </p:cNvGrpSpPr>
          <p:nvPr/>
        </p:nvGrpSpPr>
        <p:grpSpPr bwMode="auto">
          <a:xfrm>
            <a:off x="6934201" y="1087439"/>
            <a:ext cx="2057400" cy="1012688"/>
            <a:chOff x="6869449" y="2895599"/>
            <a:chExt cx="2215971" cy="1011833"/>
          </a:xfrm>
        </p:grpSpPr>
        <p:cxnSp>
          <p:nvCxnSpPr>
            <p:cNvPr id="31" name="Straight Arrow Connector 30"/>
            <p:cNvCxnSpPr/>
            <p:nvPr/>
          </p:nvCxnSpPr>
          <p:spPr>
            <a:xfrm rot="5400000">
              <a:off x="7849955" y="3047016"/>
              <a:ext cx="304543" cy="1710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6869449" y="3200143"/>
              <a:ext cx="2215971" cy="707289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 wrap="square">
              <a:spAutoFit/>
            </a:bodyPr>
            <a:lstStyle/>
            <a:p>
              <a:pPr algn="ctr" fontAlgn="auto">
                <a:lnSpc>
                  <a:spcPts val="24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 smtClean="0">
                  <a:solidFill>
                    <a:srgbClr val="FF00FF"/>
                  </a:solidFill>
                  <a:latin typeface="+mn-lt"/>
                  <a:cs typeface="+mn-cs"/>
                </a:rPr>
                <a:t>Post-receptors events</a:t>
              </a:r>
              <a:endParaRPr lang="en-US" sz="2400" b="1" dirty="0">
                <a:solidFill>
                  <a:srgbClr val="FF00FF"/>
                </a:solidFill>
                <a:latin typeface="+mn-lt"/>
                <a:cs typeface="+mn-cs"/>
              </a:endParaRPr>
            </a:p>
          </p:txBody>
        </p:sp>
      </p:grpSp>
      <p:grpSp>
        <p:nvGrpSpPr>
          <p:cNvPr id="6" name="Group 51"/>
          <p:cNvGrpSpPr>
            <a:grpSpLocks/>
          </p:cNvGrpSpPr>
          <p:nvPr/>
        </p:nvGrpSpPr>
        <p:grpSpPr bwMode="auto">
          <a:xfrm>
            <a:off x="1066800" y="609600"/>
            <a:ext cx="6934200" cy="495300"/>
            <a:chOff x="983558" y="609601"/>
            <a:chExt cx="7246042" cy="494506"/>
          </a:xfrm>
        </p:grpSpPr>
        <p:cxnSp>
          <p:nvCxnSpPr>
            <p:cNvPr id="37" name="Straight Connector 36"/>
            <p:cNvCxnSpPr/>
            <p:nvPr/>
          </p:nvCxnSpPr>
          <p:spPr bwMode="auto">
            <a:xfrm flipV="1">
              <a:off x="983558" y="1066068"/>
              <a:ext cx="7246042" cy="38039"/>
            </a:xfrm>
            <a:prstGeom prst="line">
              <a:avLst/>
            </a:prstGeom>
            <a:ln w="38100">
              <a:solidFill>
                <a:srgbClr val="7300E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5400000">
              <a:off x="4342680" y="837005"/>
              <a:ext cx="456467" cy="1659"/>
            </a:xfrm>
            <a:prstGeom prst="line">
              <a:avLst/>
            </a:prstGeom>
            <a:ln w="57150">
              <a:solidFill>
                <a:srgbClr val="5100C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43"/>
          <p:cNvGrpSpPr>
            <a:grpSpLocks/>
          </p:cNvGrpSpPr>
          <p:nvPr/>
        </p:nvGrpSpPr>
        <p:grpSpPr bwMode="auto">
          <a:xfrm>
            <a:off x="5562602" y="2133602"/>
            <a:ext cx="3124198" cy="1521180"/>
            <a:chOff x="1991414" y="3733802"/>
            <a:chExt cx="3124198" cy="1521180"/>
          </a:xfrm>
        </p:grpSpPr>
        <p:sp>
          <p:nvSpPr>
            <p:cNvPr id="52" name="TextBox 51"/>
            <p:cNvSpPr txBox="1"/>
            <p:nvPr/>
          </p:nvSpPr>
          <p:spPr>
            <a:xfrm>
              <a:off x="2982012" y="4495800"/>
              <a:ext cx="2133600" cy="759182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ctr" fontAlgn="auto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 smtClean="0">
                  <a:solidFill>
                    <a:srgbClr val="FF00FF"/>
                  </a:solidFill>
                  <a:latin typeface="+mn-lt"/>
                  <a:cs typeface="+mn-cs"/>
                </a:rPr>
                <a:t>Down regulation </a:t>
              </a:r>
              <a:endParaRPr lang="en-US" sz="2400" b="1" dirty="0">
                <a:solidFill>
                  <a:srgbClr val="FF00FF"/>
                </a:solidFill>
                <a:latin typeface="+mn-lt"/>
                <a:cs typeface="+mn-cs"/>
              </a:endParaRPr>
            </a:p>
          </p:txBody>
        </p:sp>
        <p:cxnSp>
          <p:nvCxnSpPr>
            <p:cNvPr id="47" name="Straight Arrow Connector 46"/>
            <p:cNvCxnSpPr/>
            <p:nvPr/>
          </p:nvCxnSpPr>
          <p:spPr>
            <a:xfrm>
              <a:off x="1991414" y="3733802"/>
              <a:ext cx="1142998" cy="914398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55"/>
          <p:cNvGrpSpPr>
            <a:grpSpLocks/>
          </p:cNvGrpSpPr>
          <p:nvPr/>
        </p:nvGrpSpPr>
        <p:grpSpPr bwMode="auto">
          <a:xfrm>
            <a:off x="3581400" y="2209800"/>
            <a:ext cx="1752600" cy="1590972"/>
            <a:chOff x="6096000" y="2896474"/>
            <a:chExt cx="1752600" cy="1591249"/>
          </a:xfrm>
        </p:grpSpPr>
        <p:cxnSp>
          <p:nvCxnSpPr>
            <p:cNvPr id="57" name="Straight Arrow Connector 56"/>
            <p:cNvCxnSpPr/>
            <p:nvPr/>
          </p:nvCxnSpPr>
          <p:spPr bwMode="auto">
            <a:xfrm rot="5400000">
              <a:off x="6591227" y="3314853"/>
              <a:ext cx="838346" cy="1588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/>
            <p:cNvSpPr txBox="1"/>
            <p:nvPr/>
          </p:nvSpPr>
          <p:spPr bwMode="auto">
            <a:xfrm>
              <a:off x="6096000" y="3718148"/>
              <a:ext cx="1752600" cy="769575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200" b="1" dirty="0" smtClean="0">
                  <a:solidFill>
                    <a:srgbClr val="FF00FF"/>
                  </a:solidFill>
                  <a:latin typeface="Arial Narrow" pitchFamily="34" charset="0"/>
                  <a:cs typeface="+mn-cs"/>
                </a:rPr>
                <a:t>Binding alteration </a:t>
              </a:r>
              <a:endParaRPr lang="en-US" sz="2200" b="1" dirty="0">
                <a:solidFill>
                  <a:srgbClr val="FF00FF"/>
                </a:solidFill>
                <a:latin typeface="Arial Narrow" pitchFamily="34" charset="0"/>
                <a:cs typeface="+mn-cs"/>
              </a:endParaRPr>
            </a:p>
          </p:txBody>
        </p:sp>
      </p:grpSp>
      <p:grpSp>
        <p:nvGrpSpPr>
          <p:cNvPr id="9" name="Group 58"/>
          <p:cNvGrpSpPr>
            <a:grpSpLocks/>
          </p:cNvGrpSpPr>
          <p:nvPr/>
        </p:nvGrpSpPr>
        <p:grpSpPr bwMode="auto">
          <a:xfrm>
            <a:off x="381000" y="2133599"/>
            <a:ext cx="3200400" cy="1676402"/>
            <a:chOff x="761568" y="2293445"/>
            <a:chExt cx="3126407" cy="1676342"/>
          </a:xfrm>
        </p:grpSpPr>
        <p:sp>
          <p:nvSpPr>
            <p:cNvPr id="61" name="TextBox 60"/>
            <p:cNvSpPr txBox="1"/>
            <p:nvPr/>
          </p:nvSpPr>
          <p:spPr bwMode="auto">
            <a:xfrm>
              <a:off x="761568" y="3200373"/>
              <a:ext cx="1981475" cy="769414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200" b="1" dirty="0" smtClean="0">
                  <a:solidFill>
                    <a:srgbClr val="FF00FF"/>
                  </a:solidFill>
                  <a:latin typeface="Arial Narrow" pitchFamily="34" charset="0"/>
                  <a:cs typeface="+mn-cs"/>
                </a:rPr>
                <a:t>Exhaustion of mediators </a:t>
              </a:r>
              <a:endParaRPr lang="en-US" sz="2200" b="1" dirty="0">
                <a:solidFill>
                  <a:srgbClr val="FF00FF"/>
                </a:solidFill>
                <a:latin typeface="Arial Narrow" pitchFamily="34" charset="0"/>
                <a:cs typeface="+mn-cs"/>
              </a:endParaRPr>
            </a:p>
          </p:txBody>
        </p:sp>
        <p:cxnSp>
          <p:nvCxnSpPr>
            <p:cNvPr id="60" name="Straight Arrow Connector 59"/>
            <p:cNvCxnSpPr/>
            <p:nvPr/>
          </p:nvCxnSpPr>
          <p:spPr bwMode="auto">
            <a:xfrm rot="10800000" flipV="1">
              <a:off x="2514413" y="2293445"/>
              <a:ext cx="1373562" cy="983126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TextBox 62"/>
          <p:cNvSpPr txBox="1">
            <a:spLocks noChangeArrowheads="1"/>
          </p:cNvSpPr>
          <p:nvPr/>
        </p:nvSpPr>
        <p:spPr bwMode="auto">
          <a:xfrm>
            <a:off x="3505200" y="3810000"/>
            <a:ext cx="2819400" cy="1695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2200" b="1" dirty="0">
                <a:latin typeface="Arial Narrow" pitchFamily="34" charset="0"/>
              </a:rPr>
              <a:t>Phosphorylation of R by </a:t>
            </a:r>
            <a:r>
              <a:rPr lang="en-US" sz="2400" b="1" dirty="0">
                <a:solidFill>
                  <a:srgbClr val="6600FF"/>
                </a:solidFill>
                <a:latin typeface="Arial Narrow" pitchFamily="34" charset="0"/>
              </a:rPr>
              <a:t>ß-</a:t>
            </a:r>
            <a:r>
              <a:rPr lang="en-US" sz="2400" b="1" dirty="0" err="1">
                <a:solidFill>
                  <a:srgbClr val="6600FF"/>
                </a:solidFill>
                <a:latin typeface="Arial Narrow" pitchFamily="34" charset="0"/>
              </a:rPr>
              <a:t>adrenoceptors</a:t>
            </a:r>
            <a:r>
              <a:rPr lang="en-US" sz="2400" b="1" dirty="0">
                <a:solidFill>
                  <a:srgbClr val="6600FF"/>
                </a:solidFill>
                <a:latin typeface="Arial Narrow" pitchFamily="34" charset="0"/>
              </a:rPr>
              <a:t> </a:t>
            </a:r>
            <a:r>
              <a:rPr lang="en-US" sz="2200" b="1" dirty="0">
                <a:latin typeface="Arial Narrow" pitchFamily="34" charset="0"/>
              </a:rPr>
              <a:t>→</a:t>
            </a:r>
            <a:r>
              <a:rPr lang="en-US" sz="2200" b="1" dirty="0">
                <a:solidFill>
                  <a:srgbClr val="6600FF"/>
                </a:solidFill>
                <a:latin typeface="Arial Narrow" pitchFamily="34" charset="0"/>
              </a:rPr>
              <a:t> </a:t>
            </a:r>
            <a:r>
              <a:rPr lang="en-US" sz="2200" b="1" dirty="0">
                <a:solidFill>
                  <a:srgbClr val="6600FF"/>
                </a:solidFill>
                <a:latin typeface="Calibri" pitchFamily="34" charset="0"/>
              </a:rPr>
              <a:t>↓ </a:t>
            </a:r>
            <a:r>
              <a:rPr lang="en-US" sz="2200" b="1" dirty="0">
                <a:latin typeface="Arial Narrow" pitchFamily="34" charset="0"/>
              </a:rPr>
              <a:t> activation of AC to related  ionic </a:t>
            </a:r>
            <a:r>
              <a:rPr lang="en-US" sz="2200" b="1" dirty="0" smtClean="0">
                <a:latin typeface="Arial Narrow" pitchFamily="34" charset="0"/>
              </a:rPr>
              <a:t>channel [functional defect] 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65" name="Rectangle 64"/>
          <p:cNvSpPr>
            <a:spLocks noChangeArrowheads="1"/>
          </p:cNvSpPr>
          <p:nvPr/>
        </p:nvSpPr>
        <p:spPr bwMode="auto">
          <a:xfrm>
            <a:off x="6553200" y="3733800"/>
            <a:ext cx="2438400" cy="265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sz="2200" b="1" dirty="0">
                <a:latin typeface="Calibri" pitchFamily="34" charset="0"/>
              </a:rPr>
              <a:t>↓ </a:t>
            </a:r>
            <a:r>
              <a:rPr lang="en-US" sz="2200" b="1" dirty="0" smtClean="0">
                <a:latin typeface="Arial Narrow" pitchFamily="34" charset="0"/>
              </a:rPr>
              <a:t>number </a:t>
            </a:r>
            <a:r>
              <a:rPr lang="en-US" sz="2200" b="1" dirty="0">
                <a:latin typeface="Arial Narrow" pitchFamily="34" charset="0"/>
              </a:rPr>
              <a:t>of receptors.</a:t>
            </a:r>
          </a:p>
          <a:p>
            <a:pPr algn="ctr">
              <a:lnSpc>
                <a:spcPts val="2500"/>
              </a:lnSpc>
            </a:pPr>
            <a:r>
              <a:rPr lang="en-US" sz="2400" b="1" dirty="0" err="1">
                <a:solidFill>
                  <a:srgbClr val="6600FF"/>
                </a:solidFill>
                <a:latin typeface="Arial Narrow" pitchFamily="34" charset="0"/>
              </a:rPr>
              <a:t>Isoprenaline</a:t>
            </a:r>
            <a:r>
              <a:rPr lang="en-US" sz="2200" b="1" dirty="0">
                <a:latin typeface="Arial Narrow" pitchFamily="34" charset="0"/>
              </a:rPr>
              <a:t> activation to </a:t>
            </a:r>
            <a:r>
              <a:rPr lang="en-US" sz="2200" b="1" dirty="0">
                <a:latin typeface="Symbol" pitchFamily="18" charset="2"/>
              </a:rPr>
              <a:t>b</a:t>
            </a:r>
            <a:r>
              <a:rPr lang="en-US" sz="2200" b="1" dirty="0">
                <a:latin typeface="Arial Narrow" pitchFamily="34" charset="0"/>
              </a:rPr>
              <a:t> receptors </a:t>
            </a:r>
            <a:r>
              <a:rPr lang="en-US" sz="2200" b="1" dirty="0">
                <a:latin typeface="Calibri" pitchFamily="34" charset="0"/>
              </a:rPr>
              <a:t>→↑ R recycling by </a:t>
            </a:r>
            <a:r>
              <a:rPr lang="en-US" sz="2200" b="1" dirty="0" err="1" smtClean="0">
                <a:latin typeface="Calibri" pitchFamily="34" charset="0"/>
              </a:rPr>
              <a:t>endocytosis</a:t>
            </a:r>
            <a:r>
              <a:rPr lang="en-US" sz="2200" b="1" dirty="0" smtClean="0">
                <a:latin typeface="Calibri" pitchFamily="34" charset="0"/>
              </a:rPr>
              <a:t> [structural defect]</a:t>
            </a:r>
            <a:endParaRPr lang="en-US" sz="2200" b="1" dirty="0">
              <a:latin typeface="Arial Narrow" pitchFamily="34" charset="0"/>
            </a:endParaRPr>
          </a:p>
        </p:txBody>
      </p:sp>
      <p:grpSp>
        <p:nvGrpSpPr>
          <p:cNvPr id="43" name="Group 36"/>
          <p:cNvGrpSpPr>
            <a:grpSpLocks/>
          </p:cNvGrpSpPr>
          <p:nvPr/>
        </p:nvGrpSpPr>
        <p:grpSpPr bwMode="auto">
          <a:xfrm>
            <a:off x="432" y="76200"/>
            <a:ext cx="3001108" cy="6248400"/>
            <a:chOff x="3790" y="92"/>
            <a:chExt cx="1832" cy="3948"/>
          </a:xfrm>
        </p:grpSpPr>
        <p:pic>
          <p:nvPicPr>
            <p:cNvPr id="44" name="Picture 2"/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prstClr val="black"/>
                <a:schemeClr val="accent4">
                  <a:tint val="45000"/>
                  <a:satMod val="400000"/>
                </a:schemeClr>
              </a:duotone>
              <a:lum bright="10000"/>
            </a:blip>
            <a:srcRect t="3780" r="50000" b="6772"/>
            <a:stretch>
              <a:fillRect/>
            </a:stretch>
          </p:blipFill>
          <p:spPr>
            <a:xfrm>
              <a:off x="3792" y="96"/>
              <a:ext cx="1824" cy="3941"/>
            </a:xfrm>
            <a:prstGeom prst="rect">
              <a:avLst/>
            </a:prstGeom>
          </p:spPr>
        </p:pic>
        <p:sp>
          <p:nvSpPr>
            <p:cNvPr id="45" name="Rectangle 44"/>
            <p:cNvSpPr>
              <a:spLocks noChangeArrowheads="1"/>
            </p:cNvSpPr>
            <p:nvPr/>
          </p:nvSpPr>
          <p:spPr bwMode="auto">
            <a:xfrm>
              <a:off x="5136" y="1152"/>
              <a:ext cx="480" cy="144"/>
            </a:xfrm>
            <a:prstGeom prst="rect">
              <a:avLst/>
            </a:prstGeom>
            <a:solidFill>
              <a:srgbClr val="DBCEFE"/>
            </a:solidFill>
            <a:ln w="25400" algn="ctr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>
                <a:solidFill>
                  <a:srgbClr val="CCCCFF"/>
                </a:solidFill>
                <a:latin typeface="Calibri" pitchFamily="34" charset="0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304800" y="6172200"/>
            <a:ext cx="2219582" cy="521732"/>
            <a:chOff x="304800" y="6172200"/>
            <a:chExt cx="2219582" cy="521732"/>
          </a:xfrm>
        </p:grpSpPr>
        <p:sp>
          <p:nvSpPr>
            <p:cNvPr id="46" name="Rectangle 45"/>
            <p:cNvSpPr/>
            <p:nvPr/>
          </p:nvSpPr>
          <p:spPr>
            <a:xfrm>
              <a:off x="304800" y="6324600"/>
              <a:ext cx="221958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dirty="0">
                  <a:solidFill>
                    <a:srgbClr val="6600FF"/>
                  </a:solidFill>
                  <a:latin typeface="Arial Narrow" pitchFamily="34" charset="0"/>
                </a:rPr>
                <a:t>BINDING ALTERATION</a:t>
              </a:r>
            </a:p>
          </p:txBody>
        </p:sp>
        <p:cxnSp>
          <p:nvCxnSpPr>
            <p:cNvPr id="49" name="Straight Arrow Connector 48"/>
            <p:cNvCxnSpPr/>
            <p:nvPr/>
          </p:nvCxnSpPr>
          <p:spPr>
            <a:xfrm rot="5400000">
              <a:off x="343694" y="6285706"/>
              <a:ext cx="228600" cy="1588"/>
            </a:xfrm>
            <a:prstGeom prst="straightConnector1">
              <a:avLst/>
            </a:prstGeom>
            <a:ln w="38100">
              <a:solidFill>
                <a:srgbClr val="66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Group 63"/>
          <p:cNvGrpSpPr/>
          <p:nvPr/>
        </p:nvGrpSpPr>
        <p:grpSpPr>
          <a:xfrm>
            <a:off x="1714577" y="5879123"/>
            <a:ext cx="2071977" cy="534118"/>
            <a:chOff x="1714577" y="5879123"/>
            <a:chExt cx="2071977" cy="534118"/>
          </a:xfrm>
        </p:grpSpPr>
        <p:cxnSp>
          <p:nvCxnSpPr>
            <p:cNvPr id="55" name="Straight Arrow Connector 54"/>
            <p:cNvCxnSpPr/>
            <p:nvPr/>
          </p:nvCxnSpPr>
          <p:spPr>
            <a:xfrm rot="5400000">
              <a:off x="1738740" y="5992629"/>
              <a:ext cx="228600" cy="1588"/>
            </a:xfrm>
            <a:prstGeom prst="straightConnector1">
              <a:avLst/>
            </a:prstGeom>
            <a:ln w="38100">
              <a:solidFill>
                <a:srgbClr val="66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Rectangle 58"/>
            <p:cNvSpPr/>
            <p:nvPr/>
          </p:nvSpPr>
          <p:spPr>
            <a:xfrm>
              <a:off x="1714577" y="6019800"/>
              <a:ext cx="2071977" cy="393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dirty="0">
                  <a:solidFill>
                    <a:srgbClr val="6600FF"/>
                  </a:solidFill>
                  <a:latin typeface="Arial Narrow" pitchFamily="34" charset="0"/>
                </a:rPr>
                <a:t>DOWN REGULATION</a:t>
              </a:r>
            </a:p>
          </p:txBody>
        </p:sp>
      </p:grpSp>
      <p:sp>
        <p:nvSpPr>
          <p:cNvPr id="10" name="Rectangle 9"/>
          <p:cNvSpPr/>
          <p:nvPr/>
        </p:nvSpPr>
        <p:spPr>
          <a:xfrm>
            <a:off x="3428999" y="1187768"/>
            <a:ext cx="2895601" cy="480131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G </a:t>
            </a:r>
            <a:r>
              <a:rPr lang="en-US" dirty="0"/>
              <a:t>protein-coupled receptor kinases (</a:t>
            </a:r>
            <a:r>
              <a:rPr lang="en-US" dirty="0" smtClean="0"/>
              <a:t>GRKs) : regulate </a:t>
            </a:r>
            <a:r>
              <a:rPr lang="en-US" dirty="0"/>
              <a:t>the activity of </a:t>
            </a:r>
            <a:r>
              <a:rPr lang="en-US" dirty="0" smtClean="0"/>
              <a:t>GPCRs </a:t>
            </a:r>
            <a:r>
              <a:rPr lang="en-US" dirty="0"/>
              <a:t>by </a:t>
            </a:r>
            <a:r>
              <a:rPr lang="en-US" dirty="0" smtClean="0"/>
              <a:t>phosphorylating their intracellular domains after </a:t>
            </a:r>
            <a:r>
              <a:rPr lang="en-US" dirty="0"/>
              <a:t>their </a:t>
            </a:r>
            <a:r>
              <a:rPr lang="en-US" dirty="0" smtClean="0"/>
              <a:t>associated G proteins </a:t>
            </a:r>
            <a:r>
              <a:rPr lang="en-US" dirty="0"/>
              <a:t>have been released and activated.</a:t>
            </a:r>
          </a:p>
          <a:p>
            <a:pPr algn="ctr"/>
            <a:endParaRPr lang="en-US" dirty="0"/>
          </a:p>
          <a:p>
            <a:pPr algn="ctr"/>
            <a:r>
              <a:rPr lang="en-US" dirty="0" err="1" smtClean="0"/>
              <a:t>Arrestin</a:t>
            </a:r>
            <a:r>
              <a:rPr lang="en-US" dirty="0" smtClean="0"/>
              <a:t> is a protein </a:t>
            </a:r>
            <a:r>
              <a:rPr lang="en-US" dirty="0"/>
              <a:t>that prevent the </a:t>
            </a:r>
            <a:r>
              <a:rPr lang="en-US" dirty="0" smtClean="0"/>
              <a:t>re-association </a:t>
            </a:r>
            <a:r>
              <a:rPr lang="en-US" dirty="0"/>
              <a:t>of the G proteins with their receptors, thereby preventing reactivation of the </a:t>
            </a:r>
            <a:r>
              <a:rPr lang="en-US" dirty="0" smtClean="0"/>
              <a:t>signaling pathway.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348013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8" presetClass="entr" presetSubtype="6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3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63" grpId="0"/>
      <p:bldP spid="65" grpId="0"/>
      <p:bldP spid="10" grpId="0" animBg="1"/>
      <p:bldP spid="10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90538" y="304800"/>
            <a:ext cx="8229600" cy="8382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rgbClr val="FF0000"/>
                </a:solidFill>
              </a:rPr>
              <a:t>What is Addiction?</a:t>
            </a:r>
            <a:br>
              <a:rPr lang="en-US" sz="4000" b="1" dirty="0" smtClean="0">
                <a:solidFill>
                  <a:srgbClr val="FF0000"/>
                </a:solidFill>
              </a:rPr>
            </a:br>
            <a:endParaRPr lang="en-US" sz="4000" b="1" dirty="0" smtClean="0">
              <a:solidFill>
                <a:srgbClr val="FF0000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762000"/>
            <a:ext cx="8686800" cy="3567113"/>
          </a:xfrm>
        </p:spPr>
        <p:txBody>
          <a:bodyPr>
            <a:noAutofit/>
          </a:bodyPr>
          <a:lstStyle/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n-US" sz="2800" b="1" dirty="0" smtClean="0"/>
              <a:t>It is well known that the </a:t>
            </a:r>
            <a:r>
              <a:rPr lang="en-US" sz="2800" b="1" dirty="0"/>
              <a:t>initial decision to use drugs is </a:t>
            </a:r>
            <a:r>
              <a:rPr lang="en-US" sz="2800" b="1" dirty="0" smtClean="0"/>
              <a:t>voluntary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n-US" sz="2800" b="1" dirty="0" smtClean="0"/>
              <a:t>Addiction </a:t>
            </a:r>
            <a:r>
              <a:rPr lang="en-US" sz="2800" b="1" dirty="0"/>
              <a:t>is </a:t>
            </a:r>
            <a:r>
              <a:rPr lang="en-US" sz="2800" b="1" dirty="0">
                <a:solidFill>
                  <a:srgbClr val="5100C8"/>
                </a:solidFill>
              </a:rPr>
              <a:t>a chronic, relapsing brain disease </a:t>
            </a:r>
            <a:r>
              <a:rPr lang="en-US" sz="2800" b="1" dirty="0"/>
              <a:t>characterized </a:t>
            </a:r>
            <a:r>
              <a:rPr lang="en-US" sz="2800" b="1" dirty="0" smtClean="0"/>
              <a:t>by: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n-US" sz="2800" b="1" dirty="0" smtClean="0">
                <a:solidFill>
                  <a:srgbClr val="FF0000"/>
                </a:solidFill>
              </a:rPr>
              <a:t>Compulsive</a:t>
            </a:r>
            <a:r>
              <a:rPr lang="en-US" sz="2800" b="1" dirty="0" smtClean="0"/>
              <a:t> behavior of a person (loss of control)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n-US" sz="2800" b="1" dirty="0" smtClean="0">
                <a:solidFill>
                  <a:srgbClr val="FF0000"/>
                </a:solidFill>
              </a:rPr>
              <a:t>Continue </a:t>
            </a:r>
            <a:r>
              <a:rPr lang="en-US" sz="2800" b="1" dirty="0">
                <a:solidFill>
                  <a:srgbClr val="FF0000"/>
                </a:solidFill>
              </a:rPr>
              <a:t>taking drugs </a:t>
            </a:r>
            <a:r>
              <a:rPr lang="en-US" sz="2800" b="1" dirty="0"/>
              <a:t>despite their many adverse health and </a:t>
            </a:r>
            <a:r>
              <a:rPr lang="en-US" sz="2800" b="1" dirty="0" smtClean="0"/>
              <a:t>negative consequences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n-US" sz="2800" b="1" dirty="0" smtClean="0">
                <a:solidFill>
                  <a:srgbClr val="FF0000"/>
                </a:solidFill>
              </a:rPr>
              <a:t>Craving: dysphoric and feels very bad</a:t>
            </a:r>
          </a:p>
          <a:p>
            <a:pPr>
              <a:buFont typeface="Arial"/>
              <a:buChar char="•"/>
            </a:pPr>
            <a:r>
              <a:rPr lang="en-US" sz="2800" b="1" dirty="0">
                <a:solidFill>
                  <a:srgbClr val="5100C8"/>
                </a:solidFill>
                <a:cs typeface="Arial"/>
              </a:rPr>
              <a:t>Two components </a:t>
            </a:r>
            <a:r>
              <a:rPr lang="en-US" sz="2800" b="1" dirty="0" smtClean="0">
                <a:solidFill>
                  <a:srgbClr val="5100C8"/>
                </a:solidFill>
                <a:cs typeface="Arial"/>
              </a:rPr>
              <a:t>involved:</a:t>
            </a:r>
          </a:p>
          <a:p>
            <a:pPr marL="0" indent="0">
              <a:buNone/>
            </a:pPr>
            <a:r>
              <a:rPr lang="en-US" sz="2800" b="1" dirty="0" smtClean="0">
                <a:cs typeface="Arial"/>
              </a:rPr>
              <a:t>1- Physical </a:t>
            </a:r>
            <a:r>
              <a:rPr lang="en-US" sz="2800" b="1" dirty="0">
                <a:cs typeface="Arial"/>
              </a:rPr>
              <a:t>dependence </a:t>
            </a:r>
            <a:r>
              <a:rPr lang="en-US" sz="2800" b="1" dirty="0" smtClean="0">
                <a:cs typeface="Arial"/>
              </a:rPr>
              <a:t>(withdrawal symptoms),</a:t>
            </a:r>
            <a:r>
              <a:rPr lang="en-US" sz="2800" b="1" dirty="0" smtClean="0"/>
              <a:t>Neurons </a:t>
            </a:r>
            <a:r>
              <a:rPr lang="en-US" sz="2800" b="1" dirty="0"/>
              <a:t>adapt to the repeated drug exposure and </a:t>
            </a:r>
            <a:r>
              <a:rPr lang="en-US" sz="2800" b="1" dirty="0">
                <a:solidFill>
                  <a:srgbClr val="6600FF"/>
                </a:solidFill>
              </a:rPr>
              <a:t>only function normally in the presence of the </a:t>
            </a:r>
            <a:r>
              <a:rPr lang="en-US" sz="2800" b="1" dirty="0" smtClean="0">
                <a:solidFill>
                  <a:srgbClr val="6600FF"/>
                </a:solidFill>
              </a:rPr>
              <a:t>drug.</a:t>
            </a:r>
          </a:p>
          <a:p>
            <a:pPr marL="0" indent="0">
              <a:buNone/>
            </a:pPr>
            <a:r>
              <a:rPr lang="en-US" sz="2800" b="1" dirty="0" smtClean="0">
                <a:cs typeface="Arial"/>
              </a:rPr>
              <a:t>2- Psychological dependence (craving)</a:t>
            </a:r>
            <a:endParaRPr lang="en-US" sz="2800" b="1" dirty="0">
              <a:cs typeface="Arial"/>
            </a:endParaRPr>
          </a:p>
          <a:p>
            <a:pPr marL="609600" indent="-609600" eaLnBrk="1" hangingPunct="1">
              <a:lnSpc>
                <a:spcPct val="90000"/>
              </a:lnSpc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4607925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My Documents\Lani\2ndCourse\1bio225\webpage\People Substance Abuse Drugs, Photography, Pictures, Photos by Wernher Krutein and PHOTOVAULT_files\XPFV01P12_02.tn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5033963"/>
            <a:ext cx="1906588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8707" name="Text Box 3"/>
          <p:cNvSpPr txBox="1">
            <a:spLocks noChangeArrowheads="1"/>
          </p:cNvSpPr>
          <p:nvPr/>
        </p:nvSpPr>
        <p:spPr bwMode="auto">
          <a:xfrm>
            <a:off x="476250" y="441325"/>
            <a:ext cx="4471096" cy="76944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b="1" dirty="0">
                <a:solidFill>
                  <a:srgbClr val="FF0000"/>
                </a:solidFill>
                <a:latin typeface="Calibri" pitchFamily="34" charset="0"/>
                <a:cs typeface="Arial" charset="0"/>
              </a:rPr>
              <a:t>Drugs of addiction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663575" y="2174875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sz="2400">
              <a:latin typeface="Times New Roman" pitchFamily="18" charset="0"/>
            </a:endParaRP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381000" y="1600200"/>
            <a:ext cx="154914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2400" b="1" dirty="0">
                <a:solidFill>
                  <a:srgbClr val="FF0000"/>
                </a:solidFill>
                <a:latin typeface="+mn-lt"/>
              </a:rPr>
              <a:t>Stimulants</a:t>
            </a:r>
          </a:p>
        </p:txBody>
      </p:sp>
      <p:sp>
        <p:nvSpPr>
          <p:cNvPr id="7174" name="Text Box 7"/>
          <p:cNvSpPr txBox="1">
            <a:spLocks noChangeArrowheads="1"/>
          </p:cNvSpPr>
          <p:nvPr/>
        </p:nvSpPr>
        <p:spPr bwMode="auto">
          <a:xfrm>
            <a:off x="2249488" y="1600200"/>
            <a:ext cx="496116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2400" dirty="0">
                <a:latin typeface="Times New Roman" pitchFamily="18" charset="0"/>
              </a:rPr>
              <a:t>- </a:t>
            </a:r>
            <a:r>
              <a:rPr lang="en-US" sz="2400" dirty="0">
                <a:latin typeface="+mn-lt"/>
              </a:rPr>
              <a:t>stimulate the </a:t>
            </a:r>
            <a:r>
              <a:rPr lang="en-US" sz="2400" dirty="0" smtClean="0">
                <a:latin typeface="+mn-lt"/>
              </a:rPr>
              <a:t>central nervous system</a:t>
            </a:r>
            <a:endParaRPr lang="en-US" sz="2400" dirty="0">
              <a:latin typeface="+mn-lt"/>
            </a:endParaRPr>
          </a:p>
        </p:txBody>
      </p:sp>
      <p:sp>
        <p:nvSpPr>
          <p:cNvPr id="7175" name="Text Box 8"/>
          <p:cNvSpPr txBox="1">
            <a:spLocks noChangeArrowheads="1"/>
          </p:cNvSpPr>
          <p:nvPr/>
        </p:nvSpPr>
        <p:spPr bwMode="auto">
          <a:xfrm>
            <a:off x="2249488" y="1981200"/>
            <a:ext cx="46021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2400" dirty="0">
                <a:latin typeface="Times New Roman" pitchFamily="18" charset="0"/>
              </a:rPr>
              <a:t>- </a:t>
            </a:r>
            <a:r>
              <a:rPr lang="en-US" sz="2400" b="1" dirty="0">
                <a:solidFill>
                  <a:srgbClr val="FF0000"/>
                </a:solidFill>
                <a:latin typeface="+mn-lt"/>
              </a:rPr>
              <a:t>amphetamines</a:t>
            </a:r>
            <a:r>
              <a:rPr lang="en-US" sz="2400" b="1" dirty="0">
                <a:solidFill>
                  <a:srgbClr val="C00000"/>
                </a:solidFill>
                <a:latin typeface="+mn-lt"/>
              </a:rPr>
              <a:t>, </a:t>
            </a:r>
            <a:r>
              <a:rPr lang="en-US" sz="2400" b="1" dirty="0">
                <a:solidFill>
                  <a:srgbClr val="FF0000"/>
                </a:solidFill>
                <a:latin typeface="+mn-lt"/>
              </a:rPr>
              <a:t>cocaine</a:t>
            </a:r>
            <a:r>
              <a:rPr lang="en-US" sz="2400" b="1" dirty="0">
                <a:solidFill>
                  <a:srgbClr val="C00000"/>
                </a:solidFill>
                <a:latin typeface="+mn-lt"/>
              </a:rPr>
              <a:t>, </a:t>
            </a:r>
            <a:r>
              <a:rPr lang="en-US" sz="2400" b="1" dirty="0">
                <a:solidFill>
                  <a:srgbClr val="FF0000"/>
                </a:solidFill>
                <a:latin typeface="+mn-lt"/>
              </a:rPr>
              <a:t>nicotine</a:t>
            </a:r>
          </a:p>
        </p:txBody>
      </p:sp>
      <p:sp>
        <p:nvSpPr>
          <p:cNvPr id="7176" name="Text Box 9"/>
          <p:cNvSpPr txBox="1">
            <a:spLocks noChangeArrowheads="1"/>
          </p:cNvSpPr>
          <p:nvPr/>
        </p:nvSpPr>
        <p:spPr bwMode="auto">
          <a:xfrm>
            <a:off x="304800" y="2814638"/>
            <a:ext cx="17716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2400" b="1" dirty="0">
                <a:solidFill>
                  <a:srgbClr val="FF0000"/>
                </a:solidFill>
                <a:latin typeface="+mn-lt"/>
              </a:rPr>
              <a:t>Depressant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</a:rPr>
              <a:t>s</a:t>
            </a:r>
          </a:p>
        </p:txBody>
      </p:sp>
      <p:sp>
        <p:nvSpPr>
          <p:cNvPr id="7177" name="Text Box 11"/>
          <p:cNvSpPr txBox="1">
            <a:spLocks noChangeArrowheads="1"/>
          </p:cNvSpPr>
          <p:nvPr/>
        </p:nvSpPr>
        <p:spPr bwMode="auto">
          <a:xfrm>
            <a:off x="2220913" y="2819400"/>
            <a:ext cx="24161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2400" dirty="0">
                <a:latin typeface="+mn-lt"/>
              </a:rPr>
              <a:t>- depress the CNS</a:t>
            </a:r>
          </a:p>
        </p:txBody>
      </p:sp>
      <p:sp>
        <p:nvSpPr>
          <p:cNvPr id="7178" name="Text Box 12"/>
          <p:cNvSpPr txBox="1">
            <a:spLocks noChangeArrowheads="1"/>
          </p:cNvSpPr>
          <p:nvPr/>
        </p:nvSpPr>
        <p:spPr bwMode="auto">
          <a:xfrm>
            <a:off x="2220913" y="3276600"/>
            <a:ext cx="53895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2400" b="1" dirty="0">
                <a:solidFill>
                  <a:srgbClr val="C00000"/>
                </a:solidFill>
                <a:latin typeface="+mn-lt"/>
              </a:rPr>
              <a:t>- </a:t>
            </a:r>
            <a:r>
              <a:rPr lang="en-US" sz="2400" b="1" dirty="0">
                <a:solidFill>
                  <a:srgbClr val="FF0000"/>
                </a:solidFill>
                <a:latin typeface="+mn-lt"/>
              </a:rPr>
              <a:t>alcohol, barbiturates, benzodiazepines</a:t>
            </a:r>
          </a:p>
        </p:txBody>
      </p:sp>
      <p:sp>
        <p:nvSpPr>
          <p:cNvPr id="7179" name="Text Box 13"/>
          <p:cNvSpPr txBox="1">
            <a:spLocks noChangeArrowheads="1"/>
          </p:cNvSpPr>
          <p:nvPr/>
        </p:nvSpPr>
        <p:spPr bwMode="auto">
          <a:xfrm>
            <a:off x="457200" y="4114800"/>
            <a:ext cx="15700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2400" b="1" dirty="0">
                <a:solidFill>
                  <a:srgbClr val="FF0000"/>
                </a:solidFill>
                <a:latin typeface="+mn-lt"/>
              </a:rPr>
              <a:t>Analgesics</a:t>
            </a:r>
          </a:p>
        </p:txBody>
      </p:sp>
      <p:sp>
        <p:nvSpPr>
          <p:cNvPr id="7180" name="Text Box 14"/>
          <p:cNvSpPr txBox="1">
            <a:spLocks noChangeArrowheads="1"/>
          </p:cNvSpPr>
          <p:nvPr/>
        </p:nvSpPr>
        <p:spPr bwMode="auto">
          <a:xfrm>
            <a:off x="2166938" y="4114800"/>
            <a:ext cx="28495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2400" dirty="0">
                <a:latin typeface="+mn-lt"/>
              </a:rPr>
              <a:t>- powerful painkillers</a:t>
            </a:r>
          </a:p>
        </p:txBody>
      </p:sp>
      <p:sp>
        <p:nvSpPr>
          <p:cNvPr id="7181" name="Text Box 15"/>
          <p:cNvSpPr txBox="1">
            <a:spLocks noChangeArrowheads="1"/>
          </p:cNvSpPr>
          <p:nvPr/>
        </p:nvSpPr>
        <p:spPr bwMode="auto">
          <a:xfrm>
            <a:off x="2166938" y="4495800"/>
            <a:ext cx="51736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2400" dirty="0">
                <a:latin typeface="Times New Roman" pitchFamily="18" charset="0"/>
              </a:rPr>
              <a:t>- </a:t>
            </a:r>
            <a:r>
              <a:rPr lang="en-US" sz="2400" dirty="0">
                <a:latin typeface="+mn-lt"/>
              </a:rPr>
              <a:t>from opium poppy , morphine, heroin</a:t>
            </a:r>
          </a:p>
        </p:txBody>
      </p:sp>
      <p:sp>
        <p:nvSpPr>
          <p:cNvPr id="7182" name="Text Box 16"/>
          <p:cNvSpPr txBox="1">
            <a:spLocks noChangeArrowheads="1"/>
          </p:cNvSpPr>
          <p:nvPr/>
        </p:nvSpPr>
        <p:spPr bwMode="auto">
          <a:xfrm>
            <a:off x="228600" y="5105400"/>
            <a:ext cx="196707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2400" b="1" dirty="0">
                <a:solidFill>
                  <a:srgbClr val="FF0000"/>
                </a:solidFill>
                <a:latin typeface="+mn-lt"/>
              </a:rPr>
              <a:t>Hallucinogens</a:t>
            </a:r>
          </a:p>
        </p:txBody>
      </p:sp>
      <p:sp>
        <p:nvSpPr>
          <p:cNvPr id="7183" name="Text Box 18"/>
          <p:cNvSpPr txBox="1">
            <a:spLocks noChangeArrowheads="1"/>
          </p:cNvSpPr>
          <p:nvPr/>
        </p:nvSpPr>
        <p:spPr bwMode="auto">
          <a:xfrm>
            <a:off x="2209800" y="5105400"/>
            <a:ext cx="39532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2400" dirty="0">
                <a:latin typeface="+mn-lt"/>
              </a:rPr>
              <a:t>- dramatically alter perception</a:t>
            </a:r>
          </a:p>
        </p:txBody>
      </p:sp>
      <p:sp>
        <p:nvSpPr>
          <p:cNvPr id="7184" name="Text Box 19"/>
          <p:cNvSpPr txBox="1">
            <a:spLocks noChangeArrowheads="1"/>
          </p:cNvSpPr>
          <p:nvPr/>
        </p:nvSpPr>
        <p:spPr bwMode="auto">
          <a:xfrm>
            <a:off x="2209800" y="5756275"/>
            <a:ext cx="36225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2400" b="1" dirty="0">
                <a:solidFill>
                  <a:srgbClr val="C00000"/>
                </a:solidFill>
                <a:latin typeface="+mn-lt"/>
              </a:rPr>
              <a:t>- </a:t>
            </a:r>
            <a:r>
              <a:rPr lang="en-US" sz="2400" b="1" dirty="0">
                <a:solidFill>
                  <a:srgbClr val="FF0000"/>
                </a:solidFill>
                <a:latin typeface="+mn-lt"/>
              </a:rPr>
              <a:t>LSD, cannabis, Marijuana </a:t>
            </a:r>
          </a:p>
        </p:txBody>
      </p:sp>
    </p:spTree>
    <p:extLst>
      <p:ext uri="{BB962C8B-B14F-4D97-AF65-F5344CB8AC3E}">
        <p14:creationId xmlns:p14="http://schemas.microsoft.com/office/powerpoint/2010/main" val="66872675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Rectangle 3"/>
          <p:cNvGrpSpPr>
            <a:grpSpLocks/>
          </p:cNvGrpSpPr>
          <p:nvPr/>
        </p:nvGrpSpPr>
        <p:grpSpPr bwMode="auto">
          <a:xfrm>
            <a:off x="-12700" y="0"/>
            <a:ext cx="9156700" cy="6870700"/>
            <a:chOff x="-4" y="-4"/>
            <a:chExt cx="5768" cy="4328"/>
          </a:xfrm>
          <a:gradFill>
            <a:gsLst>
              <a:gs pos="35000">
                <a:srgbClr val="EBE2F2">
                  <a:alpha val="72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grpSpPr>
        <p:pic>
          <p:nvPicPr>
            <p:cNvPr id="3" name="Rectangl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4" name="Text Box 2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2"/>
                </a:solidFill>
                <a:latin typeface="Calibri" pitchFamily="34" charset="0"/>
                <a:cs typeface="Arial" pitchFamily="34" charset="0"/>
              </a:endParaRPr>
            </a:p>
          </p:txBody>
        </p:sp>
      </p:grpSp>
      <p:pic>
        <p:nvPicPr>
          <p:cNvPr id="5" name="Picture 7" descr="prescription_drugs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ACD3D0"/>
              </a:clrFrom>
              <a:clrTo>
                <a:srgbClr val="ACD3D0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58976" y="204787"/>
            <a:ext cx="2660424" cy="398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7838" y="76200"/>
            <a:ext cx="1655762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0" y="3925669"/>
            <a:ext cx="9144000" cy="646331"/>
          </a:xfrm>
          <a:prstGeom prst="rect">
            <a:avLst/>
          </a:prstGeom>
          <a:gradFill>
            <a:gsLst>
              <a:gs pos="17000">
                <a:schemeClr val="accent6">
                  <a:lumMod val="20000"/>
                  <a:lumOff val="80000"/>
                </a:schemeClr>
              </a:gs>
              <a:gs pos="46000">
                <a:schemeClr val="bg1"/>
              </a:gs>
              <a:gs pos="80000">
                <a:schemeClr val="accent6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</a:gradFill>
          <a:effectLst>
            <a:outerShdw blurRad="50800" dist="38100" dir="2700000" algn="tl" rotWithShape="0">
              <a:schemeClr val="tx1"/>
            </a:outerShdw>
            <a:reflection blurRad="6350" stA="50000" endA="300" endPos="90000" dist="50800" dir="5400000" sy="-100000" algn="bl" rotWithShape="0"/>
          </a:effectLst>
        </p:spPr>
        <p:txBody>
          <a:bodyPr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3600" b="1" dirty="0">
                <a:solidFill>
                  <a:srgbClr val="FF0000"/>
                </a:solidFill>
                <a:latin typeface="Calibri" pitchFamily="34" charset="0"/>
              </a:rPr>
              <a:t>Adverse drug reactions [ADR]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228600" y="5257800"/>
            <a:ext cx="8686800" cy="838200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Blip>
                <a:blip r:embed="rId5"/>
              </a:buBlip>
            </a:pPr>
            <a:r>
              <a:rPr lang="en-US" sz="2800" b="1">
                <a:solidFill>
                  <a:srgbClr val="5100C8"/>
                </a:solidFill>
              </a:rPr>
              <a:t>Harmful or seriously</a:t>
            </a:r>
            <a:r>
              <a:rPr lang="en-US" sz="2800">
                <a:solidFill>
                  <a:srgbClr val="5100C8"/>
                </a:solidFill>
              </a:rPr>
              <a:t> unpleasant effects occurring at doses intended for </a:t>
            </a:r>
            <a:r>
              <a:rPr lang="en-US" sz="2800" b="1">
                <a:solidFill>
                  <a:srgbClr val="5100C8"/>
                </a:solidFill>
              </a:rPr>
              <a:t>therapeutic effects.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Blip>
                <a:blip r:embed="rId5"/>
              </a:buBlip>
            </a:pPr>
            <a:endParaRPr lang="en-US" sz="2800">
              <a:solidFill>
                <a:srgbClr val="5100C8"/>
              </a:solidFill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Rectangle 3"/>
          <p:cNvGrpSpPr>
            <a:grpSpLocks/>
          </p:cNvGrpSpPr>
          <p:nvPr/>
        </p:nvGrpSpPr>
        <p:grpSpPr bwMode="auto">
          <a:xfrm>
            <a:off x="-12700" y="-12700"/>
            <a:ext cx="9156700" cy="6870700"/>
            <a:chOff x="-4" y="-4"/>
            <a:chExt cx="5768" cy="4328"/>
          </a:xfrm>
          <a:gradFill>
            <a:gsLst>
              <a:gs pos="35000">
                <a:srgbClr val="EBE2F2">
                  <a:alpha val="72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grpSpPr>
        <p:pic>
          <p:nvPicPr>
            <p:cNvPr id="5" name="Rectangl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6" name="Text Box 2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2"/>
                </a:solidFill>
                <a:latin typeface="Calibri" pitchFamily="34" charset="0"/>
                <a:cs typeface="Arial" pitchFamily="34" charset="0"/>
              </a:endParaRPr>
            </a:p>
          </p:txBody>
        </p:sp>
      </p:grpSp>
      <p:sp>
        <p:nvSpPr>
          <p:cNvPr id="7" name="Rectangle 6"/>
          <p:cNvSpPr/>
          <p:nvPr/>
        </p:nvSpPr>
        <p:spPr>
          <a:xfrm>
            <a:off x="0" y="228600"/>
            <a:ext cx="9144000" cy="646331"/>
          </a:xfrm>
          <a:prstGeom prst="rect">
            <a:avLst/>
          </a:prstGeom>
          <a:gradFill>
            <a:gsLst>
              <a:gs pos="17000">
                <a:schemeClr val="accent6">
                  <a:lumMod val="20000"/>
                  <a:lumOff val="80000"/>
                </a:schemeClr>
              </a:gs>
              <a:gs pos="46000">
                <a:schemeClr val="bg1"/>
              </a:gs>
              <a:gs pos="80000">
                <a:schemeClr val="accent6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</a:gradFill>
          <a:effectLst>
            <a:outerShdw blurRad="50800" dist="38100" dir="2700000" algn="tl" rotWithShape="0">
              <a:schemeClr val="tx1"/>
            </a:outerShdw>
          </a:effectLst>
        </p:spPr>
        <p:txBody>
          <a:bodyPr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3600" b="1" dirty="0" smtClean="0">
                <a:solidFill>
                  <a:srgbClr val="FF0000"/>
                </a:solidFill>
                <a:latin typeface="Calibri" pitchFamily="34" charset="0"/>
              </a:rPr>
              <a:t>Types of ADR</a:t>
            </a:r>
            <a:endParaRPr lang="en-US" sz="36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grpSp>
        <p:nvGrpSpPr>
          <p:cNvPr id="3" name="Group 37"/>
          <p:cNvGrpSpPr>
            <a:grpSpLocks/>
          </p:cNvGrpSpPr>
          <p:nvPr/>
        </p:nvGrpSpPr>
        <p:grpSpPr bwMode="auto">
          <a:xfrm>
            <a:off x="152400" y="828675"/>
            <a:ext cx="1600200" cy="776901"/>
            <a:chOff x="152400" y="930277"/>
            <a:chExt cx="1600200" cy="776899"/>
          </a:xfrm>
        </p:grpSpPr>
        <p:sp>
          <p:nvSpPr>
            <p:cNvPr id="9" name="TextBox 8"/>
            <p:cNvSpPr txBox="1"/>
            <p:nvPr/>
          </p:nvSpPr>
          <p:spPr>
            <a:xfrm>
              <a:off x="152400" y="1183957"/>
              <a:ext cx="1600200" cy="523219"/>
            </a:xfrm>
            <a:prstGeom prst="rect">
              <a:avLst/>
            </a:prstGeom>
            <a:gradFill flip="none" rotWithShape="1">
              <a:gsLst>
                <a:gs pos="0">
                  <a:srgbClr val="FFFF00">
                    <a:tint val="66000"/>
                    <a:satMod val="160000"/>
                  </a:srgbClr>
                </a:gs>
                <a:gs pos="50000">
                  <a:srgbClr val="FFFF00">
                    <a:tint val="44500"/>
                    <a:satMod val="160000"/>
                  </a:srgbClr>
                </a:gs>
                <a:gs pos="100000">
                  <a:srgbClr val="FFFF00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002060"/>
              </a:solidFill>
            </a:ln>
            <a:effectLst>
              <a:glow rad="63500">
                <a:schemeClr val="accent4">
                  <a:satMod val="175000"/>
                  <a:alpha val="40000"/>
                </a:schemeClr>
              </a:glow>
              <a:reflection blurRad="6350" stA="50000" endA="300" endPos="55000" dir="5400000" sy="-100000" algn="bl" rotWithShape="0"/>
              <a:softEdge rad="63500"/>
            </a:effectLst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b="1" dirty="0">
                  <a:solidFill>
                    <a:srgbClr val="FF00FF"/>
                  </a:solidFill>
                  <a:latin typeface="+mj-lt"/>
                  <a:cs typeface="+mn-cs"/>
                </a:rPr>
                <a:t>Type A</a:t>
              </a:r>
            </a:p>
          </p:txBody>
        </p:sp>
        <p:cxnSp>
          <p:nvCxnSpPr>
            <p:cNvPr id="27" name="Straight Arrow Connector 26"/>
            <p:cNvCxnSpPr/>
            <p:nvPr/>
          </p:nvCxnSpPr>
          <p:spPr bwMode="auto">
            <a:xfrm rot="5400000">
              <a:off x="685007" y="1081883"/>
              <a:ext cx="304799" cy="1587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 bwMode="auto">
          <a:xfrm>
            <a:off x="152400" y="1676400"/>
            <a:ext cx="1676400" cy="461963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FF00FF"/>
                </a:solidFill>
                <a:latin typeface="+mn-lt"/>
                <a:cs typeface="+mn-cs"/>
              </a:rPr>
              <a:t>Augmented</a:t>
            </a:r>
          </a:p>
        </p:txBody>
      </p:sp>
      <p:grpSp>
        <p:nvGrpSpPr>
          <p:cNvPr id="4" name="Group 39"/>
          <p:cNvGrpSpPr>
            <a:grpSpLocks/>
          </p:cNvGrpSpPr>
          <p:nvPr/>
        </p:nvGrpSpPr>
        <p:grpSpPr bwMode="auto">
          <a:xfrm>
            <a:off x="3886200" y="812800"/>
            <a:ext cx="1600200" cy="792777"/>
            <a:chOff x="3810000" y="914400"/>
            <a:chExt cx="1600200" cy="792777"/>
          </a:xfrm>
        </p:grpSpPr>
        <p:sp>
          <p:nvSpPr>
            <p:cNvPr id="19" name="TextBox 18"/>
            <p:cNvSpPr txBox="1"/>
            <p:nvPr/>
          </p:nvSpPr>
          <p:spPr>
            <a:xfrm>
              <a:off x="3810000" y="1183957"/>
              <a:ext cx="1600200" cy="523220"/>
            </a:xfrm>
            <a:prstGeom prst="rect">
              <a:avLst/>
            </a:prstGeom>
            <a:gradFill flip="none" rotWithShape="1">
              <a:gsLst>
                <a:gs pos="0">
                  <a:srgbClr val="FFFF00">
                    <a:tint val="66000"/>
                    <a:satMod val="160000"/>
                  </a:srgbClr>
                </a:gs>
                <a:gs pos="50000">
                  <a:srgbClr val="FFFF00">
                    <a:tint val="44500"/>
                    <a:satMod val="160000"/>
                  </a:srgbClr>
                </a:gs>
                <a:gs pos="100000">
                  <a:srgbClr val="FFFF00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002060"/>
              </a:solidFill>
            </a:ln>
            <a:effectLst>
              <a:glow rad="63500">
                <a:schemeClr val="accent4">
                  <a:satMod val="175000"/>
                  <a:alpha val="40000"/>
                </a:schemeClr>
              </a:glow>
              <a:reflection blurRad="6350" stA="50000" endA="300" endPos="55000" dir="5400000" sy="-100000" algn="bl" rotWithShape="0"/>
              <a:softEdge rad="63500"/>
            </a:effectLst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b="1" dirty="0">
                  <a:solidFill>
                    <a:srgbClr val="FF00FF"/>
                  </a:solidFill>
                  <a:latin typeface="+mj-lt"/>
                  <a:cs typeface="+mn-cs"/>
                </a:rPr>
                <a:t>Type C</a:t>
              </a:r>
            </a:p>
          </p:txBody>
        </p:sp>
        <p:cxnSp>
          <p:nvCxnSpPr>
            <p:cNvPr id="30" name="Straight Arrow Connector 29"/>
            <p:cNvCxnSpPr/>
            <p:nvPr/>
          </p:nvCxnSpPr>
          <p:spPr bwMode="auto">
            <a:xfrm rot="5400000">
              <a:off x="4419601" y="1065212"/>
              <a:ext cx="304800" cy="3175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Box 30"/>
          <p:cNvSpPr txBox="1"/>
          <p:nvPr/>
        </p:nvSpPr>
        <p:spPr bwMode="auto">
          <a:xfrm>
            <a:off x="3733800" y="1676400"/>
            <a:ext cx="1905000" cy="461963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FF00FF"/>
                </a:solidFill>
                <a:latin typeface="+mn-lt"/>
                <a:cs typeface="+mn-cs"/>
              </a:rPr>
              <a:t>Continuous</a:t>
            </a:r>
          </a:p>
        </p:txBody>
      </p:sp>
      <p:grpSp>
        <p:nvGrpSpPr>
          <p:cNvPr id="8" name="Group 41"/>
          <p:cNvGrpSpPr>
            <a:grpSpLocks/>
          </p:cNvGrpSpPr>
          <p:nvPr/>
        </p:nvGrpSpPr>
        <p:grpSpPr bwMode="auto">
          <a:xfrm>
            <a:off x="7391400" y="812800"/>
            <a:ext cx="1600200" cy="792777"/>
            <a:chOff x="7391400" y="914400"/>
            <a:chExt cx="1600200" cy="792777"/>
          </a:xfrm>
        </p:grpSpPr>
        <p:sp>
          <p:nvSpPr>
            <p:cNvPr id="22" name="TextBox 21"/>
            <p:cNvSpPr txBox="1"/>
            <p:nvPr/>
          </p:nvSpPr>
          <p:spPr>
            <a:xfrm>
              <a:off x="7391400" y="1183957"/>
              <a:ext cx="1600200" cy="523220"/>
            </a:xfrm>
            <a:prstGeom prst="rect">
              <a:avLst/>
            </a:prstGeom>
            <a:gradFill flip="none" rotWithShape="1">
              <a:gsLst>
                <a:gs pos="0">
                  <a:srgbClr val="FFFF00">
                    <a:tint val="66000"/>
                    <a:satMod val="160000"/>
                  </a:srgbClr>
                </a:gs>
                <a:gs pos="50000">
                  <a:srgbClr val="FFFF00">
                    <a:tint val="44500"/>
                    <a:satMod val="160000"/>
                  </a:srgbClr>
                </a:gs>
                <a:gs pos="100000">
                  <a:srgbClr val="FFFF00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002060"/>
              </a:solidFill>
            </a:ln>
            <a:effectLst>
              <a:glow rad="63500">
                <a:schemeClr val="accent4">
                  <a:satMod val="175000"/>
                  <a:alpha val="40000"/>
                </a:schemeClr>
              </a:glow>
              <a:reflection blurRad="6350" stA="50000" endA="300" endPos="55000" dir="5400000" sy="-100000" algn="bl" rotWithShape="0"/>
              <a:softEdge rad="63500"/>
            </a:effectLst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b="1" dirty="0">
                  <a:solidFill>
                    <a:srgbClr val="FF00FF"/>
                  </a:solidFill>
                  <a:latin typeface="+mj-lt"/>
                  <a:cs typeface="+mn-cs"/>
                </a:rPr>
                <a:t>Type E</a:t>
              </a:r>
            </a:p>
          </p:txBody>
        </p:sp>
        <p:cxnSp>
          <p:nvCxnSpPr>
            <p:cNvPr id="33" name="Straight Arrow Connector 32"/>
            <p:cNvCxnSpPr/>
            <p:nvPr/>
          </p:nvCxnSpPr>
          <p:spPr bwMode="auto">
            <a:xfrm rot="5400000">
              <a:off x="8077994" y="1066006"/>
              <a:ext cx="304800" cy="1588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TextBox 36"/>
          <p:cNvSpPr txBox="1"/>
          <p:nvPr/>
        </p:nvSpPr>
        <p:spPr bwMode="auto">
          <a:xfrm>
            <a:off x="6195950" y="4671950"/>
            <a:ext cx="1371600" cy="460375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FF00FF"/>
                </a:solidFill>
                <a:latin typeface="Arial Narrow" pitchFamily="34" charset="0"/>
                <a:cs typeface="+mn-cs"/>
              </a:rPr>
              <a:t>Delayed</a:t>
            </a:r>
          </a:p>
        </p:txBody>
      </p:sp>
      <p:sp>
        <p:nvSpPr>
          <p:cNvPr id="43" name="TextBox 42"/>
          <p:cNvSpPr txBox="1"/>
          <p:nvPr/>
        </p:nvSpPr>
        <p:spPr bwMode="auto">
          <a:xfrm>
            <a:off x="7303325" y="1727200"/>
            <a:ext cx="1676400" cy="461963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FF00FF"/>
                </a:solidFill>
                <a:latin typeface="Arial Narrow" pitchFamily="34" charset="0"/>
                <a:cs typeface="+mn-cs"/>
              </a:rPr>
              <a:t>End-of-Use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1530925" y="838994"/>
            <a:ext cx="1600200" cy="3722826"/>
            <a:chOff x="1530925" y="838994"/>
            <a:chExt cx="1600200" cy="3722826"/>
          </a:xfrm>
        </p:grpSpPr>
        <p:sp>
          <p:nvSpPr>
            <p:cNvPr id="10" name="TextBox 9"/>
            <p:cNvSpPr txBox="1"/>
            <p:nvPr/>
          </p:nvSpPr>
          <p:spPr bwMode="auto">
            <a:xfrm>
              <a:off x="1530925" y="4038600"/>
              <a:ext cx="1600200" cy="523220"/>
            </a:xfrm>
            <a:prstGeom prst="rect">
              <a:avLst/>
            </a:prstGeom>
            <a:gradFill flip="none" rotWithShape="1">
              <a:gsLst>
                <a:gs pos="0">
                  <a:srgbClr val="FFFF00">
                    <a:tint val="66000"/>
                    <a:satMod val="160000"/>
                  </a:srgbClr>
                </a:gs>
                <a:gs pos="50000">
                  <a:srgbClr val="FFFF00">
                    <a:tint val="44500"/>
                    <a:satMod val="160000"/>
                  </a:srgbClr>
                </a:gs>
                <a:gs pos="100000">
                  <a:srgbClr val="FFFF00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002060"/>
              </a:solidFill>
            </a:ln>
            <a:effectLst>
              <a:glow rad="63500">
                <a:schemeClr val="accent4">
                  <a:satMod val="175000"/>
                  <a:alpha val="40000"/>
                </a:schemeClr>
              </a:glow>
              <a:reflection blurRad="6350" stA="50000" endA="300" endPos="55000" dir="5400000" sy="-100000" algn="bl" rotWithShape="0"/>
              <a:softEdge rad="63500"/>
            </a:effectLst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b="1" dirty="0">
                  <a:solidFill>
                    <a:srgbClr val="FF00FF"/>
                  </a:solidFill>
                  <a:latin typeface="+mj-lt"/>
                  <a:cs typeface="+mn-cs"/>
                </a:rPr>
                <a:t>Type B</a:t>
              </a:r>
            </a:p>
          </p:txBody>
        </p:sp>
        <p:cxnSp>
          <p:nvCxnSpPr>
            <p:cNvPr id="53" name="Straight Arrow Connector 52"/>
            <p:cNvCxnSpPr/>
            <p:nvPr/>
          </p:nvCxnSpPr>
          <p:spPr bwMode="auto">
            <a:xfrm rot="5400000">
              <a:off x="1447799" y="2438400"/>
              <a:ext cx="3199606" cy="794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TextBox 54"/>
          <p:cNvSpPr txBox="1">
            <a:spLocks noChangeArrowheads="1"/>
          </p:cNvSpPr>
          <p:nvPr/>
        </p:nvSpPr>
        <p:spPr bwMode="auto">
          <a:xfrm>
            <a:off x="6629400" y="2235963"/>
            <a:ext cx="2514600" cy="1438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en-US" sz="2200" b="1" dirty="0" smtClean="0">
                <a:latin typeface="Arial Narrow" pitchFamily="34" charset="0"/>
                <a:cs typeface="Aharoni" pitchFamily="2" charset="-79"/>
              </a:rPr>
              <a:t>Occurs upon sudden stoppage of chronic drug use due to existing adaptive changes present </a:t>
            </a:r>
            <a:endParaRPr lang="en-US" sz="2200" b="1" dirty="0">
              <a:latin typeface="Arial Narrow" pitchFamily="34" charset="0"/>
              <a:cs typeface="Aharoni" pitchFamily="2" charset="-79"/>
            </a:endParaRPr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76200" y="2667000"/>
            <a:ext cx="29718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en-US" sz="2200" b="1" dirty="0" smtClean="0">
                <a:latin typeface="Arial Narrow" pitchFamily="34" charset="0"/>
              </a:rPr>
              <a:t>Occurs consequent but in excess of drug primary </a:t>
            </a:r>
            <a:r>
              <a:rPr lang="en-US" sz="2200" b="1" dirty="0">
                <a:latin typeface="Arial Narrow" pitchFamily="34" charset="0"/>
              </a:rPr>
              <a:t>pharmacological </a:t>
            </a:r>
            <a:r>
              <a:rPr lang="en-US" sz="2200" b="1" dirty="0" smtClean="0">
                <a:latin typeface="Arial Narrow" pitchFamily="34" charset="0"/>
              </a:rPr>
              <a:t>effect.</a:t>
            </a:r>
          </a:p>
          <a:p>
            <a:pPr>
              <a:lnSpc>
                <a:spcPts val="2100"/>
              </a:lnSpc>
            </a:pPr>
            <a:r>
              <a:rPr lang="en-US" sz="2200" b="1" dirty="0" smtClean="0">
                <a:latin typeface="Arial Narrow" pitchFamily="34" charset="0"/>
              </a:rPr>
              <a:t>Of </a:t>
            </a:r>
            <a:r>
              <a:rPr lang="en-US" sz="2200" b="1" u="heavy" dirty="0" smtClean="0">
                <a:uFill>
                  <a:solidFill>
                    <a:srgbClr val="6600FF"/>
                  </a:solidFill>
                </a:uFill>
                <a:latin typeface="Arial Narrow" pitchFamily="34" charset="0"/>
              </a:rPr>
              <a:t>quantitative nature</a:t>
            </a:r>
            <a:endParaRPr lang="en-US" sz="2200" b="1" u="heavy" dirty="0">
              <a:uFill>
                <a:solidFill>
                  <a:srgbClr val="6600FF"/>
                </a:solidFill>
              </a:uFill>
              <a:latin typeface="Arial Narrow" pitchFamily="34" charset="0"/>
            </a:endParaRPr>
          </a:p>
        </p:txBody>
      </p: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99950" y="5626925"/>
            <a:ext cx="584365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en-US" sz="2200" b="1" dirty="0" smtClean="0">
                <a:latin typeface="Arial Narrow" pitchFamily="34" charset="0"/>
              </a:rPr>
              <a:t>Occurs different [</a:t>
            </a:r>
            <a:r>
              <a:rPr lang="en-US" sz="2200" b="1" dirty="0" err="1" smtClean="0">
                <a:solidFill>
                  <a:srgbClr val="5100C8"/>
                </a:solidFill>
                <a:latin typeface="Arial Narrow" pitchFamily="34" charset="0"/>
              </a:rPr>
              <a:t>heterogenous</a:t>
            </a:r>
            <a:r>
              <a:rPr lang="en-US" sz="2200" b="1" dirty="0" smtClean="0">
                <a:solidFill>
                  <a:srgbClr val="5100C8"/>
                </a:solidFill>
                <a:latin typeface="Arial Narrow" pitchFamily="34" charset="0"/>
              </a:rPr>
              <a:t> / </a:t>
            </a:r>
            <a:r>
              <a:rPr lang="en-US" sz="2200" b="1" dirty="0" err="1" smtClean="0">
                <a:solidFill>
                  <a:srgbClr val="5100C8"/>
                </a:solidFill>
                <a:latin typeface="Arial Narrow" pitchFamily="34" charset="0"/>
              </a:rPr>
              <a:t>idiosyncrotic</a:t>
            </a:r>
            <a:r>
              <a:rPr lang="en-US" sz="2200" b="1" dirty="0" smtClean="0">
                <a:solidFill>
                  <a:srgbClr val="5100C8"/>
                </a:solidFill>
                <a:latin typeface="Arial Narrow" pitchFamily="34" charset="0"/>
              </a:rPr>
              <a:t> </a:t>
            </a:r>
            <a:r>
              <a:rPr lang="en-US" sz="2200" b="1" dirty="0" smtClean="0">
                <a:latin typeface="Arial Narrow" pitchFamily="34" charset="0"/>
              </a:rPr>
              <a:t>] to known drug pharmacological effect  usually due to patient’s genetic defect or immunological response.</a:t>
            </a:r>
          </a:p>
          <a:p>
            <a:pPr>
              <a:lnSpc>
                <a:spcPts val="2100"/>
              </a:lnSpc>
            </a:pPr>
            <a:r>
              <a:rPr lang="en-US" sz="2200" b="1" dirty="0" smtClean="0">
                <a:latin typeface="Arial Narrow" pitchFamily="34" charset="0"/>
              </a:rPr>
              <a:t>Of </a:t>
            </a:r>
            <a:r>
              <a:rPr lang="en-US" sz="2200" b="1" u="heavy" dirty="0" smtClean="0">
                <a:uFill>
                  <a:solidFill>
                    <a:srgbClr val="6600FF"/>
                  </a:solidFill>
                </a:uFill>
                <a:latin typeface="Arial Narrow" pitchFamily="34" charset="0"/>
              </a:rPr>
              <a:t>qualitative nature</a:t>
            </a:r>
            <a:r>
              <a:rPr lang="en-US" sz="2200" b="1" dirty="0" smtClean="0">
                <a:latin typeface="Arial Narrow" pitchFamily="34" charset="0"/>
              </a:rPr>
              <a:t> 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152400" y="2209800"/>
            <a:ext cx="1676400" cy="400110"/>
          </a:xfrm>
          <a:prstGeom prst="rect">
            <a:avLst/>
          </a:prstGeom>
          <a:solidFill>
            <a:schemeClr val="bg1"/>
          </a:solidFill>
          <a:ln w="28575" algn="ctr">
            <a:solidFill>
              <a:srgbClr val="FF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5100C8"/>
                </a:solidFill>
                <a:latin typeface="Arial Narrow" pitchFamily="34" charset="0"/>
              </a:rPr>
              <a:t>Predictable </a:t>
            </a:r>
            <a:endParaRPr lang="en-US" sz="2000" b="1" dirty="0">
              <a:solidFill>
                <a:srgbClr val="5100C8"/>
              </a:solidFill>
              <a:latin typeface="Arial Narrow" pitchFamily="34" charset="0"/>
            </a:endParaRPr>
          </a:p>
        </p:txBody>
      </p:sp>
      <p:sp>
        <p:nvSpPr>
          <p:cNvPr id="52" name="TextBox 51"/>
          <p:cNvSpPr txBox="1">
            <a:spLocks noChangeArrowheads="1"/>
          </p:cNvSpPr>
          <p:nvPr/>
        </p:nvSpPr>
        <p:spPr bwMode="auto">
          <a:xfrm>
            <a:off x="1154875" y="5181600"/>
            <a:ext cx="1981200" cy="400110"/>
          </a:xfrm>
          <a:prstGeom prst="rect">
            <a:avLst/>
          </a:prstGeom>
          <a:solidFill>
            <a:schemeClr val="bg1"/>
          </a:solidFill>
          <a:ln w="28575" algn="ctr">
            <a:solidFill>
              <a:srgbClr val="FF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000" b="1" dirty="0" err="1" smtClean="0">
                <a:solidFill>
                  <a:srgbClr val="5100C8"/>
                </a:solidFill>
                <a:latin typeface="Arial Narrow" pitchFamily="34" charset="0"/>
              </a:rPr>
              <a:t>Unpedictable</a:t>
            </a:r>
            <a:r>
              <a:rPr lang="en-US" sz="2000" b="1" dirty="0" smtClean="0">
                <a:solidFill>
                  <a:srgbClr val="5100C8"/>
                </a:solidFill>
                <a:latin typeface="Arial Narrow" pitchFamily="34" charset="0"/>
              </a:rPr>
              <a:t> </a:t>
            </a:r>
            <a:endParaRPr lang="en-US" sz="2000" b="1" dirty="0">
              <a:solidFill>
                <a:srgbClr val="5100C8"/>
              </a:solidFill>
              <a:latin typeface="Arial Narrow" pitchFamily="34" charset="0"/>
            </a:endParaRPr>
          </a:p>
        </p:txBody>
      </p:sp>
      <p:sp>
        <p:nvSpPr>
          <p:cNvPr id="61" name="TextBox 60"/>
          <p:cNvSpPr txBox="1">
            <a:spLocks noChangeArrowheads="1"/>
          </p:cNvSpPr>
          <p:nvPr/>
        </p:nvSpPr>
        <p:spPr bwMode="auto">
          <a:xfrm>
            <a:off x="3200400" y="2264658"/>
            <a:ext cx="2971800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ts val="2100"/>
              </a:lnSpc>
            </a:pPr>
            <a:r>
              <a:rPr lang="en-US" sz="2200" b="1" dirty="0" smtClean="0">
                <a:latin typeface="Arial Narrow" pitchFamily="34" charset="0"/>
              </a:rPr>
              <a:t>Occurs during chronic drug administration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62" name="TextBox 61"/>
          <p:cNvSpPr txBox="1">
            <a:spLocks noChangeArrowheads="1"/>
          </p:cNvSpPr>
          <p:nvPr/>
        </p:nvSpPr>
        <p:spPr bwMode="auto">
          <a:xfrm>
            <a:off x="6172200" y="5181600"/>
            <a:ext cx="2971800" cy="900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en-US" sz="2200" b="1" dirty="0" smtClean="0">
                <a:latin typeface="Arial Narrow" pitchFamily="34" charset="0"/>
              </a:rPr>
              <a:t>Occurs after long period of time even after drug stoppage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67" name="TextBox 66"/>
          <p:cNvSpPr txBox="1"/>
          <p:nvPr/>
        </p:nvSpPr>
        <p:spPr bwMode="auto">
          <a:xfrm>
            <a:off x="1535875" y="4645025"/>
            <a:ext cx="1590675" cy="460375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err="1" smtClean="0">
                <a:solidFill>
                  <a:srgbClr val="FF00FF"/>
                </a:solidFill>
                <a:latin typeface="+mn-lt"/>
                <a:cs typeface="+mn-cs"/>
              </a:rPr>
              <a:t>Bizzare</a:t>
            </a:r>
            <a:endParaRPr lang="en-US" sz="2400" b="1" dirty="0">
              <a:solidFill>
                <a:srgbClr val="FF00FF"/>
              </a:solidFill>
              <a:latin typeface="+mn-lt"/>
              <a:cs typeface="+mn-cs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6172200" y="838200"/>
            <a:ext cx="1524000" cy="3747370"/>
            <a:chOff x="6172200" y="838200"/>
            <a:chExt cx="1524000" cy="3747370"/>
          </a:xfrm>
        </p:grpSpPr>
        <p:sp>
          <p:nvSpPr>
            <p:cNvPr id="21" name="TextBox 20"/>
            <p:cNvSpPr txBox="1"/>
            <p:nvPr/>
          </p:nvSpPr>
          <p:spPr bwMode="auto">
            <a:xfrm>
              <a:off x="6172200" y="4062350"/>
              <a:ext cx="1524000" cy="523220"/>
            </a:xfrm>
            <a:prstGeom prst="rect">
              <a:avLst/>
            </a:prstGeom>
            <a:gradFill flip="none" rotWithShape="1">
              <a:gsLst>
                <a:gs pos="0">
                  <a:srgbClr val="FFFF00">
                    <a:tint val="66000"/>
                    <a:satMod val="160000"/>
                  </a:srgbClr>
                </a:gs>
                <a:gs pos="50000">
                  <a:srgbClr val="FFFF00">
                    <a:tint val="44500"/>
                    <a:satMod val="160000"/>
                  </a:srgbClr>
                </a:gs>
                <a:gs pos="100000">
                  <a:srgbClr val="FFFF00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002060"/>
              </a:solidFill>
            </a:ln>
            <a:effectLst>
              <a:glow rad="63500">
                <a:schemeClr val="accent4">
                  <a:satMod val="175000"/>
                  <a:alpha val="40000"/>
                </a:schemeClr>
              </a:glow>
              <a:reflection blurRad="6350" stA="50000" endA="300" endPos="55000" dir="5400000" sy="-100000" algn="bl" rotWithShape="0"/>
              <a:softEdge rad="63500"/>
            </a:effectLst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b="1" dirty="0">
                  <a:solidFill>
                    <a:srgbClr val="FF00FF"/>
                  </a:solidFill>
                  <a:latin typeface="+mj-lt"/>
                  <a:cs typeface="+mn-cs"/>
                </a:rPr>
                <a:t>Type D</a:t>
              </a:r>
            </a:p>
          </p:txBody>
        </p:sp>
        <p:cxnSp>
          <p:nvCxnSpPr>
            <p:cNvPr id="69" name="Straight Arrow Connector 68"/>
            <p:cNvCxnSpPr/>
            <p:nvPr/>
          </p:nvCxnSpPr>
          <p:spPr bwMode="auto">
            <a:xfrm rot="5400000">
              <a:off x="4648200" y="2437606"/>
              <a:ext cx="3199606" cy="794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100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000"/>
                            </p:stCondLst>
                            <p:childTnLst>
                              <p:par>
                                <p:cTn id="5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4000"/>
                            </p:stCondLst>
                            <p:childTnLst>
                              <p:par>
                                <p:cTn id="5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00"/>
                            </p:stCondLst>
                            <p:childTnLst>
                              <p:par>
                                <p:cTn id="7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1" grpId="0" animBg="1"/>
      <p:bldP spid="37" grpId="0" animBg="1"/>
      <p:bldP spid="43" grpId="0" animBg="1"/>
      <p:bldP spid="55" grpId="0"/>
      <p:bldP spid="49" grpId="0"/>
      <p:bldP spid="50" grpId="0"/>
      <p:bldP spid="51" grpId="0" animBg="1"/>
      <p:bldP spid="52" grpId="0" animBg="1"/>
      <p:bldP spid="61" grpId="0"/>
      <p:bldP spid="62" grpId="0"/>
      <p:bldP spid="6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Rectangle 3"/>
          <p:cNvGrpSpPr>
            <a:grpSpLocks/>
          </p:cNvGrpSpPr>
          <p:nvPr/>
        </p:nvGrpSpPr>
        <p:grpSpPr bwMode="auto">
          <a:xfrm>
            <a:off x="-12700" y="-12700"/>
            <a:ext cx="9156700" cy="6870700"/>
            <a:chOff x="-4" y="-4"/>
            <a:chExt cx="5768" cy="4328"/>
          </a:xfrm>
          <a:gradFill>
            <a:gsLst>
              <a:gs pos="35000">
                <a:srgbClr val="EBE2F2"/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  <a:alpha val="83000"/>
                </a:schemeClr>
              </a:gs>
            </a:gsLst>
            <a:lin ang="2700000" scaled="1"/>
          </a:gradFill>
        </p:grpSpPr>
        <p:pic>
          <p:nvPicPr>
            <p:cNvPr id="5" name="Rectangle 3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6" name="Text Box 2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2"/>
                </a:solidFill>
                <a:latin typeface="Calibri" pitchFamily="34" charset="0"/>
                <a:cs typeface="Arial" pitchFamily="34" charset="0"/>
              </a:endParaRPr>
            </a:p>
          </p:txBody>
        </p:sp>
      </p:grpSp>
      <p:sp>
        <p:nvSpPr>
          <p:cNvPr id="7" name="Rectangle 6"/>
          <p:cNvSpPr/>
          <p:nvPr/>
        </p:nvSpPr>
        <p:spPr>
          <a:xfrm>
            <a:off x="0" y="228600"/>
            <a:ext cx="9144000" cy="646331"/>
          </a:xfrm>
          <a:prstGeom prst="rect">
            <a:avLst/>
          </a:prstGeom>
          <a:gradFill>
            <a:gsLst>
              <a:gs pos="17000">
                <a:schemeClr val="accent6">
                  <a:lumMod val="20000"/>
                  <a:lumOff val="80000"/>
                </a:schemeClr>
              </a:gs>
              <a:gs pos="46000">
                <a:schemeClr val="bg1"/>
              </a:gs>
              <a:gs pos="80000">
                <a:schemeClr val="accent6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</a:gradFill>
          <a:effectLst>
            <a:outerShdw blurRad="50800" dist="38100" dir="2700000" algn="tl" rotWithShape="0">
              <a:schemeClr val="tx1"/>
            </a:outerShdw>
          </a:effectLst>
        </p:spPr>
        <p:txBody>
          <a:bodyPr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3600" b="1" dirty="0">
                <a:solidFill>
                  <a:srgbClr val="FF0000"/>
                </a:solidFill>
                <a:latin typeface="Calibri" pitchFamily="34" charset="0"/>
              </a:rPr>
              <a:t>TYPES OF ADR</a:t>
            </a:r>
          </a:p>
        </p:txBody>
      </p:sp>
      <p:grpSp>
        <p:nvGrpSpPr>
          <p:cNvPr id="4" name="Group 39"/>
          <p:cNvGrpSpPr>
            <a:grpSpLocks/>
          </p:cNvGrpSpPr>
          <p:nvPr/>
        </p:nvGrpSpPr>
        <p:grpSpPr bwMode="auto">
          <a:xfrm>
            <a:off x="152400" y="838200"/>
            <a:ext cx="1600200" cy="762000"/>
            <a:chOff x="3810000" y="914400"/>
            <a:chExt cx="1600200" cy="762000"/>
          </a:xfrm>
        </p:grpSpPr>
        <p:sp>
          <p:nvSpPr>
            <p:cNvPr id="19" name="TextBox 18"/>
            <p:cNvSpPr txBox="1"/>
            <p:nvPr/>
          </p:nvSpPr>
          <p:spPr>
            <a:xfrm>
              <a:off x="3810000" y="1183957"/>
              <a:ext cx="1600200" cy="492443"/>
            </a:xfrm>
            <a:prstGeom prst="rect">
              <a:avLst/>
            </a:prstGeom>
            <a:gradFill flip="none" rotWithShape="1">
              <a:gsLst>
                <a:gs pos="0">
                  <a:srgbClr val="FFFF00">
                    <a:tint val="66000"/>
                    <a:satMod val="160000"/>
                  </a:srgbClr>
                </a:gs>
                <a:gs pos="50000">
                  <a:srgbClr val="FFFF00">
                    <a:tint val="44500"/>
                    <a:satMod val="160000"/>
                  </a:srgbClr>
                </a:gs>
                <a:gs pos="100000">
                  <a:srgbClr val="FFFF00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002060"/>
              </a:solidFill>
            </a:ln>
            <a:effectLst>
              <a:glow rad="63500">
                <a:schemeClr val="accent4">
                  <a:satMod val="175000"/>
                  <a:alpha val="40000"/>
                </a:schemeClr>
              </a:glow>
              <a:reflection blurRad="6350" stA="50000" endA="300" endPos="55000" dir="5400000" sy="-100000" algn="bl" rotWithShape="0"/>
              <a:softEdge rad="63500"/>
            </a:effectLst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600" b="1" dirty="0">
                  <a:solidFill>
                    <a:srgbClr val="FF00FF"/>
                  </a:solidFill>
                  <a:latin typeface="+mj-lt"/>
                  <a:cs typeface="+mn-cs"/>
                </a:rPr>
                <a:t>Type C</a:t>
              </a:r>
            </a:p>
          </p:txBody>
        </p:sp>
        <p:cxnSp>
          <p:nvCxnSpPr>
            <p:cNvPr id="30" name="Straight Arrow Connector 29"/>
            <p:cNvCxnSpPr/>
            <p:nvPr/>
          </p:nvCxnSpPr>
          <p:spPr bwMode="auto">
            <a:xfrm rot="5400000">
              <a:off x="4419601" y="1065212"/>
              <a:ext cx="304800" cy="3175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Box 30"/>
          <p:cNvSpPr txBox="1"/>
          <p:nvPr/>
        </p:nvSpPr>
        <p:spPr bwMode="auto">
          <a:xfrm>
            <a:off x="1828800" y="1143000"/>
            <a:ext cx="1905000" cy="461963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FF00FF"/>
                </a:solidFill>
                <a:latin typeface="+mn-lt"/>
                <a:cs typeface="+mn-cs"/>
              </a:rPr>
              <a:t>Continuous</a:t>
            </a:r>
          </a:p>
        </p:txBody>
      </p:sp>
      <p:grpSp>
        <p:nvGrpSpPr>
          <p:cNvPr id="8" name="Group 41"/>
          <p:cNvGrpSpPr>
            <a:grpSpLocks/>
          </p:cNvGrpSpPr>
          <p:nvPr/>
        </p:nvGrpSpPr>
        <p:grpSpPr bwMode="auto">
          <a:xfrm>
            <a:off x="7391400" y="812800"/>
            <a:ext cx="1600200" cy="762000"/>
            <a:chOff x="7391400" y="914400"/>
            <a:chExt cx="1600200" cy="762000"/>
          </a:xfrm>
        </p:grpSpPr>
        <p:sp>
          <p:nvSpPr>
            <p:cNvPr id="22" name="TextBox 21"/>
            <p:cNvSpPr txBox="1"/>
            <p:nvPr/>
          </p:nvSpPr>
          <p:spPr>
            <a:xfrm>
              <a:off x="7391400" y="1183957"/>
              <a:ext cx="1600200" cy="492443"/>
            </a:xfrm>
            <a:prstGeom prst="rect">
              <a:avLst/>
            </a:prstGeom>
            <a:gradFill flip="none" rotWithShape="1">
              <a:gsLst>
                <a:gs pos="0">
                  <a:srgbClr val="FFFF00">
                    <a:tint val="66000"/>
                    <a:satMod val="160000"/>
                  </a:srgbClr>
                </a:gs>
                <a:gs pos="50000">
                  <a:srgbClr val="FFFF00">
                    <a:tint val="44500"/>
                    <a:satMod val="160000"/>
                  </a:srgbClr>
                </a:gs>
                <a:gs pos="100000">
                  <a:srgbClr val="FFFF00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002060"/>
              </a:solidFill>
            </a:ln>
            <a:effectLst>
              <a:glow rad="63500">
                <a:schemeClr val="accent4">
                  <a:satMod val="175000"/>
                  <a:alpha val="40000"/>
                </a:schemeClr>
              </a:glow>
              <a:reflection blurRad="6350" stA="50000" endA="300" endPos="55000" dir="5400000" sy="-100000" algn="bl" rotWithShape="0"/>
              <a:softEdge rad="63500"/>
            </a:effectLst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600" b="1" dirty="0">
                  <a:solidFill>
                    <a:srgbClr val="FF00FF"/>
                  </a:solidFill>
                  <a:latin typeface="+mj-lt"/>
                  <a:cs typeface="+mn-cs"/>
                </a:rPr>
                <a:t>Type E</a:t>
              </a:r>
            </a:p>
          </p:txBody>
        </p:sp>
        <p:cxnSp>
          <p:nvCxnSpPr>
            <p:cNvPr id="33" name="Straight Arrow Connector 32"/>
            <p:cNvCxnSpPr/>
            <p:nvPr/>
          </p:nvCxnSpPr>
          <p:spPr bwMode="auto">
            <a:xfrm rot="5400000">
              <a:off x="8077994" y="1066006"/>
              <a:ext cx="304800" cy="1588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Box 42"/>
          <p:cNvSpPr txBox="1"/>
          <p:nvPr/>
        </p:nvSpPr>
        <p:spPr bwMode="auto">
          <a:xfrm>
            <a:off x="5638800" y="1143000"/>
            <a:ext cx="1676400" cy="461963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FF00FF"/>
                </a:solidFill>
                <a:latin typeface="Arial Narrow" pitchFamily="34" charset="0"/>
                <a:cs typeface="+mn-cs"/>
              </a:rPr>
              <a:t>End-of-Use</a:t>
            </a:r>
          </a:p>
        </p:txBody>
      </p:sp>
      <p:sp>
        <p:nvSpPr>
          <p:cNvPr id="62" name="TextBox 61"/>
          <p:cNvSpPr txBox="1">
            <a:spLocks noChangeArrowheads="1"/>
          </p:cNvSpPr>
          <p:nvPr/>
        </p:nvSpPr>
        <p:spPr bwMode="auto">
          <a:xfrm>
            <a:off x="5181600" y="4876800"/>
            <a:ext cx="3581400" cy="1746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en-US" sz="2000" b="1" dirty="0">
                <a:latin typeface="Arial Narrow" pitchFamily="34" charset="0"/>
              </a:rPr>
              <a:t>Long after patients can show:</a:t>
            </a:r>
          </a:p>
          <a:p>
            <a:pPr>
              <a:lnSpc>
                <a:spcPts val="2100"/>
              </a:lnSpc>
              <a:spcBef>
                <a:spcPts val="1200"/>
              </a:spcBef>
              <a:buFontTx/>
              <a:buChar char="-"/>
            </a:pPr>
            <a:r>
              <a:rPr lang="en-US" sz="2400" b="1" dirty="0" smtClean="0">
                <a:solidFill>
                  <a:srgbClr val="5100C8"/>
                </a:solidFill>
              </a:rPr>
              <a:t> Teratogenicity</a:t>
            </a:r>
            <a:r>
              <a:rPr lang="en-US" sz="2200" dirty="0" smtClean="0">
                <a:latin typeface="Arial Narrow" pitchFamily="34" charset="0"/>
              </a:rPr>
              <a:t> </a:t>
            </a:r>
            <a:r>
              <a:rPr lang="en-US" sz="2000" b="1" dirty="0">
                <a:latin typeface="Arial Narrow" pitchFamily="34" charset="0"/>
              </a:rPr>
              <a:t>after </a:t>
            </a:r>
            <a:r>
              <a:rPr lang="en-US" sz="2000" b="1" dirty="0" smtClean="0">
                <a:latin typeface="Arial Narrow" pitchFamily="34" charset="0"/>
              </a:rPr>
              <a:t/>
            </a:r>
            <a:br>
              <a:rPr lang="en-US" sz="2000" b="1" dirty="0" smtClean="0">
                <a:latin typeface="Arial Narrow" pitchFamily="34" charset="0"/>
              </a:rPr>
            </a:br>
            <a:r>
              <a:rPr lang="en-US" sz="2000" b="1" dirty="0" smtClean="0">
                <a:latin typeface="Arial Narrow" pitchFamily="34" charset="0"/>
              </a:rPr>
              <a:t>  </a:t>
            </a:r>
            <a:r>
              <a:rPr lang="en-US" sz="2000" b="1" dirty="0" err="1" smtClean="0">
                <a:solidFill>
                  <a:srgbClr val="6600FF"/>
                </a:solidFill>
              </a:rPr>
              <a:t>retinoids</a:t>
            </a:r>
            <a:endParaRPr lang="en-US" sz="2000" b="1" dirty="0">
              <a:solidFill>
                <a:srgbClr val="6600FF"/>
              </a:solidFill>
            </a:endParaRPr>
          </a:p>
          <a:p>
            <a:pPr>
              <a:lnSpc>
                <a:spcPts val="2100"/>
              </a:lnSpc>
              <a:spcBef>
                <a:spcPts val="1200"/>
              </a:spcBef>
              <a:buFontTx/>
              <a:buChar char="-"/>
            </a:pPr>
            <a:r>
              <a:rPr lang="en-US" sz="2400" b="1" dirty="0" smtClean="0">
                <a:solidFill>
                  <a:srgbClr val="5100C8"/>
                </a:solidFill>
              </a:rPr>
              <a:t> Carcinogenicity </a:t>
            </a:r>
            <a:r>
              <a:rPr lang="en-US" sz="2000" b="1" dirty="0" smtClean="0">
                <a:latin typeface="Arial Narrow" pitchFamily="34" charset="0"/>
              </a:rPr>
              <a:t>after </a:t>
            </a:r>
            <a:br>
              <a:rPr lang="en-US" sz="2000" b="1" dirty="0" smtClean="0">
                <a:latin typeface="Arial Narrow" pitchFamily="34" charset="0"/>
              </a:rPr>
            </a:br>
            <a:r>
              <a:rPr lang="en-US" sz="2000" b="1" dirty="0" smtClean="0">
                <a:solidFill>
                  <a:srgbClr val="6600FF"/>
                </a:solidFill>
              </a:rPr>
              <a:t>   </a:t>
            </a:r>
            <a:r>
              <a:rPr lang="en-US" sz="2000" b="1" dirty="0">
                <a:solidFill>
                  <a:srgbClr val="6600FF"/>
                </a:solidFill>
              </a:rPr>
              <a:t>tobacco smoking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52400" y="1747659"/>
            <a:ext cx="495300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 Narrow" pitchFamily="34" charset="0"/>
              </a:rPr>
              <a:t>e.g. </a:t>
            </a:r>
            <a:r>
              <a:rPr lang="en-US" sz="2000" b="1" dirty="0" smtClean="0">
                <a:latin typeface="Arial Narrow" pitchFamily="34" charset="0"/>
              </a:rPr>
              <a:t>Patients can develop </a:t>
            </a:r>
            <a:endParaRPr lang="en-US" b="1" dirty="0" smtClean="0">
              <a:latin typeface="Arial Narrow" pitchFamily="34" charset="0"/>
            </a:endParaRPr>
          </a:p>
          <a:p>
            <a:endParaRPr lang="en-US" dirty="0" smtClean="0"/>
          </a:p>
          <a:p>
            <a:r>
              <a:rPr lang="en-US" dirty="0" smtClean="0"/>
              <a:t>1. </a:t>
            </a:r>
            <a:r>
              <a:rPr lang="en-US" b="1" dirty="0" smtClean="0">
                <a:solidFill>
                  <a:srgbClr val="FA00FA"/>
                </a:solidFill>
              </a:rPr>
              <a:t>Osteoporosis </a:t>
            </a:r>
            <a:r>
              <a:rPr lang="en-US" dirty="0" smtClean="0"/>
              <a:t>  </a:t>
            </a:r>
            <a:br>
              <a:rPr lang="en-US" dirty="0" smtClean="0"/>
            </a:br>
            <a:r>
              <a:rPr lang="en-US" dirty="0" smtClean="0"/>
              <a:t>   </a:t>
            </a:r>
            <a:r>
              <a:rPr lang="en-US" sz="2000" b="1" dirty="0" smtClean="0">
                <a:latin typeface="Arial Narrow" pitchFamily="34" charset="0"/>
              </a:rPr>
              <a:t>secondary to chronic </a:t>
            </a:r>
            <a:r>
              <a:rPr lang="en-US" sz="2000" b="1" dirty="0" smtClean="0">
                <a:solidFill>
                  <a:srgbClr val="6600FF"/>
                </a:solidFill>
              </a:rPr>
              <a:t>corticosteroid</a:t>
            </a:r>
            <a:r>
              <a:rPr lang="en-US" dirty="0" smtClean="0"/>
              <a:t> </a:t>
            </a:r>
            <a:r>
              <a:rPr lang="en-US" sz="2000" b="1" dirty="0" smtClean="0">
                <a:latin typeface="Arial Narrow" pitchFamily="34" charset="0"/>
              </a:rPr>
              <a:t>intake</a:t>
            </a:r>
            <a:endParaRPr lang="en-US" b="1" dirty="0" smtClean="0">
              <a:latin typeface="Arial Narrow" pitchFamily="34" charset="0"/>
            </a:endParaRPr>
          </a:p>
          <a:p>
            <a:endParaRPr lang="en-US" dirty="0" smtClean="0"/>
          </a:p>
          <a:p>
            <a:r>
              <a:rPr lang="en-US" dirty="0" smtClean="0"/>
              <a:t>2. </a:t>
            </a:r>
            <a:r>
              <a:rPr lang="en-US" sz="2000" b="1" dirty="0" smtClean="0">
                <a:solidFill>
                  <a:srgbClr val="FA00FA"/>
                </a:solidFill>
              </a:rPr>
              <a:t>Dependence</a:t>
            </a:r>
          </a:p>
          <a:p>
            <a:pPr marL="342900" indent="-342900">
              <a:spcBef>
                <a:spcPts val="600"/>
              </a:spcBef>
            </a:pPr>
            <a:r>
              <a:rPr lang="en-US" dirty="0" smtClean="0"/>
              <a:t>a. </a:t>
            </a:r>
            <a:r>
              <a:rPr lang="en-US" b="1" dirty="0" smtClean="0">
                <a:solidFill>
                  <a:srgbClr val="FA00FA"/>
                </a:solidFill>
              </a:rPr>
              <a:t>Psychological [Craving]  </a:t>
            </a:r>
            <a:r>
              <a:rPr lang="en-US" sz="2000" b="1" dirty="0" smtClean="0">
                <a:latin typeface="Arial Narrow" pitchFamily="34" charset="0"/>
              </a:rPr>
              <a:t>as b</a:t>
            </a:r>
            <a:r>
              <a:rPr lang="en-US" b="1" dirty="0" smtClean="0">
                <a:latin typeface="Arial Narrow" pitchFamily="34" charset="0"/>
              </a:rPr>
              <a:t>y </a:t>
            </a:r>
            <a:r>
              <a:rPr lang="en-US" sz="2000" b="1" dirty="0" smtClean="0">
                <a:solidFill>
                  <a:srgbClr val="6600FF"/>
                </a:solidFill>
              </a:rPr>
              <a:t>cannabis</a:t>
            </a:r>
            <a:endParaRPr lang="en-US" b="1" dirty="0" smtClean="0">
              <a:solidFill>
                <a:srgbClr val="6600FF"/>
              </a:solidFill>
            </a:endParaRPr>
          </a:p>
          <a:p>
            <a:pPr marL="342900" indent="-342900">
              <a:spcBef>
                <a:spcPts val="600"/>
              </a:spcBef>
            </a:pPr>
            <a:r>
              <a:rPr lang="en-US" dirty="0" smtClean="0"/>
              <a:t>b. </a:t>
            </a:r>
            <a:r>
              <a:rPr lang="en-US" b="1" dirty="0" smtClean="0">
                <a:solidFill>
                  <a:srgbClr val="FA00FA"/>
                </a:solidFill>
              </a:rPr>
              <a:t>Psychological [Craving] + Physical withdrawal  manifestations (syndrome) 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>
                <a:solidFill>
                  <a:srgbClr val="FF00FF"/>
                </a:solidFill>
              </a:rPr>
              <a:t>   </a:t>
            </a:r>
            <a:r>
              <a:rPr lang="en-US" sz="2400" dirty="0" smtClean="0">
                <a:solidFill>
                  <a:srgbClr val="5100C8"/>
                </a:solidFill>
                <a:latin typeface="Bernard MT Condensed" pitchFamily="18" charset="0"/>
              </a:rPr>
              <a:t>=</a:t>
            </a:r>
            <a:r>
              <a:rPr lang="en-US" sz="2400" b="1" dirty="0" smtClean="0">
                <a:solidFill>
                  <a:srgbClr val="5100C8"/>
                </a:solidFill>
                <a:latin typeface="+mj-lt"/>
              </a:rPr>
              <a:t> Addiction  </a:t>
            </a:r>
            <a:r>
              <a:rPr lang="en-US" b="1" dirty="0" smtClean="0">
                <a:latin typeface="Arial Narrow" pitchFamily="34" charset="0"/>
              </a:rPr>
              <a:t>as by </a:t>
            </a:r>
            <a:r>
              <a:rPr lang="en-US" sz="2000" b="1" dirty="0" smtClean="0">
                <a:solidFill>
                  <a:srgbClr val="6600FF"/>
                </a:solidFill>
              </a:rPr>
              <a:t>morphine</a:t>
            </a:r>
            <a:endParaRPr lang="en-US" b="1" dirty="0" smtClean="0">
              <a:solidFill>
                <a:srgbClr val="6600FF"/>
              </a:solidFill>
            </a:endParaRPr>
          </a:p>
          <a:p>
            <a:r>
              <a:rPr lang="en-US" dirty="0" smtClean="0"/>
              <a:t>     </a:t>
            </a:r>
          </a:p>
          <a:p>
            <a:endParaRPr lang="en-US" dirty="0" smtClean="0"/>
          </a:p>
        </p:txBody>
      </p:sp>
      <p:sp>
        <p:nvSpPr>
          <p:cNvPr id="36" name="TextBox 35"/>
          <p:cNvSpPr txBox="1"/>
          <p:nvPr/>
        </p:nvSpPr>
        <p:spPr>
          <a:xfrm>
            <a:off x="5334000" y="1676400"/>
            <a:ext cx="3810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 Narrow" pitchFamily="34" charset="0"/>
              </a:rPr>
              <a:t>e.g. Patients on stoppage of              - </a:t>
            </a:r>
            <a:r>
              <a:rPr lang="en-US" sz="2000" b="1" dirty="0" err="1" smtClean="0">
                <a:solidFill>
                  <a:srgbClr val="6600FF"/>
                </a:solidFill>
              </a:rPr>
              <a:t>Clonidine</a:t>
            </a:r>
            <a:r>
              <a:rPr lang="en-US" sz="2000" b="1" dirty="0" smtClean="0">
                <a:latin typeface="Arial Narrow" pitchFamily="34" charset="0"/>
              </a:rPr>
              <a:t> develop rebound </a:t>
            </a:r>
            <a:br>
              <a:rPr lang="en-US" sz="2000" b="1" dirty="0" smtClean="0">
                <a:latin typeface="Arial Narrow" pitchFamily="34" charset="0"/>
              </a:rPr>
            </a:br>
            <a:r>
              <a:rPr lang="en-US" sz="2000" b="1" dirty="0" smtClean="0">
                <a:latin typeface="Arial Narrow" pitchFamily="34" charset="0"/>
              </a:rPr>
              <a:t>   hypertension</a:t>
            </a:r>
          </a:p>
          <a:p>
            <a:pPr>
              <a:buFontTx/>
              <a:buChar char="-"/>
            </a:pPr>
            <a:r>
              <a:rPr lang="en-US" sz="2000" b="1" dirty="0" smtClean="0">
                <a:latin typeface="Arial Narrow" pitchFamily="34" charset="0"/>
              </a:rPr>
              <a:t> </a:t>
            </a:r>
            <a:r>
              <a:rPr lang="en-US" sz="2000" b="1" dirty="0">
                <a:solidFill>
                  <a:srgbClr val="6600FF"/>
                </a:solidFill>
              </a:rPr>
              <a:t>Morphine </a:t>
            </a:r>
            <a:r>
              <a:rPr lang="en-US" sz="2000" b="1" dirty="0" smtClean="0">
                <a:latin typeface="Arial Narrow" pitchFamily="34" charset="0"/>
              </a:rPr>
              <a:t>develop withdrawal </a:t>
            </a:r>
            <a:br>
              <a:rPr lang="en-US" sz="2000" b="1" dirty="0" smtClean="0">
                <a:latin typeface="Arial Narrow" pitchFamily="34" charset="0"/>
              </a:rPr>
            </a:br>
            <a:r>
              <a:rPr lang="en-US" sz="2000" b="1" dirty="0" smtClean="0">
                <a:latin typeface="Arial Narrow" pitchFamily="34" charset="0"/>
              </a:rPr>
              <a:t>   syndrome</a:t>
            </a:r>
          </a:p>
        </p:txBody>
      </p:sp>
      <p:sp>
        <p:nvSpPr>
          <p:cNvPr id="38" name="TextBox 37"/>
          <p:cNvSpPr txBox="1"/>
          <p:nvPr/>
        </p:nvSpPr>
        <p:spPr bwMode="auto">
          <a:xfrm>
            <a:off x="5205350" y="4343400"/>
            <a:ext cx="1371600" cy="460375"/>
          </a:xfrm>
          <a:prstGeom prst="rect">
            <a:avLst/>
          </a:prstGeom>
          <a:gradFill flip="none" rotWithShape="1">
            <a:gsLst>
              <a:gs pos="35000">
                <a:schemeClr val="bg1"/>
              </a:gs>
              <a:gs pos="57000">
                <a:srgbClr val="FFFFCC"/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28575">
            <a:solidFill>
              <a:srgbClr val="7300E6"/>
            </a:solidFill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FF00FF"/>
                </a:solidFill>
                <a:latin typeface="Arial Narrow" pitchFamily="34" charset="0"/>
                <a:cs typeface="+mn-cs"/>
              </a:rPr>
              <a:t>Delayed</a:t>
            </a:r>
          </a:p>
        </p:txBody>
      </p:sp>
      <p:grpSp>
        <p:nvGrpSpPr>
          <p:cNvPr id="39" name="Group 38"/>
          <p:cNvGrpSpPr/>
          <p:nvPr/>
        </p:nvGrpSpPr>
        <p:grpSpPr>
          <a:xfrm>
            <a:off x="5181600" y="838994"/>
            <a:ext cx="1524000" cy="3387470"/>
            <a:chOff x="6172200" y="838994"/>
            <a:chExt cx="1524000" cy="3387470"/>
          </a:xfrm>
        </p:grpSpPr>
        <p:sp>
          <p:nvSpPr>
            <p:cNvPr id="40" name="TextBox 39"/>
            <p:cNvSpPr txBox="1"/>
            <p:nvPr/>
          </p:nvSpPr>
          <p:spPr bwMode="auto">
            <a:xfrm>
              <a:off x="6172200" y="3733800"/>
              <a:ext cx="1524000" cy="492664"/>
            </a:xfrm>
            <a:prstGeom prst="rect">
              <a:avLst/>
            </a:prstGeom>
            <a:gradFill flip="none" rotWithShape="1">
              <a:gsLst>
                <a:gs pos="0">
                  <a:srgbClr val="FFFF00">
                    <a:tint val="66000"/>
                    <a:satMod val="160000"/>
                  </a:srgbClr>
                </a:gs>
                <a:gs pos="50000">
                  <a:srgbClr val="FFFF00">
                    <a:tint val="44500"/>
                    <a:satMod val="160000"/>
                  </a:srgbClr>
                </a:gs>
                <a:gs pos="100000">
                  <a:srgbClr val="FFFF00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002060"/>
              </a:solidFill>
            </a:ln>
            <a:effectLst>
              <a:glow rad="63500">
                <a:schemeClr val="accent4">
                  <a:satMod val="175000"/>
                  <a:alpha val="40000"/>
                </a:schemeClr>
              </a:glow>
              <a:reflection blurRad="6350" stA="50000" endA="300" endPos="55000" dir="5400000" sy="-100000" algn="bl" rotWithShape="0"/>
              <a:softEdge rad="63500"/>
            </a:effectLst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600" b="1" dirty="0">
                  <a:solidFill>
                    <a:srgbClr val="FF00FF"/>
                  </a:solidFill>
                  <a:latin typeface="+mj-lt"/>
                  <a:cs typeface="+mn-cs"/>
                </a:rPr>
                <a:t>Type D</a:t>
              </a:r>
            </a:p>
          </p:txBody>
        </p:sp>
        <p:cxnSp>
          <p:nvCxnSpPr>
            <p:cNvPr id="41" name="Straight Arrow Connector 40"/>
            <p:cNvCxnSpPr/>
            <p:nvPr/>
          </p:nvCxnSpPr>
          <p:spPr bwMode="auto">
            <a:xfrm rot="5400000">
              <a:off x="4762500" y="2324100"/>
              <a:ext cx="2971800" cy="1588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34" grpId="0"/>
      <p:bldP spid="3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Rectangle 3"/>
          <p:cNvGrpSpPr>
            <a:grpSpLocks/>
          </p:cNvGrpSpPr>
          <p:nvPr/>
        </p:nvGrpSpPr>
        <p:grpSpPr bwMode="auto">
          <a:xfrm>
            <a:off x="0" y="-12700"/>
            <a:ext cx="9156700" cy="6870700"/>
            <a:chOff x="-4" y="-4"/>
            <a:chExt cx="5768" cy="4328"/>
          </a:xfrm>
          <a:gradFill>
            <a:gsLst>
              <a:gs pos="45000">
                <a:schemeClr val="bg1">
                  <a:alpha val="81000"/>
                </a:scheme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89000">
                <a:schemeClr val="accent1">
                  <a:tint val="23500"/>
                  <a:satMod val="160000"/>
                  <a:alpha val="53000"/>
                </a:schemeClr>
              </a:gs>
            </a:gsLst>
            <a:lin ang="2700000" scaled="1"/>
          </a:gradFill>
        </p:grpSpPr>
        <p:pic>
          <p:nvPicPr>
            <p:cNvPr id="5" name="Rectangl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6" name="Text Box 2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sp>
        <p:nvSpPr>
          <p:cNvPr id="7" name="Rectangle 6"/>
          <p:cNvSpPr/>
          <p:nvPr/>
        </p:nvSpPr>
        <p:spPr>
          <a:xfrm>
            <a:off x="0" y="76200"/>
            <a:ext cx="9144000" cy="646331"/>
          </a:xfrm>
          <a:prstGeom prst="rect">
            <a:avLst/>
          </a:prstGeom>
          <a:gradFill>
            <a:gsLst>
              <a:gs pos="17000">
                <a:schemeClr val="accent6">
                  <a:lumMod val="20000"/>
                  <a:lumOff val="80000"/>
                </a:schemeClr>
              </a:gs>
              <a:gs pos="46000">
                <a:schemeClr val="bg1"/>
              </a:gs>
              <a:gs pos="80000">
                <a:schemeClr val="accent6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</a:gradFill>
          <a:effectLst>
            <a:outerShdw blurRad="50800" dist="38100" dir="2700000" algn="tl" rotWithShape="0">
              <a:schemeClr val="tx1"/>
            </a:outerShdw>
            <a:reflection blurRad="6350" stA="50000" endA="300" endPos="90000" dist="50800" dir="5400000" sy="-100000" algn="bl" rotWithShape="0"/>
          </a:effectLst>
        </p:spPr>
        <p:txBody>
          <a:bodyPr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3600" b="1" dirty="0">
                <a:solidFill>
                  <a:srgbClr val="FF0000"/>
                </a:solidFill>
                <a:latin typeface="Calibri" pitchFamily="34" charset="0"/>
              </a:rPr>
              <a:t>Comparison between </a:t>
            </a:r>
            <a:r>
              <a:rPr lang="en-US" sz="3600" b="1" dirty="0" smtClean="0">
                <a:solidFill>
                  <a:srgbClr val="FF0000"/>
                </a:solidFill>
                <a:latin typeface="Calibri" pitchFamily="34" charset="0"/>
              </a:rPr>
              <a:t>type  A </a:t>
            </a:r>
            <a:r>
              <a:rPr lang="en-US" sz="3600" b="1" dirty="0">
                <a:solidFill>
                  <a:srgbClr val="FF0000"/>
                </a:solidFill>
                <a:latin typeface="Calibri" pitchFamily="34" charset="0"/>
              </a:rPr>
              <a:t>&amp; B ADRs</a:t>
            </a:r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6887547"/>
              </p:ext>
            </p:extLst>
          </p:nvPr>
        </p:nvGraphicFramePr>
        <p:xfrm>
          <a:off x="76200" y="685800"/>
          <a:ext cx="8991600" cy="6107110"/>
        </p:xfrm>
        <a:graphic>
          <a:graphicData uri="http://schemas.openxmlformats.org/drawingml/2006/table">
            <a:tbl>
              <a:tblPr/>
              <a:tblGrid>
                <a:gridCol w="3124200"/>
                <a:gridCol w="2971800"/>
                <a:gridCol w="2895600"/>
              </a:tblGrid>
              <a:tr h="518284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endParaRPr lang="en-US" sz="2000" b="0" baseline="0" dirty="0">
                        <a:solidFill>
                          <a:srgbClr val="F600F6"/>
                        </a:solidFill>
                        <a:latin typeface="Bernard MT Condensed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>
                          <a:tab pos="90170" algn="r"/>
                        </a:tabLst>
                        <a:defRPr/>
                      </a:pPr>
                      <a:r>
                        <a:rPr lang="en-US" sz="2400" b="1" kern="1200" dirty="0" smtClean="0">
                          <a:solidFill>
                            <a:srgbClr val="FF00FF"/>
                          </a:solidFill>
                          <a:latin typeface="+mn-lt"/>
                          <a:ea typeface="+mn-ea"/>
                          <a:cs typeface="+mn-cs"/>
                        </a:rPr>
                        <a:t>Type A  </a:t>
                      </a:r>
                      <a:r>
                        <a:rPr lang="en-US" sz="2400" b="1" kern="1200" dirty="0" smtClean="0">
                          <a:solidFill>
                            <a:srgbClr val="FF00FF"/>
                          </a:solidFill>
                          <a:latin typeface="+mn-lt"/>
                          <a:ea typeface="+mn-ea"/>
                          <a:cs typeface="+mn-cs"/>
                        </a:rPr>
                        <a:t>Augmentation</a:t>
                      </a:r>
                      <a:endParaRPr lang="en-US" sz="2400" b="1" kern="1200" dirty="0" smtClean="0">
                        <a:solidFill>
                          <a:srgbClr val="FF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>
                          <a:tab pos="90170" algn="r"/>
                        </a:tabLst>
                        <a:defRPr/>
                      </a:pPr>
                      <a:r>
                        <a:rPr lang="en-US" sz="2400" b="1" kern="1200" dirty="0" smtClean="0">
                          <a:solidFill>
                            <a:srgbClr val="FF00FF"/>
                          </a:solidFill>
                          <a:latin typeface="+mn-lt"/>
                          <a:ea typeface="+mn-ea"/>
                          <a:cs typeface="+mn-cs"/>
                        </a:rPr>
                        <a:t>Type B  </a:t>
                      </a:r>
                      <a:r>
                        <a:rPr lang="en-US" sz="2400" b="1" kern="1200" dirty="0" smtClean="0">
                          <a:solidFill>
                            <a:srgbClr val="FF00FF"/>
                          </a:solidFill>
                          <a:latin typeface="+mn-lt"/>
                          <a:ea typeface="+mn-ea"/>
                          <a:cs typeface="+mn-cs"/>
                        </a:rPr>
                        <a:t>Idiosyncratic</a:t>
                      </a:r>
                      <a:endParaRPr lang="en-US" sz="2200" b="0" u="none" baseline="0" dirty="0" smtClean="0">
                        <a:solidFill>
                          <a:srgbClr val="FF00FF"/>
                        </a:solidFill>
                        <a:latin typeface="Bernard MT Condensed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8284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1800" b="1" baseline="0" dirty="0" smtClean="0">
                          <a:solidFill>
                            <a:srgbClr val="FA00FA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Pharmacological predictability</a:t>
                      </a:r>
                      <a:endParaRPr lang="en-US" sz="1800" b="1" baseline="0" dirty="0">
                        <a:solidFill>
                          <a:srgbClr val="FA00FA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5FF"/>
                        </a:gs>
                        <a:gs pos="50000">
                          <a:schemeClr val="bg1"/>
                        </a:gs>
                        <a:gs pos="70000">
                          <a:srgbClr val="EBE2F2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baseline="0" dirty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Yes</a:t>
                      </a:r>
                      <a:endParaRPr lang="en-US" sz="2200" baseline="0" dirty="0">
                        <a:solidFill>
                          <a:srgbClr val="5100C8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baseline="0" dirty="0" smtClean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No</a:t>
                      </a:r>
                      <a:endParaRPr lang="en-US" sz="2200" baseline="0" dirty="0">
                        <a:solidFill>
                          <a:srgbClr val="5100C8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284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1800" b="1" baseline="0" dirty="0" smtClean="0">
                          <a:solidFill>
                            <a:srgbClr val="FA00FA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b="1" baseline="0" dirty="0" smtClean="0">
                          <a:solidFill>
                            <a:srgbClr val="FA00FA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Nature</a:t>
                      </a:r>
                      <a:endParaRPr lang="en-US" sz="1800" b="1" baseline="0" dirty="0">
                        <a:solidFill>
                          <a:srgbClr val="FA00FA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5FF"/>
                        </a:gs>
                        <a:gs pos="50000">
                          <a:schemeClr val="bg1"/>
                        </a:gs>
                        <a:gs pos="70000">
                          <a:srgbClr val="EBE2F2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kern="1200" baseline="0" dirty="0" smtClean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Quantitative [ extension of pharmacology effect ]</a:t>
                      </a:r>
                      <a:endParaRPr lang="en-US" sz="2200" b="1" kern="1200" baseline="0" dirty="0">
                        <a:solidFill>
                          <a:srgbClr val="5100C8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kern="1200" baseline="0" dirty="0" smtClean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Qualitative [ immune or genetic base] </a:t>
                      </a:r>
                      <a:endParaRPr lang="en-US" sz="2200" b="1" kern="1200" baseline="0" dirty="0">
                        <a:solidFill>
                          <a:srgbClr val="5100C8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284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1800" b="1" baseline="0" dirty="0" smtClean="0">
                          <a:solidFill>
                            <a:srgbClr val="FA00FA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b="1" baseline="0" dirty="0" smtClean="0">
                          <a:solidFill>
                            <a:srgbClr val="FA00FA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Dose- </a:t>
                      </a:r>
                      <a:r>
                        <a:rPr lang="en-US" sz="2000" b="1" baseline="0" dirty="0" smtClean="0">
                          <a:solidFill>
                            <a:srgbClr val="FA00FA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dependent </a:t>
                      </a:r>
                      <a:endParaRPr lang="en-US" sz="1800" b="1" baseline="0" dirty="0">
                        <a:solidFill>
                          <a:srgbClr val="FA00FA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5FF"/>
                        </a:gs>
                        <a:gs pos="50000">
                          <a:schemeClr val="bg1"/>
                        </a:gs>
                        <a:gs pos="70000">
                          <a:srgbClr val="EBE2F2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baseline="0" dirty="0" smtClean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Yes (dose response relationship present)</a:t>
                      </a:r>
                      <a:endParaRPr lang="en-US" sz="2200" baseline="0" dirty="0">
                        <a:solidFill>
                          <a:srgbClr val="5100C8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baseline="0" dirty="0" smtClean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No (dose response relationship absent)</a:t>
                      </a:r>
                      <a:endParaRPr lang="en-US" sz="2200" baseline="0" dirty="0">
                        <a:solidFill>
                          <a:srgbClr val="5100C8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284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000" b="1" baseline="0" dirty="0" smtClean="0">
                          <a:solidFill>
                            <a:srgbClr val="FA00FA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Onset of symptoms</a:t>
                      </a:r>
                      <a:endParaRPr lang="en-US" sz="2000" b="1" baseline="0" dirty="0">
                        <a:solidFill>
                          <a:srgbClr val="FA00FA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5FF"/>
                        </a:gs>
                        <a:gs pos="50000">
                          <a:schemeClr val="bg1"/>
                        </a:gs>
                        <a:gs pos="70000">
                          <a:srgbClr val="EBE2F2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kern="1200" baseline="0" dirty="0" smtClean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Usually Rapid</a:t>
                      </a:r>
                      <a:endParaRPr lang="en-US" sz="2200" b="1" kern="1200" baseline="0" dirty="0">
                        <a:solidFill>
                          <a:srgbClr val="5100C8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kern="1200" baseline="0" dirty="0" smtClean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Usually delayed</a:t>
                      </a:r>
                      <a:endParaRPr lang="en-US" sz="2200" b="1" kern="1200" baseline="0" dirty="0">
                        <a:solidFill>
                          <a:srgbClr val="5100C8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284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000" b="1" baseline="0" dirty="0" smtClean="0">
                          <a:solidFill>
                            <a:srgbClr val="FA00FA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Incidence </a:t>
                      </a:r>
                      <a:r>
                        <a:rPr lang="en-US" sz="2000" b="1" baseline="0" dirty="0">
                          <a:solidFill>
                            <a:srgbClr val="FA00FA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and morbidity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5FF"/>
                        </a:gs>
                        <a:gs pos="50000">
                          <a:schemeClr val="bg1"/>
                        </a:gs>
                        <a:gs pos="70000">
                          <a:srgbClr val="EBE2F2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baseline="0" dirty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High</a:t>
                      </a:r>
                      <a:endParaRPr lang="en-US" sz="2200" baseline="0" dirty="0">
                        <a:solidFill>
                          <a:srgbClr val="5100C8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baseline="0" dirty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Low</a:t>
                      </a:r>
                      <a:endParaRPr lang="en-US" sz="2200" baseline="0" dirty="0">
                        <a:solidFill>
                          <a:srgbClr val="5100C8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284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000" b="1" baseline="0" dirty="0" smtClean="0">
                          <a:solidFill>
                            <a:srgbClr val="FA00FA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Mortality</a:t>
                      </a:r>
                      <a:endParaRPr lang="en-US" sz="2000" b="1" baseline="0" dirty="0">
                        <a:solidFill>
                          <a:srgbClr val="FA00FA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5FF"/>
                        </a:gs>
                        <a:gs pos="50000">
                          <a:schemeClr val="bg1"/>
                        </a:gs>
                        <a:gs pos="70000">
                          <a:srgbClr val="EBE2F2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baseline="0" dirty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Low</a:t>
                      </a:r>
                      <a:endParaRPr lang="en-US" sz="2200" baseline="0" dirty="0">
                        <a:solidFill>
                          <a:srgbClr val="5100C8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baseline="0" dirty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High</a:t>
                      </a:r>
                      <a:endParaRPr lang="en-US" sz="2200" baseline="0" dirty="0">
                        <a:solidFill>
                          <a:srgbClr val="5100C8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2090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170" algn="r"/>
                        </a:tabLst>
                      </a:pPr>
                      <a:r>
                        <a:rPr lang="en-US" sz="2000" b="1" baseline="0" dirty="0" smtClean="0">
                          <a:solidFill>
                            <a:srgbClr val="FA00FA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Treatment</a:t>
                      </a:r>
                      <a:endParaRPr lang="en-US" sz="2000" b="1" baseline="0" dirty="0">
                        <a:solidFill>
                          <a:srgbClr val="FA00FA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5FF"/>
                        </a:gs>
                        <a:gs pos="50000">
                          <a:schemeClr val="bg1"/>
                        </a:gs>
                        <a:gs pos="70000">
                          <a:srgbClr val="EBE2F2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baseline="0" dirty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Dose </a:t>
                      </a:r>
                      <a:r>
                        <a:rPr lang="en-US" sz="2200" b="1" baseline="0" dirty="0" smtClean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adjustment or</a:t>
                      </a:r>
                    </a:p>
                    <a:p>
                      <a:pPr marL="0" marR="0" algn="ctr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baseline="0" dirty="0" smtClean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Substitute by &gt;  selective</a:t>
                      </a:r>
                    </a:p>
                    <a:p>
                      <a:pPr marL="0" marR="0" algn="ctr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baseline="0" dirty="0" smtClean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+ Antagonize unwanted effect of 1</a:t>
                      </a:r>
                      <a:r>
                        <a:rPr lang="en-US" sz="2200" b="1" baseline="30000" dirty="0" smtClean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st</a:t>
                      </a:r>
                      <a:r>
                        <a:rPr lang="en-US" sz="2200" b="1" baseline="0" dirty="0" smtClean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 drug</a:t>
                      </a:r>
                      <a:endParaRPr lang="en-US" sz="2200" baseline="0" dirty="0">
                        <a:solidFill>
                          <a:srgbClr val="5100C8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baseline="0" dirty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Stop </a:t>
                      </a:r>
                      <a:r>
                        <a:rPr lang="en-US" sz="2200" b="1" baseline="0" dirty="0" smtClean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drug</a:t>
                      </a:r>
                    </a:p>
                    <a:p>
                      <a:pPr marL="0" marR="0" algn="ctr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0170" algn="r"/>
                        </a:tabLst>
                      </a:pPr>
                      <a:r>
                        <a:rPr lang="en-US" sz="2200" b="1" baseline="0" dirty="0" smtClean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+  Symptomatic </a:t>
                      </a:r>
                      <a:r>
                        <a:rPr lang="en-US" sz="2200" b="1" baseline="0" dirty="0">
                          <a:solidFill>
                            <a:srgbClr val="5100C8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treatment</a:t>
                      </a:r>
                      <a:endParaRPr lang="en-US" sz="2200" baseline="0" dirty="0">
                        <a:solidFill>
                          <a:srgbClr val="5100C8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3290">
                <a:tc>
                  <a:txBody>
                    <a:bodyPr/>
                    <a:lstStyle/>
                    <a:p>
                      <a:pPr marL="0" marR="0" indent="0" algn="justLow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>
                          <a:tab pos="90170" algn="r"/>
                        </a:tabLst>
                        <a:defRPr/>
                      </a:pPr>
                      <a:r>
                        <a:rPr lang="en-US" sz="2000" b="1" baseline="0" dirty="0" smtClean="0">
                          <a:solidFill>
                            <a:srgbClr val="FA00FA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Example</a:t>
                      </a:r>
                      <a:endParaRPr lang="en-US" sz="2000" b="1" baseline="0" dirty="0">
                        <a:solidFill>
                          <a:srgbClr val="FA00FA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5FF"/>
                        </a:gs>
                        <a:gs pos="50000">
                          <a:schemeClr val="bg1"/>
                        </a:gs>
                        <a:gs pos="70000">
                          <a:srgbClr val="EBE2F2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err="1" smtClean="0">
                          <a:latin typeface="Arial Narrow" pitchFamily="34" charset="0"/>
                        </a:rPr>
                        <a:t>Bradycardia</a:t>
                      </a:r>
                      <a:r>
                        <a:rPr lang="en-US" sz="2000" b="1" dirty="0" smtClean="0">
                          <a:latin typeface="Arial Narrow" pitchFamily="34" charset="0"/>
                        </a:rPr>
                        <a:t> </a:t>
                      </a:r>
                      <a:r>
                        <a:rPr lang="en-US" sz="2000" b="1" dirty="0" smtClean="0">
                          <a:latin typeface="Arial Narrow" pitchFamily="34" charset="0"/>
                          <a:sym typeface="Wingdings 3"/>
                        </a:rPr>
                        <a:t></a:t>
                      </a:r>
                      <a:r>
                        <a:rPr lang="en-US" sz="2000" b="1" dirty="0" smtClean="0">
                          <a:solidFill>
                            <a:srgbClr val="6600FF"/>
                          </a:solidFill>
                          <a:latin typeface="Arial Narrow" pitchFamily="34" charset="0"/>
                          <a:sym typeface="Symbol" pitchFamily="18" charset="2"/>
                        </a:rPr>
                        <a:t></a:t>
                      </a:r>
                      <a:r>
                        <a:rPr lang="en-US" sz="2000" b="1" dirty="0" smtClean="0">
                          <a:solidFill>
                            <a:srgbClr val="6600FF"/>
                          </a:solidFill>
                          <a:latin typeface="Arial Narrow" pitchFamily="34" charset="0"/>
                        </a:rPr>
                        <a:t>- ADR Blockers </a:t>
                      </a:r>
                    </a:p>
                    <a:p>
                      <a:r>
                        <a:rPr lang="en-US" sz="2000" b="1" dirty="0" smtClean="0">
                          <a:latin typeface="Arial Narrow" pitchFamily="34" charset="0"/>
                        </a:rPr>
                        <a:t>Hemorrhage </a:t>
                      </a:r>
                      <a:r>
                        <a:rPr lang="en-US" sz="2000" b="1" dirty="0" smtClean="0">
                          <a:latin typeface="Arial Narrow" pitchFamily="34" charset="0"/>
                          <a:sym typeface="Wingdings 3"/>
                        </a:rPr>
                        <a:t></a:t>
                      </a:r>
                      <a:r>
                        <a:rPr lang="en-US" sz="2000" b="1" dirty="0" err="1" smtClean="0">
                          <a:solidFill>
                            <a:srgbClr val="6600FF"/>
                          </a:solidFill>
                          <a:latin typeface="Arial Narrow" pitchFamily="34" charset="0"/>
                        </a:rPr>
                        <a:t>Warfarin</a:t>
                      </a:r>
                      <a:endParaRPr lang="en-US" sz="2200" baseline="0" dirty="0">
                        <a:solidFill>
                          <a:srgbClr val="5100C8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 smtClean="0">
                          <a:latin typeface="Arial Narrow" pitchFamily="34" charset="0"/>
                        </a:rPr>
                        <a:t>Apnea </a:t>
                      </a:r>
                      <a:r>
                        <a:rPr lang="en-US" sz="2000" b="1" dirty="0" smtClean="0">
                          <a:latin typeface="Arial Narrow" pitchFamily="34" charset="0"/>
                          <a:sym typeface="Wingdings 3"/>
                        </a:rPr>
                        <a:t></a:t>
                      </a:r>
                      <a:r>
                        <a:rPr lang="en-US" sz="2000" b="1" dirty="0" err="1" smtClean="0">
                          <a:solidFill>
                            <a:srgbClr val="6600FF"/>
                          </a:solidFill>
                          <a:latin typeface="Arial Narrow" pitchFamily="34" charset="0"/>
                        </a:rPr>
                        <a:t>succinylcholine</a:t>
                      </a:r>
                      <a:r>
                        <a:rPr lang="en-US" sz="2000" b="1" dirty="0" smtClean="0">
                          <a:solidFill>
                            <a:srgbClr val="6600FF"/>
                          </a:solidFill>
                          <a:latin typeface="Arial Narrow" pitchFamily="34" charset="0"/>
                        </a:rPr>
                        <a:t> </a:t>
                      </a:r>
                    </a:p>
                    <a:p>
                      <a:pPr algn="l"/>
                      <a:r>
                        <a:rPr lang="en-US" sz="2000" b="1" dirty="0" smtClean="0">
                          <a:latin typeface="Arial Narrow" pitchFamily="34" charset="0"/>
                        </a:rPr>
                        <a:t>Thrombocytopenia </a:t>
                      </a:r>
                      <a:r>
                        <a:rPr lang="en-US" sz="2000" b="1" dirty="0" smtClean="0">
                          <a:latin typeface="Arial Narrow" pitchFamily="34" charset="0"/>
                          <a:sym typeface="Wingdings 3"/>
                        </a:rPr>
                        <a:t></a:t>
                      </a:r>
                      <a:r>
                        <a:rPr lang="en-US" sz="2000" b="1" dirty="0" smtClean="0">
                          <a:solidFill>
                            <a:srgbClr val="6600FF"/>
                          </a:solidFill>
                          <a:latin typeface="Arial Narrow" pitchFamily="34" charset="0"/>
                        </a:rPr>
                        <a:t>Quinine</a:t>
                      </a:r>
                      <a:endParaRPr lang="en-US" sz="2200" baseline="0" dirty="0">
                        <a:solidFill>
                          <a:srgbClr val="5100C8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Rectangle 3"/>
          <p:cNvGrpSpPr>
            <a:grpSpLocks/>
          </p:cNvGrpSpPr>
          <p:nvPr/>
        </p:nvGrpSpPr>
        <p:grpSpPr bwMode="auto">
          <a:xfrm>
            <a:off x="-12700" y="0"/>
            <a:ext cx="9156700" cy="6870700"/>
            <a:chOff x="-4" y="-4"/>
            <a:chExt cx="5768" cy="4328"/>
          </a:xfrm>
          <a:gradFill>
            <a:gsLst>
              <a:gs pos="35000">
                <a:srgbClr val="EBE2F2">
                  <a:alpha val="72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grpSpPr>
        <p:pic>
          <p:nvPicPr>
            <p:cNvPr id="5" name="Rectangl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6" name="Text Box 2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sp>
        <p:nvSpPr>
          <p:cNvPr id="7" name="Rectangle 6"/>
          <p:cNvSpPr/>
          <p:nvPr/>
        </p:nvSpPr>
        <p:spPr>
          <a:xfrm>
            <a:off x="0" y="228600"/>
            <a:ext cx="9144000" cy="646331"/>
          </a:xfrm>
          <a:prstGeom prst="rect">
            <a:avLst/>
          </a:prstGeom>
          <a:gradFill>
            <a:gsLst>
              <a:gs pos="17000">
                <a:schemeClr val="accent6">
                  <a:lumMod val="20000"/>
                  <a:lumOff val="80000"/>
                </a:schemeClr>
              </a:gs>
              <a:gs pos="46000">
                <a:schemeClr val="bg1"/>
              </a:gs>
              <a:gs pos="80000">
                <a:schemeClr val="accent6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</a:gradFill>
          <a:effectLst>
            <a:outerShdw blurRad="50800" dist="38100" dir="2700000" algn="tl" rotWithShape="0">
              <a:schemeClr val="tx1"/>
            </a:outerShdw>
            <a:reflection blurRad="6350" stA="50000" endA="300" endPos="90000" dist="50800" dir="5400000" sy="-100000" algn="bl" rotWithShape="0"/>
          </a:effectLst>
        </p:spPr>
        <p:txBody>
          <a:bodyPr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3600" b="1" dirty="0">
                <a:solidFill>
                  <a:srgbClr val="FF0000"/>
                </a:solidFill>
                <a:latin typeface="Calibri" pitchFamily="34" charset="0"/>
              </a:rPr>
              <a:t>Examples of TYPE A &amp; B ADR</a:t>
            </a:r>
          </a:p>
        </p:txBody>
      </p:sp>
      <p:grpSp>
        <p:nvGrpSpPr>
          <p:cNvPr id="38915" name="Group 8"/>
          <p:cNvGrpSpPr>
            <a:grpSpLocks/>
          </p:cNvGrpSpPr>
          <p:nvPr/>
        </p:nvGrpSpPr>
        <p:grpSpPr bwMode="auto">
          <a:xfrm>
            <a:off x="0" y="1447800"/>
            <a:ext cx="9144000" cy="4454525"/>
            <a:chOff x="0" y="1447800"/>
            <a:chExt cx="9144000" cy="4454425"/>
          </a:xfrm>
        </p:grpSpPr>
        <p:sp>
          <p:nvSpPr>
            <p:cNvPr id="10" name="Rectangle 9"/>
            <p:cNvSpPr/>
            <p:nvPr/>
          </p:nvSpPr>
          <p:spPr>
            <a:xfrm>
              <a:off x="0" y="1524000"/>
              <a:ext cx="9144000" cy="64633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6600FF"/>
              </a:solidFill>
            </a:ln>
            <a:effectLst>
              <a:outerShdw blurRad="50800" dist="38100" dir="2700000" algn="tl" rotWithShape="0">
                <a:schemeClr val="tx1"/>
              </a:outerShdw>
              <a:reflection blurRad="6350" stA="50000" endA="300" endPos="90000" dist="50800" dir="5400000" sy="-100000" algn="bl" rotWithShape="0"/>
            </a:effectLst>
          </p:spPr>
          <p:txBody>
            <a:bodyPr>
              <a:sp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bevelT w="29210" h="16510"/>
                <a:contourClr>
                  <a:schemeClr val="accent4">
                    <a:alpha val="95000"/>
                  </a:schemeClr>
                </a:contourClr>
              </a:sp3d>
            </a:bodyPr>
            <a:lstStyle/>
            <a:p>
              <a:pPr algn="ctr">
                <a:defRPr/>
              </a:pPr>
              <a:endParaRPr lang="en-US" sz="36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mic Sans MS" pitchFamily="66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0" y="2362179"/>
              <a:ext cx="9144000" cy="3505121"/>
            </a:xfrm>
            <a:prstGeom prst="rect">
              <a:avLst/>
            </a:prstGeom>
            <a:solidFill>
              <a:srgbClr val="EBE2F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8920" name="Rectangle 7"/>
            <p:cNvSpPr>
              <a:spLocks noChangeArrowheads="1"/>
            </p:cNvSpPr>
            <p:nvPr/>
          </p:nvSpPr>
          <p:spPr bwMode="auto">
            <a:xfrm>
              <a:off x="228600" y="1447800"/>
              <a:ext cx="8915400" cy="4454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pl-PL" sz="2800" b="1" dirty="0">
                  <a:solidFill>
                    <a:srgbClr val="FF00FF"/>
                  </a:solidFill>
                  <a:latin typeface="+mj-lt"/>
                </a:rPr>
                <a:t>Drug</a:t>
              </a:r>
              <a:r>
                <a:rPr lang="en-US" sz="2800" b="1" dirty="0">
                  <a:solidFill>
                    <a:srgbClr val="FF00FF"/>
                  </a:solidFill>
                  <a:latin typeface="+mj-lt"/>
                </a:rPr>
                <a:t>			</a:t>
              </a:r>
              <a:r>
                <a:rPr lang="pl-PL" sz="2800" b="1" dirty="0">
                  <a:solidFill>
                    <a:srgbClr val="FF00FF"/>
                  </a:solidFill>
                  <a:latin typeface="+mj-lt"/>
                </a:rPr>
                <a:t>Type A </a:t>
              </a:r>
              <a:r>
                <a:rPr lang="en-US" sz="2800" b="1" dirty="0">
                  <a:solidFill>
                    <a:srgbClr val="FF00FF"/>
                  </a:solidFill>
                  <a:latin typeface="+mj-lt"/>
                </a:rPr>
                <a:t>			</a:t>
              </a:r>
              <a:r>
                <a:rPr lang="pl-PL" sz="2800" b="1" dirty="0">
                  <a:solidFill>
                    <a:srgbClr val="FF00FF"/>
                  </a:solidFill>
                  <a:latin typeface="+mj-lt"/>
                </a:rPr>
                <a:t>Type B</a:t>
              </a:r>
            </a:p>
            <a:p>
              <a:endParaRPr lang="en-US" sz="2400" dirty="0">
                <a:latin typeface="Arial Narrow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2400" b="1" dirty="0">
                  <a:solidFill>
                    <a:srgbClr val="6600FF"/>
                  </a:solidFill>
                  <a:latin typeface="Arial Narrow" pitchFamily="34" charset="0"/>
                </a:rPr>
                <a:t>Chlorpromazine</a:t>
              </a:r>
              <a:r>
                <a:rPr lang="en-US" sz="2400" dirty="0">
                  <a:latin typeface="Arial Narrow" pitchFamily="34" charset="0"/>
                </a:rPr>
                <a:t> 	Sedation 		</a:t>
              </a:r>
              <a:r>
                <a:rPr lang="en-US" sz="2400" dirty="0" err="1">
                  <a:latin typeface="Arial Narrow" pitchFamily="34" charset="0"/>
                </a:rPr>
                <a:t>Cholestatic</a:t>
              </a:r>
              <a:r>
                <a:rPr lang="en-US" sz="2400" dirty="0">
                  <a:latin typeface="Arial Narrow" pitchFamily="34" charset="0"/>
                </a:rPr>
                <a:t> jaundice</a:t>
              </a:r>
            </a:p>
            <a:p>
              <a:pPr>
                <a:lnSpc>
                  <a:spcPct val="150000"/>
                </a:lnSpc>
              </a:pPr>
              <a:r>
                <a:rPr lang="en-US" sz="2400" b="1" dirty="0">
                  <a:solidFill>
                    <a:srgbClr val="6600FF"/>
                  </a:solidFill>
                  <a:latin typeface="Arial Narrow" pitchFamily="34" charset="0"/>
                </a:rPr>
                <a:t>Naproxen</a:t>
              </a:r>
              <a:r>
                <a:rPr lang="en-US" sz="2400" dirty="0">
                  <a:latin typeface="Arial Narrow" pitchFamily="34" charset="0"/>
                </a:rPr>
                <a:t>		GIT </a:t>
              </a:r>
              <a:r>
                <a:rPr lang="en-US" sz="2400" dirty="0" err="1">
                  <a:latin typeface="Arial Narrow" pitchFamily="34" charset="0"/>
                </a:rPr>
                <a:t>haemorrhage</a:t>
              </a:r>
              <a:r>
                <a:rPr lang="en-US" sz="2400" dirty="0">
                  <a:latin typeface="Arial Narrow" pitchFamily="34" charset="0"/>
                </a:rPr>
                <a:t> 	</a:t>
              </a:r>
              <a:r>
                <a:rPr lang="en-US" sz="2400" dirty="0" err="1">
                  <a:latin typeface="Arial Narrow" pitchFamily="34" charset="0"/>
                </a:rPr>
                <a:t>Agranulocytosis</a:t>
              </a:r>
              <a:endParaRPr lang="en-US" sz="2400" dirty="0">
                <a:latin typeface="Arial Narrow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2400" b="1" dirty="0">
                  <a:solidFill>
                    <a:srgbClr val="6600FF"/>
                  </a:solidFill>
                  <a:latin typeface="Arial Narrow" pitchFamily="34" charset="0"/>
                </a:rPr>
                <a:t>Phenytoin</a:t>
              </a:r>
              <a:r>
                <a:rPr lang="en-US" sz="2400" dirty="0">
                  <a:solidFill>
                    <a:srgbClr val="6600FF"/>
                  </a:solidFill>
                  <a:latin typeface="Arial Narrow" pitchFamily="34" charset="0"/>
                </a:rPr>
                <a:t> </a:t>
              </a:r>
              <a:r>
                <a:rPr lang="en-US" sz="2400" dirty="0">
                  <a:latin typeface="Arial Narrow" pitchFamily="34" charset="0"/>
                </a:rPr>
                <a:t>		Ataxia 			Hepatitis, lymphadenopathy</a:t>
              </a:r>
            </a:p>
            <a:p>
              <a:pPr>
                <a:lnSpc>
                  <a:spcPct val="150000"/>
                </a:lnSpc>
              </a:pPr>
              <a:r>
                <a:rPr lang="en-US" sz="2400" b="1" dirty="0">
                  <a:solidFill>
                    <a:srgbClr val="6600FF"/>
                  </a:solidFill>
                  <a:latin typeface="Arial Narrow" pitchFamily="34" charset="0"/>
                </a:rPr>
                <a:t>Thiazides</a:t>
              </a:r>
              <a:r>
                <a:rPr lang="en-US" sz="2400" dirty="0">
                  <a:latin typeface="Arial Narrow" pitchFamily="34" charset="0"/>
                </a:rPr>
                <a:t>		</a:t>
              </a:r>
              <a:r>
                <a:rPr lang="en-US" sz="2400" dirty="0" err="1">
                  <a:latin typeface="Arial Narrow" pitchFamily="34" charset="0"/>
                </a:rPr>
                <a:t>Hypokalaemia</a:t>
              </a:r>
              <a:r>
                <a:rPr lang="en-US" sz="2400" dirty="0">
                  <a:latin typeface="Arial Narrow" pitchFamily="34" charset="0"/>
                </a:rPr>
                <a:t> 		Thrombocytopenia</a:t>
              </a:r>
            </a:p>
            <a:p>
              <a:pPr>
                <a:lnSpc>
                  <a:spcPct val="150000"/>
                </a:lnSpc>
              </a:pPr>
              <a:r>
                <a:rPr lang="en-US" sz="2400" b="1" dirty="0">
                  <a:solidFill>
                    <a:srgbClr val="6600FF"/>
                  </a:solidFill>
                  <a:latin typeface="Arial Narrow" pitchFamily="34" charset="0"/>
                </a:rPr>
                <a:t>Quinine</a:t>
              </a:r>
              <a:r>
                <a:rPr lang="en-US" sz="2400" dirty="0">
                  <a:latin typeface="Arial Narrow" pitchFamily="34" charset="0"/>
                </a:rPr>
                <a:t>		Tinnitus 		Thrombocytopenia</a:t>
              </a:r>
            </a:p>
            <a:p>
              <a:pPr>
                <a:lnSpc>
                  <a:spcPct val="150000"/>
                </a:lnSpc>
              </a:pPr>
              <a:r>
                <a:rPr lang="en-US" sz="2400" b="1" dirty="0">
                  <a:solidFill>
                    <a:srgbClr val="6600FF"/>
                  </a:solidFill>
                  <a:latin typeface="Arial Narrow" pitchFamily="34" charset="0"/>
                </a:rPr>
                <a:t>Warfarin</a:t>
              </a:r>
              <a:r>
                <a:rPr lang="en-US" sz="2400" b="1" dirty="0">
                  <a:latin typeface="Arial Narrow" pitchFamily="34" charset="0"/>
                </a:rPr>
                <a:t> </a:t>
              </a:r>
              <a:r>
                <a:rPr lang="en-US" sz="2400" dirty="0">
                  <a:latin typeface="Arial Narrow" pitchFamily="34" charset="0"/>
                </a:rPr>
                <a:t>		Bleeding 		Breast necrosis</a:t>
              </a:r>
            </a:p>
          </p:txBody>
        </p:sp>
      </p:grp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5410200" y="6199187"/>
            <a:ext cx="379142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/>
            <a:r>
              <a:rPr lang="en-US" sz="2400" b="1" dirty="0">
                <a:solidFill>
                  <a:srgbClr val="6600FF"/>
                </a:solidFill>
                <a:latin typeface="Arial Narrow" pitchFamily="34" charset="0"/>
              </a:rPr>
              <a:t>Immunological Predisposition</a:t>
            </a:r>
          </a:p>
        </p:txBody>
      </p:sp>
      <p:sp>
        <p:nvSpPr>
          <p:cNvPr id="38917" name="Rectangle 6"/>
          <p:cNvSpPr>
            <a:spLocks noChangeArrowheads="1"/>
          </p:cNvSpPr>
          <p:nvPr/>
        </p:nvSpPr>
        <p:spPr bwMode="auto">
          <a:xfrm>
            <a:off x="5410200" y="5867400"/>
            <a:ext cx="33352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/>
            <a:r>
              <a:rPr lang="en-US" sz="2400" b="1" dirty="0">
                <a:solidFill>
                  <a:srgbClr val="6600FF"/>
                </a:solidFill>
                <a:latin typeface="Arial Narrow" pitchFamily="34" charset="0"/>
              </a:rPr>
              <a:t>Genetics Variation / defect</a:t>
            </a: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89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152400"/>
            <a:ext cx="9144000" cy="584775"/>
          </a:xfrm>
          <a:prstGeom prst="rect">
            <a:avLst/>
          </a:prstGeom>
          <a:gradFill>
            <a:gsLst>
              <a:gs pos="17000">
                <a:schemeClr val="accent6">
                  <a:lumMod val="20000"/>
                  <a:lumOff val="80000"/>
                </a:schemeClr>
              </a:gs>
              <a:gs pos="46000">
                <a:schemeClr val="bg1"/>
              </a:gs>
              <a:gs pos="80000">
                <a:schemeClr val="accent6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</a:gradFill>
          <a:effectLst>
            <a:outerShdw blurRad="50800" dist="38100" dir="2700000" algn="tl" rotWithShape="0">
              <a:schemeClr val="tx1"/>
            </a:outerShdw>
            <a:reflection blurRad="6350" stA="50000" endA="300" endPos="90000" dist="50800" dir="5400000" sy="-100000" algn="bl" rotWithShape="0"/>
          </a:effectLst>
        </p:spPr>
        <p:txBody>
          <a:bodyPr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>
              <a:defRPr/>
            </a:pPr>
            <a:r>
              <a:rPr lang="en-US" sz="3200" b="1" dirty="0">
                <a:solidFill>
                  <a:srgbClr val="FF0000"/>
                </a:solidFill>
                <a:latin typeface="Calibri" pitchFamily="34" charset="0"/>
              </a:rPr>
              <a:t>  TYPE B</a:t>
            </a:r>
          </a:p>
        </p:txBody>
      </p:sp>
      <p:sp>
        <p:nvSpPr>
          <p:cNvPr id="39939" name="Rectangle 8"/>
          <p:cNvSpPr>
            <a:spLocks noChangeArrowheads="1"/>
          </p:cNvSpPr>
          <p:nvPr/>
        </p:nvSpPr>
        <p:spPr bwMode="auto">
          <a:xfrm>
            <a:off x="295819" y="838200"/>
            <a:ext cx="498566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algn="ctr">
              <a:defRPr/>
            </a:pPr>
            <a:r>
              <a:rPr lang="en-US" sz="3200" b="1" dirty="0">
                <a:solidFill>
                  <a:srgbClr val="6600FF"/>
                </a:solidFill>
                <a:latin typeface="Arial Narrow" pitchFamily="34" charset="0"/>
              </a:rPr>
              <a:t>Immunological Predisposition</a:t>
            </a:r>
          </a:p>
        </p:txBody>
      </p:sp>
      <p:sp>
        <p:nvSpPr>
          <p:cNvPr id="41995" name="Text Box 11"/>
          <p:cNvSpPr txBox="1">
            <a:spLocks noChangeArrowheads="1"/>
          </p:cNvSpPr>
          <p:nvPr/>
        </p:nvSpPr>
        <p:spPr bwMode="auto">
          <a:xfrm>
            <a:off x="685800" y="1376363"/>
            <a:ext cx="7848600" cy="113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 b="1" dirty="0">
                <a:latin typeface="Arial Narrow" pitchFamily="34" charset="0"/>
              </a:rPr>
              <a:t>The drug or its bi-product [</a:t>
            </a:r>
            <a:r>
              <a:rPr lang="en-US" sz="2200" b="1" i="1" dirty="0">
                <a:latin typeface="Arial Narrow" pitchFamily="34" charset="0"/>
              </a:rPr>
              <a:t>protein macromolecules or </a:t>
            </a:r>
            <a:r>
              <a:rPr lang="en-US" sz="2200" b="1" i="1" dirty="0" err="1">
                <a:latin typeface="Arial Narrow" pitchFamily="34" charset="0"/>
              </a:rPr>
              <a:t>haptens</a:t>
            </a:r>
            <a:r>
              <a:rPr lang="en-US" sz="2200" b="1" dirty="0">
                <a:latin typeface="Arial Narrow" pitchFamily="34" charset="0"/>
              </a:rPr>
              <a:t>] react as antigens and provoke immune response that results in damage to the tissue</a:t>
            </a:r>
            <a:r>
              <a:rPr lang="en-US" sz="2200" b="1" dirty="0">
                <a:latin typeface="Arial Narrow" pitchFamily="34" charset="0"/>
                <a:sym typeface="Wingdings 3" pitchFamily="18" charset="2"/>
              </a:rPr>
              <a:t> </a:t>
            </a:r>
            <a:r>
              <a:rPr lang="en-US" sz="2400" b="1" dirty="0">
                <a:solidFill>
                  <a:srgbClr val="6600FF"/>
                </a:solidFill>
                <a:latin typeface="Arial Narrow" pitchFamily="34" charset="0"/>
                <a:sym typeface="Wingdings 3" pitchFamily="18" charset="2"/>
              </a:rPr>
              <a:t>Hypersensitivity Reaction</a:t>
            </a:r>
            <a:endParaRPr lang="en-US" sz="2400" b="1" dirty="0">
              <a:solidFill>
                <a:srgbClr val="6600FF"/>
              </a:solidFill>
              <a:latin typeface="Arial Narrow" pitchFamily="34" charset="0"/>
            </a:endParaRPr>
          </a:p>
        </p:txBody>
      </p:sp>
      <p:sp>
        <p:nvSpPr>
          <p:cNvPr id="42017" name="Rectangle 33"/>
          <p:cNvSpPr>
            <a:spLocks noChangeArrowheads="1"/>
          </p:cNvSpPr>
          <p:nvPr/>
        </p:nvSpPr>
        <p:spPr bwMode="auto">
          <a:xfrm>
            <a:off x="152400" y="2757488"/>
            <a:ext cx="1524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rgbClr val="5100C8"/>
                </a:solidFill>
                <a:latin typeface="Arial Narrow" pitchFamily="34" charset="0"/>
              </a:rPr>
              <a:t>1</a:t>
            </a:r>
            <a:r>
              <a:rPr lang="en-US" sz="2400" b="1" baseline="30000">
                <a:solidFill>
                  <a:srgbClr val="5100C8"/>
                </a:solidFill>
                <a:latin typeface="Arial Narrow" pitchFamily="34" charset="0"/>
              </a:rPr>
              <a:t>st</a:t>
            </a:r>
            <a:r>
              <a:rPr lang="en-US" sz="2400" b="1">
                <a:solidFill>
                  <a:srgbClr val="5100C8"/>
                </a:solidFill>
                <a:latin typeface="Arial Narrow" pitchFamily="34" charset="0"/>
              </a:rPr>
              <a:t> exposure to a drug</a:t>
            </a:r>
            <a:r>
              <a:rPr lang="en-US" sz="2400">
                <a:latin typeface="Arial Narrow" pitchFamily="34" charset="0"/>
              </a:rPr>
              <a:t> </a:t>
            </a:r>
          </a:p>
        </p:txBody>
      </p:sp>
      <p:sp>
        <p:nvSpPr>
          <p:cNvPr id="42018" name="Rectangle 34"/>
          <p:cNvSpPr>
            <a:spLocks noChangeArrowheads="1"/>
          </p:cNvSpPr>
          <p:nvPr/>
        </p:nvSpPr>
        <p:spPr bwMode="auto">
          <a:xfrm>
            <a:off x="304800" y="5722938"/>
            <a:ext cx="157638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5100C8"/>
                </a:solidFill>
                <a:latin typeface="Arial Narrow" pitchFamily="34" charset="0"/>
              </a:rPr>
              <a:t>Repeated exposures</a:t>
            </a:r>
            <a:endParaRPr lang="en-US" sz="2400">
              <a:latin typeface="Arial Narrow" pitchFamily="34" charset="0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2338388" y="5875338"/>
            <a:ext cx="3986212" cy="4603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5100C8"/>
                </a:solidFill>
                <a:latin typeface="Arial Narrow" pitchFamily="34" charset="0"/>
              </a:rPr>
              <a:t>HYPERSENSITIVITY REACTION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2286000" y="3276600"/>
            <a:ext cx="1752600" cy="461963"/>
          </a:xfrm>
          <a:prstGeom prst="rect">
            <a:avLst/>
          </a:prstGeom>
          <a:solidFill>
            <a:srgbClr val="FFE5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latin typeface="Bernard MT Condensed" pitchFamily="18" charset="0"/>
              </a:rPr>
              <a:t>Sensitization</a:t>
            </a:r>
          </a:p>
        </p:txBody>
      </p:sp>
      <p:sp>
        <p:nvSpPr>
          <p:cNvPr id="21" name="Right Arrow 20"/>
          <p:cNvSpPr/>
          <p:nvPr/>
        </p:nvSpPr>
        <p:spPr>
          <a:xfrm>
            <a:off x="1676400" y="3200400"/>
            <a:ext cx="533400" cy="685800"/>
          </a:xfrm>
          <a:prstGeom prst="rightArrow">
            <a:avLst/>
          </a:prstGeom>
          <a:solidFill>
            <a:srgbClr val="FFE5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" name="Right Arrow 21"/>
          <p:cNvSpPr/>
          <p:nvPr/>
        </p:nvSpPr>
        <p:spPr>
          <a:xfrm>
            <a:off x="1728788" y="5799138"/>
            <a:ext cx="533400" cy="685800"/>
          </a:xfrm>
          <a:prstGeom prst="rightArrow">
            <a:avLst/>
          </a:prstGeom>
          <a:gradFill flip="none" rotWithShape="1">
            <a:gsLst>
              <a:gs pos="0">
                <a:srgbClr val="FFE5FF">
                  <a:shade val="30000"/>
                  <a:satMod val="115000"/>
                </a:srgbClr>
              </a:gs>
              <a:gs pos="50000">
                <a:srgbClr val="FFE5FF">
                  <a:shade val="67500"/>
                  <a:satMod val="115000"/>
                </a:srgbClr>
              </a:gs>
              <a:gs pos="100000">
                <a:srgbClr val="FFE5FF">
                  <a:shade val="100000"/>
                  <a:satMod val="115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9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9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9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42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42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000"/>
                                        <p:tgtEl>
                                          <p:spTgt spid="419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5" grpId="0"/>
      <p:bldP spid="41995" grpId="1"/>
      <p:bldP spid="42017" grpId="0"/>
      <p:bldP spid="42018" grpId="0"/>
      <p:bldP spid="16" grpId="0" animBg="1"/>
      <p:bldP spid="20" grpId="0" animBg="1"/>
      <p:bldP spid="21" grpId="0" animBg="1"/>
      <p:bldP spid="2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rgbClr val="FF0000"/>
                </a:solidFill>
                <a:latin typeface="Calibri" pitchFamily="34" charset="0"/>
                <a:ea typeface="+mn-ea"/>
                <a:cs typeface="Arial" pitchFamily="34" charset="0"/>
              </a:rPr>
              <a:t>Classification of hypersensitivity reactions</a:t>
            </a:r>
            <a:endParaRPr lang="en-US" sz="3600" b="1" dirty="0">
              <a:solidFill>
                <a:srgbClr val="FF0000"/>
              </a:solidFill>
              <a:latin typeface="Calibri" pitchFamily="34" charset="0"/>
              <a:ea typeface="+mn-ea"/>
              <a:cs typeface="Arial" pitchFamily="34" charset="0"/>
            </a:endParaRP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b="1" dirty="0" smtClean="0">
                <a:solidFill>
                  <a:srgbClr val="5100C8"/>
                </a:solidFill>
              </a:rPr>
              <a:t>Type </a:t>
            </a:r>
            <a:r>
              <a:rPr lang="en-US" b="1" dirty="0">
                <a:solidFill>
                  <a:srgbClr val="5100C8"/>
                </a:solidFill>
              </a:rPr>
              <a:t>I </a:t>
            </a:r>
            <a:r>
              <a:rPr lang="en-US" b="1" dirty="0"/>
              <a:t>– </a:t>
            </a:r>
            <a:r>
              <a:rPr lang="en-US" b="1" dirty="0" smtClean="0"/>
              <a:t>Immediate </a:t>
            </a:r>
            <a:r>
              <a:rPr lang="en-US" b="1" dirty="0"/>
              <a:t>( atopic, or anaphylactic) </a:t>
            </a:r>
          </a:p>
          <a:p>
            <a:pPr>
              <a:buFont typeface="Wingdings" pitchFamily="2" charset="2"/>
              <a:buNone/>
            </a:pPr>
            <a:r>
              <a:rPr lang="en-US" b="1" dirty="0">
                <a:solidFill>
                  <a:srgbClr val="5100C8"/>
                </a:solidFill>
              </a:rPr>
              <a:t>Type II </a:t>
            </a:r>
            <a:r>
              <a:rPr lang="en-US" b="1" dirty="0" smtClean="0"/>
              <a:t>– Cytotoxic </a:t>
            </a:r>
          </a:p>
          <a:p>
            <a:pPr>
              <a:buFont typeface="Wingdings" pitchFamily="2" charset="2"/>
              <a:buNone/>
            </a:pPr>
            <a:r>
              <a:rPr lang="en-US" b="1" dirty="0" smtClean="0">
                <a:solidFill>
                  <a:srgbClr val="5100C8"/>
                </a:solidFill>
              </a:rPr>
              <a:t>Type </a:t>
            </a:r>
            <a:r>
              <a:rPr lang="en-US" b="1" dirty="0">
                <a:solidFill>
                  <a:srgbClr val="5100C8"/>
                </a:solidFill>
              </a:rPr>
              <a:t>III </a:t>
            </a:r>
            <a:r>
              <a:rPr lang="en-US" b="1" dirty="0"/>
              <a:t>– </a:t>
            </a:r>
            <a:r>
              <a:rPr lang="en-US" b="1" dirty="0" smtClean="0"/>
              <a:t>Immune </a:t>
            </a:r>
            <a:r>
              <a:rPr lang="en-US" b="1" dirty="0"/>
              <a:t>complex </a:t>
            </a:r>
          </a:p>
          <a:p>
            <a:pPr>
              <a:buFont typeface="Wingdings" pitchFamily="2" charset="2"/>
              <a:buNone/>
            </a:pPr>
            <a:r>
              <a:rPr lang="en-US" b="1" dirty="0">
                <a:solidFill>
                  <a:srgbClr val="5100C8"/>
                </a:solidFill>
              </a:rPr>
              <a:t>Type IV </a:t>
            </a:r>
            <a:r>
              <a:rPr lang="en-US" b="1" dirty="0"/>
              <a:t>– </a:t>
            </a:r>
            <a:r>
              <a:rPr lang="en-US" b="1" dirty="0" smtClean="0"/>
              <a:t>Cell-mediated </a:t>
            </a:r>
            <a:r>
              <a:rPr lang="en-US" b="1" dirty="0"/>
              <a:t>or delayed</a:t>
            </a:r>
            <a:r>
              <a:rPr lang="en-US" dirty="0"/>
              <a:t> </a:t>
            </a:r>
          </a:p>
          <a:p>
            <a:endParaRPr lang="en-US" b="1" dirty="0"/>
          </a:p>
          <a:p>
            <a:pPr>
              <a:buFont typeface="Wingdings" pitchFamily="2" charset="2"/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6454092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0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3" name="Group 26"/>
          <p:cNvGrpSpPr>
            <a:grpSpLocks/>
          </p:cNvGrpSpPr>
          <p:nvPr/>
        </p:nvGrpSpPr>
        <p:grpSpPr bwMode="auto">
          <a:xfrm>
            <a:off x="649288" y="-477838"/>
            <a:ext cx="7808912" cy="5888038"/>
            <a:chOff x="142" y="142"/>
            <a:chExt cx="4919" cy="3709"/>
          </a:xfrm>
        </p:grpSpPr>
        <p:pic>
          <p:nvPicPr>
            <p:cNvPr id="18460" name="Picture 7" descr="prescription_drugs"/>
            <p:cNvPicPr>
              <a:picLocks noChangeAspect="1" noChangeArrowheads="1"/>
            </p:cNvPicPr>
            <p:nvPr/>
          </p:nvPicPr>
          <p:blipFill>
            <a:blip r:embed="rId3" cstate="print">
              <a:lum bright="16000" contrast="-22000"/>
            </a:blip>
            <a:srcRect/>
            <a:stretch>
              <a:fillRect/>
            </a:stretch>
          </p:blipFill>
          <p:spPr bwMode="auto">
            <a:xfrm>
              <a:off x="142" y="142"/>
              <a:ext cx="2469" cy="36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61" name="Picture 7" descr="prescription_drugs"/>
            <p:cNvPicPr>
              <a:picLocks noChangeAspect="1" noChangeArrowheads="1"/>
            </p:cNvPicPr>
            <p:nvPr/>
          </p:nvPicPr>
          <p:blipFill>
            <a:blip r:embed="rId3" cstate="print">
              <a:lum bright="16000" contrast="-22000"/>
            </a:blip>
            <a:srcRect/>
            <a:stretch>
              <a:fillRect/>
            </a:stretch>
          </p:blipFill>
          <p:spPr bwMode="auto">
            <a:xfrm>
              <a:off x="2592" y="153"/>
              <a:ext cx="2469" cy="36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838200" y="6096000"/>
            <a:ext cx="8077200" cy="46166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65000">
                <a:schemeClr val="bg1">
                  <a:alpha val="34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>
                <a:solidFill>
                  <a:srgbClr val="2E6CB8"/>
                </a:solidFill>
                <a:latin typeface="Arial Narrow" pitchFamily="34" charset="0"/>
              </a:rPr>
              <a:t>    Within the same individual</a:t>
            </a:r>
          </a:p>
        </p:txBody>
      </p:sp>
      <p:sp>
        <p:nvSpPr>
          <p:cNvPr id="18447" name="Rectangle 14"/>
          <p:cNvSpPr>
            <a:spLocks noChangeArrowheads="1"/>
          </p:cNvSpPr>
          <p:nvPr/>
        </p:nvSpPr>
        <p:spPr bwMode="auto">
          <a:xfrm>
            <a:off x="0" y="0"/>
            <a:ext cx="914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400"/>
              </a:lnSpc>
            </a:pPr>
            <a:endParaRPr lang="en-US" sz="2400" b="1">
              <a:latin typeface="Arial Narrow" pitchFamily="34" charset="0"/>
            </a:endParaRPr>
          </a:p>
        </p:txBody>
      </p:sp>
      <p:sp>
        <p:nvSpPr>
          <p:cNvPr id="27" name="TextBox 86"/>
          <p:cNvSpPr txBox="1">
            <a:spLocks noChangeArrowheads="1"/>
          </p:cNvSpPr>
          <p:nvPr/>
        </p:nvSpPr>
        <p:spPr bwMode="auto">
          <a:xfrm>
            <a:off x="1143000" y="228600"/>
            <a:ext cx="8001000" cy="584775"/>
          </a:xfrm>
          <a:prstGeom prst="rect">
            <a:avLst/>
          </a:prstGeom>
          <a:solidFill>
            <a:srgbClr val="3276C8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Comic Sans MS" pitchFamily="66" charset="0"/>
                <a:cs typeface="Aharoni" pitchFamily="2" charset="-79"/>
              </a:rPr>
              <a:t> </a:t>
            </a:r>
            <a:r>
              <a:rPr lang="en-US" sz="3200" b="1" dirty="0">
                <a:solidFill>
                  <a:srgbClr val="FF0000"/>
                </a:solidFill>
                <a:latin typeface="Calibri" pitchFamily="34" charset="0"/>
              </a:rPr>
              <a:t>Variation in drug responsiveness</a:t>
            </a:r>
            <a:endParaRPr lang="en-US" sz="2800" b="1" dirty="0">
              <a:solidFill>
                <a:srgbClr val="FF0000"/>
              </a:solidFill>
              <a:latin typeface="Comic Sans MS" pitchFamily="66" charset="0"/>
              <a:cs typeface="Aharoni" pitchFamily="2" charset="-79"/>
            </a:endParaRPr>
          </a:p>
        </p:txBody>
      </p:sp>
      <p:sp>
        <p:nvSpPr>
          <p:cNvPr id="28" name="Up Arrow 27"/>
          <p:cNvSpPr/>
          <p:nvPr/>
        </p:nvSpPr>
        <p:spPr>
          <a:xfrm>
            <a:off x="1295400" y="1752600"/>
            <a:ext cx="304800" cy="2514600"/>
          </a:xfrm>
          <a:prstGeom prst="upArrow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rgbClr val="FFD88B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8450" name="Picture 44" descr="babies_doctors_193969_tnb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457200" y="2701925"/>
            <a:ext cx="480060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Down Arrow 20"/>
          <p:cNvSpPr/>
          <p:nvPr/>
        </p:nvSpPr>
        <p:spPr>
          <a:xfrm>
            <a:off x="850900" y="1524000"/>
            <a:ext cx="292100" cy="2743200"/>
          </a:xfrm>
          <a:prstGeom prst="downArrow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rgbClr val="FFD88B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" name="TextBox 30"/>
          <p:cNvSpPr txBox="1">
            <a:spLocks noChangeArrowheads="1"/>
          </p:cNvSpPr>
          <p:nvPr/>
        </p:nvSpPr>
        <p:spPr bwMode="auto">
          <a:xfrm>
            <a:off x="1371600" y="5665787"/>
            <a:ext cx="7543800" cy="46166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65000">
                <a:schemeClr val="bg1">
                  <a:alpha val="34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>
                <a:solidFill>
                  <a:srgbClr val="2E6CB8"/>
                </a:solidFill>
                <a:latin typeface="Arial Narrow" pitchFamily="34" charset="0"/>
              </a:rPr>
              <a:t>Between different individuals</a:t>
            </a:r>
          </a:p>
        </p:txBody>
      </p:sp>
      <p:pic>
        <p:nvPicPr>
          <p:cNvPr id="18455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057400" cy="198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4" name="Group 23"/>
          <p:cNvGrpSpPr>
            <a:grpSpLocks/>
          </p:cNvGrpSpPr>
          <p:nvPr/>
        </p:nvGrpSpPr>
        <p:grpSpPr bwMode="auto">
          <a:xfrm>
            <a:off x="2071688" y="1295400"/>
            <a:ext cx="6538913" cy="1219200"/>
            <a:chOff x="2071255" y="2611580"/>
            <a:chExt cx="5029201" cy="1219200"/>
          </a:xfrm>
        </p:grpSpPr>
        <p:sp>
          <p:nvSpPr>
            <p:cNvPr id="20" name="Oval 19"/>
            <p:cNvSpPr/>
            <p:nvPr/>
          </p:nvSpPr>
          <p:spPr>
            <a:xfrm>
              <a:off x="2071255" y="2611580"/>
              <a:ext cx="5029200" cy="1219200"/>
            </a:xfrm>
            <a:prstGeom prst="ellipse">
              <a:avLst/>
            </a:prstGeom>
            <a:solidFill>
              <a:srgbClr val="2E6CB8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385" name="Rectangle 1"/>
            <p:cNvSpPr>
              <a:spLocks noChangeArrowheads="1"/>
            </p:cNvSpPr>
            <p:nvPr/>
          </p:nvSpPr>
          <p:spPr bwMode="auto">
            <a:xfrm>
              <a:off x="2353301" y="2718791"/>
              <a:ext cx="4747155" cy="9079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99000"/>
                </a:prstClr>
              </a:outerShdw>
            </a:effectLst>
          </p:spPr>
          <p:txBody>
            <a:bodyPr wrap="square" anchor="ctr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cs typeface="Times New Roman" pitchFamily="18" charset="0"/>
                </a:rPr>
                <a:t>Decrease in drug effects</a:t>
              </a:r>
            </a:p>
            <a:p>
              <a:pPr algn="ctr" eaLnBrk="0" hangingPunct="0">
                <a:spcBef>
                  <a:spcPts val="600"/>
                </a:spcBef>
              </a:pPr>
              <a:r>
                <a:rPr 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cs typeface="Times New Roman" pitchFamily="18" charset="0"/>
                </a:rPr>
                <a:t>Development of side effects</a:t>
              </a:r>
              <a:r>
                <a:rPr 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171314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27" grpId="0" animBg="1"/>
      <p:bldP spid="28" grpId="0" animBg="1"/>
      <p:bldP spid="21" grpId="0" animBg="1"/>
      <p:bldP spid="2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 b="1"/>
              <a:t/>
            </a:r>
            <a:br>
              <a:rPr lang="en-US" sz="3800" b="1"/>
            </a:br>
            <a:r>
              <a:rPr lang="en-US" sz="3800"/>
              <a:t/>
            </a:r>
            <a:br>
              <a:rPr lang="en-US" sz="3800"/>
            </a:br>
            <a:endParaRPr lang="en-US" sz="3800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33400"/>
            <a:ext cx="8229600" cy="528955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b="1" dirty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Type I </a:t>
            </a:r>
            <a:r>
              <a:rPr lang="en-US" b="1" dirty="0" smtClean="0">
                <a:solidFill>
                  <a:srgbClr val="FF0000"/>
                </a:solidFill>
              </a:rPr>
              <a:t>hypersensitivity: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Anaphylactic</a:t>
            </a:r>
            <a:endParaRPr lang="en-US" b="1" dirty="0">
              <a:solidFill>
                <a:srgbClr val="FF0000"/>
              </a:solidFill>
              <a:latin typeface="Calibri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US" sz="2400" b="1" dirty="0">
              <a:latin typeface="Arial Narrow" pitchFamily="34" charset="0"/>
            </a:endParaRPr>
          </a:p>
          <a:p>
            <a:r>
              <a:rPr lang="en-US" sz="2400" b="1" dirty="0">
                <a:latin typeface="Arial Narrow" pitchFamily="34" charset="0"/>
              </a:rPr>
              <a:t>Type I hypersensitivity is an allergic reaction provoked by re-exposure to a specific  </a:t>
            </a:r>
            <a:r>
              <a:rPr lang="en-US" sz="2400" b="1" dirty="0" smtClean="0">
                <a:solidFill>
                  <a:srgbClr val="FF00FF"/>
                </a:solidFill>
                <a:latin typeface="Arial Narrow" pitchFamily="34" charset="0"/>
              </a:rPr>
              <a:t>antigen</a:t>
            </a:r>
          </a:p>
          <a:p>
            <a:endParaRPr lang="en-US" sz="2400" b="1" dirty="0">
              <a:solidFill>
                <a:srgbClr val="FF00FF"/>
              </a:solidFill>
              <a:latin typeface="Arial Narrow" pitchFamily="34" charset="0"/>
            </a:endParaRPr>
          </a:p>
          <a:p>
            <a:r>
              <a:rPr lang="en-US" sz="2400" b="1" dirty="0">
                <a:latin typeface="Arial Narrow" pitchFamily="34" charset="0"/>
              </a:rPr>
              <a:t>Fast response which occurs in </a:t>
            </a:r>
            <a:r>
              <a:rPr lang="en-US" sz="2400" b="1" dirty="0">
                <a:solidFill>
                  <a:srgbClr val="FA00FA"/>
                </a:solidFill>
                <a:latin typeface="Arial Narrow" pitchFamily="34" charset="0"/>
              </a:rPr>
              <a:t>minutes</a:t>
            </a:r>
            <a:r>
              <a:rPr lang="en-US" sz="2400" b="1" dirty="0">
                <a:latin typeface="Arial Narrow" pitchFamily="34" charset="0"/>
              </a:rPr>
              <a:t>, rather than multiple hours or days. The reaction usually takes 15 - 30 minutes from the time of exposure to the antigen.</a:t>
            </a:r>
          </a:p>
          <a:p>
            <a:pPr marL="0" indent="0">
              <a:buNone/>
            </a:pPr>
            <a:endParaRPr lang="en-US" sz="2400" b="1" dirty="0">
              <a:latin typeface="Arial Narrow" pitchFamily="34" charset="0"/>
            </a:endParaRPr>
          </a:p>
          <a:p>
            <a:r>
              <a:rPr lang="en-US" sz="2400" b="1" dirty="0" smtClean="0">
                <a:latin typeface="Arial Narrow" pitchFamily="34" charset="0"/>
              </a:rPr>
              <a:t>The </a:t>
            </a:r>
            <a:r>
              <a:rPr lang="en-US" sz="2400" b="1" dirty="0">
                <a:latin typeface="Arial Narrow" pitchFamily="34" charset="0"/>
              </a:rPr>
              <a:t>reaction is mediated by </a:t>
            </a:r>
            <a:r>
              <a:rPr lang="en-US" sz="2400" b="1" dirty="0" err="1">
                <a:solidFill>
                  <a:srgbClr val="FF00FF"/>
                </a:solidFill>
                <a:latin typeface="Arial Narrow" pitchFamily="34" charset="0"/>
              </a:rPr>
              <a:t>IgE</a:t>
            </a:r>
            <a:r>
              <a:rPr lang="en-US" sz="2400" b="1" dirty="0">
                <a:solidFill>
                  <a:srgbClr val="FF00FF"/>
                </a:solidFill>
                <a:latin typeface="Arial Narrow" pitchFamily="34" charset="0"/>
              </a:rPr>
              <a:t> antibodies</a:t>
            </a:r>
            <a:r>
              <a:rPr lang="en-US" sz="2400" b="1" dirty="0">
                <a:latin typeface="Arial Narrow" pitchFamily="34" charset="0"/>
              </a:rPr>
              <a:t> and produced by the immediate release of </a:t>
            </a:r>
            <a:r>
              <a:rPr lang="en-US" sz="2400" b="1" dirty="0" smtClean="0">
                <a:latin typeface="Arial Narrow" pitchFamily="34" charset="0"/>
              </a:rPr>
              <a:t>histamine</a:t>
            </a:r>
            <a:r>
              <a:rPr lang="en-US" sz="2400" b="1" dirty="0">
                <a:latin typeface="Arial Narrow" pitchFamily="34" charset="0"/>
              </a:rPr>
              <a:t>, </a:t>
            </a:r>
            <a:r>
              <a:rPr lang="en-US" sz="2400" b="1" dirty="0" smtClean="0">
                <a:latin typeface="Arial Narrow" pitchFamily="34" charset="0"/>
              </a:rPr>
              <a:t>serotonin, </a:t>
            </a:r>
            <a:r>
              <a:rPr lang="en-US" sz="2400" b="1" dirty="0" err="1">
                <a:latin typeface="Arial Narrow" pitchFamily="34" charset="0"/>
              </a:rPr>
              <a:t>leukotrienes</a:t>
            </a:r>
            <a:r>
              <a:rPr lang="en-US" sz="2400" b="1" dirty="0">
                <a:latin typeface="Arial Narrow" pitchFamily="34" charset="0"/>
              </a:rPr>
              <a:t> from tissue  </a:t>
            </a:r>
            <a:r>
              <a:rPr lang="en-US" sz="2400" b="1" dirty="0">
                <a:solidFill>
                  <a:srgbClr val="6600FF"/>
                </a:solidFill>
                <a:latin typeface="Arial Narrow" pitchFamily="34" charset="0"/>
              </a:rPr>
              <a:t>mast cells or blood </a:t>
            </a:r>
            <a:r>
              <a:rPr lang="en-US" sz="2400" b="1" dirty="0" smtClean="0">
                <a:solidFill>
                  <a:srgbClr val="6600FF"/>
                </a:solidFill>
                <a:latin typeface="Arial Narrow" pitchFamily="34" charset="0"/>
              </a:rPr>
              <a:t>basophils</a:t>
            </a:r>
          </a:p>
          <a:p>
            <a:endParaRPr lang="en-US" sz="2400" b="1" dirty="0">
              <a:latin typeface="Arial Narrow" pitchFamily="34" charset="0"/>
            </a:endParaRPr>
          </a:p>
          <a:p>
            <a:pPr>
              <a:buFont typeface="Wingdings" pitchFamily="2" charset="2"/>
              <a:buNone/>
            </a:pPr>
            <a:r>
              <a:rPr lang="en-US" sz="2400" dirty="0" smtClean="0">
                <a:solidFill>
                  <a:srgbClr val="0000FF"/>
                </a:solidFill>
                <a:latin typeface="Comic Sans MS" pitchFamily="66" charset="0"/>
              </a:rPr>
              <a:t> </a:t>
            </a:r>
            <a:endParaRPr lang="en-US" sz="2400" dirty="0">
              <a:solidFill>
                <a:srgbClr val="0000FF"/>
              </a:solidFill>
              <a:latin typeface="Comic Sans MS" pitchFamily="66" charset="0"/>
            </a:endParaRPr>
          </a:p>
          <a:p>
            <a:endParaRPr lang="en-US" sz="2400" b="1" dirty="0" smtClean="0">
              <a:latin typeface="Arial Narrow" pitchFamily="34" charset="0"/>
            </a:endParaRPr>
          </a:p>
          <a:p>
            <a:pPr marL="0" indent="0">
              <a:buNone/>
            </a:pPr>
            <a:r>
              <a:rPr lang="en-US" sz="2400" b="1" dirty="0">
                <a:latin typeface="Arial Narrow" pitchFamily="34" charset="0"/>
              </a:rPr>
              <a:t>  </a:t>
            </a:r>
            <a:endParaRPr lang="en-US" sz="2400" dirty="0"/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6318250" y="2527300"/>
            <a:ext cx="2063750" cy="3632200"/>
            <a:chOff x="304800" y="2743200"/>
            <a:chExt cx="2063750" cy="3632200"/>
          </a:xfrm>
        </p:grpSpPr>
        <p:sp>
          <p:nvSpPr>
            <p:cNvPr id="5" name="Oval 4"/>
            <p:cNvSpPr/>
            <p:nvPr/>
          </p:nvSpPr>
          <p:spPr>
            <a:xfrm>
              <a:off x="533400" y="3048000"/>
              <a:ext cx="1371600" cy="1219200"/>
            </a:xfrm>
            <a:prstGeom prst="ellipse">
              <a:avLst/>
            </a:prstGeom>
            <a:solidFill>
              <a:srgbClr val="EBE2F2"/>
            </a:solidFill>
            <a:ln>
              <a:solidFill>
                <a:srgbClr val="EBE2F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D1D1D1"/>
                </a:clrFrom>
                <a:clrTo>
                  <a:srgbClr val="D1D1D1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04800" y="2743200"/>
              <a:ext cx="2063750" cy="363220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34"/>
            <p:cNvSpPr txBox="1">
              <a:spLocks noChangeArrowheads="1"/>
            </p:cNvSpPr>
            <p:nvPr/>
          </p:nvSpPr>
          <p:spPr bwMode="auto">
            <a:xfrm>
              <a:off x="457200" y="4343400"/>
              <a:ext cx="7620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b="1">
                  <a:latin typeface="Arial Narrow" pitchFamily="34" charset="0"/>
                </a:rPr>
                <a:t>IgE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5116434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1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76200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dirty="0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400" b="1" dirty="0">
                <a:latin typeface="Arial Narrow" pitchFamily="34" charset="0"/>
              </a:rPr>
              <a:t>The reaction may be either local or systemic. Symptoms vary from mild irritation to sudden death from </a:t>
            </a:r>
            <a:r>
              <a:rPr lang="en-US" sz="2400" b="1" dirty="0" smtClean="0">
                <a:latin typeface="Arial Narrow" pitchFamily="34" charset="0"/>
              </a:rPr>
              <a:t>anaphylactic shock.</a:t>
            </a:r>
            <a:endParaRPr lang="en-US" sz="2400" b="1" dirty="0">
              <a:latin typeface="Arial Narrow" pitchFamily="34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b="1" dirty="0">
                <a:latin typeface="Arial Narrow" pitchFamily="34" charset="0"/>
              </a:rPr>
              <a:t> </a:t>
            </a:r>
            <a:endParaRPr lang="en-US" sz="2400" b="1" dirty="0">
              <a:solidFill>
                <a:srgbClr val="FF0000"/>
              </a:solidFill>
              <a:latin typeface="Arial Narrow" pitchFamily="34" charset="0"/>
            </a:endParaRPr>
          </a:p>
          <a:p>
            <a:pPr>
              <a:buFont typeface="Wingdings" pitchFamily="2" charset="2"/>
              <a:buNone/>
            </a:pPr>
            <a:r>
              <a:rPr lang="en-US" sz="2400" b="1" dirty="0" smtClean="0">
                <a:latin typeface="Arial Narrow" pitchFamily="34" charset="0"/>
              </a:rPr>
              <a:t>    </a:t>
            </a:r>
            <a:r>
              <a:rPr lang="en-US" sz="2400" b="1" dirty="0">
                <a:solidFill>
                  <a:srgbClr val="FF3300"/>
                </a:solidFill>
              </a:rPr>
              <a:t>Some examples:</a:t>
            </a:r>
          </a:p>
          <a:p>
            <a:r>
              <a:rPr lang="en-US" sz="2400" b="1" dirty="0" smtClean="0"/>
              <a:t> Allergic asthma </a:t>
            </a:r>
            <a:endParaRPr lang="en-US" sz="2400" b="1" dirty="0"/>
          </a:p>
          <a:p>
            <a:r>
              <a:rPr lang="en-US" sz="2400" b="1" dirty="0"/>
              <a:t>Allergic </a:t>
            </a:r>
            <a:r>
              <a:rPr lang="en-US" sz="2400" b="1" dirty="0" smtClean="0"/>
              <a:t>conjunctivitis </a:t>
            </a:r>
            <a:endParaRPr lang="en-US" sz="2400" b="1" dirty="0"/>
          </a:p>
          <a:p>
            <a:r>
              <a:rPr lang="en-US" sz="2400" b="1" dirty="0"/>
              <a:t>Allergic </a:t>
            </a:r>
            <a:r>
              <a:rPr lang="en-US" sz="2400" b="1" dirty="0" smtClean="0"/>
              <a:t>rhinitis  ("</a:t>
            </a:r>
            <a:r>
              <a:rPr lang="en-US" sz="2400" b="1" dirty="0"/>
              <a:t>hay fever") </a:t>
            </a:r>
          </a:p>
          <a:p>
            <a:r>
              <a:rPr lang="en-US" sz="2400" b="1" dirty="0" err="1" smtClean="0"/>
              <a:t>Urticaria</a:t>
            </a:r>
            <a:r>
              <a:rPr lang="en-US" sz="2400" b="1" dirty="0" smtClean="0"/>
              <a:t> (hives</a:t>
            </a:r>
            <a:r>
              <a:rPr lang="en-US" sz="2400" dirty="0" smtClean="0"/>
              <a:t>)</a:t>
            </a:r>
          </a:p>
          <a:p>
            <a:r>
              <a:rPr lang="en-US" sz="2400" b="1" dirty="0" smtClean="0"/>
              <a:t>Anaphylaxis</a:t>
            </a:r>
          </a:p>
          <a:p>
            <a:endParaRPr lang="en-US" sz="2400" b="1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400" b="1" dirty="0">
              <a:latin typeface="Arial Narrow" pitchFamily="34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sz="2400" b="1" dirty="0" smtClean="0">
                <a:solidFill>
                  <a:srgbClr val="5100C8"/>
                </a:solidFill>
                <a:latin typeface="Arial Narrow" pitchFamily="34" charset="0"/>
              </a:rPr>
              <a:t>- may be caused </a:t>
            </a:r>
            <a:r>
              <a:rPr lang="en-US" sz="2400" b="1" dirty="0">
                <a:solidFill>
                  <a:srgbClr val="5100C8"/>
                </a:solidFill>
                <a:latin typeface="Arial Narrow" pitchFamily="34" charset="0"/>
              </a:rPr>
              <a:t>by Penicillin, Streptomycin</a:t>
            </a:r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r>
              <a:rPr lang="en-US" sz="2400" b="1" dirty="0" smtClean="0"/>
              <a:t> </a:t>
            </a:r>
            <a:endParaRPr lang="en-US" sz="2400" b="1" dirty="0"/>
          </a:p>
          <a:p>
            <a:endParaRPr lang="en-US" sz="2400" dirty="0"/>
          </a:p>
          <a:p>
            <a:pPr>
              <a:lnSpc>
                <a:spcPct val="90000"/>
              </a:lnSpc>
            </a:pPr>
            <a:endParaRPr lang="en-US" sz="24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930729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3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25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36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36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75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36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1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36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366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 b="1"/>
              <a:t/>
            </a:r>
            <a:br>
              <a:rPr lang="en-US" sz="3800" b="1"/>
            </a:br>
            <a:r>
              <a:rPr lang="en-US" sz="3800"/>
              <a:t/>
            </a:r>
            <a:br>
              <a:rPr lang="en-US" sz="3800"/>
            </a:br>
            <a:endParaRPr lang="en-US" sz="3800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33400"/>
            <a:ext cx="8534400" cy="528955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3600" b="1" dirty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Type </a:t>
            </a:r>
            <a:r>
              <a:rPr lang="en-US" sz="3600" b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II </a:t>
            </a:r>
            <a:r>
              <a:rPr lang="en-US" sz="3600" b="1" dirty="0">
                <a:solidFill>
                  <a:srgbClr val="FF0000"/>
                </a:solidFill>
              </a:rPr>
              <a:t>hypersensitivity</a:t>
            </a:r>
            <a:r>
              <a:rPr lang="en-US" sz="3600" dirty="0">
                <a:solidFill>
                  <a:srgbClr val="FF0000"/>
                </a:solidFill>
              </a:rPr>
              <a:t> </a:t>
            </a:r>
            <a:r>
              <a:rPr lang="en-US" sz="3600" b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: Cytotoxic</a:t>
            </a:r>
            <a:r>
              <a:rPr lang="en-US" sz="3600" dirty="0" smtClean="0">
                <a:solidFill>
                  <a:srgbClr val="FF3300"/>
                </a:solidFill>
              </a:rPr>
              <a:t> </a:t>
            </a:r>
            <a:r>
              <a:rPr lang="en-US" dirty="0" smtClean="0"/>
              <a:t> </a:t>
            </a:r>
            <a:endParaRPr lang="en-US" sz="2400" b="1" dirty="0">
              <a:latin typeface="Arial Narrow" pitchFamily="34" charset="0"/>
            </a:endParaRPr>
          </a:p>
          <a:p>
            <a:endParaRPr lang="en-US" sz="1600" b="1" dirty="0" smtClean="0">
              <a:latin typeface="Arial Narrow" pitchFamily="34" charset="0"/>
            </a:endParaRPr>
          </a:p>
          <a:p>
            <a:r>
              <a:rPr lang="en-US" sz="2400" b="1" dirty="0" smtClean="0">
                <a:latin typeface="Arial Narrow" pitchFamily="34" charset="0"/>
              </a:rPr>
              <a:t>Antibody-dependent </a:t>
            </a:r>
          </a:p>
          <a:p>
            <a:endParaRPr lang="en-US" sz="1400" b="1" dirty="0" smtClean="0">
              <a:latin typeface="Arial Narrow" pitchFamily="34" charset="0"/>
            </a:endParaRPr>
          </a:p>
          <a:p>
            <a:r>
              <a:rPr lang="en-US" sz="2400" b="1" dirty="0">
                <a:latin typeface="Arial Narrow" pitchFamily="34" charset="0"/>
              </a:rPr>
              <a:t>The antibodies (</a:t>
            </a:r>
            <a:r>
              <a:rPr lang="en-US" sz="2400" b="1" dirty="0">
                <a:solidFill>
                  <a:srgbClr val="FA00FA"/>
                </a:solidFill>
                <a:latin typeface="Arial Narrow" pitchFamily="34" charset="0"/>
              </a:rPr>
              <a:t>IgM or IgG</a:t>
            </a:r>
            <a:r>
              <a:rPr lang="en-US" sz="2400" b="1" dirty="0">
                <a:latin typeface="Arial Narrow" pitchFamily="34" charset="0"/>
              </a:rPr>
              <a:t>)  produced by the </a:t>
            </a:r>
            <a:r>
              <a:rPr lang="en-US" sz="2400" b="1" dirty="0" smtClean="0">
                <a:latin typeface="Arial Narrow" pitchFamily="34" charset="0"/>
              </a:rPr>
              <a:t>immune</a:t>
            </a:r>
          </a:p>
          <a:p>
            <a:pPr marL="0" indent="0">
              <a:buNone/>
            </a:pPr>
            <a:r>
              <a:rPr lang="en-US" sz="2400" b="1" dirty="0" smtClean="0">
                <a:latin typeface="Arial Narrow" pitchFamily="34" charset="0"/>
              </a:rPr>
              <a:t> </a:t>
            </a:r>
            <a:r>
              <a:rPr lang="en-US" sz="2400" b="1" dirty="0">
                <a:latin typeface="Arial Narrow" pitchFamily="34" charset="0"/>
              </a:rPr>
              <a:t>response bind to </a:t>
            </a:r>
            <a:r>
              <a:rPr lang="en-US" sz="2400" b="1" dirty="0">
                <a:solidFill>
                  <a:srgbClr val="FF0000"/>
                </a:solidFill>
                <a:latin typeface="Arial Narrow" pitchFamily="34" charset="0"/>
              </a:rPr>
              <a:t>antigens</a:t>
            </a:r>
            <a:r>
              <a:rPr lang="en-US" sz="2400" b="1" dirty="0">
                <a:latin typeface="Arial Narrow" pitchFamily="34" charset="0"/>
              </a:rPr>
              <a:t> on the patient's own cell </a:t>
            </a:r>
            <a:endParaRPr lang="en-US" sz="2400" b="1" dirty="0" smtClean="0">
              <a:latin typeface="Arial Narrow" pitchFamily="34" charset="0"/>
            </a:endParaRPr>
          </a:p>
          <a:p>
            <a:pPr marL="0" indent="0">
              <a:buNone/>
            </a:pPr>
            <a:r>
              <a:rPr lang="en-US" sz="2400" b="1" dirty="0" smtClean="0">
                <a:latin typeface="Arial Narrow" pitchFamily="34" charset="0"/>
              </a:rPr>
              <a:t>surfaces </a:t>
            </a:r>
            <a:r>
              <a:rPr lang="en-US" sz="2400" b="1" dirty="0">
                <a:latin typeface="Arial Narrow" pitchFamily="34" charset="0"/>
              </a:rPr>
              <a:t>that is perceived by the immune system as foreign, leading to cellular </a:t>
            </a:r>
            <a:r>
              <a:rPr lang="en-US" sz="2400" b="1" dirty="0" smtClean="0">
                <a:latin typeface="Arial Narrow" pitchFamily="34" charset="0"/>
              </a:rPr>
              <a:t>destruction.</a:t>
            </a:r>
          </a:p>
          <a:p>
            <a:endParaRPr lang="en-US" sz="1400" b="1" dirty="0">
              <a:latin typeface="Arial Narrow" pitchFamily="34" charset="0"/>
            </a:endParaRPr>
          </a:p>
          <a:p>
            <a:r>
              <a:rPr lang="en-US" sz="2400" b="1" dirty="0">
                <a:latin typeface="Arial Narrow" pitchFamily="34" charset="0"/>
              </a:rPr>
              <a:t>The </a:t>
            </a:r>
            <a:r>
              <a:rPr lang="en-US" sz="2400" b="1" dirty="0" smtClean="0">
                <a:latin typeface="Arial Narrow" pitchFamily="34" charset="0"/>
              </a:rPr>
              <a:t>antigens may be 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endogenous</a:t>
            </a:r>
            <a:r>
              <a:rPr lang="en-US" sz="2400" b="1" dirty="0" smtClean="0">
                <a:latin typeface="Arial Narrow" pitchFamily="34" charset="0"/>
              </a:rPr>
              <a:t> or </a:t>
            </a:r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exogenous</a:t>
            </a:r>
            <a:r>
              <a:rPr lang="en-US" sz="2400" b="1" dirty="0" smtClean="0">
                <a:latin typeface="Arial Narrow" pitchFamily="34" charset="0"/>
              </a:rPr>
              <a:t> </a:t>
            </a:r>
            <a:r>
              <a:rPr lang="en-US" sz="2400" b="1" dirty="0">
                <a:latin typeface="Arial Narrow" pitchFamily="34" charset="0"/>
              </a:rPr>
              <a:t>chemicals </a:t>
            </a:r>
            <a:r>
              <a:rPr lang="en-US" sz="2400" b="1" dirty="0" smtClean="0">
                <a:latin typeface="Arial Narrow" pitchFamily="34" charset="0"/>
              </a:rPr>
              <a:t>(</a:t>
            </a:r>
            <a:r>
              <a:rPr lang="en-US" sz="2400" b="1" dirty="0" err="1" smtClean="0">
                <a:latin typeface="Arial Narrow" pitchFamily="34" charset="0"/>
              </a:rPr>
              <a:t>haptens</a:t>
            </a:r>
            <a:r>
              <a:rPr lang="en-US" sz="2400" b="1" dirty="0" smtClean="0">
                <a:latin typeface="Arial Narrow" pitchFamily="34" charset="0"/>
              </a:rPr>
              <a:t>) </a:t>
            </a:r>
            <a:r>
              <a:rPr lang="en-US" sz="2400" b="1" dirty="0">
                <a:latin typeface="Arial Narrow" pitchFamily="34" charset="0"/>
              </a:rPr>
              <a:t>which can attach to cell </a:t>
            </a:r>
            <a:r>
              <a:rPr lang="en-US" sz="2400" b="1" dirty="0" smtClean="0">
                <a:latin typeface="Arial Narrow" pitchFamily="34" charset="0"/>
              </a:rPr>
              <a:t>membranes</a:t>
            </a:r>
          </a:p>
          <a:p>
            <a:endParaRPr lang="en-US" sz="1400" b="1" dirty="0">
              <a:latin typeface="Arial Narrow" pitchFamily="34" charset="0"/>
            </a:endParaRPr>
          </a:p>
          <a:p>
            <a:r>
              <a:rPr lang="en-US" sz="2400" b="1" dirty="0" smtClean="0">
                <a:latin typeface="Arial Narrow" pitchFamily="34" charset="0"/>
              </a:rPr>
              <a:t>The </a:t>
            </a:r>
            <a:r>
              <a:rPr lang="en-US" sz="2400" b="1" dirty="0">
                <a:latin typeface="Arial Narrow" pitchFamily="34" charset="0"/>
              </a:rPr>
              <a:t>reaction takes hours to a day</a:t>
            </a:r>
          </a:p>
          <a:p>
            <a:pPr marL="0" indent="0">
              <a:buNone/>
            </a:pPr>
            <a:endParaRPr lang="en-US" sz="1400" b="1" dirty="0">
              <a:latin typeface="Arial Narrow" pitchFamily="34" charset="0"/>
            </a:endParaRPr>
          </a:p>
          <a:p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Examples: </a:t>
            </a:r>
            <a:r>
              <a:rPr lang="en-US" sz="2400" b="1" dirty="0">
                <a:latin typeface="Arial Narrow" pitchFamily="34" charset="0"/>
              </a:rPr>
              <a:t>Drug-induced </a:t>
            </a:r>
            <a:r>
              <a:rPr lang="en-US" sz="2400" b="1" dirty="0" err="1">
                <a:latin typeface="Arial Narrow" pitchFamily="34" charset="0"/>
              </a:rPr>
              <a:t>haemolytic</a:t>
            </a:r>
            <a:r>
              <a:rPr lang="en-US" sz="2400" b="1" dirty="0">
                <a:latin typeface="Arial Narrow" pitchFamily="34" charset="0"/>
              </a:rPr>
              <a:t> </a:t>
            </a:r>
            <a:r>
              <a:rPr lang="en-US" sz="2400" b="1" dirty="0" smtClean="0">
                <a:latin typeface="Arial Narrow" pitchFamily="34" charset="0"/>
              </a:rPr>
              <a:t>anemia , thrombocytopenia  </a:t>
            </a:r>
          </a:p>
          <a:p>
            <a:pPr marL="0" indent="0">
              <a:buNone/>
            </a:pPr>
            <a:r>
              <a:rPr lang="en-US" sz="2400" b="1" dirty="0">
                <a:solidFill>
                  <a:srgbClr val="5100C8"/>
                </a:solidFill>
                <a:latin typeface="Arial Narrow" pitchFamily="34" charset="0"/>
              </a:rPr>
              <a:t>      by Penicillin, Quinidine</a:t>
            </a:r>
          </a:p>
          <a:p>
            <a:endParaRPr lang="en-US" sz="2400" b="1" dirty="0" smtClean="0">
              <a:latin typeface="Arial Narrow" pitchFamily="34" charset="0"/>
            </a:endParaRPr>
          </a:p>
          <a:p>
            <a:endParaRPr lang="en-US" sz="2400" b="1" dirty="0">
              <a:latin typeface="Arial Narrow" pitchFamily="34" charset="0"/>
            </a:endParaRPr>
          </a:p>
          <a:p>
            <a:pPr>
              <a:buFont typeface="Wingdings" pitchFamily="2" charset="2"/>
              <a:buNone/>
            </a:pPr>
            <a:r>
              <a:rPr lang="en-US" sz="2400" dirty="0" smtClean="0">
                <a:solidFill>
                  <a:srgbClr val="0000FF"/>
                </a:solidFill>
                <a:latin typeface="Comic Sans MS" pitchFamily="66" charset="0"/>
              </a:rPr>
              <a:t> </a:t>
            </a:r>
            <a:endParaRPr lang="en-US" sz="2400" dirty="0">
              <a:solidFill>
                <a:srgbClr val="0000FF"/>
              </a:solidFill>
              <a:latin typeface="Comic Sans MS" pitchFamily="66" charset="0"/>
            </a:endParaRPr>
          </a:p>
          <a:p>
            <a:endParaRPr lang="en-US" sz="2400" b="1" dirty="0" smtClean="0">
              <a:latin typeface="Arial Narrow" pitchFamily="34" charset="0"/>
            </a:endParaRPr>
          </a:p>
          <a:p>
            <a:pPr marL="0" indent="0">
              <a:buNone/>
            </a:pPr>
            <a:r>
              <a:rPr lang="en-US" sz="2400" b="1" dirty="0">
                <a:latin typeface="Arial Narrow" pitchFamily="34" charset="0"/>
              </a:rPr>
              <a:t>  </a:t>
            </a:r>
            <a:endParaRPr lang="en-US" sz="2400" dirty="0"/>
          </a:p>
        </p:txBody>
      </p:sp>
      <p:grpSp>
        <p:nvGrpSpPr>
          <p:cNvPr id="4" name="Group 43"/>
          <p:cNvGrpSpPr>
            <a:grpSpLocks/>
          </p:cNvGrpSpPr>
          <p:nvPr/>
        </p:nvGrpSpPr>
        <p:grpSpPr bwMode="auto">
          <a:xfrm>
            <a:off x="7314117" y="57633"/>
            <a:ext cx="1677483" cy="2955073"/>
            <a:chOff x="2665412" y="2895600"/>
            <a:chExt cx="1906588" cy="3644900"/>
          </a:xfrm>
        </p:grpSpPr>
        <p:sp>
          <p:nvSpPr>
            <p:cNvPr id="5" name="Oval 4"/>
            <p:cNvSpPr/>
            <p:nvPr/>
          </p:nvSpPr>
          <p:spPr>
            <a:xfrm>
              <a:off x="3006725" y="5562600"/>
              <a:ext cx="685800" cy="609600"/>
            </a:xfrm>
            <a:prstGeom prst="ellipse">
              <a:avLst/>
            </a:prstGeom>
            <a:solidFill>
              <a:srgbClr val="EBE2F2"/>
            </a:solidFill>
            <a:ln>
              <a:solidFill>
                <a:srgbClr val="EBE2F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2930525" y="3429000"/>
              <a:ext cx="838200" cy="914400"/>
            </a:xfrm>
            <a:prstGeom prst="ellipse">
              <a:avLst/>
            </a:prstGeom>
            <a:solidFill>
              <a:srgbClr val="EBE2F2"/>
            </a:solidFill>
            <a:ln>
              <a:solidFill>
                <a:srgbClr val="EBE2F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pic>
          <p:nvPicPr>
            <p:cNvPr id="7" name="Picture 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D1D1D1"/>
                </a:clrFrom>
                <a:clrTo>
                  <a:srgbClr val="D1D1D1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665412" y="2895600"/>
              <a:ext cx="1906588" cy="364490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35"/>
            <p:cNvSpPr txBox="1">
              <a:spLocks noChangeArrowheads="1"/>
            </p:cNvSpPr>
            <p:nvPr/>
          </p:nvSpPr>
          <p:spPr bwMode="auto">
            <a:xfrm>
              <a:off x="2969129" y="4495800"/>
              <a:ext cx="7620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b="1" dirty="0">
                  <a:latin typeface="Arial Narrow" pitchFamily="34" charset="0"/>
                </a:rPr>
                <a:t>IgG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380166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250"/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250"/>
                                        <p:tgtEl>
                                          <p:spTgt spid="111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111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9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250"/>
                                        <p:tgtEl>
                                          <p:spTgt spid="1116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250"/>
                                        <p:tgtEl>
                                          <p:spTgt spid="1116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1116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3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250"/>
                                        <p:tgtEl>
                                          <p:spTgt spid="11161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250"/>
                                        <p:tgtEl>
                                          <p:spTgt spid="11161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6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250"/>
                                        <p:tgtEl>
                                          <p:spTgt spid="111619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 b="1"/>
              <a:t/>
            </a:r>
            <a:br>
              <a:rPr lang="en-US" sz="3800" b="1"/>
            </a:br>
            <a:r>
              <a:rPr lang="en-US" sz="3800"/>
              <a:t/>
            </a:r>
            <a:br>
              <a:rPr lang="en-US" sz="3800"/>
            </a:br>
            <a:endParaRPr lang="en-US" sz="3800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33400"/>
            <a:ext cx="8229600" cy="5289550"/>
          </a:xfrm>
        </p:spPr>
        <p:txBody>
          <a:bodyPr/>
          <a:lstStyle/>
          <a:p>
            <a:pPr>
              <a:buNone/>
            </a:pPr>
            <a:r>
              <a:rPr lang="en-US" sz="3600" b="1" dirty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Type </a:t>
            </a:r>
            <a:r>
              <a:rPr lang="en-US" sz="3600" b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III </a:t>
            </a:r>
            <a:r>
              <a:rPr lang="en-US" sz="3600" b="1" dirty="0">
                <a:solidFill>
                  <a:srgbClr val="FF0000"/>
                </a:solidFill>
              </a:rPr>
              <a:t>hypersensitivity </a:t>
            </a:r>
            <a:r>
              <a:rPr lang="en-US" sz="3600" b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: </a:t>
            </a:r>
            <a:r>
              <a:rPr lang="en-US" sz="3600" b="1" dirty="0" smtClean="0">
                <a:solidFill>
                  <a:srgbClr val="FF0000"/>
                </a:solidFill>
              </a:rPr>
              <a:t>Immune </a:t>
            </a:r>
            <a:r>
              <a:rPr lang="en-US" sz="3600" b="1" dirty="0">
                <a:solidFill>
                  <a:srgbClr val="FF0000"/>
                </a:solidFill>
              </a:rPr>
              <a:t>complex </a:t>
            </a:r>
            <a:r>
              <a:rPr lang="en-US" dirty="0" smtClean="0"/>
              <a:t> </a:t>
            </a:r>
            <a:endParaRPr lang="en-US" sz="2400" b="1" dirty="0" smtClean="0"/>
          </a:p>
          <a:p>
            <a:r>
              <a:rPr lang="en-US" sz="2400" b="1" dirty="0" smtClean="0"/>
              <a:t>Soluble </a:t>
            </a:r>
            <a:r>
              <a:rPr lang="en-US" sz="2400" b="1" dirty="0"/>
              <a:t>immune complexes (aggregations of antigens and </a:t>
            </a:r>
            <a:r>
              <a:rPr lang="en-US" sz="2400" b="1" dirty="0" err="1">
                <a:solidFill>
                  <a:srgbClr val="FA00FA"/>
                </a:solidFill>
                <a:latin typeface="Arial Narrow" pitchFamily="34" charset="0"/>
              </a:rPr>
              <a:t>IgG</a:t>
            </a:r>
            <a:r>
              <a:rPr lang="en-US" sz="2400" b="1" dirty="0">
                <a:solidFill>
                  <a:srgbClr val="FA00FA"/>
                </a:solidFill>
                <a:latin typeface="Arial Narrow" pitchFamily="34" charset="0"/>
              </a:rPr>
              <a:t> and </a:t>
            </a:r>
            <a:r>
              <a:rPr lang="en-US" sz="2400" b="1" dirty="0" err="1">
                <a:solidFill>
                  <a:srgbClr val="FA00FA"/>
                </a:solidFill>
                <a:latin typeface="Arial Narrow" pitchFamily="34" charset="0"/>
              </a:rPr>
              <a:t>IgM</a:t>
            </a:r>
            <a:r>
              <a:rPr lang="en-US" sz="2400" b="1" dirty="0">
                <a:solidFill>
                  <a:srgbClr val="FA00FA"/>
                </a:solidFill>
                <a:latin typeface="Arial Narrow" pitchFamily="34" charset="0"/>
              </a:rPr>
              <a:t> </a:t>
            </a:r>
            <a:r>
              <a:rPr lang="en-US" sz="2400" b="1" dirty="0"/>
              <a:t>antibodies) form in the </a:t>
            </a:r>
            <a:r>
              <a:rPr lang="en-US" sz="2400" b="1" dirty="0" smtClean="0"/>
              <a:t>blood, are </a:t>
            </a:r>
            <a:r>
              <a:rPr lang="en-US" sz="2400" b="1" dirty="0"/>
              <a:t>not completely removed by </a:t>
            </a:r>
            <a:r>
              <a:rPr lang="en-US" sz="2400" b="1" dirty="0" smtClean="0"/>
              <a:t>macrophages and </a:t>
            </a:r>
            <a:r>
              <a:rPr lang="en-US" sz="2400" b="1" dirty="0"/>
              <a:t>are deposited in various tissues (typically the </a:t>
            </a:r>
            <a:r>
              <a:rPr lang="en-US" sz="2400" b="1" dirty="0" smtClean="0"/>
              <a:t>skin, kidney and joints)</a:t>
            </a:r>
            <a:endParaRPr lang="en-US" sz="2400" dirty="0"/>
          </a:p>
          <a:p>
            <a:pPr>
              <a:buFont typeface="Wingdings" pitchFamily="2" charset="2"/>
              <a:buNone/>
            </a:pPr>
            <a:r>
              <a:rPr lang="en-US" sz="2400" dirty="0"/>
              <a:t> </a:t>
            </a:r>
          </a:p>
          <a:p>
            <a:r>
              <a:rPr lang="en-US" sz="2400" b="1" dirty="0" smtClean="0"/>
              <a:t>The </a:t>
            </a:r>
            <a:r>
              <a:rPr lang="en-US" sz="2400" b="1" dirty="0"/>
              <a:t>reaction takes hours to days to develop </a:t>
            </a:r>
          </a:p>
          <a:p>
            <a:pPr marL="0" indent="0">
              <a:buNone/>
            </a:pPr>
            <a:endParaRPr lang="en-US" sz="2400" b="1" dirty="0">
              <a:latin typeface="Arial Narrow" pitchFamily="34" charset="0"/>
            </a:endParaRPr>
          </a:p>
          <a:p>
            <a:r>
              <a:rPr lang="en-US" sz="2400" b="1" dirty="0" smtClean="0">
                <a:solidFill>
                  <a:srgbClr val="FF0000"/>
                </a:solidFill>
                <a:latin typeface="Arial Narrow" pitchFamily="34" charset="0"/>
              </a:rPr>
              <a:t>Example:</a:t>
            </a:r>
            <a:r>
              <a:rPr lang="en-US" sz="2400" dirty="0" smtClean="0">
                <a:solidFill>
                  <a:srgbClr val="0000FF"/>
                </a:solidFill>
                <a:latin typeface="Comic Sans MS" pitchFamily="66" charset="0"/>
              </a:rPr>
              <a:t>  </a:t>
            </a:r>
            <a:r>
              <a:rPr lang="en-US" sz="2400" b="1" dirty="0">
                <a:latin typeface="Arial Narrow" pitchFamily="34" charset="0"/>
              </a:rPr>
              <a:t>Serum sickness </a:t>
            </a:r>
            <a:r>
              <a:rPr lang="en-US" sz="2400" b="1" i="1" dirty="0">
                <a:latin typeface="Arial Narrow" pitchFamily="34" charset="0"/>
              </a:rPr>
              <a:t>(</a:t>
            </a:r>
            <a:r>
              <a:rPr lang="en-US" sz="2400" b="1" i="1" dirty="0" smtClean="0">
                <a:latin typeface="Arial Narrow" pitchFamily="34" charset="0"/>
                <a:sym typeface="Symbol" pitchFamily="18" charset="2"/>
              </a:rPr>
              <a:t>fever, </a:t>
            </a:r>
            <a:r>
              <a:rPr lang="en-US" sz="2400" b="1" i="1" dirty="0">
                <a:latin typeface="Arial Narrow" pitchFamily="34" charset="0"/>
                <a:sym typeface="Symbol" pitchFamily="18" charset="2"/>
              </a:rPr>
              <a:t>arthritis </a:t>
            </a:r>
            <a:endParaRPr lang="en-US" sz="2400" b="1" i="1" dirty="0" smtClean="0">
              <a:latin typeface="Arial Narrow" pitchFamily="34" charset="0"/>
              <a:sym typeface="Symbol" pitchFamily="18" charset="2"/>
            </a:endParaRPr>
          </a:p>
          <a:p>
            <a:pPr marL="0" indent="0">
              <a:buNone/>
            </a:pPr>
            <a:r>
              <a:rPr lang="en-US" sz="2400" b="1" i="1" dirty="0">
                <a:latin typeface="Arial Narrow" pitchFamily="34" charset="0"/>
                <a:sym typeface="Symbol" pitchFamily="18" charset="2"/>
              </a:rPr>
              <a:t> </a:t>
            </a:r>
            <a:r>
              <a:rPr lang="en-US" sz="2400" b="1" i="1" dirty="0" smtClean="0">
                <a:latin typeface="Arial Narrow" pitchFamily="34" charset="0"/>
                <a:sym typeface="Symbol" pitchFamily="18" charset="2"/>
              </a:rPr>
              <a:t> enlarged </a:t>
            </a:r>
            <a:r>
              <a:rPr lang="en-US" sz="2400" b="1" i="1" dirty="0">
                <a:latin typeface="Arial Narrow" pitchFamily="34" charset="0"/>
                <a:sym typeface="Symbol" pitchFamily="18" charset="2"/>
              </a:rPr>
              <a:t>lymph nodes, </a:t>
            </a:r>
            <a:r>
              <a:rPr lang="en-US" sz="2400" b="1" i="1" dirty="0" err="1">
                <a:latin typeface="Arial Narrow" pitchFamily="34" charset="0"/>
                <a:sym typeface="Symbol" pitchFamily="18" charset="2"/>
              </a:rPr>
              <a:t>urticaria</a:t>
            </a:r>
            <a:r>
              <a:rPr lang="en-US" sz="2400" b="1" i="1" dirty="0">
                <a:latin typeface="Arial Narrow" pitchFamily="34" charset="0"/>
                <a:sym typeface="Symbol" pitchFamily="18" charset="2"/>
              </a:rPr>
              <a:t>)</a:t>
            </a:r>
            <a:r>
              <a:rPr lang="en-US" sz="2400" b="1" dirty="0">
                <a:latin typeface="Arial Narrow" pitchFamily="34" charset="0"/>
                <a:sym typeface="Symbol" pitchFamily="18" charset="2"/>
              </a:rPr>
              <a:t> </a:t>
            </a:r>
            <a:endParaRPr lang="en-US" sz="2400" b="1" dirty="0" smtClean="0">
              <a:latin typeface="Arial Narrow" pitchFamily="34" charset="0"/>
              <a:sym typeface="Symbol" pitchFamily="18" charset="2"/>
            </a:endParaRPr>
          </a:p>
          <a:p>
            <a:pPr marL="0" indent="0">
              <a:buNone/>
            </a:pPr>
            <a:endParaRPr lang="en-US" sz="2400" b="1" dirty="0">
              <a:latin typeface="Arial Narrow" pitchFamily="34" charset="0"/>
              <a:sym typeface="Symbol" pitchFamily="18" charset="2"/>
            </a:endParaRPr>
          </a:p>
          <a:p>
            <a:r>
              <a:rPr lang="en-US" sz="2400" b="1" dirty="0">
                <a:latin typeface="Arial Narrow" pitchFamily="34" charset="0"/>
                <a:sym typeface="Symbol" pitchFamily="18" charset="2"/>
              </a:rPr>
              <a:t>by </a:t>
            </a:r>
            <a:r>
              <a:rPr lang="en-US" sz="2400" b="1" dirty="0" smtClean="0">
                <a:latin typeface="Arial Narrow" pitchFamily="34" charset="0"/>
                <a:sym typeface="Symbol" pitchFamily="18" charset="2"/>
              </a:rPr>
              <a:t> </a:t>
            </a:r>
            <a:r>
              <a:rPr lang="en-US" sz="2400" b="1" dirty="0" err="1" smtClean="0">
                <a:solidFill>
                  <a:srgbClr val="5100C8"/>
                </a:solidFill>
                <a:latin typeface="Arial Narrow" pitchFamily="34" charset="0"/>
                <a:sym typeface="Symbol" pitchFamily="18" charset="2"/>
              </a:rPr>
              <a:t>Sulphonamides</a:t>
            </a:r>
            <a:r>
              <a:rPr lang="en-US" sz="2400" b="1" dirty="0">
                <a:solidFill>
                  <a:srgbClr val="5100C8"/>
                </a:solidFill>
                <a:latin typeface="Arial Narrow" pitchFamily="34" charset="0"/>
                <a:sym typeface="Symbol" pitchFamily="18" charset="2"/>
              </a:rPr>
              <a:t>, Penicillin, Streptomycin</a:t>
            </a:r>
            <a:endParaRPr lang="en-US" sz="2400" b="1" dirty="0">
              <a:solidFill>
                <a:srgbClr val="5100C8"/>
              </a:solidFill>
              <a:latin typeface="Arial Narrow" pitchFamily="34" charset="0"/>
            </a:endParaRPr>
          </a:p>
          <a:p>
            <a:pPr>
              <a:buFont typeface="Wingdings" pitchFamily="2" charset="2"/>
              <a:buNone/>
            </a:pPr>
            <a:endParaRPr lang="en-US" sz="2400" dirty="0">
              <a:solidFill>
                <a:srgbClr val="0000FF"/>
              </a:solidFill>
              <a:latin typeface="Comic Sans MS" pitchFamily="66" charset="0"/>
            </a:endParaRPr>
          </a:p>
          <a:p>
            <a:endParaRPr lang="en-US" sz="2400" b="1" dirty="0" smtClean="0">
              <a:latin typeface="Arial Narrow" pitchFamily="34" charset="0"/>
            </a:endParaRPr>
          </a:p>
          <a:p>
            <a:pPr marL="0" indent="0">
              <a:buNone/>
            </a:pPr>
            <a:r>
              <a:rPr lang="en-US" sz="2400" b="1" dirty="0">
                <a:latin typeface="Arial Narrow" pitchFamily="34" charset="0"/>
              </a:rPr>
              <a:t>  </a:t>
            </a:r>
            <a:endParaRPr lang="en-US" sz="2400" dirty="0"/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6762524" y="3048000"/>
            <a:ext cx="1933575" cy="3605213"/>
            <a:chOff x="4800600" y="3048000"/>
            <a:chExt cx="1933575" cy="3605213"/>
          </a:xfrm>
        </p:grpSpPr>
        <p:sp>
          <p:nvSpPr>
            <p:cNvPr id="5" name="Oval 4"/>
            <p:cNvSpPr/>
            <p:nvPr/>
          </p:nvSpPr>
          <p:spPr>
            <a:xfrm>
              <a:off x="5437188" y="3608388"/>
              <a:ext cx="838200" cy="838200"/>
            </a:xfrm>
            <a:prstGeom prst="ellipse">
              <a:avLst/>
            </a:prstGeom>
            <a:solidFill>
              <a:srgbClr val="EBE2F2"/>
            </a:solidFill>
            <a:ln>
              <a:solidFill>
                <a:srgbClr val="EBE2F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pic>
          <p:nvPicPr>
            <p:cNvPr id="6" name="Picture 6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D1D1D1"/>
                </a:clrFrom>
                <a:clrTo>
                  <a:srgbClr val="D1D1D1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00600" y="3048000"/>
              <a:ext cx="1933575" cy="3605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36"/>
            <p:cNvSpPr txBox="1">
              <a:spLocks noChangeArrowheads="1"/>
            </p:cNvSpPr>
            <p:nvPr/>
          </p:nvSpPr>
          <p:spPr bwMode="auto">
            <a:xfrm>
              <a:off x="5105400" y="4572000"/>
              <a:ext cx="7620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b="1">
                  <a:latin typeface="Arial Narrow" pitchFamily="34" charset="0"/>
                </a:rPr>
                <a:t>IgG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4061045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95263"/>
            <a:ext cx="8686800" cy="536575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3600" b="1" dirty="0">
                <a:solidFill>
                  <a:srgbClr val="FF0000"/>
                </a:solidFill>
              </a:rPr>
              <a:t>Type IV </a:t>
            </a:r>
            <a:r>
              <a:rPr lang="en-US" sz="3600" b="1" dirty="0" smtClean="0">
                <a:solidFill>
                  <a:srgbClr val="FF0000"/>
                </a:solidFill>
              </a:rPr>
              <a:t>Hypersensitivity: Cell-mediated</a:t>
            </a:r>
          </a:p>
          <a:p>
            <a:pPr>
              <a:buFont typeface="Wingdings" pitchFamily="2" charset="2"/>
              <a:buNone/>
            </a:pPr>
            <a:r>
              <a:rPr lang="en-US" sz="2800" dirty="0" smtClean="0">
                <a:solidFill>
                  <a:srgbClr val="0000FF"/>
                </a:solidFill>
              </a:rPr>
              <a:t> </a:t>
            </a:r>
          </a:p>
          <a:p>
            <a:r>
              <a:rPr lang="en-US" sz="2800" b="1" dirty="0" smtClean="0"/>
              <a:t>also known as </a:t>
            </a:r>
            <a:r>
              <a:rPr lang="en-US" sz="2800" b="1" dirty="0" smtClean="0">
                <a:solidFill>
                  <a:srgbClr val="FF0000"/>
                </a:solidFill>
              </a:rPr>
              <a:t>delayed type</a:t>
            </a:r>
            <a:r>
              <a:rPr lang="en-US" sz="2800" b="1" dirty="0" smtClean="0"/>
              <a:t> hypersensitivity as the reaction takes two to three days to develop.</a:t>
            </a:r>
          </a:p>
          <a:p>
            <a:endParaRPr lang="en-US" sz="1100" b="1" dirty="0"/>
          </a:p>
          <a:p>
            <a:r>
              <a:rPr lang="en-US" sz="2800" b="1" dirty="0"/>
              <a:t> </a:t>
            </a:r>
            <a:r>
              <a:rPr lang="en-US" sz="2800" b="1" dirty="0" smtClean="0"/>
              <a:t>Unlike </a:t>
            </a:r>
            <a:r>
              <a:rPr lang="en-US" sz="2800" b="1" dirty="0"/>
              <a:t>the other types, it is </a:t>
            </a:r>
            <a:r>
              <a:rPr lang="en-US" sz="2800" b="1" dirty="0">
                <a:solidFill>
                  <a:srgbClr val="FA00FA"/>
                </a:solidFill>
                <a:latin typeface="Arial Narrow" pitchFamily="34" charset="0"/>
              </a:rPr>
              <a:t>not antibody- mediated </a:t>
            </a:r>
            <a:r>
              <a:rPr lang="en-US" sz="2800" b="1" dirty="0"/>
              <a:t>but rather is a type of cell-mediated response.</a:t>
            </a:r>
          </a:p>
          <a:p>
            <a:pPr marL="0" indent="0">
              <a:buNone/>
            </a:pPr>
            <a:endParaRPr lang="en-US" sz="1100" b="1" dirty="0" smtClean="0">
              <a:solidFill>
                <a:srgbClr val="FF0000"/>
              </a:solidFill>
            </a:endParaRPr>
          </a:p>
          <a:p>
            <a:r>
              <a:rPr lang="en-US" sz="2800" b="1" dirty="0">
                <a:solidFill>
                  <a:srgbClr val="FA00FA"/>
                </a:solidFill>
                <a:latin typeface="Arial Narrow" pitchFamily="34" charset="0"/>
              </a:rPr>
              <a:t>Cytotoxic T cells  </a:t>
            </a:r>
            <a:r>
              <a:rPr lang="en-US" sz="2800" b="1" dirty="0"/>
              <a:t>cause direct </a:t>
            </a:r>
            <a:r>
              <a:rPr lang="en-US" sz="2800" b="1" dirty="0" smtClean="0"/>
              <a:t>damage</a:t>
            </a:r>
          </a:p>
          <a:p>
            <a:pPr marL="0" indent="0">
              <a:buNone/>
            </a:pPr>
            <a:r>
              <a:rPr lang="en-US" sz="2800" b="1" dirty="0"/>
              <a:t> </a:t>
            </a:r>
            <a:r>
              <a:rPr lang="en-US" sz="2800" b="1" dirty="0" smtClean="0"/>
              <a:t> </a:t>
            </a:r>
            <a:r>
              <a:rPr lang="en-US" sz="2800" b="1" dirty="0"/>
              <a:t>whereas </a:t>
            </a:r>
            <a:r>
              <a:rPr lang="en-US" sz="2800" b="1" dirty="0">
                <a:solidFill>
                  <a:srgbClr val="FA00FA"/>
                </a:solidFill>
                <a:latin typeface="Arial Narrow" pitchFamily="34" charset="0"/>
              </a:rPr>
              <a:t>helper T cells </a:t>
            </a:r>
            <a:r>
              <a:rPr lang="en-US" sz="2800" b="1" dirty="0"/>
              <a:t>secrete cytokines </a:t>
            </a:r>
            <a:endParaRPr lang="en-US" sz="2800" b="1" dirty="0" smtClean="0"/>
          </a:p>
          <a:p>
            <a:pPr marL="0" indent="0">
              <a:buNone/>
            </a:pPr>
            <a:r>
              <a:rPr lang="en-US" sz="2800" b="1" dirty="0">
                <a:latin typeface="Arial Narrow" pitchFamily="34" charset="0"/>
              </a:rPr>
              <a:t> </a:t>
            </a:r>
            <a:r>
              <a:rPr lang="en-US" sz="2800" b="1" dirty="0" smtClean="0">
                <a:latin typeface="Arial Narrow" pitchFamily="34" charset="0"/>
              </a:rPr>
              <a:t>     that attracts inflammatory cell infiltrate </a:t>
            </a:r>
          </a:p>
          <a:p>
            <a:endParaRPr lang="en-US" sz="1100" b="1" dirty="0" smtClean="0">
              <a:latin typeface="Arial Narrow" pitchFamily="34" charset="0"/>
            </a:endParaRPr>
          </a:p>
          <a:p>
            <a:r>
              <a:rPr lang="en-US" sz="2800" b="1" dirty="0" smtClean="0">
                <a:solidFill>
                  <a:srgbClr val="FF0000"/>
                </a:solidFill>
                <a:latin typeface="Arial Narrow" pitchFamily="34" charset="0"/>
                <a:sym typeface="Symbol" pitchFamily="18" charset="2"/>
              </a:rPr>
              <a:t>Example : </a:t>
            </a:r>
            <a:r>
              <a:rPr lang="en-US" sz="2800" b="1" dirty="0" smtClean="0">
                <a:latin typeface="Arial Narrow" pitchFamily="34" charset="0"/>
                <a:sym typeface="Symbol" pitchFamily="18" charset="2"/>
              </a:rPr>
              <a:t>Contact </a:t>
            </a:r>
            <a:r>
              <a:rPr lang="en-US" sz="2800" b="1" dirty="0">
                <a:latin typeface="Arial Narrow" pitchFamily="34" charset="0"/>
                <a:sym typeface="Symbol" pitchFamily="18" charset="2"/>
              </a:rPr>
              <a:t>dermatitis by </a:t>
            </a:r>
            <a:r>
              <a:rPr lang="en-US" sz="2800" b="1" dirty="0" smtClean="0">
                <a:solidFill>
                  <a:srgbClr val="5100C8"/>
                </a:solidFill>
                <a:latin typeface="Arial Narrow" pitchFamily="34" charset="0"/>
                <a:sym typeface="Symbol" pitchFamily="18" charset="2"/>
              </a:rPr>
              <a:t>local anesthetics</a:t>
            </a:r>
          </a:p>
          <a:p>
            <a:pPr marL="0" indent="0">
              <a:buNone/>
            </a:pPr>
            <a:r>
              <a:rPr lang="en-US" sz="2800" b="1" dirty="0" smtClean="0">
                <a:solidFill>
                  <a:srgbClr val="5100C8"/>
                </a:solidFill>
                <a:latin typeface="Arial Narrow" pitchFamily="34" charset="0"/>
                <a:sym typeface="Symbol" pitchFamily="18" charset="2"/>
              </a:rPr>
              <a:t> creams , anti -histamine creams, </a:t>
            </a:r>
            <a:r>
              <a:rPr lang="en-US" sz="2800" b="1" dirty="0">
                <a:solidFill>
                  <a:srgbClr val="5100C8"/>
                </a:solidFill>
                <a:latin typeface="Arial Narrow" pitchFamily="34" charset="0"/>
                <a:sym typeface="Symbol" pitchFamily="18" charset="2"/>
              </a:rPr>
              <a:t>topical antibiotics</a:t>
            </a:r>
            <a:endParaRPr lang="en-US" sz="2800" b="1" dirty="0">
              <a:solidFill>
                <a:srgbClr val="5100C8"/>
              </a:solidFill>
              <a:latin typeface="Arial Narrow" pitchFamily="34" charset="0"/>
            </a:endParaRPr>
          </a:p>
          <a:p>
            <a:endParaRPr lang="en-US" sz="2800" b="1" dirty="0">
              <a:latin typeface="Arial Narrow" pitchFamily="34" charset="0"/>
            </a:endParaRPr>
          </a:p>
          <a:p>
            <a:endParaRPr lang="en-US" sz="2800" b="1" dirty="0">
              <a:solidFill>
                <a:srgbClr val="FF0000"/>
              </a:solidFill>
            </a:endParaRPr>
          </a:p>
        </p:txBody>
      </p:sp>
      <p:grpSp>
        <p:nvGrpSpPr>
          <p:cNvPr id="3" name="Group 44"/>
          <p:cNvGrpSpPr>
            <a:grpSpLocks/>
          </p:cNvGrpSpPr>
          <p:nvPr/>
        </p:nvGrpSpPr>
        <p:grpSpPr bwMode="auto">
          <a:xfrm>
            <a:off x="7315200" y="3124199"/>
            <a:ext cx="1828800" cy="3579813"/>
            <a:chOff x="7162800" y="3201987"/>
            <a:chExt cx="1828800" cy="3579813"/>
          </a:xfrm>
        </p:grpSpPr>
        <p:sp>
          <p:nvSpPr>
            <p:cNvPr id="4" name="Oval 3"/>
            <p:cNvSpPr/>
            <p:nvPr/>
          </p:nvSpPr>
          <p:spPr>
            <a:xfrm>
              <a:off x="7516813" y="5613400"/>
              <a:ext cx="685800" cy="609600"/>
            </a:xfrm>
            <a:prstGeom prst="ellipse">
              <a:avLst/>
            </a:prstGeom>
            <a:solidFill>
              <a:srgbClr val="EBE2F2"/>
            </a:solidFill>
            <a:ln>
              <a:solidFill>
                <a:srgbClr val="EBE2F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" name="Oval 4"/>
            <p:cNvSpPr/>
            <p:nvPr/>
          </p:nvSpPr>
          <p:spPr>
            <a:xfrm>
              <a:off x="7620000" y="3582987"/>
              <a:ext cx="1066800" cy="969963"/>
            </a:xfrm>
            <a:prstGeom prst="ellipse">
              <a:avLst/>
            </a:prstGeom>
            <a:solidFill>
              <a:srgbClr val="EBE2F2"/>
            </a:solidFill>
            <a:ln>
              <a:solidFill>
                <a:srgbClr val="EBE2F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pic>
          <p:nvPicPr>
            <p:cNvPr id="6" name="Picture 7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D1D1D1"/>
                </a:clrFrom>
                <a:clrTo>
                  <a:srgbClr val="D1D1D1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162800" y="3201987"/>
              <a:ext cx="1828800" cy="3579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98737644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9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9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98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98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98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98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98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Rectangle 3"/>
          <p:cNvGrpSpPr>
            <a:grpSpLocks/>
          </p:cNvGrpSpPr>
          <p:nvPr/>
        </p:nvGrpSpPr>
        <p:grpSpPr bwMode="auto">
          <a:xfrm flipH="1" flipV="1">
            <a:off x="-12700" y="0"/>
            <a:ext cx="9156700" cy="6870700"/>
            <a:chOff x="-4" y="-4"/>
            <a:chExt cx="5768" cy="4328"/>
          </a:xfrm>
          <a:gradFill>
            <a:gsLst>
              <a:gs pos="35000">
                <a:srgbClr val="EBE2F2">
                  <a:alpha val="72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grpSpPr>
        <p:pic>
          <p:nvPicPr>
            <p:cNvPr id="13" name="Rectangl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4" name="Text Box 2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pic>
        <p:nvPicPr>
          <p:cNvPr id="20482" name="Picture 7" descr="prescription_drugs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C9E8E0"/>
              </a:clrFrom>
              <a:clrTo>
                <a:srgbClr val="C9E8E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52400"/>
            <a:ext cx="3429000" cy="513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3429000" y="381000"/>
            <a:ext cx="640080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en-US" sz="1200" b="1" cap="none" spc="0" dirty="0" smtClean="0">
              <a:ln w="11430"/>
              <a:solidFill>
                <a:srgbClr val="66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erlin Sans FB Demi" pitchFamily="34" charset="0"/>
            </a:endParaRPr>
          </a:p>
          <a:p>
            <a:r>
              <a:rPr lang="en-US" sz="4800" b="1" dirty="0" smtClean="0">
                <a:ln w="11430"/>
                <a:solidFill>
                  <a:srgbClr val="66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      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429000" y="381000"/>
            <a:ext cx="6477000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en-US" sz="4800" b="1" cap="none" spc="0" dirty="0" smtClean="0">
              <a:ln w="11430"/>
              <a:solidFill>
                <a:srgbClr val="5100C8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erlin Sans FB Demi" pitchFamily="34" charset="0"/>
            </a:endParaRPr>
          </a:p>
          <a:p>
            <a:endParaRPr lang="en-US" sz="4800" b="1" dirty="0">
              <a:ln w="11430"/>
              <a:solidFill>
                <a:srgbClr val="5100C8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erlin Sans FB Demi" pitchFamily="34" charset="0"/>
            </a:endParaRPr>
          </a:p>
          <a:p>
            <a:endParaRPr lang="en-US" sz="4800" b="1" cap="none" spc="0" dirty="0" smtClean="0">
              <a:ln w="11430"/>
              <a:solidFill>
                <a:srgbClr val="5100C8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erlin Sans FB Demi" pitchFamily="34" charset="0"/>
            </a:endParaRPr>
          </a:p>
          <a:p>
            <a:endParaRPr lang="en-US" sz="4800" b="1" dirty="0">
              <a:ln w="11430"/>
              <a:solidFill>
                <a:srgbClr val="5100C8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erlin Sans FB Demi" pitchFamily="34" charset="0"/>
            </a:endParaRPr>
          </a:p>
          <a:p>
            <a:r>
              <a:rPr lang="en-US" sz="48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       G</a:t>
            </a:r>
            <a:r>
              <a:rPr lang="en-US" sz="4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O</a:t>
            </a:r>
            <a:r>
              <a:rPr lang="en-US" sz="48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O</a:t>
            </a:r>
            <a:r>
              <a:rPr lang="en-US" sz="4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D LUCK</a:t>
            </a:r>
            <a:endParaRPr lang="en-US" sz="48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erlin Sans FB Demi" pitchFamily="34" charset="0"/>
            </a:endParaRPr>
          </a:p>
          <a:p>
            <a:endParaRPr lang="en-US" sz="4800" b="1" dirty="0" smtClean="0">
              <a:ln w="11430"/>
              <a:solidFill>
                <a:srgbClr val="5100C8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erlin Sans FB Demi" pitchFamily="34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Rectangle 3"/>
          <p:cNvGrpSpPr>
            <a:grpSpLocks/>
          </p:cNvGrpSpPr>
          <p:nvPr/>
        </p:nvGrpSpPr>
        <p:grpSpPr bwMode="auto">
          <a:xfrm>
            <a:off x="-12700" y="0"/>
            <a:ext cx="9156700" cy="6870700"/>
            <a:chOff x="-4" y="-4"/>
            <a:chExt cx="5768" cy="4328"/>
          </a:xfrm>
          <a:gradFill>
            <a:gsLst>
              <a:gs pos="35000">
                <a:srgbClr val="EBE2F2">
                  <a:alpha val="72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grpSpPr>
        <p:pic>
          <p:nvPicPr>
            <p:cNvPr id="3" name="Rectangl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4" name="Text Box 2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pic>
        <p:nvPicPr>
          <p:cNvPr id="5" name="Picture 7" descr="prescription_drugs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ACD3D0"/>
              </a:clrFrom>
              <a:clrTo>
                <a:srgbClr val="ACD3D0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58976" y="204787"/>
            <a:ext cx="2660424" cy="398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7838" y="76200"/>
            <a:ext cx="1655762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TextBox 3"/>
          <p:cNvSpPr txBox="1">
            <a:spLocks noChangeArrowheads="1"/>
          </p:cNvSpPr>
          <p:nvPr/>
        </p:nvSpPr>
        <p:spPr bwMode="auto">
          <a:xfrm>
            <a:off x="0" y="4191000"/>
            <a:ext cx="9144000" cy="646331"/>
          </a:xfrm>
          <a:prstGeom prst="rect">
            <a:avLst/>
          </a:prstGeom>
          <a:solidFill>
            <a:srgbClr val="FFFF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 b="1" dirty="0">
                <a:solidFill>
                  <a:srgbClr val="FF0000"/>
                </a:solidFill>
                <a:latin typeface="Calibri" pitchFamily="34" charset="0"/>
              </a:rPr>
              <a:t>Tolerance </a:t>
            </a:r>
            <a:r>
              <a:rPr lang="en-US" sz="3600" b="1" dirty="0" smtClean="0">
                <a:solidFill>
                  <a:srgbClr val="FF0000"/>
                </a:solidFill>
                <a:latin typeface="Calibri" pitchFamily="34" charset="0"/>
              </a:rPr>
              <a:t> and  </a:t>
            </a:r>
            <a:r>
              <a:rPr lang="en-US" sz="3600" b="1" dirty="0">
                <a:solidFill>
                  <a:srgbClr val="FF0000"/>
                </a:solidFill>
                <a:latin typeface="Calibri" pitchFamily="34" charset="0"/>
              </a:rPr>
              <a:t>Desensitization</a:t>
            </a:r>
            <a:endParaRPr lang="en-US" sz="3600" dirty="0">
              <a:solidFill>
                <a:srgbClr val="FF0000"/>
              </a:solidFill>
              <a:latin typeface="Broadway" pitchFamily="82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286000" y="2228671"/>
            <a:ext cx="6553200" cy="1200329"/>
          </a:xfrm>
          <a:prstGeom prst="rect">
            <a:avLst/>
          </a:prstGeom>
          <a:gradFill flip="none" rotWithShape="1">
            <a:gsLst>
              <a:gs pos="17000">
                <a:srgbClr val="EBE2F2">
                  <a:alpha val="30000"/>
                </a:srgbClr>
              </a:gs>
              <a:gs pos="46000">
                <a:schemeClr val="bg1"/>
              </a:gs>
              <a:gs pos="80000">
                <a:schemeClr val="bg1">
                  <a:alpha val="31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>
                <a:latin typeface="Arial Narrow" pitchFamily="34" charset="0"/>
              </a:rPr>
              <a:t>Phenomenon of variation in drug response, where by there is a </a:t>
            </a:r>
            <a:r>
              <a:rPr lang="en-US" sz="2400" b="1" dirty="0" smtClean="0">
                <a:solidFill>
                  <a:srgbClr val="5100C8"/>
                </a:solidFill>
                <a:latin typeface="Arial Narrow" pitchFamily="34" charset="0"/>
              </a:rPr>
              <a:t>diminution </a:t>
            </a:r>
            <a:r>
              <a:rPr lang="en-US" sz="2400" b="1" dirty="0">
                <a:solidFill>
                  <a:srgbClr val="002060"/>
                </a:solidFill>
                <a:latin typeface="Arial Narrow" pitchFamily="34" charset="0"/>
              </a:rPr>
              <a:t>of</a:t>
            </a:r>
            <a:r>
              <a:rPr lang="en-US" sz="2400" b="1" dirty="0">
                <a:latin typeface="Arial Narrow" pitchFamily="34" charset="0"/>
              </a:rPr>
              <a:t> the response to the drug when given </a:t>
            </a:r>
            <a:r>
              <a:rPr lang="en-US" sz="2400" b="1" dirty="0">
                <a:solidFill>
                  <a:srgbClr val="333300"/>
                </a:solidFill>
                <a:latin typeface="Arial Narrow" pitchFamily="34" charset="0"/>
              </a:rPr>
              <a:t>continuously or repeatedly</a:t>
            </a:r>
            <a:r>
              <a:rPr lang="en-US" sz="2400" b="1" dirty="0">
                <a:latin typeface="Arial Narrow" pitchFamily="34" charset="0"/>
              </a:rPr>
              <a:t> 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Rectangle 3"/>
          <p:cNvGrpSpPr>
            <a:grpSpLocks/>
          </p:cNvGrpSpPr>
          <p:nvPr/>
        </p:nvGrpSpPr>
        <p:grpSpPr bwMode="auto">
          <a:xfrm>
            <a:off x="-12700" y="0"/>
            <a:ext cx="9156700" cy="6870700"/>
            <a:chOff x="-4" y="-4"/>
            <a:chExt cx="5768" cy="4328"/>
          </a:xfrm>
          <a:gradFill>
            <a:gsLst>
              <a:gs pos="35000">
                <a:srgbClr val="EBE2F2">
                  <a:alpha val="72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grpSpPr>
        <p:pic>
          <p:nvPicPr>
            <p:cNvPr id="3" name="Rectangl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4" name="Text Box 2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2"/>
                </a:solidFill>
                <a:latin typeface="Calibri" pitchFamily="34" charset="0"/>
                <a:cs typeface="Arial" pitchFamily="34" charset="0"/>
              </a:endParaRPr>
            </a:p>
          </p:txBody>
        </p:sp>
      </p:grpSp>
      <p:pic>
        <p:nvPicPr>
          <p:cNvPr id="5" name="Picture 7" descr="prescription_drugs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ACD3D0"/>
              </a:clrFrom>
              <a:clrTo>
                <a:srgbClr val="ACD3D0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58976" y="204787"/>
            <a:ext cx="2660424" cy="398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7838" y="76200"/>
            <a:ext cx="1655762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0" y="3925669"/>
            <a:ext cx="9144000" cy="646331"/>
          </a:xfrm>
          <a:prstGeom prst="rect">
            <a:avLst/>
          </a:prstGeom>
          <a:gradFill>
            <a:gsLst>
              <a:gs pos="17000">
                <a:schemeClr val="accent6">
                  <a:lumMod val="20000"/>
                  <a:lumOff val="80000"/>
                </a:schemeClr>
              </a:gs>
              <a:gs pos="46000">
                <a:schemeClr val="bg1"/>
              </a:gs>
              <a:gs pos="80000">
                <a:schemeClr val="accent6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</a:gradFill>
          <a:effectLst>
            <a:outerShdw blurRad="50800" dist="38100" dir="2700000" algn="tl" rotWithShape="0">
              <a:schemeClr val="tx1"/>
            </a:outerShdw>
            <a:reflection blurRad="6350" stA="50000" endA="300" endPos="90000" dist="50800" dir="5400000" sy="-100000" algn="bl" rotWithShape="0"/>
          </a:effectLst>
        </p:spPr>
        <p:txBody>
          <a:bodyPr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3600" b="1" dirty="0">
                <a:solidFill>
                  <a:srgbClr val="FF0000"/>
                </a:solidFill>
                <a:latin typeface="Calibri" pitchFamily="34" charset="0"/>
              </a:rPr>
              <a:t>Adverse drug </a:t>
            </a:r>
            <a:r>
              <a:rPr lang="en-US" sz="3600" b="1" dirty="0" smtClean="0">
                <a:solidFill>
                  <a:srgbClr val="FF0000"/>
                </a:solidFill>
                <a:latin typeface="Calibri" pitchFamily="34" charset="0"/>
              </a:rPr>
              <a:t>reactions [ADR]</a:t>
            </a:r>
            <a:endParaRPr lang="en-US" sz="36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228600" y="5257800"/>
            <a:ext cx="8686800" cy="838200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Blip>
                <a:blip r:embed="rId5"/>
              </a:buBlip>
            </a:pPr>
            <a:r>
              <a:rPr lang="en-US" sz="2800" b="1">
                <a:solidFill>
                  <a:srgbClr val="5100C8"/>
                </a:solidFill>
              </a:rPr>
              <a:t>Harmful or seriously</a:t>
            </a:r>
            <a:r>
              <a:rPr lang="en-US" sz="2800">
                <a:solidFill>
                  <a:srgbClr val="5100C8"/>
                </a:solidFill>
              </a:rPr>
              <a:t> unpleasant effects occurring at doses intended for </a:t>
            </a:r>
            <a:r>
              <a:rPr lang="en-US" sz="2800" b="1">
                <a:solidFill>
                  <a:srgbClr val="5100C8"/>
                </a:solidFill>
              </a:rPr>
              <a:t>therapeutic effects.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Blip>
                <a:blip r:embed="rId5"/>
              </a:buBlip>
            </a:pPr>
            <a:endParaRPr lang="en-US" sz="2800">
              <a:solidFill>
                <a:srgbClr val="5100C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790176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Rectangle 3"/>
          <p:cNvGrpSpPr>
            <a:grpSpLocks/>
          </p:cNvGrpSpPr>
          <p:nvPr/>
        </p:nvGrpSpPr>
        <p:grpSpPr bwMode="auto">
          <a:xfrm flipH="1" flipV="1">
            <a:off x="-12700" y="0"/>
            <a:ext cx="9156700" cy="6870700"/>
            <a:chOff x="-4" y="-4"/>
            <a:chExt cx="5768" cy="4328"/>
          </a:xfrm>
          <a:gradFill>
            <a:gsLst>
              <a:gs pos="35000">
                <a:srgbClr val="EBE2F2">
                  <a:alpha val="72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grpSpPr>
        <p:pic>
          <p:nvPicPr>
            <p:cNvPr id="12" name="Rectangl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3" name="Text Box 2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pic>
        <p:nvPicPr>
          <p:cNvPr id="20482" name="Picture 7" descr="prescription_drugs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C9E8E0"/>
              </a:clrFrom>
              <a:clrTo>
                <a:srgbClr val="C9E8E0">
                  <a:alpha val="0"/>
                </a:srgbClr>
              </a:clrTo>
            </a:clrChange>
            <a:lum bright="10000"/>
          </a:blip>
          <a:srcRect/>
          <a:stretch>
            <a:fillRect/>
          </a:stretch>
        </p:blipFill>
        <p:spPr bwMode="auto">
          <a:xfrm>
            <a:off x="0" y="152400"/>
            <a:ext cx="3429000" cy="513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63600" y="231775"/>
            <a:ext cx="914400" cy="523220"/>
          </a:xfrm>
          <a:prstGeom prst="rect">
            <a:avLst/>
          </a:prstGeom>
          <a:solidFill>
            <a:srgbClr val="FFFFFF"/>
          </a:solidFill>
          <a:ln>
            <a:solidFill>
              <a:srgbClr val="00206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err="1">
                <a:solidFill>
                  <a:srgbClr val="FF0000"/>
                </a:solidFill>
                <a:latin typeface="Algerian" pitchFamily="82" charset="0"/>
                <a:cs typeface="+mn-cs"/>
              </a:rPr>
              <a:t>ilo</a:t>
            </a:r>
            <a:r>
              <a:rPr lang="en-US" sz="2800" b="1" dirty="0" err="1">
                <a:solidFill>
                  <a:srgbClr val="FF0000"/>
                </a:solidFill>
                <a:latin typeface="Britannic Bold" pitchFamily="34" charset="0"/>
                <a:cs typeface="+mn-cs"/>
              </a:rPr>
              <a:t>s</a:t>
            </a:r>
            <a:endParaRPr lang="en-US" sz="2800" b="1" dirty="0">
              <a:solidFill>
                <a:srgbClr val="FF0000"/>
              </a:solidFill>
              <a:latin typeface="Britannic Bold" pitchFamily="34" charset="0"/>
              <a:cs typeface="+mn-cs"/>
            </a:endParaRPr>
          </a:p>
        </p:txBody>
      </p:sp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1981200" y="304800"/>
            <a:ext cx="6781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i="1" dirty="0">
                <a:solidFill>
                  <a:srgbClr val="0070C0"/>
                </a:solidFill>
                <a:latin typeface="Arial Narrow" pitchFamily="34" charset="0"/>
              </a:rPr>
              <a:t>By the end of this lecture you will be able to : </a:t>
            </a:r>
          </a:p>
        </p:txBody>
      </p:sp>
      <p:sp>
        <p:nvSpPr>
          <p:cNvPr id="11" name="TextBox 8"/>
          <p:cNvSpPr txBox="1">
            <a:spLocks noChangeArrowheads="1"/>
          </p:cNvSpPr>
          <p:nvPr/>
        </p:nvSpPr>
        <p:spPr bwMode="auto">
          <a:xfrm>
            <a:off x="3429000" y="2979737"/>
            <a:ext cx="5257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b="1" dirty="0">
                <a:solidFill>
                  <a:srgbClr val="07044C"/>
                </a:solidFill>
                <a:latin typeface="Calibri" pitchFamily="34" charset="0"/>
              </a:rPr>
              <a:t> Recognize </a:t>
            </a:r>
            <a:r>
              <a:rPr lang="en-US" sz="2400" b="1" dirty="0" smtClean="0">
                <a:solidFill>
                  <a:srgbClr val="07044C"/>
                </a:solidFill>
                <a:latin typeface="Calibri" pitchFamily="34" charset="0"/>
              </a:rPr>
              <a:t>patterns </a:t>
            </a:r>
            <a:r>
              <a:rPr lang="en-US" sz="2400" b="1" dirty="0">
                <a:solidFill>
                  <a:srgbClr val="07044C"/>
                </a:solidFill>
                <a:latin typeface="Calibri" pitchFamily="34" charset="0"/>
              </a:rPr>
              <a:t>of </a:t>
            </a:r>
            <a:r>
              <a:rPr lang="en-US" sz="2400" b="1" dirty="0">
                <a:solidFill>
                  <a:srgbClr val="FF0000"/>
                </a:solidFill>
                <a:latin typeface="Calibri" pitchFamily="34" charset="0"/>
              </a:rPr>
              <a:t>adverse 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 drug </a:t>
            </a:r>
            <a:b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</a:b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    reactions (ADR)</a:t>
            </a:r>
            <a:endParaRPr lang="en-US" sz="24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3" name="TextBox 8"/>
          <p:cNvSpPr txBox="1">
            <a:spLocks noChangeArrowheads="1"/>
          </p:cNvSpPr>
          <p:nvPr/>
        </p:nvSpPr>
        <p:spPr bwMode="auto">
          <a:xfrm>
            <a:off x="3429000" y="1371600"/>
            <a:ext cx="5715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b="1" dirty="0">
                <a:solidFill>
                  <a:srgbClr val="07044C"/>
                </a:solidFill>
                <a:latin typeface="Calibri" pitchFamily="34" charset="0"/>
              </a:rPr>
              <a:t>Distinguish difference between  </a:t>
            </a:r>
            <a:r>
              <a:rPr lang="en-US" sz="2400" b="1" dirty="0">
                <a:solidFill>
                  <a:srgbClr val="FF0000"/>
                </a:solidFill>
                <a:latin typeface="Calibri" pitchFamily="34" charset="0"/>
              </a:rPr>
              <a:t>tolerance</a:t>
            </a:r>
            <a:r>
              <a:rPr lang="en-US" sz="2400" b="1" dirty="0">
                <a:solidFill>
                  <a:srgbClr val="07044C"/>
                </a:solidFill>
                <a:latin typeface="Calibri" pitchFamily="34" charset="0"/>
              </a:rPr>
              <a:t> </a:t>
            </a:r>
            <a:br>
              <a:rPr lang="en-US" sz="2400" b="1" dirty="0">
                <a:solidFill>
                  <a:srgbClr val="07044C"/>
                </a:solidFill>
                <a:latin typeface="Calibri" pitchFamily="34" charset="0"/>
              </a:rPr>
            </a:br>
            <a:r>
              <a:rPr lang="en-US" sz="2400" b="1" dirty="0">
                <a:solidFill>
                  <a:srgbClr val="07044C"/>
                </a:solidFill>
                <a:latin typeface="Calibri" pitchFamily="34" charset="0"/>
              </a:rPr>
              <a:t>   and </a:t>
            </a:r>
            <a:r>
              <a:rPr lang="en-US" sz="2400" b="1" dirty="0">
                <a:solidFill>
                  <a:srgbClr val="FF0000"/>
                </a:solidFill>
                <a:latin typeface="Calibri" pitchFamily="34" charset="0"/>
              </a:rPr>
              <a:t>desensitization</a:t>
            </a:r>
            <a:r>
              <a:rPr lang="en-US" sz="2400" b="1" dirty="0">
                <a:solidFill>
                  <a:srgbClr val="07044C"/>
                </a:solidFill>
                <a:latin typeface="Calibri" pitchFamily="34" charset="0"/>
              </a:rPr>
              <a:t> </a:t>
            </a:r>
            <a:r>
              <a:rPr lang="en-US" sz="2400" b="1" dirty="0" smtClean="0">
                <a:solidFill>
                  <a:srgbClr val="07044C"/>
                </a:solidFill>
                <a:latin typeface="Calibri" pitchFamily="34" charset="0"/>
              </a:rPr>
              <a:t>(</a:t>
            </a:r>
            <a:r>
              <a:rPr lang="en-US" sz="2400" b="1" dirty="0" err="1" smtClean="0">
                <a:solidFill>
                  <a:srgbClr val="07044C"/>
                </a:solidFill>
                <a:latin typeface="Calibri" pitchFamily="34" charset="0"/>
              </a:rPr>
              <a:t>tachyphylaxis</a:t>
            </a:r>
            <a:r>
              <a:rPr lang="en-US" sz="2400" b="1" dirty="0" smtClean="0">
                <a:solidFill>
                  <a:srgbClr val="07044C"/>
                </a:solidFill>
                <a:latin typeface="Calibri" pitchFamily="34" charset="0"/>
              </a:rPr>
              <a:t>) </a:t>
            </a:r>
            <a:r>
              <a:rPr lang="en-US" sz="2400" b="1" dirty="0">
                <a:solidFill>
                  <a:srgbClr val="07044C"/>
                </a:solidFill>
                <a:latin typeface="Calibri" pitchFamily="34" charset="0"/>
              </a:rPr>
              <a:t>and </a:t>
            </a:r>
            <a:br>
              <a:rPr lang="en-US" sz="2400" b="1" dirty="0">
                <a:solidFill>
                  <a:srgbClr val="07044C"/>
                </a:solidFill>
                <a:latin typeface="Calibri" pitchFamily="34" charset="0"/>
              </a:rPr>
            </a:br>
            <a:r>
              <a:rPr lang="en-US" sz="2400" b="1" dirty="0">
                <a:solidFill>
                  <a:srgbClr val="07044C"/>
                </a:solidFill>
                <a:latin typeface="Calibri" pitchFamily="34" charset="0"/>
              </a:rPr>
              <a:t>   reasons for their development </a:t>
            </a:r>
          </a:p>
        </p:txBody>
      </p:sp>
    </p:spTree>
    <p:extLst>
      <p:ext uri="{BB962C8B-B14F-4D97-AF65-F5344CB8AC3E}">
        <p14:creationId xmlns:p14="http://schemas.microsoft.com/office/powerpoint/2010/main" val="355570241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Rectangle 3"/>
          <p:cNvGrpSpPr>
            <a:grpSpLocks/>
          </p:cNvGrpSpPr>
          <p:nvPr/>
        </p:nvGrpSpPr>
        <p:grpSpPr bwMode="auto">
          <a:xfrm>
            <a:off x="-12700" y="0"/>
            <a:ext cx="9156700" cy="6870700"/>
            <a:chOff x="-4" y="-4"/>
            <a:chExt cx="5768" cy="4328"/>
          </a:xfrm>
          <a:gradFill>
            <a:gsLst>
              <a:gs pos="35000">
                <a:srgbClr val="EBE2F2">
                  <a:alpha val="72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grpSpPr>
        <p:pic>
          <p:nvPicPr>
            <p:cNvPr id="3" name="Rectangl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4" name="Text Box 2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pic>
        <p:nvPicPr>
          <p:cNvPr id="5" name="Picture 7" descr="prescription_drugs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ACD3D0"/>
              </a:clrFrom>
              <a:clrTo>
                <a:srgbClr val="ACD3D0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58976" y="204787"/>
            <a:ext cx="2660424" cy="398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7838" y="76200"/>
            <a:ext cx="1655762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TextBox 3"/>
          <p:cNvSpPr txBox="1">
            <a:spLocks noChangeArrowheads="1"/>
          </p:cNvSpPr>
          <p:nvPr/>
        </p:nvSpPr>
        <p:spPr bwMode="auto">
          <a:xfrm>
            <a:off x="0" y="4191000"/>
            <a:ext cx="9144000" cy="707886"/>
          </a:xfrm>
          <a:prstGeom prst="rect">
            <a:avLst/>
          </a:prstGeom>
          <a:solidFill>
            <a:srgbClr val="FFFF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b="1" dirty="0">
                <a:solidFill>
                  <a:srgbClr val="FF0000"/>
                </a:solidFill>
                <a:latin typeface="Calibri" pitchFamily="34" charset="0"/>
              </a:rPr>
              <a:t>Tolerance </a:t>
            </a:r>
            <a:r>
              <a:rPr lang="en-US" sz="4000" b="1" dirty="0" smtClean="0">
                <a:solidFill>
                  <a:srgbClr val="FF0000"/>
                </a:solidFill>
                <a:latin typeface="Calibri" pitchFamily="34" charset="0"/>
              </a:rPr>
              <a:t> and  </a:t>
            </a:r>
            <a:r>
              <a:rPr lang="en-US" sz="4000" b="1" dirty="0">
                <a:solidFill>
                  <a:srgbClr val="FF0000"/>
                </a:solidFill>
                <a:latin typeface="Calibri" pitchFamily="34" charset="0"/>
              </a:rPr>
              <a:t>Desensitization</a:t>
            </a:r>
            <a:endParaRPr lang="en-US" sz="4000" dirty="0">
              <a:solidFill>
                <a:srgbClr val="FF0000"/>
              </a:solidFill>
              <a:latin typeface="Broadway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447634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Rectangle 3"/>
          <p:cNvGrpSpPr>
            <a:grpSpLocks/>
          </p:cNvGrpSpPr>
          <p:nvPr/>
        </p:nvGrpSpPr>
        <p:grpSpPr bwMode="auto">
          <a:xfrm>
            <a:off x="-39196" y="-407343"/>
            <a:ext cx="9156700" cy="6870700"/>
            <a:chOff x="-4" y="-4"/>
            <a:chExt cx="5768" cy="4328"/>
          </a:xfrm>
          <a:gradFill>
            <a:gsLst>
              <a:gs pos="35000">
                <a:srgbClr val="EBE2F2">
                  <a:alpha val="72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grpSpPr>
        <p:pic>
          <p:nvPicPr>
            <p:cNvPr id="43009" name="Rectangl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43010" name="Text Box 2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pic>
        <p:nvPicPr>
          <p:cNvPr id="174" name="Picture 7" descr="prescription_drugs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ACD3D0"/>
              </a:clrFrom>
              <a:clrTo>
                <a:srgbClr val="ACD3D0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58976" y="204787"/>
            <a:ext cx="2456999" cy="368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5" name="TextBox 174"/>
          <p:cNvSpPr txBox="1"/>
          <p:nvPr/>
        </p:nvSpPr>
        <p:spPr>
          <a:xfrm>
            <a:off x="2116820" y="1295400"/>
            <a:ext cx="2607580" cy="769441"/>
          </a:xfrm>
          <a:prstGeom prst="rect">
            <a:avLst/>
          </a:prstGeom>
          <a:gradFill flip="none" rotWithShape="1">
            <a:gsLst>
              <a:gs pos="17000">
                <a:srgbClr val="EBE2F2">
                  <a:alpha val="30000"/>
                </a:srgbClr>
              </a:gs>
              <a:gs pos="46000">
                <a:schemeClr val="bg1"/>
              </a:gs>
              <a:gs pos="80000">
                <a:schemeClr val="bg1">
                  <a:alpha val="31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200" b="1" dirty="0">
                <a:latin typeface="Arial Narrow" pitchFamily="34" charset="0"/>
              </a:rPr>
              <a:t>Rapid, in the course of few minutes</a:t>
            </a:r>
          </a:p>
        </p:txBody>
      </p:sp>
      <p:sp>
        <p:nvSpPr>
          <p:cNvPr id="176" name="TextBox 175"/>
          <p:cNvSpPr txBox="1"/>
          <p:nvPr/>
        </p:nvSpPr>
        <p:spPr>
          <a:xfrm>
            <a:off x="5311362" y="1295400"/>
            <a:ext cx="3451638" cy="769441"/>
          </a:xfrm>
          <a:prstGeom prst="rect">
            <a:avLst/>
          </a:prstGeom>
          <a:gradFill flip="none" rotWithShape="1">
            <a:gsLst>
              <a:gs pos="17000">
                <a:srgbClr val="EBE2F2">
                  <a:alpha val="30000"/>
                </a:srgbClr>
              </a:gs>
              <a:gs pos="46000">
                <a:schemeClr val="bg1"/>
              </a:gs>
              <a:gs pos="80000">
                <a:schemeClr val="bg1">
                  <a:alpha val="31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200" b="1" dirty="0">
                <a:latin typeface="Arial Narrow" pitchFamily="34" charset="0"/>
              </a:rPr>
              <a:t>Gradual in the course of few days  to weeks</a:t>
            </a:r>
          </a:p>
        </p:txBody>
      </p:sp>
      <p:sp>
        <p:nvSpPr>
          <p:cNvPr id="177" name="TextBox 30"/>
          <p:cNvSpPr txBox="1">
            <a:spLocks noChangeArrowheads="1"/>
          </p:cNvSpPr>
          <p:nvPr/>
        </p:nvSpPr>
        <p:spPr bwMode="auto">
          <a:xfrm>
            <a:off x="6324600" y="2797175"/>
            <a:ext cx="2133600" cy="461665"/>
          </a:xfrm>
          <a:prstGeom prst="rect">
            <a:avLst/>
          </a:prstGeom>
          <a:solidFill>
            <a:schemeClr val="bg1"/>
          </a:solidFill>
          <a:ln w="28575" algn="ctr">
            <a:solidFill>
              <a:srgbClr val="FF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 dirty="0" smtClean="0">
                <a:solidFill>
                  <a:srgbClr val="5100C8"/>
                </a:solidFill>
                <a:latin typeface="Constantia" pitchFamily="18" charset="0"/>
              </a:rPr>
              <a:t>Tolerance </a:t>
            </a:r>
            <a:endParaRPr lang="en-US" sz="2400" b="1" dirty="0">
              <a:solidFill>
                <a:srgbClr val="5100C8"/>
              </a:solidFill>
              <a:latin typeface="Constantia" pitchFamily="18" charset="0"/>
            </a:endParaRPr>
          </a:p>
        </p:txBody>
      </p:sp>
      <p:sp>
        <p:nvSpPr>
          <p:cNvPr id="178" name="TextBox 30"/>
          <p:cNvSpPr txBox="1">
            <a:spLocks noChangeArrowheads="1"/>
          </p:cNvSpPr>
          <p:nvPr/>
        </p:nvSpPr>
        <p:spPr bwMode="auto">
          <a:xfrm>
            <a:off x="712788" y="2797175"/>
            <a:ext cx="2971800" cy="830997"/>
          </a:xfrm>
          <a:prstGeom prst="rect">
            <a:avLst/>
          </a:prstGeom>
          <a:solidFill>
            <a:schemeClr val="bg1"/>
          </a:solidFill>
          <a:ln w="28575" algn="ctr">
            <a:solidFill>
              <a:srgbClr val="FF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 dirty="0" err="1" smtClean="0">
                <a:solidFill>
                  <a:srgbClr val="5100C8"/>
                </a:solidFill>
                <a:latin typeface="Constantia" pitchFamily="18" charset="0"/>
              </a:rPr>
              <a:t>Tachyphylaxis</a:t>
            </a:r>
            <a:r>
              <a:rPr lang="en-US" sz="2400" b="1" dirty="0" smtClean="0">
                <a:solidFill>
                  <a:srgbClr val="5100C8"/>
                </a:solidFill>
                <a:latin typeface="Constantia" pitchFamily="18" charset="0"/>
              </a:rPr>
              <a:t> / Desensitization</a:t>
            </a:r>
            <a:endParaRPr lang="en-US" sz="2400" b="1" dirty="0">
              <a:solidFill>
                <a:srgbClr val="5100C8"/>
              </a:solidFill>
              <a:latin typeface="Constantia" pitchFamily="18" charset="0"/>
            </a:endParaRPr>
          </a:p>
        </p:txBody>
      </p:sp>
      <p:sp>
        <p:nvSpPr>
          <p:cNvPr id="173" name="Rectangle 172"/>
          <p:cNvSpPr/>
          <p:nvPr/>
        </p:nvSpPr>
        <p:spPr>
          <a:xfrm>
            <a:off x="1981200" y="175490"/>
            <a:ext cx="5181600" cy="584775"/>
          </a:xfrm>
          <a:prstGeom prst="rect">
            <a:avLst/>
          </a:prstGeom>
          <a:solidFill>
            <a:schemeClr val="bg1"/>
          </a:solidFill>
          <a:effectLst>
            <a:outerShdw blurRad="50800" dist="38100" algn="l" rotWithShape="0">
              <a:srgbClr val="5100C8"/>
            </a:outerShdw>
            <a:softEdge rad="31750"/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b="1" dirty="0" smtClean="0">
                <a:solidFill>
                  <a:srgbClr val="5100C8"/>
                </a:solidFill>
                <a:latin typeface="Arial Narrow" pitchFamily="34" charset="0"/>
              </a:rPr>
              <a:t>Diminution of a response</a:t>
            </a:r>
            <a:endParaRPr lang="en-US" sz="3200" b="1" dirty="0">
              <a:solidFill>
                <a:srgbClr val="5100C8"/>
              </a:solidFill>
              <a:latin typeface="Comic Sans MS" pitchFamily="66" charset="0"/>
            </a:endParaRPr>
          </a:p>
        </p:txBody>
      </p:sp>
      <p:cxnSp>
        <p:nvCxnSpPr>
          <p:cNvPr id="180" name="Straight Arrow Connector 179"/>
          <p:cNvCxnSpPr/>
          <p:nvPr/>
        </p:nvCxnSpPr>
        <p:spPr>
          <a:xfrm rot="10800000" flipV="1">
            <a:off x="3074988" y="685800"/>
            <a:ext cx="762000" cy="609600"/>
          </a:xfrm>
          <a:prstGeom prst="straightConnector1">
            <a:avLst/>
          </a:prstGeom>
          <a:ln w="38100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Arrow Connector 183"/>
          <p:cNvCxnSpPr/>
          <p:nvPr/>
        </p:nvCxnSpPr>
        <p:spPr>
          <a:xfrm rot="10800000" flipH="1" flipV="1">
            <a:off x="4751388" y="685800"/>
            <a:ext cx="762000" cy="609600"/>
          </a:xfrm>
          <a:prstGeom prst="straightConnector1">
            <a:avLst/>
          </a:prstGeom>
          <a:ln w="38100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Arrow Connector 184"/>
          <p:cNvCxnSpPr/>
          <p:nvPr/>
        </p:nvCxnSpPr>
        <p:spPr>
          <a:xfrm flipH="1">
            <a:off x="2998788" y="2064841"/>
            <a:ext cx="735012" cy="754559"/>
          </a:xfrm>
          <a:prstGeom prst="straightConnector1">
            <a:avLst/>
          </a:prstGeom>
          <a:ln w="38100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Arrow Connector 185"/>
          <p:cNvCxnSpPr/>
          <p:nvPr/>
        </p:nvCxnSpPr>
        <p:spPr>
          <a:xfrm>
            <a:off x="6526212" y="2064841"/>
            <a:ext cx="636588" cy="754559"/>
          </a:xfrm>
          <a:prstGeom prst="straightConnector1">
            <a:avLst/>
          </a:prstGeom>
          <a:ln w="38100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546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5" y="533400"/>
            <a:ext cx="1655763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9" name="Rectangle 188"/>
          <p:cNvSpPr>
            <a:spLocks noChangeArrowheads="1"/>
          </p:cNvSpPr>
          <p:nvPr/>
        </p:nvSpPr>
        <p:spPr bwMode="auto">
          <a:xfrm>
            <a:off x="4419600" y="6167437"/>
            <a:ext cx="1520825" cy="461963"/>
          </a:xfrm>
          <a:prstGeom prst="rect">
            <a:avLst/>
          </a:prstGeom>
          <a:solidFill>
            <a:srgbClr val="7B48A2"/>
          </a:solidFill>
          <a:ln w="9525">
            <a:solidFill>
              <a:srgbClr val="FF00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FFFF"/>
                </a:solidFill>
                <a:latin typeface="Arial Narrow" pitchFamily="34" charset="0"/>
              </a:rPr>
              <a:t>Resistance</a:t>
            </a:r>
            <a:endParaRPr lang="en-US" sz="2400" dirty="0">
              <a:solidFill>
                <a:srgbClr val="FFFFFF"/>
              </a:solidFill>
              <a:latin typeface="Arial Narrow" pitchFamily="34" charset="0"/>
            </a:endParaRPr>
          </a:p>
        </p:txBody>
      </p:sp>
      <p:sp>
        <p:nvSpPr>
          <p:cNvPr id="191" name="Rectangle 190"/>
          <p:cNvSpPr>
            <a:spLocks noChangeArrowheads="1"/>
          </p:cNvSpPr>
          <p:nvPr/>
        </p:nvSpPr>
        <p:spPr bwMode="auto">
          <a:xfrm>
            <a:off x="3657600" y="5100637"/>
            <a:ext cx="2868612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200" b="1" dirty="0">
                <a:latin typeface="Arial Narrow" pitchFamily="34" charset="0"/>
              </a:rPr>
              <a:t>Loss of effectiveness of antimicrobial agent</a:t>
            </a:r>
          </a:p>
        </p:txBody>
      </p:sp>
      <p:sp>
        <p:nvSpPr>
          <p:cNvPr id="193" name="5-Point Star 192"/>
          <p:cNvSpPr/>
          <p:nvPr/>
        </p:nvSpPr>
        <p:spPr>
          <a:xfrm>
            <a:off x="3505200" y="4343400"/>
            <a:ext cx="457200" cy="381000"/>
          </a:xfrm>
          <a:prstGeom prst="star5">
            <a:avLst/>
          </a:prstGeom>
          <a:solidFill>
            <a:srgbClr val="7B48A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762000" y="3962400"/>
            <a:ext cx="4495800" cy="430887"/>
          </a:xfrm>
          <a:prstGeom prst="rect">
            <a:avLst/>
          </a:prstGeom>
          <a:gradFill flip="none" rotWithShape="1">
            <a:gsLst>
              <a:gs pos="17000">
                <a:srgbClr val="EBE2F2">
                  <a:alpha val="30000"/>
                </a:srgbClr>
              </a:gs>
              <a:gs pos="46000">
                <a:schemeClr val="bg1"/>
              </a:gs>
              <a:gs pos="80000">
                <a:schemeClr val="bg1">
                  <a:alpha val="31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200" b="1" dirty="0" smtClean="0">
                <a:latin typeface="Arial Narrow" pitchFamily="34" charset="0"/>
              </a:rPr>
              <a:t>These should be distinguished from</a:t>
            </a:r>
            <a:endParaRPr lang="en-US" sz="2200" b="1" dirty="0"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1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1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1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" dur="1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1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8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0.00555 C 0.00399 -0.01342 0.01805 -0.0213 0.02291 -0.0213 C 0.05399 -0.0213 0.08594 0.10301 0.08594 0.22778 C 0.08594 0.16482 0.10191 0.10301 0.11701 0.10301 C 0.13298 0.10301 0.14809 0.16597 0.14809 0.22778 C 0.14809 0.19676 0.15607 0.16482 0.16406 0.16482 C 0.17205 0.16482 0.18003 0.19583 0.18003 0.22778 C 0.18003 0.21181 0.18403 0.19676 0.18802 0.19676 C 0.19201 0.19676 0.19601 0.2125 0.19601 0.22778 C 0.19601 0.21968 0.19809 0.21181 0.2 0.21181 C 0.20104 0.21181 0.20399 0.21968 0.20399 0.22778 C 0.20399 0.22361 0.20503 0.21968 0.20607 0.21968 C 0.20607 0.22083 0.20816 0.22361 0.20816 0.22778 C 0.20816 0.2257 0.20816 0.22361 0.2092 0.22361 C 0.2092 0.22477 0.21024 0.2257 0.21024 0.22778 C 0.21024 0.22662 0.21024 0.2257 0.21024 0.22477 C 0.21128 0.22477 0.21128 0.2257 0.21128 0.22685 C 0.21232 0.22685 0.21232 0.2257 0.21232 0.22477 C 0.21337 0.22477 0.21337 0.2257 0.21337 0.22685 " pathEditMode="relative" rAng="0" ptsTypes="fffffffffffffffffff">
                                      <p:cBhvr>
                                        <p:cTn id="50" dur="2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00" y="1090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 animBg="1"/>
      <p:bldP spid="178" grpId="0" animBg="1"/>
      <p:bldP spid="189" grpId="0" animBg="1"/>
      <p:bldP spid="19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Tolerance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600FF"/>
                </a:solidFill>
              </a:rPr>
              <a:t>Tolerance  may be </a:t>
            </a:r>
            <a:r>
              <a:rPr lang="en-US" dirty="0">
                <a:solidFill>
                  <a:srgbClr val="6600FF"/>
                </a:solidFill>
              </a:rPr>
              <a:t>defined by either of the following</a:t>
            </a:r>
            <a:r>
              <a:rPr lang="en-US" dirty="0" smtClean="0">
                <a:solidFill>
                  <a:srgbClr val="6600FF"/>
                </a:solidFill>
              </a:rPr>
              <a:t>:</a:t>
            </a:r>
          </a:p>
          <a:p>
            <a:pPr marL="0" indent="0">
              <a:buNone/>
            </a:pPr>
            <a:r>
              <a:rPr lang="en-US" dirty="0">
                <a:solidFill>
                  <a:srgbClr val="6600FF"/>
                </a:solidFill>
              </a:rPr>
              <a:t/>
            </a:r>
            <a:br>
              <a:rPr lang="en-US" dirty="0">
                <a:solidFill>
                  <a:srgbClr val="6600FF"/>
                </a:solidFill>
              </a:rPr>
            </a:br>
            <a:r>
              <a:rPr lang="en-US" dirty="0"/>
              <a:t>a. a need for markedly </a:t>
            </a:r>
            <a:r>
              <a:rPr lang="en-US" b="1" dirty="0">
                <a:solidFill>
                  <a:srgbClr val="FF0000"/>
                </a:solidFill>
              </a:rPr>
              <a:t>increased amounts </a:t>
            </a:r>
            <a:r>
              <a:rPr lang="en-US" dirty="0"/>
              <a:t>of the substance to achieve intoxication or desired </a:t>
            </a:r>
            <a:r>
              <a:rPr lang="en-US" dirty="0" smtClean="0"/>
              <a:t>effect</a:t>
            </a:r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>b. markedly </a:t>
            </a:r>
            <a:r>
              <a:rPr lang="en-US" b="1" dirty="0">
                <a:solidFill>
                  <a:srgbClr val="FF0000"/>
                </a:solidFill>
              </a:rPr>
              <a:t>diminished effect </a:t>
            </a:r>
            <a:r>
              <a:rPr lang="en-US" dirty="0"/>
              <a:t>with continued use of the same amount of the substance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094268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Rectangle 3"/>
          <p:cNvGrpSpPr>
            <a:grpSpLocks/>
          </p:cNvGrpSpPr>
          <p:nvPr/>
        </p:nvGrpSpPr>
        <p:grpSpPr bwMode="auto">
          <a:xfrm>
            <a:off x="49213" y="-12700"/>
            <a:ext cx="9205913" cy="6870700"/>
            <a:chOff x="-35" y="-4"/>
            <a:chExt cx="5799" cy="4328"/>
          </a:xfrm>
          <a:gradFill>
            <a:gsLst>
              <a:gs pos="35000">
                <a:srgbClr val="EBE2F2">
                  <a:alpha val="72000"/>
                </a:srgbClr>
              </a:gs>
              <a:gs pos="56000">
                <a:schemeClr val="accent6">
                  <a:lumMod val="20000"/>
                  <a:lumOff val="80000"/>
                </a:schemeClr>
              </a:gs>
              <a:gs pos="92000">
                <a:srgbClr val="FFFF00">
                  <a:alpha val="56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grpSpPr>
        <p:pic>
          <p:nvPicPr>
            <p:cNvPr id="43009" name="Rectangl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4" y="-4"/>
              <a:ext cx="5768" cy="432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43010" name="Text Box 2"/>
            <p:cNvSpPr txBox="1">
              <a:spLocks noChangeArrowheads="1"/>
            </p:cNvSpPr>
            <p:nvPr/>
          </p:nvSpPr>
          <p:spPr bwMode="auto">
            <a:xfrm>
              <a:off x="-35" y="0"/>
              <a:ext cx="5760" cy="432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sp>
        <p:nvSpPr>
          <p:cNvPr id="23554" name="Rectangle 172"/>
          <p:cNvSpPr>
            <a:spLocks noChangeArrowheads="1"/>
          </p:cNvSpPr>
          <p:nvPr/>
        </p:nvSpPr>
        <p:spPr bwMode="auto">
          <a:xfrm>
            <a:off x="1447800" y="152400"/>
            <a:ext cx="6324600" cy="523220"/>
          </a:xfrm>
          <a:prstGeom prst="rect">
            <a:avLst/>
          </a:prstGeom>
          <a:solidFill>
            <a:srgbClr val="7B48A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FFFF"/>
                </a:solidFill>
                <a:latin typeface="+mj-lt"/>
              </a:rPr>
              <a:t>Reasons for development of tolerance </a:t>
            </a:r>
            <a:endParaRPr lang="en-US" sz="2800" b="1" dirty="0">
              <a:solidFill>
                <a:srgbClr val="FFFFFF"/>
              </a:solidFill>
              <a:latin typeface="+mj-lt"/>
            </a:endParaRPr>
          </a:p>
        </p:txBody>
      </p:sp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76200"/>
            <a:ext cx="1655763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201613" y="1104896"/>
            <a:ext cx="2046287" cy="1089382"/>
            <a:chOff x="76200" y="2856708"/>
            <a:chExt cx="1739249" cy="1089694"/>
          </a:xfrm>
        </p:grpSpPr>
        <p:cxnSp>
          <p:nvCxnSpPr>
            <p:cNvPr id="25" name="Straight Arrow Connector 24"/>
            <p:cNvCxnSpPr/>
            <p:nvPr/>
          </p:nvCxnSpPr>
          <p:spPr bwMode="auto">
            <a:xfrm rot="5400000">
              <a:off x="621346" y="3007802"/>
              <a:ext cx="304887" cy="2699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 bwMode="auto">
            <a:xfrm>
              <a:off x="76200" y="3187003"/>
              <a:ext cx="1739249" cy="759399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 wrap="square">
              <a:spAutoFit/>
            </a:bodyPr>
            <a:lstStyle/>
            <a:p>
              <a:pPr algn="ctr" fontAlgn="auto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 smtClean="0">
                  <a:solidFill>
                    <a:srgbClr val="FF00FF"/>
                  </a:solidFill>
                  <a:latin typeface="+mn-lt"/>
                  <a:cs typeface="+mn-cs"/>
                </a:rPr>
                <a:t>Pre-receptor events </a:t>
              </a:r>
              <a:endParaRPr lang="en-US" sz="2400" b="1" dirty="0">
                <a:solidFill>
                  <a:srgbClr val="FF00FF"/>
                </a:solidFill>
                <a:latin typeface="+mn-lt"/>
                <a:cs typeface="+mn-cs"/>
              </a:endParaRPr>
            </a:p>
          </p:txBody>
        </p:sp>
      </p:grpSp>
      <p:grpSp>
        <p:nvGrpSpPr>
          <p:cNvPr id="5" name="Group 26"/>
          <p:cNvGrpSpPr>
            <a:grpSpLocks/>
          </p:cNvGrpSpPr>
          <p:nvPr/>
        </p:nvGrpSpPr>
        <p:grpSpPr bwMode="auto">
          <a:xfrm>
            <a:off x="3487615" y="1087438"/>
            <a:ext cx="2019300" cy="1063983"/>
            <a:chOff x="4528008" y="2895599"/>
            <a:chExt cx="2362200" cy="1062754"/>
          </a:xfrm>
        </p:grpSpPr>
        <p:cxnSp>
          <p:nvCxnSpPr>
            <p:cNvPr id="28" name="Straight Arrow Connector 27"/>
            <p:cNvCxnSpPr/>
            <p:nvPr/>
          </p:nvCxnSpPr>
          <p:spPr>
            <a:xfrm rot="5400000">
              <a:off x="5563385" y="3046895"/>
              <a:ext cx="304448" cy="1856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4528008" y="3200048"/>
              <a:ext cx="2362200" cy="758305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>
              <a:spAutoFit/>
            </a:bodyPr>
            <a:lstStyle/>
            <a:p>
              <a:pPr algn="ctr" fontAlgn="auto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 smtClean="0">
                  <a:solidFill>
                    <a:srgbClr val="FF00FF"/>
                  </a:solidFill>
                  <a:latin typeface="+mn-lt"/>
                  <a:cs typeface="+mn-cs"/>
                </a:rPr>
                <a:t>Events at receptors </a:t>
              </a:r>
              <a:endParaRPr lang="en-US" sz="2400" b="1" dirty="0">
                <a:solidFill>
                  <a:srgbClr val="FF00FF"/>
                </a:solidFill>
                <a:latin typeface="+mn-lt"/>
                <a:cs typeface="+mn-cs"/>
              </a:endParaRPr>
            </a:p>
          </p:txBody>
        </p:sp>
      </p:grpSp>
      <p:grpSp>
        <p:nvGrpSpPr>
          <p:cNvPr id="6" name="Group 29"/>
          <p:cNvGrpSpPr>
            <a:grpSpLocks/>
          </p:cNvGrpSpPr>
          <p:nvPr/>
        </p:nvGrpSpPr>
        <p:grpSpPr bwMode="auto">
          <a:xfrm>
            <a:off x="6858001" y="1087438"/>
            <a:ext cx="1905000" cy="1063983"/>
            <a:chOff x="6787376" y="2895599"/>
            <a:chExt cx="2051825" cy="1063085"/>
          </a:xfrm>
        </p:grpSpPr>
        <p:cxnSp>
          <p:nvCxnSpPr>
            <p:cNvPr id="31" name="Straight Arrow Connector 30"/>
            <p:cNvCxnSpPr/>
            <p:nvPr/>
          </p:nvCxnSpPr>
          <p:spPr>
            <a:xfrm rot="5400000">
              <a:off x="7849955" y="3047016"/>
              <a:ext cx="304543" cy="1710"/>
            </a:xfrm>
            <a:prstGeom prst="straightConnector1">
              <a:avLst/>
            </a:prstGeom>
            <a:ln w="57150">
              <a:solidFill>
                <a:srgbClr val="7300E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6787376" y="3200143"/>
              <a:ext cx="2051825" cy="758541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57000">
                  <a:srgbClr val="FFFFCC"/>
                </a:gs>
                <a:gs pos="92000">
                  <a:srgbClr val="FFFF00">
                    <a:alpha val="56000"/>
                  </a:srgb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 w="28575">
              <a:solidFill>
                <a:srgbClr val="7300E6"/>
              </a:solidFill>
            </a:ln>
            <a:effectLst/>
          </p:spPr>
          <p:txBody>
            <a:bodyPr wrap="square">
              <a:spAutoFit/>
            </a:bodyPr>
            <a:lstStyle/>
            <a:p>
              <a:pPr algn="ctr" fontAlgn="auto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 smtClean="0">
                  <a:solidFill>
                    <a:srgbClr val="FF00FF"/>
                  </a:solidFill>
                  <a:latin typeface="+mn-lt"/>
                  <a:cs typeface="+mn-cs"/>
                </a:rPr>
                <a:t>Post receptor events</a:t>
              </a:r>
              <a:endParaRPr lang="en-US" sz="2400" b="1" dirty="0">
                <a:solidFill>
                  <a:srgbClr val="FF00FF"/>
                </a:solidFill>
                <a:latin typeface="+mn-lt"/>
                <a:cs typeface="+mn-cs"/>
              </a:endParaRPr>
            </a:p>
          </p:txBody>
        </p:sp>
      </p:grpSp>
      <p:grpSp>
        <p:nvGrpSpPr>
          <p:cNvPr id="8" name="Group 51"/>
          <p:cNvGrpSpPr>
            <a:grpSpLocks/>
          </p:cNvGrpSpPr>
          <p:nvPr/>
        </p:nvGrpSpPr>
        <p:grpSpPr bwMode="auto">
          <a:xfrm>
            <a:off x="1066800" y="609600"/>
            <a:ext cx="6934200" cy="495300"/>
            <a:chOff x="983558" y="609601"/>
            <a:chExt cx="7246042" cy="494506"/>
          </a:xfrm>
        </p:grpSpPr>
        <p:cxnSp>
          <p:nvCxnSpPr>
            <p:cNvPr id="37" name="Straight Connector 36"/>
            <p:cNvCxnSpPr/>
            <p:nvPr/>
          </p:nvCxnSpPr>
          <p:spPr bwMode="auto">
            <a:xfrm flipV="1">
              <a:off x="983558" y="1066068"/>
              <a:ext cx="7246042" cy="38039"/>
            </a:xfrm>
            <a:prstGeom prst="line">
              <a:avLst/>
            </a:prstGeom>
            <a:ln w="38100">
              <a:solidFill>
                <a:srgbClr val="7300E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5400000">
              <a:off x="4342680" y="837005"/>
              <a:ext cx="456467" cy="1659"/>
            </a:xfrm>
            <a:prstGeom prst="line">
              <a:avLst/>
            </a:prstGeom>
            <a:ln w="57150">
              <a:solidFill>
                <a:srgbClr val="5100C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Rectangle 42"/>
          <p:cNvSpPr>
            <a:spLocks noChangeArrowheads="1"/>
          </p:cNvSpPr>
          <p:nvPr/>
        </p:nvSpPr>
        <p:spPr bwMode="auto">
          <a:xfrm>
            <a:off x="117475" y="2514600"/>
            <a:ext cx="376872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200" b="1" dirty="0">
                <a:latin typeface="Arial Narrow" pitchFamily="34" charset="0"/>
              </a:rPr>
              <a:t>↓ drug availability at </a:t>
            </a:r>
            <a:r>
              <a:rPr lang="en-US" sz="2200" b="1" dirty="0" smtClean="0">
                <a:latin typeface="Arial Narrow" pitchFamily="34" charset="0"/>
              </a:rPr>
              <a:t>the relevant </a:t>
            </a:r>
            <a:r>
              <a:rPr lang="en-US" sz="2200" b="1" dirty="0">
                <a:latin typeface="Arial Narrow" pitchFamily="34" charset="0"/>
              </a:rPr>
              <a:t>receptors due to </a:t>
            </a:r>
            <a:r>
              <a:rPr lang="en-US" sz="2200" b="1" dirty="0" err="1" smtClean="0">
                <a:latin typeface="Arial Narrow" pitchFamily="34" charset="0"/>
              </a:rPr>
              <a:t>pharmaco</a:t>
            </a:r>
            <a:r>
              <a:rPr lang="en-US" sz="2200" b="1" dirty="0" smtClean="0">
                <a:latin typeface="Arial Narrow" pitchFamily="34" charset="0"/>
              </a:rPr>
              <a:t>- kinetic  </a:t>
            </a:r>
            <a:r>
              <a:rPr lang="en-US" sz="2200" b="1" dirty="0">
                <a:latin typeface="Arial Narrow" pitchFamily="34" charset="0"/>
              </a:rPr>
              <a:t>variables </a:t>
            </a:r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117475" y="3549650"/>
            <a:ext cx="45720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 b="1" dirty="0">
                <a:latin typeface="Arial Narrow" pitchFamily="34" charset="0"/>
              </a:rPr>
              <a:t>Drug </a:t>
            </a:r>
            <a:r>
              <a:rPr lang="en-US" sz="2200" b="1" dirty="0" smtClean="0">
                <a:latin typeface="Arial Narrow" pitchFamily="34" charset="0"/>
              </a:rPr>
              <a:t>becomes:</a:t>
            </a:r>
          </a:p>
          <a:p>
            <a:r>
              <a:rPr lang="en-US" sz="2200" b="1" dirty="0" smtClean="0">
                <a:latin typeface="Arial Narrow" pitchFamily="34" charset="0"/>
              </a:rPr>
              <a:t>  &gt; </a:t>
            </a:r>
            <a:r>
              <a:rPr lang="en-US" sz="2200" b="1" dirty="0">
                <a:latin typeface="Arial Narrow" pitchFamily="34" charset="0"/>
              </a:rPr>
              <a:t>metabolized or </a:t>
            </a:r>
            <a:r>
              <a:rPr lang="en-US" sz="2200" b="1" dirty="0" smtClean="0">
                <a:latin typeface="Arial Narrow" pitchFamily="34" charset="0"/>
              </a:rPr>
              <a:t>excreted</a:t>
            </a:r>
          </a:p>
          <a:p>
            <a:r>
              <a:rPr lang="en-US" sz="2200" b="1" dirty="0" smtClean="0">
                <a:latin typeface="Arial Narrow" pitchFamily="34" charset="0"/>
              </a:rPr>
              <a:t>  </a:t>
            </a:r>
            <a:r>
              <a:rPr lang="en-US" sz="2200" b="1" dirty="0">
                <a:latin typeface="Arial Narrow" pitchFamily="34" charset="0"/>
              </a:rPr>
              <a:t>&lt; absorbed </a:t>
            </a:r>
            <a:endParaRPr lang="en-US" sz="2200" b="1" dirty="0" smtClean="0">
              <a:latin typeface="Arial Narrow" pitchFamily="34" charset="0"/>
            </a:endParaRPr>
          </a:p>
          <a:p>
            <a:r>
              <a:rPr lang="en-US" sz="2200" b="1" dirty="0" smtClean="0">
                <a:latin typeface="Arial Narrow" pitchFamily="34" charset="0"/>
              </a:rPr>
              <a:t>  altered distribution </a:t>
            </a:r>
            <a:r>
              <a:rPr lang="en-US" sz="2200" b="1" dirty="0">
                <a:latin typeface="Arial Narrow" pitchFamily="34" charset="0"/>
              </a:rPr>
              <a:t>to </a:t>
            </a:r>
            <a:r>
              <a:rPr lang="en-US" sz="2200" b="1" dirty="0" smtClean="0">
                <a:latin typeface="Arial Narrow" pitchFamily="34" charset="0"/>
              </a:rPr>
              <a:t>tissues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5791200" y="2514600"/>
            <a:ext cx="30480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2200" b="1" dirty="0" smtClean="0">
                <a:latin typeface="Arial Narrow" pitchFamily="34" charset="0"/>
                <a:sym typeface="Symbol" pitchFamily="18" charset="2"/>
              </a:rPr>
              <a:t>Nullification of drug response by a physiological </a:t>
            </a:r>
            <a:r>
              <a:rPr lang="en-US" sz="2200" b="1" dirty="0" smtClean="0">
                <a:latin typeface="Arial Narrow" pitchFamily="34" charset="0"/>
                <a:sym typeface="Symbol" pitchFamily="18" charset="2"/>
              </a:rPr>
              <a:t>adaptive </a:t>
            </a:r>
            <a:r>
              <a:rPr lang="en-US" sz="2200" b="1" dirty="0" smtClean="0">
                <a:latin typeface="Arial Narrow" pitchFamily="34" charset="0"/>
                <a:sym typeface="Symbol" pitchFamily="18" charset="2"/>
              </a:rPr>
              <a:t>homeostatic response</a:t>
            </a:r>
            <a:endParaRPr lang="en-US" sz="2200" dirty="0">
              <a:latin typeface="Arial Narrow" pitchFamily="34" charset="0"/>
            </a:endParaRPr>
          </a:p>
        </p:txBody>
      </p:sp>
      <p:sp>
        <p:nvSpPr>
          <p:cNvPr id="55" name="TextBox 54"/>
          <p:cNvSpPr txBox="1">
            <a:spLocks noChangeArrowheads="1"/>
          </p:cNvSpPr>
          <p:nvPr/>
        </p:nvSpPr>
        <p:spPr bwMode="auto">
          <a:xfrm>
            <a:off x="4876800" y="3978295"/>
            <a:ext cx="4114800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200" b="1" dirty="0">
                <a:latin typeface="Arial Narrow" pitchFamily="34" charset="0"/>
              </a:rPr>
              <a:t>Antihypertensive effects of </a:t>
            </a:r>
            <a:r>
              <a:rPr lang="en-US" sz="2400" b="1" dirty="0" smtClean="0">
                <a:solidFill>
                  <a:srgbClr val="6600FF"/>
                </a:solidFill>
                <a:latin typeface="Arial Narrow" pitchFamily="34" charset="0"/>
              </a:rPr>
              <a:t>ACEIs </a:t>
            </a:r>
            <a:r>
              <a:rPr lang="en-US" sz="2200" b="1" dirty="0" smtClean="0">
                <a:latin typeface="Arial Narrow" pitchFamily="34" charset="0"/>
              </a:rPr>
              <a:t>become </a:t>
            </a:r>
            <a:r>
              <a:rPr lang="en-US" sz="2200" b="1" dirty="0">
                <a:latin typeface="Arial Narrow" pitchFamily="34" charset="0"/>
              </a:rPr>
              <a:t>nullified by activation of </a:t>
            </a:r>
            <a:r>
              <a:rPr lang="en-US" sz="2200" b="1" dirty="0" smtClean="0">
                <a:latin typeface="Arial Narrow" pitchFamily="34" charset="0"/>
              </a:rPr>
              <a:t>renin angiotensin system (RAS) by </a:t>
            </a:r>
            <a:r>
              <a:rPr lang="en-US" sz="2200" b="1" dirty="0" smtClean="0">
                <a:solidFill>
                  <a:srgbClr val="6600FF"/>
                </a:solidFill>
                <a:latin typeface="Arial Narrow" pitchFamily="34" charset="0"/>
              </a:rPr>
              <a:t>NSAIDs</a:t>
            </a:r>
            <a:endParaRPr lang="en-US" sz="2200" b="1" dirty="0">
              <a:solidFill>
                <a:srgbClr val="6600FF"/>
              </a:solidFill>
              <a:latin typeface="Arial Narrow" pitchFamily="34" charset="0"/>
            </a:endParaRPr>
          </a:p>
        </p:txBody>
      </p:sp>
      <p:sp>
        <p:nvSpPr>
          <p:cNvPr id="39" name="Rectangle 38"/>
          <p:cNvSpPr>
            <a:spLocks noChangeArrowheads="1"/>
          </p:cNvSpPr>
          <p:nvPr/>
        </p:nvSpPr>
        <p:spPr bwMode="auto">
          <a:xfrm>
            <a:off x="5672138" y="6319837"/>
            <a:ext cx="2024062" cy="461963"/>
          </a:xfrm>
          <a:prstGeom prst="rect">
            <a:avLst/>
          </a:prstGeom>
          <a:solidFill>
            <a:srgbClr val="7B48A2"/>
          </a:solidFill>
          <a:ln w="9525">
            <a:solidFill>
              <a:srgbClr val="FF00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FFFF"/>
                </a:solidFill>
                <a:latin typeface="Arial Narrow" pitchFamily="34" charset="0"/>
              </a:rPr>
              <a:t>Refractoriness </a:t>
            </a:r>
            <a:endParaRPr lang="en-US" sz="2400" dirty="0">
              <a:solidFill>
                <a:srgbClr val="FFFFFF"/>
              </a:solidFill>
              <a:latin typeface="Arial Narrow" pitchFamily="34" charset="0"/>
            </a:endParaRPr>
          </a:p>
        </p:txBody>
      </p:sp>
      <p:sp>
        <p:nvSpPr>
          <p:cNvPr id="40" name="Rectangle 39"/>
          <p:cNvSpPr>
            <a:spLocks noChangeArrowheads="1"/>
          </p:cNvSpPr>
          <p:nvPr/>
        </p:nvSpPr>
        <p:spPr bwMode="auto">
          <a:xfrm>
            <a:off x="4648200" y="5867400"/>
            <a:ext cx="4572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Arial Narrow" pitchFamily="34" charset="0"/>
              </a:rPr>
              <a:t>Loss of therapeutic efficacy</a:t>
            </a:r>
            <a:endParaRPr lang="en-US" sz="2400" b="1" dirty="0">
              <a:latin typeface="Arial Narrow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228600" y="5029200"/>
            <a:ext cx="40386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smtClean="0">
                <a:solidFill>
                  <a:srgbClr val="7616EA"/>
                </a:solidFill>
                <a:latin typeface="Arial Narrow" pitchFamily="34" charset="0"/>
                <a:sym typeface="Symbol" pitchFamily="18" charset="2"/>
              </a:rPr>
              <a:t>e.g. Barbiturates (enzyme inducers)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 metabolism of </a:t>
            </a:r>
            <a:r>
              <a:rPr lang="en-US" sz="2200" b="1" dirty="0">
                <a:solidFill>
                  <a:srgbClr val="5100C8"/>
                </a:solidFill>
                <a:latin typeface="Arial Narrow" pitchFamily="34" charset="0"/>
                <a:sym typeface="Wingdings 3"/>
              </a:rPr>
              <a:t>C</a:t>
            </a:r>
            <a:r>
              <a:rPr lang="en-US" sz="2200" b="1" dirty="0" smtClean="0">
                <a:solidFill>
                  <a:srgbClr val="5100C8"/>
                </a:solidFill>
                <a:latin typeface="Arial Narrow" pitchFamily="34" charset="0"/>
                <a:sym typeface="Wingdings 3"/>
              </a:rPr>
              <a:t>ontraceptive pills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=</a:t>
            </a:r>
            <a:r>
              <a:rPr lang="en-US" sz="2200" b="1" dirty="0" smtClean="0">
                <a:latin typeface="Arial Narrow" pitchFamily="34" charset="0"/>
                <a:sym typeface="Symbol" pitchFamily="18" charset="2"/>
              </a:rPr>
              <a:t>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 it availability</a:t>
            </a:r>
            <a:endParaRPr lang="en-US" sz="2200" b="1" dirty="0">
              <a:latin typeface="Arial Narrow" pitchFamily="34" charset="0"/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6851250" y="5410199"/>
            <a:ext cx="0" cy="533401"/>
          </a:xfrm>
          <a:prstGeom prst="straightConnector1">
            <a:avLst/>
          </a:prstGeom>
          <a:ln w="38100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3733800" y="5943600"/>
            <a:ext cx="990600" cy="304800"/>
          </a:xfrm>
          <a:prstGeom prst="straightConnector1">
            <a:avLst/>
          </a:prstGeom>
          <a:ln w="38100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3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4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1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2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3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8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000"/>
                            </p:stCondLst>
                            <p:childTnLst>
                              <p:par>
                                <p:cTn id="9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9" grpId="0"/>
      <p:bldP spid="53" grpId="0"/>
      <p:bldP spid="55" grpId="0"/>
      <p:bldP spid="39" grpId="0" animBg="1"/>
      <p:bldP spid="40" grpId="0"/>
      <p:bldP spid="4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8253</TotalTime>
  <Words>1258</Words>
  <Application>Microsoft Office PowerPoint</Application>
  <PresentationFormat>On-screen Show (4:3)</PresentationFormat>
  <Paragraphs>269</Paragraphs>
  <Slides>25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Tolerance</vt:lpstr>
      <vt:lpstr>PowerPoint Presentation</vt:lpstr>
      <vt:lpstr>PowerPoint Presentation</vt:lpstr>
      <vt:lpstr>What is Addiction?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Classification of hypersensitivity reactions</vt:lpstr>
      <vt:lpstr>  </vt:lpstr>
      <vt:lpstr>PowerPoint Presentation</vt:lpstr>
      <vt:lpstr>  </vt:lpstr>
      <vt:lpstr>  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Bassiouni</cp:lastModifiedBy>
  <cp:revision>365</cp:revision>
  <dcterms:created xsi:type="dcterms:W3CDTF">2010-09-28T15:47:12Z</dcterms:created>
  <dcterms:modified xsi:type="dcterms:W3CDTF">2015-11-01T16:31:22Z</dcterms:modified>
</cp:coreProperties>
</file>