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1" r:id="rId2"/>
    <p:sldId id="413" r:id="rId3"/>
    <p:sldId id="369" r:id="rId4"/>
    <p:sldId id="415" r:id="rId5"/>
    <p:sldId id="414" r:id="rId6"/>
    <p:sldId id="416" r:id="rId7"/>
    <p:sldId id="275" r:id="rId8"/>
    <p:sldId id="430" r:id="rId9"/>
    <p:sldId id="400" r:id="rId10"/>
    <p:sldId id="417" r:id="rId11"/>
    <p:sldId id="431" r:id="rId12"/>
    <p:sldId id="432" r:id="rId13"/>
    <p:sldId id="405" r:id="rId14"/>
    <p:sldId id="406" r:id="rId15"/>
    <p:sldId id="407" r:id="rId16"/>
    <p:sldId id="388" r:id="rId17"/>
    <p:sldId id="389" r:id="rId18"/>
    <p:sldId id="391" r:id="rId19"/>
    <p:sldId id="419" r:id="rId20"/>
    <p:sldId id="420" r:id="rId21"/>
    <p:sldId id="421" r:id="rId22"/>
    <p:sldId id="422" r:id="rId23"/>
    <p:sldId id="423" r:id="rId24"/>
    <p:sldId id="424" r:id="rId25"/>
    <p:sldId id="40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0C8"/>
    <a:srgbClr val="6600FF"/>
    <a:srgbClr val="FF00FF"/>
    <a:srgbClr val="FA00FA"/>
    <a:srgbClr val="F600F6"/>
    <a:srgbClr val="EBE2F2"/>
    <a:srgbClr val="FFE5FF"/>
    <a:srgbClr val="7B48A2"/>
    <a:srgbClr val="DBCEFE"/>
    <a:srgbClr val="EC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1284" autoAdjust="0"/>
  </p:normalViewPr>
  <p:slideViewPr>
    <p:cSldViewPr>
      <p:cViewPr>
        <p:scale>
          <a:sx n="66" d="100"/>
          <a:sy n="66" d="100"/>
        </p:scale>
        <p:origin x="-1243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0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Isoprenaline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is a non-selective beta-adrenergic agonist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224B84-B711-4377-AB20-BCD0CE98E54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Clonidine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belongs to a class of drugs (central alpha agonists) that act in the brain to lower blood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2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 Narrow" pitchFamily="34" charset="0"/>
              </a:rPr>
              <a:t>leading to cellular destruction via the membrane attack complexes (MAC)</a:t>
            </a:r>
          </a:p>
          <a:p>
            <a:endParaRPr lang="en-US" sz="1200" b="1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hotovault.com/Link/Xperimental/People/Faces/show.asp?tg=XPFVolume01/XPFV01P12_0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505200" y="1531203"/>
            <a:ext cx="5334000" cy="193899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Tolerance / Dependence and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Adverse drug reactions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071688" y="5410200"/>
            <a:ext cx="6538912" cy="1219200"/>
          </a:xfrm>
          <a:prstGeom prst="ellipse">
            <a:avLst/>
          </a:prstGeom>
          <a:solidFill>
            <a:srgbClr val="2E6CB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Prof.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Yieldez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Bassiouni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92258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2548952" cy="1038086"/>
            <a:chOff x="76200" y="2856708"/>
            <a:chExt cx="2166491" cy="1038382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2166491" cy="70808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Pre- receptor events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8"/>
            <a:ext cx="2019300" cy="1063983"/>
            <a:chOff x="4610779" y="2895599"/>
            <a:chExt cx="2362200" cy="1062754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830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934201" y="1087439"/>
            <a:ext cx="2057400" cy="1012688"/>
            <a:chOff x="6869449" y="2895599"/>
            <a:chExt cx="2215971" cy="1011833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869449" y="3200143"/>
              <a:ext cx="2215971" cy="70728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Post-receptors events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21180"/>
            <a:chOff x="1991414" y="3733802"/>
            <a:chExt cx="3124198" cy="1521180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5918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Down regulation 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590972"/>
            <a:chOff x="6096000" y="2896474"/>
            <a:chExt cx="1752600" cy="1591249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695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 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Exhaustion of mediators 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Phosphorylation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43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8999" y="1187768"/>
            <a:ext cx="2895601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 </a:t>
            </a:r>
            <a:r>
              <a:rPr lang="en-US" dirty="0"/>
              <a:t>protein-coupled receptor kinases (</a:t>
            </a:r>
            <a:r>
              <a:rPr lang="en-US" dirty="0" smtClean="0"/>
              <a:t>GRKs) : regulate </a:t>
            </a:r>
            <a:r>
              <a:rPr lang="en-US" dirty="0"/>
              <a:t>the activity of </a:t>
            </a:r>
            <a:r>
              <a:rPr lang="en-US" dirty="0" smtClean="0"/>
              <a:t>GPCRs </a:t>
            </a:r>
            <a:r>
              <a:rPr lang="en-US" dirty="0"/>
              <a:t>by </a:t>
            </a:r>
            <a:r>
              <a:rPr lang="en-US" dirty="0" smtClean="0"/>
              <a:t>phosphorylating their intracellular domains after </a:t>
            </a:r>
            <a:r>
              <a:rPr lang="en-US" dirty="0"/>
              <a:t>their </a:t>
            </a:r>
            <a:r>
              <a:rPr lang="en-US" dirty="0" smtClean="0"/>
              <a:t>associated G proteins </a:t>
            </a:r>
            <a:r>
              <a:rPr lang="en-US" dirty="0"/>
              <a:t>have been released and activated.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Arrestin</a:t>
            </a:r>
            <a:r>
              <a:rPr lang="en-US" dirty="0" smtClean="0"/>
              <a:t> is a protein </a:t>
            </a:r>
            <a:r>
              <a:rPr lang="en-US" dirty="0"/>
              <a:t>that prevent the </a:t>
            </a:r>
            <a:r>
              <a:rPr lang="en-US" dirty="0" smtClean="0"/>
              <a:t>re-association </a:t>
            </a:r>
            <a:r>
              <a:rPr lang="en-US" dirty="0"/>
              <a:t>of the G proteins with their receptors, thereby preventing reactivation of the </a:t>
            </a:r>
            <a:r>
              <a:rPr lang="en-US" dirty="0" smtClean="0"/>
              <a:t>signaling pathway.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01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04800"/>
            <a:ext cx="82296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What is Addiction?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686800" cy="3567113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It is well known that the </a:t>
            </a:r>
            <a:r>
              <a:rPr lang="en-US" sz="2800" b="1" dirty="0"/>
              <a:t>initial decision to use drugs is </a:t>
            </a:r>
            <a:r>
              <a:rPr lang="en-US" sz="2800" b="1" dirty="0" smtClean="0"/>
              <a:t>voluntary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Addiction </a:t>
            </a:r>
            <a:r>
              <a:rPr lang="en-US" sz="2800" b="1" dirty="0"/>
              <a:t>is </a:t>
            </a:r>
            <a:r>
              <a:rPr lang="en-US" sz="2800" b="1" dirty="0">
                <a:solidFill>
                  <a:srgbClr val="5100C8"/>
                </a:solidFill>
              </a:rPr>
              <a:t>a chronic, relapsing brain disease </a:t>
            </a:r>
            <a:r>
              <a:rPr lang="en-US" sz="2800" b="1" dirty="0"/>
              <a:t>characterized </a:t>
            </a:r>
            <a:r>
              <a:rPr lang="en-US" sz="2800" b="1" dirty="0" smtClean="0"/>
              <a:t>by: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Compulsive</a:t>
            </a:r>
            <a:r>
              <a:rPr lang="en-US" sz="2800" b="1" dirty="0" smtClean="0"/>
              <a:t> behavior of a person (loss of control)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Continue </a:t>
            </a:r>
            <a:r>
              <a:rPr lang="en-US" sz="2800" b="1" dirty="0">
                <a:solidFill>
                  <a:srgbClr val="FF0000"/>
                </a:solidFill>
              </a:rPr>
              <a:t>taking drugs </a:t>
            </a:r>
            <a:r>
              <a:rPr lang="en-US" sz="2800" b="1" dirty="0"/>
              <a:t>despite their many adverse health and </a:t>
            </a:r>
            <a:r>
              <a:rPr lang="en-US" sz="2800" b="1" dirty="0" smtClean="0"/>
              <a:t>negative consequences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Craving: dysphoric and feels very bad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5100C8"/>
                </a:solidFill>
                <a:cs typeface="Arial"/>
              </a:rPr>
              <a:t>Two components </a:t>
            </a:r>
            <a:r>
              <a:rPr lang="en-US" sz="2800" b="1" dirty="0" smtClean="0">
                <a:solidFill>
                  <a:srgbClr val="5100C8"/>
                </a:solidFill>
                <a:cs typeface="Arial"/>
              </a:rPr>
              <a:t>involved:</a:t>
            </a:r>
          </a:p>
          <a:p>
            <a:pPr marL="0" indent="0">
              <a:buNone/>
            </a:pPr>
            <a:r>
              <a:rPr lang="en-US" sz="2800" b="1" dirty="0" smtClean="0">
                <a:cs typeface="Arial"/>
              </a:rPr>
              <a:t>1- Physical </a:t>
            </a:r>
            <a:r>
              <a:rPr lang="en-US" sz="2800" b="1" dirty="0">
                <a:cs typeface="Arial"/>
              </a:rPr>
              <a:t>dependence </a:t>
            </a:r>
            <a:r>
              <a:rPr lang="en-US" sz="2800" b="1" dirty="0" smtClean="0">
                <a:cs typeface="Arial"/>
              </a:rPr>
              <a:t>(withdrawal symptoms),</a:t>
            </a:r>
            <a:r>
              <a:rPr lang="en-US" sz="2800" b="1" dirty="0" smtClean="0"/>
              <a:t>Neurons </a:t>
            </a:r>
            <a:r>
              <a:rPr lang="en-US" sz="2800" b="1" dirty="0"/>
              <a:t>adapt to the repeated drug exposure and </a:t>
            </a:r>
            <a:r>
              <a:rPr lang="en-US" sz="2800" b="1" dirty="0">
                <a:solidFill>
                  <a:srgbClr val="6600FF"/>
                </a:solidFill>
              </a:rPr>
              <a:t>only function normally in the presence of the </a:t>
            </a:r>
            <a:r>
              <a:rPr lang="en-US" sz="2800" b="1" dirty="0" smtClean="0">
                <a:solidFill>
                  <a:srgbClr val="6600FF"/>
                </a:solidFill>
              </a:rPr>
              <a:t>drug.</a:t>
            </a:r>
          </a:p>
          <a:p>
            <a:pPr marL="0" indent="0">
              <a:buNone/>
            </a:pPr>
            <a:r>
              <a:rPr lang="en-US" sz="2800" b="1" dirty="0" smtClean="0">
                <a:cs typeface="Arial"/>
              </a:rPr>
              <a:t>2- Psychological dependence (craving)</a:t>
            </a:r>
            <a:endParaRPr lang="en-US" sz="2800" b="1" dirty="0">
              <a:cs typeface="Arial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079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 Documents\Lani\2ndCourse\1bio225\webpage\People Substance Abuse Drugs, Photography, Pictures, Photos by Wernher Krutein and PHOTOVAULT_files\XPFV01P12_02.t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33963"/>
            <a:ext cx="19065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476250" y="441325"/>
            <a:ext cx="4471096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Drugs of addiction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3575" y="21748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1549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Stimulants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249488" y="1600200"/>
            <a:ext cx="4961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>
                <a:latin typeface="+mn-lt"/>
              </a:rPr>
              <a:t>stimulate the </a:t>
            </a:r>
            <a:r>
              <a:rPr lang="en-US" sz="2400" dirty="0" smtClean="0">
                <a:latin typeface="+mn-lt"/>
              </a:rPr>
              <a:t>central nervous system</a:t>
            </a:r>
            <a:endParaRPr lang="en-US" sz="2400" dirty="0">
              <a:latin typeface="+mn-lt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49488" y="1981200"/>
            <a:ext cx="460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amphetamines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cocaine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nicotine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04800" y="2814638"/>
            <a:ext cx="177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Depressant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220913" y="281940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- depress the CNS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2220913" y="3276600"/>
            <a:ext cx="538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+mn-lt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alcohol, barbiturates, benzodiazepines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457200" y="4114800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Analgesics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2166938" y="4114800"/>
            <a:ext cx="284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- powerful painkillers</a:t>
            </a: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2166938" y="4495800"/>
            <a:ext cx="517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>
                <a:latin typeface="+mn-lt"/>
              </a:rPr>
              <a:t>from opium poppy , morphine, heroin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228600" y="5105400"/>
            <a:ext cx="1967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Hallucinogens</a:t>
            </a:r>
          </a:p>
        </p:txBody>
      </p:sp>
      <p:sp>
        <p:nvSpPr>
          <p:cNvPr id="7183" name="Text Box 18"/>
          <p:cNvSpPr txBox="1">
            <a:spLocks noChangeArrowheads="1"/>
          </p:cNvSpPr>
          <p:nvPr/>
        </p:nvSpPr>
        <p:spPr bwMode="auto">
          <a:xfrm>
            <a:off x="2209800" y="5105400"/>
            <a:ext cx="395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- dramatically alter perception</a:t>
            </a:r>
          </a:p>
        </p:txBody>
      </p:sp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2209800" y="5756275"/>
            <a:ext cx="3622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+mn-lt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LSD, cannabis, Marijuana </a:t>
            </a:r>
          </a:p>
        </p:txBody>
      </p:sp>
    </p:spTree>
    <p:extLst>
      <p:ext uri="{BB962C8B-B14F-4D97-AF65-F5344CB8AC3E}">
        <p14:creationId xmlns:p14="http://schemas.microsoft.com/office/powerpoint/2010/main" val="668726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Types of ADR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828675"/>
            <a:ext cx="1600200" cy="776901"/>
            <a:chOff x="152400" y="930277"/>
            <a:chExt cx="1600200" cy="776899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52321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886200" y="812800"/>
            <a:ext cx="1600200" cy="792777"/>
            <a:chOff x="3810000" y="914400"/>
            <a:chExt cx="1600200" cy="792777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92777"/>
            <a:chOff x="7391400" y="914400"/>
            <a:chExt cx="1600200" cy="792777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30925" y="838994"/>
            <a:ext cx="1600200" cy="3722826"/>
            <a:chOff x="1530925" y="838994"/>
            <a:chExt cx="1600200" cy="3722826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629400" y="2235963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9950" y="5626925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 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  <a:endParaRPr lang="en-US" sz="20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5100C8"/>
                </a:solidFill>
                <a:latin typeface="Arial Narrow" pitchFamily="34" charset="0"/>
              </a:rPr>
              <a:t>Unpedictable</a:t>
            </a:r>
            <a:r>
              <a:rPr lang="en-US" sz="20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200400" y="2264658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during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9718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even after drug stoppage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F00FF"/>
                </a:solidFill>
                <a:latin typeface="+mn-lt"/>
                <a:cs typeface="+mn-cs"/>
              </a:rPr>
              <a:t>Bizzare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72200" y="838200"/>
            <a:ext cx="1524000" cy="3747370"/>
            <a:chOff x="6172200" y="838200"/>
            <a:chExt cx="1524000" cy="3747370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172200" y="4062350"/>
              <a:ext cx="15240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>
              <a:off x="4648200" y="2437606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52" grpId="0" animBg="1"/>
      <p:bldP spid="61" grpId="0"/>
      <p:bldP spid="62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  <a:alpha val="83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TYPES OF ADR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2400" y="838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j-lt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1828800" y="1143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j-lt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 bwMode="auto">
          <a:xfrm>
            <a:off x="5638800" y="11430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81600" y="4876800"/>
            <a:ext cx="3581400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solidFill>
                  <a:srgbClr val="5100C8"/>
                </a:solidFill>
              </a:rPr>
              <a:t> 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latin typeface="Arial Narrow" pitchFamily="34" charset="0"/>
              </a:rPr>
              <a:t/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solidFill>
                  <a:srgbClr val="5100C8"/>
                </a:solidFill>
              </a:rPr>
              <a:t> Carcinogenicity </a:t>
            </a:r>
            <a:r>
              <a:rPr lang="en-US" sz="2000" b="1" dirty="0" smtClean="0">
                <a:latin typeface="Arial Narrow" pitchFamily="34" charset="0"/>
              </a:rPr>
              <a:t>after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6600FF"/>
                </a:solidFill>
              </a:rPr>
              <a:t>   </a:t>
            </a:r>
            <a:r>
              <a:rPr lang="en-US" sz="2000" b="1" dirty="0">
                <a:solidFill>
                  <a:srgbClr val="6600FF"/>
                </a:solidFill>
              </a:rPr>
              <a:t>tobacco smoking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1747659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e.g. </a:t>
            </a:r>
            <a:r>
              <a:rPr lang="en-US" sz="2000" b="1" dirty="0" smtClean="0">
                <a:latin typeface="Arial Narrow" pitchFamily="34" charset="0"/>
              </a:rPr>
              <a:t>Patients can develop 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1" dirty="0" smtClean="0">
                <a:solidFill>
                  <a:srgbClr val="FA00FA"/>
                </a:solidFill>
              </a:rPr>
              <a:t>Osteoporosis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b="1" dirty="0" smtClean="0">
                <a:latin typeface="Arial Narrow" pitchFamily="34" charset="0"/>
              </a:rPr>
              <a:t>secondary to chronic </a:t>
            </a:r>
            <a:r>
              <a:rPr lang="en-US" sz="2000" b="1" dirty="0" smtClean="0">
                <a:solidFill>
                  <a:srgbClr val="6600FF"/>
                </a:solidFill>
              </a:rPr>
              <a:t>corticosteroid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 Narrow" pitchFamily="34" charset="0"/>
              </a:rPr>
              <a:t>intake</a:t>
            </a:r>
            <a:endParaRPr lang="en-US" b="1" dirty="0" smtClean="0">
              <a:latin typeface="Arial Narrow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sz="2000" b="1" dirty="0" smtClean="0">
                <a:solidFill>
                  <a:srgbClr val="FA00FA"/>
                </a:solidFill>
              </a:rPr>
              <a:t>Dependence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a. </a:t>
            </a:r>
            <a:r>
              <a:rPr lang="en-US" b="1" dirty="0" smtClean="0">
                <a:solidFill>
                  <a:srgbClr val="FA00FA"/>
                </a:solidFill>
              </a:rPr>
              <a:t>Psychological [Craving]  </a:t>
            </a:r>
            <a:r>
              <a:rPr lang="en-US" sz="2000" b="1" dirty="0" smtClean="0">
                <a:latin typeface="Arial Narrow" pitchFamily="34" charset="0"/>
              </a:rPr>
              <a:t>as b</a:t>
            </a:r>
            <a:r>
              <a:rPr lang="en-US" b="1" dirty="0" smtClean="0">
                <a:latin typeface="Arial Narrow" pitchFamily="34" charset="0"/>
              </a:rPr>
              <a:t>y </a:t>
            </a:r>
            <a:r>
              <a:rPr lang="en-US" sz="2000" b="1" dirty="0" smtClean="0">
                <a:solidFill>
                  <a:srgbClr val="6600FF"/>
                </a:solidFill>
              </a:rPr>
              <a:t>cannabis</a:t>
            </a:r>
            <a:endParaRPr lang="en-US" b="1" dirty="0" smtClean="0">
              <a:solidFill>
                <a:srgbClr val="6600FF"/>
              </a:solidFill>
            </a:endParaRPr>
          </a:p>
          <a:p>
            <a:pPr marL="342900" indent="-342900">
              <a:spcBef>
                <a:spcPts val="600"/>
              </a:spcBef>
            </a:pPr>
            <a:r>
              <a:rPr lang="en-US" dirty="0" smtClean="0"/>
              <a:t>b. </a:t>
            </a:r>
            <a:r>
              <a:rPr lang="en-US" b="1" dirty="0" smtClean="0">
                <a:solidFill>
                  <a:srgbClr val="FA00FA"/>
                </a:solidFill>
              </a:rPr>
              <a:t>Psychological [Craving] + Physical withdrawal  manifestations (syndrome)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FF"/>
                </a:solidFill>
              </a:rPr>
              <a:t>   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=</a:t>
            </a:r>
            <a:r>
              <a:rPr lang="en-US" sz="2400" b="1" dirty="0" smtClean="0">
                <a:solidFill>
                  <a:srgbClr val="5100C8"/>
                </a:solidFill>
                <a:latin typeface="+mj-lt"/>
              </a:rPr>
              <a:t> Addiction  </a:t>
            </a:r>
            <a:r>
              <a:rPr lang="en-US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morphine</a:t>
            </a:r>
            <a:endParaRPr lang="en-US" b="1" dirty="0" smtClean="0">
              <a:solidFill>
                <a:srgbClr val="6600FF"/>
              </a:solidFill>
            </a:endParaRPr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1676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e.g. Patients on stoppage of              - </a:t>
            </a:r>
            <a:r>
              <a:rPr lang="en-US" sz="2000" b="1" dirty="0" err="1" smtClean="0">
                <a:solidFill>
                  <a:srgbClr val="6600FF"/>
                </a:solidFill>
              </a:rPr>
              <a:t>Clonidine</a:t>
            </a:r>
            <a:r>
              <a:rPr lang="en-US" sz="2000" b="1" dirty="0" smtClean="0">
                <a:latin typeface="Arial Narrow" pitchFamily="34" charset="0"/>
              </a:rPr>
              <a:t> develop rebound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hypertension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 smtClean="0">
                <a:latin typeface="Arial Narrow" pitchFamily="34" charset="0"/>
              </a:rPr>
              <a:t>develop withdrawal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syndrome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205350" y="43434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181600" y="838994"/>
            <a:ext cx="1524000" cy="3387470"/>
            <a:chOff x="6172200" y="838994"/>
            <a:chExt cx="1524000" cy="3387470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61722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j-lt"/>
                  <a:cs typeface="+mn-cs"/>
                </a:rPr>
                <a:t>Type 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762500" y="2324100"/>
              <a:ext cx="2971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45000">
                <a:schemeClr val="bg1">
                  <a:alpha val="81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89000">
                <a:schemeClr val="accent1">
                  <a:tint val="23500"/>
                  <a:satMod val="160000"/>
                  <a:alpha val="53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Comparison between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type  A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&amp; B ADRs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87547"/>
              </p:ext>
            </p:extLst>
          </p:nvPr>
        </p:nvGraphicFramePr>
        <p:xfrm>
          <a:off x="76200" y="685800"/>
          <a:ext cx="8991600" cy="6107110"/>
        </p:xfrm>
        <a:graphic>
          <a:graphicData uri="http://schemas.openxmlformats.org/drawingml/2006/table">
            <a:tbl>
              <a:tblPr/>
              <a:tblGrid>
                <a:gridCol w="3124200"/>
                <a:gridCol w="2971800"/>
                <a:gridCol w="2895600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600F6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4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Type A  </a:t>
                      </a:r>
                      <a:r>
                        <a:rPr lang="en-US" sz="24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Augmentation</a:t>
                      </a:r>
                      <a:endParaRPr lang="en-US" sz="2400" b="1" kern="1200" dirty="0" smtClean="0">
                        <a:solidFill>
                          <a:srgbClr val="FF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4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Type B  </a:t>
                      </a:r>
                      <a:r>
                        <a:rPr lang="en-US" sz="24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Idiosyncratic</a:t>
                      </a:r>
                      <a:endParaRPr lang="en-US" sz="2200" b="0" u="none" baseline="0" dirty="0" smtClean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Pharmacological predictability</a:t>
                      </a:r>
                      <a:endParaRPr lang="en-US" sz="18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Nature</a:t>
                      </a:r>
                      <a:endParaRPr lang="en-US" sz="18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Dose- </a:t>
                      </a: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dependent </a:t>
                      </a:r>
                      <a:endParaRPr lang="en-US" sz="18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1" baseline="0" dirty="0" smtClean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800" b="1" dirty="0">
                  <a:solidFill>
                    <a:srgbClr val="FF00FF"/>
                  </a:solidFill>
                  <a:latin typeface="+mj-lt"/>
                </a:rPr>
                <a:t>Drug</a:t>
              </a:r>
              <a:r>
                <a:rPr lang="en-US" sz="2800" b="1" dirty="0">
                  <a:solidFill>
                    <a:srgbClr val="FF00FF"/>
                  </a:solidFill>
                  <a:latin typeface="+mj-lt"/>
                </a:rPr>
                <a:t>			</a:t>
              </a:r>
              <a:r>
                <a:rPr lang="pl-PL" sz="2800" b="1" dirty="0">
                  <a:solidFill>
                    <a:srgbClr val="FF00FF"/>
                  </a:solidFill>
                  <a:latin typeface="+mj-lt"/>
                </a:rPr>
                <a:t>Type A </a:t>
              </a:r>
              <a:r>
                <a:rPr lang="en-US" sz="2800" b="1" dirty="0">
                  <a:solidFill>
                    <a:srgbClr val="FF00FF"/>
                  </a:solidFill>
                  <a:latin typeface="+mj-lt"/>
                </a:rPr>
                <a:t>			</a:t>
              </a:r>
              <a:r>
                <a:rPr lang="pl-PL" sz="2800" b="1" dirty="0">
                  <a:solidFill>
                    <a:srgbClr val="FF00FF"/>
                  </a:solidFill>
                  <a:latin typeface="+mj-lt"/>
                </a:rPr>
                <a:t>Type B</a:t>
              </a:r>
            </a:p>
            <a:p>
              <a:endParaRPr lang="en-US" sz="2400" dirty="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 dirty="0">
                  <a:latin typeface="Arial Narrow" pitchFamily="34" charset="0"/>
                </a:rPr>
                <a:t> 	Sedation 		</a:t>
              </a:r>
              <a:r>
                <a:rPr lang="en-US" sz="2400" dirty="0" err="1">
                  <a:latin typeface="Arial Narrow" pitchFamily="34" charset="0"/>
                </a:rPr>
                <a:t>Cholestatic</a:t>
              </a:r>
              <a:r>
                <a:rPr lang="en-US" sz="2400" dirty="0">
                  <a:latin typeface="Arial Narrow" pitchFamily="34" charset="0"/>
                </a:rPr>
                <a:t>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 dirty="0">
                  <a:latin typeface="Arial Narrow" pitchFamily="34" charset="0"/>
                </a:rPr>
                <a:t>		GIT </a:t>
              </a:r>
              <a:r>
                <a:rPr lang="en-US" sz="2400" dirty="0" err="1">
                  <a:latin typeface="Arial Narrow" pitchFamily="34" charset="0"/>
                </a:rPr>
                <a:t>haemorrhage</a:t>
              </a:r>
              <a:r>
                <a:rPr lang="en-US" sz="2400" dirty="0">
                  <a:latin typeface="Arial Narrow" pitchFamily="34" charset="0"/>
                </a:rPr>
                <a:t> 	</a:t>
              </a:r>
              <a:r>
                <a:rPr lang="en-US" sz="2400" dirty="0" err="1">
                  <a:latin typeface="Arial Narrow" pitchFamily="34" charset="0"/>
                </a:rPr>
                <a:t>Agranulocytosis</a:t>
              </a:r>
              <a:endParaRPr lang="en-US" sz="2400" dirty="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 dirty="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 dirty="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 dirty="0">
                  <a:latin typeface="Arial Narrow" pitchFamily="34" charset="0"/>
                </a:rPr>
                <a:t>		</a:t>
              </a:r>
              <a:r>
                <a:rPr lang="en-US" sz="2400" dirty="0" err="1">
                  <a:latin typeface="Arial Narrow" pitchFamily="34" charset="0"/>
                </a:rPr>
                <a:t>Hypokalaemia</a:t>
              </a:r>
              <a:r>
                <a:rPr lang="en-US" sz="2400" dirty="0">
                  <a:latin typeface="Arial Narrow" pitchFamily="34" charset="0"/>
                </a:rPr>
                <a:t>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 dirty="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 dirty="0">
                  <a:latin typeface="Arial Narrow" pitchFamily="34" charset="0"/>
                </a:rPr>
                <a:t> </a:t>
              </a:r>
              <a:r>
                <a:rPr lang="en-US" sz="2400" dirty="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791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Genetics Variation / defect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 TYPE B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295819" y="838200"/>
            <a:ext cx="4985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3200" b="1" dirty="0">
                <a:solidFill>
                  <a:srgbClr val="6600FF"/>
                </a:solidFill>
                <a:latin typeface="Arial Narrow" pitchFamily="34" charset="0"/>
              </a:rPr>
              <a:t>Immunological Predisposition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1376363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The drug or its bi-product [</a:t>
            </a:r>
            <a:r>
              <a:rPr lang="en-US" sz="2200" b="1" i="1" dirty="0">
                <a:latin typeface="Arial Narrow" pitchFamily="34" charset="0"/>
              </a:rPr>
              <a:t>protein macromolecules or </a:t>
            </a:r>
            <a:r>
              <a:rPr lang="en-US" sz="2200" b="1" i="1" dirty="0" err="1">
                <a:latin typeface="Arial Narrow" pitchFamily="34" charset="0"/>
              </a:rPr>
              <a:t>haptens</a:t>
            </a:r>
            <a:r>
              <a:rPr lang="en-US" sz="2200" b="1" dirty="0">
                <a:latin typeface="Arial Narrow" pitchFamily="34" charset="0"/>
              </a:rPr>
              <a:t>] react as antigens and provoke immune response that results in damage to the tissue</a:t>
            </a:r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4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75748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229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5875338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2766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200400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799138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5" grpId="1"/>
      <p:bldP spid="42017" grpId="0"/>
      <p:bldP spid="42018" grpId="0"/>
      <p:bldP spid="16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Classification of hypersensitivity reactions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5100C8"/>
                </a:solidFill>
              </a:rPr>
              <a:t>Type </a:t>
            </a:r>
            <a:r>
              <a:rPr lang="en-US" b="1" dirty="0">
                <a:solidFill>
                  <a:srgbClr val="5100C8"/>
                </a:solidFill>
              </a:rPr>
              <a:t>I </a:t>
            </a:r>
            <a:r>
              <a:rPr lang="en-US" b="1" dirty="0"/>
              <a:t>– </a:t>
            </a:r>
            <a:r>
              <a:rPr lang="en-US" b="1" dirty="0" smtClean="0"/>
              <a:t>Immediate </a:t>
            </a:r>
            <a:r>
              <a:rPr lang="en-US" b="1" dirty="0"/>
              <a:t>( atopic, or anaphylactic)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5100C8"/>
                </a:solidFill>
              </a:rPr>
              <a:t>Type II </a:t>
            </a:r>
            <a:r>
              <a:rPr lang="en-US" b="1" dirty="0" smtClean="0"/>
              <a:t>– Cytotoxic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5100C8"/>
                </a:solidFill>
              </a:rPr>
              <a:t>Type </a:t>
            </a:r>
            <a:r>
              <a:rPr lang="en-US" b="1" dirty="0">
                <a:solidFill>
                  <a:srgbClr val="5100C8"/>
                </a:solidFill>
              </a:rPr>
              <a:t>III </a:t>
            </a:r>
            <a:r>
              <a:rPr lang="en-US" b="1" dirty="0"/>
              <a:t>– </a:t>
            </a:r>
            <a:r>
              <a:rPr lang="en-US" b="1" dirty="0" smtClean="0"/>
              <a:t>Immune </a:t>
            </a:r>
            <a:r>
              <a:rPr lang="en-US" b="1" dirty="0"/>
              <a:t>complex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5100C8"/>
                </a:solidFill>
              </a:rPr>
              <a:t>Type IV </a:t>
            </a:r>
            <a:r>
              <a:rPr lang="en-US" b="1" dirty="0"/>
              <a:t>– </a:t>
            </a:r>
            <a:r>
              <a:rPr lang="en-US" b="1" dirty="0" smtClean="0"/>
              <a:t>Cell-mediated </a:t>
            </a:r>
            <a:r>
              <a:rPr lang="en-US" b="1" dirty="0"/>
              <a:t>or delayed</a:t>
            </a:r>
            <a:r>
              <a:rPr lang="en-US" dirty="0"/>
              <a:t> </a:t>
            </a:r>
          </a:p>
          <a:p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540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-477838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847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Variation in drug responsiveness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Decrease in drug effects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Development of side 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13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/>
            </a:r>
            <a:br>
              <a:rPr lang="en-US" sz="3800" b="1"/>
            </a:br>
            <a:r>
              <a:rPr lang="en-US" sz="3800"/>
              <a:t/>
            </a: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289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I </a:t>
            </a:r>
            <a:r>
              <a:rPr lang="en-US" b="1" dirty="0" smtClean="0">
                <a:solidFill>
                  <a:srgbClr val="FF0000"/>
                </a:solidFill>
              </a:rPr>
              <a:t>hypersensitivity: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Anaphylactic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Type I hypersensitivity is an allergic reaction provoked by re-exposure to a specific  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antigen</a:t>
            </a:r>
          </a:p>
          <a:p>
            <a:endParaRPr lang="en-US" sz="2400" b="1" dirty="0">
              <a:solidFill>
                <a:srgbClr val="FF00FF"/>
              </a:solidFill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Fast response which occurs in 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minutes</a:t>
            </a:r>
            <a:r>
              <a:rPr lang="en-US" sz="2400" b="1" dirty="0">
                <a:latin typeface="Arial Narrow" pitchFamily="34" charset="0"/>
              </a:rPr>
              <a:t>, rather than multiple hours or days. The reaction usually takes 15 - 30 minutes from the time of exposure to the antigen.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The </a:t>
            </a:r>
            <a:r>
              <a:rPr lang="en-US" sz="2400" b="1" dirty="0">
                <a:latin typeface="Arial Narrow" pitchFamily="34" charset="0"/>
              </a:rPr>
              <a:t>reaction is mediated by </a:t>
            </a:r>
            <a:r>
              <a:rPr lang="en-US" sz="2400" b="1" dirty="0" err="1">
                <a:solidFill>
                  <a:srgbClr val="FF00FF"/>
                </a:solidFill>
                <a:latin typeface="Arial Narrow" pitchFamily="34" charset="0"/>
              </a:rPr>
              <a:t>IgE</a:t>
            </a: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</a:rPr>
              <a:t> antibodies</a:t>
            </a:r>
            <a:r>
              <a:rPr lang="en-US" sz="2400" b="1" dirty="0">
                <a:latin typeface="Arial Narrow" pitchFamily="34" charset="0"/>
              </a:rPr>
              <a:t> and produced by the immediate release of </a:t>
            </a:r>
            <a:r>
              <a:rPr lang="en-US" sz="2400" b="1" dirty="0" smtClean="0">
                <a:latin typeface="Arial Narrow" pitchFamily="34" charset="0"/>
              </a:rPr>
              <a:t>histamine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serotonin, </a:t>
            </a:r>
            <a:r>
              <a:rPr lang="en-US" sz="2400" b="1" dirty="0" err="1">
                <a:latin typeface="Arial Narrow" pitchFamily="34" charset="0"/>
              </a:rPr>
              <a:t>leukotrienes</a:t>
            </a:r>
            <a:r>
              <a:rPr lang="en-US" sz="2400" b="1" dirty="0">
                <a:latin typeface="Arial Narrow" pitchFamily="34" charset="0"/>
              </a:rPr>
              <a:t> from tissue 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mast cells or blood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basophils</a:t>
            </a:r>
          </a:p>
          <a:p>
            <a:endParaRPr lang="en-US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18250" y="2527300"/>
            <a:ext cx="2063750" cy="3632200"/>
            <a:chOff x="304800" y="2743200"/>
            <a:chExt cx="2063750" cy="3632200"/>
          </a:xfrm>
        </p:grpSpPr>
        <p:sp>
          <p:nvSpPr>
            <p:cNvPr id="5" name="Oval 4"/>
            <p:cNvSpPr/>
            <p:nvPr/>
          </p:nvSpPr>
          <p:spPr>
            <a:xfrm>
              <a:off x="533400" y="3048000"/>
              <a:ext cx="1371600" cy="1219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743200"/>
              <a:ext cx="2063750" cy="3632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164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 Narrow" pitchFamily="34" charset="0"/>
              </a:rPr>
              <a:t>The reaction may be either local or systemic. Symptoms vary from mild irritation to sudden death from </a:t>
            </a:r>
            <a:r>
              <a:rPr lang="en-US" sz="2400" b="1" dirty="0" smtClean="0">
                <a:latin typeface="Arial Narrow" pitchFamily="34" charset="0"/>
              </a:rPr>
              <a:t>anaphylactic shock.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>
                <a:solidFill>
                  <a:srgbClr val="FF3300"/>
                </a:solidFill>
              </a:rPr>
              <a:t>Some examples:</a:t>
            </a:r>
          </a:p>
          <a:p>
            <a:r>
              <a:rPr lang="en-US" sz="2400" b="1" dirty="0" smtClean="0"/>
              <a:t> Allergic asthma </a:t>
            </a:r>
            <a:endParaRPr lang="en-US" sz="2400" b="1" dirty="0"/>
          </a:p>
          <a:p>
            <a:r>
              <a:rPr lang="en-US" sz="2400" b="1" dirty="0"/>
              <a:t>Allergic </a:t>
            </a:r>
            <a:r>
              <a:rPr lang="en-US" sz="2400" b="1" dirty="0" smtClean="0"/>
              <a:t>conjunctivitis </a:t>
            </a:r>
            <a:endParaRPr lang="en-US" sz="2400" b="1" dirty="0"/>
          </a:p>
          <a:p>
            <a:r>
              <a:rPr lang="en-US" sz="2400" b="1" dirty="0"/>
              <a:t>Allergic </a:t>
            </a:r>
            <a:r>
              <a:rPr lang="en-US" sz="2400" b="1" dirty="0" smtClean="0"/>
              <a:t>rhinitis  ("</a:t>
            </a:r>
            <a:r>
              <a:rPr lang="en-US" sz="2400" b="1" dirty="0"/>
              <a:t>hay fever") </a:t>
            </a:r>
          </a:p>
          <a:p>
            <a:r>
              <a:rPr lang="en-US" sz="2400" b="1" dirty="0" err="1" smtClean="0"/>
              <a:t>Urticaria</a:t>
            </a:r>
            <a:r>
              <a:rPr lang="en-US" sz="2400" b="1" dirty="0" smtClean="0"/>
              <a:t> (hives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Anaphylaxis</a:t>
            </a:r>
          </a:p>
          <a:p>
            <a:endParaRPr lang="en-US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latin typeface="Arial Narrow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5100C8"/>
                </a:solidFill>
                <a:latin typeface="Arial Narrow" pitchFamily="34" charset="0"/>
              </a:rPr>
              <a:t>- may be caused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by Penicillin, Streptomycin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  <a:p>
            <a:endParaRPr lang="en-US" sz="2400" dirty="0"/>
          </a:p>
          <a:p>
            <a:pPr>
              <a:lnSpc>
                <a:spcPct val="90000"/>
              </a:lnSpc>
            </a:pP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07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/>
            </a:r>
            <a:br>
              <a:rPr lang="en-US" sz="3800" b="1"/>
            </a:br>
            <a:r>
              <a:rPr lang="en-US" sz="3800"/>
              <a:t/>
            </a: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534400" cy="5289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II </a:t>
            </a:r>
            <a:r>
              <a:rPr lang="en-US" sz="3600" b="1" dirty="0">
                <a:solidFill>
                  <a:srgbClr val="FF0000"/>
                </a:solidFill>
              </a:rPr>
              <a:t>hypersensitivity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Cytotoxic</a:t>
            </a:r>
            <a:r>
              <a:rPr lang="en-US" sz="3600" dirty="0" smtClean="0">
                <a:solidFill>
                  <a:srgbClr val="FF3300"/>
                </a:solidFill>
              </a:rPr>
              <a:t> </a:t>
            </a:r>
            <a:r>
              <a:rPr lang="en-US" dirty="0" smtClean="0"/>
              <a:t> </a:t>
            </a:r>
            <a:endParaRPr lang="en-US" sz="2400" b="1" dirty="0">
              <a:latin typeface="Arial Narrow" pitchFamily="34" charset="0"/>
            </a:endParaRPr>
          </a:p>
          <a:p>
            <a:endParaRPr lang="en-US" sz="16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Antibody-dependent </a:t>
            </a:r>
          </a:p>
          <a:p>
            <a:endParaRPr lang="en-US" sz="1400" b="1" dirty="0" smtClean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antibodies (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IgM or IgG</a:t>
            </a:r>
            <a:r>
              <a:rPr lang="en-US" sz="2400" b="1" dirty="0">
                <a:latin typeface="Arial Narrow" pitchFamily="34" charset="0"/>
              </a:rPr>
              <a:t>)  produced by the </a:t>
            </a:r>
            <a:r>
              <a:rPr lang="en-US" sz="2400" b="1" dirty="0" smtClean="0">
                <a:latin typeface="Arial Narrow" pitchFamily="34" charset="0"/>
              </a:rPr>
              <a:t>immune</a:t>
            </a:r>
          </a:p>
          <a:p>
            <a:pPr marL="0" indent="0">
              <a:buNone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response bind to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antigens</a:t>
            </a:r>
            <a:r>
              <a:rPr lang="en-US" sz="2400" b="1" dirty="0">
                <a:latin typeface="Arial Narrow" pitchFamily="34" charset="0"/>
              </a:rPr>
              <a:t> on the patient's own cell </a:t>
            </a:r>
            <a:endParaRPr lang="en-US" sz="2400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 Narrow" pitchFamily="34" charset="0"/>
              </a:rPr>
              <a:t>surfaces </a:t>
            </a:r>
            <a:r>
              <a:rPr lang="en-US" sz="2400" b="1" dirty="0">
                <a:latin typeface="Arial Narrow" pitchFamily="34" charset="0"/>
              </a:rPr>
              <a:t>that is perceived by the immune system as foreign, leading to cellular </a:t>
            </a:r>
            <a:r>
              <a:rPr lang="en-US" sz="2400" b="1" dirty="0" smtClean="0">
                <a:latin typeface="Arial Narrow" pitchFamily="34" charset="0"/>
              </a:rPr>
              <a:t>destruction.</a:t>
            </a:r>
          </a:p>
          <a:p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</a:t>
            </a:r>
            <a:r>
              <a:rPr lang="en-US" sz="2400" b="1" dirty="0" smtClean="0">
                <a:latin typeface="Arial Narrow" pitchFamily="34" charset="0"/>
              </a:rPr>
              <a:t>antigens may be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endogenous</a:t>
            </a:r>
            <a:r>
              <a:rPr lang="en-US" sz="2400" b="1" dirty="0" smtClean="0">
                <a:latin typeface="Arial Narrow" pitchFamily="34" charset="0"/>
              </a:rPr>
              <a:t> 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exogenous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chemicals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err="1" smtClean="0">
                <a:latin typeface="Arial Narrow" pitchFamily="34" charset="0"/>
              </a:rPr>
              <a:t>haptens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r>
              <a:rPr lang="en-US" sz="2400" b="1" dirty="0">
                <a:latin typeface="Arial Narrow" pitchFamily="34" charset="0"/>
              </a:rPr>
              <a:t>which can attach to cell </a:t>
            </a:r>
            <a:r>
              <a:rPr lang="en-US" sz="2400" b="1" dirty="0" smtClean="0">
                <a:latin typeface="Arial Narrow" pitchFamily="34" charset="0"/>
              </a:rPr>
              <a:t>membranes</a:t>
            </a:r>
          </a:p>
          <a:p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The </a:t>
            </a:r>
            <a:r>
              <a:rPr lang="en-US" sz="2400" b="1" dirty="0">
                <a:latin typeface="Arial Narrow" pitchFamily="34" charset="0"/>
              </a:rPr>
              <a:t>reaction takes hours to a day</a:t>
            </a:r>
          </a:p>
          <a:p>
            <a:pPr marL="0" indent="0">
              <a:buNone/>
            </a:pPr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Examples: </a:t>
            </a:r>
            <a:r>
              <a:rPr lang="en-US" sz="2400" b="1" dirty="0">
                <a:latin typeface="Arial Narrow" pitchFamily="34" charset="0"/>
              </a:rPr>
              <a:t>Drug-induced </a:t>
            </a:r>
            <a:r>
              <a:rPr lang="en-US" sz="2400" b="1" dirty="0" err="1">
                <a:latin typeface="Arial Narrow" pitchFamily="34" charset="0"/>
              </a:rPr>
              <a:t>haemolytic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anemia , thrombocytopenia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      by Penicillin, Quinidine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314117" y="57633"/>
            <a:ext cx="1677483" cy="2955073"/>
            <a:chOff x="2665412" y="2895600"/>
            <a:chExt cx="1906588" cy="3644900"/>
          </a:xfrm>
        </p:grpSpPr>
        <p:sp>
          <p:nvSpPr>
            <p:cNvPr id="5" name="Oval 4"/>
            <p:cNvSpPr/>
            <p:nvPr/>
          </p:nvSpPr>
          <p:spPr>
            <a:xfrm>
              <a:off x="3006725" y="55626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30525" y="3429000"/>
              <a:ext cx="838200" cy="9144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5412" y="2895600"/>
              <a:ext cx="1906588" cy="36449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35"/>
            <p:cNvSpPr txBox="1">
              <a:spLocks noChangeArrowheads="1"/>
            </p:cNvSpPr>
            <p:nvPr/>
          </p:nvSpPr>
          <p:spPr bwMode="auto">
            <a:xfrm>
              <a:off x="2969129" y="44958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IgG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01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16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/>
            </a:r>
            <a:br>
              <a:rPr lang="en-US" sz="3800" b="1"/>
            </a:br>
            <a:r>
              <a:rPr lang="en-US" sz="3800"/>
              <a:t/>
            </a: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289550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III </a:t>
            </a:r>
            <a:r>
              <a:rPr lang="en-US" sz="3600" b="1" dirty="0">
                <a:solidFill>
                  <a:srgbClr val="FF0000"/>
                </a:solidFill>
              </a:rPr>
              <a:t>hypersensitivity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</a:rPr>
              <a:t>Immune </a:t>
            </a:r>
            <a:r>
              <a:rPr lang="en-US" sz="3600" b="1" dirty="0">
                <a:solidFill>
                  <a:srgbClr val="FF0000"/>
                </a:solidFill>
              </a:rPr>
              <a:t>complex </a:t>
            </a:r>
            <a:r>
              <a:rPr lang="en-US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Soluble </a:t>
            </a:r>
            <a:r>
              <a:rPr lang="en-US" sz="2400" b="1" dirty="0"/>
              <a:t>immune complexes (aggregations of antigens and </a:t>
            </a:r>
            <a:r>
              <a:rPr lang="en-US" sz="2400" b="1" dirty="0" err="1">
                <a:solidFill>
                  <a:srgbClr val="FA00FA"/>
                </a:solidFill>
                <a:latin typeface="Arial Narrow" pitchFamily="34" charset="0"/>
              </a:rPr>
              <a:t>IgG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 and </a:t>
            </a:r>
            <a:r>
              <a:rPr lang="en-US" sz="2400" b="1" dirty="0" err="1">
                <a:solidFill>
                  <a:srgbClr val="FA00FA"/>
                </a:solidFill>
                <a:latin typeface="Arial Narrow" pitchFamily="34" charset="0"/>
              </a:rPr>
              <a:t>IgM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 </a:t>
            </a:r>
            <a:r>
              <a:rPr lang="en-US" sz="2400" b="1" dirty="0"/>
              <a:t>antibodies) form in the </a:t>
            </a:r>
            <a:r>
              <a:rPr lang="en-US" sz="2400" b="1" dirty="0" smtClean="0"/>
              <a:t>blood, are </a:t>
            </a:r>
            <a:r>
              <a:rPr lang="en-US" sz="2400" b="1" dirty="0"/>
              <a:t>not completely removed by </a:t>
            </a:r>
            <a:r>
              <a:rPr lang="en-US" sz="2400" b="1" dirty="0" smtClean="0"/>
              <a:t>macrophages and </a:t>
            </a:r>
            <a:r>
              <a:rPr lang="en-US" sz="2400" b="1" dirty="0"/>
              <a:t>are deposited in various tissues (typically the </a:t>
            </a:r>
            <a:r>
              <a:rPr lang="en-US" sz="2400" b="1" dirty="0" smtClean="0"/>
              <a:t>skin, kidney and joints)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reaction takes hours to days to develop 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Example: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2400" b="1" dirty="0">
                <a:latin typeface="Arial Narrow" pitchFamily="34" charset="0"/>
              </a:rPr>
              <a:t>Serum sickness </a:t>
            </a:r>
            <a:r>
              <a:rPr lang="en-US" sz="2400" b="1" i="1" dirty="0">
                <a:latin typeface="Arial Narrow" pitchFamily="34" charset="0"/>
              </a:rPr>
              <a:t>(</a:t>
            </a:r>
            <a:r>
              <a:rPr lang="en-US" sz="2400" b="1" i="1" dirty="0" smtClean="0">
                <a:latin typeface="Arial Narrow" pitchFamily="34" charset="0"/>
                <a:sym typeface="Symbol" pitchFamily="18" charset="2"/>
              </a:rPr>
              <a:t>fever, </a:t>
            </a: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arthritis </a:t>
            </a:r>
            <a:endParaRPr lang="en-US" sz="2400" b="1" i="1" dirty="0" smtClean="0">
              <a:latin typeface="Arial Narrow" pitchFamily="34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i="1" dirty="0" smtClean="0">
                <a:latin typeface="Arial Narrow" pitchFamily="34" charset="0"/>
                <a:sym typeface="Symbol" pitchFamily="18" charset="2"/>
              </a:rPr>
              <a:t> enlarged </a:t>
            </a: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lymph nodes, </a:t>
            </a:r>
            <a:r>
              <a:rPr lang="en-US" sz="24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 </a:t>
            </a:r>
            <a:endParaRPr lang="en-US" sz="2400" b="1" dirty="0" smtClean="0">
              <a:latin typeface="Arial Narrow" pitchFamily="34" charset="0"/>
              <a:sym typeface="Symbol" pitchFamily="18" charset="2"/>
            </a:endParaRPr>
          </a:p>
          <a:p>
            <a:pPr marL="0" indent="0">
              <a:buNone/>
            </a:pPr>
            <a:endParaRPr lang="en-US" sz="2400" b="1" dirty="0">
              <a:latin typeface="Arial Narrow" pitchFamily="34" charset="0"/>
              <a:sym typeface="Symbol" pitchFamily="18" charset="2"/>
            </a:endParaRPr>
          </a:p>
          <a:p>
            <a:r>
              <a:rPr lang="en-US" sz="24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Penicillin, Streptomycin</a:t>
            </a:r>
            <a:endParaRPr lang="en-US" sz="2400" b="1" dirty="0">
              <a:solidFill>
                <a:srgbClr val="5100C8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762524" y="3048000"/>
            <a:ext cx="1933575" cy="3605213"/>
            <a:chOff x="4800600" y="3048000"/>
            <a:chExt cx="1933575" cy="3605213"/>
          </a:xfrm>
        </p:grpSpPr>
        <p:sp>
          <p:nvSpPr>
            <p:cNvPr id="5" name="Oval 4"/>
            <p:cNvSpPr/>
            <p:nvPr/>
          </p:nvSpPr>
          <p:spPr>
            <a:xfrm>
              <a:off x="5437188" y="3608388"/>
              <a:ext cx="838200" cy="838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048000"/>
              <a:ext cx="1933575" cy="360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610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5263"/>
            <a:ext cx="8686800" cy="536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Type IV </a:t>
            </a:r>
            <a:r>
              <a:rPr lang="en-US" sz="3600" b="1" dirty="0" smtClean="0">
                <a:solidFill>
                  <a:srgbClr val="FF0000"/>
                </a:solidFill>
              </a:rPr>
              <a:t>Hypersensitivity: Cell-mediated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800" b="1" dirty="0" smtClean="0"/>
              <a:t>also known as </a:t>
            </a:r>
            <a:r>
              <a:rPr lang="en-US" sz="2800" b="1" dirty="0" smtClean="0">
                <a:solidFill>
                  <a:srgbClr val="FF0000"/>
                </a:solidFill>
              </a:rPr>
              <a:t>delayed type</a:t>
            </a:r>
            <a:r>
              <a:rPr lang="en-US" sz="2800" b="1" dirty="0" smtClean="0"/>
              <a:t> hypersensitivity as the reaction takes two to three days to develop.</a:t>
            </a:r>
          </a:p>
          <a:p>
            <a:endParaRPr lang="en-US" sz="1100" b="1" dirty="0"/>
          </a:p>
          <a:p>
            <a:r>
              <a:rPr lang="en-US" sz="2800" b="1" dirty="0"/>
              <a:t> </a:t>
            </a:r>
            <a:r>
              <a:rPr lang="en-US" sz="2800" b="1" dirty="0" smtClean="0"/>
              <a:t>Unlike </a:t>
            </a:r>
            <a:r>
              <a:rPr lang="en-US" sz="2800" b="1" dirty="0"/>
              <a:t>the other types, it is </a:t>
            </a:r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not antibody- mediated </a:t>
            </a:r>
            <a:r>
              <a:rPr lang="en-US" sz="2800" b="1" dirty="0"/>
              <a:t>but rather is a type of cell-mediated response.</a:t>
            </a:r>
          </a:p>
          <a:p>
            <a:pPr marL="0" indent="0">
              <a:buNone/>
            </a:pPr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Cytotoxic T cells  </a:t>
            </a:r>
            <a:r>
              <a:rPr lang="en-US" sz="2800" b="1" dirty="0"/>
              <a:t>cause direct </a:t>
            </a:r>
            <a:r>
              <a:rPr lang="en-US" sz="2800" b="1" dirty="0" smtClean="0"/>
              <a:t>damage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/>
              <a:t>whereas </a:t>
            </a:r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helper T cells </a:t>
            </a:r>
            <a:r>
              <a:rPr lang="en-US" sz="2800" b="1" dirty="0"/>
              <a:t>secrete cytokines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     that attracts inflammatory cell infiltrate </a:t>
            </a:r>
          </a:p>
          <a:p>
            <a:endParaRPr lang="en-US" sz="11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Example :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Contact 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dermatitis by </a:t>
            </a:r>
            <a:r>
              <a:rPr lang="en-US" sz="28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anesthetics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creams , anti -histamine creams, </a:t>
            </a:r>
            <a:r>
              <a:rPr lang="en-US" sz="28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topical antibiotics</a:t>
            </a:r>
            <a:endParaRPr lang="en-US" sz="2800" b="1" dirty="0">
              <a:solidFill>
                <a:srgbClr val="5100C8"/>
              </a:solidFill>
              <a:latin typeface="Arial Narrow" pitchFamily="34" charset="0"/>
            </a:endParaRPr>
          </a:p>
          <a:p>
            <a:endParaRPr lang="en-US" sz="2800" b="1" dirty="0">
              <a:latin typeface="Arial Narrow" pitchFamily="34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315200" y="3124199"/>
            <a:ext cx="1828800" cy="3579813"/>
            <a:chOff x="7162800" y="3201987"/>
            <a:chExt cx="1828800" cy="3579813"/>
          </a:xfrm>
        </p:grpSpPr>
        <p:sp>
          <p:nvSpPr>
            <p:cNvPr id="4" name="Oval 3"/>
            <p:cNvSpPr/>
            <p:nvPr/>
          </p:nvSpPr>
          <p:spPr>
            <a:xfrm>
              <a:off x="7516813" y="56134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20000" y="3582987"/>
              <a:ext cx="1066800" cy="969963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201987"/>
              <a:ext cx="182880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7376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29000" y="381000"/>
            <a:ext cx="6400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381000"/>
            <a:ext cx="6477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800" b="1" cap="none" spc="0" dirty="0" smtClean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cap="none" spc="0" dirty="0" smtClean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G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D LUCK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dirty="0" smtClean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646331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Tolerance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and 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Desensitization</a:t>
            </a:r>
            <a:endParaRPr lang="en-US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</a:t>
            </a:r>
            <a:r>
              <a:rPr lang="en-US" sz="2400" b="1" dirty="0" smtClean="0">
                <a:solidFill>
                  <a:srgbClr val="5100C8"/>
                </a:solidFill>
                <a:latin typeface="Arial Narrow" pitchFamily="34" charset="0"/>
              </a:rPr>
              <a:t>diminution 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of</a:t>
            </a:r>
            <a:r>
              <a:rPr lang="en-US" sz="2400" b="1" dirty="0">
                <a:latin typeface="Arial Narrow" pitchFamily="34" charset="0"/>
              </a:rPr>
              <a:t>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Adverse drug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reactions [ADR]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01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429000" y="2979737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adverse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drug </a:t>
            </a:r>
            <a:b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   reactions (ADR)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429000" y="1371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Distinguish difference between 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tolerance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and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desensitization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(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)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and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</p:spTree>
    <p:extLst>
      <p:ext uri="{BB962C8B-B14F-4D97-AF65-F5344CB8AC3E}">
        <p14:creationId xmlns:p14="http://schemas.microsoft.com/office/powerpoint/2010/main" val="35557024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707886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Tolerance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and  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Desensitization</a:t>
            </a:r>
            <a:endParaRPr lang="en-US" sz="40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763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39196" y="-407343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2116820" y="1295400"/>
            <a:ext cx="260758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311362" y="1295400"/>
            <a:ext cx="3451638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6324600" y="2797175"/>
            <a:ext cx="2133600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100C8"/>
                </a:solidFill>
                <a:latin typeface="Constantia" pitchFamily="18" charset="0"/>
              </a:rPr>
              <a:t>Tolerance </a:t>
            </a:r>
            <a:endParaRPr lang="en-US" sz="2400" b="1" dirty="0">
              <a:solidFill>
                <a:srgbClr val="5100C8"/>
              </a:solidFill>
              <a:latin typeface="Constantia" pitchFamily="18" charset="0"/>
            </a:endParaRP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099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5100C8"/>
                </a:solidFill>
                <a:latin typeface="Constantia" pitchFamily="18" charset="0"/>
              </a:rPr>
              <a:t>Tachyphylaxis</a:t>
            </a:r>
            <a:r>
              <a:rPr lang="en-US" sz="2400" b="1" dirty="0" smtClean="0">
                <a:solidFill>
                  <a:srgbClr val="5100C8"/>
                </a:solidFill>
                <a:latin typeface="Constantia" pitchFamily="18" charset="0"/>
              </a:rPr>
              <a:t> / Desensitization</a:t>
            </a:r>
            <a:endParaRPr lang="en-US" sz="2400" b="1" dirty="0">
              <a:solidFill>
                <a:srgbClr val="5100C8"/>
              </a:solidFill>
              <a:latin typeface="Constantia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5100C8"/>
                </a:solidFill>
                <a:latin typeface="Arial Narrow" pitchFamily="34" charset="0"/>
              </a:rPr>
              <a:t>Diminution of a response</a:t>
            </a:r>
            <a:endParaRPr lang="en-US" sz="3200" b="1" dirty="0">
              <a:solidFill>
                <a:srgbClr val="5100C8"/>
              </a:solidFill>
              <a:latin typeface="Comic Sans MS" pitchFamily="66" charset="0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2998788" y="2064841"/>
            <a:ext cx="735012" cy="75455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6526212" y="2064841"/>
            <a:ext cx="636588" cy="75455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4419600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36576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430887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Tolerance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FF"/>
                </a:solidFill>
              </a:rPr>
              <a:t>Tolerance  may be </a:t>
            </a:r>
            <a:r>
              <a:rPr lang="en-US" dirty="0">
                <a:solidFill>
                  <a:srgbClr val="6600FF"/>
                </a:solidFill>
              </a:rPr>
              <a:t>defined by either of the following</a:t>
            </a:r>
            <a:r>
              <a:rPr lang="en-US" dirty="0" smtClean="0">
                <a:solidFill>
                  <a:srgbClr val="66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6600FF"/>
                </a:solidFill>
              </a:rPr>
              <a:t/>
            </a:r>
            <a:br>
              <a:rPr lang="en-US" dirty="0">
                <a:solidFill>
                  <a:srgbClr val="6600FF"/>
                </a:solidFill>
              </a:rPr>
            </a:br>
            <a:r>
              <a:rPr lang="en-US" dirty="0"/>
              <a:t>a. a need for markedly </a:t>
            </a:r>
            <a:r>
              <a:rPr lang="en-US" b="1" dirty="0">
                <a:solidFill>
                  <a:srgbClr val="FF0000"/>
                </a:solidFill>
              </a:rPr>
              <a:t>increased amounts </a:t>
            </a:r>
            <a:r>
              <a:rPr lang="en-US" dirty="0"/>
              <a:t>of the substance to achieve intoxication or desired </a:t>
            </a:r>
            <a:r>
              <a:rPr lang="en-US" dirty="0" smtClean="0"/>
              <a:t>effect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b. markedly </a:t>
            </a:r>
            <a:r>
              <a:rPr lang="en-US" b="1" dirty="0">
                <a:solidFill>
                  <a:srgbClr val="FF0000"/>
                </a:solidFill>
              </a:rPr>
              <a:t>diminished effect </a:t>
            </a:r>
            <a:r>
              <a:rPr lang="en-US" dirty="0"/>
              <a:t>with continued use of the same amount of the substance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42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9213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523220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Reasons for development of tolerance 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896"/>
            <a:ext cx="2046287" cy="1089382"/>
            <a:chOff x="76200" y="2856708"/>
            <a:chExt cx="1739249" cy="108969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3"/>
              <a:ext cx="1739249" cy="75939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Pre-receptor events 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3983"/>
            <a:chOff x="4528008" y="2895599"/>
            <a:chExt cx="2362200" cy="1062754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830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Events at receptors 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858001" y="1087438"/>
            <a:ext cx="1905000" cy="1063983"/>
            <a:chOff x="6787376" y="2895599"/>
            <a:chExt cx="2051825" cy="1063085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787376" y="3200143"/>
              <a:ext cx="2051825" cy="75854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adaptive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876800" y="3978295"/>
            <a:ext cx="411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smtClean="0">
                <a:latin typeface="Arial Narrow" pitchFamily="34" charset="0"/>
              </a:rPr>
              <a:t>renin angiotensin system (RAS)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672138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648200" y="58674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Loss of therapeutic efficacy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e.g. Barbiturates (enzyme inducers)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851250" y="5410199"/>
            <a:ext cx="0" cy="533401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33800" y="5943600"/>
            <a:ext cx="9906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8253</TotalTime>
  <Words>1258</Words>
  <Application>Microsoft Office PowerPoint</Application>
  <PresentationFormat>On-screen Show (4:3)</PresentationFormat>
  <Paragraphs>269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Tolerance</vt:lpstr>
      <vt:lpstr>PowerPoint Presentation</vt:lpstr>
      <vt:lpstr>PowerPoint Presentation</vt:lpstr>
      <vt:lpstr>What is Addiction?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hypersensitivity reactions</vt:lpstr>
      <vt:lpstr>  </vt:lpstr>
      <vt:lpstr>PowerPoint Presentation</vt:lpstr>
      <vt:lpstr>  </vt:lpstr>
      <vt:lpstr> 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Bassiouni</cp:lastModifiedBy>
  <cp:revision>365</cp:revision>
  <dcterms:created xsi:type="dcterms:W3CDTF">2010-09-28T15:47:12Z</dcterms:created>
  <dcterms:modified xsi:type="dcterms:W3CDTF">2015-11-01T16:31:22Z</dcterms:modified>
</cp:coreProperties>
</file>