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91" r:id="rId2"/>
    <p:sldId id="321" r:id="rId3"/>
    <p:sldId id="318" r:id="rId4"/>
    <p:sldId id="330" r:id="rId5"/>
    <p:sldId id="331" r:id="rId6"/>
    <p:sldId id="353" r:id="rId7"/>
    <p:sldId id="364" r:id="rId8"/>
    <p:sldId id="354" r:id="rId9"/>
    <p:sldId id="355" r:id="rId10"/>
    <p:sldId id="326" r:id="rId11"/>
    <p:sldId id="340" r:id="rId12"/>
    <p:sldId id="350" r:id="rId13"/>
    <p:sldId id="336" r:id="rId14"/>
    <p:sldId id="351" r:id="rId15"/>
    <p:sldId id="338" r:id="rId16"/>
    <p:sldId id="352" r:id="rId17"/>
    <p:sldId id="358" r:id="rId18"/>
    <p:sldId id="363" r:id="rId19"/>
    <p:sldId id="357" r:id="rId20"/>
    <p:sldId id="333" r:id="rId21"/>
    <p:sldId id="342" r:id="rId22"/>
    <p:sldId id="343" r:id="rId23"/>
    <p:sldId id="345" r:id="rId24"/>
    <p:sldId id="360" r:id="rId25"/>
    <p:sldId id="346" r:id="rId26"/>
    <p:sldId id="347" r:id="rId27"/>
    <p:sldId id="361" r:id="rId28"/>
    <p:sldId id="362" r:id="rId29"/>
    <p:sldId id="323" r:id="rId30"/>
    <p:sldId id="349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0DC3"/>
    <a:srgbClr val="0000FF"/>
    <a:srgbClr val="FF00FF"/>
    <a:srgbClr val="FFFFFF"/>
    <a:srgbClr val="0099CC"/>
    <a:srgbClr val="339933"/>
    <a:srgbClr val="FF6600"/>
    <a:srgbClr val="0099FF"/>
    <a:srgbClr val="FF99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3EA043-7FE3-47D5-A512-E13B2753FD1D}" type="datetimeFigureOut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B3A181C-82A3-482C-BC53-F8B0921D7EE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60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367490-0685-4DB8-9F58-C36E3BD66A19}" type="slidenum">
              <a:rPr lang="ar-SA" smtClean="0">
                <a:solidFill>
                  <a:prstClr val="black"/>
                </a:solidFill>
              </a:rPr>
              <a:pPr/>
              <a:t>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097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B1DC3E-D406-4B84-BB5B-50D4B1E97285}" type="slidenum">
              <a:rPr lang="ar-SA"/>
              <a:pPr/>
              <a:t>20</a:t>
            </a:fld>
            <a:endParaRPr lang="en-US"/>
          </a:p>
        </p:txBody>
      </p:sp>
      <p:sp>
        <p:nvSpPr>
          <p:cNvPr id="63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8481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75B10C-1BBC-4831-8FFE-0EB9872F5C4E}" type="slidenum">
              <a:rPr lang="ar-SA"/>
              <a:pPr/>
              <a:t>21</a:t>
            </a:fld>
            <a:endParaRPr lang="en-US"/>
          </a:p>
        </p:txBody>
      </p:sp>
      <p:sp>
        <p:nvSpPr>
          <p:cNvPr id="64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312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6FF84B-1FDA-4D01-8DB9-25708320C4A9}" type="slidenum">
              <a:rPr lang="ar-SA"/>
              <a:pPr/>
              <a:t>22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9382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827E32-058B-43CF-B787-86F4864B2B2B}" type="slidenum">
              <a:rPr lang="ar-SA"/>
              <a:pPr/>
              <a:t>23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96943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B4FC83-1BF0-4B17-AC51-DDC58EFAEF61}" type="slidenum">
              <a:rPr lang="ar-SA"/>
              <a:pPr/>
              <a:t>25</a:t>
            </a:fld>
            <a:endParaRPr lang="en-US"/>
          </a:p>
        </p:txBody>
      </p:sp>
      <p:sp>
        <p:nvSpPr>
          <p:cNvPr id="47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7139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54F949-F4CB-4506-81CF-1D6810DAB3F1}" type="slidenum">
              <a:rPr lang="ar-SA"/>
              <a:pPr/>
              <a:t>26</a:t>
            </a:fld>
            <a:endParaRPr lang="en-US"/>
          </a:p>
        </p:txBody>
      </p:sp>
      <p:sp>
        <p:nvSpPr>
          <p:cNvPr id="48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7262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070417-5051-45C8-9504-72B709EBE049}" type="slidenum">
              <a:rPr lang="ar-SA" smtClean="0">
                <a:solidFill>
                  <a:prstClr val="black"/>
                </a:solidFill>
              </a:rPr>
              <a:pPr/>
              <a:t>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199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330629-7839-4AFF-BD2F-680F75DB3CEB}" type="slidenum">
              <a:rPr lang="ar-SA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9789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B1DC3E-D406-4B84-BB5B-50D4B1E97285}" type="slidenum">
              <a:rPr lang="ar-SA"/>
              <a:pPr/>
              <a:t>10</a:t>
            </a:fld>
            <a:endParaRPr lang="en-US"/>
          </a:p>
        </p:txBody>
      </p:sp>
      <p:sp>
        <p:nvSpPr>
          <p:cNvPr id="63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36942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B1DC3E-D406-4B84-BB5B-50D4B1E97285}" type="slidenum">
              <a:rPr lang="ar-SA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3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806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B1DC3E-D406-4B84-BB5B-50D4B1E97285}" type="slidenum">
              <a:rPr lang="ar-SA"/>
              <a:pPr/>
              <a:t>13</a:t>
            </a:fld>
            <a:endParaRPr lang="en-US"/>
          </a:p>
        </p:txBody>
      </p:sp>
      <p:sp>
        <p:nvSpPr>
          <p:cNvPr id="63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5477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B1DC3E-D406-4B84-BB5B-50D4B1E97285}" type="slidenum">
              <a:rPr lang="ar-SA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3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3305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B1DC3E-D406-4B84-BB5B-50D4B1E97285}" type="slidenum">
              <a:rPr lang="ar-SA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3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173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FCD917-DA69-4ED3-98B5-ED6F7824A73C}" type="slidenum">
              <a:rPr lang="ar-SA" sz="1200">
                <a:solidFill>
                  <a:prstClr val="black"/>
                </a:solidFill>
                <a:latin typeface="Calibri" pitchFamily="34" charset="0"/>
              </a:rPr>
              <a:pPr algn="r"/>
              <a:t>19</a:t>
            </a:fld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471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0FF83-58C2-4A67-ABF5-0907C7BE0FB2}" type="datetimeFigureOut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8E63A-8FC9-4CA9-8626-08D18DA3A76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06629-0C78-4509-A659-D621FFF0DDCA}" type="datetimeFigureOut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EB3C9-A463-4F50-9ABB-EBC11812159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99A2E-F20D-455B-91CC-527E5FAA4BA4}" type="datetimeFigureOut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386CA-40D7-4C98-9B53-A29236C95AB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4464A-2121-41B9-8A03-4D2005C66136}" type="datetimeFigureOut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7CEAA-ED53-414F-A6F6-62C5E0F9BF3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B7B52-318C-4E66-BC72-7B1B8AE8DFE9}" type="datetimeFigureOut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97B7E-5592-4BB8-BA10-38AB41D2FC9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26FA8-542A-4D71-8256-A46AFFBE5673}" type="datetimeFigureOut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A8E3B-8438-4E29-A329-1F680F49152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509F1-0EAD-4330-AAA9-BC8A684E8955}" type="datetimeFigureOut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C8399-4919-4690-8DCC-420244D9229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66E25-129D-48A9-AF27-2085C754CEA0}" type="datetimeFigureOut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A95A9-FB19-42E9-B167-06DBC70156A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1852D-C0F7-4F71-8B2D-78B8F54F567D}" type="datetimeFigureOut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1AF71-8CDB-400B-A1CC-0D58CF9862D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F1F9D-3517-4FB9-BEA0-2E6F234610E0}" type="datetimeFigureOut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159E1-16B4-46A7-A781-B0F949EC036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0D447-F0D4-4BB2-9948-9F36EB7CC8F2}" type="datetimeFigureOut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10777-B0AF-4BA7-A7AB-B5621A9B91A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07DCE3-9647-46D3-9F7E-364B9851798C}" type="datetimeFigureOut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14D95B1-4587-42FE-973A-7DF9C04D589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opamin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Synaptic_clef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200" y="76200"/>
            <a:ext cx="2187172" cy="3276600"/>
          </a:xfrm>
          <a:prstGeom prst="rect">
            <a:avLst/>
          </a:prstGeom>
          <a:noFill/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1353" y="3733800"/>
            <a:ext cx="2324725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62000" y="914400"/>
            <a:ext cx="8268324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Pharmacodynamics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i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 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3887996"/>
            <a:ext cx="7391400" cy="707886"/>
          </a:xfrm>
          <a:prstGeom prst="rect">
            <a:avLst/>
          </a:prstGeom>
          <a:solidFill>
            <a:srgbClr val="FFFFFF"/>
          </a:solidFill>
          <a:ln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lgerian" pitchFamily="82" charset="0"/>
              </a:rPr>
              <a:t>Prof. </a:t>
            </a:r>
            <a:r>
              <a:rPr lang="en-US" sz="4000" b="1" dirty="0" err="1" smtClean="0">
                <a:latin typeface="Algerian" pitchFamily="82" charset="0"/>
              </a:rPr>
              <a:t>hanan</a:t>
            </a:r>
            <a:r>
              <a:rPr lang="en-US" sz="4000" b="1" dirty="0" smtClean="0">
                <a:latin typeface="Algerian" pitchFamily="82" charset="0"/>
              </a:rPr>
              <a:t> Hagar</a:t>
            </a:r>
            <a:endParaRPr lang="en-US" sz="4000" b="1" dirty="0">
              <a:latin typeface="Algerian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6161" y="2539124"/>
            <a:ext cx="7834039" cy="1072989"/>
          </a:xfrm>
          <a:prstGeom prst="rect">
            <a:avLst/>
          </a:prstGeom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664575" cy="6096000"/>
          </a:xfrm>
        </p:spPr>
        <p:txBody>
          <a:bodyPr/>
          <a:lstStyle/>
          <a:p>
            <a:pPr algn="l" rtl="0">
              <a:lnSpc>
                <a:spcPct val="120000"/>
              </a:lnSpc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Enzymes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The drug competes with the natural endogenous substrate for the enzyme.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E.g. Anticholinesterases.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Neostigmine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reversibly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compete with ACH for cholinesterase at motor end plate (neuromuscular junction.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Organophosphates 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irreversibly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competes with ACH for cholinesterase.</a:t>
            </a:r>
            <a:endParaRPr lang="en-US" sz="2800" dirty="0" smtClean="0">
              <a:solidFill>
                <a:srgbClr val="07044C"/>
              </a:solidFill>
              <a:latin typeface="Calibri" pitchFamily="34" charset="0"/>
            </a:endParaRPr>
          </a:p>
          <a:p>
            <a:pPr>
              <a:buNone/>
            </a:pPr>
            <a:endParaRPr lang="en-US" sz="2800" dirty="0" smtClean="0">
              <a:solidFill>
                <a:srgbClr val="07044C"/>
              </a:solidFill>
              <a:latin typeface="Calibri" pitchFamily="34" charset="0"/>
            </a:endParaRPr>
          </a:p>
          <a:p>
            <a:pPr algn="l" rtl="0">
              <a:lnSpc>
                <a:spcPct val="120000"/>
              </a:lnSpc>
              <a:buNone/>
            </a:pPr>
            <a:endParaRPr lang="en-US" sz="2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None/>
            </a:pPr>
            <a:endParaRPr lang="en-US" sz="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61"/>
          <p:cNvGrpSpPr>
            <a:grpSpLocks/>
          </p:cNvGrpSpPr>
          <p:nvPr/>
        </p:nvGrpSpPr>
        <p:grpSpPr bwMode="auto">
          <a:xfrm>
            <a:off x="4343400" y="200008"/>
            <a:ext cx="4419600" cy="6276992"/>
            <a:chOff x="3888" y="336"/>
            <a:chExt cx="1680" cy="3696"/>
          </a:xfrm>
        </p:grpSpPr>
        <p:pic>
          <p:nvPicPr>
            <p:cNvPr id="17" name="Picture 37" descr="ach"/>
            <p:cNvPicPr>
              <a:picLocks noChangeAspect="1" noChangeArrowheads="1"/>
            </p:cNvPicPr>
            <p:nvPr/>
          </p:nvPicPr>
          <p:blipFill>
            <a:blip r:embed="rId2" cstate="print"/>
            <a:srcRect l="67857" t="7838" r="893" b="7240"/>
            <a:stretch>
              <a:fillRect/>
            </a:stretch>
          </p:blipFill>
          <p:spPr bwMode="auto">
            <a:xfrm>
              <a:off x="3888" y="336"/>
              <a:ext cx="1680" cy="369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18" name="Picture 39" descr="ach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BFFFF"/>
                </a:clrFrom>
                <a:clrTo>
                  <a:srgbClr val="FBFFFF">
                    <a:alpha val="0"/>
                  </a:srgbClr>
                </a:clrTo>
              </a:clrChange>
            </a:blip>
            <a:srcRect l="34438" t="88187" r="62500" b="5934"/>
            <a:stretch>
              <a:fillRect/>
            </a:stretch>
          </p:blipFill>
          <p:spPr bwMode="auto">
            <a:xfrm>
              <a:off x="4416" y="1392"/>
              <a:ext cx="160" cy="24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19" name="Picture 40" descr="ach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BFFFF"/>
                </a:clrFrom>
                <a:clrTo>
                  <a:srgbClr val="FBFFFF">
                    <a:alpha val="0"/>
                  </a:srgbClr>
                </a:clrTo>
              </a:clrChange>
            </a:blip>
            <a:srcRect l="34438" t="88187" r="62500" b="5934"/>
            <a:stretch>
              <a:fillRect/>
            </a:stretch>
          </p:blipFill>
          <p:spPr bwMode="auto">
            <a:xfrm>
              <a:off x="4800" y="1392"/>
              <a:ext cx="160" cy="24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20" name="Picture 41" descr="ach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BFFFF"/>
                </a:clrFrom>
                <a:clrTo>
                  <a:srgbClr val="FBFFFF">
                    <a:alpha val="0"/>
                  </a:srgbClr>
                </a:clrTo>
              </a:clrChange>
            </a:blip>
            <a:srcRect l="34438" t="88187" r="62500" b="5934"/>
            <a:stretch>
              <a:fillRect/>
            </a:stretch>
          </p:blipFill>
          <p:spPr bwMode="auto">
            <a:xfrm>
              <a:off x="4976" y="1488"/>
              <a:ext cx="160" cy="24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21" name="Picture 42" descr="ach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BFFFF"/>
                </a:clrFrom>
                <a:clrTo>
                  <a:srgbClr val="FBFFFF">
                    <a:alpha val="0"/>
                  </a:srgbClr>
                </a:clrTo>
              </a:clrChange>
            </a:blip>
            <a:srcRect l="34438" t="88187" r="62500" b="5934"/>
            <a:stretch>
              <a:fillRect/>
            </a:stretch>
          </p:blipFill>
          <p:spPr bwMode="auto">
            <a:xfrm>
              <a:off x="4544" y="1536"/>
              <a:ext cx="160" cy="24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grpSp>
          <p:nvGrpSpPr>
            <p:cNvPr id="22" name="Group 50"/>
            <p:cNvGrpSpPr>
              <a:grpSpLocks/>
            </p:cNvGrpSpPr>
            <p:nvPr/>
          </p:nvGrpSpPr>
          <p:grpSpPr bwMode="auto">
            <a:xfrm rot="6390476">
              <a:off x="5047" y="1541"/>
              <a:ext cx="178" cy="76"/>
              <a:chOff x="8229600" y="4048118"/>
              <a:chExt cx="228600" cy="447682"/>
            </a:xfrm>
          </p:grpSpPr>
          <p:sp>
            <p:nvSpPr>
              <p:cNvPr id="35" name="Oval 48"/>
              <p:cNvSpPr>
                <a:spLocks noChangeArrowheads="1"/>
              </p:cNvSpPr>
              <p:nvPr/>
            </p:nvSpPr>
            <p:spPr bwMode="auto">
              <a:xfrm>
                <a:off x="8229600" y="4267200"/>
                <a:ext cx="228600" cy="22860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10800000" vert="eaVert"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6" name="Isosceles Triangle 49"/>
              <p:cNvSpPr>
                <a:spLocks noChangeArrowheads="1"/>
              </p:cNvSpPr>
              <p:nvPr/>
            </p:nvSpPr>
            <p:spPr bwMode="auto">
              <a:xfrm>
                <a:off x="8229600" y="4048118"/>
                <a:ext cx="228600" cy="304800"/>
              </a:xfrm>
              <a:prstGeom prst="triangle">
                <a:avLst>
                  <a:gd name="adj" fmla="val 50000"/>
                </a:avLst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10800000" vert="eaVert"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23" name="Group 50"/>
            <p:cNvGrpSpPr>
              <a:grpSpLocks/>
            </p:cNvGrpSpPr>
            <p:nvPr/>
          </p:nvGrpSpPr>
          <p:grpSpPr bwMode="auto">
            <a:xfrm rot="6390476">
              <a:off x="4567" y="1589"/>
              <a:ext cx="178" cy="76"/>
              <a:chOff x="8229600" y="4048118"/>
              <a:chExt cx="228600" cy="447682"/>
            </a:xfrm>
          </p:grpSpPr>
          <p:sp>
            <p:nvSpPr>
              <p:cNvPr id="33" name="Oval 48"/>
              <p:cNvSpPr>
                <a:spLocks noChangeArrowheads="1"/>
              </p:cNvSpPr>
              <p:nvPr/>
            </p:nvSpPr>
            <p:spPr bwMode="auto">
              <a:xfrm>
                <a:off x="8229600" y="4267200"/>
                <a:ext cx="228600" cy="22860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10800000" vert="eaVert"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4" name="Isosceles Triangle 49"/>
              <p:cNvSpPr>
                <a:spLocks noChangeArrowheads="1"/>
              </p:cNvSpPr>
              <p:nvPr/>
            </p:nvSpPr>
            <p:spPr bwMode="auto">
              <a:xfrm>
                <a:off x="8229600" y="4048118"/>
                <a:ext cx="228600" cy="304800"/>
              </a:xfrm>
              <a:prstGeom prst="triangle">
                <a:avLst>
                  <a:gd name="adj" fmla="val 50000"/>
                </a:avLst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10800000" vert="eaVert"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24" name="Group 50"/>
            <p:cNvGrpSpPr>
              <a:grpSpLocks/>
            </p:cNvGrpSpPr>
            <p:nvPr/>
          </p:nvGrpSpPr>
          <p:grpSpPr bwMode="auto">
            <a:xfrm rot="6390476">
              <a:off x="4471" y="1445"/>
              <a:ext cx="178" cy="76"/>
              <a:chOff x="8229600" y="4048118"/>
              <a:chExt cx="228600" cy="447682"/>
            </a:xfrm>
          </p:grpSpPr>
          <p:sp>
            <p:nvSpPr>
              <p:cNvPr id="31" name="Oval 48"/>
              <p:cNvSpPr>
                <a:spLocks noChangeArrowheads="1"/>
              </p:cNvSpPr>
              <p:nvPr/>
            </p:nvSpPr>
            <p:spPr bwMode="auto">
              <a:xfrm>
                <a:off x="8229600" y="4267200"/>
                <a:ext cx="228600" cy="22860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10800000" vert="eaVert"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2" name="Isosceles Triangle 49"/>
              <p:cNvSpPr>
                <a:spLocks noChangeArrowheads="1"/>
              </p:cNvSpPr>
              <p:nvPr/>
            </p:nvSpPr>
            <p:spPr bwMode="auto">
              <a:xfrm>
                <a:off x="8229600" y="4048118"/>
                <a:ext cx="228600" cy="304800"/>
              </a:xfrm>
              <a:prstGeom prst="triangle">
                <a:avLst>
                  <a:gd name="adj" fmla="val 50000"/>
                </a:avLst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10800000" vert="eaVert"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</p:grpSp>
        <p:sp>
          <p:nvSpPr>
            <p:cNvPr id="27" name="AutoShape 59"/>
            <p:cNvSpPr>
              <a:spLocks noChangeArrowheads="1"/>
            </p:cNvSpPr>
            <p:nvPr/>
          </p:nvSpPr>
          <p:spPr bwMode="auto">
            <a:xfrm>
              <a:off x="3888" y="3744"/>
              <a:ext cx="96" cy="96"/>
            </a:xfrm>
            <a:prstGeom prst="triangle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960" y="165849"/>
            <a:ext cx="3773751" cy="6311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915400" cy="6096000"/>
          </a:xfrm>
        </p:spPr>
        <p:txBody>
          <a:bodyPr/>
          <a:lstStyle/>
          <a:p>
            <a:pPr>
              <a:lnSpc>
                <a:spcPct val="120000"/>
              </a:lnSpc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Ion channels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Drugs bind to alter channel function (by blockade or opening).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Channels are responsible for influx or out-flux of ions through cell membranes.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They are activated by alteration in action potential.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e.g. local anesthetics: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block Na influx through Na channel in nerve fibers (Na channel blockers).</a:t>
            </a:r>
          </a:p>
          <a:p>
            <a:pPr>
              <a:lnSpc>
                <a:spcPct val="150000"/>
              </a:lnSpc>
              <a:spcBef>
                <a:spcPts val="600"/>
              </a:spcBef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247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915400" cy="6096000"/>
          </a:xfrm>
        </p:spPr>
        <p:txBody>
          <a:bodyPr/>
          <a:lstStyle/>
          <a:p>
            <a:pPr>
              <a:lnSpc>
                <a:spcPct val="120000"/>
              </a:lnSpc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Ion channels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e.g. Sulfonylurea drugs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(antidiabetic drugs):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block K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outflux via the K channels in pancreatic beta cells resulting in opening of calcium channels and insulin secretion.</a:t>
            </a:r>
          </a:p>
          <a:p>
            <a:pPr>
              <a:lnSpc>
                <a:spcPct val="90000"/>
              </a:lnSpc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7467600" cy="6096000"/>
          </a:xfrm>
        </p:spPr>
      </p:pic>
    </p:spTree>
    <p:extLst>
      <p:ext uri="{BB962C8B-B14F-4D97-AF65-F5344CB8AC3E}">
        <p14:creationId xmlns:p14="http://schemas.microsoft.com/office/powerpoint/2010/main" val="287363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29000" y="507642"/>
            <a:ext cx="2133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FF"/>
                </a:solidFill>
                <a:latin typeface="Broadway" pitchFamily="82" charset="0"/>
                <a:cs typeface="+mn-cs"/>
              </a:rPr>
              <a:t>&gt; Proteins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22500" y="774700"/>
            <a:ext cx="1143000" cy="1588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6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sp>
        <p:nvSpPr>
          <p:cNvPr id="25607" name="TextBox 23"/>
          <p:cNvSpPr txBox="1">
            <a:spLocks noChangeArrowheads="1"/>
          </p:cNvSpPr>
          <p:nvPr/>
        </p:nvSpPr>
        <p:spPr bwMode="auto">
          <a:xfrm>
            <a:off x="6553200" y="533400"/>
            <a:ext cx="2209800" cy="523875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Calibri" pitchFamily="34" charset="0"/>
              </a:rPr>
              <a:t>REGULATORY</a:t>
            </a: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1066800" y="1066801"/>
            <a:ext cx="6935788" cy="533400"/>
            <a:chOff x="1066800" y="2286794"/>
            <a:chExt cx="6934994" cy="913606"/>
          </a:xfrm>
        </p:grpSpPr>
        <p:cxnSp>
          <p:nvCxnSpPr>
            <p:cNvPr id="38" name="Straight Arrow Connector 37"/>
            <p:cNvCxnSpPr/>
            <p:nvPr/>
          </p:nvCxnSpPr>
          <p:spPr>
            <a:xfrm rot="5400000">
              <a:off x="926173" y="3047074"/>
              <a:ext cx="305065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66800" y="2895335"/>
              <a:ext cx="6933406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7696729" y="2590271"/>
              <a:ext cx="608541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304800" y="1524000"/>
            <a:ext cx="1752600" cy="89376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00FF"/>
                </a:solidFill>
                <a:latin typeface="+mn-lt"/>
                <a:cs typeface="+mn-cs"/>
              </a:rPr>
              <a:t>ION CHANNEL</a:t>
            </a:r>
          </a:p>
        </p:txBody>
      </p:sp>
      <p:sp>
        <p:nvSpPr>
          <p:cNvPr id="23" name="TextBox 55"/>
          <p:cNvSpPr txBox="1">
            <a:spLocks noChangeArrowheads="1"/>
          </p:cNvSpPr>
          <p:nvPr/>
        </p:nvSpPr>
        <p:spPr bwMode="auto">
          <a:xfrm>
            <a:off x="228600" y="2514600"/>
            <a:ext cx="8686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7300E6"/>
                </a:solidFill>
                <a:latin typeface="Calibri" pitchFamily="34" charset="0"/>
              </a:rPr>
              <a:t>Local Anesthetics </a:t>
            </a:r>
            <a:r>
              <a:rPr lang="en-US" sz="2200" i="1" dirty="0">
                <a:latin typeface="Calibri" pitchFamily="34" charset="0"/>
              </a:rPr>
              <a:t>block Na influx through </a:t>
            </a:r>
            <a:r>
              <a:rPr lang="en-US" sz="2200" b="1" dirty="0">
                <a:solidFill>
                  <a:srgbClr val="FF00FF"/>
                </a:solidFill>
                <a:latin typeface="Calibri" pitchFamily="34" charset="0"/>
              </a:rPr>
              <a:t>Na channel </a:t>
            </a:r>
          </a:p>
          <a:p>
            <a:r>
              <a:rPr lang="en-US" sz="2200" i="1" dirty="0">
                <a:latin typeface="Calibri" pitchFamily="34" charset="0"/>
              </a:rPr>
              <a:t>in nerve fibers. They are </a:t>
            </a:r>
            <a:r>
              <a:rPr lang="en-US" sz="2200" b="1" dirty="0">
                <a:solidFill>
                  <a:srgbClr val="7300E6"/>
                </a:solidFill>
                <a:latin typeface="Calibri" pitchFamily="34" charset="0"/>
              </a:rPr>
              <a:t>Na channel Blockers.</a:t>
            </a:r>
            <a:endParaRPr lang="en-US" sz="2400" i="1" dirty="0">
              <a:solidFill>
                <a:srgbClr val="7300E6"/>
              </a:solidFill>
              <a:latin typeface="Calibri" pitchFamily="34" charset="0"/>
            </a:endParaRPr>
          </a:p>
        </p:txBody>
      </p:sp>
      <p:pic>
        <p:nvPicPr>
          <p:cNvPr id="24" name="Picture 13" descr="voltgtan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3352800"/>
            <a:ext cx="5181600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Diamond 24"/>
          <p:cNvSpPr/>
          <p:nvPr/>
        </p:nvSpPr>
        <p:spPr>
          <a:xfrm>
            <a:off x="3352800" y="4876800"/>
            <a:ext cx="3124200" cy="6096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L.Anaesthesia</a:t>
            </a:r>
            <a:endParaRPr lang="en-US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588375" cy="6096000"/>
          </a:xfrm>
        </p:spPr>
        <p:txBody>
          <a:bodyPr/>
          <a:lstStyle/>
          <a:p>
            <a:pPr>
              <a:lnSpc>
                <a:spcPct val="120000"/>
              </a:lnSpc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Carrier molecules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800" dirty="0"/>
              <a:t>The drug binds to such molecules altering their transport ability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800" dirty="0"/>
              <a:t>Responsible for transport of ions and small organic molecules between intracellular compartments, through cell membranes or in extracellular fluids.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ga-IE" sz="2800" dirty="0"/>
              <a:t>e.g., Na+,K+-ATPase</a:t>
            </a:r>
            <a:r>
              <a:rPr lang="en-US" sz="2800" dirty="0"/>
              <a:t> inhibitor </a:t>
            </a:r>
            <a:endParaRPr lang="en-US" sz="2800" b="1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800" b="1" dirty="0" smtClean="0">
                <a:solidFill>
                  <a:srgbClr val="7030A0"/>
                </a:solidFill>
              </a:rPr>
              <a:t>Digoxin </a:t>
            </a:r>
            <a:r>
              <a:rPr lang="en-US" sz="2800" dirty="0"/>
              <a:t>that block </a:t>
            </a:r>
            <a:r>
              <a:rPr lang="en-US" sz="2800" dirty="0" smtClean="0"/>
              <a:t>Na efflux </a:t>
            </a:r>
            <a:r>
              <a:rPr lang="en-US" sz="2800" dirty="0"/>
              <a:t>via Na </a:t>
            </a:r>
            <a:r>
              <a:rPr lang="en-US" sz="2800" dirty="0" smtClean="0"/>
              <a:t>pump; used </a:t>
            </a:r>
            <a:r>
              <a:rPr lang="en-US" sz="2800" dirty="0"/>
              <a:t>in treatment of heart </a:t>
            </a:r>
            <a:r>
              <a:rPr lang="en-US" sz="2800" dirty="0" smtClean="0"/>
              <a:t>failure.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4565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588375" cy="6096000"/>
          </a:xfrm>
        </p:spPr>
        <p:txBody>
          <a:bodyPr/>
          <a:lstStyle/>
          <a:p>
            <a:pPr>
              <a:lnSpc>
                <a:spcPct val="120000"/>
              </a:lnSpc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Carrier molecules</a:t>
            </a:r>
          </a:p>
          <a:p>
            <a:pPr>
              <a:lnSpc>
                <a:spcPct val="150000"/>
              </a:lnSpc>
              <a:spcBef>
                <a:spcPts val="1800"/>
              </a:spcBef>
              <a:buFont typeface="Courier New" pitchFamily="49" charset="0"/>
              <a:buChar char="o"/>
            </a:pPr>
            <a:r>
              <a:rPr lang="en-US" sz="2800" b="1" dirty="0" smtClean="0">
                <a:solidFill>
                  <a:srgbClr val="7030A0"/>
                </a:solidFill>
              </a:rPr>
              <a:t>Digoxin: </a:t>
            </a:r>
            <a:r>
              <a:rPr lang="en-US" sz="2800" dirty="0" smtClean="0"/>
              <a:t>blocks Na efflux via </a:t>
            </a:r>
            <a:r>
              <a:rPr lang="en-US" sz="2800" b="1" u="sng" dirty="0" smtClean="0"/>
              <a:t>Na pump</a:t>
            </a:r>
            <a:r>
              <a:rPr lang="en-US" sz="2800" dirty="0" smtClean="0"/>
              <a:t>; used in treatment of heart failure.</a:t>
            </a:r>
          </a:p>
          <a:p>
            <a:pPr>
              <a:lnSpc>
                <a:spcPct val="150000"/>
              </a:lnSpc>
              <a:spcBef>
                <a:spcPts val="1800"/>
              </a:spcBef>
              <a:buFont typeface="Courier New" pitchFamily="49" charset="0"/>
              <a:buChar char="o"/>
            </a:pPr>
            <a:r>
              <a:rPr lang="en-US" sz="2800" b="1" dirty="0" smtClean="0">
                <a:solidFill>
                  <a:srgbClr val="7300E6"/>
                </a:solidFill>
                <a:latin typeface="Calibri" pitchFamily="34" charset="0"/>
              </a:rPr>
              <a:t>Cocaine: </a:t>
            </a:r>
            <a:r>
              <a:rPr lang="en-US" sz="2800" dirty="0" smtClean="0"/>
              <a:t>blocks </a:t>
            </a:r>
            <a:r>
              <a:rPr lang="en-US" sz="2800" dirty="0"/>
              <a:t>transport </a:t>
            </a:r>
            <a:r>
              <a:rPr lang="en-US" sz="2800" dirty="0" smtClean="0"/>
              <a:t>or reuptake of </a:t>
            </a:r>
            <a:r>
              <a:rPr lang="en-US" sz="2800" b="1" u="sng" dirty="0"/>
              <a:t>catec</a:t>
            </a:r>
            <a:r>
              <a:rPr lang="en-US" sz="2800" b="1" u="sng" dirty="0" smtClean="0"/>
              <a:t>holamines</a:t>
            </a:r>
            <a:r>
              <a:rPr lang="en-US" sz="2800" dirty="0" smtClean="0"/>
              <a:t> (dopamine) at </a:t>
            </a:r>
            <a:r>
              <a:rPr lang="en-US" sz="2800" dirty="0"/>
              <a:t>synaptic </a:t>
            </a:r>
            <a:r>
              <a:rPr lang="en-US" sz="2800" dirty="0" smtClean="0"/>
              <a:t>cleft </a:t>
            </a:r>
            <a:endParaRPr lang="en-US" sz="2800" dirty="0"/>
          </a:p>
          <a:p>
            <a:pPr>
              <a:lnSpc>
                <a:spcPct val="150000"/>
              </a:lnSpc>
              <a:spcBef>
                <a:spcPts val="1800"/>
              </a:spcBef>
              <a:buFont typeface="Courier New" pitchFamily="49" charset="0"/>
              <a:buChar char="o"/>
            </a:pPr>
            <a:r>
              <a:rPr lang="en-US" sz="2800" dirty="0" smtClean="0"/>
              <a:t>The </a:t>
            </a:r>
            <a:r>
              <a:rPr lang="en-US" sz="2800" dirty="0"/>
              <a:t>dopamine transporter can no longer perform its reuptake function, and thus </a:t>
            </a:r>
            <a:r>
              <a:rPr lang="en-US" sz="2800" dirty="0">
                <a:hlinkClick r:id="rId3" tooltip="Dopamine"/>
              </a:rPr>
              <a:t>dopamine</a:t>
            </a:r>
            <a:r>
              <a:rPr lang="en-US" sz="2800" dirty="0"/>
              <a:t> accumulates in the </a:t>
            </a:r>
            <a:r>
              <a:rPr lang="en-US" sz="2800" dirty="0">
                <a:hlinkClick r:id="rId4" tooltip="Synaptic cleft"/>
              </a:rPr>
              <a:t>synaptic cleft</a:t>
            </a:r>
            <a:r>
              <a:rPr lang="en-US" sz="2800" dirty="0" smtClean="0"/>
              <a:t>.</a:t>
            </a:r>
            <a:endParaRPr lang="en-US" sz="28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0723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10DC3"/>
                </a:solidFill>
              </a:rPr>
              <a:t>Effect of cocaine</a:t>
            </a:r>
            <a:endParaRPr lang="en-US" dirty="0">
              <a:solidFill>
                <a:srgbClr val="710DC3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00149"/>
            <a:ext cx="3648075" cy="47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8612" y="1417638"/>
            <a:ext cx="4471988" cy="4754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667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507642"/>
            <a:ext cx="2133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FF"/>
                </a:solidFill>
                <a:latin typeface="Broadway" pitchFamily="82" charset="0"/>
                <a:cs typeface="+mn-cs"/>
              </a:rPr>
              <a:t>&gt; Proteins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22500" y="774700"/>
            <a:ext cx="1143000" cy="1588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8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sp>
        <p:nvSpPr>
          <p:cNvPr id="23559" name="TextBox 23"/>
          <p:cNvSpPr txBox="1">
            <a:spLocks noChangeArrowheads="1"/>
          </p:cNvSpPr>
          <p:nvPr/>
        </p:nvSpPr>
        <p:spPr bwMode="auto">
          <a:xfrm>
            <a:off x="6553200" y="533400"/>
            <a:ext cx="2209800" cy="523875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Calibri" pitchFamily="34" charset="0"/>
              </a:rPr>
              <a:t>REGULATORY</a:t>
            </a:r>
          </a:p>
        </p:txBody>
      </p:sp>
      <p:grpSp>
        <p:nvGrpSpPr>
          <p:cNvPr id="23560" name="Group 46"/>
          <p:cNvGrpSpPr>
            <a:grpSpLocks/>
          </p:cNvGrpSpPr>
          <p:nvPr/>
        </p:nvGrpSpPr>
        <p:grpSpPr bwMode="auto">
          <a:xfrm>
            <a:off x="1066800" y="1066800"/>
            <a:ext cx="6935788" cy="912813"/>
            <a:chOff x="1066800" y="2286794"/>
            <a:chExt cx="6934994" cy="913606"/>
          </a:xfrm>
        </p:grpSpPr>
        <p:cxnSp>
          <p:nvCxnSpPr>
            <p:cNvPr id="38" name="Straight Arrow Connector 37"/>
            <p:cNvCxnSpPr/>
            <p:nvPr/>
          </p:nvCxnSpPr>
          <p:spPr>
            <a:xfrm rot="5400000">
              <a:off x="926173" y="3047074"/>
              <a:ext cx="305065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66800" y="2895335"/>
              <a:ext cx="6933406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7696729" y="2590271"/>
              <a:ext cx="608541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381000" y="1979613"/>
            <a:ext cx="1752600" cy="89376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00FF"/>
                </a:solidFill>
                <a:latin typeface="Calibri"/>
                <a:cs typeface="+mn-cs"/>
              </a:rPr>
              <a:t>CARRIER MOLECULE</a:t>
            </a:r>
          </a:p>
        </p:txBody>
      </p:sp>
      <p:sp>
        <p:nvSpPr>
          <p:cNvPr id="19" name="TextBox 55"/>
          <p:cNvSpPr txBox="1">
            <a:spLocks noChangeArrowheads="1"/>
          </p:cNvSpPr>
          <p:nvPr/>
        </p:nvSpPr>
        <p:spPr bwMode="auto">
          <a:xfrm>
            <a:off x="381000" y="3043238"/>
            <a:ext cx="8839200" cy="431800"/>
          </a:xfrm>
          <a:prstGeom prst="rect">
            <a:avLst/>
          </a:prstGeom>
          <a:solidFill>
            <a:srgbClr val="FFFFFF">
              <a:alpha val="38823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 err="1" smtClean="0">
                <a:solidFill>
                  <a:srgbClr val="7300E6"/>
                </a:solidFill>
                <a:latin typeface="Calibri" pitchFamily="34" charset="0"/>
              </a:rPr>
              <a:t>Digoxin</a:t>
            </a:r>
            <a:r>
              <a:rPr lang="en-US" sz="22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200" b="1" dirty="0">
                <a:solidFill>
                  <a:prstClr val="black"/>
                </a:solidFill>
                <a:latin typeface="Calibri" pitchFamily="34" charset="0"/>
              </a:rPr>
              <a:t>blocks efflux of Na by </a:t>
            </a:r>
            <a:r>
              <a:rPr lang="en-US" sz="2200" b="1" dirty="0">
                <a:solidFill>
                  <a:srgbClr val="FF00FF"/>
                </a:solidFill>
                <a:latin typeface="Calibri" pitchFamily="34" charset="0"/>
              </a:rPr>
              <a:t>Na pump</a:t>
            </a:r>
            <a:endParaRPr lang="en-US" sz="2400" b="1" dirty="0">
              <a:solidFill>
                <a:srgbClr val="FF00FF"/>
              </a:solidFill>
              <a:latin typeface="Calibri" pitchFamily="34" charset="0"/>
            </a:endParaRPr>
          </a:p>
        </p:txBody>
      </p:sp>
      <p:pic>
        <p:nvPicPr>
          <p:cNvPr id="17" name="Picture 19" descr="Na-K-pum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7237" y="2426494"/>
            <a:ext cx="63261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Diamond 20"/>
          <p:cNvSpPr/>
          <p:nvPr/>
        </p:nvSpPr>
        <p:spPr>
          <a:xfrm>
            <a:off x="4661338" y="3695700"/>
            <a:ext cx="1905000" cy="8382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 smtClean="0">
                <a:solidFill>
                  <a:prstClr val="black"/>
                </a:solidFill>
              </a:rPr>
              <a:t>Digoxin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077689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00850" y="78777"/>
            <a:ext cx="2187172" cy="3276600"/>
          </a:xfrm>
          <a:prstGeom prst="rect">
            <a:avLst/>
          </a:prstGeom>
          <a:noFill/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1460991"/>
            <a:ext cx="32004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52400" y="1905000"/>
            <a:ext cx="58674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7044C"/>
                </a:solidFill>
                <a:latin typeface="Calibri" pitchFamily="34" charset="0"/>
              </a:rPr>
              <a:t>Identify  different targets of drug action</a:t>
            </a:r>
            <a:endParaRPr lang="en-US" sz="2800" b="1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685800"/>
            <a:ext cx="60198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Ilos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4575502"/>
            <a:ext cx="61722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7044C"/>
                </a:solidFill>
                <a:latin typeface="Calibri" pitchFamily="34" charset="0"/>
              </a:rPr>
              <a:t>Elaborate on drug binding to receptors 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14300" y="3252847"/>
            <a:ext cx="62484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7044C"/>
                </a:solidFill>
                <a:latin typeface="Calibri" pitchFamily="34" charset="0"/>
              </a:rPr>
              <a:t>Differentiate between their patterns of </a:t>
            </a:r>
            <a:br>
              <a:rPr lang="en-US" sz="2800" b="1" dirty="0" smtClean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800" b="1" dirty="0" smtClean="0">
                <a:solidFill>
                  <a:srgbClr val="07044C"/>
                </a:solidFill>
                <a:latin typeface="Calibri" pitchFamily="34" charset="0"/>
              </a:rPr>
              <a:t> action; agonism versus antagonism</a:t>
            </a:r>
            <a:endParaRPr lang="en-US" sz="2800" b="1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4114801" y="228600"/>
            <a:ext cx="4736334" cy="6324600"/>
            <a:chOff x="1440" y="1008"/>
            <a:chExt cx="2866" cy="3064"/>
          </a:xfrm>
        </p:grpSpPr>
        <p:pic>
          <p:nvPicPr>
            <p:cNvPr id="4" name="Picture 3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</a:blip>
            <a:srcRect l="928" t="2826" r="43658" b="7004"/>
            <a:stretch>
              <a:fillRect/>
            </a:stretch>
          </p:blipFill>
          <p:spPr bwMode="auto">
            <a:xfrm>
              <a:off x="1440" y="1008"/>
              <a:ext cx="2866" cy="30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5" name="Rectangle 34"/>
            <p:cNvSpPr>
              <a:spLocks noChangeArrowheads="1"/>
            </p:cNvSpPr>
            <p:nvPr/>
          </p:nvSpPr>
          <p:spPr bwMode="auto">
            <a:xfrm>
              <a:off x="3536" y="3448"/>
              <a:ext cx="768" cy="508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E05B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b="1" dirty="0" err="1">
                  <a:solidFill>
                    <a:srgbClr val="FF00FF"/>
                  </a:solidFill>
                </a:rPr>
                <a:t>Tubulin</a:t>
              </a:r>
              <a:endParaRPr lang="en-US" b="1" dirty="0">
                <a:solidFill>
                  <a:srgbClr val="FF00FF"/>
                </a:solidFill>
              </a:endParaRPr>
            </a:p>
            <a:p>
              <a:pPr algn="ctr">
                <a:lnSpc>
                  <a:spcPct val="130000"/>
                </a:lnSpc>
              </a:pPr>
              <a:r>
                <a:rPr lang="en-US" b="1" dirty="0">
                  <a:solidFill>
                    <a:srgbClr val="FF00FF"/>
                  </a:solidFill>
                </a:rPr>
                <a:t>Structure</a:t>
              </a:r>
            </a:p>
          </p:txBody>
        </p:sp>
      </p:grp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588375" cy="6096000"/>
          </a:xfrm>
        </p:spPr>
        <p:txBody>
          <a:bodyPr/>
          <a:lstStyle/>
          <a:p>
            <a:pPr>
              <a:lnSpc>
                <a:spcPct val="120000"/>
              </a:lnSpc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Structural proteins</a:t>
            </a:r>
          </a:p>
          <a:p>
            <a:pPr>
              <a:lnSpc>
                <a:spcPct val="150000"/>
              </a:lnSpc>
              <a:buNone/>
            </a:pPr>
            <a:r>
              <a:rPr lang="ga-IE" sz="2800" dirty="0" smtClean="0">
                <a:latin typeface="Arial" pitchFamily="34" charset="0"/>
                <a:cs typeface="Arial" pitchFamily="34" charset="0"/>
              </a:rPr>
              <a:t>e.g.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tubulin is target for: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Vincristine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anticancer agent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Colchicine 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used in treatment of gout</a:t>
            </a:r>
          </a:p>
          <a:p>
            <a:pPr>
              <a:lnSpc>
                <a:spcPct val="90000"/>
              </a:lnSpc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458200" cy="5826125"/>
          </a:xfrm>
        </p:spPr>
        <p:txBody>
          <a:bodyPr/>
          <a:lstStyle/>
          <a:p>
            <a:pPr algn="l" rtl="0">
              <a:buFont typeface="Wingdings" pitchFamily="2" charset="2"/>
              <a:buNone/>
            </a:pPr>
            <a:endParaRPr lang="en-US" b="1" dirty="0">
              <a:solidFill>
                <a:srgbClr val="FFFF00"/>
              </a:solidFill>
            </a:endParaRPr>
          </a:p>
          <a:p>
            <a:pPr algn="l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Binding Forces between drugs and receptors</a:t>
            </a:r>
          </a:p>
          <a:p>
            <a:pPr algn="l" rtl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lvl="1" algn="l" rtl="0"/>
            <a:r>
              <a:rPr lang="en-US" b="1" dirty="0"/>
              <a:t>Ionic bond.</a:t>
            </a:r>
          </a:p>
          <a:p>
            <a:pPr lvl="1" algn="l" rtl="0"/>
            <a:r>
              <a:rPr lang="en-US" b="1" dirty="0"/>
              <a:t>Van-Dar-Waal.</a:t>
            </a:r>
          </a:p>
          <a:p>
            <a:pPr lvl="1" algn="l" rtl="0"/>
            <a:r>
              <a:rPr lang="en-US" b="1" dirty="0"/>
              <a:t>Hydrogen bond.</a:t>
            </a:r>
          </a:p>
          <a:p>
            <a:pPr lvl="1" algn="l" rtl="0"/>
            <a:r>
              <a:rPr lang="en-US" b="1" dirty="0"/>
              <a:t>Covalent bond.</a:t>
            </a:r>
          </a:p>
          <a:p>
            <a:pPr algn="l" rtl="0">
              <a:buFont typeface="Wingdings" pitchFamily="2" charset="2"/>
              <a:buNone/>
            </a:pPr>
            <a:endParaRPr lang="en-US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" y="104775"/>
            <a:ext cx="8972550" cy="6448425"/>
          </a:xfrm>
        </p:spPr>
        <p:txBody>
          <a:bodyPr/>
          <a:lstStyle/>
          <a:p>
            <a:pPr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</a:rPr>
              <a:t>Affinity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b="1" dirty="0"/>
              <a:t>	Ability of a drug to combine with the receptor.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b="1" dirty="0"/>
              <a:t>	D + R     </a:t>
            </a:r>
            <a:r>
              <a:rPr lang="en-US" b="1" dirty="0" smtClean="0"/>
              <a:t>		D-R </a:t>
            </a:r>
            <a:r>
              <a:rPr lang="en-US" b="1" dirty="0"/>
              <a:t>complex   </a:t>
            </a:r>
            <a:r>
              <a:rPr lang="en-US" b="1" dirty="0" smtClean="0"/>
              <a:t>             </a:t>
            </a:r>
            <a:r>
              <a:rPr lang="en-US" b="1" dirty="0"/>
              <a:t>Effect.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0000"/>
                </a:solidFill>
              </a:rPr>
              <a:t>Efficacy </a:t>
            </a:r>
            <a:r>
              <a:rPr lang="en-US" b="1" dirty="0">
                <a:solidFill>
                  <a:srgbClr val="FF0000"/>
                </a:solidFill>
              </a:rPr>
              <a:t>(Intrinsic Activity) </a:t>
            </a:r>
          </a:p>
          <a:p>
            <a:pPr lvl="1" algn="l" rtl="0">
              <a:lnSpc>
                <a:spcPct val="150000"/>
              </a:lnSpc>
              <a:spcBef>
                <a:spcPts val="0"/>
              </a:spcBef>
            </a:pPr>
            <a:r>
              <a:rPr lang="en-US" b="1" dirty="0"/>
              <a:t>Capacity of a </a:t>
            </a:r>
            <a:r>
              <a:rPr lang="en-US" b="1" dirty="0" smtClean="0"/>
              <a:t>drug receptor complex (D-R) to </a:t>
            </a:r>
            <a:r>
              <a:rPr lang="en-US" b="1" dirty="0"/>
              <a:t>produce an action.</a:t>
            </a:r>
          </a:p>
          <a:p>
            <a:pPr lvl="1" algn="l" rtl="0">
              <a:lnSpc>
                <a:spcPct val="150000"/>
              </a:lnSpc>
              <a:spcBef>
                <a:spcPts val="0"/>
              </a:spcBef>
            </a:pPr>
            <a:r>
              <a:rPr lang="en-US" b="1" dirty="0"/>
              <a:t>is the maximal response produced by a drug </a:t>
            </a:r>
            <a:r>
              <a:rPr lang="en-US" b="1" dirty="0">
                <a:solidFill>
                  <a:srgbClr val="FF0000"/>
                </a:solidFill>
              </a:rPr>
              <a:t>(E max).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752600" y="2057400"/>
            <a:ext cx="1066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410200" y="2019300"/>
            <a:ext cx="1066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740775" cy="6296025"/>
          </a:xfrm>
        </p:spPr>
        <p:txBody>
          <a:bodyPr/>
          <a:lstStyle/>
          <a:p>
            <a:pPr marL="712788" indent="-708025" algn="l" rtl="0">
              <a:buNone/>
            </a:pPr>
            <a:r>
              <a:rPr lang="en-US" b="1" dirty="0">
                <a:solidFill>
                  <a:srgbClr val="FF0000"/>
                </a:solidFill>
              </a:rPr>
              <a:t>Agonist</a:t>
            </a:r>
          </a:p>
          <a:p>
            <a:pPr marL="712788" indent="-708025" algn="l" rtl="0">
              <a:buFont typeface="Wingdings" pitchFamily="2" charset="2"/>
              <a:buNone/>
            </a:pPr>
            <a:r>
              <a:rPr lang="en-US" b="1" dirty="0"/>
              <a:t>	is a drug  that combines  with receptor and elicit a response </a:t>
            </a:r>
            <a:r>
              <a:rPr lang="en-US" b="1" dirty="0" smtClean="0">
                <a:solidFill>
                  <a:srgbClr val="710DC3"/>
                </a:solidFill>
              </a:rPr>
              <a:t>(has </a:t>
            </a:r>
            <a:r>
              <a:rPr lang="en-US" b="1" dirty="0">
                <a:solidFill>
                  <a:srgbClr val="710DC3"/>
                </a:solidFill>
              </a:rPr>
              <a:t>affinity and efficacy)</a:t>
            </a:r>
            <a:r>
              <a:rPr lang="en-US" b="1" dirty="0"/>
              <a:t>.</a:t>
            </a:r>
            <a:r>
              <a:rPr lang="en-US" dirty="0"/>
              <a:t> </a:t>
            </a:r>
            <a:endParaRPr lang="en-US" b="1" dirty="0" smtClean="0"/>
          </a:p>
          <a:p>
            <a:pPr marL="712788" indent="-708025" algn="l" rtl="0">
              <a:buFont typeface="Wingdings" pitchFamily="2" charset="2"/>
              <a:buNone/>
            </a:pPr>
            <a:r>
              <a:rPr lang="en-US" b="1" dirty="0" smtClean="0"/>
              <a:t>      </a:t>
            </a:r>
          </a:p>
          <a:p>
            <a:pPr marL="712788" indent="-708025" algn="l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Antagonist</a:t>
            </a:r>
          </a:p>
          <a:p>
            <a:pPr marL="712788" indent="-708025" algn="l" rtl="0">
              <a:spcBef>
                <a:spcPts val="1200"/>
              </a:spcBef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b="1" dirty="0"/>
              <a:t>is a drug that combines with a receptor without producing responses. It blocks the action of the agonist </a:t>
            </a:r>
            <a:r>
              <a:rPr lang="en-US" b="1" dirty="0">
                <a:solidFill>
                  <a:srgbClr val="710DC3"/>
                </a:solidFill>
              </a:rPr>
              <a:t>(has affinity but no or zero efficacy). </a:t>
            </a:r>
            <a:endParaRPr lang="en-US" b="1" dirty="0" smtClean="0">
              <a:solidFill>
                <a:srgbClr val="710DC3"/>
              </a:solidFill>
            </a:endParaRPr>
          </a:p>
          <a:p>
            <a:pPr marL="712788" indent="-708025" algn="l" rtl="0">
              <a:spcBef>
                <a:spcPts val="1200"/>
              </a:spcBef>
              <a:buFont typeface="Wingdings" pitchFamily="2" charset="2"/>
              <a:buNone/>
            </a:pPr>
            <a:r>
              <a:rPr lang="en-US" b="1" dirty="0" smtClean="0">
                <a:solidFill>
                  <a:srgbClr val="710DC3"/>
                </a:solidFill>
              </a:rPr>
              <a:t>	</a:t>
            </a:r>
            <a:r>
              <a:rPr lang="en-US" b="1" dirty="0"/>
              <a:t>e.g. atropine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683" y="1600200"/>
            <a:ext cx="4346825" cy="43437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0232" y="774412"/>
            <a:ext cx="41369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2788" lvl="0" indent="-708025" eaLnBrk="0" hangingPunct="0">
              <a:spcBef>
                <a:spcPct val="2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Calibri"/>
              </a:rPr>
              <a:t>Agonist and Antagonist</a:t>
            </a:r>
            <a:endParaRPr lang="en-US" sz="3200" b="1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225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1"/>
            <a:ext cx="8763000" cy="6046788"/>
          </a:xfrm>
        </p:spPr>
        <p:txBody>
          <a:bodyPr/>
          <a:lstStyle/>
          <a:p>
            <a:pPr marL="182563" indent="-182563" algn="l" rtl="0">
              <a:buNone/>
            </a:pPr>
            <a:r>
              <a:rPr lang="en-US" b="1" dirty="0">
                <a:solidFill>
                  <a:srgbClr val="FF0000"/>
                </a:solidFill>
              </a:rPr>
              <a:t>Agonist</a:t>
            </a:r>
          </a:p>
          <a:p>
            <a:pPr marL="852488" lvl="1" algn="l" rtl="0">
              <a:buClr>
                <a:srgbClr val="FFFF00"/>
              </a:buClr>
              <a:buNone/>
            </a:pPr>
            <a:r>
              <a:rPr lang="en-US" sz="3200" b="1" dirty="0" smtClean="0"/>
              <a:t>Full </a:t>
            </a:r>
            <a:r>
              <a:rPr lang="en-US" sz="3200" b="1" dirty="0"/>
              <a:t>agonist.</a:t>
            </a:r>
          </a:p>
          <a:p>
            <a:pPr marL="852488" lvl="1" algn="l" rtl="0">
              <a:buClr>
                <a:srgbClr val="FFFF00"/>
              </a:buClr>
              <a:buNone/>
            </a:pPr>
            <a:r>
              <a:rPr lang="en-US" sz="3200" b="1" dirty="0" smtClean="0"/>
              <a:t>Partial </a:t>
            </a:r>
            <a:r>
              <a:rPr lang="en-US" sz="3200" b="1" dirty="0"/>
              <a:t>agonist.</a:t>
            </a:r>
          </a:p>
          <a:p>
            <a:pPr marL="182563" indent="-182563" algn="ctr" rtl="0">
              <a:buFont typeface="Wingdings" pitchFamily="2" charset="2"/>
              <a:buNone/>
            </a:pPr>
            <a:endParaRPr lang="en-US" b="1" dirty="0">
              <a:solidFill>
                <a:srgbClr val="FFFF00"/>
              </a:solidFill>
            </a:endParaRPr>
          </a:p>
          <a:p>
            <a:pPr marL="182563" indent="-182563" algn="l" rtl="0">
              <a:buFont typeface="Wingdings" pitchFamily="2" charset="2"/>
              <a:buNone/>
            </a:pPr>
            <a:r>
              <a:rPr lang="en-US" b="1" dirty="0">
                <a:solidFill>
                  <a:srgbClr val="FF0000"/>
                </a:solidFill>
              </a:rPr>
              <a:t>Full Agonist</a:t>
            </a:r>
          </a:p>
          <a:p>
            <a:pPr marL="182563" indent="-182563" algn="l" rtl="0">
              <a:lnSpc>
                <a:spcPct val="15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b="1" dirty="0"/>
              <a:t>A drug that combines with its specific receptor to produce maximal effect by increasing its concentration </a:t>
            </a:r>
            <a:r>
              <a:rPr lang="en-US" b="1" dirty="0" smtClean="0">
                <a:solidFill>
                  <a:srgbClr val="710DC3"/>
                </a:solidFill>
              </a:rPr>
              <a:t>(affinity &amp; high efficacy).</a:t>
            </a:r>
          </a:p>
          <a:p>
            <a:pPr marL="182563" indent="-182563" algn="l" rtl="0">
              <a:lnSpc>
                <a:spcPct val="15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b="1" dirty="0"/>
              <a:t>e.g. acetylcholine (Ach).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686800" cy="5826125"/>
          </a:xfrm>
        </p:spPr>
        <p:txBody>
          <a:bodyPr/>
          <a:lstStyle/>
          <a:p>
            <a:pPr marL="182563" indent="-182563"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Partial Agonist</a:t>
            </a:r>
          </a:p>
          <a:p>
            <a:pPr marL="182563" indent="-182563" algn="l" rtl="0">
              <a:spcBef>
                <a:spcPts val="1200"/>
              </a:spcBef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b="1" dirty="0"/>
              <a:t>combines with its receptor &amp; evokes a response as a full agonist but </a:t>
            </a:r>
            <a:r>
              <a:rPr lang="en-US" b="1" dirty="0" smtClean="0"/>
              <a:t>produces submaximal </a:t>
            </a:r>
            <a:r>
              <a:rPr lang="en-US" b="1" dirty="0"/>
              <a:t>effect regardless of concentration </a:t>
            </a:r>
            <a:r>
              <a:rPr lang="en-US" b="1" dirty="0" smtClean="0">
                <a:solidFill>
                  <a:srgbClr val="710DC3"/>
                </a:solidFill>
              </a:rPr>
              <a:t>(affinity </a:t>
            </a:r>
            <a:r>
              <a:rPr lang="en-US" b="1" dirty="0">
                <a:solidFill>
                  <a:srgbClr val="710DC3"/>
                </a:solidFill>
              </a:rPr>
              <a:t>&amp; partial efficacy).</a:t>
            </a:r>
          </a:p>
          <a:p>
            <a:pPr marL="182563" indent="-182563" algn="l" rtl="0">
              <a:lnSpc>
                <a:spcPct val="90000"/>
              </a:lnSpc>
              <a:buFont typeface="Wingdings" pitchFamily="2" charset="2"/>
              <a:buNone/>
            </a:pPr>
            <a:endParaRPr lang="en-US" b="1" dirty="0"/>
          </a:p>
          <a:p>
            <a:pPr marL="182563" indent="-182563" algn="l" rtl="0">
              <a:lnSpc>
                <a:spcPct val="90000"/>
              </a:lnSpc>
            </a:pPr>
            <a:r>
              <a:rPr lang="en-US" dirty="0"/>
              <a:t> </a:t>
            </a:r>
            <a:r>
              <a:rPr lang="en-US" dirty="0" smtClean="0"/>
              <a:t>e.g. pindolol </a:t>
            </a:r>
          </a:p>
          <a:p>
            <a:pPr marL="182563" indent="-182563">
              <a:lnSpc>
                <a:spcPct val="90000"/>
              </a:lnSpc>
            </a:pPr>
            <a:r>
              <a:rPr lang="en-US" dirty="0">
                <a:latin typeface="Arial Narrow" pitchFamily="34" charset="0"/>
              </a:rPr>
              <a:t>a beta blocker which is a </a:t>
            </a:r>
            <a:r>
              <a:rPr lang="en-US" b="1" dirty="0">
                <a:solidFill>
                  <a:srgbClr val="710D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partial agonist</a:t>
            </a:r>
            <a:r>
              <a:rPr lang="en-US" dirty="0">
                <a:solidFill>
                  <a:srgbClr val="710DC3"/>
                </a:solidFill>
                <a:latin typeface="Arial Narrow" pitchFamily="34" charset="0"/>
              </a:rPr>
              <a:t>, </a:t>
            </a:r>
            <a:r>
              <a:rPr lang="en-US" dirty="0">
                <a:latin typeface="Arial Narrow" pitchFamily="34" charset="0"/>
              </a:rPr>
              <a:t>produces less decrease in heart rate than pure antagonists such as propranolol.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[D] (concentration units) % Maximal Effect 0.01 0.10 1.00 10.00 100.00 1000.00 0.0 0.2 0.4 0.6 0.8 1.0 Partial agonist Ful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52400"/>
            <a:ext cx="8534400" cy="647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473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24600" y="152400"/>
            <a:ext cx="2187172" cy="3276600"/>
          </a:xfrm>
          <a:prstGeom prst="rect">
            <a:avLst/>
          </a:prstGeom>
          <a:noFill/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1676400"/>
            <a:ext cx="32004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52400" y="1371600"/>
            <a:ext cx="6858000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Affinity</a:t>
            </a:r>
            <a:r>
              <a:rPr lang="en-US" sz="2800" dirty="0" smtClean="0">
                <a:solidFill>
                  <a:prstClr val="black"/>
                </a:solidFill>
              </a:rPr>
              <a:t> is the capacity of a drug to form a complex with the receptor(DR complex)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9902" y="4356748"/>
            <a:ext cx="80010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The value of intrinsic activity ranges from 0 to 1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3467" y="3157210"/>
            <a:ext cx="8305800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Efficacy</a:t>
            </a:r>
            <a:r>
              <a:rPr lang="en-US" sz="2800" dirty="0" smtClean="0">
                <a:solidFill>
                  <a:prstClr val="black"/>
                </a:solidFill>
              </a:rPr>
              <a:t>(Intrinsic activity) the ability of the drug once bound to the receptor to trigger response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381000"/>
            <a:ext cx="68580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Algerian" pitchFamily="82" charset="0"/>
              </a:rPr>
              <a:t>Terms Definitions</a:t>
            </a:r>
            <a:endParaRPr lang="en-US" sz="2800" dirty="0">
              <a:solidFill>
                <a:prstClr val="black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846684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24600" y="152400"/>
            <a:ext cx="2187172" cy="3276600"/>
          </a:xfrm>
          <a:prstGeom prst="rect">
            <a:avLst/>
          </a:prstGeom>
          <a:noFill/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1676400"/>
            <a:ext cx="32004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52400" y="1371600"/>
            <a:ext cx="6858000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Affinity</a:t>
            </a:r>
            <a:r>
              <a:rPr lang="en-US" sz="2800" dirty="0" smtClean="0"/>
              <a:t> is the capacity of a drug to form a complex with the receptor(DR complex)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" y="5179766"/>
            <a:ext cx="83058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Antagonist</a:t>
            </a:r>
            <a:r>
              <a:rPr lang="en-US" sz="2800" dirty="0" smtClean="0"/>
              <a:t> having full affinity to the receptor but no intrinsic activity(0</a:t>
            </a:r>
            <a:r>
              <a:rPr lang="en-US" dirty="0" smtClean="0"/>
              <a:t>) </a:t>
            </a:r>
            <a:r>
              <a:rPr lang="en-US" sz="2800" dirty="0" smtClean="0"/>
              <a:t>e.g. atropine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52400" y="1371600"/>
            <a:ext cx="86868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Full agonist </a:t>
            </a:r>
            <a:r>
              <a:rPr lang="en-US" sz="2800" dirty="0" smtClean="0"/>
              <a:t>having a full affinity to the receptor and a maximal intrinsic activity (1) e.g. acetylcholine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" y="3184664"/>
            <a:ext cx="81534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Partial agonist </a:t>
            </a:r>
            <a:r>
              <a:rPr lang="en-US" sz="2800" dirty="0" smtClean="0"/>
              <a:t>having a full affinity to the receptor but with low intrinsic activity (&lt;1) e.g. pindolol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0" y="381000"/>
            <a:ext cx="68580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Terms Definitions</a:t>
            </a:r>
            <a:endParaRPr lang="en-US" sz="2800" dirty="0">
              <a:latin typeface="Algerian" pitchFamily="82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8600" y="1676400"/>
            <a:ext cx="8610600" cy="3804118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en-US" sz="2800" dirty="0" smtClean="0"/>
              <a:t>Pharmacodynamics is a branch of pharmacology that deals with the study of the biochemical and physiological effects of drugs and their mechanisms of action. </a:t>
            </a:r>
          </a:p>
          <a:p>
            <a:pPr>
              <a:spcBef>
                <a:spcPts val="1200"/>
              </a:spcBef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066800" y="304800"/>
            <a:ext cx="62484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Algerian" pitchFamily="82" charset="0"/>
              </a:rPr>
              <a:t>What is Pharmacodynamics?</a:t>
            </a:r>
            <a:endParaRPr lang="en-US" sz="3200" dirty="0">
              <a:solidFill>
                <a:srgbClr val="0000FF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4944070"/>
            <a:ext cx="622478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PHARMACOLOGY</a:t>
            </a:r>
          </a:p>
        </p:txBody>
      </p: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8601" y="228600"/>
            <a:ext cx="2187172" cy="3276600"/>
          </a:xfrm>
          <a:prstGeom prst="rect">
            <a:avLst/>
          </a:prstGeom>
          <a:noFill/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716088"/>
            <a:ext cx="32004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WordArt 3"/>
          <p:cNvSpPr>
            <a:spLocks noChangeArrowheads="1" noChangeShapeType="1" noTextEdit="1"/>
          </p:cNvSpPr>
          <p:nvPr/>
        </p:nvSpPr>
        <p:spPr bwMode="auto">
          <a:xfrm>
            <a:off x="5816600" y="1912815"/>
            <a:ext cx="609600" cy="906585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CCFF">
                      <a:alpha val="50000"/>
                    </a:srgbClr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21" name="WordArt 4"/>
          <p:cNvSpPr>
            <a:spLocks noChangeArrowheads="1" noChangeShapeType="1" noTextEdit="1"/>
          </p:cNvSpPr>
          <p:nvPr/>
        </p:nvSpPr>
        <p:spPr bwMode="auto">
          <a:xfrm>
            <a:off x="5054600" y="846015"/>
            <a:ext cx="812800" cy="906585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CCFF">
                      <a:alpha val="50000"/>
                    </a:srgbClr>
                  </a:outerShdw>
                </a:effectLst>
                <a:latin typeface="Arial Black"/>
              </a:rPr>
              <a:t>G</a:t>
            </a:r>
          </a:p>
        </p:txBody>
      </p:sp>
      <p:sp>
        <p:nvSpPr>
          <p:cNvPr id="22" name="WordArt 5"/>
          <p:cNvSpPr>
            <a:spLocks noChangeArrowheads="1" noChangeShapeType="1" noTextEdit="1"/>
          </p:cNvSpPr>
          <p:nvPr/>
        </p:nvSpPr>
        <p:spPr bwMode="auto">
          <a:xfrm>
            <a:off x="6807200" y="3970215"/>
            <a:ext cx="609600" cy="906585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CCFF">
                      <a:alpha val="50000"/>
                    </a:srgbClr>
                  </a:outerShdw>
                </a:effectLst>
                <a:latin typeface="Arial Black"/>
              </a:rPr>
              <a:t>D</a:t>
            </a:r>
            <a:endParaRPr lang="en-US" sz="36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rgbClr val="FFBDFF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CCFF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3" name="WordArt 6"/>
          <p:cNvSpPr>
            <a:spLocks noChangeArrowheads="1" noChangeShapeType="1" noTextEdit="1"/>
          </p:cNvSpPr>
          <p:nvPr/>
        </p:nvSpPr>
        <p:spPr bwMode="auto">
          <a:xfrm>
            <a:off x="6883400" y="1143000"/>
            <a:ext cx="584200" cy="7620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CCFF">
                      <a:alpha val="50000"/>
                    </a:srgbClr>
                  </a:outerShdw>
                </a:effectLst>
                <a:latin typeface="Arial Black"/>
              </a:rPr>
              <a:t>U</a:t>
            </a:r>
            <a:endParaRPr lang="en-US" sz="36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rgbClr val="FFBDFF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CCFF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4" name="WordArt 7"/>
          <p:cNvSpPr>
            <a:spLocks noChangeArrowheads="1" noChangeShapeType="1" noTextEdit="1"/>
          </p:cNvSpPr>
          <p:nvPr/>
        </p:nvSpPr>
        <p:spPr bwMode="auto">
          <a:xfrm>
            <a:off x="6121400" y="2903415"/>
            <a:ext cx="609600" cy="991577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CCFF">
                      <a:alpha val="50000"/>
                    </a:srgbClr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25" name="WordArt 8"/>
          <p:cNvSpPr>
            <a:spLocks noChangeArrowheads="1" noChangeShapeType="1" noTextEdit="1"/>
          </p:cNvSpPr>
          <p:nvPr/>
        </p:nvSpPr>
        <p:spPr bwMode="auto">
          <a:xfrm>
            <a:off x="7416800" y="2057400"/>
            <a:ext cx="711200" cy="878254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CCFF">
                      <a:alpha val="50000"/>
                    </a:srgbClr>
                  </a:outerShdw>
                </a:effectLst>
                <a:latin typeface="Arial Black"/>
              </a:rPr>
              <a:t>C</a:t>
            </a:r>
          </a:p>
        </p:txBody>
      </p:sp>
      <p:sp>
        <p:nvSpPr>
          <p:cNvPr id="26" name="WordArt 9"/>
          <p:cNvSpPr>
            <a:spLocks noChangeArrowheads="1" noChangeShapeType="1" noTextEdit="1"/>
          </p:cNvSpPr>
          <p:nvPr/>
        </p:nvSpPr>
        <p:spPr bwMode="auto">
          <a:xfrm>
            <a:off x="8178800" y="2971800"/>
            <a:ext cx="660400" cy="963246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CCFF">
                      <a:alpha val="50000"/>
                    </a:srgbClr>
                  </a:outerShdw>
                </a:effectLst>
                <a:latin typeface="Arial Black"/>
              </a:rPr>
              <a:t>K</a:t>
            </a:r>
          </a:p>
        </p:txBody>
      </p:sp>
      <p:sp>
        <p:nvSpPr>
          <p:cNvPr id="27" name="WordArt 10"/>
          <p:cNvSpPr>
            <a:spLocks noChangeArrowheads="1" noChangeShapeType="1" noTextEdit="1"/>
          </p:cNvSpPr>
          <p:nvPr/>
        </p:nvSpPr>
        <p:spPr bwMode="auto">
          <a:xfrm>
            <a:off x="6324600" y="304800"/>
            <a:ext cx="609600" cy="950259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CCFF">
                      <a:alpha val="50000"/>
                    </a:srgbClr>
                  </a:outerShdw>
                </a:effectLst>
                <a:latin typeface="Arial Black"/>
              </a:rPr>
              <a:t>L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47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1" grpId="3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6200" y="1923395"/>
            <a:ext cx="8839200" cy="4401205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rgbClr val="C00000"/>
              </a:solidFill>
            </a:endParaRPr>
          </a:p>
          <a:p>
            <a:r>
              <a:rPr lang="en-US" sz="2800" b="1" dirty="0" smtClean="0">
                <a:solidFill>
                  <a:srgbClr val="C00000"/>
                </a:solidFill>
              </a:rPr>
              <a:t>Drugs can produce their actions by:</a:t>
            </a:r>
          </a:p>
          <a:p>
            <a:endParaRPr lang="en-US" sz="2800" b="1" dirty="0" smtClean="0">
              <a:solidFill>
                <a:srgbClr val="0000FF"/>
              </a:solidFill>
            </a:endParaRPr>
          </a:p>
          <a:p>
            <a:pPr marL="514350" indent="-514350">
              <a:buAutoNum type="arabicParenR"/>
            </a:pPr>
            <a:r>
              <a:rPr lang="en-US" sz="2800" b="1" dirty="0" smtClean="0">
                <a:solidFill>
                  <a:srgbClr val="0000FF"/>
                </a:solidFill>
              </a:rPr>
              <a:t>Binding with biomolecules (Receptor-mediated mechanisms):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dirty="0"/>
              <a:t>Biomolecules = Targets=Receptors 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Mostly protein in nature </a:t>
            </a:r>
            <a:r>
              <a:rPr lang="en-US" sz="2800" b="1" dirty="0">
                <a:solidFill>
                  <a:srgbClr val="710DC3"/>
                </a:solidFill>
              </a:rPr>
              <a:t>(protein target).</a:t>
            </a:r>
          </a:p>
          <a:p>
            <a:pPr marL="514350" indent="-514350">
              <a:buAutoNum type="arabicParenR"/>
            </a:pPr>
            <a:endParaRPr lang="en-US" sz="2800" dirty="0" smtClean="0"/>
          </a:p>
          <a:p>
            <a:pPr marL="514350" indent="-514350">
              <a:buAutoNum type="arabicParenR"/>
            </a:pPr>
            <a:r>
              <a:rPr lang="en-US" sz="2800" b="1" dirty="0" smtClean="0">
                <a:solidFill>
                  <a:srgbClr val="0000FF"/>
                </a:solidFill>
              </a:rPr>
              <a:t>Non receptor-mediated mechanisms </a:t>
            </a:r>
            <a:r>
              <a:rPr lang="en-US" sz="2800" dirty="0" smtClean="0"/>
              <a:t>Physiochemical properties of drugs.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152400"/>
            <a:ext cx="8610600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Algerian" pitchFamily="82" charset="0"/>
              </a:rPr>
              <a:t>What are the mechanisms of drug action?</a:t>
            </a:r>
          </a:p>
          <a:p>
            <a:endParaRPr lang="en-US" sz="3200" dirty="0">
              <a:solidFill>
                <a:srgbClr val="0000FF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04800" y="2088850"/>
            <a:ext cx="8610600" cy="4311950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Binding with biomolecules (Targets)</a:t>
            </a:r>
            <a:endParaRPr lang="en-US" sz="2800" dirty="0" smtClean="0">
              <a:solidFill>
                <a:srgbClr val="C00000"/>
              </a:solidFill>
            </a:endParaRPr>
          </a:p>
          <a:p>
            <a:endParaRPr lang="en-US" sz="2800" b="1" dirty="0" smtClean="0">
              <a:solidFill>
                <a:srgbClr val="0000FF"/>
              </a:solidFill>
            </a:endParaRPr>
          </a:p>
          <a:p>
            <a:r>
              <a:rPr lang="en-US" sz="2800" b="1" dirty="0" smtClean="0">
                <a:solidFill>
                  <a:srgbClr val="0000FF"/>
                </a:solidFill>
              </a:rPr>
              <a:t>Protein targets for drug binding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2800" dirty="0" smtClean="0"/>
              <a:t> Physiological receptors </a:t>
            </a:r>
          </a:p>
          <a:p>
            <a:pPr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2800" dirty="0" smtClean="0"/>
              <a:t> Enzymes</a:t>
            </a:r>
          </a:p>
          <a:p>
            <a:pPr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2800" dirty="0" smtClean="0"/>
              <a:t> Ion channels           </a:t>
            </a:r>
          </a:p>
          <a:p>
            <a:pPr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2800" dirty="0" smtClean="0"/>
              <a:t> Carriers</a:t>
            </a:r>
          </a:p>
          <a:p>
            <a:pPr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2800" dirty="0" smtClean="0"/>
              <a:t> Structural protein 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</a:pP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152400"/>
            <a:ext cx="8686800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Algerian" pitchFamily="82" charset="0"/>
              </a:rPr>
              <a:t>What are the mechanisms of drug action?</a:t>
            </a:r>
          </a:p>
          <a:p>
            <a:endParaRPr lang="en-US" sz="3200" dirty="0">
              <a:solidFill>
                <a:srgbClr val="0000FF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812212" cy="6408737"/>
          </a:xfrm>
        </p:spPr>
        <p:txBody>
          <a:bodyPr/>
          <a:lstStyle/>
          <a:p>
            <a:pPr algn="l" rtl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Non receptor–mediated mechanisms</a:t>
            </a:r>
          </a:p>
          <a:p>
            <a:pPr algn="l" rtl="0" eaLnBrk="1" hangingPunct="1">
              <a:lnSpc>
                <a:spcPct val="90000"/>
              </a:lnSpc>
              <a:buNone/>
            </a:pPr>
            <a:endParaRPr lang="en-US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l" rtl="0" eaLnBrk="1" hangingPunct="1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Chemical action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Neutralization of gastric acidity by antacids.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3400" b="1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3400" b="1" dirty="0" smtClean="0">
                <a:solidFill>
                  <a:srgbClr val="0000FF"/>
                </a:solidFill>
              </a:rPr>
              <a:t>Physical action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Osmotic diuretics.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Purgatives used in treatment of constipation e.g. MgSO4</a:t>
            </a:r>
          </a:p>
          <a:p>
            <a:pPr lvl="1" algn="l" rtl="0" eaLnBrk="1" hangingPunct="1">
              <a:lnSpc>
                <a:spcPct val="90000"/>
              </a:lnSpc>
              <a:buNone/>
            </a:pPr>
            <a:endParaRPr lang="en-US" sz="3000" b="1" dirty="0" smtClean="0"/>
          </a:p>
          <a:p>
            <a:pPr lvl="1" algn="l" rtl="0" eaLnBrk="1" hangingPunct="1">
              <a:lnSpc>
                <a:spcPct val="90000"/>
              </a:lnSpc>
              <a:buNone/>
            </a:pPr>
            <a:endParaRPr lang="en-US" sz="3000" b="1" dirty="0" smtClean="0"/>
          </a:p>
          <a:p>
            <a:pPr lvl="1" algn="l" rtl="0" eaLnBrk="1" hangingPunct="1">
              <a:lnSpc>
                <a:spcPct val="90000"/>
              </a:lnSpc>
            </a:pPr>
            <a:endParaRPr lang="en-US" sz="3000" b="1" dirty="0" smtClean="0"/>
          </a:p>
          <a:p>
            <a:pPr lvl="1" algn="l" rtl="0" eaLnBrk="1" hangingPunct="1">
              <a:lnSpc>
                <a:spcPct val="90000"/>
              </a:lnSpc>
              <a:buNone/>
            </a:pPr>
            <a:endParaRPr lang="en-US" sz="3000" b="1" dirty="0" smtClean="0"/>
          </a:p>
        </p:txBody>
      </p:sp>
    </p:spTree>
    <p:extLst>
      <p:ext uri="{BB962C8B-B14F-4D97-AF65-F5344CB8AC3E}">
        <p14:creationId xmlns:p14="http://schemas.microsoft.com/office/powerpoint/2010/main" val="3350076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7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7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7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7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7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7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350" y="635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507642"/>
            <a:ext cx="2133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FF"/>
                </a:solidFill>
                <a:latin typeface="Broadway" pitchFamily="82" charset="0"/>
                <a:cs typeface="+mn-cs"/>
              </a:rPr>
              <a:t>&gt; Proteins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22500" y="774700"/>
            <a:ext cx="1143000" cy="1588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67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sp>
        <p:nvSpPr>
          <p:cNvPr id="17416" name="TextBox 20"/>
          <p:cNvSpPr txBox="1">
            <a:spLocks noChangeArrowheads="1"/>
          </p:cNvSpPr>
          <p:nvPr/>
        </p:nvSpPr>
        <p:spPr bwMode="auto">
          <a:xfrm>
            <a:off x="533400" y="1817688"/>
            <a:ext cx="2209800" cy="523875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Calibri" pitchFamily="34" charset="0"/>
              </a:rPr>
              <a:t>STRUCTURAL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054100" y="1066800"/>
            <a:ext cx="6935788" cy="736600"/>
            <a:chOff x="1054100" y="1066800"/>
            <a:chExt cx="6935788" cy="736600"/>
          </a:xfrm>
        </p:grpSpPr>
        <p:cxnSp>
          <p:nvCxnSpPr>
            <p:cNvPr id="13" name="Straight Arrow Connector 12"/>
            <p:cNvCxnSpPr/>
            <p:nvPr/>
          </p:nvCxnSpPr>
          <p:spPr>
            <a:xfrm rot="5400000">
              <a:off x="4267994" y="1294606"/>
              <a:ext cx="4572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35"/>
            <p:cNvGrpSpPr>
              <a:grpSpLocks/>
            </p:cNvGrpSpPr>
            <p:nvPr/>
          </p:nvGrpSpPr>
          <p:grpSpPr bwMode="auto">
            <a:xfrm>
              <a:off x="1054100" y="1498600"/>
              <a:ext cx="6935788" cy="304800"/>
              <a:chOff x="1053921" y="1447800"/>
              <a:chExt cx="6935788" cy="304800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 rot="5400000">
                <a:off x="913428" y="1599406"/>
                <a:ext cx="304800" cy="1587"/>
              </a:xfrm>
              <a:prstGeom prst="straightConnector1">
                <a:avLst/>
              </a:prstGeom>
              <a:ln w="57150">
                <a:solidFill>
                  <a:srgbClr val="7300E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rot="5400000">
                <a:off x="7836515" y="1599406"/>
                <a:ext cx="304800" cy="1588"/>
              </a:xfrm>
              <a:prstGeom prst="straightConnector1">
                <a:avLst/>
              </a:prstGeom>
              <a:ln w="57150">
                <a:solidFill>
                  <a:srgbClr val="7300E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1053921" y="1447800"/>
                <a:ext cx="6934200" cy="1588"/>
              </a:xfrm>
              <a:prstGeom prst="line">
                <a:avLst/>
              </a:prstGeom>
              <a:ln w="38100">
                <a:solidFill>
                  <a:srgbClr val="7300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2438400" y="2895600"/>
            <a:ext cx="1752600" cy="1196975"/>
            <a:chOff x="2438400" y="2895600"/>
            <a:chExt cx="1752600" cy="1196975"/>
          </a:xfrm>
        </p:grpSpPr>
        <p:cxnSp>
          <p:nvCxnSpPr>
            <p:cNvPr id="42" name="Straight Arrow Connector 41"/>
            <p:cNvCxnSpPr/>
            <p:nvPr/>
          </p:nvCxnSpPr>
          <p:spPr>
            <a:xfrm rot="5400000">
              <a:off x="3123407" y="3047206"/>
              <a:ext cx="304800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2438400" y="3200400"/>
              <a:ext cx="1752600" cy="89217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b="1" dirty="0">
                  <a:solidFill>
                    <a:srgbClr val="FF00FF"/>
                  </a:solidFill>
                  <a:latin typeface="Calibri"/>
                  <a:cs typeface="+mn-cs"/>
                </a:rPr>
                <a:t>CARRIER MOLECULE</a:t>
              </a:r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381000" y="2303463"/>
            <a:ext cx="7621588" cy="1430337"/>
            <a:chOff x="381000" y="2261830"/>
            <a:chExt cx="7621588" cy="1430695"/>
          </a:xfrm>
        </p:grpSpPr>
        <p:grpSp>
          <p:nvGrpSpPr>
            <p:cNvPr id="8" name="Group 46"/>
            <p:cNvGrpSpPr>
              <a:grpSpLocks/>
            </p:cNvGrpSpPr>
            <p:nvPr/>
          </p:nvGrpSpPr>
          <p:grpSpPr bwMode="auto">
            <a:xfrm>
              <a:off x="1066800" y="2261830"/>
              <a:ext cx="6935788" cy="912812"/>
              <a:chOff x="1066800" y="2286794"/>
              <a:chExt cx="6934994" cy="913606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 rot="5400000">
                <a:off x="926135" y="3047264"/>
                <a:ext cx="305141" cy="1587"/>
              </a:xfrm>
              <a:prstGeom prst="straightConnector1">
                <a:avLst/>
              </a:prstGeom>
              <a:ln w="57150">
                <a:solidFill>
                  <a:srgbClr val="7300E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066800" y="2895487"/>
                <a:ext cx="6933406" cy="1590"/>
              </a:xfrm>
              <a:prstGeom prst="line">
                <a:avLst/>
              </a:prstGeom>
              <a:ln w="38100">
                <a:solidFill>
                  <a:srgbClr val="7300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5400000">
                <a:off x="7696654" y="2590347"/>
                <a:ext cx="608693" cy="1588"/>
              </a:xfrm>
              <a:prstGeom prst="line">
                <a:avLst/>
              </a:prstGeom>
              <a:ln w="38100">
                <a:solidFill>
                  <a:srgbClr val="7300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381000" y="3200277"/>
              <a:ext cx="1447800" cy="492248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b="1" dirty="0">
                  <a:solidFill>
                    <a:srgbClr val="FF00FF"/>
                  </a:solidFill>
                  <a:latin typeface="Calibri"/>
                  <a:cs typeface="+mn-cs"/>
                </a:rPr>
                <a:t>ENZYME</a:t>
              </a:r>
            </a:p>
          </p:txBody>
        </p:sp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4876800" y="2895600"/>
            <a:ext cx="1752600" cy="1196975"/>
            <a:chOff x="4876800" y="2895600"/>
            <a:chExt cx="1752600" cy="1196975"/>
          </a:xfrm>
        </p:grpSpPr>
        <p:cxnSp>
          <p:nvCxnSpPr>
            <p:cNvPr id="41" name="Straight Arrow Connector 40"/>
            <p:cNvCxnSpPr/>
            <p:nvPr/>
          </p:nvCxnSpPr>
          <p:spPr>
            <a:xfrm rot="5400000">
              <a:off x="5563394" y="304720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4876800" y="3200400"/>
              <a:ext cx="1752600" cy="89217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b="1" dirty="0">
                  <a:solidFill>
                    <a:srgbClr val="FF00FF"/>
                  </a:solidFill>
                  <a:latin typeface="Calibri"/>
                  <a:cs typeface="+mn-cs"/>
                </a:rPr>
                <a:t>ION CHANNEL</a:t>
              </a:r>
            </a:p>
          </p:txBody>
        </p:sp>
      </p:grp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7086600" y="2895600"/>
            <a:ext cx="1752600" cy="796925"/>
            <a:chOff x="7086600" y="2895600"/>
            <a:chExt cx="1752600" cy="796925"/>
          </a:xfrm>
        </p:grpSpPr>
        <p:cxnSp>
          <p:nvCxnSpPr>
            <p:cNvPr id="39" name="Straight Arrow Connector 38"/>
            <p:cNvCxnSpPr/>
            <p:nvPr/>
          </p:nvCxnSpPr>
          <p:spPr>
            <a:xfrm rot="5400000">
              <a:off x="7849394" y="304720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7086600" y="3200400"/>
              <a:ext cx="1752600" cy="49212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b="1" dirty="0">
                  <a:solidFill>
                    <a:srgbClr val="FF00FF"/>
                  </a:solidFill>
                  <a:latin typeface="Calibri"/>
                  <a:cs typeface="+mn-cs"/>
                </a:rPr>
                <a:t>RECEPTOR</a:t>
              </a:r>
            </a:p>
          </p:txBody>
        </p:sp>
      </p:grpSp>
      <p:sp>
        <p:nvSpPr>
          <p:cNvPr id="17417" name="TextBox 23"/>
          <p:cNvSpPr txBox="1">
            <a:spLocks noChangeArrowheads="1"/>
          </p:cNvSpPr>
          <p:nvPr/>
        </p:nvSpPr>
        <p:spPr bwMode="auto">
          <a:xfrm>
            <a:off x="6324600" y="1803400"/>
            <a:ext cx="2387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FF"/>
                </a:solidFill>
                <a:latin typeface="Calibri" pitchFamily="34" charset="0"/>
              </a:rPr>
              <a:t>REGULATORY</a:t>
            </a:r>
          </a:p>
        </p:txBody>
      </p:sp>
    </p:spTree>
    <p:extLst>
      <p:ext uri="{BB962C8B-B14F-4D97-AF65-F5344CB8AC3E}">
        <p14:creationId xmlns:p14="http://schemas.microsoft.com/office/powerpoint/2010/main" val="3346863428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3" dur="1000" fill="hold"/>
                                        <p:tgtEl>
                                          <p:spTgt spid="1741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 animBg="1"/>
      <p:bldP spid="17416" grpId="1" animBg="1"/>
      <p:bldP spid="17417" grpId="0" animBg="1"/>
      <p:bldP spid="174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8642350" cy="6264275"/>
          </a:xfrm>
        </p:spPr>
        <p:txBody>
          <a:bodyPr/>
          <a:lstStyle/>
          <a:p>
            <a:pPr algn="l" rtl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What are targets for drug binding ?</a:t>
            </a:r>
            <a:endParaRPr lang="en-US" sz="3600" dirty="0" smtClean="0">
              <a:solidFill>
                <a:srgbClr val="C00000"/>
              </a:solidFill>
            </a:endParaRPr>
          </a:p>
        </p:txBody>
      </p:sp>
      <p:sp>
        <p:nvSpPr>
          <p:cNvPr id="726020" name="Line 4"/>
          <p:cNvSpPr>
            <a:spLocks noChangeShapeType="1"/>
          </p:cNvSpPr>
          <p:nvPr/>
        </p:nvSpPr>
        <p:spPr bwMode="auto">
          <a:xfrm flipH="1">
            <a:off x="2051050" y="2420938"/>
            <a:ext cx="863600" cy="1008062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/>
          <a:lstStyle/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726021" name="Rectangle 5"/>
          <p:cNvSpPr>
            <a:spLocks noChangeArrowheads="1"/>
          </p:cNvSpPr>
          <p:nvPr/>
        </p:nvSpPr>
        <p:spPr bwMode="auto">
          <a:xfrm>
            <a:off x="323850" y="3644900"/>
            <a:ext cx="3240088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Receptor-mediated 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mechanisms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26022" name="Rectangle 6"/>
          <p:cNvSpPr>
            <a:spLocks noChangeArrowheads="1"/>
          </p:cNvSpPr>
          <p:nvPr/>
        </p:nvSpPr>
        <p:spPr bwMode="auto">
          <a:xfrm>
            <a:off x="4141788" y="3644900"/>
            <a:ext cx="3959225" cy="9382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Non receptor-mediated 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mechanisms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26024" name="Line 8"/>
          <p:cNvSpPr>
            <a:spLocks noChangeShapeType="1"/>
          </p:cNvSpPr>
          <p:nvPr/>
        </p:nvSpPr>
        <p:spPr bwMode="auto">
          <a:xfrm>
            <a:off x="5076825" y="2492375"/>
            <a:ext cx="1511300" cy="1008063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/>
          <a:lstStyle/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726025" name="Rectangle 9"/>
          <p:cNvSpPr>
            <a:spLocks noChangeArrowheads="1"/>
          </p:cNvSpPr>
          <p:nvPr/>
        </p:nvSpPr>
        <p:spPr bwMode="auto">
          <a:xfrm>
            <a:off x="3059113" y="1700213"/>
            <a:ext cx="1728787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prstClr val="black"/>
                </a:solidFill>
              </a:rPr>
              <a:t>Drugs</a:t>
            </a:r>
          </a:p>
        </p:txBody>
      </p:sp>
      <p:sp>
        <p:nvSpPr>
          <p:cNvPr id="726028" name="AutoShape 12"/>
          <p:cNvSpPr>
            <a:spLocks noChangeArrowheads="1"/>
          </p:cNvSpPr>
          <p:nvPr/>
        </p:nvSpPr>
        <p:spPr bwMode="auto">
          <a:xfrm>
            <a:off x="2339975" y="4797425"/>
            <a:ext cx="533400" cy="990600"/>
          </a:xfrm>
          <a:prstGeom prst="curvedRightArrow">
            <a:avLst>
              <a:gd name="adj1" fmla="val 37143"/>
              <a:gd name="adj2" fmla="val 74286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726029" name="AutoShape 13"/>
          <p:cNvSpPr>
            <a:spLocks noChangeArrowheads="1"/>
          </p:cNvSpPr>
          <p:nvPr/>
        </p:nvSpPr>
        <p:spPr bwMode="auto">
          <a:xfrm>
            <a:off x="5508625" y="4870450"/>
            <a:ext cx="433388" cy="863600"/>
          </a:xfrm>
          <a:prstGeom prst="curvedLeftArrow">
            <a:avLst>
              <a:gd name="adj1" fmla="val 39853"/>
              <a:gd name="adj2" fmla="val 7970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726030" name="Rectangle 14"/>
          <p:cNvSpPr>
            <a:spLocks noChangeArrowheads="1"/>
          </p:cNvSpPr>
          <p:nvPr/>
        </p:nvSpPr>
        <p:spPr bwMode="auto">
          <a:xfrm>
            <a:off x="2987675" y="5372100"/>
            <a:ext cx="2376488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prstClr val="black"/>
                </a:solidFill>
              </a:rPr>
              <a:t>Drug actions</a:t>
            </a:r>
          </a:p>
        </p:txBody>
      </p:sp>
    </p:spTree>
    <p:extLst>
      <p:ext uri="{BB962C8B-B14F-4D97-AF65-F5344CB8AC3E}">
        <p14:creationId xmlns:p14="http://schemas.microsoft.com/office/powerpoint/2010/main" val="1368415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2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2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2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2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26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2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72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020" grpId="0" animBg="1"/>
      <p:bldP spid="726021" grpId="0" animBg="1"/>
      <p:bldP spid="726022" grpId="0" animBg="1"/>
      <p:bldP spid="726024" grpId="0" animBg="1"/>
      <p:bldP spid="726025" grpId="0" animBg="1"/>
      <p:bldP spid="726028" grpId="0" animBg="1"/>
      <p:bldP spid="726029" grpId="0" animBg="1"/>
      <p:bldP spid="7260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229600" cy="6172200"/>
          </a:xfrm>
        </p:spPr>
        <p:txBody>
          <a:bodyPr/>
          <a:lstStyle/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>
                <a:solidFill>
                  <a:srgbClr val="0000FF"/>
                </a:solidFill>
              </a:rPr>
              <a:t>Receptors</a:t>
            </a:r>
          </a:p>
          <a:p>
            <a:pPr algn="l" rtl="0">
              <a:lnSpc>
                <a:spcPct val="15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Is a special target macromolecule that binds the drug and mediates its pharmacological actions.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b="1" dirty="0">
              <a:solidFill>
                <a:srgbClr val="FFFF00"/>
              </a:solidFill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>
                <a:solidFill>
                  <a:srgbClr val="0000FF"/>
                </a:solidFill>
              </a:rPr>
              <a:t>Where?</a:t>
            </a:r>
          </a:p>
          <a:p>
            <a:pPr algn="l" rtl="0">
              <a:lnSpc>
                <a:spcPct val="90000"/>
              </a:lnSpc>
            </a:pPr>
            <a:r>
              <a:rPr lang="en-US" dirty="0" smtClean="0"/>
              <a:t>Cell </a:t>
            </a:r>
            <a:r>
              <a:rPr lang="en-US" dirty="0"/>
              <a:t>membrane.</a:t>
            </a:r>
          </a:p>
          <a:p>
            <a:pPr algn="l" rtl="0">
              <a:lnSpc>
                <a:spcPct val="90000"/>
              </a:lnSpc>
            </a:pPr>
            <a:r>
              <a:rPr lang="en-US" dirty="0" smtClean="0"/>
              <a:t>Nucleus</a:t>
            </a:r>
            <a:r>
              <a:rPr lang="en-US" dirty="0"/>
              <a:t>.</a:t>
            </a:r>
          </a:p>
          <a:p>
            <a:pPr algn="l" rtl="0">
              <a:lnSpc>
                <a:spcPct val="90000"/>
              </a:lnSpc>
            </a:pPr>
            <a:r>
              <a:rPr lang="en-US" dirty="0" smtClean="0"/>
              <a:t>Cytoplasm</a:t>
            </a:r>
            <a:r>
              <a:rPr lang="en-US" dirty="0"/>
              <a:t>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26270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4476</TotalTime>
  <Words>682</Words>
  <Application>Microsoft Office PowerPoint</Application>
  <PresentationFormat>On-screen Show (4:3)</PresentationFormat>
  <Paragraphs>169</Paragraphs>
  <Slides>30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 of cocaine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GCUSER</cp:lastModifiedBy>
  <cp:revision>269</cp:revision>
  <dcterms:created xsi:type="dcterms:W3CDTF">2010-09-28T15:47:12Z</dcterms:created>
  <dcterms:modified xsi:type="dcterms:W3CDTF">2015-10-19T06:50:58Z</dcterms:modified>
</cp:coreProperties>
</file>