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sldIdLst>
    <p:sldId id="291" r:id="rId2"/>
    <p:sldId id="321" r:id="rId3"/>
    <p:sldId id="318" r:id="rId4"/>
    <p:sldId id="330" r:id="rId5"/>
    <p:sldId id="331" r:id="rId6"/>
    <p:sldId id="353" r:id="rId7"/>
    <p:sldId id="364" r:id="rId8"/>
    <p:sldId id="354" r:id="rId9"/>
    <p:sldId id="355" r:id="rId10"/>
    <p:sldId id="326" r:id="rId11"/>
    <p:sldId id="340" r:id="rId12"/>
    <p:sldId id="350" r:id="rId13"/>
    <p:sldId id="336" r:id="rId14"/>
    <p:sldId id="351" r:id="rId15"/>
    <p:sldId id="338" r:id="rId16"/>
    <p:sldId id="352" r:id="rId17"/>
    <p:sldId id="358" r:id="rId18"/>
    <p:sldId id="363" r:id="rId19"/>
    <p:sldId id="357" r:id="rId20"/>
    <p:sldId id="333" r:id="rId21"/>
    <p:sldId id="342" r:id="rId22"/>
    <p:sldId id="343" r:id="rId23"/>
    <p:sldId id="345" r:id="rId24"/>
    <p:sldId id="360" r:id="rId25"/>
    <p:sldId id="346" r:id="rId26"/>
    <p:sldId id="347" r:id="rId27"/>
    <p:sldId id="361" r:id="rId28"/>
    <p:sldId id="362" r:id="rId29"/>
    <p:sldId id="323" r:id="rId30"/>
    <p:sldId id="349" r:id="rId31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10DC3"/>
    <a:srgbClr val="0000FF"/>
    <a:srgbClr val="FF00FF"/>
    <a:srgbClr val="FFFFFF"/>
    <a:srgbClr val="0099CC"/>
    <a:srgbClr val="339933"/>
    <a:srgbClr val="FF6600"/>
    <a:srgbClr val="0099FF"/>
    <a:srgbClr val="FF9900"/>
    <a:srgbClr val="00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67" autoAdjust="0"/>
  </p:normalViewPr>
  <p:slideViewPr>
    <p:cSldViewPr>
      <p:cViewPr varScale="1">
        <p:scale>
          <a:sx n="75" d="100"/>
          <a:sy n="75" d="100"/>
        </p:scale>
        <p:origin x="-101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DC3EA043-7FE3-47D5-A512-E13B2753FD1D}" type="datetimeFigureOut">
              <a:rPr lang="en-US"/>
              <a:pPr>
                <a:defRPr/>
              </a:pPr>
              <a:t>10/19/2015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1B3A181C-82A3-482C-BC53-F8B0921D7EE8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56047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4367490-0685-4DB8-9F58-C36E3BD66A19}" type="slidenum">
              <a:rPr lang="ar-SA" smtClean="0">
                <a:solidFill>
                  <a:prstClr val="black"/>
                </a:solidFill>
              </a:rPr>
              <a:pPr/>
              <a:t>6</a:t>
            </a:fld>
            <a:endParaRPr lang="en-US" smtClean="0">
              <a:solidFill>
                <a:prstClr val="black"/>
              </a:solidFill>
            </a:endParaRPr>
          </a:p>
        </p:txBody>
      </p:sp>
      <p:sp>
        <p:nvSpPr>
          <p:cNvPr id="440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0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3609775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CB1DC3E-D406-4B84-BB5B-50D4B1E97285}" type="slidenum">
              <a:rPr lang="ar-SA"/>
              <a:pPr/>
              <a:t>20</a:t>
            </a:fld>
            <a:endParaRPr lang="en-US"/>
          </a:p>
        </p:txBody>
      </p:sp>
      <p:sp>
        <p:nvSpPr>
          <p:cNvPr id="6389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389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78848113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975B10C-1BBC-4831-8FFE-0EB9872F5C4E}" type="slidenum">
              <a:rPr lang="ar-SA"/>
              <a:pPr/>
              <a:t>21</a:t>
            </a:fld>
            <a:endParaRPr lang="en-US"/>
          </a:p>
        </p:txBody>
      </p:sp>
      <p:sp>
        <p:nvSpPr>
          <p:cNvPr id="6492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492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9931213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16FF84B-1FDA-4D01-8DB9-25708320C4A9}" type="slidenum">
              <a:rPr lang="ar-SA"/>
              <a:pPr/>
              <a:t>22</a:t>
            </a:fld>
            <a:endParaRPr lang="en-US"/>
          </a:p>
        </p:txBody>
      </p:sp>
      <p:sp>
        <p:nvSpPr>
          <p:cNvPr id="1372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7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73938240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0827E32-058B-43CF-B787-86F4864B2B2B}" type="slidenum">
              <a:rPr lang="ar-SA"/>
              <a:pPr/>
              <a:t>23</a:t>
            </a:fld>
            <a:endParaRPr lang="en-US"/>
          </a:p>
        </p:txBody>
      </p:sp>
      <p:sp>
        <p:nvSpPr>
          <p:cNvPr id="1382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8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54969434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8B4FC83-1BF0-4B17-AC51-DDC58EFAEF61}" type="slidenum">
              <a:rPr lang="ar-SA"/>
              <a:pPr/>
              <a:t>25</a:t>
            </a:fld>
            <a:endParaRPr lang="en-US"/>
          </a:p>
        </p:txBody>
      </p:sp>
      <p:sp>
        <p:nvSpPr>
          <p:cNvPr id="4782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82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77713916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854F949-F4CB-4506-81CF-1D6810DAB3F1}" type="slidenum">
              <a:rPr lang="ar-SA"/>
              <a:pPr/>
              <a:t>26</a:t>
            </a:fld>
            <a:endParaRPr lang="en-US"/>
          </a:p>
        </p:txBody>
      </p:sp>
      <p:sp>
        <p:nvSpPr>
          <p:cNvPr id="4833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33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26726255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A070417-5051-45C8-9504-72B709EBE049}" type="slidenum">
              <a:rPr lang="ar-SA" smtClean="0">
                <a:solidFill>
                  <a:prstClr val="black"/>
                </a:solidFill>
              </a:rPr>
              <a:pPr/>
              <a:t>8</a:t>
            </a:fld>
            <a:endParaRPr lang="en-US" smtClean="0">
              <a:solidFill>
                <a:prstClr val="black"/>
              </a:solidFill>
            </a:endParaRPr>
          </a:p>
        </p:txBody>
      </p:sp>
      <p:sp>
        <p:nvSpPr>
          <p:cNvPr id="430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6219989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A330629-7839-4AFF-BD2F-680F75DB3CEB}" type="slidenum">
              <a:rPr lang="ar-SA">
                <a:solidFill>
                  <a:prstClr val="black"/>
                </a:solidFill>
              </a:rPr>
              <a:pPr/>
              <a:t>9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1310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10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25978965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CB1DC3E-D406-4B84-BB5B-50D4B1E97285}" type="slidenum">
              <a:rPr lang="ar-SA"/>
              <a:pPr/>
              <a:t>10</a:t>
            </a:fld>
            <a:endParaRPr lang="en-US"/>
          </a:p>
        </p:txBody>
      </p:sp>
      <p:sp>
        <p:nvSpPr>
          <p:cNvPr id="6389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389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53694241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CB1DC3E-D406-4B84-BB5B-50D4B1E97285}" type="slidenum">
              <a:rPr lang="ar-SA">
                <a:solidFill>
                  <a:prstClr val="black"/>
                </a:solidFill>
              </a:rPr>
              <a:pPr/>
              <a:t>12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389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389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8480616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CB1DC3E-D406-4B84-BB5B-50D4B1E97285}" type="slidenum">
              <a:rPr lang="ar-SA"/>
              <a:pPr/>
              <a:t>13</a:t>
            </a:fld>
            <a:endParaRPr lang="en-US"/>
          </a:p>
        </p:txBody>
      </p:sp>
      <p:sp>
        <p:nvSpPr>
          <p:cNvPr id="6389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389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38547741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CB1DC3E-D406-4B84-BB5B-50D4B1E97285}" type="slidenum">
              <a:rPr lang="ar-SA">
                <a:solidFill>
                  <a:prstClr val="black"/>
                </a:solidFill>
              </a:rPr>
              <a:pPr/>
              <a:t>16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389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389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73330569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CB1DC3E-D406-4B84-BB5B-50D4B1E97285}" type="slidenum">
              <a:rPr lang="ar-SA">
                <a:solidFill>
                  <a:prstClr val="black"/>
                </a:solidFill>
              </a:rPr>
              <a:pPr/>
              <a:t>17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389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389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4317307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578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 smtClean="0"/>
          </a:p>
        </p:txBody>
      </p:sp>
      <p:sp>
        <p:nvSpPr>
          <p:cNvPr id="24579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5CFCD917-DA69-4ED3-98B5-ED6F7824A73C}" type="slidenum">
              <a:rPr lang="ar-SA" sz="1200">
                <a:solidFill>
                  <a:prstClr val="black"/>
                </a:solidFill>
                <a:latin typeface="Calibri" pitchFamily="34" charset="0"/>
              </a:rPr>
              <a:pPr algn="r"/>
              <a:t>19</a:t>
            </a:fld>
            <a:endParaRPr lang="en-US" sz="1200">
              <a:solidFill>
                <a:prstClr val="black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934716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E0FF83-58C2-4A67-ABF5-0907C7BE0FB2}" type="datetimeFigureOut">
              <a:rPr lang="en-US"/>
              <a:pPr>
                <a:defRPr/>
              </a:pPr>
              <a:t>10/19/2015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88E63A-8FC9-4CA9-8626-08D18DA3A760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506629-0C78-4509-A659-D621FFF0DDCA}" type="datetimeFigureOut">
              <a:rPr lang="en-US"/>
              <a:pPr>
                <a:defRPr/>
              </a:pPr>
              <a:t>10/19/2015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0EB3C9-A463-4F50-9ABB-EBC118121594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799A2E-F20D-455B-91CC-527E5FAA4BA4}" type="datetimeFigureOut">
              <a:rPr lang="en-US"/>
              <a:pPr>
                <a:defRPr/>
              </a:pPr>
              <a:t>10/19/2015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5386CA-40D7-4C98-9B53-A29236C95AB3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04464A-2121-41B9-8A03-4D2005C66136}" type="datetimeFigureOut">
              <a:rPr lang="en-US"/>
              <a:pPr>
                <a:defRPr/>
              </a:pPr>
              <a:t>10/19/2015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07CEAA-ED53-414F-A6F6-62C5E0F9BF38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6B7B52-318C-4E66-BC72-7B1B8AE8DFE9}" type="datetimeFigureOut">
              <a:rPr lang="en-US"/>
              <a:pPr>
                <a:defRPr/>
              </a:pPr>
              <a:t>10/19/2015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797B7E-5592-4BB8-BA10-38AB41D2FC95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E26FA8-542A-4D71-8256-A46AFFBE5673}" type="datetimeFigureOut">
              <a:rPr lang="en-US"/>
              <a:pPr>
                <a:defRPr/>
              </a:pPr>
              <a:t>10/19/2015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4A8E3B-8438-4E29-A329-1F680F491528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1509F1-0EAD-4330-AAA9-BC8A684E8955}" type="datetimeFigureOut">
              <a:rPr lang="en-US"/>
              <a:pPr>
                <a:defRPr/>
              </a:pPr>
              <a:t>10/19/2015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DC8399-4919-4690-8DCC-420244D92294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766E25-129D-48A9-AF27-2085C754CEA0}" type="datetimeFigureOut">
              <a:rPr lang="en-US"/>
              <a:pPr>
                <a:defRPr/>
              </a:pPr>
              <a:t>10/19/2015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2A95A9-FB19-42E9-B167-06DBC70156A8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F1852D-C0F7-4F71-8B2D-78B8F54F567D}" type="datetimeFigureOut">
              <a:rPr lang="en-US"/>
              <a:pPr>
                <a:defRPr/>
              </a:pPr>
              <a:t>10/19/2015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D1AF71-8CDB-400B-A1CC-0D58CF9862DE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6F1F9D-3517-4FB9-BEA0-2E6F234610E0}" type="datetimeFigureOut">
              <a:rPr lang="en-US"/>
              <a:pPr>
                <a:defRPr/>
              </a:pPr>
              <a:t>10/19/2015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B159E1-16B4-46A7-A781-B0F949EC0368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40D447-F0D4-4BB2-9948-9F36EB7CC8F2}" type="datetimeFigureOut">
              <a:rPr lang="en-US"/>
              <a:pPr>
                <a:defRPr/>
              </a:pPr>
              <a:t>10/19/2015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D10777-B0AF-4BA7-A7AB-B5621A9B91A5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E07DCE3-9647-46D3-9F7E-364B9851798C}" type="datetimeFigureOut">
              <a:rPr lang="en-US"/>
              <a:pPr>
                <a:defRPr/>
              </a:pPr>
              <a:t>10/19/2015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114D95B1-4587-42FE-973A-7DF9C04D589C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s://en.wikipedia.org/wiki/Dopamine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en.wikipedia.org/wiki/Synaptic_cleft" TargetMode="Externa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7" descr="prescription_drugs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5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76200" y="76200"/>
            <a:ext cx="2187172" cy="3276600"/>
          </a:xfrm>
          <a:prstGeom prst="rect">
            <a:avLst/>
          </a:prstGeom>
          <a:noFill/>
        </p:spPr>
      </p:pic>
      <p:pic>
        <p:nvPicPr>
          <p:cNvPr id="14342" name="Picture 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-61353" y="3733800"/>
            <a:ext cx="2324725" cy="308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6"/>
          <p:cNvSpPr/>
          <p:nvPr/>
        </p:nvSpPr>
        <p:spPr>
          <a:xfrm>
            <a:off x="762000" y="914400"/>
            <a:ext cx="8268324" cy="923330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en-US" sz="54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Arial" charset="0"/>
                <a:cs typeface="Arial" charset="0"/>
              </a:rPr>
              <a:t>Pharmacodynamics </a:t>
            </a:r>
            <a:r>
              <a:rPr lang="en-US" sz="5400" b="1" cap="all" dirty="0" err="1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Arial" charset="0"/>
                <a:cs typeface="Arial" charset="0"/>
              </a:rPr>
              <a:t>i</a:t>
            </a:r>
            <a:r>
              <a:rPr lang="en-US" sz="54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Arial" charset="0"/>
                <a:cs typeface="Arial" charset="0"/>
              </a:rPr>
              <a:t> </a:t>
            </a:r>
            <a:endParaRPr lang="en-US" sz="54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Arial" charset="0"/>
              <a:cs typeface="Arial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524000" y="3887996"/>
            <a:ext cx="7391400" cy="707886"/>
          </a:xfrm>
          <a:prstGeom prst="rect">
            <a:avLst/>
          </a:prstGeom>
          <a:solidFill>
            <a:srgbClr val="FFFFFF"/>
          </a:solidFill>
          <a:ln>
            <a:solidFill>
              <a:srgbClr val="FF00FF"/>
            </a:solidFill>
          </a:ln>
          <a:scene3d>
            <a:camera prst="orthographicFront"/>
            <a:lightRig rig="threePt" dir="t"/>
          </a:scene3d>
          <a:sp3d>
            <a:bevelT prst="convex"/>
          </a:sp3d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>
                <a:latin typeface="Algerian" pitchFamily="82" charset="0"/>
              </a:rPr>
              <a:t>Prof. </a:t>
            </a:r>
            <a:r>
              <a:rPr lang="en-US" sz="4000" b="1" dirty="0" err="1" smtClean="0">
                <a:latin typeface="Algerian" pitchFamily="82" charset="0"/>
              </a:rPr>
              <a:t>hanan</a:t>
            </a:r>
            <a:r>
              <a:rPr lang="en-US" sz="4000" b="1" dirty="0" smtClean="0">
                <a:latin typeface="Algerian" pitchFamily="82" charset="0"/>
              </a:rPr>
              <a:t> Hagar</a:t>
            </a:r>
            <a:endParaRPr lang="en-US" sz="4000" b="1" dirty="0">
              <a:latin typeface="Algerian" pitchFamily="82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86161" y="2539124"/>
            <a:ext cx="7834039" cy="1072989"/>
          </a:xfrm>
          <a:prstGeom prst="rect">
            <a:avLst/>
          </a:prstGeom>
        </p:spPr>
      </p:pic>
    </p:spTree>
  </p:cSld>
  <p:clrMapOvr>
    <a:masterClrMapping/>
  </p:clrMapOvr>
  <p:transition spd="med">
    <p:blinds dir="vert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79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228600"/>
            <a:ext cx="8664575" cy="6096000"/>
          </a:xfrm>
        </p:spPr>
        <p:txBody>
          <a:bodyPr/>
          <a:lstStyle/>
          <a:p>
            <a:pPr algn="l" rtl="0">
              <a:lnSpc>
                <a:spcPct val="120000"/>
              </a:lnSpc>
              <a:buNone/>
            </a:pPr>
            <a:r>
              <a:rPr lang="en-US" sz="2800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Enzymes</a:t>
            </a:r>
          </a:p>
          <a:p>
            <a:pPr>
              <a:lnSpc>
                <a:spcPct val="150000"/>
              </a:lnSpc>
              <a:spcBef>
                <a:spcPts val="600"/>
              </a:spcBef>
            </a:pPr>
            <a:r>
              <a:rPr lang="en-US" sz="2800" dirty="0" smtClean="0">
                <a:latin typeface="Arial" pitchFamily="34" charset="0"/>
                <a:cs typeface="Arial" pitchFamily="34" charset="0"/>
              </a:rPr>
              <a:t>The drug competes with the natural endogenous substrate for the enzyme.</a:t>
            </a:r>
          </a:p>
          <a:p>
            <a:pPr>
              <a:lnSpc>
                <a:spcPct val="150000"/>
              </a:lnSpc>
              <a:spcBef>
                <a:spcPts val="600"/>
              </a:spcBef>
            </a:pPr>
            <a:r>
              <a:rPr lang="en-US" sz="2800" dirty="0" smtClean="0">
                <a:latin typeface="Arial" pitchFamily="34" charset="0"/>
                <a:cs typeface="Arial" pitchFamily="34" charset="0"/>
              </a:rPr>
              <a:t>E.g. Anticholinesterases.</a:t>
            </a:r>
          </a:p>
          <a:p>
            <a:pPr>
              <a:lnSpc>
                <a:spcPct val="150000"/>
              </a:lnSpc>
              <a:spcBef>
                <a:spcPts val="600"/>
              </a:spcBef>
            </a:pPr>
            <a:r>
              <a:rPr lang="en-US" sz="28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Neostigmine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800" b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reversibly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 compete with ACH for cholinesterase at motor end plate (neuromuscular junction.</a:t>
            </a:r>
          </a:p>
          <a:p>
            <a:pPr>
              <a:lnSpc>
                <a:spcPct val="150000"/>
              </a:lnSpc>
              <a:spcBef>
                <a:spcPts val="600"/>
              </a:spcBef>
            </a:pPr>
            <a:r>
              <a:rPr lang="en-US" sz="28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Organophosphates </a:t>
            </a:r>
            <a:r>
              <a:rPr lang="en-US" sz="2800" b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irreversibly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 competes with ACH for cholinesterase.</a:t>
            </a:r>
            <a:endParaRPr lang="en-US" sz="2800" dirty="0" smtClean="0">
              <a:solidFill>
                <a:srgbClr val="07044C"/>
              </a:solidFill>
              <a:latin typeface="Calibri" pitchFamily="34" charset="0"/>
            </a:endParaRPr>
          </a:p>
          <a:p>
            <a:pPr>
              <a:buNone/>
            </a:pPr>
            <a:endParaRPr lang="en-US" sz="2800" dirty="0" smtClean="0">
              <a:solidFill>
                <a:srgbClr val="07044C"/>
              </a:solidFill>
              <a:latin typeface="Calibri" pitchFamily="34" charset="0"/>
            </a:endParaRPr>
          </a:p>
          <a:p>
            <a:pPr algn="l" rtl="0">
              <a:lnSpc>
                <a:spcPct val="120000"/>
              </a:lnSpc>
              <a:buNone/>
            </a:pPr>
            <a:endParaRPr lang="en-US" sz="2800" b="1" dirty="0" smtClean="0">
              <a:solidFill>
                <a:srgbClr val="0000FF"/>
              </a:solidFill>
              <a:latin typeface="Arial" pitchFamily="34" charset="0"/>
              <a:cs typeface="Arial" pitchFamily="34" charset="0"/>
            </a:endParaRPr>
          </a:p>
          <a:p>
            <a:pPr>
              <a:lnSpc>
                <a:spcPct val="120000"/>
              </a:lnSpc>
              <a:buNone/>
            </a:pPr>
            <a:endParaRPr lang="en-US" sz="800" b="1" dirty="0" smtClean="0">
              <a:solidFill>
                <a:srgbClr val="0000FF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61"/>
          <p:cNvGrpSpPr>
            <a:grpSpLocks/>
          </p:cNvGrpSpPr>
          <p:nvPr/>
        </p:nvGrpSpPr>
        <p:grpSpPr bwMode="auto">
          <a:xfrm>
            <a:off x="4343400" y="200008"/>
            <a:ext cx="4419600" cy="6276992"/>
            <a:chOff x="3888" y="336"/>
            <a:chExt cx="1680" cy="3696"/>
          </a:xfrm>
        </p:grpSpPr>
        <p:pic>
          <p:nvPicPr>
            <p:cNvPr id="17" name="Picture 37" descr="ach"/>
            <p:cNvPicPr>
              <a:picLocks noChangeAspect="1" noChangeArrowheads="1"/>
            </p:cNvPicPr>
            <p:nvPr/>
          </p:nvPicPr>
          <p:blipFill>
            <a:blip r:embed="rId2" cstate="print"/>
            <a:srcRect l="67857" t="7838" r="893" b="7240"/>
            <a:stretch>
              <a:fillRect/>
            </a:stretch>
          </p:blipFill>
          <p:spPr bwMode="auto">
            <a:xfrm>
              <a:off x="3888" y="336"/>
              <a:ext cx="1680" cy="3696"/>
            </a:xfrm>
            <a:prstGeom prst="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</p:pic>
        <p:pic>
          <p:nvPicPr>
            <p:cNvPr id="18" name="Picture 39" descr="ach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BFFFF"/>
                </a:clrFrom>
                <a:clrTo>
                  <a:srgbClr val="FBFFFF">
                    <a:alpha val="0"/>
                  </a:srgbClr>
                </a:clrTo>
              </a:clrChange>
            </a:blip>
            <a:srcRect l="34438" t="88187" r="62500" b="5934"/>
            <a:stretch>
              <a:fillRect/>
            </a:stretch>
          </p:blipFill>
          <p:spPr bwMode="auto">
            <a:xfrm>
              <a:off x="4416" y="1392"/>
              <a:ext cx="160" cy="240"/>
            </a:xfrm>
            <a:prstGeom prst="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</p:pic>
        <p:pic>
          <p:nvPicPr>
            <p:cNvPr id="19" name="Picture 40" descr="ach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BFFFF"/>
                </a:clrFrom>
                <a:clrTo>
                  <a:srgbClr val="FBFFFF">
                    <a:alpha val="0"/>
                  </a:srgbClr>
                </a:clrTo>
              </a:clrChange>
            </a:blip>
            <a:srcRect l="34438" t="88187" r="62500" b="5934"/>
            <a:stretch>
              <a:fillRect/>
            </a:stretch>
          </p:blipFill>
          <p:spPr bwMode="auto">
            <a:xfrm>
              <a:off x="4800" y="1392"/>
              <a:ext cx="160" cy="240"/>
            </a:xfrm>
            <a:prstGeom prst="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</p:pic>
        <p:pic>
          <p:nvPicPr>
            <p:cNvPr id="20" name="Picture 41" descr="ach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BFFFF"/>
                </a:clrFrom>
                <a:clrTo>
                  <a:srgbClr val="FBFFFF">
                    <a:alpha val="0"/>
                  </a:srgbClr>
                </a:clrTo>
              </a:clrChange>
            </a:blip>
            <a:srcRect l="34438" t="88187" r="62500" b="5934"/>
            <a:stretch>
              <a:fillRect/>
            </a:stretch>
          </p:blipFill>
          <p:spPr bwMode="auto">
            <a:xfrm>
              <a:off x="4976" y="1488"/>
              <a:ext cx="160" cy="240"/>
            </a:xfrm>
            <a:prstGeom prst="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</p:pic>
        <p:pic>
          <p:nvPicPr>
            <p:cNvPr id="21" name="Picture 42" descr="ach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BFFFF"/>
                </a:clrFrom>
                <a:clrTo>
                  <a:srgbClr val="FBFFFF">
                    <a:alpha val="0"/>
                  </a:srgbClr>
                </a:clrTo>
              </a:clrChange>
            </a:blip>
            <a:srcRect l="34438" t="88187" r="62500" b="5934"/>
            <a:stretch>
              <a:fillRect/>
            </a:stretch>
          </p:blipFill>
          <p:spPr bwMode="auto">
            <a:xfrm>
              <a:off x="4544" y="1536"/>
              <a:ext cx="160" cy="240"/>
            </a:xfrm>
            <a:prstGeom prst="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</p:pic>
        <p:grpSp>
          <p:nvGrpSpPr>
            <p:cNvPr id="22" name="Group 50"/>
            <p:cNvGrpSpPr>
              <a:grpSpLocks/>
            </p:cNvGrpSpPr>
            <p:nvPr/>
          </p:nvGrpSpPr>
          <p:grpSpPr bwMode="auto">
            <a:xfrm rot="6390476">
              <a:off x="5047" y="1541"/>
              <a:ext cx="178" cy="76"/>
              <a:chOff x="8229600" y="4048118"/>
              <a:chExt cx="228600" cy="447682"/>
            </a:xfrm>
          </p:grpSpPr>
          <p:sp>
            <p:nvSpPr>
              <p:cNvPr id="35" name="Oval 48"/>
              <p:cNvSpPr>
                <a:spLocks noChangeArrowheads="1"/>
              </p:cNvSpPr>
              <p:nvPr/>
            </p:nvSpPr>
            <p:spPr bwMode="auto">
              <a:xfrm>
                <a:off x="8229600" y="4267200"/>
                <a:ext cx="228600" cy="228600"/>
              </a:xfrm>
              <a:prstGeom prst="ellipse">
                <a:avLst/>
              </a:prstGeom>
              <a:ln>
                <a:headEnd/>
                <a:tailEnd/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rot="10800000" vert="eaVert" anchor="ctr"/>
              <a:lstStyle/>
              <a:p>
                <a:pPr algn="ctr">
                  <a:defRPr/>
                </a:pPr>
                <a:endParaRPr lang="en-US">
                  <a:solidFill>
                    <a:schemeClr val="lt1"/>
                  </a:solidFill>
                  <a:latin typeface="+mn-lt"/>
                  <a:cs typeface="+mn-cs"/>
                </a:endParaRPr>
              </a:p>
            </p:txBody>
          </p:sp>
          <p:sp>
            <p:nvSpPr>
              <p:cNvPr id="36" name="Isosceles Triangle 49"/>
              <p:cNvSpPr>
                <a:spLocks noChangeArrowheads="1"/>
              </p:cNvSpPr>
              <p:nvPr/>
            </p:nvSpPr>
            <p:spPr bwMode="auto">
              <a:xfrm>
                <a:off x="8229600" y="4048118"/>
                <a:ext cx="228600" cy="304800"/>
              </a:xfrm>
              <a:prstGeom prst="triangle">
                <a:avLst>
                  <a:gd name="adj" fmla="val 50000"/>
                </a:avLst>
              </a:prstGeom>
              <a:ln>
                <a:headEnd/>
                <a:tailEnd/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rot="10800000" vert="eaVert" anchor="ctr"/>
              <a:lstStyle/>
              <a:p>
                <a:pPr algn="ctr">
                  <a:defRPr/>
                </a:pPr>
                <a:endParaRPr lang="en-US">
                  <a:solidFill>
                    <a:schemeClr val="lt1"/>
                  </a:solidFill>
                  <a:latin typeface="+mn-lt"/>
                  <a:cs typeface="+mn-cs"/>
                </a:endParaRPr>
              </a:p>
            </p:txBody>
          </p:sp>
        </p:grpSp>
        <p:grpSp>
          <p:nvGrpSpPr>
            <p:cNvPr id="23" name="Group 50"/>
            <p:cNvGrpSpPr>
              <a:grpSpLocks/>
            </p:cNvGrpSpPr>
            <p:nvPr/>
          </p:nvGrpSpPr>
          <p:grpSpPr bwMode="auto">
            <a:xfrm rot="6390476">
              <a:off x="4567" y="1589"/>
              <a:ext cx="178" cy="76"/>
              <a:chOff x="8229600" y="4048118"/>
              <a:chExt cx="228600" cy="447682"/>
            </a:xfrm>
          </p:grpSpPr>
          <p:sp>
            <p:nvSpPr>
              <p:cNvPr id="33" name="Oval 48"/>
              <p:cNvSpPr>
                <a:spLocks noChangeArrowheads="1"/>
              </p:cNvSpPr>
              <p:nvPr/>
            </p:nvSpPr>
            <p:spPr bwMode="auto">
              <a:xfrm>
                <a:off x="8229600" y="4267200"/>
                <a:ext cx="228600" cy="228600"/>
              </a:xfrm>
              <a:prstGeom prst="ellipse">
                <a:avLst/>
              </a:prstGeom>
              <a:ln>
                <a:headEnd/>
                <a:tailEnd/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rot="10800000" vert="eaVert" anchor="ctr"/>
              <a:lstStyle/>
              <a:p>
                <a:pPr algn="ctr">
                  <a:defRPr/>
                </a:pPr>
                <a:endParaRPr lang="en-US">
                  <a:solidFill>
                    <a:schemeClr val="lt1"/>
                  </a:solidFill>
                  <a:latin typeface="+mn-lt"/>
                  <a:cs typeface="+mn-cs"/>
                </a:endParaRPr>
              </a:p>
            </p:txBody>
          </p:sp>
          <p:sp>
            <p:nvSpPr>
              <p:cNvPr id="34" name="Isosceles Triangle 49"/>
              <p:cNvSpPr>
                <a:spLocks noChangeArrowheads="1"/>
              </p:cNvSpPr>
              <p:nvPr/>
            </p:nvSpPr>
            <p:spPr bwMode="auto">
              <a:xfrm>
                <a:off x="8229600" y="4048118"/>
                <a:ext cx="228600" cy="304800"/>
              </a:xfrm>
              <a:prstGeom prst="triangle">
                <a:avLst>
                  <a:gd name="adj" fmla="val 50000"/>
                </a:avLst>
              </a:prstGeom>
              <a:ln>
                <a:headEnd/>
                <a:tailEnd/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rot="10800000" vert="eaVert" anchor="ctr"/>
              <a:lstStyle/>
              <a:p>
                <a:pPr algn="ctr">
                  <a:defRPr/>
                </a:pPr>
                <a:endParaRPr lang="en-US">
                  <a:solidFill>
                    <a:schemeClr val="lt1"/>
                  </a:solidFill>
                  <a:latin typeface="+mn-lt"/>
                  <a:cs typeface="+mn-cs"/>
                </a:endParaRPr>
              </a:p>
            </p:txBody>
          </p:sp>
        </p:grpSp>
        <p:grpSp>
          <p:nvGrpSpPr>
            <p:cNvPr id="24" name="Group 50"/>
            <p:cNvGrpSpPr>
              <a:grpSpLocks/>
            </p:cNvGrpSpPr>
            <p:nvPr/>
          </p:nvGrpSpPr>
          <p:grpSpPr bwMode="auto">
            <a:xfrm rot="6390476">
              <a:off x="4471" y="1445"/>
              <a:ext cx="178" cy="76"/>
              <a:chOff x="8229600" y="4048118"/>
              <a:chExt cx="228600" cy="447682"/>
            </a:xfrm>
          </p:grpSpPr>
          <p:sp>
            <p:nvSpPr>
              <p:cNvPr id="31" name="Oval 48"/>
              <p:cNvSpPr>
                <a:spLocks noChangeArrowheads="1"/>
              </p:cNvSpPr>
              <p:nvPr/>
            </p:nvSpPr>
            <p:spPr bwMode="auto">
              <a:xfrm>
                <a:off x="8229600" y="4267200"/>
                <a:ext cx="228600" cy="228600"/>
              </a:xfrm>
              <a:prstGeom prst="ellipse">
                <a:avLst/>
              </a:prstGeom>
              <a:ln>
                <a:headEnd/>
                <a:tailEnd/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rot="10800000" vert="eaVert" anchor="ctr"/>
              <a:lstStyle/>
              <a:p>
                <a:pPr algn="ctr">
                  <a:defRPr/>
                </a:pPr>
                <a:endParaRPr lang="en-US">
                  <a:solidFill>
                    <a:schemeClr val="lt1"/>
                  </a:solidFill>
                  <a:latin typeface="+mn-lt"/>
                  <a:cs typeface="+mn-cs"/>
                </a:endParaRPr>
              </a:p>
            </p:txBody>
          </p:sp>
          <p:sp>
            <p:nvSpPr>
              <p:cNvPr id="32" name="Isosceles Triangle 49"/>
              <p:cNvSpPr>
                <a:spLocks noChangeArrowheads="1"/>
              </p:cNvSpPr>
              <p:nvPr/>
            </p:nvSpPr>
            <p:spPr bwMode="auto">
              <a:xfrm>
                <a:off x="8229600" y="4048118"/>
                <a:ext cx="228600" cy="304800"/>
              </a:xfrm>
              <a:prstGeom prst="triangle">
                <a:avLst>
                  <a:gd name="adj" fmla="val 50000"/>
                </a:avLst>
              </a:prstGeom>
              <a:ln>
                <a:headEnd/>
                <a:tailEnd/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rot="10800000" vert="eaVert" anchor="ctr"/>
              <a:lstStyle/>
              <a:p>
                <a:pPr algn="ctr">
                  <a:defRPr/>
                </a:pPr>
                <a:endParaRPr lang="en-US">
                  <a:solidFill>
                    <a:schemeClr val="lt1"/>
                  </a:solidFill>
                  <a:latin typeface="+mn-lt"/>
                  <a:cs typeface="+mn-cs"/>
                </a:endParaRPr>
              </a:p>
            </p:txBody>
          </p:sp>
        </p:grpSp>
        <p:sp>
          <p:nvSpPr>
            <p:cNvPr id="27" name="AutoShape 59"/>
            <p:cNvSpPr>
              <a:spLocks noChangeArrowheads="1"/>
            </p:cNvSpPr>
            <p:nvPr/>
          </p:nvSpPr>
          <p:spPr bwMode="auto">
            <a:xfrm>
              <a:off x="3888" y="3744"/>
              <a:ext cx="96" cy="96"/>
            </a:xfrm>
            <a:prstGeom prst="triangle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endParaRPr lang="en-US"/>
            </a:p>
          </p:txBody>
        </p:sp>
      </p:grp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2960" y="165849"/>
            <a:ext cx="3773751" cy="631115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79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228600"/>
            <a:ext cx="8915400" cy="6096000"/>
          </a:xfrm>
        </p:spPr>
        <p:txBody>
          <a:bodyPr/>
          <a:lstStyle/>
          <a:p>
            <a:pPr>
              <a:lnSpc>
                <a:spcPct val="120000"/>
              </a:lnSpc>
              <a:buNone/>
            </a:pPr>
            <a:r>
              <a:rPr lang="en-US" sz="2800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Ion channels</a:t>
            </a:r>
          </a:p>
          <a:p>
            <a:pPr>
              <a:lnSpc>
                <a:spcPct val="150000"/>
              </a:lnSpc>
              <a:spcBef>
                <a:spcPts val="600"/>
              </a:spcBef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Drugs bind to alter channel function (by blockade or opening).</a:t>
            </a:r>
          </a:p>
          <a:p>
            <a:pPr>
              <a:lnSpc>
                <a:spcPct val="150000"/>
              </a:lnSpc>
              <a:spcBef>
                <a:spcPts val="600"/>
              </a:spcBef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Channels are responsible for influx or out-flux of ions through cell membranes.</a:t>
            </a:r>
          </a:p>
          <a:p>
            <a:pPr>
              <a:lnSpc>
                <a:spcPct val="150000"/>
              </a:lnSpc>
              <a:spcBef>
                <a:spcPts val="600"/>
              </a:spcBef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They are activated by alteration in action potential.</a:t>
            </a:r>
          </a:p>
          <a:p>
            <a:pPr>
              <a:lnSpc>
                <a:spcPct val="150000"/>
              </a:lnSpc>
              <a:spcBef>
                <a:spcPts val="600"/>
              </a:spcBef>
            </a:pPr>
            <a:r>
              <a:rPr lang="en-US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e.g. local anesthetics: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block Na influx through Na channel in nerve fibers (Na channel blockers).</a:t>
            </a:r>
          </a:p>
          <a:p>
            <a:pPr>
              <a:lnSpc>
                <a:spcPct val="150000"/>
              </a:lnSpc>
              <a:spcBef>
                <a:spcPts val="600"/>
              </a:spcBef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20000"/>
              </a:lnSpc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6024745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79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228600"/>
            <a:ext cx="8915400" cy="6096000"/>
          </a:xfrm>
        </p:spPr>
        <p:txBody>
          <a:bodyPr/>
          <a:lstStyle/>
          <a:p>
            <a:pPr>
              <a:lnSpc>
                <a:spcPct val="120000"/>
              </a:lnSpc>
              <a:buNone/>
            </a:pPr>
            <a:r>
              <a:rPr lang="en-US" sz="2800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Ion channels</a:t>
            </a:r>
          </a:p>
          <a:p>
            <a:pPr>
              <a:lnSpc>
                <a:spcPct val="150000"/>
              </a:lnSpc>
              <a:spcBef>
                <a:spcPts val="600"/>
              </a:spcBef>
            </a:pPr>
            <a:r>
              <a:rPr lang="en-US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e.g. Sulfonylurea drugs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(antidiabetic drugs):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block K</a:t>
            </a:r>
            <a:r>
              <a:rPr lang="en-US" baseline="30000" dirty="0" smtClean="0">
                <a:latin typeface="Times New Roman" pitchFamily="18" charset="0"/>
                <a:cs typeface="Times New Roman" pitchFamily="18" charset="0"/>
              </a:rPr>
              <a:t>+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outflux via the K channels in pancreatic beta cells resulting in opening of calcium channels and insulin secretion.</a:t>
            </a:r>
          </a:p>
          <a:p>
            <a:pPr>
              <a:lnSpc>
                <a:spcPct val="90000"/>
              </a:lnSpc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20000"/>
              </a:lnSpc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381000"/>
            <a:ext cx="7467600" cy="6096000"/>
          </a:xfrm>
        </p:spPr>
      </p:pic>
    </p:spTree>
    <p:extLst>
      <p:ext uri="{BB962C8B-B14F-4D97-AF65-F5344CB8AC3E}">
        <p14:creationId xmlns:p14="http://schemas.microsoft.com/office/powerpoint/2010/main" val="2873633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35000">
                <a:schemeClr val="accent1">
                  <a:tint val="66000"/>
                  <a:satMod val="160000"/>
                  <a:alpha val="66000"/>
                </a:schemeClr>
              </a:gs>
              <a:gs pos="56000">
                <a:schemeClr val="accent6">
                  <a:lumMod val="20000"/>
                  <a:lumOff val="80000"/>
                </a:schemeClr>
              </a:gs>
              <a:gs pos="92000">
                <a:srgbClr val="FFFF00">
                  <a:alpha val="56000"/>
                </a:srgb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  <a:tileRect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3429000" y="507642"/>
            <a:ext cx="2133600" cy="523220"/>
          </a:xfrm>
          <a:prstGeom prst="rect">
            <a:avLst/>
          </a:prstGeom>
          <a:gradFill flip="none" rotWithShape="1">
            <a:gsLst>
              <a:gs pos="0">
                <a:srgbClr val="FFFF00">
                  <a:tint val="66000"/>
                  <a:satMod val="160000"/>
                </a:srgbClr>
              </a:gs>
              <a:gs pos="50000">
                <a:srgbClr val="FFFF00">
                  <a:tint val="44500"/>
                  <a:satMod val="160000"/>
                </a:srgbClr>
              </a:gs>
              <a:gs pos="100000">
                <a:srgbClr val="FFFF0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rgbClr val="002060"/>
            </a:solidFill>
          </a:ln>
          <a:effectLst>
            <a:glow rad="63500">
              <a:schemeClr val="accent4">
                <a:satMod val="175000"/>
                <a:alpha val="40000"/>
              </a:schemeClr>
            </a:glow>
            <a:reflection blurRad="6350" stA="50000" endA="300" endPos="55000" dir="5400000" sy="-100000" algn="bl" rotWithShape="0"/>
            <a:softEdge rad="63500"/>
          </a:effectLst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>
                <a:solidFill>
                  <a:srgbClr val="FF00FF"/>
                </a:solidFill>
                <a:latin typeface="Broadway" pitchFamily="82" charset="0"/>
                <a:cs typeface="+mn-cs"/>
              </a:rPr>
              <a:t>&gt; Proteins</a:t>
            </a:r>
          </a:p>
        </p:txBody>
      </p:sp>
      <p:cxnSp>
        <p:nvCxnSpPr>
          <p:cNvPr id="18" name="Straight Arrow Connector 17"/>
          <p:cNvCxnSpPr/>
          <p:nvPr/>
        </p:nvCxnSpPr>
        <p:spPr>
          <a:xfrm>
            <a:off x="2222500" y="774700"/>
            <a:ext cx="1143000" cy="1588"/>
          </a:xfrm>
          <a:prstGeom prst="straightConnector1">
            <a:avLst/>
          </a:prstGeom>
          <a:ln w="76200">
            <a:solidFill>
              <a:srgbClr val="FF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606" name="TextBox 18"/>
          <p:cNvSpPr txBox="1">
            <a:spLocks noChangeArrowheads="1"/>
          </p:cNvSpPr>
          <p:nvPr/>
        </p:nvSpPr>
        <p:spPr bwMode="auto">
          <a:xfrm>
            <a:off x="152400" y="457200"/>
            <a:ext cx="1981200" cy="523875"/>
          </a:xfrm>
          <a:prstGeom prst="rect">
            <a:avLst/>
          </a:prstGeom>
          <a:solidFill>
            <a:srgbClr val="FF00FF"/>
          </a:solidFill>
          <a:ln w="19050">
            <a:solidFill>
              <a:srgbClr val="FFFFFF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800">
                <a:solidFill>
                  <a:srgbClr val="FFFFFF"/>
                </a:solidFill>
                <a:latin typeface="Broadway" pitchFamily="82" charset="0"/>
              </a:rPr>
              <a:t>TARGETS</a:t>
            </a:r>
          </a:p>
        </p:txBody>
      </p:sp>
      <p:sp>
        <p:nvSpPr>
          <p:cNvPr id="25607" name="TextBox 23"/>
          <p:cNvSpPr txBox="1">
            <a:spLocks noChangeArrowheads="1"/>
          </p:cNvSpPr>
          <p:nvPr/>
        </p:nvSpPr>
        <p:spPr bwMode="auto">
          <a:xfrm>
            <a:off x="6553200" y="533400"/>
            <a:ext cx="2209800" cy="523875"/>
          </a:xfrm>
          <a:prstGeom prst="rect">
            <a:avLst/>
          </a:prstGeom>
          <a:solidFill>
            <a:schemeClr val="bg1"/>
          </a:solidFill>
          <a:ln w="28575">
            <a:solidFill>
              <a:srgbClr val="7300E6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b="1">
                <a:solidFill>
                  <a:srgbClr val="FF00FF"/>
                </a:solidFill>
                <a:latin typeface="Calibri" pitchFamily="34" charset="0"/>
              </a:rPr>
              <a:t>REGULATORY</a:t>
            </a:r>
          </a:p>
        </p:txBody>
      </p:sp>
      <p:grpSp>
        <p:nvGrpSpPr>
          <p:cNvPr id="2" name="Group 46"/>
          <p:cNvGrpSpPr>
            <a:grpSpLocks/>
          </p:cNvGrpSpPr>
          <p:nvPr/>
        </p:nvGrpSpPr>
        <p:grpSpPr bwMode="auto">
          <a:xfrm>
            <a:off x="1066800" y="1066801"/>
            <a:ext cx="6935788" cy="533400"/>
            <a:chOff x="1066800" y="2286794"/>
            <a:chExt cx="6934994" cy="913606"/>
          </a:xfrm>
        </p:grpSpPr>
        <p:cxnSp>
          <p:nvCxnSpPr>
            <p:cNvPr id="38" name="Straight Arrow Connector 37"/>
            <p:cNvCxnSpPr/>
            <p:nvPr/>
          </p:nvCxnSpPr>
          <p:spPr>
            <a:xfrm rot="5400000">
              <a:off x="926173" y="3047074"/>
              <a:ext cx="305065" cy="1587"/>
            </a:xfrm>
            <a:prstGeom prst="straightConnector1">
              <a:avLst/>
            </a:prstGeom>
            <a:ln w="57150">
              <a:solidFill>
                <a:srgbClr val="7300E6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>
              <a:off x="1066800" y="2895335"/>
              <a:ext cx="6933406" cy="1588"/>
            </a:xfrm>
            <a:prstGeom prst="line">
              <a:avLst/>
            </a:prstGeom>
            <a:ln w="38100">
              <a:solidFill>
                <a:srgbClr val="7300E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 rot="5400000">
              <a:off x="7696729" y="2590271"/>
              <a:ext cx="608541" cy="1588"/>
            </a:xfrm>
            <a:prstGeom prst="line">
              <a:avLst/>
            </a:prstGeom>
            <a:ln w="38100">
              <a:solidFill>
                <a:srgbClr val="7300E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0" name="TextBox 49"/>
          <p:cNvSpPr txBox="1"/>
          <p:nvPr/>
        </p:nvSpPr>
        <p:spPr>
          <a:xfrm>
            <a:off x="304800" y="1524000"/>
            <a:ext cx="1752600" cy="893762"/>
          </a:xfrm>
          <a:prstGeom prst="rect">
            <a:avLst/>
          </a:prstGeom>
          <a:gradFill flip="none" rotWithShape="1">
            <a:gsLst>
              <a:gs pos="35000">
                <a:schemeClr val="bg1"/>
              </a:gs>
              <a:gs pos="57000">
                <a:srgbClr val="FFFFCC"/>
              </a:gs>
              <a:gs pos="92000">
                <a:srgbClr val="FFFF00">
                  <a:alpha val="56000"/>
                </a:srgb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8100000" scaled="1"/>
            <a:tileRect/>
          </a:gradFill>
          <a:ln w="28575">
            <a:solidFill>
              <a:srgbClr val="7300E6"/>
            </a:solidFill>
          </a:ln>
          <a:effectLst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600" b="1" dirty="0">
                <a:solidFill>
                  <a:srgbClr val="FF00FF"/>
                </a:solidFill>
                <a:latin typeface="+mn-lt"/>
                <a:cs typeface="+mn-cs"/>
              </a:rPr>
              <a:t>ION CHANNEL</a:t>
            </a:r>
          </a:p>
        </p:txBody>
      </p:sp>
      <p:sp>
        <p:nvSpPr>
          <p:cNvPr id="23" name="TextBox 55"/>
          <p:cNvSpPr txBox="1">
            <a:spLocks noChangeArrowheads="1"/>
          </p:cNvSpPr>
          <p:nvPr/>
        </p:nvSpPr>
        <p:spPr bwMode="auto">
          <a:xfrm>
            <a:off x="228600" y="2514600"/>
            <a:ext cx="8686800" cy="80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b="1" dirty="0">
                <a:solidFill>
                  <a:srgbClr val="7300E6"/>
                </a:solidFill>
                <a:latin typeface="Calibri" pitchFamily="34" charset="0"/>
              </a:rPr>
              <a:t>Local Anesthetics </a:t>
            </a:r>
            <a:r>
              <a:rPr lang="en-US" sz="2200" i="1" dirty="0">
                <a:latin typeface="Calibri" pitchFamily="34" charset="0"/>
              </a:rPr>
              <a:t>block Na influx through </a:t>
            </a:r>
            <a:r>
              <a:rPr lang="en-US" sz="2200" b="1" dirty="0">
                <a:solidFill>
                  <a:srgbClr val="FF00FF"/>
                </a:solidFill>
                <a:latin typeface="Calibri" pitchFamily="34" charset="0"/>
              </a:rPr>
              <a:t>Na channel </a:t>
            </a:r>
          </a:p>
          <a:p>
            <a:r>
              <a:rPr lang="en-US" sz="2200" i="1" dirty="0">
                <a:latin typeface="Calibri" pitchFamily="34" charset="0"/>
              </a:rPr>
              <a:t>in nerve fibers. They are </a:t>
            </a:r>
            <a:r>
              <a:rPr lang="en-US" sz="2200" b="1" dirty="0">
                <a:solidFill>
                  <a:srgbClr val="7300E6"/>
                </a:solidFill>
                <a:latin typeface="Calibri" pitchFamily="34" charset="0"/>
              </a:rPr>
              <a:t>Na channel Blockers.</a:t>
            </a:r>
            <a:endParaRPr lang="en-US" sz="2400" i="1" dirty="0">
              <a:solidFill>
                <a:srgbClr val="7300E6"/>
              </a:solidFill>
              <a:latin typeface="Calibri" pitchFamily="34" charset="0"/>
            </a:endParaRPr>
          </a:p>
        </p:txBody>
      </p:sp>
      <p:pic>
        <p:nvPicPr>
          <p:cNvPr id="24" name="Picture 13" descr="voltgtan"/>
          <p:cNvPicPr>
            <a:picLocks noChangeAspect="1" noChangeArrowheads="1" noCrop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286000" y="3352800"/>
            <a:ext cx="5181600" cy="2865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" name="Diamond 24"/>
          <p:cNvSpPr/>
          <p:nvPr/>
        </p:nvSpPr>
        <p:spPr>
          <a:xfrm>
            <a:off x="3352800" y="4876800"/>
            <a:ext cx="3124200" cy="609600"/>
          </a:xfrm>
          <a:prstGeom prst="diamo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L.Anaesthesia</a:t>
            </a:r>
            <a:endParaRPr lang="en-US" dirty="0"/>
          </a:p>
        </p:txBody>
      </p:sp>
    </p:spTree>
  </p:cSld>
  <p:clrMapOvr>
    <a:masterClrMapping/>
  </p:clrMapOvr>
  <p:transition spd="med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7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5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79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228600"/>
            <a:ext cx="8588375" cy="6096000"/>
          </a:xfrm>
        </p:spPr>
        <p:txBody>
          <a:bodyPr/>
          <a:lstStyle/>
          <a:p>
            <a:pPr>
              <a:lnSpc>
                <a:spcPct val="120000"/>
              </a:lnSpc>
              <a:buNone/>
            </a:pPr>
            <a:r>
              <a:rPr lang="en-US" sz="2800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Carrier molecules</a:t>
            </a:r>
          </a:p>
          <a:p>
            <a:pPr>
              <a:lnSpc>
                <a:spcPct val="150000"/>
              </a:lnSpc>
              <a:spcBef>
                <a:spcPts val="0"/>
              </a:spcBef>
              <a:buFont typeface="Courier New" pitchFamily="49" charset="0"/>
              <a:buChar char="o"/>
            </a:pPr>
            <a:r>
              <a:rPr lang="en-US" sz="2800" dirty="0"/>
              <a:t>The drug binds to such molecules altering their transport ability</a:t>
            </a:r>
          </a:p>
          <a:p>
            <a:pPr>
              <a:lnSpc>
                <a:spcPct val="150000"/>
              </a:lnSpc>
              <a:spcBef>
                <a:spcPts val="0"/>
              </a:spcBef>
              <a:buFont typeface="Courier New" pitchFamily="49" charset="0"/>
              <a:buChar char="o"/>
            </a:pPr>
            <a:r>
              <a:rPr lang="en-US" sz="2800" dirty="0"/>
              <a:t>Responsible for transport of ions and small organic molecules between intracellular compartments, through cell membranes or in extracellular fluids.</a:t>
            </a:r>
          </a:p>
          <a:p>
            <a:pPr>
              <a:lnSpc>
                <a:spcPct val="150000"/>
              </a:lnSpc>
              <a:spcBef>
                <a:spcPts val="0"/>
              </a:spcBef>
              <a:buFont typeface="Courier New" pitchFamily="49" charset="0"/>
              <a:buChar char="o"/>
            </a:pPr>
            <a:r>
              <a:rPr lang="ga-IE" sz="2800" dirty="0"/>
              <a:t>e.g., Na+,K+-ATPase</a:t>
            </a:r>
            <a:r>
              <a:rPr lang="en-US" sz="2800" dirty="0"/>
              <a:t> inhibitor </a:t>
            </a:r>
            <a:endParaRPr lang="en-US" sz="2800" b="1" dirty="0">
              <a:solidFill>
                <a:srgbClr val="7030A0"/>
              </a:solidFill>
            </a:endParaRPr>
          </a:p>
          <a:p>
            <a:pPr>
              <a:lnSpc>
                <a:spcPct val="150000"/>
              </a:lnSpc>
              <a:spcBef>
                <a:spcPts val="0"/>
              </a:spcBef>
              <a:buFont typeface="Courier New" pitchFamily="49" charset="0"/>
              <a:buChar char="o"/>
            </a:pPr>
            <a:r>
              <a:rPr lang="en-US" sz="2800" b="1" dirty="0" smtClean="0">
                <a:solidFill>
                  <a:srgbClr val="7030A0"/>
                </a:solidFill>
              </a:rPr>
              <a:t>Digoxin </a:t>
            </a:r>
            <a:r>
              <a:rPr lang="en-US" sz="2800" dirty="0"/>
              <a:t>that block </a:t>
            </a:r>
            <a:r>
              <a:rPr lang="en-US" sz="2800" dirty="0" smtClean="0"/>
              <a:t>Na efflux </a:t>
            </a:r>
            <a:r>
              <a:rPr lang="en-US" sz="2800" dirty="0"/>
              <a:t>via Na </a:t>
            </a:r>
            <a:r>
              <a:rPr lang="en-US" sz="2800" dirty="0" smtClean="0"/>
              <a:t>pump; used </a:t>
            </a:r>
            <a:r>
              <a:rPr lang="en-US" sz="2800" dirty="0"/>
              <a:t>in treatment of heart </a:t>
            </a:r>
            <a:r>
              <a:rPr lang="en-US" sz="2800" dirty="0" smtClean="0"/>
              <a:t>failure.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17456548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79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228600"/>
            <a:ext cx="8588375" cy="6096000"/>
          </a:xfrm>
        </p:spPr>
        <p:txBody>
          <a:bodyPr/>
          <a:lstStyle/>
          <a:p>
            <a:pPr>
              <a:lnSpc>
                <a:spcPct val="120000"/>
              </a:lnSpc>
              <a:buNone/>
            </a:pPr>
            <a:r>
              <a:rPr lang="en-US" sz="2800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Carrier molecules</a:t>
            </a:r>
          </a:p>
          <a:p>
            <a:pPr>
              <a:lnSpc>
                <a:spcPct val="150000"/>
              </a:lnSpc>
              <a:spcBef>
                <a:spcPts val="1800"/>
              </a:spcBef>
              <a:buFont typeface="Courier New" pitchFamily="49" charset="0"/>
              <a:buChar char="o"/>
            </a:pPr>
            <a:r>
              <a:rPr lang="en-US" sz="2800" b="1" dirty="0" smtClean="0">
                <a:solidFill>
                  <a:srgbClr val="7030A0"/>
                </a:solidFill>
              </a:rPr>
              <a:t>Digoxin: </a:t>
            </a:r>
            <a:r>
              <a:rPr lang="en-US" sz="2800" dirty="0" smtClean="0"/>
              <a:t>blocks Na efflux via </a:t>
            </a:r>
            <a:r>
              <a:rPr lang="en-US" sz="2800" b="1" u="sng" dirty="0" smtClean="0"/>
              <a:t>Na pump</a:t>
            </a:r>
            <a:r>
              <a:rPr lang="en-US" sz="2800" dirty="0" smtClean="0"/>
              <a:t>; used in treatment of heart failure.</a:t>
            </a:r>
          </a:p>
          <a:p>
            <a:pPr>
              <a:lnSpc>
                <a:spcPct val="150000"/>
              </a:lnSpc>
              <a:spcBef>
                <a:spcPts val="1800"/>
              </a:spcBef>
              <a:buFont typeface="Courier New" pitchFamily="49" charset="0"/>
              <a:buChar char="o"/>
            </a:pPr>
            <a:r>
              <a:rPr lang="en-US" sz="2800" b="1" dirty="0" smtClean="0">
                <a:solidFill>
                  <a:srgbClr val="7300E6"/>
                </a:solidFill>
                <a:latin typeface="Calibri" pitchFamily="34" charset="0"/>
              </a:rPr>
              <a:t>Cocaine: </a:t>
            </a:r>
            <a:r>
              <a:rPr lang="en-US" sz="2800" dirty="0" smtClean="0"/>
              <a:t>blocks </a:t>
            </a:r>
            <a:r>
              <a:rPr lang="en-US" sz="2800" dirty="0"/>
              <a:t>transport </a:t>
            </a:r>
            <a:r>
              <a:rPr lang="en-US" sz="2800" dirty="0" smtClean="0"/>
              <a:t>or reuptake of </a:t>
            </a:r>
            <a:r>
              <a:rPr lang="en-US" sz="2800" b="1" u="sng" dirty="0"/>
              <a:t>catec</a:t>
            </a:r>
            <a:r>
              <a:rPr lang="en-US" sz="2800" b="1" u="sng" dirty="0" smtClean="0"/>
              <a:t>holamines</a:t>
            </a:r>
            <a:r>
              <a:rPr lang="en-US" sz="2800" dirty="0" smtClean="0"/>
              <a:t> (dopamine) at </a:t>
            </a:r>
            <a:r>
              <a:rPr lang="en-US" sz="2800" dirty="0"/>
              <a:t>synaptic </a:t>
            </a:r>
            <a:r>
              <a:rPr lang="en-US" sz="2800" dirty="0" smtClean="0"/>
              <a:t>cleft </a:t>
            </a:r>
            <a:endParaRPr lang="en-US" sz="2800" dirty="0"/>
          </a:p>
          <a:p>
            <a:pPr>
              <a:lnSpc>
                <a:spcPct val="150000"/>
              </a:lnSpc>
              <a:spcBef>
                <a:spcPts val="1800"/>
              </a:spcBef>
              <a:buFont typeface="Courier New" pitchFamily="49" charset="0"/>
              <a:buChar char="o"/>
            </a:pPr>
            <a:r>
              <a:rPr lang="en-US" sz="2800" dirty="0" smtClean="0"/>
              <a:t>The </a:t>
            </a:r>
            <a:r>
              <a:rPr lang="en-US" sz="2800" dirty="0"/>
              <a:t>dopamine transporter can no longer perform its reuptake function, and thus </a:t>
            </a:r>
            <a:r>
              <a:rPr lang="en-US" sz="2800" dirty="0">
                <a:hlinkClick r:id="rId3" tooltip="Dopamine"/>
              </a:rPr>
              <a:t>dopamine</a:t>
            </a:r>
            <a:r>
              <a:rPr lang="en-US" sz="2800" dirty="0"/>
              <a:t> accumulates in the </a:t>
            </a:r>
            <a:r>
              <a:rPr lang="en-US" sz="2800" dirty="0">
                <a:hlinkClick r:id="rId4" tooltip="Synaptic cleft"/>
              </a:rPr>
              <a:t>synaptic cleft</a:t>
            </a:r>
            <a:r>
              <a:rPr lang="en-US" sz="2800" dirty="0" smtClean="0"/>
              <a:t>.</a:t>
            </a:r>
            <a:endParaRPr lang="en-US" sz="2800" dirty="0"/>
          </a:p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77072397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710DC3"/>
                </a:solidFill>
              </a:rPr>
              <a:t>Effect of cocaine</a:t>
            </a:r>
            <a:endParaRPr lang="en-US" dirty="0">
              <a:solidFill>
                <a:srgbClr val="710DC3"/>
              </a:solidFill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1400149"/>
            <a:ext cx="3648075" cy="4772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38612" y="1417638"/>
            <a:ext cx="4471988" cy="47545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8066742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35000">
                <a:schemeClr val="accent1">
                  <a:tint val="66000"/>
                  <a:satMod val="160000"/>
                  <a:alpha val="66000"/>
                </a:schemeClr>
              </a:gs>
              <a:gs pos="56000">
                <a:schemeClr val="accent6">
                  <a:lumMod val="20000"/>
                  <a:lumOff val="80000"/>
                </a:schemeClr>
              </a:gs>
              <a:gs pos="92000">
                <a:srgbClr val="FFFF00">
                  <a:alpha val="56000"/>
                </a:srgb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  <a:tileRect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429000" y="507642"/>
            <a:ext cx="2133600" cy="523220"/>
          </a:xfrm>
          <a:prstGeom prst="rect">
            <a:avLst/>
          </a:prstGeom>
          <a:gradFill flip="none" rotWithShape="1">
            <a:gsLst>
              <a:gs pos="0">
                <a:srgbClr val="FFFF00">
                  <a:tint val="66000"/>
                  <a:satMod val="160000"/>
                </a:srgbClr>
              </a:gs>
              <a:gs pos="50000">
                <a:srgbClr val="FFFF00">
                  <a:tint val="44500"/>
                  <a:satMod val="160000"/>
                </a:srgbClr>
              </a:gs>
              <a:gs pos="100000">
                <a:srgbClr val="FFFF0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rgbClr val="002060"/>
            </a:solidFill>
          </a:ln>
          <a:effectLst>
            <a:glow rad="63500">
              <a:schemeClr val="accent4">
                <a:satMod val="175000"/>
                <a:alpha val="40000"/>
              </a:schemeClr>
            </a:glow>
            <a:reflection blurRad="6350" stA="50000" endA="300" endPos="55000" dir="5400000" sy="-100000" algn="bl" rotWithShape="0"/>
            <a:softEdge rad="63500"/>
          </a:effectLst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>
                <a:solidFill>
                  <a:srgbClr val="FF00FF"/>
                </a:solidFill>
                <a:latin typeface="Broadway" pitchFamily="82" charset="0"/>
                <a:cs typeface="+mn-cs"/>
              </a:rPr>
              <a:t>&gt; Proteins</a:t>
            </a:r>
          </a:p>
        </p:txBody>
      </p:sp>
      <p:cxnSp>
        <p:nvCxnSpPr>
          <p:cNvPr id="18" name="Straight Arrow Connector 17"/>
          <p:cNvCxnSpPr/>
          <p:nvPr/>
        </p:nvCxnSpPr>
        <p:spPr>
          <a:xfrm>
            <a:off x="2222500" y="774700"/>
            <a:ext cx="1143000" cy="1588"/>
          </a:xfrm>
          <a:prstGeom prst="straightConnector1">
            <a:avLst/>
          </a:prstGeom>
          <a:ln w="76200">
            <a:solidFill>
              <a:srgbClr val="FF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558" name="TextBox 18"/>
          <p:cNvSpPr txBox="1">
            <a:spLocks noChangeArrowheads="1"/>
          </p:cNvSpPr>
          <p:nvPr/>
        </p:nvSpPr>
        <p:spPr bwMode="auto">
          <a:xfrm>
            <a:off x="152400" y="457200"/>
            <a:ext cx="1981200" cy="523875"/>
          </a:xfrm>
          <a:prstGeom prst="rect">
            <a:avLst/>
          </a:prstGeom>
          <a:solidFill>
            <a:srgbClr val="FF00FF"/>
          </a:solidFill>
          <a:ln w="19050">
            <a:solidFill>
              <a:srgbClr val="FFFFFF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800">
                <a:solidFill>
                  <a:srgbClr val="FFFFFF"/>
                </a:solidFill>
                <a:latin typeface="Broadway" pitchFamily="82" charset="0"/>
              </a:rPr>
              <a:t>TARGETS</a:t>
            </a:r>
          </a:p>
        </p:txBody>
      </p:sp>
      <p:sp>
        <p:nvSpPr>
          <p:cNvPr id="23559" name="TextBox 23"/>
          <p:cNvSpPr txBox="1">
            <a:spLocks noChangeArrowheads="1"/>
          </p:cNvSpPr>
          <p:nvPr/>
        </p:nvSpPr>
        <p:spPr bwMode="auto">
          <a:xfrm>
            <a:off x="6553200" y="533400"/>
            <a:ext cx="2209800" cy="523875"/>
          </a:xfrm>
          <a:prstGeom prst="rect">
            <a:avLst/>
          </a:prstGeom>
          <a:solidFill>
            <a:schemeClr val="bg1"/>
          </a:solidFill>
          <a:ln w="28575">
            <a:solidFill>
              <a:srgbClr val="7300E6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b="1">
                <a:solidFill>
                  <a:srgbClr val="FF00FF"/>
                </a:solidFill>
                <a:latin typeface="Calibri" pitchFamily="34" charset="0"/>
              </a:rPr>
              <a:t>REGULATORY</a:t>
            </a:r>
          </a:p>
        </p:txBody>
      </p:sp>
      <p:grpSp>
        <p:nvGrpSpPr>
          <p:cNvPr id="23560" name="Group 46"/>
          <p:cNvGrpSpPr>
            <a:grpSpLocks/>
          </p:cNvGrpSpPr>
          <p:nvPr/>
        </p:nvGrpSpPr>
        <p:grpSpPr bwMode="auto">
          <a:xfrm>
            <a:off x="1066800" y="1066800"/>
            <a:ext cx="6935788" cy="912813"/>
            <a:chOff x="1066800" y="2286794"/>
            <a:chExt cx="6934994" cy="913606"/>
          </a:xfrm>
        </p:grpSpPr>
        <p:cxnSp>
          <p:nvCxnSpPr>
            <p:cNvPr id="38" name="Straight Arrow Connector 37"/>
            <p:cNvCxnSpPr/>
            <p:nvPr/>
          </p:nvCxnSpPr>
          <p:spPr>
            <a:xfrm rot="5400000">
              <a:off x="926173" y="3047074"/>
              <a:ext cx="305065" cy="1587"/>
            </a:xfrm>
            <a:prstGeom prst="straightConnector1">
              <a:avLst/>
            </a:prstGeom>
            <a:ln w="57150">
              <a:solidFill>
                <a:srgbClr val="7300E6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>
              <a:off x="1066800" y="2895335"/>
              <a:ext cx="6933406" cy="1588"/>
            </a:xfrm>
            <a:prstGeom prst="line">
              <a:avLst/>
            </a:prstGeom>
            <a:ln w="38100">
              <a:solidFill>
                <a:srgbClr val="7300E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 rot="5400000">
              <a:off x="7696729" y="2590271"/>
              <a:ext cx="608541" cy="1588"/>
            </a:xfrm>
            <a:prstGeom prst="line">
              <a:avLst/>
            </a:prstGeom>
            <a:ln w="38100">
              <a:solidFill>
                <a:srgbClr val="7300E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8" name="TextBox 47"/>
          <p:cNvSpPr txBox="1"/>
          <p:nvPr/>
        </p:nvSpPr>
        <p:spPr>
          <a:xfrm>
            <a:off x="381000" y="1979613"/>
            <a:ext cx="1752600" cy="893762"/>
          </a:xfrm>
          <a:prstGeom prst="rect">
            <a:avLst/>
          </a:prstGeom>
          <a:gradFill flip="none" rotWithShape="1">
            <a:gsLst>
              <a:gs pos="35000">
                <a:schemeClr val="bg1"/>
              </a:gs>
              <a:gs pos="57000">
                <a:srgbClr val="FFFFCC"/>
              </a:gs>
              <a:gs pos="92000">
                <a:srgbClr val="FFFF00">
                  <a:alpha val="56000"/>
                </a:srgb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8100000" scaled="1"/>
            <a:tileRect/>
          </a:gradFill>
          <a:ln w="28575">
            <a:solidFill>
              <a:srgbClr val="7300E6"/>
            </a:solidFill>
          </a:ln>
          <a:effectLst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600" b="1" dirty="0">
                <a:solidFill>
                  <a:srgbClr val="FF00FF"/>
                </a:solidFill>
                <a:latin typeface="Calibri"/>
                <a:cs typeface="+mn-cs"/>
              </a:rPr>
              <a:t>CARRIER MOLECULE</a:t>
            </a:r>
          </a:p>
        </p:txBody>
      </p:sp>
      <p:sp>
        <p:nvSpPr>
          <p:cNvPr id="19" name="TextBox 55"/>
          <p:cNvSpPr txBox="1">
            <a:spLocks noChangeArrowheads="1"/>
          </p:cNvSpPr>
          <p:nvPr/>
        </p:nvSpPr>
        <p:spPr bwMode="auto">
          <a:xfrm>
            <a:off x="381000" y="3043238"/>
            <a:ext cx="8839200" cy="431800"/>
          </a:xfrm>
          <a:prstGeom prst="rect">
            <a:avLst/>
          </a:prstGeom>
          <a:solidFill>
            <a:srgbClr val="FFFFFF">
              <a:alpha val="38823"/>
            </a:srgb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200" b="1" dirty="0" err="1" smtClean="0">
                <a:solidFill>
                  <a:srgbClr val="7300E6"/>
                </a:solidFill>
                <a:latin typeface="Calibri" pitchFamily="34" charset="0"/>
              </a:rPr>
              <a:t>Digoxin</a:t>
            </a:r>
            <a:r>
              <a:rPr lang="en-US" sz="2200" b="1" dirty="0" smtClean="0">
                <a:solidFill>
                  <a:prstClr val="black"/>
                </a:solidFill>
                <a:latin typeface="Calibri" pitchFamily="34" charset="0"/>
              </a:rPr>
              <a:t> </a:t>
            </a:r>
            <a:r>
              <a:rPr lang="en-US" sz="2200" b="1" dirty="0">
                <a:solidFill>
                  <a:prstClr val="black"/>
                </a:solidFill>
                <a:latin typeface="Calibri" pitchFamily="34" charset="0"/>
              </a:rPr>
              <a:t>blocks efflux of Na by </a:t>
            </a:r>
            <a:r>
              <a:rPr lang="en-US" sz="2200" b="1" dirty="0">
                <a:solidFill>
                  <a:srgbClr val="FF00FF"/>
                </a:solidFill>
                <a:latin typeface="Calibri" pitchFamily="34" charset="0"/>
              </a:rPr>
              <a:t>Na pump</a:t>
            </a:r>
            <a:endParaRPr lang="en-US" sz="2400" b="1" dirty="0">
              <a:solidFill>
                <a:srgbClr val="FF00FF"/>
              </a:solidFill>
              <a:latin typeface="Calibri" pitchFamily="34" charset="0"/>
            </a:endParaRPr>
          </a:p>
        </p:txBody>
      </p:sp>
      <p:pic>
        <p:nvPicPr>
          <p:cNvPr id="17" name="Picture 19" descr="Na-K-pump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07237" y="2426494"/>
            <a:ext cx="6326188" cy="373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" name="Diamond 20"/>
          <p:cNvSpPr/>
          <p:nvPr/>
        </p:nvSpPr>
        <p:spPr>
          <a:xfrm>
            <a:off x="4661338" y="3695700"/>
            <a:ext cx="1905000" cy="838200"/>
          </a:xfrm>
          <a:prstGeom prst="diamo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b="1" dirty="0" err="1" smtClean="0">
                <a:solidFill>
                  <a:prstClr val="black"/>
                </a:solidFill>
              </a:rPr>
              <a:t>Digoxin</a:t>
            </a:r>
            <a:endParaRPr lang="en-US" b="1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1077689"/>
      </p:ext>
    </p:extLst>
  </p:cSld>
  <p:clrMapOvr>
    <a:masterClrMapping/>
  </p:clrMapOvr>
  <p:transition spd="med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7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1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7" descr="prescription_drugs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5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6800850" y="78777"/>
            <a:ext cx="2187172" cy="3276600"/>
          </a:xfrm>
          <a:prstGeom prst="rect">
            <a:avLst/>
          </a:prstGeom>
          <a:noFill/>
        </p:spPr>
      </p:pic>
      <p:pic>
        <p:nvPicPr>
          <p:cNvPr id="14342" name="Picture 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019800" y="1460991"/>
            <a:ext cx="3200400" cy="308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/>
        </p:nvSpPr>
        <p:spPr>
          <a:xfrm>
            <a:off x="152400" y="1905000"/>
            <a:ext cx="5867400" cy="954107"/>
          </a:xfrm>
          <a:prstGeom prst="rect">
            <a:avLst/>
          </a:prstGeom>
          <a:solidFill>
            <a:schemeClr val="bg1"/>
          </a:solidFill>
          <a:ln w="38100">
            <a:solidFill>
              <a:srgbClr val="7030A0"/>
            </a:solidFill>
          </a:ln>
          <a:scene3d>
            <a:camera prst="orthographicFront"/>
            <a:lightRig rig="threePt" dir="t"/>
          </a:scene3d>
          <a:sp3d>
            <a:bevelT w="101600" prst="convex"/>
          </a:sp3d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sz="2800" b="1" dirty="0" smtClean="0">
                <a:solidFill>
                  <a:srgbClr val="07044C"/>
                </a:solidFill>
                <a:latin typeface="Calibri" pitchFamily="34" charset="0"/>
              </a:rPr>
              <a:t>Identify  different targets of drug action</a:t>
            </a:r>
            <a:endParaRPr lang="en-US" sz="2800" b="1" dirty="0">
              <a:solidFill>
                <a:srgbClr val="07044C"/>
              </a:solidFill>
              <a:latin typeface="Calibri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52400" y="685800"/>
            <a:ext cx="6019800" cy="584775"/>
          </a:xfrm>
          <a:prstGeom prst="rect">
            <a:avLst/>
          </a:prstGeom>
          <a:solidFill>
            <a:schemeClr val="bg1"/>
          </a:solidFill>
          <a:ln w="38100">
            <a:solidFill>
              <a:srgbClr val="7030A0"/>
            </a:solidFill>
          </a:ln>
          <a:scene3d>
            <a:camera prst="orthographicFront"/>
            <a:lightRig rig="threePt" dir="t"/>
          </a:scene3d>
          <a:sp3d>
            <a:bevelT w="101600" prst="convex"/>
          </a:sp3d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atin typeface="Algerian" pitchFamily="82" charset="0"/>
              </a:rPr>
              <a:t>Ilos</a:t>
            </a:r>
            <a:endParaRPr lang="en-US" sz="3200" dirty="0">
              <a:latin typeface="Algerian" pitchFamily="82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52400" y="4575502"/>
            <a:ext cx="6172200" cy="523220"/>
          </a:xfrm>
          <a:prstGeom prst="rect">
            <a:avLst/>
          </a:prstGeom>
          <a:solidFill>
            <a:schemeClr val="bg1"/>
          </a:solidFill>
          <a:ln w="38100">
            <a:solidFill>
              <a:srgbClr val="7030A0"/>
            </a:solidFill>
          </a:ln>
          <a:scene3d>
            <a:camera prst="orthographicFront"/>
            <a:lightRig rig="threePt" dir="t"/>
          </a:scene3d>
          <a:sp3d>
            <a:bevelT w="101600" prst="convex"/>
          </a:sp3d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07044C"/>
                </a:solidFill>
                <a:latin typeface="Calibri" pitchFamily="34" charset="0"/>
              </a:rPr>
              <a:t>Elaborate on drug binding to receptors </a:t>
            </a:r>
            <a:endParaRPr lang="en-US" sz="2800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114300" y="3252847"/>
            <a:ext cx="6248400" cy="954107"/>
          </a:xfrm>
          <a:prstGeom prst="rect">
            <a:avLst/>
          </a:prstGeom>
          <a:solidFill>
            <a:schemeClr val="bg1"/>
          </a:solidFill>
          <a:ln w="38100">
            <a:solidFill>
              <a:srgbClr val="7030A0"/>
            </a:solidFill>
          </a:ln>
          <a:scene3d>
            <a:camera prst="orthographicFront"/>
            <a:lightRig rig="threePt" dir="t"/>
          </a:scene3d>
          <a:sp3d>
            <a:bevelT w="101600" prst="convex"/>
          </a:sp3d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07044C"/>
                </a:solidFill>
                <a:latin typeface="Calibri" pitchFamily="34" charset="0"/>
              </a:rPr>
              <a:t>Differentiate between their patterns of </a:t>
            </a:r>
            <a:br>
              <a:rPr lang="en-US" sz="2800" b="1" dirty="0" smtClean="0">
                <a:solidFill>
                  <a:srgbClr val="07044C"/>
                </a:solidFill>
                <a:latin typeface="Calibri" pitchFamily="34" charset="0"/>
              </a:rPr>
            </a:br>
            <a:r>
              <a:rPr lang="en-US" sz="2800" b="1" dirty="0" smtClean="0">
                <a:solidFill>
                  <a:srgbClr val="07044C"/>
                </a:solidFill>
                <a:latin typeface="Calibri" pitchFamily="34" charset="0"/>
              </a:rPr>
              <a:t> action; agonism versus antagonism</a:t>
            </a:r>
            <a:endParaRPr lang="en-US" sz="2800" b="1" dirty="0"/>
          </a:p>
        </p:txBody>
      </p:sp>
    </p:spTree>
  </p:cSld>
  <p:clrMapOvr>
    <a:masterClrMapping/>
  </p:clrMapOvr>
  <p:transition spd="med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5" grpId="0" animBg="1"/>
      <p:bldP spid="16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32"/>
          <p:cNvGrpSpPr>
            <a:grpSpLocks/>
          </p:cNvGrpSpPr>
          <p:nvPr/>
        </p:nvGrpSpPr>
        <p:grpSpPr bwMode="auto">
          <a:xfrm>
            <a:off x="4114801" y="228600"/>
            <a:ext cx="4736334" cy="6324600"/>
            <a:chOff x="1440" y="1008"/>
            <a:chExt cx="2866" cy="3064"/>
          </a:xfrm>
        </p:grpSpPr>
        <p:pic>
          <p:nvPicPr>
            <p:cNvPr id="4" name="Picture 33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FFE"/>
                </a:clrFrom>
                <a:clrTo>
                  <a:srgbClr val="FDFFFE">
                    <a:alpha val="0"/>
                  </a:srgbClr>
                </a:clrTo>
              </a:clrChange>
            </a:blip>
            <a:srcRect l="928" t="2826" r="43658" b="7004"/>
            <a:stretch>
              <a:fillRect/>
            </a:stretch>
          </p:blipFill>
          <p:spPr bwMode="auto">
            <a:xfrm>
              <a:off x="1440" y="1008"/>
              <a:ext cx="2866" cy="3064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</p:pic>
        <p:sp>
          <p:nvSpPr>
            <p:cNvPr id="5" name="Rectangle 34"/>
            <p:cNvSpPr>
              <a:spLocks noChangeArrowheads="1"/>
            </p:cNvSpPr>
            <p:nvPr/>
          </p:nvSpPr>
          <p:spPr bwMode="auto">
            <a:xfrm>
              <a:off x="3536" y="3448"/>
              <a:ext cx="768" cy="508"/>
            </a:xfrm>
            <a:prstGeom prst="rect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FFE05B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en-US" b="1" dirty="0" err="1">
                  <a:solidFill>
                    <a:srgbClr val="FF00FF"/>
                  </a:solidFill>
                </a:rPr>
                <a:t>Tubulin</a:t>
              </a:r>
              <a:endParaRPr lang="en-US" b="1" dirty="0">
                <a:solidFill>
                  <a:srgbClr val="FF00FF"/>
                </a:solidFill>
              </a:endParaRPr>
            </a:p>
            <a:p>
              <a:pPr algn="ctr">
                <a:lnSpc>
                  <a:spcPct val="130000"/>
                </a:lnSpc>
              </a:pPr>
              <a:r>
                <a:rPr lang="en-US" b="1" dirty="0">
                  <a:solidFill>
                    <a:srgbClr val="FF00FF"/>
                  </a:solidFill>
                </a:rPr>
                <a:t>Structure</a:t>
              </a:r>
            </a:p>
          </p:txBody>
        </p:sp>
      </p:grpSp>
      <p:sp>
        <p:nvSpPr>
          <p:cNvPr id="6379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228600"/>
            <a:ext cx="8588375" cy="6096000"/>
          </a:xfrm>
        </p:spPr>
        <p:txBody>
          <a:bodyPr/>
          <a:lstStyle/>
          <a:p>
            <a:pPr>
              <a:lnSpc>
                <a:spcPct val="120000"/>
              </a:lnSpc>
              <a:buNone/>
            </a:pPr>
            <a:r>
              <a:rPr lang="en-US" sz="2800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Structural proteins</a:t>
            </a:r>
          </a:p>
          <a:p>
            <a:pPr>
              <a:lnSpc>
                <a:spcPct val="150000"/>
              </a:lnSpc>
              <a:buNone/>
            </a:pPr>
            <a:r>
              <a:rPr lang="ga-IE" sz="2800" dirty="0" smtClean="0">
                <a:latin typeface="Arial" pitchFamily="34" charset="0"/>
                <a:cs typeface="Arial" pitchFamily="34" charset="0"/>
              </a:rPr>
              <a:t>e.g.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 tubulin is target for: 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sz="2800" b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Vincristine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 </a:t>
            </a:r>
            <a:endParaRPr lang="en-US" sz="2800" dirty="0">
              <a:latin typeface="Arial" pitchFamily="34" charset="0"/>
              <a:cs typeface="Arial" pitchFamily="34" charset="0"/>
            </a:endParaRPr>
          </a:p>
          <a:p>
            <a:pPr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2800" dirty="0" smtClean="0">
                <a:latin typeface="Arial" pitchFamily="34" charset="0"/>
                <a:cs typeface="Arial" pitchFamily="34" charset="0"/>
              </a:rPr>
              <a:t>anticancer agent</a:t>
            </a:r>
          </a:p>
          <a:p>
            <a:pPr marL="0" indent="0">
              <a:lnSpc>
                <a:spcPct val="150000"/>
              </a:lnSpc>
              <a:buNone/>
            </a:pPr>
            <a:endParaRPr lang="en-US" sz="2800" b="1" dirty="0" smtClean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en-US" sz="2800" b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Colchicine </a:t>
            </a:r>
          </a:p>
          <a:p>
            <a:pPr>
              <a:lnSpc>
                <a:spcPct val="150000"/>
              </a:lnSpc>
              <a:buFont typeface="Courier New" pitchFamily="49" charset="0"/>
              <a:buChar char="o"/>
            </a:pPr>
            <a:r>
              <a:rPr lang="en-US" sz="2800" dirty="0" smtClean="0">
                <a:latin typeface="Arial" pitchFamily="34" charset="0"/>
                <a:cs typeface="Arial" pitchFamily="34" charset="0"/>
              </a:rPr>
              <a:t>used in treatment of gout</a:t>
            </a:r>
          </a:p>
          <a:p>
            <a:pPr>
              <a:lnSpc>
                <a:spcPct val="90000"/>
              </a:lnSpc>
              <a:buNone/>
            </a:pPr>
            <a:endParaRPr lang="en-US" sz="2800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819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28600" y="304800"/>
            <a:ext cx="8458200" cy="5826125"/>
          </a:xfrm>
        </p:spPr>
        <p:txBody>
          <a:bodyPr/>
          <a:lstStyle/>
          <a:p>
            <a:pPr algn="l" rtl="0">
              <a:buFont typeface="Wingdings" pitchFamily="2" charset="2"/>
              <a:buNone/>
            </a:pPr>
            <a:endParaRPr lang="en-US" b="1" dirty="0">
              <a:solidFill>
                <a:srgbClr val="FFFF00"/>
              </a:solidFill>
            </a:endParaRPr>
          </a:p>
          <a:p>
            <a:pPr algn="l" rtl="0">
              <a:buNone/>
            </a:pPr>
            <a:r>
              <a:rPr lang="en-US" b="1" dirty="0" smtClean="0">
                <a:solidFill>
                  <a:srgbClr val="FF0000"/>
                </a:solidFill>
              </a:rPr>
              <a:t>Binding Forces between drugs and receptors</a:t>
            </a:r>
          </a:p>
          <a:p>
            <a:pPr algn="l" rtl="0">
              <a:buNone/>
            </a:pPr>
            <a:endParaRPr lang="en-US" b="1" dirty="0">
              <a:solidFill>
                <a:srgbClr val="FF0000"/>
              </a:solidFill>
            </a:endParaRPr>
          </a:p>
          <a:p>
            <a:pPr lvl="1" algn="l" rtl="0"/>
            <a:r>
              <a:rPr lang="en-US" b="1" dirty="0"/>
              <a:t>Ionic bond.</a:t>
            </a:r>
          </a:p>
          <a:p>
            <a:pPr lvl="1" algn="l" rtl="0"/>
            <a:r>
              <a:rPr lang="en-US" b="1" dirty="0"/>
              <a:t>Van-Dar-Waal.</a:t>
            </a:r>
          </a:p>
          <a:p>
            <a:pPr lvl="1" algn="l" rtl="0"/>
            <a:r>
              <a:rPr lang="en-US" b="1" dirty="0"/>
              <a:t>Hydrogen bond.</a:t>
            </a:r>
          </a:p>
          <a:p>
            <a:pPr lvl="1" algn="l" rtl="0"/>
            <a:r>
              <a:rPr lang="en-US" b="1" dirty="0"/>
              <a:t>Covalent bond.</a:t>
            </a:r>
          </a:p>
          <a:p>
            <a:pPr algn="l" rtl="0">
              <a:buFont typeface="Wingdings" pitchFamily="2" charset="2"/>
              <a:buNone/>
            </a:pPr>
            <a:endParaRPr lang="en-US" b="1" i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5250" y="104775"/>
            <a:ext cx="8972550" cy="6448425"/>
          </a:xfrm>
        </p:spPr>
        <p:txBody>
          <a:bodyPr/>
          <a:lstStyle/>
          <a:p>
            <a:pPr algn="l" rtl="0">
              <a:lnSpc>
                <a:spcPct val="150000"/>
              </a:lnSpc>
              <a:spcBef>
                <a:spcPts val="0"/>
              </a:spcBef>
              <a:buNone/>
            </a:pPr>
            <a:r>
              <a:rPr lang="en-US" b="1" dirty="0">
                <a:solidFill>
                  <a:srgbClr val="FF0000"/>
                </a:solidFill>
              </a:rPr>
              <a:t>Affinity</a:t>
            </a:r>
          </a:p>
          <a:p>
            <a:pPr algn="l" rtl="0">
              <a:lnSpc>
                <a:spcPct val="150000"/>
              </a:lnSpc>
              <a:spcBef>
                <a:spcPts val="0"/>
              </a:spcBef>
              <a:buFont typeface="Wingdings" pitchFamily="2" charset="2"/>
              <a:buNone/>
            </a:pPr>
            <a:r>
              <a:rPr lang="en-US" b="1" dirty="0"/>
              <a:t>	Ability of a drug to combine with the receptor.</a:t>
            </a:r>
          </a:p>
          <a:p>
            <a:pPr algn="l" rtl="0">
              <a:lnSpc>
                <a:spcPct val="150000"/>
              </a:lnSpc>
              <a:spcBef>
                <a:spcPts val="0"/>
              </a:spcBef>
              <a:buFont typeface="Wingdings" pitchFamily="2" charset="2"/>
              <a:buNone/>
            </a:pPr>
            <a:r>
              <a:rPr lang="en-US" b="1" dirty="0"/>
              <a:t>	D + R     </a:t>
            </a:r>
            <a:r>
              <a:rPr lang="en-US" b="1" dirty="0" smtClean="0"/>
              <a:t>		D-R </a:t>
            </a:r>
            <a:r>
              <a:rPr lang="en-US" b="1" dirty="0"/>
              <a:t>complex   </a:t>
            </a:r>
            <a:r>
              <a:rPr lang="en-US" b="1" dirty="0" smtClean="0"/>
              <a:t>             </a:t>
            </a:r>
            <a:r>
              <a:rPr lang="en-US" b="1" dirty="0"/>
              <a:t>Effect.</a:t>
            </a:r>
          </a:p>
          <a:p>
            <a:pPr algn="l" rtl="0">
              <a:lnSpc>
                <a:spcPct val="150000"/>
              </a:lnSpc>
              <a:spcBef>
                <a:spcPts val="0"/>
              </a:spcBef>
              <a:buNone/>
            </a:pPr>
            <a:endParaRPr lang="en-US" b="1" dirty="0" smtClean="0">
              <a:solidFill>
                <a:srgbClr val="FF0000"/>
              </a:solidFill>
            </a:endParaRPr>
          </a:p>
          <a:p>
            <a:pPr algn="l" rtl="0">
              <a:lnSpc>
                <a:spcPct val="150000"/>
              </a:lnSpc>
              <a:spcBef>
                <a:spcPts val="0"/>
              </a:spcBef>
              <a:buNone/>
            </a:pPr>
            <a:r>
              <a:rPr lang="en-US" b="1" dirty="0" smtClean="0">
                <a:solidFill>
                  <a:srgbClr val="FF0000"/>
                </a:solidFill>
              </a:rPr>
              <a:t>Efficacy </a:t>
            </a:r>
            <a:r>
              <a:rPr lang="en-US" b="1" dirty="0">
                <a:solidFill>
                  <a:srgbClr val="FF0000"/>
                </a:solidFill>
              </a:rPr>
              <a:t>(Intrinsic Activity) </a:t>
            </a:r>
          </a:p>
          <a:p>
            <a:pPr lvl="1" algn="l" rtl="0">
              <a:lnSpc>
                <a:spcPct val="150000"/>
              </a:lnSpc>
              <a:spcBef>
                <a:spcPts val="0"/>
              </a:spcBef>
            </a:pPr>
            <a:r>
              <a:rPr lang="en-US" b="1" dirty="0"/>
              <a:t>Capacity of a </a:t>
            </a:r>
            <a:r>
              <a:rPr lang="en-US" b="1" dirty="0" smtClean="0"/>
              <a:t>drug receptor complex (D-R) to </a:t>
            </a:r>
            <a:r>
              <a:rPr lang="en-US" b="1" dirty="0"/>
              <a:t>produce an action.</a:t>
            </a:r>
          </a:p>
          <a:p>
            <a:pPr lvl="1" algn="l" rtl="0">
              <a:lnSpc>
                <a:spcPct val="150000"/>
              </a:lnSpc>
              <a:spcBef>
                <a:spcPts val="0"/>
              </a:spcBef>
            </a:pPr>
            <a:r>
              <a:rPr lang="en-US" b="1" dirty="0"/>
              <a:t>is the maximal response produced by a drug </a:t>
            </a:r>
            <a:r>
              <a:rPr lang="en-US" b="1" dirty="0">
                <a:solidFill>
                  <a:srgbClr val="FF0000"/>
                </a:solidFill>
              </a:rPr>
              <a:t>(E max).</a:t>
            </a:r>
          </a:p>
        </p:txBody>
      </p:sp>
      <p:sp>
        <p:nvSpPr>
          <p:cNvPr id="5" name="Right Arrow 4"/>
          <p:cNvSpPr/>
          <p:nvPr/>
        </p:nvSpPr>
        <p:spPr>
          <a:xfrm>
            <a:off x="1752600" y="2057400"/>
            <a:ext cx="1066800" cy="762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Arrow 6"/>
          <p:cNvSpPr/>
          <p:nvPr/>
        </p:nvSpPr>
        <p:spPr>
          <a:xfrm>
            <a:off x="5410200" y="2019300"/>
            <a:ext cx="1066800" cy="762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228600"/>
            <a:ext cx="8740775" cy="6296025"/>
          </a:xfrm>
        </p:spPr>
        <p:txBody>
          <a:bodyPr/>
          <a:lstStyle/>
          <a:p>
            <a:pPr marL="712788" indent="-708025" algn="l" rtl="0">
              <a:buNone/>
            </a:pPr>
            <a:r>
              <a:rPr lang="en-US" b="1" dirty="0">
                <a:solidFill>
                  <a:srgbClr val="FF0000"/>
                </a:solidFill>
              </a:rPr>
              <a:t>Agonist</a:t>
            </a:r>
          </a:p>
          <a:p>
            <a:pPr marL="712788" indent="-708025" algn="l" rtl="0">
              <a:buFont typeface="Wingdings" pitchFamily="2" charset="2"/>
              <a:buNone/>
            </a:pPr>
            <a:r>
              <a:rPr lang="en-US" b="1" dirty="0"/>
              <a:t>	is a drug  that combines  with receptor and elicit a response </a:t>
            </a:r>
            <a:r>
              <a:rPr lang="en-US" b="1" dirty="0" smtClean="0">
                <a:solidFill>
                  <a:srgbClr val="710DC3"/>
                </a:solidFill>
              </a:rPr>
              <a:t>(has </a:t>
            </a:r>
            <a:r>
              <a:rPr lang="en-US" b="1" dirty="0">
                <a:solidFill>
                  <a:srgbClr val="710DC3"/>
                </a:solidFill>
              </a:rPr>
              <a:t>affinity and efficacy)</a:t>
            </a:r>
            <a:r>
              <a:rPr lang="en-US" b="1" dirty="0"/>
              <a:t>.</a:t>
            </a:r>
            <a:r>
              <a:rPr lang="en-US" dirty="0"/>
              <a:t> </a:t>
            </a:r>
            <a:endParaRPr lang="en-US" b="1" dirty="0" smtClean="0"/>
          </a:p>
          <a:p>
            <a:pPr marL="712788" indent="-708025" algn="l" rtl="0">
              <a:buFont typeface="Wingdings" pitchFamily="2" charset="2"/>
              <a:buNone/>
            </a:pPr>
            <a:r>
              <a:rPr lang="en-US" b="1" dirty="0" smtClean="0"/>
              <a:t>      </a:t>
            </a:r>
          </a:p>
          <a:p>
            <a:pPr marL="712788" indent="-708025" algn="l" rtl="0">
              <a:buNone/>
            </a:pPr>
            <a:r>
              <a:rPr lang="en-US" b="1" dirty="0" smtClean="0">
                <a:solidFill>
                  <a:srgbClr val="FF0000"/>
                </a:solidFill>
              </a:rPr>
              <a:t>Antagonist</a:t>
            </a:r>
          </a:p>
          <a:p>
            <a:pPr marL="712788" indent="-708025" algn="l" rtl="0">
              <a:spcBef>
                <a:spcPts val="1200"/>
              </a:spcBef>
              <a:buFont typeface="Wingdings" pitchFamily="2" charset="2"/>
              <a:buNone/>
            </a:pPr>
            <a:r>
              <a:rPr lang="en-US" dirty="0"/>
              <a:t>	</a:t>
            </a:r>
            <a:r>
              <a:rPr lang="en-US" b="1" dirty="0"/>
              <a:t>is a drug that combines with a receptor without producing responses. It blocks the action of the agonist </a:t>
            </a:r>
            <a:r>
              <a:rPr lang="en-US" b="1" dirty="0">
                <a:solidFill>
                  <a:srgbClr val="710DC3"/>
                </a:solidFill>
              </a:rPr>
              <a:t>(has affinity but no or zero efficacy). </a:t>
            </a:r>
            <a:endParaRPr lang="en-US" b="1" dirty="0" smtClean="0">
              <a:solidFill>
                <a:srgbClr val="710DC3"/>
              </a:solidFill>
            </a:endParaRPr>
          </a:p>
          <a:p>
            <a:pPr marL="712788" indent="-708025" algn="l" rtl="0">
              <a:spcBef>
                <a:spcPts val="1200"/>
              </a:spcBef>
              <a:buFont typeface="Wingdings" pitchFamily="2" charset="2"/>
              <a:buNone/>
            </a:pPr>
            <a:r>
              <a:rPr lang="en-US" b="1" dirty="0" smtClean="0">
                <a:solidFill>
                  <a:srgbClr val="710DC3"/>
                </a:solidFill>
              </a:rPr>
              <a:t>	</a:t>
            </a:r>
            <a:r>
              <a:rPr lang="en-US" b="1" dirty="0"/>
              <a:t>e.g. atropine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48683" y="1600200"/>
            <a:ext cx="4346825" cy="4343704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680232" y="774412"/>
            <a:ext cx="413690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712788" lvl="0" indent="-708025" eaLnBrk="0" hangingPunct="0">
              <a:spcBef>
                <a:spcPct val="20000"/>
              </a:spcBef>
            </a:pPr>
            <a:r>
              <a:rPr lang="en-US" sz="3200" b="1" dirty="0" smtClean="0">
                <a:solidFill>
                  <a:srgbClr val="FF0000"/>
                </a:solidFill>
                <a:latin typeface="Calibri"/>
              </a:rPr>
              <a:t>Agonist and Antagonist</a:t>
            </a:r>
            <a:endParaRPr lang="en-US" sz="3200" b="1" dirty="0">
              <a:solidFill>
                <a:srgbClr val="FF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822259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718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28600" y="228601"/>
            <a:ext cx="8763000" cy="6046788"/>
          </a:xfrm>
        </p:spPr>
        <p:txBody>
          <a:bodyPr/>
          <a:lstStyle/>
          <a:p>
            <a:pPr marL="182563" indent="-182563" algn="l" rtl="0">
              <a:buNone/>
            </a:pPr>
            <a:r>
              <a:rPr lang="en-US" b="1" dirty="0">
                <a:solidFill>
                  <a:srgbClr val="FF0000"/>
                </a:solidFill>
              </a:rPr>
              <a:t>Agonist</a:t>
            </a:r>
          </a:p>
          <a:p>
            <a:pPr marL="852488" lvl="1" algn="l" rtl="0">
              <a:buClr>
                <a:srgbClr val="FFFF00"/>
              </a:buClr>
              <a:buNone/>
            </a:pPr>
            <a:r>
              <a:rPr lang="en-US" sz="3200" b="1" dirty="0" smtClean="0"/>
              <a:t>Full </a:t>
            </a:r>
            <a:r>
              <a:rPr lang="en-US" sz="3200" b="1" dirty="0"/>
              <a:t>agonist.</a:t>
            </a:r>
          </a:p>
          <a:p>
            <a:pPr marL="852488" lvl="1" algn="l" rtl="0">
              <a:buClr>
                <a:srgbClr val="FFFF00"/>
              </a:buClr>
              <a:buNone/>
            </a:pPr>
            <a:r>
              <a:rPr lang="en-US" sz="3200" b="1" dirty="0" smtClean="0"/>
              <a:t>Partial </a:t>
            </a:r>
            <a:r>
              <a:rPr lang="en-US" sz="3200" b="1" dirty="0"/>
              <a:t>agonist.</a:t>
            </a:r>
          </a:p>
          <a:p>
            <a:pPr marL="182563" indent="-182563" algn="ctr" rtl="0">
              <a:buFont typeface="Wingdings" pitchFamily="2" charset="2"/>
              <a:buNone/>
            </a:pPr>
            <a:endParaRPr lang="en-US" b="1" dirty="0">
              <a:solidFill>
                <a:srgbClr val="FFFF00"/>
              </a:solidFill>
            </a:endParaRPr>
          </a:p>
          <a:p>
            <a:pPr marL="182563" indent="-182563" algn="l" rtl="0">
              <a:buFont typeface="Wingdings" pitchFamily="2" charset="2"/>
              <a:buNone/>
            </a:pPr>
            <a:r>
              <a:rPr lang="en-US" b="1" dirty="0">
                <a:solidFill>
                  <a:srgbClr val="FF0000"/>
                </a:solidFill>
              </a:rPr>
              <a:t>Full Agonist</a:t>
            </a:r>
          </a:p>
          <a:p>
            <a:pPr marL="182563" indent="-182563" algn="l" rtl="0">
              <a:lnSpc>
                <a:spcPct val="150000"/>
              </a:lnSpc>
              <a:spcBef>
                <a:spcPts val="1200"/>
              </a:spcBef>
              <a:buFont typeface="Wingdings" pitchFamily="2" charset="2"/>
              <a:buNone/>
            </a:pPr>
            <a:r>
              <a:rPr lang="en-US" dirty="0"/>
              <a:t> </a:t>
            </a:r>
            <a:r>
              <a:rPr lang="en-US" b="1" dirty="0"/>
              <a:t>A drug that combines with its specific receptor to produce maximal effect by increasing its concentration </a:t>
            </a:r>
            <a:r>
              <a:rPr lang="en-US" b="1" dirty="0" smtClean="0">
                <a:solidFill>
                  <a:srgbClr val="710DC3"/>
                </a:solidFill>
              </a:rPr>
              <a:t>(affinity &amp; high efficacy).</a:t>
            </a:r>
          </a:p>
          <a:p>
            <a:pPr marL="182563" indent="-182563" algn="l" rtl="0">
              <a:lnSpc>
                <a:spcPct val="150000"/>
              </a:lnSpc>
              <a:spcBef>
                <a:spcPts val="1200"/>
              </a:spcBef>
              <a:buFont typeface="Wingdings" pitchFamily="2" charset="2"/>
              <a:buNone/>
            </a:pPr>
            <a:r>
              <a:rPr lang="en-US" b="1" dirty="0"/>
              <a:t>e.g. acetylcholine (Ach).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230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28600" y="304800"/>
            <a:ext cx="8686800" cy="5826125"/>
          </a:xfrm>
        </p:spPr>
        <p:txBody>
          <a:bodyPr/>
          <a:lstStyle/>
          <a:p>
            <a:pPr marL="182563" indent="-182563" algn="l" rtl="0">
              <a:lnSpc>
                <a:spcPct val="90000"/>
              </a:lnSpc>
              <a:buFont typeface="Wingdings" pitchFamily="2" charset="2"/>
              <a:buNone/>
            </a:pPr>
            <a:r>
              <a:rPr lang="en-US" dirty="0"/>
              <a:t> </a:t>
            </a:r>
            <a:r>
              <a:rPr lang="en-US" b="1" dirty="0">
                <a:solidFill>
                  <a:srgbClr val="FF0000"/>
                </a:solidFill>
              </a:rPr>
              <a:t>Partial Agonist</a:t>
            </a:r>
          </a:p>
          <a:p>
            <a:pPr marL="182563" indent="-182563" algn="l" rtl="0">
              <a:spcBef>
                <a:spcPts val="1200"/>
              </a:spcBef>
              <a:buFont typeface="Wingdings" pitchFamily="2" charset="2"/>
              <a:buNone/>
            </a:pPr>
            <a:r>
              <a:rPr lang="en-US" dirty="0"/>
              <a:t>	</a:t>
            </a:r>
            <a:r>
              <a:rPr lang="en-US" b="1" dirty="0"/>
              <a:t>combines with its receptor &amp; evokes a response as a full agonist but </a:t>
            </a:r>
            <a:r>
              <a:rPr lang="en-US" b="1" dirty="0" smtClean="0"/>
              <a:t>produces submaximal </a:t>
            </a:r>
            <a:r>
              <a:rPr lang="en-US" b="1" dirty="0"/>
              <a:t>effect regardless of concentration </a:t>
            </a:r>
            <a:r>
              <a:rPr lang="en-US" b="1" dirty="0" smtClean="0">
                <a:solidFill>
                  <a:srgbClr val="710DC3"/>
                </a:solidFill>
              </a:rPr>
              <a:t>(affinity </a:t>
            </a:r>
            <a:r>
              <a:rPr lang="en-US" b="1" dirty="0">
                <a:solidFill>
                  <a:srgbClr val="710DC3"/>
                </a:solidFill>
              </a:rPr>
              <a:t>&amp; partial efficacy).</a:t>
            </a:r>
          </a:p>
          <a:p>
            <a:pPr marL="182563" indent="-182563" algn="l" rtl="0">
              <a:lnSpc>
                <a:spcPct val="90000"/>
              </a:lnSpc>
              <a:buFont typeface="Wingdings" pitchFamily="2" charset="2"/>
              <a:buNone/>
            </a:pPr>
            <a:endParaRPr lang="en-US" b="1" dirty="0"/>
          </a:p>
          <a:p>
            <a:pPr marL="182563" indent="-182563" algn="l" rtl="0">
              <a:lnSpc>
                <a:spcPct val="90000"/>
              </a:lnSpc>
            </a:pPr>
            <a:r>
              <a:rPr lang="en-US" dirty="0"/>
              <a:t> </a:t>
            </a:r>
            <a:r>
              <a:rPr lang="en-US" dirty="0" smtClean="0"/>
              <a:t>e.g. pindolol </a:t>
            </a:r>
          </a:p>
          <a:p>
            <a:pPr marL="182563" indent="-182563">
              <a:lnSpc>
                <a:spcPct val="90000"/>
              </a:lnSpc>
            </a:pPr>
            <a:r>
              <a:rPr lang="en-US" dirty="0">
                <a:latin typeface="Arial Narrow" pitchFamily="34" charset="0"/>
              </a:rPr>
              <a:t>a beta blocker which is a </a:t>
            </a:r>
            <a:r>
              <a:rPr lang="en-US" b="1" dirty="0">
                <a:solidFill>
                  <a:srgbClr val="710DC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partial agonist</a:t>
            </a:r>
            <a:r>
              <a:rPr lang="en-US" dirty="0">
                <a:solidFill>
                  <a:srgbClr val="710DC3"/>
                </a:solidFill>
                <a:latin typeface="Arial Narrow" pitchFamily="34" charset="0"/>
              </a:rPr>
              <a:t>, </a:t>
            </a:r>
            <a:r>
              <a:rPr lang="en-US" dirty="0">
                <a:latin typeface="Arial Narrow" pitchFamily="34" charset="0"/>
              </a:rPr>
              <a:t>produces less decrease in heart rate than pure antagonists such as propranolol.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 descr="[D] (concentration units) % Maximal Effect 0.01 0.10 1.00 10.00 100.00 1000.00 0.0 0.2 0.4 0.6 0.8 1.0 Partial agonist Ful...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1" y="152400"/>
            <a:ext cx="8534400" cy="6477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6747340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7" descr="prescription_drugs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5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6324600" y="152400"/>
            <a:ext cx="2187172" cy="3276600"/>
          </a:xfrm>
          <a:prstGeom prst="rect">
            <a:avLst/>
          </a:prstGeom>
          <a:noFill/>
        </p:spPr>
      </p:pic>
      <p:pic>
        <p:nvPicPr>
          <p:cNvPr id="14342" name="Picture 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91200" y="1676400"/>
            <a:ext cx="3200400" cy="308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/>
        </p:nvSpPr>
        <p:spPr>
          <a:xfrm>
            <a:off x="152400" y="1371600"/>
            <a:ext cx="6858000" cy="1015663"/>
          </a:xfrm>
          <a:prstGeom prst="rect">
            <a:avLst/>
          </a:prstGeom>
          <a:solidFill>
            <a:schemeClr val="bg1"/>
          </a:solidFill>
          <a:ln w="38100">
            <a:solidFill>
              <a:srgbClr val="7030A0"/>
            </a:solidFill>
          </a:ln>
          <a:scene3d>
            <a:camera prst="orthographicFront"/>
            <a:lightRig rig="threePt" dir="t"/>
          </a:scene3d>
          <a:sp3d>
            <a:bevelT w="101600" prst="convex"/>
          </a:sp3d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prstClr val="black"/>
                </a:solidFill>
              </a:rPr>
              <a:t>Affinity</a:t>
            </a:r>
            <a:r>
              <a:rPr lang="en-US" sz="2800" dirty="0" smtClean="0">
                <a:solidFill>
                  <a:prstClr val="black"/>
                </a:solidFill>
              </a:rPr>
              <a:t> is the capacity of a drug to form a complex with the receptor(DR complex)</a:t>
            </a:r>
            <a:endParaRPr lang="en-US" sz="2800" dirty="0">
              <a:solidFill>
                <a:prstClr val="black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49902" y="4356748"/>
            <a:ext cx="8001000" cy="523220"/>
          </a:xfrm>
          <a:prstGeom prst="rect">
            <a:avLst/>
          </a:prstGeom>
          <a:solidFill>
            <a:schemeClr val="bg1"/>
          </a:solidFill>
          <a:ln w="38100">
            <a:solidFill>
              <a:srgbClr val="7030A0"/>
            </a:solidFill>
          </a:ln>
          <a:scene3d>
            <a:camera prst="orthographicFront"/>
            <a:lightRig rig="threePt" dir="t"/>
          </a:scene3d>
          <a:sp3d>
            <a:bevelT w="101600" prst="convex"/>
          </a:sp3d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prstClr val="black"/>
                </a:solidFill>
              </a:rPr>
              <a:t>The value of intrinsic activity ranges from 0 to 1</a:t>
            </a:r>
            <a:endParaRPr lang="en-US" sz="2800" dirty="0">
              <a:solidFill>
                <a:prstClr val="black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13467" y="3157210"/>
            <a:ext cx="8305800" cy="1015663"/>
          </a:xfrm>
          <a:prstGeom prst="rect">
            <a:avLst/>
          </a:prstGeom>
          <a:solidFill>
            <a:schemeClr val="bg1"/>
          </a:solidFill>
          <a:ln w="38100">
            <a:solidFill>
              <a:srgbClr val="7030A0"/>
            </a:solidFill>
          </a:ln>
          <a:scene3d>
            <a:camera prst="orthographicFront"/>
            <a:lightRig rig="threePt" dir="t"/>
          </a:scene3d>
          <a:sp3d>
            <a:bevelT w="101600" prst="convex"/>
          </a:sp3d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prstClr val="black"/>
                </a:solidFill>
              </a:rPr>
              <a:t>Efficacy</a:t>
            </a:r>
            <a:r>
              <a:rPr lang="en-US" sz="2800" dirty="0" smtClean="0">
                <a:solidFill>
                  <a:prstClr val="black"/>
                </a:solidFill>
              </a:rPr>
              <a:t>(Intrinsic activity) the ability of the drug once bound to the receptor to trigger response</a:t>
            </a:r>
            <a:endParaRPr lang="en-US" sz="2800" dirty="0">
              <a:solidFill>
                <a:prstClr val="black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81000" y="381000"/>
            <a:ext cx="6858000" cy="584775"/>
          </a:xfrm>
          <a:prstGeom prst="rect">
            <a:avLst/>
          </a:prstGeom>
          <a:solidFill>
            <a:schemeClr val="bg1"/>
          </a:solidFill>
          <a:ln w="38100">
            <a:solidFill>
              <a:srgbClr val="7030A0"/>
            </a:solidFill>
          </a:ln>
          <a:scene3d>
            <a:camera prst="orthographicFront"/>
            <a:lightRig rig="threePt" dir="t"/>
          </a:scene3d>
          <a:sp3d>
            <a:bevelT w="101600" prst="convex"/>
          </a:sp3d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prstClr val="black"/>
                </a:solidFill>
                <a:latin typeface="Algerian" pitchFamily="82" charset="0"/>
              </a:rPr>
              <a:t>Terms Definitions</a:t>
            </a:r>
            <a:endParaRPr lang="en-US" sz="2800" dirty="0">
              <a:solidFill>
                <a:prstClr val="black"/>
              </a:solidFill>
              <a:latin typeface="Algerian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5846684"/>
      </p:ext>
    </p:extLst>
  </p:cSld>
  <p:clrMapOvr>
    <a:masterClrMapping/>
  </p:clrMapOvr>
  <p:transition spd="med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4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"/>
                            </p:stCondLst>
                            <p:childTnLst>
                              <p:par>
                                <p:cTn id="45" presetID="4" presetClass="exit" presetSubtype="16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4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4" presetClass="exit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4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2" grpId="1" animBg="1"/>
      <p:bldP spid="15" grpId="0" animBg="1"/>
      <p:bldP spid="15" grpId="1" animBg="1"/>
      <p:bldP spid="16" grpId="0" animBg="1"/>
      <p:bldP spid="16" grpId="1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7" descr="prescription_drugs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5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6324600" y="152400"/>
            <a:ext cx="2187172" cy="3276600"/>
          </a:xfrm>
          <a:prstGeom prst="rect">
            <a:avLst/>
          </a:prstGeom>
          <a:noFill/>
        </p:spPr>
      </p:pic>
      <p:pic>
        <p:nvPicPr>
          <p:cNvPr id="14342" name="Picture 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91200" y="1676400"/>
            <a:ext cx="3200400" cy="308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/>
        </p:nvSpPr>
        <p:spPr>
          <a:xfrm>
            <a:off x="152400" y="1371600"/>
            <a:ext cx="6858000" cy="1015663"/>
          </a:xfrm>
          <a:prstGeom prst="rect">
            <a:avLst/>
          </a:prstGeom>
          <a:solidFill>
            <a:schemeClr val="bg1"/>
          </a:solidFill>
          <a:ln w="38100">
            <a:solidFill>
              <a:srgbClr val="7030A0"/>
            </a:solidFill>
          </a:ln>
          <a:scene3d>
            <a:camera prst="orthographicFront"/>
            <a:lightRig rig="threePt" dir="t"/>
          </a:scene3d>
          <a:sp3d>
            <a:bevelT w="101600" prst="convex"/>
          </a:sp3d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Affinity</a:t>
            </a:r>
            <a:r>
              <a:rPr lang="en-US" sz="2800" dirty="0" smtClean="0"/>
              <a:t> is the capacity of a drug to form a complex with the receptor(DR complex)</a:t>
            </a:r>
            <a:endParaRPr lang="en-US" sz="2800" dirty="0"/>
          </a:p>
        </p:txBody>
      </p:sp>
      <p:sp>
        <p:nvSpPr>
          <p:cNvPr id="17" name="TextBox 16"/>
          <p:cNvSpPr txBox="1"/>
          <p:nvPr/>
        </p:nvSpPr>
        <p:spPr>
          <a:xfrm>
            <a:off x="152400" y="5179766"/>
            <a:ext cx="8305800" cy="954107"/>
          </a:xfrm>
          <a:prstGeom prst="rect">
            <a:avLst/>
          </a:prstGeom>
          <a:solidFill>
            <a:schemeClr val="bg1"/>
          </a:solidFill>
          <a:ln w="38100">
            <a:solidFill>
              <a:srgbClr val="7030A0"/>
            </a:solidFill>
          </a:ln>
          <a:scene3d>
            <a:camera prst="orthographicFront"/>
            <a:lightRig rig="threePt" dir="t"/>
          </a:scene3d>
          <a:sp3d>
            <a:bevelT w="101600" prst="convex"/>
          </a:sp3d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Antagonist</a:t>
            </a:r>
            <a:r>
              <a:rPr lang="en-US" sz="2800" dirty="0" smtClean="0"/>
              <a:t> having full affinity to the receptor but no intrinsic activity(0</a:t>
            </a:r>
            <a:r>
              <a:rPr lang="en-US" dirty="0" smtClean="0"/>
              <a:t>) </a:t>
            </a:r>
            <a:r>
              <a:rPr lang="en-US" sz="2800" dirty="0" smtClean="0"/>
              <a:t>e.g. atropine</a:t>
            </a:r>
            <a:endParaRPr lang="en-US" sz="2800" dirty="0"/>
          </a:p>
        </p:txBody>
      </p:sp>
      <p:sp>
        <p:nvSpPr>
          <p:cNvPr id="18" name="TextBox 17"/>
          <p:cNvSpPr txBox="1"/>
          <p:nvPr/>
        </p:nvSpPr>
        <p:spPr>
          <a:xfrm>
            <a:off x="152400" y="1371600"/>
            <a:ext cx="8686800" cy="954107"/>
          </a:xfrm>
          <a:prstGeom prst="rect">
            <a:avLst/>
          </a:prstGeom>
          <a:solidFill>
            <a:schemeClr val="bg1"/>
          </a:solidFill>
          <a:ln w="38100">
            <a:solidFill>
              <a:srgbClr val="7030A0"/>
            </a:solidFill>
          </a:ln>
          <a:scene3d>
            <a:camera prst="orthographicFront"/>
            <a:lightRig rig="threePt" dir="t"/>
          </a:scene3d>
          <a:sp3d>
            <a:bevelT w="101600" prst="convex"/>
          </a:sp3d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Full agonist </a:t>
            </a:r>
            <a:r>
              <a:rPr lang="en-US" sz="2800" dirty="0" smtClean="0"/>
              <a:t>having a full affinity to the receptor and a maximal intrinsic activity (1) e.g. acetylcholine</a:t>
            </a:r>
            <a:endParaRPr lang="en-US" sz="2800" dirty="0"/>
          </a:p>
        </p:txBody>
      </p:sp>
      <p:sp>
        <p:nvSpPr>
          <p:cNvPr id="19" name="TextBox 18"/>
          <p:cNvSpPr txBox="1"/>
          <p:nvPr/>
        </p:nvSpPr>
        <p:spPr>
          <a:xfrm>
            <a:off x="152400" y="3184664"/>
            <a:ext cx="8153400" cy="954107"/>
          </a:xfrm>
          <a:prstGeom prst="rect">
            <a:avLst/>
          </a:prstGeom>
          <a:solidFill>
            <a:schemeClr val="bg1"/>
          </a:solidFill>
          <a:ln w="38100">
            <a:solidFill>
              <a:srgbClr val="7030A0"/>
            </a:solidFill>
          </a:ln>
          <a:scene3d>
            <a:camera prst="orthographicFront"/>
            <a:lightRig rig="threePt" dir="t"/>
          </a:scene3d>
          <a:sp3d>
            <a:bevelT w="101600" prst="convex"/>
          </a:sp3d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Partial agonist </a:t>
            </a:r>
            <a:r>
              <a:rPr lang="en-US" sz="2800" dirty="0" smtClean="0"/>
              <a:t>having a full affinity to the receptor but with low intrinsic activity (&lt;1) e.g. pindolol</a:t>
            </a:r>
            <a:endParaRPr lang="en-US" sz="2800" dirty="0"/>
          </a:p>
        </p:txBody>
      </p:sp>
      <p:sp>
        <p:nvSpPr>
          <p:cNvPr id="20" name="TextBox 19"/>
          <p:cNvSpPr txBox="1"/>
          <p:nvPr/>
        </p:nvSpPr>
        <p:spPr>
          <a:xfrm>
            <a:off x="381000" y="381000"/>
            <a:ext cx="6858000" cy="584775"/>
          </a:xfrm>
          <a:prstGeom prst="rect">
            <a:avLst/>
          </a:prstGeom>
          <a:solidFill>
            <a:schemeClr val="bg1"/>
          </a:solidFill>
          <a:ln w="38100">
            <a:solidFill>
              <a:srgbClr val="7030A0"/>
            </a:solidFill>
          </a:ln>
          <a:scene3d>
            <a:camera prst="orthographicFront"/>
            <a:lightRig rig="threePt" dir="t"/>
          </a:scene3d>
          <a:sp3d>
            <a:bevelT w="101600" prst="convex"/>
          </a:sp3d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latin typeface="Algerian" pitchFamily="82" charset="0"/>
              </a:rPr>
              <a:t>Terms Definitions</a:t>
            </a:r>
            <a:endParaRPr lang="en-US" sz="2800" dirty="0">
              <a:latin typeface="Algerian" pitchFamily="82" charset="0"/>
            </a:endParaRPr>
          </a:p>
        </p:txBody>
      </p:sp>
    </p:spTree>
  </p:cSld>
  <p:clrMapOvr>
    <a:masterClrMapping/>
  </p:clrMapOvr>
  <p:transition spd="med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2" grpId="1" animBg="1"/>
      <p:bldP spid="17" grpId="0" animBg="1"/>
      <p:bldP spid="18" grpId="0" animBg="1"/>
      <p:bldP spid="1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228600" y="1676400"/>
            <a:ext cx="8610600" cy="3804118"/>
          </a:xfrm>
          <a:prstGeom prst="rect">
            <a:avLst/>
          </a:prstGeom>
          <a:noFill/>
          <a:ln w="38100">
            <a:noFill/>
          </a:ln>
          <a:scene3d>
            <a:camera prst="orthographicFront"/>
            <a:lightRig rig="threePt" dir="t"/>
          </a:scene3d>
          <a:sp3d>
            <a:bevelT w="101600" prst="convex"/>
          </a:sp3d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  <a:spcBef>
                <a:spcPts val="1200"/>
              </a:spcBef>
            </a:pPr>
            <a:r>
              <a:rPr lang="en-US" sz="2800" dirty="0" smtClean="0"/>
              <a:t>Pharmacodynamics is a branch of pharmacology that deals with the study of the biochemical and physiological effects of drugs and their mechanisms of action. </a:t>
            </a:r>
          </a:p>
          <a:p>
            <a:pPr>
              <a:spcBef>
                <a:spcPts val="1200"/>
              </a:spcBef>
            </a:pPr>
            <a:endParaRPr lang="en-US" sz="2800" b="1" dirty="0" smtClean="0">
              <a:solidFill>
                <a:srgbClr val="FF0000"/>
              </a:solidFill>
            </a:endParaRPr>
          </a:p>
          <a:p>
            <a:pPr>
              <a:lnSpc>
                <a:spcPct val="90000"/>
              </a:lnSpc>
              <a:spcBef>
                <a:spcPts val="1200"/>
              </a:spcBef>
            </a:pPr>
            <a:endParaRPr lang="en-US" sz="2800" dirty="0"/>
          </a:p>
        </p:txBody>
      </p:sp>
      <p:sp>
        <p:nvSpPr>
          <p:cNvPr id="14" name="TextBox 13"/>
          <p:cNvSpPr txBox="1"/>
          <p:nvPr/>
        </p:nvSpPr>
        <p:spPr>
          <a:xfrm>
            <a:off x="1066800" y="304800"/>
            <a:ext cx="6248400" cy="584775"/>
          </a:xfrm>
          <a:prstGeom prst="rect">
            <a:avLst/>
          </a:prstGeom>
          <a:solidFill>
            <a:schemeClr val="bg1"/>
          </a:solidFill>
          <a:ln w="38100">
            <a:solidFill>
              <a:srgbClr val="7030A0"/>
            </a:solidFill>
          </a:ln>
          <a:scene3d>
            <a:camera prst="orthographicFront"/>
            <a:lightRig rig="threePt" dir="t"/>
          </a:scene3d>
          <a:sp3d>
            <a:bevelT w="101600" prst="convex"/>
          </a:sp3d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0000FF"/>
                </a:solidFill>
                <a:latin typeface="Algerian" pitchFamily="82" charset="0"/>
              </a:rPr>
              <a:t>What is Pharmacodynamics?</a:t>
            </a:r>
            <a:endParaRPr lang="en-US" sz="3200" dirty="0">
              <a:solidFill>
                <a:srgbClr val="0000FF"/>
              </a:solidFill>
              <a:latin typeface="Algerian" pitchFamily="82" charset="0"/>
            </a:endParaRPr>
          </a:p>
        </p:txBody>
      </p:sp>
    </p:spTree>
  </p:cSld>
  <p:clrMapOvr>
    <a:masterClrMapping/>
  </p:clrMapOvr>
  <p:transition spd="med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35000">
                <a:schemeClr val="accent1">
                  <a:tint val="66000"/>
                  <a:satMod val="160000"/>
                  <a:alpha val="66000"/>
                </a:schemeClr>
              </a:gs>
              <a:gs pos="56000">
                <a:schemeClr val="accent6">
                  <a:lumMod val="20000"/>
                  <a:lumOff val="80000"/>
                </a:schemeClr>
              </a:gs>
              <a:gs pos="92000">
                <a:srgbClr val="FFFF00">
                  <a:alpha val="56000"/>
                </a:srgb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  <a:tileRect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304800" y="4944070"/>
            <a:ext cx="6224781" cy="92333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en-US" sz="54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Arial" charset="0"/>
                <a:cs typeface="Arial" charset="0"/>
              </a:rPr>
              <a:t>PHARMACOLOGY</a:t>
            </a:r>
          </a:p>
        </p:txBody>
      </p:sp>
      <p:pic>
        <p:nvPicPr>
          <p:cNvPr id="5" name="Picture 7" descr="prescription_drugs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5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228601" y="228600"/>
            <a:ext cx="2187172" cy="3276600"/>
          </a:xfrm>
          <a:prstGeom prst="rect">
            <a:avLst/>
          </a:prstGeom>
          <a:noFill/>
        </p:spPr>
      </p:pic>
      <p:pic>
        <p:nvPicPr>
          <p:cNvPr id="14342" name="Picture 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38200" y="1716088"/>
            <a:ext cx="3200400" cy="308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" name="WordArt 3"/>
          <p:cNvSpPr>
            <a:spLocks noChangeArrowheads="1" noChangeShapeType="1" noTextEdit="1"/>
          </p:cNvSpPr>
          <p:nvPr/>
        </p:nvSpPr>
        <p:spPr bwMode="auto">
          <a:xfrm>
            <a:off x="5816600" y="1912815"/>
            <a:ext cx="609600" cy="906585"/>
          </a:xfrm>
          <a:prstGeom prst="rect">
            <a:avLst/>
          </a:prstGeom>
        </p:spPr>
        <p:txBody>
          <a:bodyPr wrap="none" fromWordArt="1">
            <a:prstTxWarp prst="textWave4">
              <a:avLst>
                <a:gd name="adj1" fmla="val 10319"/>
                <a:gd name="adj2" fmla="val 0"/>
              </a:avLst>
            </a:prstTxWarp>
          </a:bodyPr>
          <a:lstStyle/>
          <a:p>
            <a:pPr algn="ctr" rtl="0"/>
            <a:r>
              <a:rPr lang="en-US" sz="3600" b="1" kern="10" dirty="0">
                <a:ln w="9525">
                  <a:solidFill>
                    <a:schemeClr val="tx2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chemeClr val="bg1"/>
                    </a:gs>
                    <a:gs pos="100000">
                      <a:srgbClr val="FFBDFF"/>
                    </a:gs>
                  </a:gsLst>
                  <a:lin ang="5400000" scaled="1"/>
                </a:gradFill>
                <a:effectLst>
                  <a:outerShdw dist="107763" dir="2700000" algn="ctr" rotWithShape="0">
                    <a:srgbClr val="00CCFF">
                      <a:alpha val="50000"/>
                    </a:srgbClr>
                  </a:outerShdw>
                </a:effectLst>
                <a:latin typeface="Arial Black"/>
              </a:rPr>
              <a:t>O</a:t>
            </a:r>
          </a:p>
        </p:txBody>
      </p:sp>
      <p:sp>
        <p:nvSpPr>
          <p:cNvPr id="21" name="WordArt 4"/>
          <p:cNvSpPr>
            <a:spLocks noChangeArrowheads="1" noChangeShapeType="1" noTextEdit="1"/>
          </p:cNvSpPr>
          <p:nvPr/>
        </p:nvSpPr>
        <p:spPr bwMode="auto">
          <a:xfrm>
            <a:off x="5054600" y="846015"/>
            <a:ext cx="812800" cy="906585"/>
          </a:xfrm>
          <a:prstGeom prst="rect">
            <a:avLst/>
          </a:prstGeom>
        </p:spPr>
        <p:txBody>
          <a:bodyPr wrap="none" fromWordArt="1">
            <a:prstTxWarp prst="textWave4">
              <a:avLst>
                <a:gd name="adj1" fmla="val 10319"/>
                <a:gd name="adj2" fmla="val 0"/>
              </a:avLst>
            </a:prstTxWarp>
          </a:bodyPr>
          <a:lstStyle/>
          <a:p>
            <a:pPr algn="ctr" rtl="0"/>
            <a:r>
              <a:rPr lang="en-US" sz="3600" b="1" kern="10" dirty="0">
                <a:ln w="9525">
                  <a:solidFill>
                    <a:schemeClr val="tx2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chemeClr val="bg1"/>
                    </a:gs>
                    <a:gs pos="100000">
                      <a:srgbClr val="FFBDFF"/>
                    </a:gs>
                  </a:gsLst>
                  <a:lin ang="5400000" scaled="1"/>
                </a:gradFill>
                <a:effectLst>
                  <a:outerShdw dist="107763" dir="2700000" algn="ctr" rotWithShape="0">
                    <a:srgbClr val="00CCFF">
                      <a:alpha val="50000"/>
                    </a:srgbClr>
                  </a:outerShdw>
                </a:effectLst>
                <a:latin typeface="Arial Black"/>
              </a:rPr>
              <a:t>G</a:t>
            </a:r>
          </a:p>
        </p:txBody>
      </p:sp>
      <p:sp>
        <p:nvSpPr>
          <p:cNvPr id="22" name="WordArt 5"/>
          <p:cNvSpPr>
            <a:spLocks noChangeArrowheads="1" noChangeShapeType="1" noTextEdit="1"/>
          </p:cNvSpPr>
          <p:nvPr/>
        </p:nvSpPr>
        <p:spPr bwMode="auto">
          <a:xfrm>
            <a:off x="6807200" y="3970215"/>
            <a:ext cx="609600" cy="906585"/>
          </a:xfrm>
          <a:prstGeom prst="rect">
            <a:avLst/>
          </a:prstGeom>
        </p:spPr>
        <p:txBody>
          <a:bodyPr wrap="none" fromWordArt="1">
            <a:prstTxWarp prst="textWave4">
              <a:avLst>
                <a:gd name="adj1" fmla="val 10319"/>
                <a:gd name="adj2" fmla="val 0"/>
              </a:avLst>
            </a:prstTxWarp>
          </a:bodyPr>
          <a:lstStyle/>
          <a:p>
            <a:pPr algn="ctr" rtl="0"/>
            <a:r>
              <a:rPr lang="en-US" sz="3600" b="1" kern="10" dirty="0" smtClean="0">
                <a:ln w="9525">
                  <a:solidFill>
                    <a:schemeClr val="tx2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chemeClr val="bg1"/>
                    </a:gs>
                    <a:gs pos="100000">
                      <a:srgbClr val="FFBDFF"/>
                    </a:gs>
                  </a:gsLst>
                  <a:lin ang="5400000" scaled="1"/>
                </a:gradFill>
                <a:effectLst>
                  <a:outerShdw dist="107763" dir="2700000" algn="ctr" rotWithShape="0">
                    <a:srgbClr val="00CCFF">
                      <a:alpha val="50000"/>
                    </a:srgbClr>
                  </a:outerShdw>
                </a:effectLst>
                <a:latin typeface="Arial Black"/>
              </a:rPr>
              <a:t>D</a:t>
            </a:r>
            <a:endParaRPr lang="en-US" sz="3600" b="1" kern="10" dirty="0">
              <a:ln w="9525">
                <a:solidFill>
                  <a:schemeClr val="tx2"/>
                </a:solidFill>
                <a:round/>
                <a:headEnd/>
                <a:tailEnd/>
              </a:ln>
              <a:gradFill rotWithShape="1">
                <a:gsLst>
                  <a:gs pos="0">
                    <a:schemeClr val="bg1"/>
                  </a:gs>
                  <a:gs pos="100000">
                    <a:srgbClr val="FFBDFF"/>
                  </a:gs>
                </a:gsLst>
                <a:lin ang="5400000" scaled="1"/>
              </a:gradFill>
              <a:effectLst>
                <a:outerShdw dist="107763" dir="2700000" algn="ctr" rotWithShape="0">
                  <a:srgbClr val="00CCFF">
                    <a:alpha val="50000"/>
                  </a:srgbClr>
                </a:outerShdw>
              </a:effectLst>
              <a:latin typeface="Arial Black"/>
            </a:endParaRPr>
          </a:p>
        </p:txBody>
      </p:sp>
      <p:sp>
        <p:nvSpPr>
          <p:cNvPr id="23" name="WordArt 6"/>
          <p:cNvSpPr>
            <a:spLocks noChangeArrowheads="1" noChangeShapeType="1" noTextEdit="1"/>
          </p:cNvSpPr>
          <p:nvPr/>
        </p:nvSpPr>
        <p:spPr bwMode="auto">
          <a:xfrm>
            <a:off x="6883400" y="1143000"/>
            <a:ext cx="584200" cy="762000"/>
          </a:xfrm>
          <a:prstGeom prst="rect">
            <a:avLst/>
          </a:prstGeom>
        </p:spPr>
        <p:txBody>
          <a:bodyPr wrap="none" fromWordArt="1">
            <a:prstTxWarp prst="textWave4">
              <a:avLst>
                <a:gd name="adj1" fmla="val 10319"/>
                <a:gd name="adj2" fmla="val 0"/>
              </a:avLst>
            </a:prstTxWarp>
          </a:bodyPr>
          <a:lstStyle/>
          <a:p>
            <a:pPr algn="ctr" rtl="0"/>
            <a:r>
              <a:rPr lang="en-US" sz="3600" b="1" kern="10" dirty="0" smtClean="0">
                <a:ln w="9525">
                  <a:solidFill>
                    <a:schemeClr val="tx2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chemeClr val="bg1"/>
                    </a:gs>
                    <a:gs pos="100000">
                      <a:srgbClr val="FFBDFF"/>
                    </a:gs>
                  </a:gsLst>
                  <a:lin ang="5400000" scaled="1"/>
                </a:gradFill>
                <a:effectLst>
                  <a:outerShdw dist="107763" dir="2700000" algn="ctr" rotWithShape="0">
                    <a:srgbClr val="00CCFF">
                      <a:alpha val="50000"/>
                    </a:srgbClr>
                  </a:outerShdw>
                </a:effectLst>
                <a:latin typeface="Arial Black"/>
              </a:rPr>
              <a:t>U</a:t>
            </a:r>
            <a:endParaRPr lang="en-US" sz="3600" b="1" kern="10" dirty="0">
              <a:ln w="9525">
                <a:solidFill>
                  <a:schemeClr val="tx2"/>
                </a:solidFill>
                <a:round/>
                <a:headEnd/>
                <a:tailEnd/>
              </a:ln>
              <a:gradFill rotWithShape="1">
                <a:gsLst>
                  <a:gs pos="0">
                    <a:schemeClr val="bg1"/>
                  </a:gs>
                  <a:gs pos="100000">
                    <a:srgbClr val="FFBDFF"/>
                  </a:gs>
                </a:gsLst>
                <a:lin ang="5400000" scaled="1"/>
              </a:gradFill>
              <a:effectLst>
                <a:outerShdw dist="107763" dir="2700000" algn="ctr" rotWithShape="0">
                  <a:srgbClr val="00CCFF">
                    <a:alpha val="50000"/>
                  </a:srgbClr>
                </a:outerShdw>
              </a:effectLst>
              <a:latin typeface="Arial Black"/>
            </a:endParaRPr>
          </a:p>
        </p:txBody>
      </p:sp>
      <p:sp>
        <p:nvSpPr>
          <p:cNvPr id="24" name="WordArt 7"/>
          <p:cNvSpPr>
            <a:spLocks noChangeArrowheads="1" noChangeShapeType="1" noTextEdit="1"/>
          </p:cNvSpPr>
          <p:nvPr/>
        </p:nvSpPr>
        <p:spPr bwMode="auto">
          <a:xfrm>
            <a:off x="6121400" y="2903415"/>
            <a:ext cx="609600" cy="991577"/>
          </a:xfrm>
          <a:prstGeom prst="rect">
            <a:avLst/>
          </a:prstGeom>
        </p:spPr>
        <p:txBody>
          <a:bodyPr wrap="none" fromWordArt="1">
            <a:prstTxWarp prst="textWave4">
              <a:avLst>
                <a:gd name="adj1" fmla="val 10319"/>
                <a:gd name="adj2" fmla="val 0"/>
              </a:avLst>
            </a:prstTxWarp>
          </a:bodyPr>
          <a:lstStyle/>
          <a:p>
            <a:pPr algn="ctr" rtl="0"/>
            <a:r>
              <a:rPr lang="en-US" sz="3600" b="1" kern="10" dirty="0">
                <a:ln w="9525">
                  <a:solidFill>
                    <a:schemeClr val="tx2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chemeClr val="bg1"/>
                    </a:gs>
                    <a:gs pos="100000">
                      <a:srgbClr val="FFBDFF"/>
                    </a:gs>
                  </a:gsLst>
                  <a:lin ang="5400000" scaled="1"/>
                </a:gradFill>
                <a:effectLst>
                  <a:outerShdw dist="107763" dir="2700000" algn="ctr" rotWithShape="0">
                    <a:srgbClr val="00CCFF">
                      <a:alpha val="50000"/>
                    </a:srgbClr>
                  </a:outerShdw>
                </a:effectLst>
                <a:latin typeface="Arial Black"/>
              </a:rPr>
              <a:t>O</a:t>
            </a:r>
          </a:p>
        </p:txBody>
      </p:sp>
      <p:sp>
        <p:nvSpPr>
          <p:cNvPr id="25" name="WordArt 8"/>
          <p:cNvSpPr>
            <a:spLocks noChangeArrowheads="1" noChangeShapeType="1" noTextEdit="1"/>
          </p:cNvSpPr>
          <p:nvPr/>
        </p:nvSpPr>
        <p:spPr bwMode="auto">
          <a:xfrm>
            <a:off x="7416800" y="2057400"/>
            <a:ext cx="711200" cy="878254"/>
          </a:xfrm>
          <a:prstGeom prst="rect">
            <a:avLst/>
          </a:prstGeom>
        </p:spPr>
        <p:txBody>
          <a:bodyPr wrap="none" fromWordArt="1">
            <a:prstTxWarp prst="textWave4">
              <a:avLst>
                <a:gd name="adj1" fmla="val 10319"/>
                <a:gd name="adj2" fmla="val 0"/>
              </a:avLst>
            </a:prstTxWarp>
          </a:bodyPr>
          <a:lstStyle/>
          <a:p>
            <a:pPr algn="ctr" rtl="0"/>
            <a:r>
              <a:rPr lang="en-US" sz="3600" b="1" kern="10" dirty="0">
                <a:ln w="9525">
                  <a:solidFill>
                    <a:schemeClr val="tx2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chemeClr val="bg1"/>
                    </a:gs>
                    <a:gs pos="100000">
                      <a:srgbClr val="FFBDFF"/>
                    </a:gs>
                  </a:gsLst>
                  <a:lin ang="5400000" scaled="1"/>
                </a:gradFill>
                <a:effectLst>
                  <a:outerShdw dist="107763" dir="2700000" algn="ctr" rotWithShape="0">
                    <a:srgbClr val="00CCFF">
                      <a:alpha val="50000"/>
                    </a:srgbClr>
                  </a:outerShdw>
                </a:effectLst>
                <a:latin typeface="Arial Black"/>
              </a:rPr>
              <a:t>C</a:t>
            </a:r>
          </a:p>
        </p:txBody>
      </p:sp>
      <p:sp>
        <p:nvSpPr>
          <p:cNvPr id="26" name="WordArt 9"/>
          <p:cNvSpPr>
            <a:spLocks noChangeArrowheads="1" noChangeShapeType="1" noTextEdit="1"/>
          </p:cNvSpPr>
          <p:nvPr/>
        </p:nvSpPr>
        <p:spPr bwMode="auto">
          <a:xfrm>
            <a:off x="8178800" y="2971800"/>
            <a:ext cx="660400" cy="963246"/>
          </a:xfrm>
          <a:prstGeom prst="rect">
            <a:avLst/>
          </a:prstGeom>
        </p:spPr>
        <p:txBody>
          <a:bodyPr wrap="none" fromWordArt="1">
            <a:prstTxWarp prst="textWave4">
              <a:avLst>
                <a:gd name="adj1" fmla="val 10319"/>
                <a:gd name="adj2" fmla="val 0"/>
              </a:avLst>
            </a:prstTxWarp>
          </a:bodyPr>
          <a:lstStyle/>
          <a:p>
            <a:pPr algn="ctr" rtl="0"/>
            <a:r>
              <a:rPr lang="en-US" sz="3600" b="1" kern="10" dirty="0">
                <a:ln w="9525">
                  <a:solidFill>
                    <a:schemeClr val="tx2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chemeClr val="bg1"/>
                    </a:gs>
                    <a:gs pos="100000">
                      <a:srgbClr val="FFBDFF"/>
                    </a:gs>
                  </a:gsLst>
                  <a:lin ang="5400000" scaled="1"/>
                </a:gradFill>
                <a:effectLst>
                  <a:outerShdw dist="107763" dir="2700000" algn="ctr" rotWithShape="0">
                    <a:srgbClr val="00CCFF">
                      <a:alpha val="50000"/>
                    </a:srgbClr>
                  </a:outerShdw>
                </a:effectLst>
                <a:latin typeface="Arial Black"/>
              </a:rPr>
              <a:t>K</a:t>
            </a:r>
          </a:p>
        </p:txBody>
      </p:sp>
      <p:sp>
        <p:nvSpPr>
          <p:cNvPr id="27" name="WordArt 10"/>
          <p:cNvSpPr>
            <a:spLocks noChangeArrowheads="1" noChangeShapeType="1" noTextEdit="1"/>
          </p:cNvSpPr>
          <p:nvPr/>
        </p:nvSpPr>
        <p:spPr bwMode="auto">
          <a:xfrm>
            <a:off x="6324600" y="304800"/>
            <a:ext cx="609600" cy="950259"/>
          </a:xfrm>
          <a:prstGeom prst="rect">
            <a:avLst/>
          </a:prstGeom>
        </p:spPr>
        <p:txBody>
          <a:bodyPr wrap="none" fromWordArt="1">
            <a:prstTxWarp prst="textWave4">
              <a:avLst>
                <a:gd name="adj1" fmla="val 10319"/>
                <a:gd name="adj2" fmla="val 0"/>
              </a:avLst>
            </a:prstTxWarp>
          </a:bodyPr>
          <a:lstStyle/>
          <a:p>
            <a:pPr algn="ctr" rtl="0"/>
            <a:r>
              <a:rPr lang="en-US" sz="3600" b="1" kern="10" dirty="0">
                <a:ln w="9525">
                  <a:solidFill>
                    <a:schemeClr val="tx2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chemeClr val="bg1"/>
                    </a:gs>
                    <a:gs pos="100000">
                      <a:srgbClr val="FFBDFF"/>
                    </a:gs>
                  </a:gsLst>
                  <a:lin ang="5400000" scaled="1"/>
                </a:gradFill>
                <a:effectLst>
                  <a:outerShdw dist="107763" dir="2700000" algn="ctr" rotWithShape="0">
                    <a:srgbClr val="00CCFF">
                      <a:alpha val="50000"/>
                    </a:srgbClr>
                  </a:outerShdw>
                </a:effectLst>
                <a:latin typeface="Arial Black"/>
              </a:rPr>
              <a:t>L</a:t>
            </a:r>
          </a:p>
        </p:txBody>
      </p:sp>
    </p:spTree>
  </p:cSld>
  <p:clrMapOvr>
    <a:masterClrMapping/>
  </p:clrMapOvr>
  <p:transition spd="med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3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3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3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3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3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3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3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3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3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3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3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3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3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3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3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3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3000"/>
                            </p:stCondLst>
                            <p:childTnLst>
                              <p:par>
                                <p:cTn id="54" presetID="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55" dur="2000" fill="hold"/>
                                        <p:tgtEl>
                                          <p:spTgt spid="21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56" presetID="47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7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20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20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47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2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20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20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47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7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20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20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47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2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20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20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47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7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20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20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47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2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20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20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6" presetID="47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7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20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20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47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2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20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20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5000"/>
                            </p:stCondLst>
                            <p:childTnLst>
                              <p:par>
                                <p:cTn id="97" presetID="47" presetClass="entr" presetSubtype="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3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0" dur="3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3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2" presetID="47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3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5" dur="3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3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47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3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0" dur="3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3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2" presetID="47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3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5" dur="3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3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7" presetID="47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3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0" dur="3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3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2" presetID="47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3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5" dur="3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3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7" presetID="47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" dur="3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0" dur="3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3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2" presetID="47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" dur="3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5" dur="3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3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0" grpId="1" animBg="1"/>
      <p:bldP spid="20" grpId="2" animBg="1"/>
      <p:bldP spid="21" grpId="0" animBg="1"/>
      <p:bldP spid="21" grpId="1" animBg="1"/>
      <p:bldP spid="21" grpId="2" animBg="1"/>
      <p:bldP spid="21" grpId="3" animBg="1"/>
      <p:bldP spid="22" grpId="0" animBg="1"/>
      <p:bldP spid="22" grpId="1" animBg="1"/>
      <p:bldP spid="22" grpId="2" animBg="1"/>
      <p:bldP spid="23" grpId="0" animBg="1"/>
      <p:bldP spid="23" grpId="1" animBg="1"/>
      <p:bldP spid="23" grpId="2" animBg="1"/>
      <p:bldP spid="24" grpId="0" animBg="1"/>
      <p:bldP spid="24" grpId="1" animBg="1"/>
      <p:bldP spid="24" grpId="2" animBg="1"/>
      <p:bldP spid="25" grpId="0" animBg="1"/>
      <p:bldP spid="25" grpId="1" animBg="1"/>
      <p:bldP spid="25" grpId="2" animBg="1"/>
      <p:bldP spid="26" grpId="0" animBg="1"/>
      <p:bldP spid="26" grpId="1" animBg="1"/>
      <p:bldP spid="26" grpId="2" animBg="1"/>
      <p:bldP spid="27" grpId="0" animBg="1"/>
      <p:bldP spid="27" grpId="1" animBg="1"/>
      <p:bldP spid="27" grpId="2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76200" y="1923395"/>
            <a:ext cx="8839200" cy="4401205"/>
          </a:xfrm>
          <a:prstGeom prst="rect">
            <a:avLst/>
          </a:prstGeom>
          <a:noFill/>
          <a:ln w="38100">
            <a:noFill/>
          </a:ln>
          <a:scene3d>
            <a:camera prst="orthographicFront"/>
            <a:lightRig rig="threePt" dir="t"/>
          </a:scene3d>
          <a:sp3d>
            <a:bevelT w="101600" prst="convex"/>
          </a:sp3d>
        </p:spPr>
        <p:txBody>
          <a:bodyPr wrap="square" rtlCol="0">
            <a:spAutoFit/>
          </a:bodyPr>
          <a:lstStyle/>
          <a:p>
            <a:endParaRPr lang="en-US" sz="2800" b="1" dirty="0" smtClean="0">
              <a:solidFill>
                <a:srgbClr val="C00000"/>
              </a:solidFill>
            </a:endParaRPr>
          </a:p>
          <a:p>
            <a:r>
              <a:rPr lang="en-US" sz="2800" b="1" dirty="0" smtClean="0">
                <a:solidFill>
                  <a:srgbClr val="C00000"/>
                </a:solidFill>
              </a:rPr>
              <a:t>Drugs can produce their actions by:</a:t>
            </a:r>
          </a:p>
          <a:p>
            <a:endParaRPr lang="en-US" sz="2800" b="1" dirty="0" smtClean="0">
              <a:solidFill>
                <a:srgbClr val="0000FF"/>
              </a:solidFill>
            </a:endParaRPr>
          </a:p>
          <a:p>
            <a:pPr marL="514350" indent="-514350">
              <a:buAutoNum type="arabicParenR"/>
            </a:pPr>
            <a:r>
              <a:rPr lang="en-US" sz="2800" b="1" dirty="0" smtClean="0">
                <a:solidFill>
                  <a:srgbClr val="0000FF"/>
                </a:solidFill>
              </a:rPr>
              <a:t>Binding with biomolecules (Receptor-mediated mechanisms):</a:t>
            </a:r>
          </a:p>
          <a:p>
            <a:pPr marL="971550" lvl="1" indent="-514350">
              <a:buFont typeface="Arial" panose="020B0604020202020204" pitchFamily="34" charset="0"/>
              <a:buChar char="•"/>
            </a:pPr>
            <a:r>
              <a:rPr lang="en-US" sz="2800" dirty="0"/>
              <a:t>Biomolecules = Targets=Receptors </a:t>
            </a:r>
          </a:p>
          <a:p>
            <a:pPr marL="971550" lvl="1" indent="-514350">
              <a:buFont typeface="Arial" panose="020B0604020202020204" pitchFamily="34" charset="0"/>
              <a:buChar char="•"/>
            </a:pPr>
            <a:r>
              <a:rPr lang="en-US" sz="2800" dirty="0" smtClean="0"/>
              <a:t>Mostly protein in nature </a:t>
            </a:r>
            <a:r>
              <a:rPr lang="en-US" sz="2800" b="1" dirty="0">
                <a:solidFill>
                  <a:srgbClr val="710DC3"/>
                </a:solidFill>
              </a:rPr>
              <a:t>(protein target).</a:t>
            </a:r>
          </a:p>
          <a:p>
            <a:pPr marL="514350" indent="-514350">
              <a:buAutoNum type="arabicParenR"/>
            </a:pPr>
            <a:endParaRPr lang="en-US" sz="2800" dirty="0" smtClean="0"/>
          </a:p>
          <a:p>
            <a:pPr marL="514350" indent="-514350">
              <a:buAutoNum type="arabicParenR"/>
            </a:pPr>
            <a:r>
              <a:rPr lang="en-US" sz="2800" b="1" dirty="0" smtClean="0">
                <a:solidFill>
                  <a:srgbClr val="0000FF"/>
                </a:solidFill>
              </a:rPr>
              <a:t>Non receptor-mediated mechanisms </a:t>
            </a:r>
            <a:r>
              <a:rPr lang="en-US" sz="2800" dirty="0" smtClean="0"/>
              <a:t>Physiochemical properties of drugs. 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228600" y="152400"/>
            <a:ext cx="8610600" cy="1569660"/>
          </a:xfrm>
          <a:prstGeom prst="rect">
            <a:avLst/>
          </a:prstGeom>
          <a:solidFill>
            <a:schemeClr val="bg1"/>
          </a:solidFill>
          <a:ln w="38100">
            <a:solidFill>
              <a:srgbClr val="7030A0"/>
            </a:solidFill>
          </a:ln>
          <a:scene3d>
            <a:camera prst="orthographicFront"/>
            <a:lightRig rig="threePt" dir="t"/>
          </a:scene3d>
          <a:sp3d>
            <a:bevelT w="101600" prst="convex"/>
          </a:sp3d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0000FF"/>
                </a:solidFill>
                <a:latin typeface="Algerian" pitchFamily="82" charset="0"/>
              </a:rPr>
              <a:t>What are the mechanisms of drug action?</a:t>
            </a:r>
          </a:p>
          <a:p>
            <a:endParaRPr lang="en-US" sz="3200" dirty="0">
              <a:solidFill>
                <a:srgbClr val="0000FF"/>
              </a:solidFill>
              <a:latin typeface="Algerian" pitchFamily="82" charset="0"/>
            </a:endParaRPr>
          </a:p>
        </p:txBody>
      </p:sp>
    </p:spTree>
  </p:cSld>
  <p:clrMapOvr>
    <a:masterClrMapping/>
  </p:clrMapOvr>
  <p:transition spd="med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304800" y="2088850"/>
            <a:ext cx="8610600" cy="4311950"/>
          </a:xfrm>
          <a:prstGeom prst="rect">
            <a:avLst/>
          </a:prstGeom>
          <a:noFill/>
          <a:ln w="38100">
            <a:noFill/>
          </a:ln>
          <a:scene3d>
            <a:camera prst="orthographicFront"/>
            <a:lightRig rig="threePt" dir="t"/>
          </a:scene3d>
          <a:sp3d>
            <a:bevelT w="101600" prst="convex"/>
          </a:sp3d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C00000"/>
                </a:solidFill>
              </a:rPr>
              <a:t>Binding with biomolecules (Targets)</a:t>
            </a:r>
            <a:endParaRPr lang="en-US" sz="2800" dirty="0" smtClean="0">
              <a:solidFill>
                <a:srgbClr val="C00000"/>
              </a:solidFill>
            </a:endParaRPr>
          </a:p>
          <a:p>
            <a:endParaRPr lang="en-US" sz="2800" b="1" dirty="0" smtClean="0">
              <a:solidFill>
                <a:srgbClr val="0000FF"/>
              </a:solidFill>
            </a:endParaRPr>
          </a:p>
          <a:p>
            <a:r>
              <a:rPr lang="en-US" sz="2800" b="1" dirty="0" smtClean="0">
                <a:solidFill>
                  <a:srgbClr val="0000FF"/>
                </a:solidFill>
              </a:rPr>
              <a:t>Protein targets for drug binding</a:t>
            </a:r>
            <a:endParaRPr lang="en-US" sz="2800" b="1" dirty="0" smtClean="0">
              <a:solidFill>
                <a:srgbClr val="FFFF00"/>
              </a:solidFill>
            </a:endParaRPr>
          </a:p>
          <a:p>
            <a:pPr>
              <a:spcBef>
                <a:spcPts val="600"/>
              </a:spcBef>
              <a:buFont typeface="Courier New" pitchFamily="49" charset="0"/>
              <a:buChar char="o"/>
            </a:pPr>
            <a:r>
              <a:rPr lang="en-US" sz="2800" dirty="0" smtClean="0"/>
              <a:t> Physiological receptors </a:t>
            </a:r>
          </a:p>
          <a:p>
            <a:pPr>
              <a:spcBef>
                <a:spcPts val="600"/>
              </a:spcBef>
              <a:buFont typeface="Courier New" pitchFamily="49" charset="0"/>
              <a:buChar char="o"/>
            </a:pPr>
            <a:r>
              <a:rPr lang="en-US" sz="2800" dirty="0" smtClean="0"/>
              <a:t> Enzymes</a:t>
            </a:r>
          </a:p>
          <a:p>
            <a:pPr>
              <a:spcBef>
                <a:spcPts val="600"/>
              </a:spcBef>
              <a:buFont typeface="Courier New" pitchFamily="49" charset="0"/>
              <a:buChar char="o"/>
            </a:pPr>
            <a:r>
              <a:rPr lang="en-US" sz="2800" dirty="0" smtClean="0"/>
              <a:t> Ion channels           </a:t>
            </a:r>
          </a:p>
          <a:p>
            <a:pPr>
              <a:spcBef>
                <a:spcPts val="600"/>
              </a:spcBef>
              <a:buFont typeface="Courier New" pitchFamily="49" charset="0"/>
              <a:buChar char="o"/>
            </a:pPr>
            <a:r>
              <a:rPr lang="en-US" sz="2800" dirty="0" smtClean="0"/>
              <a:t> Carriers</a:t>
            </a:r>
          </a:p>
          <a:p>
            <a:pPr>
              <a:spcBef>
                <a:spcPts val="600"/>
              </a:spcBef>
              <a:buFont typeface="Courier New" pitchFamily="49" charset="0"/>
              <a:buChar char="o"/>
            </a:pPr>
            <a:r>
              <a:rPr lang="en-US" sz="2800" dirty="0" smtClean="0"/>
              <a:t> Structural protein </a:t>
            </a:r>
          </a:p>
          <a:p>
            <a:pPr>
              <a:lnSpc>
                <a:spcPct val="90000"/>
              </a:lnSpc>
              <a:buFont typeface="Courier New" pitchFamily="49" charset="0"/>
              <a:buChar char="o"/>
            </a:pPr>
            <a:endParaRPr lang="en-US" sz="2800" dirty="0"/>
          </a:p>
        </p:txBody>
      </p:sp>
      <p:sp>
        <p:nvSpPr>
          <p:cNvPr id="14" name="TextBox 13"/>
          <p:cNvSpPr txBox="1"/>
          <p:nvPr/>
        </p:nvSpPr>
        <p:spPr>
          <a:xfrm>
            <a:off x="228600" y="152400"/>
            <a:ext cx="8686800" cy="1569660"/>
          </a:xfrm>
          <a:prstGeom prst="rect">
            <a:avLst/>
          </a:prstGeom>
          <a:solidFill>
            <a:schemeClr val="bg1"/>
          </a:solidFill>
          <a:ln w="38100">
            <a:solidFill>
              <a:srgbClr val="7030A0"/>
            </a:solidFill>
          </a:ln>
          <a:scene3d>
            <a:camera prst="orthographicFront"/>
            <a:lightRig rig="threePt" dir="t"/>
          </a:scene3d>
          <a:sp3d>
            <a:bevelT w="101600" prst="convex"/>
          </a:sp3d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0000FF"/>
                </a:solidFill>
                <a:latin typeface="Algerian" pitchFamily="82" charset="0"/>
              </a:rPr>
              <a:t>What are the mechanisms of drug action?</a:t>
            </a:r>
          </a:p>
          <a:p>
            <a:endParaRPr lang="en-US" sz="3200" dirty="0">
              <a:solidFill>
                <a:srgbClr val="0000FF"/>
              </a:solidFill>
              <a:latin typeface="Algerian" pitchFamily="82" charset="0"/>
            </a:endParaRPr>
          </a:p>
        </p:txBody>
      </p:sp>
    </p:spTree>
  </p:cSld>
  <p:clrMapOvr>
    <a:masterClrMapping/>
  </p:clrMapOvr>
  <p:transition spd="med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79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388" y="188913"/>
            <a:ext cx="8812212" cy="6408737"/>
          </a:xfrm>
        </p:spPr>
        <p:txBody>
          <a:bodyPr/>
          <a:lstStyle/>
          <a:p>
            <a:pPr algn="l" rtl="0" eaLnBrk="1" hangingPunct="1">
              <a:lnSpc>
                <a:spcPct val="120000"/>
              </a:lnSpc>
              <a:buFont typeface="Wingdings" pitchFamily="2" charset="2"/>
              <a:buNone/>
            </a:pPr>
            <a:r>
              <a:rPr lang="en-US" sz="28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Non receptor–mediated mechanisms</a:t>
            </a:r>
          </a:p>
          <a:p>
            <a:pPr algn="l" rtl="0" eaLnBrk="1" hangingPunct="1">
              <a:lnSpc>
                <a:spcPct val="90000"/>
              </a:lnSpc>
              <a:buNone/>
            </a:pPr>
            <a:endParaRPr lang="en-US" sz="2800" b="1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 algn="l" rtl="0" eaLnBrk="1" hangingPunct="1">
              <a:lnSpc>
                <a:spcPct val="90000"/>
              </a:lnSpc>
              <a:buNone/>
            </a:pPr>
            <a:r>
              <a:rPr lang="en-US" sz="2800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Chemical action</a:t>
            </a:r>
          </a:p>
          <a:p>
            <a:pPr lvl="1" algn="l" rtl="0" eaLnBrk="1" hangingPunct="1">
              <a:lnSpc>
                <a:spcPct val="90000"/>
              </a:lnSpc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Neutralization of gastric acidity by antacids.</a:t>
            </a:r>
          </a:p>
          <a:p>
            <a:pPr eaLnBrk="1" hangingPunct="1">
              <a:lnSpc>
                <a:spcPct val="90000"/>
              </a:lnSpc>
              <a:buNone/>
            </a:pPr>
            <a:endParaRPr lang="en-US" sz="3400" b="1" dirty="0" smtClean="0">
              <a:solidFill>
                <a:srgbClr val="C00000"/>
              </a:solidFill>
            </a:endParaRPr>
          </a:p>
          <a:p>
            <a:pPr eaLnBrk="1" hangingPunct="1">
              <a:lnSpc>
                <a:spcPct val="90000"/>
              </a:lnSpc>
              <a:buNone/>
            </a:pPr>
            <a:r>
              <a:rPr lang="en-US" sz="3400" b="1" dirty="0" smtClean="0">
                <a:solidFill>
                  <a:srgbClr val="0000FF"/>
                </a:solidFill>
              </a:rPr>
              <a:t>Physical action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Osmotic diuretics.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Purgatives used in treatment of constipation e.g. MgSO4</a:t>
            </a:r>
          </a:p>
          <a:p>
            <a:pPr lvl="1" algn="l" rtl="0" eaLnBrk="1" hangingPunct="1">
              <a:lnSpc>
                <a:spcPct val="90000"/>
              </a:lnSpc>
              <a:buNone/>
            </a:pPr>
            <a:endParaRPr lang="en-US" sz="3000" b="1" dirty="0" smtClean="0"/>
          </a:p>
          <a:p>
            <a:pPr lvl="1" algn="l" rtl="0" eaLnBrk="1" hangingPunct="1">
              <a:lnSpc>
                <a:spcPct val="90000"/>
              </a:lnSpc>
              <a:buNone/>
            </a:pPr>
            <a:endParaRPr lang="en-US" sz="3000" b="1" dirty="0" smtClean="0"/>
          </a:p>
          <a:p>
            <a:pPr lvl="1" algn="l" rtl="0" eaLnBrk="1" hangingPunct="1">
              <a:lnSpc>
                <a:spcPct val="90000"/>
              </a:lnSpc>
            </a:pPr>
            <a:endParaRPr lang="en-US" sz="3000" b="1" dirty="0" smtClean="0"/>
          </a:p>
          <a:p>
            <a:pPr lvl="1" algn="l" rtl="0" eaLnBrk="1" hangingPunct="1">
              <a:lnSpc>
                <a:spcPct val="90000"/>
              </a:lnSpc>
              <a:buNone/>
            </a:pPr>
            <a:endParaRPr lang="en-US" sz="3000" b="1" dirty="0" smtClean="0"/>
          </a:p>
        </p:txBody>
      </p:sp>
    </p:spTree>
    <p:extLst>
      <p:ext uri="{BB962C8B-B14F-4D97-AF65-F5344CB8AC3E}">
        <p14:creationId xmlns:p14="http://schemas.microsoft.com/office/powerpoint/2010/main" val="335007636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79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379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379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79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379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379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79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379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379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795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3795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3795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795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3795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3795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795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3795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3795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7955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-6350" y="6350"/>
            <a:ext cx="9144000" cy="6858000"/>
          </a:xfrm>
          <a:prstGeom prst="rect">
            <a:avLst/>
          </a:prstGeom>
          <a:gradFill flip="none" rotWithShape="1">
            <a:gsLst>
              <a:gs pos="35000">
                <a:schemeClr val="accent1">
                  <a:tint val="66000"/>
                  <a:satMod val="160000"/>
                  <a:alpha val="66000"/>
                </a:schemeClr>
              </a:gs>
              <a:gs pos="56000">
                <a:schemeClr val="accent6">
                  <a:lumMod val="20000"/>
                  <a:lumOff val="80000"/>
                </a:schemeClr>
              </a:gs>
              <a:gs pos="92000">
                <a:srgbClr val="FFFF00">
                  <a:alpha val="56000"/>
                </a:srgb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  <a:tileRect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429000" y="507642"/>
            <a:ext cx="2133600" cy="523220"/>
          </a:xfrm>
          <a:prstGeom prst="rect">
            <a:avLst/>
          </a:prstGeom>
          <a:gradFill flip="none" rotWithShape="1">
            <a:gsLst>
              <a:gs pos="0">
                <a:srgbClr val="FFFF00">
                  <a:tint val="66000"/>
                  <a:satMod val="160000"/>
                </a:srgbClr>
              </a:gs>
              <a:gs pos="50000">
                <a:srgbClr val="FFFF00">
                  <a:tint val="44500"/>
                  <a:satMod val="160000"/>
                </a:srgbClr>
              </a:gs>
              <a:gs pos="100000">
                <a:srgbClr val="FFFF0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rgbClr val="002060"/>
            </a:solidFill>
          </a:ln>
          <a:effectLst>
            <a:glow rad="63500">
              <a:schemeClr val="accent4">
                <a:satMod val="175000"/>
                <a:alpha val="40000"/>
              </a:schemeClr>
            </a:glow>
            <a:reflection blurRad="6350" stA="50000" endA="300" endPos="55000" dir="5400000" sy="-100000" algn="bl" rotWithShape="0"/>
            <a:softEdge rad="63500"/>
          </a:effectLst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>
                <a:solidFill>
                  <a:srgbClr val="FF00FF"/>
                </a:solidFill>
                <a:latin typeface="Broadway" pitchFamily="82" charset="0"/>
                <a:cs typeface="+mn-cs"/>
              </a:rPr>
              <a:t>&gt; Proteins</a:t>
            </a:r>
          </a:p>
        </p:txBody>
      </p:sp>
      <p:cxnSp>
        <p:nvCxnSpPr>
          <p:cNvPr id="18" name="Straight Arrow Connector 17"/>
          <p:cNvCxnSpPr/>
          <p:nvPr/>
        </p:nvCxnSpPr>
        <p:spPr>
          <a:xfrm>
            <a:off x="2222500" y="774700"/>
            <a:ext cx="1143000" cy="1588"/>
          </a:xfrm>
          <a:prstGeom prst="straightConnector1">
            <a:avLst/>
          </a:prstGeom>
          <a:ln w="76200">
            <a:solidFill>
              <a:srgbClr val="FF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567" name="TextBox 18"/>
          <p:cNvSpPr txBox="1">
            <a:spLocks noChangeArrowheads="1"/>
          </p:cNvSpPr>
          <p:nvPr/>
        </p:nvSpPr>
        <p:spPr bwMode="auto">
          <a:xfrm>
            <a:off x="152400" y="457200"/>
            <a:ext cx="1981200" cy="523875"/>
          </a:xfrm>
          <a:prstGeom prst="rect">
            <a:avLst/>
          </a:prstGeom>
          <a:solidFill>
            <a:srgbClr val="FF00FF"/>
          </a:solidFill>
          <a:ln w="19050">
            <a:solidFill>
              <a:srgbClr val="FFFFFF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800">
                <a:solidFill>
                  <a:srgbClr val="FFFFFF"/>
                </a:solidFill>
                <a:latin typeface="Broadway" pitchFamily="82" charset="0"/>
              </a:rPr>
              <a:t>TARGETS</a:t>
            </a:r>
          </a:p>
        </p:txBody>
      </p:sp>
      <p:sp>
        <p:nvSpPr>
          <p:cNvPr id="17416" name="TextBox 20"/>
          <p:cNvSpPr txBox="1">
            <a:spLocks noChangeArrowheads="1"/>
          </p:cNvSpPr>
          <p:nvPr/>
        </p:nvSpPr>
        <p:spPr bwMode="auto">
          <a:xfrm>
            <a:off x="533400" y="1817688"/>
            <a:ext cx="2209800" cy="523875"/>
          </a:xfrm>
          <a:prstGeom prst="rect">
            <a:avLst/>
          </a:prstGeom>
          <a:solidFill>
            <a:schemeClr val="bg1"/>
          </a:solidFill>
          <a:ln w="28575">
            <a:solidFill>
              <a:srgbClr val="7300E6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b="1">
                <a:solidFill>
                  <a:srgbClr val="FF00FF"/>
                </a:solidFill>
                <a:latin typeface="Calibri" pitchFamily="34" charset="0"/>
              </a:rPr>
              <a:t>STRUCTURAL</a:t>
            </a:r>
          </a:p>
        </p:txBody>
      </p:sp>
      <p:grpSp>
        <p:nvGrpSpPr>
          <p:cNvPr id="2" name="Group 26"/>
          <p:cNvGrpSpPr>
            <a:grpSpLocks/>
          </p:cNvGrpSpPr>
          <p:nvPr/>
        </p:nvGrpSpPr>
        <p:grpSpPr bwMode="auto">
          <a:xfrm>
            <a:off x="1054100" y="1066800"/>
            <a:ext cx="6935788" cy="736600"/>
            <a:chOff x="1054100" y="1066800"/>
            <a:chExt cx="6935788" cy="736600"/>
          </a:xfrm>
        </p:grpSpPr>
        <p:cxnSp>
          <p:nvCxnSpPr>
            <p:cNvPr id="13" name="Straight Arrow Connector 12"/>
            <p:cNvCxnSpPr/>
            <p:nvPr/>
          </p:nvCxnSpPr>
          <p:spPr>
            <a:xfrm rot="5400000">
              <a:off x="4267994" y="1294606"/>
              <a:ext cx="457200" cy="1588"/>
            </a:xfrm>
            <a:prstGeom prst="straightConnector1">
              <a:avLst/>
            </a:prstGeom>
            <a:ln w="57150">
              <a:solidFill>
                <a:srgbClr val="7300E6"/>
              </a:solidFill>
              <a:prstDash val="solid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" name="Group 35"/>
            <p:cNvGrpSpPr>
              <a:grpSpLocks/>
            </p:cNvGrpSpPr>
            <p:nvPr/>
          </p:nvGrpSpPr>
          <p:grpSpPr bwMode="auto">
            <a:xfrm>
              <a:off x="1054100" y="1498600"/>
              <a:ext cx="6935788" cy="304800"/>
              <a:chOff x="1053921" y="1447800"/>
              <a:chExt cx="6935788" cy="304800"/>
            </a:xfrm>
          </p:grpSpPr>
          <p:cxnSp>
            <p:nvCxnSpPr>
              <p:cNvPr id="28" name="Straight Arrow Connector 27"/>
              <p:cNvCxnSpPr/>
              <p:nvPr/>
            </p:nvCxnSpPr>
            <p:spPr>
              <a:xfrm rot="5400000">
                <a:off x="913428" y="1599406"/>
                <a:ext cx="304800" cy="1587"/>
              </a:xfrm>
              <a:prstGeom prst="straightConnector1">
                <a:avLst/>
              </a:prstGeom>
              <a:ln w="57150">
                <a:solidFill>
                  <a:srgbClr val="7300E6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Arrow Connector 29"/>
              <p:cNvCxnSpPr/>
              <p:nvPr/>
            </p:nvCxnSpPr>
            <p:spPr>
              <a:xfrm rot="5400000">
                <a:off x="7836515" y="1599406"/>
                <a:ext cx="304800" cy="1588"/>
              </a:xfrm>
              <a:prstGeom prst="straightConnector1">
                <a:avLst/>
              </a:prstGeom>
              <a:ln w="57150">
                <a:solidFill>
                  <a:srgbClr val="7300E6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Straight Connector 34"/>
              <p:cNvCxnSpPr/>
              <p:nvPr/>
            </p:nvCxnSpPr>
            <p:spPr>
              <a:xfrm>
                <a:off x="1053921" y="1447800"/>
                <a:ext cx="6934200" cy="1588"/>
              </a:xfrm>
              <a:prstGeom prst="line">
                <a:avLst/>
              </a:prstGeom>
              <a:ln w="38100">
                <a:solidFill>
                  <a:srgbClr val="7300E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6" name="Group 31"/>
          <p:cNvGrpSpPr>
            <a:grpSpLocks/>
          </p:cNvGrpSpPr>
          <p:nvPr/>
        </p:nvGrpSpPr>
        <p:grpSpPr bwMode="auto">
          <a:xfrm>
            <a:off x="2438400" y="2895600"/>
            <a:ext cx="1752600" cy="1196975"/>
            <a:chOff x="2438400" y="2895600"/>
            <a:chExt cx="1752600" cy="1196975"/>
          </a:xfrm>
        </p:grpSpPr>
        <p:cxnSp>
          <p:nvCxnSpPr>
            <p:cNvPr id="42" name="Straight Arrow Connector 41"/>
            <p:cNvCxnSpPr/>
            <p:nvPr/>
          </p:nvCxnSpPr>
          <p:spPr>
            <a:xfrm rot="5400000">
              <a:off x="3123407" y="3047206"/>
              <a:ext cx="304800" cy="1587"/>
            </a:xfrm>
            <a:prstGeom prst="straightConnector1">
              <a:avLst/>
            </a:prstGeom>
            <a:ln w="57150">
              <a:solidFill>
                <a:srgbClr val="7300E6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8" name="TextBox 47"/>
            <p:cNvSpPr txBox="1"/>
            <p:nvPr/>
          </p:nvSpPr>
          <p:spPr>
            <a:xfrm>
              <a:off x="2438400" y="3200400"/>
              <a:ext cx="1752600" cy="892175"/>
            </a:xfrm>
            <a:prstGeom prst="rect">
              <a:avLst/>
            </a:prstGeom>
            <a:gradFill flip="none" rotWithShape="1">
              <a:gsLst>
                <a:gs pos="35000">
                  <a:schemeClr val="bg1"/>
                </a:gs>
                <a:gs pos="57000">
                  <a:srgbClr val="FFFFCC"/>
                </a:gs>
                <a:gs pos="92000">
                  <a:srgbClr val="FFFF00">
                    <a:alpha val="56000"/>
                  </a:srgb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8100000" scaled="1"/>
              <a:tileRect/>
            </a:gradFill>
            <a:ln w="28575">
              <a:solidFill>
                <a:srgbClr val="7300E6"/>
              </a:solidFill>
            </a:ln>
            <a:effectLst/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600" b="1" dirty="0">
                  <a:solidFill>
                    <a:srgbClr val="FF00FF"/>
                  </a:solidFill>
                  <a:latin typeface="Calibri"/>
                  <a:cs typeface="+mn-cs"/>
                </a:rPr>
                <a:t>CARRIER MOLECULE</a:t>
              </a:r>
            </a:p>
          </p:txBody>
        </p:sp>
      </p:grpSp>
      <p:grpSp>
        <p:nvGrpSpPr>
          <p:cNvPr id="7" name="Group 32"/>
          <p:cNvGrpSpPr>
            <a:grpSpLocks/>
          </p:cNvGrpSpPr>
          <p:nvPr/>
        </p:nvGrpSpPr>
        <p:grpSpPr bwMode="auto">
          <a:xfrm>
            <a:off x="381000" y="2303463"/>
            <a:ext cx="7621588" cy="1430337"/>
            <a:chOff x="381000" y="2261830"/>
            <a:chExt cx="7621588" cy="1430695"/>
          </a:xfrm>
        </p:grpSpPr>
        <p:grpSp>
          <p:nvGrpSpPr>
            <p:cNvPr id="8" name="Group 46"/>
            <p:cNvGrpSpPr>
              <a:grpSpLocks/>
            </p:cNvGrpSpPr>
            <p:nvPr/>
          </p:nvGrpSpPr>
          <p:grpSpPr bwMode="auto">
            <a:xfrm>
              <a:off x="1066800" y="2261830"/>
              <a:ext cx="6935788" cy="912812"/>
              <a:chOff x="1066800" y="2286794"/>
              <a:chExt cx="6934994" cy="913606"/>
            </a:xfrm>
          </p:grpSpPr>
          <p:cxnSp>
            <p:nvCxnSpPr>
              <p:cNvPr id="38" name="Straight Arrow Connector 37"/>
              <p:cNvCxnSpPr/>
              <p:nvPr/>
            </p:nvCxnSpPr>
            <p:spPr>
              <a:xfrm rot="5400000">
                <a:off x="926135" y="3047264"/>
                <a:ext cx="305141" cy="1587"/>
              </a:xfrm>
              <a:prstGeom prst="straightConnector1">
                <a:avLst/>
              </a:prstGeom>
              <a:ln w="57150">
                <a:solidFill>
                  <a:srgbClr val="7300E6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Straight Connector 39"/>
              <p:cNvCxnSpPr/>
              <p:nvPr/>
            </p:nvCxnSpPr>
            <p:spPr>
              <a:xfrm>
                <a:off x="1066800" y="2895487"/>
                <a:ext cx="6933406" cy="1590"/>
              </a:xfrm>
              <a:prstGeom prst="line">
                <a:avLst/>
              </a:prstGeom>
              <a:ln w="38100">
                <a:solidFill>
                  <a:srgbClr val="7300E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Straight Connector 44"/>
              <p:cNvCxnSpPr/>
              <p:nvPr/>
            </p:nvCxnSpPr>
            <p:spPr>
              <a:xfrm rot="5400000">
                <a:off x="7696654" y="2590347"/>
                <a:ext cx="608693" cy="1588"/>
              </a:xfrm>
              <a:prstGeom prst="line">
                <a:avLst/>
              </a:prstGeom>
              <a:ln w="38100">
                <a:solidFill>
                  <a:srgbClr val="7300E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9" name="TextBox 48"/>
            <p:cNvSpPr txBox="1"/>
            <p:nvPr/>
          </p:nvSpPr>
          <p:spPr>
            <a:xfrm>
              <a:off x="381000" y="3200277"/>
              <a:ext cx="1447800" cy="492248"/>
            </a:xfrm>
            <a:prstGeom prst="rect">
              <a:avLst/>
            </a:prstGeom>
            <a:gradFill flip="none" rotWithShape="1">
              <a:gsLst>
                <a:gs pos="35000">
                  <a:schemeClr val="bg1"/>
                </a:gs>
                <a:gs pos="57000">
                  <a:srgbClr val="FFFFCC"/>
                </a:gs>
                <a:gs pos="92000">
                  <a:srgbClr val="FFFF00">
                    <a:alpha val="56000"/>
                  </a:srgb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8100000" scaled="1"/>
              <a:tileRect/>
            </a:gradFill>
            <a:ln w="28575">
              <a:solidFill>
                <a:srgbClr val="7300E6"/>
              </a:solidFill>
            </a:ln>
            <a:effectLst/>
          </p:spPr>
          <p:txBody>
            <a:bodyPr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600" b="1" dirty="0">
                  <a:solidFill>
                    <a:srgbClr val="FF00FF"/>
                  </a:solidFill>
                  <a:latin typeface="Calibri"/>
                  <a:cs typeface="+mn-cs"/>
                </a:rPr>
                <a:t>ENZYME</a:t>
              </a:r>
            </a:p>
          </p:txBody>
        </p:sp>
      </p:grpSp>
      <p:grpSp>
        <p:nvGrpSpPr>
          <p:cNvPr id="9" name="Group 28"/>
          <p:cNvGrpSpPr>
            <a:grpSpLocks/>
          </p:cNvGrpSpPr>
          <p:nvPr/>
        </p:nvGrpSpPr>
        <p:grpSpPr bwMode="auto">
          <a:xfrm>
            <a:off x="4876800" y="2895600"/>
            <a:ext cx="1752600" cy="1196975"/>
            <a:chOff x="4876800" y="2895600"/>
            <a:chExt cx="1752600" cy="1196975"/>
          </a:xfrm>
        </p:grpSpPr>
        <p:cxnSp>
          <p:nvCxnSpPr>
            <p:cNvPr id="41" name="Straight Arrow Connector 40"/>
            <p:cNvCxnSpPr/>
            <p:nvPr/>
          </p:nvCxnSpPr>
          <p:spPr>
            <a:xfrm rot="5400000">
              <a:off x="5563394" y="3047206"/>
              <a:ext cx="304800" cy="1588"/>
            </a:xfrm>
            <a:prstGeom prst="straightConnector1">
              <a:avLst/>
            </a:prstGeom>
            <a:ln w="57150">
              <a:solidFill>
                <a:srgbClr val="7300E6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0" name="TextBox 49"/>
            <p:cNvSpPr txBox="1"/>
            <p:nvPr/>
          </p:nvSpPr>
          <p:spPr>
            <a:xfrm>
              <a:off x="4876800" y="3200400"/>
              <a:ext cx="1752600" cy="892175"/>
            </a:xfrm>
            <a:prstGeom prst="rect">
              <a:avLst/>
            </a:prstGeom>
            <a:gradFill flip="none" rotWithShape="1">
              <a:gsLst>
                <a:gs pos="35000">
                  <a:schemeClr val="bg1"/>
                </a:gs>
                <a:gs pos="57000">
                  <a:srgbClr val="FFFFCC"/>
                </a:gs>
                <a:gs pos="92000">
                  <a:srgbClr val="FFFF00">
                    <a:alpha val="56000"/>
                  </a:srgb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8100000" scaled="1"/>
              <a:tileRect/>
            </a:gradFill>
            <a:ln w="28575">
              <a:solidFill>
                <a:srgbClr val="7300E6"/>
              </a:solidFill>
            </a:ln>
            <a:effectLst/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600" b="1" dirty="0">
                  <a:solidFill>
                    <a:srgbClr val="FF00FF"/>
                  </a:solidFill>
                  <a:latin typeface="Calibri"/>
                  <a:cs typeface="+mn-cs"/>
                </a:rPr>
                <a:t>ION CHANNEL</a:t>
              </a:r>
            </a:p>
          </p:txBody>
        </p:sp>
      </p:grpSp>
      <p:grpSp>
        <p:nvGrpSpPr>
          <p:cNvPr id="10" name="Group 30"/>
          <p:cNvGrpSpPr>
            <a:grpSpLocks/>
          </p:cNvGrpSpPr>
          <p:nvPr/>
        </p:nvGrpSpPr>
        <p:grpSpPr bwMode="auto">
          <a:xfrm>
            <a:off x="7086600" y="2895600"/>
            <a:ext cx="1752600" cy="796925"/>
            <a:chOff x="7086600" y="2895600"/>
            <a:chExt cx="1752600" cy="796925"/>
          </a:xfrm>
        </p:grpSpPr>
        <p:cxnSp>
          <p:nvCxnSpPr>
            <p:cNvPr id="39" name="Straight Arrow Connector 38"/>
            <p:cNvCxnSpPr/>
            <p:nvPr/>
          </p:nvCxnSpPr>
          <p:spPr>
            <a:xfrm rot="5400000">
              <a:off x="7849394" y="3047206"/>
              <a:ext cx="304800" cy="1588"/>
            </a:xfrm>
            <a:prstGeom prst="straightConnector1">
              <a:avLst/>
            </a:prstGeom>
            <a:ln w="57150">
              <a:solidFill>
                <a:srgbClr val="7300E6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1" name="TextBox 50"/>
            <p:cNvSpPr txBox="1"/>
            <p:nvPr/>
          </p:nvSpPr>
          <p:spPr>
            <a:xfrm>
              <a:off x="7086600" y="3200400"/>
              <a:ext cx="1752600" cy="492125"/>
            </a:xfrm>
            <a:prstGeom prst="rect">
              <a:avLst/>
            </a:prstGeom>
            <a:gradFill flip="none" rotWithShape="1">
              <a:gsLst>
                <a:gs pos="35000">
                  <a:schemeClr val="bg1"/>
                </a:gs>
                <a:gs pos="57000">
                  <a:srgbClr val="FFFFCC"/>
                </a:gs>
                <a:gs pos="92000">
                  <a:srgbClr val="FFFF00">
                    <a:alpha val="56000"/>
                  </a:srgb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8100000" scaled="1"/>
              <a:tileRect/>
            </a:gradFill>
            <a:ln w="28575">
              <a:solidFill>
                <a:srgbClr val="7300E6"/>
              </a:solidFill>
            </a:ln>
            <a:effectLst/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600" b="1" dirty="0">
                  <a:solidFill>
                    <a:srgbClr val="FF00FF"/>
                  </a:solidFill>
                  <a:latin typeface="Calibri"/>
                  <a:cs typeface="+mn-cs"/>
                </a:rPr>
                <a:t>RECEPTOR</a:t>
              </a:r>
            </a:p>
          </p:txBody>
        </p:sp>
      </p:grpSp>
      <p:sp>
        <p:nvSpPr>
          <p:cNvPr id="17417" name="TextBox 23"/>
          <p:cNvSpPr txBox="1">
            <a:spLocks noChangeArrowheads="1"/>
          </p:cNvSpPr>
          <p:nvPr/>
        </p:nvSpPr>
        <p:spPr bwMode="auto">
          <a:xfrm>
            <a:off x="6324600" y="1803400"/>
            <a:ext cx="2387600" cy="523220"/>
          </a:xfrm>
          <a:prstGeom prst="rect">
            <a:avLst/>
          </a:prstGeom>
          <a:solidFill>
            <a:schemeClr val="bg1"/>
          </a:solidFill>
          <a:ln w="28575">
            <a:solidFill>
              <a:srgbClr val="7300E6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800" b="1">
                <a:solidFill>
                  <a:srgbClr val="FF00FF"/>
                </a:solidFill>
                <a:latin typeface="Calibri" pitchFamily="34" charset="0"/>
              </a:rPr>
              <a:t>REGULATORY</a:t>
            </a:r>
          </a:p>
        </p:txBody>
      </p:sp>
    </p:spTree>
    <p:extLst>
      <p:ext uri="{BB962C8B-B14F-4D97-AF65-F5344CB8AC3E}">
        <p14:creationId xmlns:p14="http://schemas.microsoft.com/office/powerpoint/2010/main" val="3346863428"/>
      </p:ext>
    </p:extLst>
  </p:cSld>
  <p:clrMapOvr>
    <a:masterClrMapping/>
  </p:clrMapOvr>
  <p:transition spd="med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6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1000"/>
                                        <p:tgtEl>
                                          <p:spTgt spid="174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1000"/>
                                        <p:tgtEl>
                                          <p:spTgt spid="174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"/>
                            </p:stCondLst>
                            <p:childTnLst>
                              <p:par>
                                <p:cTn id="30" presetID="18" presetClass="entr" presetSubtype="12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18" presetClass="entr" presetSubtype="12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0"/>
                            </p:stCondLst>
                            <p:childTnLst>
                              <p:par>
                                <p:cTn id="38" presetID="18" presetClass="entr" presetSubtype="12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9" dur="500"/>
                                        <p:tgtEl>
                                          <p:spTgt spid="174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00"/>
                            </p:stCondLst>
                            <p:childTnLst>
                              <p:par>
                                <p:cTn id="62" presetID="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Scale>
                                      <p:cBhvr>
                                        <p:cTn id="63" dur="1000" fill="hold"/>
                                        <p:tgtEl>
                                          <p:spTgt spid="17416"/>
                                        </p:tgtEl>
                                      </p:cBhvr>
                                      <p:by x="10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6" grpId="0" animBg="1"/>
      <p:bldP spid="17416" grpId="1" animBg="1"/>
      <p:bldP spid="17417" grpId="0" animBg="1"/>
      <p:bldP spid="17417" grpId="1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333375"/>
            <a:ext cx="8642350" cy="6264275"/>
          </a:xfrm>
        </p:spPr>
        <p:txBody>
          <a:bodyPr/>
          <a:lstStyle/>
          <a:p>
            <a:pPr algn="l" rtl="0" eaLnBrk="1" hangingPunct="1">
              <a:lnSpc>
                <a:spcPct val="120000"/>
              </a:lnSpc>
              <a:buFont typeface="Wingdings" pitchFamily="2" charset="2"/>
              <a:buNone/>
            </a:pPr>
            <a:r>
              <a:rPr lang="en-US" sz="3600" b="1" dirty="0" smtClean="0">
                <a:solidFill>
                  <a:srgbClr val="C00000"/>
                </a:solidFill>
              </a:rPr>
              <a:t>What are targets for drug binding ?</a:t>
            </a:r>
            <a:endParaRPr lang="en-US" sz="3600" dirty="0" smtClean="0">
              <a:solidFill>
                <a:srgbClr val="C00000"/>
              </a:solidFill>
            </a:endParaRPr>
          </a:p>
        </p:txBody>
      </p:sp>
      <p:sp>
        <p:nvSpPr>
          <p:cNvPr id="726020" name="Line 4"/>
          <p:cNvSpPr>
            <a:spLocks noChangeShapeType="1"/>
          </p:cNvSpPr>
          <p:nvPr/>
        </p:nvSpPr>
        <p:spPr bwMode="auto">
          <a:xfrm flipH="1">
            <a:off x="2051050" y="2420938"/>
            <a:ext cx="863600" cy="1008062"/>
          </a:xfrm>
          <a:prstGeom prst="line">
            <a:avLst/>
          </a:prstGeom>
          <a:noFill/>
          <a:ln w="41275">
            <a:solidFill>
              <a:schemeClr val="tx1"/>
            </a:solidFill>
            <a:round/>
            <a:headEnd/>
            <a:tailEnd type="stealth" w="med" len="med"/>
          </a:ln>
        </p:spPr>
        <p:txBody>
          <a:bodyPr wrap="none"/>
          <a:lstStyle/>
          <a:p>
            <a:endParaRPr lang="ar-SA">
              <a:solidFill>
                <a:prstClr val="black"/>
              </a:solidFill>
            </a:endParaRPr>
          </a:p>
        </p:txBody>
      </p:sp>
      <p:sp>
        <p:nvSpPr>
          <p:cNvPr id="726021" name="Rectangle 5"/>
          <p:cNvSpPr>
            <a:spLocks noChangeArrowheads="1"/>
          </p:cNvSpPr>
          <p:nvPr/>
        </p:nvSpPr>
        <p:spPr bwMode="auto">
          <a:xfrm>
            <a:off x="323850" y="3644900"/>
            <a:ext cx="3240088" cy="93503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sz="2400" b="1" dirty="0">
                <a:solidFill>
                  <a:prstClr val="black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  <a:cs typeface="Arial" charset="0"/>
              </a:rPr>
              <a:t>Receptor-mediated </a:t>
            </a:r>
          </a:p>
          <a:p>
            <a:pPr algn="ctr">
              <a:defRPr/>
            </a:pPr>
            <a:r>
              <a:rPr lang="en-US" sz="24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  <a:cs typeface="Arial" charset="0"/>
              </a:rPr>
              <a:t>mechanisms</a:t>
            </a:r>
            <a:endParaRPr lang="en-US" sz="2400" b="1" dirty="0">
              <a:solidFill>
                <a:prstClr val="black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Arial" charset="0"/>
              <a:cs typeface="Arial" charset="0"/>
            </a:endParaRPr>
          </a:p>
        </p:txBody>
      </p:sp>
      <p:sp>
        <p:nvSpPr>
          <p:cNvPr id="726022" name="Rectangle 6"/>
          <p:cNvSpPr>
            <a:spLocks noChangeArrowheads="1"/>
          </p:cNvSpPr>
          <p:nvPr/>
        </p:nvSpPr>
        <p:spPr bwMode="auto">
          <a:xfrm>
            <a:off x="4141788" y="3644900"/>
            <a:ext cx="3959225" cy="93821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sz="2400" b="1" dirty="0">
                <a:solidFill>
                  <a:prstClr val="black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  <a:cs typeface="Arial" charset="0"/>
              </a:rPr>
              <a:t>Non receptor-mediated </a:t>
            </a:r>
          </a:p>
          <a:p>
            <a:pPr algn="ctr">
              <a:defRPr/>
            </a:pPr>
            <a:r>
              <a:rPr lang="en-US" sz="24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  <a:cs typeface="Arial" charset="0"/>
              </a:rPr>
              <a:t>mechanisms</a:t>
            </a:r>
            <a:endParaRPr lang="en-US" sz="2400" b="1" dirty="0">
              <a:solidFill>
                <a:prstClr val="black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Arial" charset="0"/>
              <a:cs typeface="Arial" charset="0"/>
            </a:endParaRPr>
          </a:p>
        </p:txBody>
      </p:sp>
      <p:sp>
        <p:nvSpPr>
          <p:cNvPr id="726024" name="Line 8"/>
          <p:cNvSpPr>
            <a:spLocks noChangeShapeType="1"/>
          </p:cNvSpPr>
          <p:nvPr/>
        </p:nvSpPr>
        <p:spPr bwMode="auto">
          <a:xfrm>
            <a:off x="5076825" y="2492375"/>
            <a:ext cx="1511300" cy="1008063"/>
          </a:xfrm>
          <a:prstGeom prst="line">
            <a:avLst/>
          </a:prstGeom>
          <a:noFill/>
          <a:ln w="41275">
            <a:solidFill>
              <a:schemeClr val="tx1"/>
            </a:solidFill>
            <a:round/>
            <a:headEnd/>
            <a:tailEnd type="stealth" w="med" len="med"/>
          </a:ln>
        </p:spPr>
        <p:txBody>
          <a:bodyPr wrap="none"/>
          <a:lstStyle/>
          <a:p>
            <a:endParaRPr lang="ar-SA">
              <a:solidFill>
                <a:prstClr val="black"/>
              </a:solidFill>
            </a:endParaRPr>
          </a:p>
        </p:txBody>
      </p:sp>
      <p:sp>
        <p:nvSpPr>
          <p:cNvPr id="726025" name="Rectangle 9"/>
          <p:cNvSpPr>
            <a:spLocks noChangeArrowheads="1"/>
          </p:cNvSpPr>
          <p:nvPr/>
        </p:nvSpPr>
        <p:spPr bwMode="auto">
          <a:xfrm>
            <a:off x="3059113" y="1700213"/>
            <a:ext cx="1728787" cy="7207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800" b="1">
                <a:solidFill>
                  <a:prstClr val="black"/>
                </a:solidFill>
              </a:rPr>
              <a:t>Drugs</a:t>
            </a:r>
          </a:p>
        </p:txBody>
      </p:sp>
      <p:sp>
        <p:nvSpPr>
          <p:cNvPr id="726028" name="AutoShape 12"/>
          <p:cNvSpPr>
            <a:spLocks noChangeArrowheads="1"/>
          </p:cNvSpPr>
          <p:nvPr/>
        </p:nvSpPr>
        <p:spPr bwMode="auto">
          <a:xfrm>
            <a:off x="2339975" y="4797425"/>
            <a:ext cx="533400" cy="990600"/>
          </a:xfrm>
          <a:prstGeom prst="curvedRightArrow">
            <a:avLst>
              <a:gd name="adj1" fmla="val 37143"/>
              <a:gd name="adj2" fmla="val 74286"/>
              <a:gd name="adj3" fmla="val 3333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ar-SA">
              <a:solidFill>
                <a:prstClr val="black"/>
              </a:solidFill>
            </a:endParaRPr>
          </a:p>
        </p:txBody>
      </p:sp>
      <p:sp>
        <p:nvSpPr>
          <p:cNvPr id="726029" name="AutoShape 13"/>
          <p:cNvSpPr>
            <a:spLocks noChangeArrowheads="1"/>
          </p:cNvSpPr>
          <p:nvPr/>
        </p:nvSpPr>
        <p:spPr bwMode="auto">
          <a:xfrm>
            <a:off x="5508625" y="4870450"/>
            <a:ext cx="433388" cy="863600"/>
          </a:xfrm>
          <a:prstGeom prst="curvedLeftArrow">
            <a:avLst>
              <a:gd name="adj1" fmla="val 39853"/>
              <a:gd name="adj2" fmla="val 79707"/>
              <a:gd name="adj3" fmla="val 3333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ar-SA">
              <a:solidFill>
                <a:prstClr val="black"/>
              </a:solidFill>
            </a:endParaRPr>
          </a:p>
        </p:txBody>
      </p:sp>
      <p:sp>
        <p:nvSpPr>
          <p:cNvPr id="726030" name="Rectangle 14"/>
          <p:cNvSpPr>
            <a:spLocks noChangeArrowheads="1"/>
          </p:cNvSpPr>
          <p:nvPr/>
        </p:nvSpPr>
        <p:spPr bwMode="auto">
          <a:xfrm>
            <a:off x="2987675" y="5372100"/>
            <a:ext cx="2376488" cy="7207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800" b="1">
                <a:solidFill>
                  <a:prstClr val="black"/>
                </a:solidFill>
              </a:rPr>
              <a:t>Drug actions</a:t>
            </a:r>
          </a:p>
        </p:txBody>
      </p:sp>
    </p:spTree>
    <p:extLst>
      <p:ext uri="{BB962C8B-B14F-4D97-AF65-F5344CB8AC3E}">
        <p14:creationId xmlns:p14="http://schemas.microsoft.com/office/powerpoint/2010/main" val="136841578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60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260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6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7260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60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7260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60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7260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60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1" dur="500"/>
                                        <p:tgtEl>
                                          <p:spTgt spid="7260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6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6" dur="500"/>
                                        <p:tgtEl>
                                          <p:spTgt spid="726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6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9" dur="500"/>
                                        <p:tgtEl>
                                          <p:spTgt spid="726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6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34" dur="500"/>
                                        <p:tgtEl>
                                          <p:spTgt spid="726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6020" grpId="0" animBg="1"/>
      <p:bldP spid="726021" grpId="0" animBg="1"/>
      <p:bldP spid="726022" grpId="0" animBg="1"/>
      <p:bldP spid="726024" grpId="0" animBg="1"/>
      <p:bldP spid="726025" grpId="0" animBg="1"/>
      <p:bldP spid="726028" grpId="0" animBg="1"/>
      <p:bldP spid="726029" grpId="0" animBg="1"/>
      <p:bldP spid="726030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228600"/>
            <a:ext cx="8229600" cy="6172200"/>
          </a:xfrm>
        </p:spPr>
        <p:txBody>
          <a:bodyPr/>
          <a:lstStyle/>
          <a:p>
            <a:pPr algn="l" rtl="0">
              <a:lnSpc>
                <a:spcPct val="90000"/>
              </a:lnSpc>
              <a:buFont typeface="Wingdings" pitchFamily="2" charset="2"/>
              <a:buNone/>
            </a:pPr>
            <a:r>
              <a:rPr lang="en-US" b="1" dirty="0">
                <a:solidFill>
                  <a:srgbClr val="0000FF"/>
                </a:solidFill>
              </a:rPr>
              <a:t>Receptors</a:t>
            </a:r>
          </a:p>
          <a:p>
            <a:pPr algn="l" rtl="0">
              <a:lnSpc>
                <a:spcPct val="150000"/>
              </a:lnSpc>
              <a:spcBef>
                <a:spcPts val="1200"/>
              </a:spcBef>
              <a:buFont typeface="Wingdings" pitchFamily="2" charset="2"/>
              <a:buNone/>
            </a:pPr>
            <a:r>
              <a:rPr lang="en-US" dirty="0"/>
              <a:t>	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Is a special target macromolecule that binds the drug and mediates its pharmacological actions.</a:t>
            </a:r>
          </a:p>
          <a:p>
            <a:pPr algn="l" rtl="0">
              <a:lnSpc>
                <a:spcPct val="90000"/>
              </a:lnSpc>
              <a:buFont typeface="Wingdings" pitchFamily="2" charset="2"/>
              <a:buNone/>
            </a:pPr>
            <a:endParaRPr lang="en-US" b="1" dirty="0">
              <a:solidFill>
                <a:srgbClr val="FFFF00"/>
              </a:solidFill>
            </a:endParaRPr>
          </a:p>
          <a:p>
            <a:pPr algn="l" rtl="0">
              <a:lnSpc>
                <a:spcPct val="90000"/>
              </a:lnSpc>
              <a:buFont typeface="Wingdings" pitchFamily="2" charset="2"/>
              <a:buNone/>
            </a:pPr>
            <a:r>
              <a:rPr lang="en-US" b="1" dirty="0">
                <a:solidFill>
                  <a:srgbClr val="0000FF"/>
                </a:solidFill>
              </a:rPr>
              <a:t>Where?</a:t>
            </a:r>
          </a:p>
          <a:p>
            <a:pPr algn="l" rtl="0">
              <a:lnSpc>
                <a:spcPct val="90000"/>
              </a:lnSpc>
            </a:pPr>
            <a:r>
              <a:rPr lang="en-US" dirty="0" smtClean="0"/>
              <a:t>Cell </a:t>
            </a:r>
            <a:r>
              <a:rPr lang="en-US" dirty="0"/>
              <a:t>membrane.</a:t>
            </a:r>
          </a:p>
          <a:p>
            <a:pPr algn="l" rtl="0">
              <a:lnSpc>
                <a:spcPct val="90000"/>
              </a:lnSpc>
            </a:pPr>
            <a:r>
              <a:rPr lang="en-US" dirty="0" smtClean="0"/>
              <a:t>Nucleus</a:t>
            </a:r>
            <a:r>
              <a:rPr lang="en-US" dirty="0"/>
              <a:t>.</a:t>
            </a:r>
          </a:p>
          <a:p>
            <a:pPr algn="l" rtl="0">
              <a:lnSpc>
                <a:spcPct val="90000"/>
              </a:lnSpc>
            </a:pPr>
            <a:r>
              <a:rPr lang="en-US" dirty="0" smtClean="0"/>
              <a:t>Cytoplasm</a:t>
            </a:r>
            <a:r>
              <a:rPr lang="en-US" dirty="0"/>
              <a:t>.</a:t>
            </a:r>
          </a:p>
          <a:p>
            <a:pPr algn="l" rtl="0">
              <a:lnSpc>
                <a:spcPct val="90000"/>
              </a:lnSpc>
              <a:buFont typeface="Wingdings" pitchFamily="2" charset="2"/>
              <a:buNone/>
            </a:pP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92627081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4476</TotalTime>
  <Words>682</Words>
  <Application>Microsoft Office PowerPoint</Application>
  <PresentationFormat>On-screen Show (4:3)</PresentationFormat>
  <Paragraphs>169</Paragraphs>
  <Slides>30</Slides>
  <Notes>15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1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Effect of cocaine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HP</dc:creator>
  <cp:lastModifiedBy>GCUSER</cp:lastModifiedBy>
  <cp:revision>269</cp:revision>
  <dcterms:created xsi:type="dcterms:W3CDTF">2010-09-28T15:47:12Z</dcterms:created>
  <dcterms:modified xsi:type="dcterms:W3CDTF">2015-10-19T06:50:58Z</dcterms:modified>
</cp:coreProperties>
</file>