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1" r:id="rId2"/>
    <p:sldId id="321" r:id="rId3"/>
    <p:sldId id="404" r:id="rId4"/>
    <p:sldId id="318" r:id="rId5"/>
    <p:sldId id="367" r:id="rId6"/>
    <p:sldId id="366" r:id="rId7"/>
    <p:sldId id="375" r:id="rId8"/>
    <p:sldId id="376" r:id="rId9"/>
    <p:sldId id="377" r:id="rId10"/>
    <p:sldId id="405" r:id="rId11"/>
    <p:sldId id="379" r:id="rId12"/>
    <p:sldId id="385" r:id="rId13"/>
    <p:sldId id="384" r:id="rId14"/>
    <p:sldId id="378" r:id="rId15"/>
    <p:sldId id="406" r:id="rId16"/>
    <p:sldId id="383" r:id="rId17"/>
    <p:sldId id="401" r:id="rId18"/>
    <p:sldId id="386" r:id="rId19"/>
    <p:sldId id="388" r:id="rId20"/>
    <p:sldId id="400" r:id="rId21"/>
    <p:sldId id="395" r:id="rId22"/>
    <p:sldId id="394" r:id="rId23"/>
    <p:sldId id="396" r:id="rId24"/>
    <p:sldId id="397" r:id="rId25"/>
    <p:sldId id="398" r:id="rId26"/>
    <p:sldId id="399" r:id="rId27"/>
    <p:sldId id="408" r:id="rId28"/>
    <p:sldId id="390" r:id="rId29"/>
    <p:sldId id="409" r:id="rId30"/>
    <p:sldId id="410" r:id="rId31"/>
    <p:sldId id="392" r:id="rId32"/>
    <p:sldId id="389" r:id="rId33"/>
    <p:sldId id="391" r:id="rId34"/>
    <p:sldId id="34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10DC3"/>
    <a:srgbClr val="FF00FF"/>
    <a:srgbClr val="FFFFFF"/>
    <a:srgbClr val="0099CC"/>
    <a:srgbClr val="339933"/>
    <a:srgbClr val="FF6600"/>
    <a:srgbClr val="0099FF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6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solidFill>
                  <a:prstClr val="black"/>
                </a:solidFill>
                <a:cs typeface="Arial" pitchFamily="34" charset="0"/>
              </a:rPr>
              <a:pPr/>
              <a:t>3</a:t>
            </a:fld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5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370E-6CD9-4E24-B34E-7C1D4602A60E}" type="slidenum">
              <a:rPr lang="ar-SA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6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F6CB6-E9F0-4468-A711-B34D6F0FCFED}" type="slidenum">
              <a:rPr lang="ar-SA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4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F6E52-EE36-4C47-83A7-1409C3362C37}" type="slidenum">
              <a:rPr lang="ar-SA"/>
              <a:pPr/>
              <a:t>25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1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13ABF-8BDF-4025-A5D2-6210F5C065B5}" type="slidenum">
              <a:rPr lang="ar-SA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10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F6E52-EE36-4C47-83A7-1409C3362C37}" type="slidenum">
              <a:rPr lang="ar-SA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6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F6E52-EE36-4C47-83A7-1409C3362C37}" type="slidenum">
              <a:rPr lang="ar-SA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E25F0-2AA8-4A16-B9D6-4245E516C0B2}" type="slidenum">
              <a:rPr lang="ar-SA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939AD-FB42-4BCC-9A6C-A7B751690D9A}" type="slidenum">
              <a:rPr lang="ar-SA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0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857A3-404A-4D32-863D-ADC0E3480D7D}" type="slidenum">
              <a:rPr lang="ar-SA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2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0D674-8A80-4360-8DD5-922E259E59B6}" type="slidenum">
              <a:rPr lang="ar-SA"/>
              <a:pPr/>
              <a:t>16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152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224BC-C056-4BF6-8F26-04B1578E2189}" type="slidenum">
              <a:rPr lang="ar-SA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75FE1-AAC9-40EF-9EB4-636EA4C6B46F}" type="slidenum">
              <a:rPr lang="ar-SA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92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16684-1299-4C8D-BB67-6CC28FAAD6F8}" type="slidenum">
              <a:rPr lang="ar-SA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6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985B2-9C8C-445E-B5C5-64F5CB162B42}" type="slidenum">
              <a:rPr lang="ar-SA"/>
              <a:pPr/>
              <a:t>22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762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353" y="3733800"/>
            <a:ext cx="23247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0034" y="914400"/>
            <a:ext cx="853029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Ii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7391400" cy="707886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Prof. </a:t>
            </a:r>
            <a:r>
              <a:rPr lang="en-US" sz="4000" b="1" dirty="0" err="1" smtClean="0">
                <a:latin typeface="Algerian" pitchFamily="82" charset="0"/>
              </a:rPr>
              <a:t>hanan</a:t>
            </a:r>
            <a:r>
              <a:rPr lang="en-US" sz="4000" b="1" dirty="0" smtClean="0">
                <a:latin typeface="Algerian" pitchFamily="82" charset="0"/>
              </a:rPr>
              <a:t> Hagar</a:t>
            </a:r>
            <a:endParaRPr lang="en-US" sz="4000" b="1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88" y="3000372"/>
            <a:ext cx="8858312" cy="707886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Quantitative aspects of drugs</a:t>
            </a:r>
            <a:endParaRPr lang="en-US" sz="4000" b="1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1F497D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prstClr val="white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/>
                </a:solidFill>
                <a:latin typeface="Arial Narrow" pitchFamily="34" charset="0"/>
              </a:rPr>
              <a:t>Effect when </a:t>
            </a:r>
            <a:r>
              <a:rPr lang="en-US" b="1" i="1" dirty="0">
                <a:solidFill>
                  <a:prstClr val="black"/>
                </a:solidFill>
                <a:latin typeface="Arial Narrow" pitchFamily="34" charset="0"/>
              </a:rPr>
              <a:t>all the </a:t>
            </a:r>
            <a:r>
              <a:rPr lang="en-US" b="1" i="1" dirty="0" smtClean="0">
                <a:solidFill>
                  <a:prstClr val="black"/>
                </a:solidFill>
                <a:latin typeface="Arial Narrow" pitchFamily="34" charset="0"/>
              </a:rPr>
              <a:t>receptors </a:t>
            </a:r>
            <a:r>
              <a:rPr lang="en-US" b="1" i="1" dirty="0">
                <a:solidFill>
                  <a:prstClr val="black"/>
                </a:solidFill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prstClr val="black"/>
                </a:solidFill>
                <a:latin typeface="Arial Narrow" pitchFamily="34" charset="0"/>
              </a:rPr>
              <a:t>C that gives the  half-maximal effect</a:t>
            </a:r>
          </a:p>
        </p:txBody>
      </p: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779912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As C ↑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Arial Narrow" pitchFamily="34" charset="0"/>
              </a:rPr>
              <a:t>response 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↑</a:t>
            </a:r>
          </a:p>
        </p:txBody>
      </p:sp>
      <p:grpSp>
        <p:nvGrpSpPr>
          <p:cNvPr id="10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11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12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14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15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6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17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8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19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20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5220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7"/>
          <p:cNvSpPr txBox="1">
            <a:spLocks noChangeArrowheads="1"/>
          </p:cNvSpPr>
          <p:nvPr/>
        </p:nvSpPr>
        <p:spPr bwMode="auto">
          <a:xfrm>
            <a:off x="142844" y="142852"/>
            <a:ext cx="8929750" cy="65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800" b="1" dirty="0" smtClean="0">
                <a:latin typeface="Arial Narrow" pitchFamily="34" charset="0"/>
              </a:rPr>
              <a:t>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lvl="1"/>
            <a:r>
              <a:rPr lang="en-US" sz="2800" b="1" dirty="0" smtClean="0">
                <a:solidFill>
                  <a:srgbClr val="C00000"/>
                </a:solidFill>
              </a:rPr>
              <a:t>Maximum Efficacy  (Emax): </a:t>
            </a:r>
            <a:r>
              <a:rPr lang="en-US" sz="2800" dirty="0" smtClean="0"/>
              <a:t>is the maximal biological response produced by a drug.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endParaRPr lang="en-US" sz="10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Median Effective concentration (EC50):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800" dirty="0" smtClean="0"/>
              <a:t> is the concentration of the drug that gives 50% of the maximal response (Emax).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en-US" sz="1000" dirty="0" smtClean="0"/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Potency: </a:t>
            </a:r>
            <a:r>
              <a:rPr lang="en-US" sz="2800" dirty="0" smtClean="0"/>
              <a:t>the concentration of drug required to produce a specified response (50% of the maximal response = EC50).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Potency: </a:t>
            </a:r>
            <a:r>
              <a:rPr lang="en-US" sz="2800" dirty="0" smtClean="0"/>
              <a:t>is inversely proportional to EC 50.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t="27046"/>
          <a:stretch>
            <a:fillRect/>
          </a:stretch>
        </p:blipFill>
        <p:spPr bwMode="auto">
          <a:xfrm>
            <a:off x="285720" y="357166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20000"/>
          </a:blip>
          <a:srcRect/>
          <a:stretch>
            <a:fillRect/>
          </a:stretch>
        </p:blipFill>
        <p:spPr>
          <a:xfrm>
            <a:off x="179388" y="188913"/>
            <a:ext cx="4321175" cy="6335712"/>
          </a:xfr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lum bright="-22000"/>
          </a:blip>
          <a:srcRect/>
          <a:stretch>
            <a:fillRect/>
          </a:stretch>
        </p:blipFill>
        <p:spPr bwMode="auto">
          <a:xfrm>
            <a:off x="4562475" y="188913"/>
            <a:ext cx="440213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7"/>
          <p:cNvSpPr txBox="1">
            <a:spLocks noChangeArrowheads="1"/>
          </p:cNvSpPr>
          <p:nvPr/>
        </p:nvSpPr>
        <p:spPr bwMode="auto">
          <a:xfrm>
            <a:off x="142844" y="285728"/>
            <a:ext cx="885831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Quantal Dose-response Curve</a:t>
            </a:r>
          </a:p>
          <a:p>
            <a:pPr marL="514350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Arial Narrow" pitchFamily="34" charset="0"/>
              </a:rPr>
              <a:t>Relate drug concentration  to % percentage of patients responding </a:t>
            </a:r>
            <a:r>
              <a:rPr lang="en-US" sz="3200" dirty="0" smtClean="0">
                <a:solidFill>
                  <a:srgbClr val="0000FF"/>
                </a:solidFill>
                <a:latin typeface="Arial Narrow" pitchFamily="34" charset="0"/>
              </a:rPr>
              <a:t>(all or none response).</a:t>
            </a:r>
          </a:p>
          <a:p>
            <a:pPr marL="514350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Arial Narrow" pitchFamily="34" charset="0"/>
              </a:rPr>
              <a:t>The response may be </a:t>
            </a:r>
            <a:r>
              <a:rPr lang="en-US" sz="3200" dirty="0" smtClean="0">
                <a:solidFill>
                  <a:srgbClr val="C00000"/>
                </a:solidFill>
                <a:latin typeface="Arial Narrow" pitchFamily="34" charset="0"/>
              </a:rPr>
              <a:t>therapeutic response, adverse effect or lethal effect. </a:t>
            </a:r>
          </a:p>
          <a:p>
            <a:pPr marL="514350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Arial Narrow" pitchFamily="34" charset="0"/>
                <a:sym typeface="Wingdings 3" pitchFamily="18" charset="2"/>
              </a:rPr>
              <a:t>e.g. </a:t>
            </a:r>
            <a:r>
              <a:rPr lang="en-US" sz="3200" dirty="0" smtClean="0">
                <a:latin typeface="Arial Narrow" pitchFamily="34" charset="0"/>
              </a:rPr>
              <a:t>prevention of convulsion, arrhythmias or death.</a:t>
            </a:r>
          </a:p>
          <a:p>
            <a:pPr marL="514350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Arial Narrow" pitchFamily="34" charset="0"/>
              </a:rPr>
              <a:t>Used to determine </a:t>
            </a:r>
          </a:p>
          <a:p>
            <a:pPr marL="971550" lvl="1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Arial Narrow" pitchFamily="34" charset="0"/>
              </a:rPr>
              <a:t>ED50</a:t>
            </a:r>
          </a:p>
          <a:p>
            <a:pPr marL="971550" lvl="1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dirty="0" smtClean="0">
                <a:latin typeface="Arial Narrow" pitchFamily="34" charset="0"/>
              </a:rPr>
              <a:t>TD50 &amp; LD50 </a:t>
            </a:r>
          </a:p>
          <a:p>
            <a:pPr marL="971550" lvl="1" indent="-5143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200" dirty="0">
                <a:latin typeface="Arial Narrow" pitchFamily="34" charset="0"/>
              </a:rPr>
              <a:t>T</a:t>
            </a:r>
            <a:r>
              <a:rPr lang="en-US" sz="3200" dirty="0" smtClean="0">
                <a:latin typeface="Arial Narrow" pitchFamily="34" charset="0"/>
              </a:rPr>
              <a:t>herapeutic index.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prstClr val="white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specified </a:t>
            </a:r>
            <a:r>
              <a:rPr lang="en-US" sz="2000" b="1" i="1" dirty="0" smtClean="0">
                <a:solidFill>
                  <a:prstClr val="black"/>
                </a:solidFill>
                <a:latin typeface="Arial Narrow" pitchFamily="34" charset="0"/>
              </a:rPr>
              <a:t>therap. 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</a:rPr>
              <a:t> lethal </a:t>
            </a:r>
            <a:r>
              <a:rPr lang="en-US" sz="2000" b="1" i="1" dirty="0" smtClean="0">
                <a:solidFill>
                  <a:prstClr val="black"/>
                </a:solidFill>
                <a:latin typeface="Arial Narrow" pitchFamily="34" charset="0"/>
              </a:rPr>
              <a:t>outcome</a:t>
            </a:r>
            <a:endParaRPr lang="en-US" sz="2000" b="1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20263" y="3429000"/>
            <a:ext cx="4547536" cy="2819400"/>
            <a:chOff x="5470967" y="3581400"/>
            <a:chExt cx="3977833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51183"/>
              <a:ext cx="2438399" cy="2988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</a:t>
              </a:r>
              <a:r>
                <a:rPr lang="en-US" b="1" dirty="0">
                  <a:solidFill>
                    <a:srgbClr val="FF3399"/>
                  </a:solidFill>
                  <a:latin typeface="Arial Narrow" pitchFamily="34" charset="0"/>
                </a:rPr>
                <a:t> </a:t>
              </a: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91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8715436" cy="6310335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  <a:sym typeface="Wingdings 3" pitchFamily="18" charset="2"/>
              </a:rPr>
              <a:t>Median Effective Dose (ED50): </a:t>
            </a: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is a dose of the drug</a:t>
            </a:r>
          </a:p>
          <a:p>
            <a:pPr algn="l" rtl="0">
              <a:buNone/>
            </a:pP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required to produce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  <a:sym typeface="Wingdings 3" pitchFamily="18" charset="2"/>
              </a:rPr>
              <a:t>a therapeutic effect </a:t>
            </a: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in 50% of</a:t>
            </a:r>
          </a:p>
          <a:p>
            <a:pPr algn="l" rtl="0">
              <a:buNone/>
            </a:pP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patients.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  <a:sym typeface="Wingdings 3" pitchFamily="18" charset="2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  <a:sym typeface="Wingdings 3" pitchFamily="18" charset="2"/>
              </a:rPr>
              <a:t>Median Toxic Dose (TD50)</a:t>
            </a: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: is the dose of a drug</a:t>
            </a:r>
          </a:p>
          <a:p>
            <a:pPr>
              <a:buNone/>
            </a:pP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required to produce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  <a:sym typeface="Wingdings 3" pitchFamily="18" charset="2"/>
              </a:rPr>
              <a:t>toxic effects </a:t>
            </a: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in 50 % of patients.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  <a:sym typeface="Wingdings 3" pitchFamily="18" charset="2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  <a:sym typeface="Wingdings 3" pitchFamily="18" charset="2"/>
              </a:rPr>
              <a:t>Median Lethal Dose (LD50): </a:t>
            </a: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is the dose of a drug</a:t>
            </a:r>
          </a:p>
          <a:p>
            <a:pPr>
              <a:buNone/>
            </a:pP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required to produce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  <a:cs typeface="Arial" pitchFamily="34" charset="0"/>
                <a:sym typeface="Wingdings 3" pitchFamily="18" charset="2"/>
              </a:rPr>
              <a:t>death</a:t>
            </a:r>
            <a:r>
              <a:rPr lang="en-US" b="1" dirty="0" smtClean="0">
                <a:latin typeface="Arial Narrow" pitchFamily="34" charset="0"/>
                <a:cs typeface="Arial" pitchFamily="34" charset="0"/>
                <a:sym typeface="Wingdings 3" pitchFamily="18" charset="2"/>
              </a:rPr>
              <a:t> in 50 % of patients.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  <a:sym typeface="Wingdings 3" pitchFamily="18" charset="2"/>
            </a:endParaRPr>
          </a:p>
          <a:p>
            <a:pPr algn="l" rtl="0">
              <a:buFont typeface="Wingdings" pitchFamily="2" charset="2"/>
              <a:buNone/>
            </a:pPr>
            <a:endParaRPr lang="en-US" b="1" dirty="0"/>
          </a:p>
          <a:p>
            <a:pPr algn="l" rtl="0"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heavy" dirty="0">
              <a:uFill>
                <a:solidFill>
                  <a:srgbClr val="0000CC"/>
                </a:solidFill>
              </a:uFill>
            </a:endParaRPr>
          </a:p>
        </p:txBody>
      </p:sp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807279" y="644769"/>
            <a:ext cx="6584120" cy="3044093"/>
            <a:chOff x="2752" y="1088"/>
            <a:chExt cx="2624" cy="2624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5032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29092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3153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7224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1285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5334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8" name="Group 334"/>
          <p:cNvGrpSpPr>
            <a:grpSpLocks/>
          </p:cNvGrpSpPr>
          <p:nvPr/>
        </p:nvGrpSpPr>
        <p:grpSpPr bwMode="auto">
          <a:xfrm>
            <a:off x="982529" y="37132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990599" y="7288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200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341"/>
          <p:cNvGrpSpPr>
            <a:grpSpLocks/>
          </p:cNvGrpSpPr>
          <p:nvPr/>
        </p:nvGrpSpPr>
        <p:grpSpPr bwMode="auto">
          <a:xfrm>
            <a:off x="990599" y="21336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057399" y="7354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55"/>
          <p:cNvGrpSpPr>
            <a:grpSpLocks/>
          </p:cNvGrpSpPr>
          <p:nvPr/>
        </p:nvGrpSpPr>
        <p:grpSpPr bwMode="auto">
          <a:xfrm>
            <a:off x="3962399" y="7348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4"/>
          <p:cNvGrpSpPr/>
          <p:nvPr/>
        </p:nvGrpSpPr>
        <p:grpSpPr>
          <a:xfrm>
            <a:off x="2233602" y="26670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41"/>
          <p:cNvGrpSpPr>
            <a:grpSpLocks/>
          </p:cNvGrpSpPr>
          <p:nvPr/>
        </p:nvGrpSpPr>
        <p:grpSpPr bwMode="auto">
          <a:xfrm>
            <a:off x="990599" y="21336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1"/>
          <p:cNvGrpSpPr>
            <a:grpSpLocks/>
          </p:cNvGrpSpPr>
          <p:nvPr/>
        </p:nvGrpSpPr>
        <p:grpSpPr bwMode="auto">
          <a:xfrm>
            <a:off x="990600" y="21257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19246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" name="Group 265"/>
          <p:cNvGrpSpPr/>
          <p:nvPr/>
        </p:nvGrpSpPr>
        <p:grpSpPr>
          <a:xfrm>
            <a:off x="3667124" y="2819400"/>
            <a:ext cx="762000" cy="579438"/>
            <a:chOff x="4495801" y="4038600"/>
            <a:chExt cx="762000" cy="5794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6"/>
          <p:cNvGrpSpPr/>
          <p:nvPr/>
        </p:nvGrpSpPr>
        <p:grpSpPr>
          <a:xfrm>
            <a:off x="5667388" y="25908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444500" y="4214818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50% of individuals exhibit the specified  therapeutic response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124200" y="3810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2.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Median toxic dose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3. 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Median lethal dose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Median Effective Dose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19" name="Group 273"/>
          <p:cNvGrpSpPr/>
          <p:nvPr/>
        </p:nvGrpSpPr>
        <p:grpSpPr>
          <a:xfrm>
            <a:off x="4800600" y="23607"/>
            <a:ext cx="4191000" cy="2251994"/>
            <a:chOff x="4800600" y="0"/>
            <a:chExt cx="4191000" cy="2326914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4800600" y="1865249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5240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1238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7218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7" name="Rectangle 36"/>
          <p:cNvSpPr>
            <a:spLocks noChangeArrowheads="1"/>
          </p:cNvSpPr>
          <p:nvPr/>
        </p:nvSpPr>
        <p:spPr bwMode="auto">
          <a:xfrm>
            <a:off x="457200" y="474340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2.  “  	“ 	    “	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toxic effects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381000" y="510059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 3. “  	“ 	    “	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death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7" grpId="0" animBg="1"/>
      <p:bldP spid="280" grpId="0" animBg="1"/>
      <p:bldP spid="281" grpId="0" animBg="1"/>
      <p:bldP spid="225" grpId="0"/>
      <p:bldP spid="2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3"/>
            <a:ext cx="8750331" cy="6454798"/>
          </a:xfrm>
        </p:spPr>
        <p:txBody>
          <a:bodyPr/>
          <a:lstStyle/>
          <a:p>
            <a:pPr rtl="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Therapeutic Index (TI)</a:t>
            </a:r>
          </a:p>
          <a:p>
            <a:pPr algn="l" rtl="0" eaLnBrk="1" hangingPunct="1">
              <a:buNone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Therapeutic index =  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LD50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			     ED50</a:t>
            </a:r>
          </a:p>
          <a:p>
            <a:pPr algn="l" rtl="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a measure of safety profile</a:t>
            </a:r>
          </a:p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Large value = drug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wide margin of safety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diazepam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Small value         a narrow margin of safety  e.g.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digoxin</a:t>
            </a:r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2643174" y="4143380"/>
            <a:ext cx="649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16000" contrast="12000"/>
          </a:blip>
          <a:srcRect/>
          <a:stretch>
            <a:fillRect/>
          </a:stretch>
        </p:blipFill>
        <p:spPr>
          <a:xfrm>
            <a:off x="179388" y="188913"/>
            <a:ext cx="4249737" cy="6480175"/>
          </a:xfr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lum bright="-20000" contrast="18000"/>
          </a:blip>
          <a:srcRect/>
          <a:stretch>
            <a:fillRect/>
          </a:stretch>
        </p:blipFill>
        <p:spPr bwMode="auto">
          <a:xfrm>
            <a:off x="4418013" y="115888"/>
            <a:ext cx="4546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0850" y="78777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60991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928670"/>
            <a:ext cx="628654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Determine quantitative aspects of drug receptor binding.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214290"/>
            <a:ext cx="628654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071810"/>
            <a:ext cx="628654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Identify dose response curves and the therapeutic utility of these curves.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119962"/>
            <a:ext cx="6248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Recognize concentration binding curves.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691730"/>
            <a:ext cx="6248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Classify different types of antagonism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2400" y="2559981"/>
            <a:ext cx="2057400" cy="412934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2.Physiological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2400" y="1441264"/>
            <a:ext cx="16764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1. Chemical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2400" y="3629967"/>
            <a:ext cx="26670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3. Pharmacokinetic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52400" y="5867401"/>
            <a:ext cx="5291708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5. Pharmacodynamic (Non-Competitive)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2895600" y="228600"/>
            <a:ext cx="5943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2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52400" y="4748684"/>
            <a:ext cx="4800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4. Pharmacodynamic (</a:t>
            </a: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</a:rPr>
              <a:t>Competitive )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3200" y="1371600"/>
            <a:ext cx="7086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8600" y="1689652"/>
            <a:ext cx="567743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Dimercaprol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lead]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501348"/>
            <a:ext cx="6705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Arial Narrow" pitchFamily="34" charset="0"/>
              </a:rPr>
              <a:t>Two drugs possess opposing actions in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effect.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3559066"/>
            <a:ext cx="6248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3200" y="4191000"/>
            <a:ext cx="6324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Phenobarbitone </a:t>
            </a:r>
            <a:r>
              <a:rPr lang="en-US" sz="2200" dirty="0" smtClean="0">
                <a:latin typeface="Arial Narrow" pitchFamily="34" charset="0"/>
              </a:rPr>
              <a:t> accelerates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warfarin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9800" y="2826586"/>
            <a:ext cx="2971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Adrenaline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10200" y="53340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410200" y="4787348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953000" y="5029200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4953000" y="5181600"/>
            <a:ext cx="381000" cy="2286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52"/>
            <a:ext cx="8472518" cy="6526508"/>
          </a:xfrm>
        </p:spPr>
        <p:txBody>
          <a:bodyPr/>
          <a:lstStyle/>
          <a:p>
            <a:pPr algn="l" rtl="0"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Antagonism</a:t>
            </a:r>
          </a:p>
          <a:p>
            <a:pPr eaLnBrk="1" hangingPunct="1">
              <a:buNone/>
            </a:pPr>
            <a:r>
              <a:rPr lang="en-US" sz="3000" b="1" dirty="0" smtClean="0"/>
              <a:t>It is the decrease or the complete abolishment of</a:t>
            </a:r>
          </a:p>
          <a:p>
            <a:pPr eaLnBrk="1" hangingPunct="1">
              <a:buNone/>
            </a:pPr>
            <a:r>
              <a:rPr lang="en-US" sz="3000" b="1" dirty="0" smtClean="0"/>
              <a:t>the effect of one drug in the presence of another. </a:t>
            </a:r>
          </a:p>
          <a:p>
            <a:pPr eaLnBrk="1" hangingPunct="1">
              <a:buNone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Types</a:t>
            </a:r>
          </a:p>
          <a:p>
            <a:pPr lvl="1" algn="l" rtl="0"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 Physiological antagonism.</a:t>
            </a:r>
          </a:p>
          <a:p>
            <a:pPr lvl="1" algn="l" rtl="0"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 Chemical antagonism.</a:t>
            </a:r>
          </a:p>
          <a:p>
            <a:pPr lvl="1" algn="l" rtl="0"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 Pharmacokinetic</a:t>
            </a:r>
          </a:p>
          <a:p>
            <a:pPr lvl="1" algn="l" rtl="0" eaLnBrk="1" hangingPunct="1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 Pharmacodynamic antagonism (Receptor-blockade antagonism).</a:t>
            </a:r>
          </a:p>
          <a:p>
            <a:pPr lvl="2" algn="l" rtl="0" eaLnBrk="1" hangingPunct="1">
              <a:spcBef>
                <a:spcPts val="0"/>
              </a:spcBef>
              <a:buClr>
                <a:srgbClr val="FFFF00"/>
              </a:buClr>
              <a:buBlip>
                <a:blip r:embed="rId3"/>
              </a:buBlip>
            </a:pPr>
            <a:r>
              <a:rPr lang="en-US" sz="2800" b="1" dirty="0" smtClean="0"/>
              <a:t> Competitive </a:t>
            </a:r>
          </a:p>
          <a:p>
            <a:pPr marL="1371600" lvl="3" indent="0" eaLnBrk="1" hangingPunct="1"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800" b="1" dirty="0" smtClean="0">
                <a:sym typeface="Symbol" pitchFamily="18" charset="2"/>
              </a:rPr>
              <a:t>- Reversible</a:t>
            </a:r>
          </a:p>
          <a:p>
            <a:pPr marL="1371600" lvl="3" indent="0" eaLnBrk="1" hangingPunct="1">
              <a:spcBef>
                <a:spcPts val="0"/>
              </a:spcBef>
              <a:buClr>
                <a:srgbClr val="FFFF00"/>
              </a:buClr>
              <a:buNone/>
            </a:pPr>
            <a:r>
              <a:rPr lang="en-US" sz="2800" b="1" dirty="0" smtClean="0">
                <a:sym typeface="Symbol" pitchFamily="18" charset="2"/>
              </a:rPr>
              <a:t>- Irreversible</a:t>
            </a:r>
          </a:p>
          <a:p>
            <a:pPr lvl="2" algn="l" rtl="0" eaLnBrk="1" hangingPunct="1">
              <a:spcBef>
                <a:spcPts val="0"/>
              </a:spcBef>
              <a:buClr>
                <a:srgbClr val="FFFF00"/>
              </a:buClr>
              <a:buBlip>
                <a:blip r:embed="rId3"/>
              </a:buBlip>
            </a:pPr>
            <a:r>
              <a:rPr lang="en-US" sz="2800" b="1" dirty="0" smtClean="0">
                <a:sym typeface="Symbol" pitchFamily="18" charset="2"/>
              </a:rPr>
              <a:t> Non-competitive</a:t>
            </a:r>
            <a:endParaRPr lang="en-US" sz="2800" b="1" dirty="0" smtClean="0"/>
          </a:p>
          <a:p>
            <a:pPr lvl="1" algn="l" rtl="0" eaLnBrk="1" hangingPunct="1"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3000" b="1" dirty="0" smtClean="0"/>
          </a:p>
          <a:p>
            <a:pPr algn="l" rtl="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Antagonist</a:t>
            </a:r>
          </a:p>
          <a:p>
            <a:pPr algn="l" rtl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b="1" dirty="0" smtClean="0"/>
              <a:t>Types</a:t>
            </a:r>
          </a:p>
          <a:p>
            <a:pPr lvl="1" algn="l" rtl="0" eaLnBrk="1" hangingPunct="1">
              <a:lnSpc>
                <a:spcPct val="14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sz="3000" b="1" dirty="0" smtClean="0"/>
              <a:t>Physiological antagonist.</a:t>
            </a:r>
          </a:p>
          <a:p>
            <a:pPr lvl="1" algn="l" rtl="0" eaLnBrk="1" hangingPunct="1">
              <a:lnSpc>
                <a:spcPct val="14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 Chemical antagonist.</a:t>
            </a:r>
          </a:p>
          <a:p>
            <a:pPr lvl="1" algn="l" rtl="0" eaLnBrk="1" hangingPunct="1">
              <a:lnSpc>
                <a:spcPct val="14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 Pharmacokinetic antagonist.</a:t>
            </a:r>
          </a:p>
          <a:p>
            <a:pPr lvl="1" algn="l" rtl="0" eaLnBrk="1" hangingPunct="1">
              <a:lnSpc>
                <a:spcPct val="14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000" b="1" dirty="0" smtClean="0"/>
              <a:t>Pharmacodynamic antagonist.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858312" cy="642942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Chemical Antagonism</a:t>
            </a:r>
          </a:p>
          <a:p>
            <a:pPr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800" b="1" dirty="0" smtClean="0"/>
              <a:t>Simple chemical reaction &amp; loss of activity</a:t>
            </a:r>
          </a:p>
          <a:p>
            <a:pPr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800" b="1" dirty="0" smtClean="0"/>
              <a:t>No receptor.</a:t>
            </a:r>
          </a:p>
          <a:p>
            <a:pPr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800" b="1" dirty="0" smtClean="0"/>
              <a:t> e.g. </a:t>
            </a:r>
            <a:r>
              <a:rPr lang="en-US" sz="2800" b="1" dirty="0" smtClean="0">
                <a:solidFill>
                  <a:srgbClr val="0000FF"/>
                </a:solidFill>
              </a:rPr>
              <a:t>Dimercaprol</a:t>
            </a:r>
            <a:r>
              <a:rPr lang="en-US" sz="2800" b="1" dirty="0" smtClean="0"/>
              <a:t>  reduces heavy metal toxicity (as in lead toxicity).</a:t>
            </a:r>
          </a:p>
          <a:p>
            <a:pPr lvl="1" algn="l" rtl="0" eaLnBrk="1" hangingPunct="1">
              <a:buClr>
                <a:schemeClr val="tx1"/>
              </a:buClr>
              <a:buNone/>
            </a:pPr>
            <a:endParaRPr lang="en-US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C00000"/>
                </a:solidFill>
              </a:rPr>
              <a:t>Pharmacokinetic Antagonism</a:t>
            </a:r>
            <a:endParaRPr lang="en-US" dirty="0" smtClean="0"/>
          </a:p>
          <a:p>
            <a:pPr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2800" b="1" dirty="0" smtClean="0"/>
              <a:t>The antagonist effectively reduces the concentration of the active drug at the site of action.</a:t>
            </a:r>
          </a:p>
          <a:p>
            <a:pPr eaLnBrk="1" hangingPunct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2800" b="1" dirty="0" smtClean="0"/>
              <a:t> e.g.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Phenobarbitone</a:t>
            </a:r>
            <a:r>
              <a:rPr lang="en-US" sz="2800" b="1" dirty="0" smtClean="0"/>
              <a:t>  accelerates hepatic metabolism of 	warfarin </a:t>
            </a:r>
          </a:p>
          <a:p>
            <a:pPr eaLnBrk="1" hangingPunct="1">
              <a:buClr>
                <a:schemeClr val="tx1"/>
              </a:buClr>
              <a:buNone/>
            </a:pPr>
            <a:endParaRPr lang="ar-SA" sz="2800" b="1" dirty="0" smtClean="0"/>
          </a:p>
          <a:p>
            <a:pPr lvl="1" algn="l" rtl="0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1"/>
            <a:ext cx="8786874" cy="616746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Physiological Antagonism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drugs act on different receptors to produce different physiological effects. 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e.g. Histamine &amp; Adrenaline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Adrenaline is used in anaphylactic shock to reverse action of histamine.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Adrenaline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 algn="l" rtl="0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Vasoconstriction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BP) &amp; bronchodilation.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Histamine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</a:p>
          <a:p>
            <a:pPr lvl="1" algn="l" rtl="0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vasodilatation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BP) &amp;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bronchoconstriction</a:t>
            </a:r>
            <a:endParaRPr lang="en-US" sz="32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19" y="188640"/>
            <a:ext cx="8641655" cy="655272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Pharmacodynamic antagonism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Competitive (reversible)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ts val="12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Two drugs compete for the same receptor. 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The antagonist partially or completely prevents the pharmacological effect of agonist.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Antagonist dissociate rapidly from receptor.</a:t>
            </a:r>
          </a:p>
          <a:p>
            <a:pPr algn="l" rtl="0" eaLnBrk="1" hangingPunct="1">
              <a:spcBef>
                <a:spcPts val="12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Antagonism can be overcome by increasing the concentration of the agonist.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shift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of the curve to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the right, without any change in slope or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maximum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0000FF"/>
                </a:solidFill>
              </a:rPr>
              <a:t>e.g. acetylcholine and atropine.</a:t>
            </a:r>
          </a:p>
          <a:p>
            <a:pPr marL="0" indent="0" algn="l" rtl="0" eaLnBrk="1" hangingPunct="1">
              <a:lnSpc>
                <a:spcPct val="120000"/>
              </a:lnSpc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18000"/>
          </a:blip>
          <a:srcRect l="5592" r="3995"/>
          <a:stretch>
            <a:fillRect/>
          </a:stretch>
        </p:blipFill>
        <p:spPr>
          <a:xfrm>
            <a:off x="1403648" y="332656"/>
            <a:ext cx="6480968" cy="626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algn="l" rtl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Pharmacodynamic antagonism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Competitive (irreversible)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drugs compete for the same receptor. 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Antagonist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stable,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permanent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chemical bond with receptor. 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original response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 not be overcome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even by increasing the dose of the agonist.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No parallel shift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decrease in slope and a reduced maximum are obtained.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e.g</a:t>
            </a:r>
            <a:r>
              <a:rPr lang="en-US" b="1" dirty="0">
                <a:solidFill>
                  <a:srgbClr val="0000FF"/>
                </a:solidFill>
              </a:rPr>
              <a:t>. phenoxybenzamine and </a:t>
            </a:r>
            <a:r>
              <a:rPr lang="en-US" b="1" dirty="0" smtClean="0">
                <a:solidFill>
                  <a:srgbClr val="0000FF"/>
                </a:solidFill>
              </a:rPr>
              <a:t>noradrenaline.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b="1" dirty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1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overcome by increasing concentration of agonist 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264275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Pharmacodynamic antagonism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Non-competitive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Antagonist block at some point the chain of events that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stimulate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response of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agonist.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Agonist </a:t>
            </a:r>
            <a:r>
              <a:rPr lang="en-US" b="1" dirty="0">
                <a:latin typeface="Arial Narrow" pitchFamily="34" charset="0"/>
              </a:rPr>
              <a:t>and </a:t>
            </a:r>
            <a:r>
              <a:rPr lang="en-US" b="1" dirty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b="1" dirty="0">
                <a:latin typeface="Arial Narrow" pitchFamily="34" charset="0"/>
              </a:rPr>
              <a:t>can be bound </a:t>
            </a:r>
            <a:r>
              <a:rPr lang="en-US" b="1" dirty="0" smtClean="0">
                <a:latin typeface="Arial Narrow" pitchFamily="34" charset="0"/>
              </a:rPr>
              <a:t>simultaneously.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Arial Narrow" pitchFamily="34" charset="0"/>
              </a:rPr>
              <a:t>Antagonism cannot be overcome by increasing concentration of agonist </a:t>
            </a:r>
            <a:endParaRPr lang="en-US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eaLnBrk="1" hangingPunct="1">
              <a:buClr>
                <a:srgbClr val="FFFF00"/>
              </a:buClr>
              <a:buNone/>
            </a:pPr>
            <a:r>
              <a:rPr lang="en-US" b="1" dirty="0" smtClean="0">
                <a:solidFill>
                  <a:srgbClr val="0000FF"/>
                </a:solidFill>
              </a:rPr>
              <a:t>e.g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smtClean="0">
                <a:solidFill>
                  <a:srgbClr val="0000FF"/>
                </a:solidFill>
              </a:rPr>
              <a:t>verapamil and noradrenaline.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b="1" dirty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2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-457200" y="26851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381000" y="9380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Bind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Initiate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onstantia" pitchFamily="18" charset="0"/>
                </a:rPr>
                <a:t>RESPONSE[R]</a:t>
              </a:r>
              <a:endParaRPr lang="en-US" b="1" dirty="0">
                <a:solidFill>
                  <a:prstClr val="black"/>
                </a:solidFill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740275" y="3338003"/>
            <a:ext cx="44584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solidFill>
                  <a:prstClr val="black"/>
                </a:solidFill>
                <a:latin typeface="Arial Narrow" pitchFamily="34" charset="0"/>
              </a:rPr>
              <a:t> used (x- axis) to 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response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Arial Narrow" pitchFamily="34" charset="0"/>
              </a:rPr>
              <a:t>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-108520" y="3315072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solidFill>
                  <a:prstClr val="black"/>
                </a:solidFill>
                <a:latin typeface="Arial Narrow" pitchFamily="34" charset="0"/>
              </a:rPr>
              <a:t> used (x- axis) to the </a:t>
            </a:r>
            <a:r>
              <a:rPr lang="en-US" sz="2200" b="1" dirty="0">
                <a:solidFill>
                  <a:srgbClr val="C00000"/>
                </a:solidFill>
                <a:latin typeface="Arial Narrow" pitchFamily="34" charset="0"/>
              </a:rPr>
              <a:t>binding capacity </a:t>
            </a:r>
            <a:r>
              <a:rPr lang="en-US" sz="2200" b="1" dirty="0">
                <a:solidFill>
                  <a:prstClr val="black"/>
                </a:solidFill>
                <a:latin typeface="Arial Narrow" pitchFamily="34" charset="0"/>
              </a:rPr>
              <a:t>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210300" y="2723224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539332" y="2518463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54313" y="5023806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904875" y="4165549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80335" y="4229153"/>
            <a:ext cx="3010761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 Narrow" pitchFamily="34" charset="0"/>
              </a:rPr>
              <a:t>Dose Response </a:t>
            </a:r>
            <a:r>
              <a:rPr lang="en-US" sz="2400" b="1" dirty="0" smtClean="0">
                <a:solidFill>
                  <a:prstClr val="white"/>
                </a:solidFill>
                <a:latin typeface="Arial Narrow" pitchFamily="34" charset="0"/>
              </a:rPr>
              <a:t>Curves</a:t>
            </a:r>
            <a:endParaRPr lang="en-US" sz="2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553200" y="5119125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  <p:extLst>
      <p:ext uri="{BB962C8B-B14F-4D97-AF65-F5344CB8AC3E}">
        <p14:creationId xmlns:p14="http://schemas.microsoft.com/office/powerpoint/2010/main" val="20805298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Calibri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Calibri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can be bound simultaneously</a:t>
            </a:r>
            <a:endParaRPr lang="en-US" sz="2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solidFill>
                  <a:prstClr val="black"/>
                </a:solidFill>
                <a:latin typeface="Arial Narrow" pitchFamily="34" charset="0"/>
              </a:rPr>
              <a:t>( only one is bound)</a:t>
            </a:r>
            <a:endParaRPr lang="en-US" sz="2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3517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2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6820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1543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29440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3" name="Group 283"/>
          <p:cNvGrpSpPr>
            <a:grpSpLocks/>
          </p:cNvGrpSpPr>
          <p:nvPr/>
        </p:nvGrpSpPr>
        <p:grpSpPr bwMode="auto">
          <a:xfrm>
            <a:off x="1175709" y="1690596"/>
            <a:ext cx="3853477" cy="3574996"/>
            <a:chOff x="2752" y="1088"/>
            <a:chExt cx="2624" cy="2624"/>
          </a:xfrm>
        </p:grpSpPr>
        <p:grpSp>
          <p:nvGrpSpPr>
            <p:cNvPr id="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27"/>
          <p:cNvGrpSpPr>
            <a:grpSpLocks/>
          </p:cNvGrpSpPr>
          <p:nvPr/>
        </p:nvGrpSpPr>
        <p:grpSpPr bwMode="auto">
          <a:xfrm>
            <a:off x="758641" y="15598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334"/>
          <p:cNvGrpSpPr>
            <a:grpSpLocks/>
          </p:cNvGrpSpPr>
          <p:nvPr/>
        </p:nvGrpSpPr>
        <p:grpSpPr bwMode="auto">
          <a:xfrm>
            <a:off x="1287319" y="52942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8438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49212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1745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50950" y="17074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990600" y="16947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159000" y="32947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395536" y="5638800"/>
            <a:ext cx="8534400" cy="430887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overcome by increasing concentration of agonist </a:t>
            </a:r>
            <a:endParaRPr lang="en-US" sz="2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6" name="Group 415"/>
          <p:cNvGrpSpPr/>
          <p:nvPr/>
        </p:nvGrpSpPr>
        <p:grpSpPr>
          <a:xfrm>
            <a:off x="1600200" y="2495259"/>
            <a:ext cx="4114800" cy="2651706"/>
            <a:chOff x="-1143000" y="3027937"/>
            <a:chExt cx="4048410" cy="2104451"/>
          </a:xfrm>
        </p:grpSpPr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3329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5257800" y="35052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0" y="457200"/>
            <a:ext cx="9144000" cy="430887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spc="-30" dirty="0" smtClean="0">
                <a:latin typeface="Arial Narrow" pitchFamily="34" charset="0"/>
              </a:rPr>
              <a:t>Antagonism can be </a:t>
            </a:r>
            <a:r>
              <a:rPr lang="en-US" sz="2200" spc="-30" dirty="0" err="1" smtClean="0">
                <a:latin typeface="Arial Narrow" pitchFamily="34" charset="0"/>
              </a:rPr>
              <a:t>overcomed</a:t>
            </a:r>
            <a:r>
              <a:rPr lang="en-US" sz="2200" spc="-3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spc="-3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19" name="Group 425"/>
          <p:cNvGrpSpPr/>
          <p:nvPr/>
        </p:nvGrpSpPr>
        <p:grpSpPr>
          <a:xfrm>
            <a:off x="8626406" y="2308040"/>
            <a:ext cx="136593" cy="3254559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1430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067066" y="44958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228600" y="838201"/>
            <a:ext cx="1905000" cy="1581328"/>
            <a:chOff x="685800" y="838201"/>
            <a:chExt cx="19050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9050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</a:rPr>
                <a:t>(Competitive)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3276600" y="4233333"/>
            <a:ext cx="5562600" cy="2472267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25146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receptor)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1447800"/>
            <a:ext cx="61722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3683913"/>
            <a:ext cx="60960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 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14400" y="53295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28600" y="44958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1714501" y="4341742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5400000">
            <a:off x="2019302" y="4686300"/>
            <a:ext cx="1143001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43000" y="2895600"/>
            <a:ext cx="77724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Parallel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375992"/>
            <a:ext cx="4953000" cy="27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5867400"/>
            <a:ext cx="84582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parallel shift </a:t>
            </a:r>
          </a:p>
          <a:p>
            <a:r>
              <a:rPr lang="en-US" sz="2200" b="1" dirty="0" smtClean="0">
                <a:latin typeface="Arial Narrow" pitchFamily="34" charset="0"/>
              </a:rPr>
              <a:t>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500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0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2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4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5786" y="304800"/>
            <a:ext cx="764386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lgerian" pitchFamily="82" charset="0"/>
              </a:rPr>
              <a:t>Concentration binding curves</a:t>
            </a:r>
            <a:endParaRPr lang="en-US" sz="3200" dirty="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5" name="TextBox 87"/>
          <p:cNvSpPr txBox="1">
            <a:spLocks noChangeArrowheads="1"/>
          </p:cNvSpPr>
          <p:nvPr/>
        </p:nvSpPr>
        <p:spPr bwMode="auto">
          <a:xfrm>
            <a:off x="142844" y="1214422"/>
            <a:ext cx="88583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dirty="0" smtClean="0">
                <a:cs typeface="+mj-cs"/>
              </a:rPr>
              <a:t>Is a correlation between drug concentration </a:t>
            </a:r>
            <a:r>
              <a:rPr lang="en-US" sz="3200" dirty="0">
                <a:cs typeface="+mj-cs"/>
              </a:rPr>
              <a:t>[C] </a:t>
            </a:r>
            <a:r>
              <a:rPr lang="en-US" sz="3200" dirty="0" smtClean="0">
                <a:cs typeface="+mj-cs"/>
              </a:rPr>
              <a:t>used </a:t>
            </a:r>
            <a:r>
              <a:rPr lang="en-US" sz="3200" dirty="0">
                <a:solidFill>
                  <a:srgbClr val="C00000"/>
                </a:solidFill>
                <a:cs typeface="+mj-cs"/>
              </a:rPr>
              <a:t>(x- axis) </a:t>
            </a:r>
            <a:r>
              <a:rPr lang="en-US" sz="3200" dirty="0" smtClean="0">
                <a:cs typeface="+mj-cs"/>
              </a:rPr>
              <a:t>and </a:t>
            </a:r>
            <a:r>
              <a:rPr lang="en-US" sz="3200" b="1" dirty="0" smtClean="0">
                <a:cs typeface="+mj-cs"/>
              </a:rPr>
              <a:t>drug binding</a:t>
            </a:r>
            <a:r>
              <a:rPr lang="en-US" sz="3200" dirty="0" smtClean="0">
                <a:cs typeface="+mj-cs"/>
              </a:rPr>
              <a:t> </a:t>
            </a:r>
            <a:r>
              <a:rPr lang="en-US" sz="3200" dirty="0">
                <a:cs typeface="+mj-cs"/>
              </a:rPr>
              <a:t>capacity </a:t>
            </a:r>
            <a:r>
              <a:rPr lang="en-US" sz="3200" dirty="0" smtClean="0">
                <a:cs typeface="+mj-cs"/>
              </a:rPr>
              <a:t>at receptors [B] </a:t>
            </a:r>
            <a:r>
              <a:rPr lang="en-US" sz="3200" dirty="0" smtClean="0">
                <a:solidFill>
                  <a:srgbClr val="C00000"/>
                </a:solidFill>
                <a:cs typeface="+mj-cs"/>
              </a:rPr>
              <a:t>(</a:t>
            </a:r>
            <a:r>
              <a:rPr lang="en-US" sz="3200" dirty="0">
                <a:solidFill>
                  <a:srgbClr val="C00000"/>
                </a:solidFill>
                <a:cs typeface="+mj-cs"/>
              </a:rPr>
              <a:t>y-axis</a:t>
            </a:r>
            <a:r>
              <a:rPr lang="en-US" sz="3200" b="1" dirty="0" smtClean="0">
                <a:solidFill>
                  <a:srgbClr val="C00000"/>
                </a:solidFill>
                <a:latin typeface="Arial Narrow" pitchFamily="34" charset="0"/>
                <a:cs typeface="+mj-cs"/>
              </a:rPr>
              <a:t>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Arial Narrow" pitchFamily="34" charset="0"/>
                <a:cs typeface="+mj-cs"/>
              </a:rPr>
              <a:t>i.e. relation between concentration &amp; drug binding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endParaRPr lang="en-US" sz="2400" dirty="0" smtClean="0"/>
          </a:p>
          <a:p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6" y="285728"/>
            <a:ext cx="89297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Concentration-Binding curves are used to determine:</a:t>
            </a:r>
          </a:p>
          <a:p>
            <a:pPr>
              <a:defRPr/>
            </a:pPr>
            <a:r>
              <a:rPr lang="en-US" sz="12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1200" b="1" dirty="0" smtClean="0">
              <a:solidFill>
                <a:srgbClr val="710DC3"/>
              </a:solidFill>
              <a:latin typeface="Arial Narrow" pitchFamily="34" charset="0"/>
              <a:cs typeface="Arial" charset="0"/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3200" b="1" dirty="0" err="1" smtClean="0">
                <a:solidFill>
                  <a:srgbClr val="710DC3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baseline="-25000" dirty="0" err="1" smtClean="0">
                <a:solidFill>
                  <a:srgbClr val="710DC3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 b="1" baseline="-25000" dirty="0" smtClean="0">
                <a:solidFill>
                  <a:srgbClr val="710D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10DC3"/>
                </a:solidFill>
                <a:latin typeface="Times New Roman" pitchFamily="18" charset="0"/>
                <a:cs typeface="Times New Roman" pitchFamily="18" charset="0"/>
              </a:rPr>
              <a:t>(the binding capacity)</a:t>
            </a:r>
          </a:p>
          <a:p>
            <a:pPr>
              <a:spcBef>
                <a:spcPts val="6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the total density of receptors in the tissues.</a:t>
            </a:r>
          </a:p>
          <a:p>
            <a:pPr>
              <a:spcBef>
                <a:spcPts val="6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3200" b="1" dirty="0" smtClean="0">
                <a:solidFill>
                  <a:srgbClr val="710DC3"/>
                </a:solidFill>
                <a:latin typeface="Times New Roman" pitchFamily="18" charset="0"/>
                <a:cs typeface="Times New Roman" pitchFamily="18" charset="0"/>
              </a:rPr>
              <a:t>KD50 </a:t>
            </a:r>
          </a:p>
          <a:p>
            <a:pPr>
              <a:spcBef>
                <a:spcPts val="6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concentration of drug required to occupy 50% of receptors at equilibrium.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3200" b="1" dirty="0" smtClean="0">
                <a:solidFill>
                  <a:srgbClr val="710DC3"/>
                </a:solidFill>
                <a:latin typeface="Times New Roman" pitchFamily="18" charset="0"/>
                <a:cs typeface="Times New Roman" pitchFamily="18" charset="0"/>
              </a:rPr>
              <a:t>The affinity of  drug for receptor </a:t>
            </a:r>
          </a:p>
          <a:p>
            <a:pPr>
              <a:spcBef>
                <a:spcPts val="600"/>
              </a:spcBef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higher the affinity of D for receptor the lower is the K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D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i.e. inverse relation 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2396" y="5286388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285720" y="223838"/>
            <a:ext cx="4514880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720" y="1571612"/>
            <a:ext cx="4640263" cy="3200400"/>
            <a:chOff x="304800" y="1981200"/>
            <a:chExt cx="4640609" cy="3199829"/>
          </a:xfrm>
        </p:grpSpPr>
        <p:pic>
          <p:nvPicPr>
            <p:cNvPr id="38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072066" y="1571612"/>
            <a:ext cx="3565525" cy="3159125"/>
            <a:chOff x="5122041" y="1981200"/>
            <a:chExt cx="3564759" cy="3159325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786182" y="1142984"/>
            <a:ext cx="4899098" cy="768351"/>
            <a:chOff x="3969241" y="681334"/>
            <a:chExt cx="4898522" cy="767260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3969241" y="681334"/>
              <a:ext cx="4898522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 dirty="0" err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 dirty="0" smtClean="0">
                  <a:latin typeface="Arial Narrow" pitchFamily="34" charset="0"/>
                </a:rPr>
                <a:t>T</a:t>
              </a:r>
              <a:r>
                <a:rPr lang="en-US" sz="2000" b="1" dirty="0" smtClean="0">
                  <a:latin typeface="Arial Narrow" pitchFamily="34" charset="0"/>
                </a:rPr>
                <a:t>otal </a:t>
              </a:r>
              <a:r>
                <a:rPr lang="en-US" sz="2000" b="1" dirty="0">
                  <a:latin typeface="Arial Narrow" pitchFamily="34" charset="0"/>
                </a:rPr>
                <a:t>density of </a:t>
              </a:r>
              <a:r>
                <a:rPr lang="en-US" sz="2000" b="1" dirty="0" smtClean="0">
                  <a:latin typeface="Arial Narrow" pitchFamily="34" charset="0"/>
                </a:rPr>
                <a:t>receptors in </a:t>
              </a:r>
              <a:r>
                <a:rPr lang="en-US" sz="2000" b="1" dirty="0">
                  <a:latin typeface="Arial Narrow" pitchFamily="34" charset="0"/>
                </a:rPr>
                <a:t>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14282" y="3857628"/>
            <a:ext cx="8763000" cy="1742790"/>
            <a:chOff x="523844" y="3505181"/>
            <a:chExt cx="8763000" cy="1742366"/>
          </a:xfrm>
        </p:grpSpPr>
        <p:sp>
          <p:nvSpPr>
            <p:cNvPr id="38924" name="Rectangle 53"/>
            <p:cNvSpPr>
              <a:spLocks noChangeArrowheads="1"/>
            </p:cNvSpPr>
            <p:nvPr/>
          </p:nvSpPr>
          <p:spPr bwMode="auto">
            <a:xfrm>
              <a:off x="523844" y="4785994"/>
              <a:ext cx="8763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(k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)</a:t>
              </a:r>
              <a:r>
                <a:rPr lang="en-US" b="1" dirty="0" smtClean="0"/>
                <a:t>= [C] of 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/>
                <a:t> required to occupy  50% of </a:t>
              </a:r>
              <a:r>
                <a:rPr lang="en-US" b="1" dirty="0" smtClean="0"/>
                <a:t>receptors </a:t>
              </a:r>
              <a:r>
                <a:rPr lang="en-US" b="1" dirty="0"/>
                <a:t>at 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990600" y="3505181"/>
              <a:ext cx="914400" cy="6856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5786" y="304800"/>
            <a:ext cx="764386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lgerian" pitchFamily="82" charset="0"/>
              </a:rPr>
              <a:t>Dose -response curves </a:t>
            </a:r>
            <a:endParaRPr lang="en-US" sz="3200" dirty="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5" name="TextBox 87"/>
          <p:cNvSpPr txBox="1">
            <a:spLocks noChangeArrowheads="1"/>
          </p:cNvSpPr>
          <p:nvPr/>
        </p:nvSpPr>
        <p:spPr bwMode="auto">
          <a:xfrm>
            <a:off x="142844" y="1214422"/>
            <a:ext cx="885831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cs typeface="+mj-cs"/>
              </a:rPr>
              <a:t>Used to study how response varies with the concentration or dose. 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cs typeface="+mj-cs"/>
              </a:rPr>
              <a:t>Is a correlation between </a:t>
            </a:r>
            <a:r>
              <a:rPr lang="en-US" sz="2800" b="1" u="sng" dirty="0" smtClean="0">
                <a:cs typeface="+mj-cs"/>
              </a:rPr>
              <a:t>drug concentration </a:t>
            </a:r>
            <a:r>
              <a:rPr lang="en-US" sz="2800" dirty="0" smtClean="0">
                <a:cs typeface="+mj-cs"/>
              </a:rPr>
              <a:t>[D] used </a:t>
            </a:r>
            <a:r>
              <a:rPr lang="en-US" sz="2800" dirty="0">
                <a:solidFill>
                  <a:srgbClr val="C00000"/>
                </a:solidFill>
                <a:cs typeface="+mj-cs"/>
              </a:rPr>
              <a:t>(x- axis) </a:t>
            </a:r>
            <a:r>
              <a:rPr lang="en-US" sz="2800" dirty="0" smtClean="0">
                <a:cs typeface="+mj-cs"/>
              </a:rPr>
              <a:t>and </a:t>
            </a:r>
            <a:r>
              <a:rPr lang="en-US" sz="2800" b="1" u="sng" dirty="0" smtClean="0">
                <a:cs typeface="+mj-cs"/>
              </a:rPr>
              <a:t>drug response </a:t>
            </a:r>
            <a:r>
              <a:rPr lang="en-US" sz="2800" dirty="0" smtClean="0">
                <a:cs typeface="+mj-cs"/>
              </a:rPr>
              <a:t>[R] </a:t>
            </a:r>
            <a:r>
              <a:rPr lang="en-US" sz="2800" dirty="0" smtClean="0">
                <a:solidFill>
                  <a:srgbClr val="C00000"/>
                </a:solidFill>
                <a:cs typeface="+mj-cs"/>
              </a:rPr>
              <a:t>(</a:t>
            </a:r>
            <a:r>
              <a:rPr lang="en-US" sz="2800" dirty="0">
                <a:solidFill>
                  <a:srgbClr val="C00000"/>
                </a:solidFill>
                <a:cs typeface="+mj-cs"/>
              </a:rPr>
              <a:t>y-axis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  <a:cs typeface="+mj-cs"/>
              </a:rPr>
              <a:t>).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C00000"/>
                </a:solidFill>
                <a:latin typeface="Arial Narrow" pitchFamily="34" charset="0"/>
                <a:cs typeface="+mj-cs"/>
              </a:rPr>
              <a:t>i.e. relation between concentration &amp; Response</a:t>
            </a:r>
          </a:p>
          <a:p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5786" y="304800"/>
            <a:ext cx="764386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lgerian" pitchFamily="82" charset="0"/>
              </a:rPr>
              <a:t>TYPES of Dose -response curves </a:t>
            </a:r>
            <a:endParaRPr lang="en-US" sz="3200" dirty="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5" name="TextBox 87"/>
          <p:cNvSpPr txBox="1">
            <a:spLocks noChangeArrowheads="1"/>
          </p:cNvSpPr>
          <p:nvPr/>
        </p:nvSpPr>
        <p:spPr bwMode="auto">
          <a:xfrm>
            <a:off x="142844" y="1214422"/>
            <a:ext cx="885831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>
                <a:cs typeface="+mj-cs"/>
              </a:rPr>
              <a:t>Graded dose-response curve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200" dirty="0" smtClean="0">
                <a:cs typeface="+mj-cs"/>
              </a:rPr>
              <a:t>Quantal dose-response curve </a:t>
            </a:r>
            <a:r>
              <a:rPr lang="en-US" sz="3200" dirty="0" smtClean="0">
                <a:solidFill>
                  <a:srgbClr val="C00000"/>
                </a:solidFill>
                <a:cs typeface="+mj-cs"/>
              </a:rPr>
              <a:t>(all or none)</a:t>
            </a:r>
            <a:r>
              <a:rPr lang="en-US" sz="3200" dirty="0" smtClean="0">
                <a:cs typeface="+mj-cs"/>
              </a:rPr>
              <a:t>. 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endParaRPr lang="en-US" sz="2400" dirty="0" smtClean="0"/>
          </a:p>
          <a:p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7"/>
          <p:cNvSpPr txBox="1">
            <a:spLocks noChangeArrowheads="1"/>
          </p:cNvSpPr>
          <p:nvPr/>
        </p:nvSpPr>
        <p:spPr bwMode="auto">
          <a:xfrm>
            <a:off x="214282" y="214290"/>
            <a:ext cx="8858312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Graded Dose-response Curve</a:t>
            </a:r>
          </a:p>
          <a:p>
            <a:pPr marL="514350" indent="-5143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Arial Narrow" pitchFamily="34" charset="0"/>
              </a:rPr>
              <a:t>Response is gradual</a:t>
            </a:r>
          </a:p>
          <a:p>
            <a:pPr marL="514350" indent="-5143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Arial Narrow" pitchFamily="34" charset="0"/>
              </a:rPr>
              <a:t>Gradual increase in response by increasing the dose </a:t>
            </a:r>
            <a:r>
              <a:rPr lang="en-US" sz="3200" b="1" dirty="0" smtClean="0">
                <a:solidFill>
                  <a:srgbClr val="0000FF"/>
                </a:solidFill>
                <a:latin typeface="Arial Narrow" pitchFamily="34" charset="0"/>
              </a:rPr>
              <a:t>(continuous response).</a:t>
            </a:r>
          </a:p>
          <a:p>
            <a:pPr marL="514350" indent="-5143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Arial Narrow" pitchFamily="34" charset="0"/>
                <a:sym typeface="Wingdings 3" pitchFamily="18" charset="2"/>
              </a:rPr>
              <a:t>e.g. blood pressure</a:t>
            </a:r>
            <a:r>
              <a:rPr lang="en-US" sz="3200" b="1" dirty="0" smtClean="0">
                <a:latin typeface="Arial Narrow" pitchFamily="34" charset="0"/>
              </a:rPr>
              <a:t>, heart rate, blood glucose level, cholesterol,… </a:t>
            </a:r>
          </a:p>
          <a:p>
            <a:pPr marL="514350" indent="-5143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Arial Narrow" pitchFamily="34" charset="0"/>
              </a:rPr>
              <a:t>Curve is usually sigmoid in shape </a:t>
            </a:r>
          </a:p>
          <a:p>
            <a:pPr marL="514350" indent="-5143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Arial Narrow" pitchFamily="34" charset="0"/>
              </a:rPr>
              <a:t>used to calculate</a:t>
            </a:r>
          </a:p>
          <a:p>
            <a:pPr marL="1447800" lvl="2" indent="-64611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Emax</a:t>
            </a:r>
          </a:p>
          <a:p>
            <a:pPr marL="1447800" lvl="2" indent="-64611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EC50</a:t>
            </a:r>
          </a:p>
          <a:p>
            <a:pPr marL="1447800" lvl="2" indent="-64611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Potency</a:t>
            </a:r>
          </a:p>
          <a:p>
            <a:pPr marL="1447800" lvl="2" indent="-64611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Efficacy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1436</Words>
  <Application>Microsoft Office PowerPoint</Application>
  <PresentationFormat>On-screen Show (4:3)</PresentationFormat>
  <Paragraphs>323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samsung</cp:lastModifiedBy>
  <cp:revision>288</cp:revision>
  <dcterms:created xsi:type="dcterms:W3CDTF">2010-09-28T15:47:12Z</dcterms:created>
  <dcterms:modified xsi:type="dcterms:W3CDTF">2015-10-19T07:56:55Z</dcterms:modified>
</cp:coreProperties>
</file>