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1" r:id="rId2"/>
    <p:sldId id="321" r:id="rId3"/>
    <p:sldId id="404" r:id="rId4"/>
    <p:sldId id="318" r:id="rId5"/>
    <p:sldId id="367" r:id="rId6"/>
    <p:sldId id="366" r:id="rId7"/>
    <p:sldId id="375" r:id="rId8"/>
    <p:sldId id="376" r:id="rId9"/>
    <p:sldId id="377" r:id="rId10"/>
    <p:sldId id="405" r:id="rId11"/>
    <p:sldId id="379" r:id="rId12"/>
    <p:sldId id="385" r:id="rId13"/>
    <p:sldId id="384" r:id="rId14"/>
    <p:sldId id="378" r:id="rId15"/>
    <p:sldId id="406" r:id="rId16"/>
    <p:sldId id="383" r:id="rId17"/>
    <p:sldId id="401" r:id="rId18"/>
    <p:sldId id="386" r:id="rId19"/>
    <p:sldId id="388" r:id="rId20"/>
    <p:sldId id="400" r:id="rId21"/>
    <p:sldId id="395" r:id="rId22"/>
    <p:sldId id="394" r:id="rId23"/>
    <p:sldId id="396" r:id="rId24"/>
    <p:sldId id="397" r:id="rId25"/>
    <p:sldId id="398" r:id="rId26"/>
    <p:sldId id="399" r:id="rId27"/>
    <p:sldId id="408" r:id="rId28"/>
    <p:sldId id="390" r:id="rId29"/>
    <p:sldId id="409" r:id="rId30"/>
    <p:sldId id="410" r:id="rId31"/>
    <p:sldId id="392" r:id="rId32"/>
    <p:sldId id="389" r:id="rId33"/>
    <p:sldId id="391" r:id="rId34"/>
    <p:sldId id="349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10DC3"/>
    <a:srgbClr val="FF00FF"/>
    <a:srgbClr val="FFFFFF"/>
    <a:srgbClr val="0099CC"/>
    <a:srgbClr val="339933"/>
    <a:srgbClr val="FF6600"/>
    <a:srgbClr val="0099FF"/>
    <a:srgbClr val="FF99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>
        <p:scale>
          <a:sx n="77" d="100"/>
          <a:sy n="77" d="100"/>
        </p:scale>
        <p:origin x="-116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3EA043-7FE3-47D5-A512-E13B2753FD1D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B3A181C-82A3-482C-BC53-F8B0921D7EE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604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B1119F-9241-40F6-8DEA-38A7A5C88D7E}" type="slidenum">
              <a:rPr lang="ar-SA" smtClean="0">
                <a:solidFill>
                  <a:prstClr val="black"/>
                </a:solidFill>
                <a:cs typeface="Arial" pitchFamily="34" charset="0"/>
              </a:rPr>
              <a:pPr/>
              <a:t>3</a:t>
            </a:fld>
            <a:endParaRPr lang="en-US" smtClean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51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FC370E-6CD9-4E24-B34E-7C1D4602A60E}" type="slidenum">
              <a:rPr lang="ar-SA"/>
              <a:pPr/>
              <a:t>23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360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8F6CB6-E9F0-4468-A711-B34D6F0FCFED}" type="slidenum">
              <a:rPr lang="ar-SA"/>
              <a:pPr/>
              <a:t>24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749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F6E52-EE36-4C47-83A7-1409C3362C37}" type="slidenum">
              <a:rPr lang="ar-SA"/>
              <a:pPr/>
              <a:t>25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15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F13ABF-8BDF-4025-A5D2-6210F5C065B5}" type="slidenum">
              <a:rPr lang="ar-SA"/>
              <a:pPr/>
              <a:t>26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210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F6E52-EE36-4C47-83A7-1409C3362C37}" type="slidenum">
              <a:rPr lang="ar-SA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061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F6E52-EE36-4C47-83A7-1409C3362C37}" type="slidenum">
              <a:rPr lang="ar-SA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902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5E25F0-2AA8-4A16-B9D6-4245E516C0B2}" type="slidenum">
              <a:rPr lang="ar-SA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314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A939AD-FB42-4BCC-9A6C-A7B751690D9A}" type="slidenum">
              <a:rPr lang="ar-SA"/>
              <a:pPr/>
              <a:t>12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09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C857A3-404A-4D32-863D-ADC0E3480D7D}" type="slidenum">
              <a:rPr lang="ar-SA"/>
              <a:pPr/>
              <a:t>13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921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0D674-8A80-4360-8DD5-922E259E59B6}" type="slidenum">
              <a:rPr lang="ar-SA"/>
              <a:pPr/>
              <a:t>16</a:t>
            </a:fld>
            <a:endParaRPr lang="en-US"/>
          </a:p>
        </p:txBody>
      </p:sp>
      <p:sp>
        <p:nvSpPr>
          <p:cNvPr id="64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1529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224BC-C056-4BF6-8F26-04B1578E2189}" type="slidenum">
              <a:rPr lang="ar-SA"/>
              <a:pPr/>
              <a:t>18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78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75FE1-AAC9-40EF-9EB4-636EA4C6B46F}" type="slidenum">
              <a:rPr lang="ar-SA"/>
              <a:pPr/>
              <a:t>19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892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16684-1299-4C8D-BB67-6CC28FAAD6F8}" type="slidenum">
              <a:rPr lang="ar-SA"/>
              <a:pPr/>
              <a:t>21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565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7985B2-9C8C-445E-B5C5-64F5CB162B42}" type="slidenum">
              <a:rPr lang="ar-SA"/>
              <a:pPr/>
              <a:t>22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652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FF83-58C2-4A67-ABF5-0907C7BE0FB2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E63A-8FC9-4CA9-8626-08D18DA3A76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6629-0C78-4509-A659-D621FFF0DDCA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B3C9-A463-4F50-9ABB-EBC1181215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9A2E-F20D-455B-91CC-527E5FAA4BA4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86CA-40D7-4C98-9B53-A29236C95A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464A-2121-41B9-8A03-4D2005C66136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CEAA-ED53-414F-A6F6-62C5E0F9BF3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B7B52-318C-4E66-BC72-7B1B8AE8DFE9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97B7E-5592-4BB8-BA10-38AB41D2FC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26FA8-542A-4D71-8256-A46AFFBE5673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8E3B-8438-4E29-A329-1F680F4915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509F1-0EAD-4330-AAA9-BC8A684E8955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C8399-4919-4690-8DCC-420244D922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66E25-129D-48A9-AF27-2085C754CEA0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A95A9-FB19-42E9-B167-06DBC70156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852D-C0F7-4F71-8B2D-78B8F54F567D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AF71-8CDB-400B-A1CC-0D58CF9862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F9D-3517-4FB9-BEA0-2E6F234610E0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59E1-16B4-46A7-A781-B0F949EC036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D447-F0D4-4BB2-9948-9F36EB7CC8F2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10777-B0AF-4BA7-A7AB-B5621A9B91A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7DCE3-9647-46D3-9F7E-364B9851798C}" type="datetimeFigureOut">
              <a:rPr lang="en-US"/>
              <a:pPr>
                <a:defRPr/>
              </a:pPr>
              <a:t>19/10/15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14D95B1-4587-42FE-973A-7DF9C04D58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" y="762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1353" y="3733800"/>
            <a:ext cx="232472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00034" y="914400"/>
            <a:ext cx="853029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Pharmacodynamics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Ii 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4929198"/>
            <a:ext cx="7391400" cy="707886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lgerian" pitchFamily="82" charset="0"/>
              </a:rPr>
              <a:t>Prof. </a:t>
            </a:r>
            <a:r>
              <a:rPr lang="en-US" sz="4000" b="1" dirty="0" err="1" smtClean="0">
                <a:latin typeface="Algerian" pitchFamily="82" charset="0"/>
              </a:rPr>
              <a:t>hanan</a:t>
            </a:r>
            <a:r>
              <a:rPr lang="en-US" sz="4000" b="1" dirty="0" smtClean="0">
                <a:latin typeface="Algerian" pitchFamily="82" charset="0"/>
              </a:rPr>
              <a:t> Hagar</a:t>
            </a:r>
            <a:endParaRPr lang="en-US" sz="4000" b="1" dirty="0"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88" y="3000372"/>
            <a:ext cx="8858312" cy="707886"/>
          </a:xfrm>
          <a:prstGeom prst="rect">
            <a:avLst/>
          </a:prstGeom>
          <a:solidFill>
            <a:srgbClr val="FFFFFF"/>
          </a:solidFill>
          <a:ln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lgerian" pitchFamily="82" charset="0"/>
              </a:rPr>
              <a:t>Quantitative aspects of drugs</a:t>
            </a:r>
            <a:endParaRPr lang="en-US" sz="4000" b="1" dirty="0">
              <a:latin typeface="Algerian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6350" y="-6350"/>
            <a:ext cx="9156700" cy="6870700"/>
            <a:chOff x="-4" y="-4"/>
            <a:chExt cx="5768" cy="4328"/>
          </a:xfrm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1F497D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 354"/>
          <p:cNvGrpSpPr>
            <a:grpSpLocks/>
          </p:cNvGrpSpPr>
          <p:nvPr/>
        </p:nvGrpSpPr>
        <p:grpSpPr bwMode="auto">
          <a:xfrm>
            <a:off x="-76200" y="819150"/>
            <a:ext cx="4343400" cy="3863976"/>
            <a:chOff x="-48" y="516"/>
            <a:chExt cx="2736" cy="2434"/>
          </a:xfrm>
        </p:grpSpPr>
        <p:sp>
          <p:nvSpPr>
            <p:cNvPr id="43096" name="Text Box 88"/>
            <p:cNvSpPr txBox="1">
              <a:spLocks noChangeArrowheads="1"/>
            </p:cNvSpPr>
            <p:nvPr/>
          </p:nvSpPr>
          <p:spPr bwMode="auto">
            <a:xfrm>
              <a:off x="-48" y="130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097" name="Text Box 89"/>
            <p:cNvSpPr txBox="1">
              <a:spLocks noChangeArrowheads="1"/>
            </p:cNvSpPr>
            <p:nvPr/>
          </p:nvSpPr>
          <p:spPr bwMode="auto">
            <a:xfrm>
              <a:off x="787" y="2700"/>
              <a:ext cx="18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 dirty="0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sp>
          <p:nvSpPr>
            <p:cNvPr id="43099" name="Line 91"/>
            <p:cNvSpPr>
              <a:spLocks noChangeShapeType="1"/>
            </p:cNvSpPr>
            <p:nvPr/>
          </p:nvSpPr>
          <p:spPr bwMode="auto">
            <a:xfrm>
              <a:off x="822" y="619"/>
              <a:ext cx="182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0" name="AutoShape 92"/>
            <p:cNvSpPr>
              <a:spLocks noChangeAspect="1" noChangeArrowheads="1" noTextEdit="1"/>
            </p:cNvSpPr>
            <p:nvPr/>
          </p:nvSpPr>
          <p:spPr bwMode="auto">
            <a:xfrm>
              <a:off x="470" y="516"/>
              <a:ext cx="2218" cy="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6" name="Line 118"/>
            <p:cNvSpPr>
              <a:spLocks noChangeShapeType="1"/>
            </p:cNvSpPr>
            <p:nvPr/>
          </p:nvSpPr>
          <p:spPr bwMode="auto">
            <a:xfrm>
              <a:off x="1597" y="2526"/>
              <a:ext cx="0" cy="0"/>
            </a:xfrm>
            <a:prstGeom prst="line">
              <a:avLst/>
            </a:prstGeom>
            <a:noFill/>
            <a:ln w="9525">
              <a:solidFill>
                <a:srgbClr val="00517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4" name="Group 122"/>
            <p:cNvGrpSpPr>
              <a:grpSpLocks/>
            </p:cNvGrpSpPr>
            <p:nvPr/>
          </p:nvGrpSpPr>
          <p:grpSpPr bwMode="auto">
            <a:xfrm>
              <a:off x="748" y="610"/>
              <a:ext cx="46" cy="1884"/>
              <a:chOff x="1866" y="1086"/>
              <a:chExt cx="63" cy="2520"/>
            </a:xfrm>
          </p:grpSpPr>
          <p:sp>
            <p:nvSpPr>
              <p:cNvPr id="43131" name="Line 123"/>
              <p:cNvSpPr>
                <a:spLocks noChangeShapeType="1"/>
              </p:cNvSpPr>
              <p:nvPr/>
            </p:nvSpPr>
            <p:spPr bwMode="auto">
              <a:xfrm flipH="1">
                <a:off x="1866" y="360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2" name="Line 124"/>
              <p:cNvSpPr>
                <a:spLocks noChangeShapeType="1"/>
              </p:cNvSpPr>
              <p:nvPr/>
            </p:nvSpPr>
            <p:spPr bwMode="auto">
              <a:xfrm flipH="1">
                <a:off x="1866" y="3102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3" name="Line 125"/>
              <p:cNvSpPr>
                <a:spLocks noChangeShapeType="1"/>
              </p:cNvSpPr>
              <p:nvPr/>
            </p:nvSpPr>
            <p:spPr bwMode="auto">
              <a:xfrm flipH="1">
                <a:off x="1866" y="2598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4" name="Line 126"/>
              <p:cNvSpPr>
                <a:spLocks noChangeShapeType="1"/>
              </p:cNvSpPr>
              <p:nvPr/>
            </p:nvSpPr>
            <p:spPr bwMode="auto">
              <a:xfrm flipH="1">
                <a:off x="1866" y="2094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5" name="Line 127"/>
              <p:cNvSpPr>
                <a:spLocks noChangeShapeType="1"/>
              </p:cNvSpPr>
              <p:nvPr/>
            </p:nvSpPr>
            <p:spPr bwMode="auto">
              <a:xfrm flipH="1">
                <a:off x="1866" y="1590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6" name="Line 128"/>
              <p:cNvSpPr>
                <a:spLocks noChangeShapeType="1"/>
              </p:cNvSpPr>
              <p:nvPr/>
            </p:nvSpPr>
            <p:spPr bwMode="auto">
              <a:xfrm flipH="1">
                <a:off x="1866" y="1086"/>
                <a:ext cx="63" cy="0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" name="Group 129"/>
            <p:cNvGrpSpPr>
              <a:grpSpLocks/>
            </p:cNvGrpSpPr>
            <p:nvPr/>
          </p:nvGrpSpPr>
          <p:grpSpPr bwMode="auto">
            <a:xfrm>
              <a:off x="802" y="2494"/>
              <a:ext cx="1632" cy="47"/>
              <a:chOff x="1940" y="3606"/>
              <a:chExt cx="2226" cy="63"/>
            </a:xfrm>
          </p:grpSpPr>
          <p:sp>
            <p:nvSpPr>
              <p:cNvPr id="43138" name="Line 130"/>
              <p:cNvSpPr>
                <a:spLocks noChangeShapeType="1"/>
              </p:cNvSpPr>
              <p:nvPr/>
            </p:nvSpPr>
            <p:spPr bwMode="auto">
              <a:xfrm>
                <a:off x="1940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39" name="Line 131"/>
              <p:cNvSpPr>
                <a:spLocks noChangeShapeType="1"/>
              </p:cNvSpPr>
              <p:nvPr/>
            </p:nvSpPr>
            <p:spPr bwMode="auto">
              <a:xfrm>
                <a:off x="249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40" name="Line 132"/>
              <p:cNvSpPr>
                <a:spLocks noChangeShapeType="1"/>
              </p:cNvSpPr>
              <p:nvPr/>
            </p:nvSpPr>
            <p:spPr bwMode="auto">
              <a:xfrm>
                <a:off x="3053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41" name="Line 133"/>
              <p:cNvSpPr>
                <a:spLocks noChangeShapeType="1"/>
              </p:cNvSpPr>
              <p:nvPr/>
            </p:nvSpPr>
            <p:spPr bwMode="auto">
              <a:xfrm>
                <a:off x="3609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42" name="Line 134"/>
              <p:cNvSpPr>
                <a:spLocks noChangeShapeType="1"/>
              </p:cNvSpPr>
              <p:nvPr/>
            </p:nvSpPr>
            <p:spPr bwMode="auto">
              <a:xfrm>
                <a:off x="4166" y="3606"/>
                <a:ext cx="0" cy="63"/>
              </a:xfrm>
              <a:prstGeom prst="line">
                <a:avLst/>
              </a:prstGeom>
              <a:noFill/>
              <a:ln w="17463">
                <a:solidFill>
                  <a:srgbClr val="00517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143" name="Line 135"/>
            <p:cNvSpPr>
              <a:spLocks noChangeShapeType="1"/>
            </p:cNvSpPr>
            <p:nvPr/>
          </p:nvSpPr>
          <p:spPr bwMode="auto">
            <a:xfrm flipV="1">
              <a:off x="787" y="610"/>
              <a:ext cx="0" cy="1884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44" name="Line 136"/>
            <p:cNvSpPr>
              <a:spLocks noChangeShapeType="1"/>
            </p:cNvSpPr>
            <p:nvPr/>
          </p:nvSpPr>
          <p:spPr bwMode="auto">
            <a:xfrm>
              <a:off x="794" y="2494"/>
              <a:ext cx="1848" cy="0"/>
            </a:xfrm>
            <a:prstGeom prst="line">
              <a:avLst/>
            </a:prstGeom>
            <a:noFill/>
            <a:ln w="38100">
              <a:solidFill>
                <a:srgbClr val="00517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Group 137"/>
            <p:cNvGrpSpPr>
              <a:grpSpLocks/>
            </p:cNvGrpSpPr>
            <p:nvPr/>
          </p:nvGrpSpPr>
          <p:grpSpPr bwMode="auto">
            <a:xfrm>
              <a:off x="550" y="539"/>
              <a:ext cx="213" cy="2056"/>
              <a:chOff x="1597" y="991"/>
              <a:chExt cx="290" cy="2750"/>
            </a:xfrm>
          </p:grpSpPr>
          <p:sp>
            <p:nvSpPr>
              <p:cNvPr id="43146" name="Rectangle 138"/>
              <p:cNvSpPr>
                <a:spLocks noChangeArrowheads="1"/>
              </p:cNvSpPr>
              <p:nvPr/>
            </p:nvSpPr>
            <p:spPr bwMode="auto">
              <a:xfrm>
                <a:off x="1797" y="3509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47" name="Rectangle 139"/>
              <p:cNvSpPr>
                <a:spLocks noChangeArrowheads="1"/>
              </p:cNvSpPr>
              <p:nvPr/>
            </p:nvSpPr>
            <p:spPr bwMode="auto">
              <a:xfrm>
                <a:off x="1696" y="300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</a:t>
                </a:r>
              </a:p>
            </p:txBody>
          </p:sp>
          <p:sp>
            <p:nvSpPr>
              <p:cNvPr id="43148" name="Rectangle 140"/>
              <p:cNvSpPr>
                <a:spLocks noChangeArrowheads="1"/>
              </p:cNvSpPr>
              <p:nvPr/>
            </p:nvSpPr>
            <p:spPr bwMode="auto">
              <a:xfrm>
                <a:off x="1696" y="2502"/>
                <a:ext cx="18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</a:t>
                </a:r>
              </a:p>
            </p:txBody>
          </p:sp>
          <p:sp>
            <p:nvSpPr>
              <p:cNvPr id="43149" name="Rectangle 141"/>
              <p:cNvSpPr>
                <a:spLocks noChangeArrowheads="1"/>
              </p:cNvSpPr>
              <p:nvPr/>
            </p:nvSpPr>
            <p:spPr bwMode="auto">
              <a:xfrm>
                <a:off x="1696" y="2000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</a:t>
                </a:r>
              </a:p>
            </p:txBody>
          </p:sp>
          <p:sp>
            <p:nvSpPr>
              <p:cNvPr id="43150" name="Rectangle 142"/>
              <p:cNvSpPr>
                <a:spLocks noChangeArrowheads="1"/>
              </p:cNvSpPr>
              <p:nvPr/>
            </p:nvSpPr>
            <p:spPr bwMode="auto">
              <a:xfrm>
                <a:off x="1696" y="1497"/>
                <a:ext cx="1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</a:t>
                </a:r>
              </a:p>
            </p:txBody>
          </p:sp>
          <p:sp>
            <p:nvSpPr>
              <p:cNvPr id="43151" name="Rectangle 143"/>
              <p:cNvSpPr>
                <a:spLocks noChangeArrowheads="1"/>
              </p:cNvSpPr>
              <p:nvPr/>
            </p:nvSpPr>
            <p:spPr bwMode="auto">
              <a:xfrm>
                <a:off x="1597" y="991"/>
                <a:ext cx="27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100</a:t>
                </a:r>
              </a:p>
            </p:txBody>
          </p:sp>
        </p:grpSp>
        <p:grpSp>
          <p:nvGrpSpPr>
            <p:cNvPr id="7" name="Group 144"/>
            <p:cNvGrpSpPr>
              <a:grpSpLocks/>
            </p:cNvGrpSpPr>
            <p:nvPr/>
          </p:nvGrpSpPr>
          <p:grpSpPr bwMode="auto">
            <a:xfrm>
              <a:off x="811" y="2558"/>
              <a:ext cx="1754" cy="173"/>
              <a:chOff x="1953" y="3691"/>
              <a:chExt cx="2391" cy="232"/>
            </a:xfrm>
          </p:grpSpPr>
          <p:sp>
            <p:nvSpPr>
              <p:cNvPr id="43153" name="Rectangle 145"/>
              <p:cNvSpPr>
                <a:spLocks noChangeArrowheads="1"/>
              </p:cNvSpPr>
              <p:nvPr/>
            </p:nvSpPr>
            <p:spPr bwMode="auto">
              <a:xfrm>
                <a:off x="1953" y="3691"/>
                <a:ext cx="9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0</a:t>
                </a:r>
              </a:p>
            </p:txBody>
          </p:sp>
          <p:sp>
            <p:nvSpPr>
              <p:cNvPr id="43154" name="Rectangle 146"/>
              <p:cNvSpPr>
                <a:spLocks noChangeArrowheads="1"/>
              </p:cNvSpPr>
              <p:nvPr/>
            </p:nvSpPr>
            <p:spPr bwMode="auto">
              <a:xfrm>
                <a:off x="2405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43155" name="Rectangle 147"/>
              <p:cNvSpPr>
                <a:spLocks noChangeArrowheads="1"/>
              </p:cNvSpPr>
              <p:nvPr/>
            </p:nvSpPr>
            <p:spPr bwMode="auto">
              <a:xfrm>
                <a:off x="2960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43156" name="Rectangle 148"/>
              <p:cNvSpPr>
                <a:spLocks noChangeArrowheads="1"/>
              </p:cNvSpPr>
              <p:nvPr/>
            </p:nvSpPr>
            <p:spPr bwMode="auto">
              <a:xfrm>
                <a:off x="3516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43157" name="Rectangle 149"/>
              <p:cNvSpPr>
                <a:spLocks noChangeArrowheads="1"/>
              </p:cNvSpPr>
              <p:nvPr/>
            </p:nvSpPr>
            <p:spPr bwMode="auto">
              <a:xfrm>
                <a:off x="4074" y="3691"/>
                <a:ext cx="270" cy="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 rtl="1"/>
                <a:r>
                  <a:rPr lang="en-US" b="1">
                    <a:solidFill>
                      <a:srgbClr val="00517A"/>
                    </a:solidFill>
                    <a:latin typeface="Arial Narrow" pitchFamily="34" charset="0"/>
                  </a:rPr>
                  <a:t>800</a:t>
                </a:r>
              </a:p>
            </p:txBody>
          </p:sp>
        </p:grpSp>
      </p:grpSp>
      <p:grpSp>
        <p:nvGrpSpPr>
          <p:cNvPr id="8" name="Group 155"/>
          <p:cNvGrpSpPr>
            <a:grpSpLocks/>
          </p:cNvGrpSpPr>
          <p:nvPr/>
        </p:nvGrpSpPr>
        <p:grpSpPr bwMode="auto">
          <a:xfrm>
            <a:off x="1260475" y="2493962"/>
            <a:ext cx="341313" cy="1495425"/>
            <a:chOff x="1178" y="1552"/>
            <a:chExt cx="215" cy="942"/>
          </a:xfrm>
        </p:grpSpPr>
        <p:sp>
          <p:nvSpPr>
            <p:cNvPr id="43101" name="Line 93"/>
            <p:cNvSpPr>
              <a:spLocks noChangeShapeType="1"/>
            </p:cNvSpPr>
            <p:nvPr/>
          </p:nvSpPr>
          <p:spPr bwMode="auto">
            <a:xfrm>
              <a:off x="139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2" name="Line 94"/>
            <p:cNvSpPr>
              <a:spLocks noChangeShapeType="1"/>
            </p:cNvSpPr>
            <p:nvPr/>
          </p:nvSpPr>
          <p:spPr bwMode="auto">
            <a:xfrm>
              <a:off x="117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95"/>
          <p:cNvGrpSpPr>
            <a:grpSpLocks/>
          </p:cNvGrpSpPr>
          <p:nvPr/>
        </p:nvGrpSpPr>
        <p:grpSpPr bwMode="auto">
          <a:xfrm>
            <a:off x="1284288" y="1311275"/>
            <a:ext cx="2897187" cy="2654300"/>
            <a:chOff x="1950" y="1349"/>
            <a:chExt cx="2489" cy="2236"/>
          </a:xfrm>
        </p:grpSpPr>
        <p:sp>
          <p:nvSpPr>
            <p:cNvPr id="43104" name="Line 96"/>
            <p:cNvSpPr>
              <a:spLocks noChangeShapeType="1"/>
            </p:cNvSpPr>
            <p:nvPr/>
          </p:nvSpPr>
          <p:spPr bwMode="auto">
            <a:xfrm flipV="1">
              <a:off x="1950" y="3491"/>
              <a:ext cx="11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5" name="Line 97"/>
            <p:cNvSpPr>
              <a:spLocks noChangeShapeType="1"/>
            </p:cNvSpPr>
            <p:nvPr/>
          </p:nvSpPr>
          <p:spPr bwMode="auto">
            <a:xfrm flipV="1">
              <a:off x="1961" y="3375"/>
              <a:ext cx="10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6" name="Line 98"/>
            <p:cNvSpPr>
              <a:spLocks noChangeShapeType="1"/>
            </p:cNvSpPr>
            <p:nvPr/>
          </p:nvSpPr>
          <p:spPr bwMode="auto">
            <a:xfrm flipV="1">
              <a:off x="1971" y="3186"/>
              <a:ext cx="32" cy="189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7" name="Line 99"/>
            <p:cNvSpPr>
              <a:spLocks noChangeShapeType="1"/>
            </p:cNvSpPr>
            <p:nvPr/>
          </p:nvSpPr>
          <p:spPr bwMode="auto">
            <a:xfrm flipV="1">
              <a:off x="2003" y="2882"/>
              <a:ext cx="52" cy="30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8" name="Line 100"/>
            <p:cNvSpPr>
              <a:spLocks noChangeShapeType="1"/>
            </p:cNvSpPr>
            <p:nvPr/>
          </p:nvSpPr>
          <p:spPr bwMode="auto">
            <a:xfrm flipV="1">
              <a:off x="2055" y="2661"/>
              <a:ext cx="53" cy="2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09" name="Line 101"/>
            <p:cNvSpPr>
              <a:spLocks noChangeShapeType="1"/>
            </p:cNvSpPr>
            <p:nvPr/>
          </p:nvSpPr>
          <p:spPr bwMode="auto">
            <a:xfrm flipV="1">
              <a:off x="2108" y="2483"/>
              <a:ext cx="63" cy="17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0" name="Line 102"/>
            <p:cNvSpPr>
              <a:spLocks noChangeShapeType="1"/>
            </p:cNvSpPr>
            <p:nvPr/>
          </p:nvSpPr>
          <p:spPr bwMode="auto">
            <a:xfrm flipV="1">
              <a:off x="2171" y="2346"/>
              <a:ext cx="52" cy="137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1" name="Line 103"/>
            <p:cNvSpPr>
              <a:spLocks noChangeShapeType="1"/>
            </p:cNvSpPr>
            <p:nvPr/>
          </p:nvSpPr>
          <p:spPr bwMode="auto">
            <a:xfrm flipV="1">
              <a:off x="2223" y="2210"/>
              <a:ext cx="63" cy="13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2" name="Line 104"/>
            <p:cNvSpPr>
              <a:spLocks noChangeShapeType="1"/>
            </p:cNvSpPr>
            <p:nvPr/>
          </p:nvSpPr>
          <p:spPr bwMode="auto">
            <a:xfrm flipV="1">
              <a:off x="2286" y="2094"/>
              <a:ext cx="74" cy="116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3" name="Line 105"/>
            <p:cNvSpPr>
              <a:spLocks noChangeShapeType="1"/>
            </p:cNvSpPr>
            <p:nvPr/>
          </p:nvSpPr>
          <p:spPr bwMode="auto">
            <a:xfrm flipV="1">
              <a:off x="2360" y="2000"/>
              <a:ext cx="73" cy="9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4" name="Line 106"/>
            <p:cNvSpPr>
              <a:spLocks noChangeShapeType="1"/>
            </p:cNvSpPr>
            <p:nvPr/>
          </p:nvSpPr>
          <p:spPr bwMode="auto">
            <a:xfrm flipV="1">
              <a:off x="2433" y="1926"/>
              <a:ext cx="63" cy="74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5" name="Line 107"/>
            <p:cNvSpPr>
              <a:spLocks noChangeShapeType="1"/>
            </p:cNvSpPr>
            <p:nvPr/>
          </p:nvSpPr>
          <p:spPr bwMode="auto">
            <a:xfrm flipV="1">
              <a:off x="2496" y="1811"/>
              <a:ext cx="147" cy="11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6" name="Line 108"/>
            <p:cNvSpPr>
              <a:spLocks noChangeShapeType="1"/>
            </p:cNvSpPr>
            <p:nvPr/>
          </p:nvSpPr>
          <p:spPr bwMode="auto">
            <a:xfrm flipV="1">
              <a:off x="2643" y="1716"/>
              <a:ext cx="137" cy="95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7" name="Line 109"/>
            <p:cNvSpPr>
              <a:spLocks noChangeShapeType="1"/>
            </p:cNvSpPr>
            <p:nvPr/>
          </p:nvSpPr>
          <p:spPr bwMode="auto">
            <a:xfrm flipV="1">
              <a:off x="2780" y="1643"/>
              <a:ext cx="136" cy="7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8" name="Line 110"/>
            <p:cNvSpPr>
              <a:spLocks noChangeShapeType="1"/>
            </p:cNvSpPr>
            <p:nvPr/>
          </p:nvSpPr>
          <p:spPr bwMode="auto">
            <a:xfrm flipV="1">
              <a:off x="2916" y="1590"/>
              <a:ext cx="137" cy="5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19" name="Line 111"/>
            <p:cNvSpPr>
              <a:spLocks noChangeShapeType="1"/>
            </p:cNvSpPr>
            <p:nvPr/>
          </p:nvSpPr>
          <p:spPr bwMode="auto">
            <a:xfrm flipV="1">
              <a:off x="3053" y="1548"/>
              <a:ext cx="147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0" name="Line 112"/>
            <p:cNvSpPr>
              <a:spLocks noChangeShapeType="1"/>
            </p:cNvSpPr>
            <p:nvPr/>
          </p:nvSpPr>
          <p:spPr bwMode="auto">
            <a:xfrm flipV="1">
              <a:off x="3200" y="1506"/>
              <a:ext cx="136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1" name="Line 113"/>
            <p:cNvSpPr>
              <a:spLocks noChangeShapeType="1"/>
            </p:cNvSpPr>
            <p:nvPr/>
          </p:nvSpPr>
          <p:spPr bwMode="auto">
            <a:xfrm flipV="1">
              <a:off x="3336" y="1475"/>
              <a:ext cx="137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2" name="Line 114"/>
            <p:cNvSpPr>
              <a:spLocks noChangeShapeType="1"/>
            </p:cNvSpPr>
            <p:nvPr/>
          </p:nvSpPr>
          <p:spPr bwMode="auto">
            <a:xfrm flipV="1">
              <a:off x="3473" y="1443"/>
              <a:ext cx="136" cy="3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3" name="Line 115"/>
            <p:cNvSpPr>
              <a:spLocks noChangeShapeType="1"/>
            </p:cNvSpPr>
            <p:nvPr/>
          </p:nvSpPr>
          <p:spPr bwMode="auto">
            <a:xfrm flipV="1">
              <a:off x="3609" y="1401"/>
              <a:ext cx="284" cy="4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4" name="Line 116"/>
            <p:cNvSpPr>
              <a:spLocks noChangeShapeType="1"/>
            </p:cNvSpPr>
            <p:nvPr/>
          </p:nvSpPr>
          <p:spPr bwMode="auto">
            <a:xfrm flipV="1">
              <a:off x="3893" y="1370"/>
              <a:ext cx="273" cy="3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125" name="Line 117"/>
            <p:cNvSpPr>
              <a:spLocks noChangeShapeType="1"/>
            </p:cNvSpPr>
            <p:nvPr/>
          </p:nvSpPr>
          <p:spPr bwMode="auto">
            <a:xfrm flipV="1">
              <a:off x="4166" y="1349"/>
              <a:ext cx="273" cy="21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3158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prstClr val="white"/>
                </a:solidFill>
                <a:latin typeface="Arial Narrow" pitchFamily="34" charset="0"/>
              </a:rPr>
              <a:t>GRADED DOSE RESPONSE CURVE</a:t>
            </a:r>
          </a:p>
        </p:txBody>
      </p:sp>
      <p:sp>
        <p:nvSpPr>
          <p:cNvPr id="43160" name="Rectangle 39"/>
          <p:cNvSpPr>
            <a:spLocks noChangeArrowheads="1"/>
          </p:cNvSpPr>
          <p:nvPr/>
        </p:nvSpPr>
        <p:spPr bwMode="auto">
          <a:xfrm>
            <a:off x="2667000" y="654050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4778"/>
                </a:solidFill>
                <a:latin typeface="Arial Narrow" pitchFamily="34" charset="0"/>
              </a:rPr>
              <a:t>Max effect = </a:t>
            </a:r>
            <a:r>
              <a:rPr lang="en-US" b="1" dirty="0" err="1">
                <a:solidFill>
                  <a:srgbClr val="1E4778"/>
                </a:solidFill>
                <a:latin typeface="Arial Narrow" pitchFamily="34" charset="0"/>
              </a:rPr>
              <a:t>E</a:t>
            </a:r>
            <a:r>
              <a:rPr lang="en-US" b="1" baseline="-25000" dirty="0" err="1">
                <a:solidFill>
                  <a:srgbClr val="1E4778"/>
                </a:solidFill>
                <a:latin typeface="Arial Narrow" pitchFamily="34" charset="0"/>
              </a:rPr>
              <a:t>max</a:t>
            </a:r>
            <a:endParaRPr lang="en-US" b="1" baseline="-25000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43162" name="TextBox 56"/>
          <p:cNvSpPr txBox="1">
            <a:spLocks noChangeArrowheads="1"/>
          </p:cNvSpPr>
          <p:nvPr/>
        </p:nvSpPr>
        <p:spPr bwMode="auto">
          <a:xfrm>
            <a:off x="4267200" y="672921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prstClr val="black"/>
                </a:solidFill>
                <a:latin typeface="Arial Narrow" pitchFamily="34" charset="0"/>
              </a:rPr>
              <a:t>Effect when </a:t>
            </a:r>
            <a:r>
              <a:rPr lang="en-US" b="1" i="1" dirty="0">
                <a:solidFill>
                  <a:prstClr val="black"/>
                </a:solidFill>
                <a:latin typeface="Arial Narrow" pitchFamily="34" charset="0"/>
              </a:rPr>
              <a:t>all the </a:t>
            </a:r>
            <a:r>
              <a:rPr lang="en-US" b="1" i="1" dirty="0" smtClean="0">
                <a:solidFill>
                  <a:prstClr val="black"/>
                </a:solidFill>
                <a:latin typeface="Arial Narrow" pitchFamily="34" charset="0"/>
              </a:rPr>
              <a:t>receptors </a:t>
            </a:r>
            <a:r>
              <a:rPr lang="en-US" b="1" i="1" dirty="0">
                <a:solidFill>
                  <a:prstClr val="black"/>
                </a:solidFill>
                <a:latin typeface="Arial Narrow" pitchFamily="34" charset="0"/>
              </a:rPr>
              <a:t>are occupied by D</a:t>
            </a:r>
          </a:p>
        </p:txBody>
      </p:sp>
      <p:sp>
        <p:nvSpPr>
          <p:cNvPr id="43164" name="TextBox 57"/>
          <p:cNvSpPr txBox="1">
            <a:spLocks noChangeArrowheads="1"/>
          </p:cNvSpPr>
          <p:nvPr/>
        </p:nvSpPr>
        <p:spPr bwMode="auto">
          <a:xfrm>
            <a:off x="533400" y="46482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 i="1">
                <a:solidFill>
                  <a:prstClr val="black"/>
                </a:solidFill>
                <a:latin typeface="Arial Narrow" pitchFamily="34" charset="0"/>
              </a:rPr>
              <a:t>C that gives the  half-maximal effect</a:t>
            </a:r>
          </a:p>
        </p:txBody>
      </p:sp>
      <p:sp>
        <p:nvSpPr>
          <p:cNvPr id="43173" name="Rectangle 36"/>
          <p:cNvSpPr>
            <a:spLocks noChangeArrowheads="1"/>
          </p:cNvSpPr>
          <p:nvPr/>
        </p:nvSpPr>
        <p:spPr bwMode="auto">
          <a:xfrm>
            <a:off x="3779912" y="1325562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As C ↑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  <a:sym typeface="Wingdings 3" pitchFamily="18" charset="2"/>
              </a:rPr>
              <a:t>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2000" b="1" i="1" dirty="0" smtClean="0">
                <a:solidFill>
                  <a:prstClr val="black"/>
                </a:solidFill>
                <a:latin typeface="Arial Narrow" pitchFamily="34" charset="0"/>
              </a:rPr>
              <a:t>response 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↑</a:t>
            </a:r>
          </a:p>
        </p:txBody>
      </p:sp>
      <p:grpSp>
        <p:nvGrpSpPr>
          <p:cNvPr id="10" name="Group 347"/>
          <p:cNvGrpSpPr>
            <a:grpSpLocks/>
          </p:cNvGrpSpPr>
          <p:nvPr/>
        </p:nvGrpSpPr>
        <p:grpSpPr bwMode="auto">
          <a:xfrm>
            <a:off x="3856037" y="944562"/>
            <a:ext cx="4144962" cy="3932238"/>
            <a:chOff x="2429" y="576"/>
            <a:chExt cx="2611" cy="2477"/>
          </a:xfrm>
        </p:grpSpPr>
        <p:grpSp>
          <p:nvGrpSpPr>
            <p:cNvPr id="11" name="Group 254"/>
            <p:cNvGrpSpPr>
              <a:grpSpLocks/>
            </p:cNvGrpSpPr>
            <p:nvPr/>
          </p:nvGrpSpPr>
          <p:grpSpPr bwMode="auto">
            <a:xfrm>
              <a:off x="2979" y="576"/>
              <a:ext cx="2061" cy="2149"/>
              <a:chOff x="2468" y="992"/>
              <a:chExt cx="2908" cy="2938"/>
            </a:xfrm>
          </p:grpSpPr>
          <p:grpSp>
            <p:nvGrpSpPr>
              <p:cNvPr id="12" name="Group 255"/>
              <p:cNvGrpSpPr>
                <a:grpSpLocks/>
              </p:cNvGrpSpPr>
              <p:nvPr/>
            </p:nvGrpSpPr>
            <p:grpSpPr bwMode="auto">
              <a:xfrm>
                <a:off x="2816" y="1152"/>
                <a:ext cx="2549" cy="2475"/>
                <a:chOff x="1888" y="1152"/>
                <a:chExt cx="2549" cy="2475"/>
              </a:xfrm>
            </p:grpSpPr>
            <p:sp>
              <p:nvSpPr>
                <p:cNvPr id="43264" name="Line 256"/>
                <p:cNvSpPr>
                  <a:spLocks noChangeShapeType="1"/>
                </p:cNvSpPr>
                <p:nvPr/>
              </p:nvSpPr>
              <p:spPr bwMode="auto">
                <a:xfrm flipV="1">
                  <a:off x="1888" y="3531"/>
                  <a:ext cx="480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65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2368" y="3413"/>
                  <a:ext cx="21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66" name="Line 258"/>
                <p:cNvSpPr>
                  <a:spLocks noChangeShapeType="1"/>
                </p:cNvSpPr>
                <p:nvPr/>
              </p:nvSpPr>
              <p:spPr bwMode="auto">
                <a:xfrm flipV="1">
                  <a:off x="2581" y="3221"/>
                  <a:ext cx="203" cy="19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67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2784" y="2912"/>
                  <a:ext cx="213" cy="30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68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2997" y="2688"/>
                  <a:ext cx="118" cy="22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69" name="Line 261"/>
                <p:cNvSpPr>
                  <a:spLocks noChangeShapeType="1"/>
                </p:cNvSpPr>
                <p:nvPr/>
              </p:nvSpPr>
              <p:spPr bwMode="auto">
                <a:xfrm flipV="1">
                  <a:off x="3115" y="2507"/>
                  <a:ext cx="85" cy="18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0" name="Line 262"/>
                <p:cNvSpPr>
                  <a:spLocks noChangeShapeType="1"/>
                </p:cNvSpPr>
                <p:nvPr/>
              </p:nvSpPr>
              <p:spPr bwMode="auto">
                <a:xfrm flipV="1">
                  <a:off x="3200" y="2368"/>
                  <a:ext cx="75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1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3275" y="2229"/>
                  <a:ext cx="64" cy="13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2" name="Line 264"/>
                <p:cNvSpPr>
                  <a:spLocks noChangeShapeType="1"/>
                </p:cNvSpPr>
                <p:nvPr/>
              </p:nvSpPr>
              <p:spPr bwMode="auto">
                <a:xfrm flipV="1">
                  <a:off x="3339" y="2112"/>
                  <a:ext cx="53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3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3392" y="2016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4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445" y="1941"/>
                  <a:ext cx="32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3477" y="1824"/>
                  <a:ext cx="75" cy="117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6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3552" y="1728"/>
                  <a:ext cx="53" cy="9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3605" y="1653"/>
                  <a:ext cx="43" cy="75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3648" y="1600"/>
                  <a:ext cx="43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7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3691" y="1557"/>
                  <a:ext cx="32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0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3723" y="1515"/>
                  <a:ext cx="32" cy="4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1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3755" y="1483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2" name="Line 274"/>
                <p:cNvSpPr>
                  <a:spLocks noChangeShapeType="1"/>
                </p:cNvSpPr>
                <p:nvPr/>
              </p:nvSpPr>
              <p:spPr bwMode="auto">
                <a:xfrm flipV="1">
                  <a:off x="3787" y="1451"/>
                  <a:ext cx="21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3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3808" y="1408"/>
                  <a:ext cx="53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4" name="Line 276"/>
                <p:cNvSpPr>
                  <a:spLocks noChangeShapeType="1"/>
                </p:cNvSpPr>
                <p:nvPr/>
              </p:nvSpPr>
              <p:spPr bwMode="auto">
                <a:xfrm flipV="1">
                  <a:off x="3861" y="1376"/>
                  <a:ext cx="32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5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3893" y="1344"/>
                  <a:ext cx="43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6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3936" y="1323"/>
                  <a:ext cx="32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7" name="Line 279"/>
                <p:cNvSpPr>
                  <a:spLocks noChangeShapeType="1"/>
                </p:cNvSpPr>
                <p:nvPr/>
              </p:nvSpPr>
              <p:spPr bwMode="auto">
                <a:xfrm flipV="1">
                  <a:off x="3968" y="1205"/>
                  <a:ext cx="203" cy="11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8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4171" y="1173"/>
                  <a:ext cx="128" cy="32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89" name="Line 281"/>
                <p:cNvSpPr>
                  <a:spLocks noChangeShapeType="1"/>
                </p:cNvSpPr>
                <p:nvPr/>
              </p:nvSpPr>
              <p:spPr bwMode="auto">
                <a:xfrm flipV="1">
                  <a:off x="4299" y="1152"/>
                  <a:ext cx="85" cy="2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290" name="Line 282"/>
                <p:cNvSpPr>
                  <a:spLocks noChangeShapeType="1"/>
                </p:cNvSpPr>
                <p:nvPr/>
              </p:nvSpPr>
              <p:spPr bwMode="auto">
                <a:xfrm>
                  <a:off x="4384" y="1152"/>
                  <a:ext cx="53" cy="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" name="Group 283"/>
              <p:cNvGrpSpPr>
                <a:grpSpLocks/>
              </p:cNvGrpSpPr>
              <p:nvPr/>
            </p:nvGrpSpPr>
            <p:grpSpPr bwMode="auto">
              <a:xfrm>
                <a:off x="2752" y="1088"/>
                <a:ext cx="2624" cy="2624"/>
                <a:chOff x="2752" y="1088"/>
                <a:chExt cx="2624" cy="2624"/>
              </a:xfrm>
            </p:grpSpPr>
            <p:grpSp>
              <p:nvGrpSpPr>
                <p:cNvPr id="14" name="Group 284"/>
                <p:cNvGrpSpPr>
                  <a:grpSpLocks/>
                </p:cNvGrpSpPr>
                <p:nvPr/>
              </p:nvGrpSpPr>
              <p:grpSpPr bwMode="auto">
                <a:xfrm>
                  <a:off x="2752" y="1088"/>
                  <a:ext cx="64" cy="2560"/>
                  <a:chOff x="2752" y="1088"/>
                  <a:chExt cx="64" cy="2560"/>
                </a:xfrm>
              </p:grpSpPr>
              <p:grpSp>
                <p:nvGrpSpPr>
                  <p:cNvPr id="15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2752" y="1088"/>
                    <a:ext cx="64" cy="2560"/>
                    <a:chOff x="1824" y="1088"/>
                    <a:chExt cx="64" cy="2560"/>
                  </a:xfrm>
                </p:grpSpPr>
                <p:sp>
                  <p:nvSpPr>
                    <p:cNvPr id="43294" name="Line 2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64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295" name="Line 2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3136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296" name="Line 2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624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297" name="Line 2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2112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298" name="Line 2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600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299" name="Line 29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24" y="1088"/>
                      <a:ext cx="64" cy="0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43300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16" y="1088"/>
                    <a:ext cx="0" cy="256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6" name="Group 293"/>
                <p:cNvGrpSpPr>
                  <a:grpSpLocks/>
                </p:cNvGrpSpPr>
                <p:nvPr/>
              </p:nvGrpSpPr>
              <p:grpSpPr bwMode="auto">
                <a:xfrm>
                  <a:off x="2816" y="3648"/>
                  <a:ext cx="2560" cy="64"/>
                  <a:chOff x="2816" y="3648"/>
                  <a:chExt cx="2560" cy="64"/>
                </a:xfrm>
              </p:grpSpPr>
              <p:grpSp>
                <p:nvGrpSpPr>
                  <p:cNvPr id="17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2816" y="3648"/>
                    <a:ext cx="2496" cy="64"/>
                    <a:chOff x="1888" y="3648"/>
                    <a:chExt cx="2496" cy="64"/>
                  </a:xfrm>
                </p:grpSpPr>
                <p:sp>
                  <p:nvSpPr>
                    <p:cNvPr id="43303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4" name="Line 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81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5" name="Line 2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75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6" name="Line 2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8" y="3648"/>
                      <a:ext cx="0" cy="64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7" name="Line 2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0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8" name="Line 3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1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09" name="Line 3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0" name="Line 3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1" name="Line 3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2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2" name="Line 3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7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3" name="Line 3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4" name="Line 3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4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5" name="Line 3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6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12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7" name="Line 3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9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8" name="Line 3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19" name="Line 3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0" name="Line 3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1" name="Line 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0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2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3" name="Line 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7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4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0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5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6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55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7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08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8" name="Line 3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29" name="Line 3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93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30" name="Line 3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31" name="Line 3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1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32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99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43333" name="Line 3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4" y="3648"/>
                      <a:ext cx="0" cy="32"/>
                    </a:xfrm>
                    <a:prstGeom prst="line">
                      <a:avLst/>
                    </a:prstGeom>
                    <a:noFill/>
                    <a:ln w="17463">
                      <a:solidFill>
                        <a:srgbClr val="0060A2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43334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2816" y="3648"/>
                    <a:ext cx="256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60A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8" name="Group 327"/>
              <p:cNvGrpSpPr>
                <a:grpSpLocks/>
              </p:cNvGrpSpPr>
              <p:nvPr/>
            </p:nvGrpSpPr>
            <p:grpSpPr bwMode="auto">
              <a:xfrm>
                <a:off x="2468" y="992"/>
                <a:ext cx="305" cy="2757"/>
                <a:chOff x="1540" y="992"/>
                <a:chExt cx="305" cy="2757"/>
              </a:xfrm>
            </p:grpSpPr>
            <p:sp>
              <p:nvSpPr>
                <p:cNvPr id="43336" name="Rectangle 328"/>
                <p:cNvSpPr>
                  <a:spLocks noChangeArrowheads="1"/>
                </p:cNvSpPr>
                <p:nvPr/>
              </p:nvSpPr>
              <p:spPr bwMode="auto">
                <a:xfrm>
                  <a:off x="1750" y="3552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7" name="Rectangle 329"/>
                <p:cNvSpPr>
                  <a:spLocks noChangeArrowheads="1"/>
                </p:cNvSpPr>
                <p:nvPr/>
              </p:nvSpPr>
              <p:spPr bwMode="auto">
                <a:xfrm>
                  <a:off x="1646" y="3040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20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8" name="Rectangle 330"/>
                <p:cNvSpPr>
                  <a:spLocks noChangeArrowheads="1"/>
                </p:cNvSpPr>
                <p:nvPr/>
              </p:nvSpPr>
              <p:spPr bwMode="auto">
                <a:xfrm>
                  <a:off x="1646" y="2528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40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39" name="Rectangle 331"/>
                <p:cNvSpPr>
                  <a:spLocks noChangeArrowheads="1"/>
                </p:cNvSpPr>
                <p:nvPr/>
              </p:nvSpPr>
              <p:spPr bwMode="auto">
                <a:xfrm>
                  <a:off x="1646" y="2017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60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0" name="Rectangle 332"/>
                <p:cNvSpPr>
                  <a:spLocks noChangeArrowheads="1"/>
                </p:cNvSpPr>
                <p:nvPr/>
              </p:nvSpPr>
              <p:spPr bwMode="auto">
                <a:xfrm>
                  <a:off x="1646" y="1505"/>
                  <a:ext cx="189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80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1" name="Rectangle 333"/>
                <p:cNvSpPr>
                  <a:spLocks noChangeArrowheads="1"/>
                </p:cNvSpPr>
                <p:nvPr/>
              </p:nvSpPr>
              <p:spPr bwMode="auto">
                <a:xfrm>
                  <a:off x="1540" y="992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 dirty="0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 dirty="0">
                    <a:solidFill>
                      <a:srgbClr val="1E4778"/>
                    </a:solidFill>
                  </a:endParaRPr>
                </a:p>
              </p:txBody>
            </p:sp>
          </p:grpSp>
          <p:grpSp>
            <p:nvGrpSpPr>
              <p:cNvPr id="19" name="Group 334"/>
              <p:cNvGrpSpPr>
                <a:grpSpLocks/>
              </p:cNvGrpSpPr>
              <p:nvPr/>
            </p:nvGrpSpPr>
            <p:grpSpPr bwMode="auto">
              <a:xfrm>
                <a:off x="2828" y="3733"/>
                <a:ext cx="2281" cy="197"/>
                <a:chOff x="1900" y="3733"/>
                <a:chExt cx="2281" cy="197"/>
              </a:xfrm>
            </p:grpSpPr>
            <p:sp>
              <p:nvSpPr>
                <p:cNvPr id="43343" name="Rectangle 335"/>
                <p:cNvSpPr>
                  <a:spLocks noChangeArrowheads="1"/>
                </p:cNvSpPr>
                <p:nvPr/>
              </p:nvSpPr>
              <p:spPr bwMode="auto">
                <a:xfrm>
                  <a:off x="1900" y="3733"/>
                  <a:ext cx="95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4" name="Rectangle 336"/>
                <p:cNvSpPr>
                  <a:spLocks noChangeArrowheads="1"/>
                </p:cNvSpPr>
                <p:nvPr/>
              </p:nvSpPr>
              <p:spPr bwMode="auto">
                <a:xfrm>
                  <a:off x="2532" y="3733"/>
                  <a:ext cx="189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5" name="Rectangle 337"/>
                <p:cNvSpPr>
                  <a:spLocks noChangeArrowheads="1"/>
                </p:cNvSpPr>
                <p:nvPr/>
              </p:nvSpPr>
              <p:spPr bwMode="auto">
                <a:xfrm>
                  <a:off x="3171" y="3733"/>
                  <a:ext cx="284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  <p:sp>
              <p:nvSpPr>
                <p:cNvPr id="43346" name="Rectangle 338"/>
                <p:cNvSpPr>
                  <a:spLocks noChangeArrowheads="1"/>
                </p:cNvSpPr>
                <p:nvPr/>
              </p:nvSpPr>
              <p:spPr bwMode="auto">
                <a:xfrm>
                  <a:off x="3803" y="3733"/>
                  <a:ext cx="378" cy="1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r" rtl="1"/>
                  <a:r>
                    <a:rPr lang="en-US" sz="1500" b="1">
                      <a:solidFill>
                        <a:srgbClr val="1E4778"/>
                      </a:solidFill>
                      <a:latin typeface="Geneva" charset="0"/>
                    </a:rPr>
                    <a:t>1000</a:t>
                  </a:r>
                  <a:endParaRPr lang="en-US" sz="1400" b="1">
                    <a:solidFill>
                      <a:srgbClr val="1E4778"/>
                    </a:solidFill>
                  </a:endParaRPr>
                </a:p>
              </p:txBody>
            </p:sp>
          </p:grpSp>
        </p:grpSp>
        <p:sp>
          <p:nvSpPr>
            <p:cNvPr id="43347" name="Text Box 339"/>
            <p:cNvSpPr txBox="1">
              <a:spLocks noChangeArrowheads="1"/>
            </p:cNvSpPr>
            <p:nvPr/>
          </p:nvSpPr>
          <p:spPr bwMode="auto">
            <a:xfrm>
              <a:off x="2429" y="1295"/>
              <a:ext cx="73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% of Maximal Effect</a:t>
              </a:r>
            </a:p>
          </p:txBody>
        </p:sp>
        <p:sp>
          <p:nvSpPr>
            <p:cNvPr id="43348" name="Text Box 340"/>
            <p:cNvSpPr txBox="1">
              <a:spLocks noChangeArrowheads="1"/>
            </p:cNvSpPr>
            <p:nvPr/>
          </p:nvSpPr>
          <p:spPr bwMode="auto">
            <a:xfrm>
              <a:off x="4560" y="268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000" b="1">
                  <a:solidFill>
                    <a:srgbClr val="00517A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[C]</a:t>
              </a:r>
            </a:p>
          </p:txBody>
        </p:sp>
        <p:grpSp>
          <p:nvGrpSpPr>
            <p:cNvPr id="20" name="Group 341"/>
            <p:cNvGrpSpPr>
              <a:grpSpLocks/>
            </p:cNvGrpSpPr>
            <p:nvPr/>
          </p:nvGrpSpPr>
          <p:grpSpPr bwMode="auto">
            <a:xfrm>
              <a:off x="3255" y="1563"/>
              <a:ext cx="960" cy="942"/>
              <a:chOff x="1178" y="1552"/>
              <a:chExt cx="215" cy="942"/>
            </a:xfrm>
          </p:grpSpPr>
          <p:sp>
            <p:nvSpPr>
              <p:cNvPr id="43350" name="Line 342"/>
              <p:cNvSpPr>
                <a:spLocks noChangeShapeType="1"/>
              </p:cNvSpPr>
              <p:nvPr/>
            </p:nvSpPr>
            <p:spPr bwMode="auto">
              <a:xfrm>
                <a:off x="1393" y="1560"/>
                <a:ext cx="0" cy="934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351" name="Line 343"/>
              <p:cNvSpPr>
                <a:spLocks noChangeShapeType="1"/>
              </p:cNvSpPr>
              <p:nvPr/>
            </p:nvSpPr>
            <p:spPr bwMode="auto">
              <a:xfrm>
                <a:off x="1178" y="1552"/>
                <a:ext cx="208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3353" name="Text Box 345"/>
            <p:cNvSpPr txBox="1">
              <a:spLocks noChangeArrowheads="1"/>
            </p:cNvSpPr>
            <p:nvPr/>
          </p:nvSpPr>
          <p:spPr bwMode="auto">
            <a:xfrm>
              <a:off x="3984" y="2784"/>
              <a:ext cx="4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43354" name="Line 346"/>
            <p:cNvSpPr>
              <a:spLocks noChangeShapeType="1"/>
            </p:cNvSpPr>
            <p:nvPr/>
          </p:nvSpPr>
          <p:spPr bwMode="auto">
            <a:xfrm>
              <a:off x="4224" y="2720"/>
              <a:ext cx="0" cy="112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Group 170"/>
          <p:cNvGrpSpPr/>
          <p:nvPr/>
        </p:nvGrpSpPr>
        <p:grpSpPr>
          <a:xfrm>
            <a:off x="1143000" y="4056062"/>
            <a:ext cx="838200" cy="667018"/>
            <a:chOff x="1143000" y="4025900"/>
            <a:chExt cx="838200" cy="667018"/>
          </a:xfrm>
        </p:grpSpPr>
        <p:sp>
          <p:nvSpPr>
            <p:cNvPr id="172" name="Text Box 120"/>
            <p:cNvSpPr txBox="1">
              <a:spLocks noChangeArrowheads="1"/>
            </p:cNvSpPr>
            <p:nvPr/>
          </p:nvSpPr>
          <p:spPr bwMode="auto">
            <a:xfrm>
              <a:off x="1143000" y="4267200"/>
              <a:ext cx="838200" cy="42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EC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rot="5400000">
              <a:off x="1486694" y="41394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252205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3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3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43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0" grpId="0"/>
      <p:bldP spid="43162" grpId="0"/>
      <p:bldP spid="43164" grpId="0"/>
      <p:bldP spid="431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7"/>
          <p:cNvSpPr txBox="1">
            <a:spLocks noChangeArrowheads="1"/>
          </p:cNvSpPr>
          <p:nvPr/>
        </p:nvSpPr>
        <p:spPr bwMode="auto">
          <a:xfrm>
            <a:off x="142844" y="142852"/>
            <a:ext cx="8929750" cy="659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6600FF"/>
                </a:solidFill>
                <a:latin typeface="Arial Narrow" pitchFamily="34" charset="0"/>
              </a:rPr>
              <a:t>Graded dose-response curves are used to determine:</a:t>
            </a:r>
          </a:p>
          <a:p>
            <a:r>
              <a:rPr lang="en-US" sz="800" b="1" dirty="0" smtClean="0">
                <a:latin typeface="Arial Narrow" pitchFamily="34" charset="0"/>
              </a:rPr>
              <a:t>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0" lvl="1"/>
            <a:r>
              <a:rPr lang="en-US" sz="2800" b="1" dirty="0" smtClean="0">
                <a:solidFill>
                  <a:srgbClr val="C00000"/>
                </a:solidFill>
              </a:rPr>
              <a:t>Maximum Efficacy  (Emax): </a:t>
            </a:r>
            <a:r>
              <a:rPr lang="en-US" sz="2800" dirty="0" smtClean="0"/>
              <a:t>is the maximal biological response produced by a drug.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 sz="1000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C00000"/>
                </a:solidFill>
              </a:rPr>
              <a:t>Median Effective concentration (EC50): 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r>
              <a:rPr lang="en-US" sz="2800" dirty="0" smtClean="0"/>
              <a:t> is the concentration of the drug that gives 50% of the maximal response (Emax). </a:t>
            </a:r>
          </a:p>
          <a:p>
            <a:pPr>
              <a:lnSpc>
                <a:spcPct val="120000"/>
              </a:lnSpc>
              <a:buFont typeface="Courier New" pitchFamily="49" charset="0"/>
              <a:buChar char="o"/>
            </a:pPr>
            <a:endParaRPr lang="en-US" sz="1000" dirty="0" smtClean="0"/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Potency: </a:t>
            </a:r>
            <a:r>
              <a:rPr lang="en-US" sz="2800" dirty="0" smtClean="0"/>
              <a:t>the concentration of drug required to produce a specified response (50% of the maximal response = EC50).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Potency: </a:t>
            </a:r>
            <a:r>
              <a:rPr lang="en-US" sz="2800" dirty="0" smtClean="0"/>
              <a:t>is inversely proportional to EC 50.</a:t>
            </a:r>
            <a:endParaRPr lang="en-US" sz="2800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endParaRPr lang="en-US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 t="27046"/>
          <a:stretch>
            <a:fillRect/>
          </a:stretch>
        </p:blipFill>
        <p:spPr bwMode="auto">
          <a:xfrm>
            <a:off x="285720" y="357166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20000"/>
          </a:blip>
          <a:srcRect/>
          <a:stretch>
            <a:fillRect/>
          </a:stretch>
        </p:blipFill>
        <p:spPr>
          <a:xfrm>
            <a:off x="179388" y="188913"/>
            <a:ext cx="4321175" cy="6335712"/>
          </a:xfr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lum bright="-22000"/>
          </a:blip>
          <a:srcRect/>
          <a:stretch>
            <a:fillRect/>
          </a:stretch>
        </p:blipFill>
        <p:spPr bwMode="auto">
          <a:xfrm>
            <a:off x="4562475" y="188913"/>
            <a:ext cx="4402138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7"/>
          <p:cNvSpPr txBox="1">
            <a:spLocks noChangeArrowheads="1"/>
          </p:cNvSpPr>
          <p:nvPr/>
        </p:nvSpPr>
        <p:spPr bwMode="auto">
          <a:xfrm>
            <a:off x="142844" y="285728"/>
            <a:ext cx="885831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</a:pP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Quantal Dose-response Curve</a:t>
            </a:r>
          </a:p>
          <a:p>
            <a:pPr marL="514350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 smtClean="0">
                <a:latin typeface="Arial Narrow" pitchFamily="34" charset="0"/>
              </a:rPr>
              <a:t>Relate drug concentration  to % percentage of patients responding </a:t>
            </a:r>
            <a:r>
              <a:rPr lang="en-US" sz="3200" dirty="0" smtClean="0">
                <a:solidFill>
                  <a:srgbClr val="0000FF"/>
                </a:solidFill>
                <a:latin typeface="Arial Narrow" pitchFamily="34" charset="0"/>
              </a:rPr>
              <a:t>(all or none response).</a:t>
            </a:r>
          </a:p>
          <a:p>
            <a:pPr marL="514350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 smtClean="0">
                <a:latin typeface="Arial Narrow" pitchFamily="34" charset="0"/>
              </a:rPr>
              <a:t>The response may be </a:t>
            </a:r>
            <a:r>
              <a:rPr lang="en-US" sz="3200" dirty="0" smtClean="0">
                <a:solidFill>
                  <a:srgbClr val="C00000"/>
                </a:solidFill>
                <a:latin typeface="Arial Narrow" pitchFamily="34" charset="0"/>
              </a:rPr>
              <a:t>therapeutic response, adverse effect or lethal effect. </a:t>
            </a:r>
          </a:p>
          <a:p>
            <a:pPr marL="514350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 smtClean="0">
                <a:latin typeface="Arial Narrow" pitchFamily="34" charset="0"/>
                <a:sym typeface="Wingdings 3" pitchFamily="18" charset="2"/>
              </a:rPr>
              <a:t>e.g. </a:t>
            </a:r>
            <a:r>
              <a:rPr lang="en-US" sz="3200" dirty="0" smtClean="0">
                <a:latin typeface="Arial Narrow" pitchFamily="34" charset="0"/>
              </a:rPr>
              <a:t>prevention of convulsion, arrhythmias or death.</a:t>
            </a:r>
          </a:p>
          <a:p>
            <a:pPr marL="514350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</a:rPr>
              <a:t>Used to determine </a:t>
            </a:r>
          </a:p>
          <a:p>
            <a:pPr marL="971550" lvl="1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 smtClean="0">
                <a:latin typeface="Arial Narrow" pitchFamily="34" charset="0"/>
              </a:rPr>
              <a:t>ED50</a:t>
            </a:r>
          </a:p>
          <a:p>
            <a:pPr marL="971550" lvl="1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 smtClean="0">
                <a:latin typeface="Arial Narrow" pitchFamily="34" charset="0"/>
              </a:rPr>
              <a:t>TD50 &amp; LD50 </a:t>
            </a:r>
          </a:p>
          <a:p>
            <a:pPr marL="971550" lvl="1" indent="-514350">
              <a:spcBef>
                <a:spcPts val="1200"/>
              </a:spcBef>
              <a:buFont typeface="Courier New" pitchFamily="49" charset="0"/>
              <a:buChar char="o"/>
            </a:pPr>
            <a:r>
              <a:rPr lang="en-US" sz="3200" dirty="0">
                <a:latin typeface="Arial Narrow" pitchFamily="34" charset="0"/>
              </a:rPr>
              <a:t>T</a:t>
            </a:r>
            <a:r>
              <a:rPr lang="en-US" sz="3200" dirty="0" smtClean="0">
                <a:latin typeface="Arial Narrow" pitchFamily="34" charset="0"/>
              </a:rPr>
              <a:t>herapeutic index.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50182" name="Picture 24"/>
          <p:cNvPicPr>
            <a:picLocks noChangeAspect="1" noChangeArrowheads="1"/>
          </p:cNvPicPr>
          <p:nvPr/>
        </p:nvPicPr>
        <p:blipFill>
          <a:blip r:embed="rId2" cstate="print"/>
          <a:srcRect l="3359" t="2083" r="4266" b="2083"/>
          <a:stretch>
            <a:fillRect/>
          </a:stretch>
        </p:blipFill>
        <p:spPr bwMode="auto">
          <a:xfrm>
            <a:off x="609600" y="838200"/>
            <a:ext cx="5867400" cy="4983271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84" name="Rectangle 11"/>
          <p:cNvSpPr>
            <a:spLocks noChangeArrowheads="1"/>
          </p:cNvSpPr>
          <p:nvPr/>
        </p:nvSpPr>
        <p:spPr bwMode="auto">
          <a:xfrm>
            <a:off x="152400" y="142875"/>
            <a:ext cx="4572000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prstClr val="white"/>
                </a:solidFill>
                <a:latin typeface="Arial Narrow" pitchFamily="34" charset="0"/>
              </a:rPr>
              <a:t>QANTAL DOSE RESPONSE CURVE</a:t>
            </a:r>
          </a:p>
        </p:txBody>
      </p:sp>
      <p:sp>
        <p:nvSpPr>
          <p:cNvPr id="7" name="TextBox 43"/>
          <p:cNvSpPr txBox="1">
            <a:spLocks noChangeArrowheads="1"/>
          </p:cNvSpPr>
          <p:nvPr/>
        </p:nvSpPr>
        <p:spPr bwMode="auto">
          <a:xfrm>
            <a:off x="4787720" y="165279"/>
            <a:ext cx="3060879" cy="424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0060A2"/>
                </a:solidFill>
                <a:latin typeface="Arial Narrow" pitchFamily="34" charset="0"/>
              </a:rPr>
              <a:t>All-non responses</a:t>
            </a:r>
            <a:endParaRPr lang="en-US" sz="2400" b="1" dirty="0">
              <a:solidFill>
                <a:srgbClr val="0060A2"/>
              </a:solidFill>
              <a:latin typeface="Arial Narrow" pitchFamily="34" charset="0"/>
            </a:endParaRPr>
          </a:p>
        </p:txBody>
      </p:sp>
      <p:sp>
        <p:nvSpPr>
          <p:cNvPr id="8" name="TextBox 43"/>
          <p:cNvSpPr txBox="1">
            <a:spLocks noChangeArrowheads="1"/>
          </p:cNvSpPr>
          <p:nvPr/>
        </p:nvSpPr>
        <p:spPr bwMode="auto">
          <a:xfrm>
            <a:off x="4763037" y="609600"/>
            <a:ext cx="3048000" cy="923330"/>
          </a:xfrm>
          <a:prstGeom prst="rect">
            <a:avLst/>
          </a:prstGeom>
          <a:solidFill>
            <a:srgbClr val="FFFF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b="1" i="1" dirty="0" smtClean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specified </a:t>
            </a:r>
            <a:r>
              <a:rPr lang="en-US" sz="2000" b="1" i="1" dirty="0" smtClean="0">
                <a:solidFill>
                  <a:prstClr val="black"/>
                </a:solidFill>
                <a:latin typeface="Arial Narrow" pitchFamily="34" charset="0"/>
              </a:rPr>
              <a:t>therap. 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response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 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adverse response </a:t>
            </a:r>
          </a:p>
          <a:p>
            <a:pPr>
              <a:lnSpc>
                <a:spcPct val="90000"/>
              </a:lnSpc>
            </a:pP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2000" b="1" i="1" dirty="0">
                <a:solidFill>
                  <a:srgbClr val="FF00FF"/>
                </a:solidFill>
                <a:latin typeface="Arial Narrow" pitchFamily="34" charset="0"/>
              </a:rPr>
              <a:t>*</a:t>
            </a:r>
            <a:r>
              <a:rPr lang="en-US" sz="2000" b="1" i="1" dirty="0">
                <a:solidFill>
                  <a:prstClr val="black"/>
                </a:solidFill>
                <a:latin typeface="Arial Narrow" pitchFamily="34" charset="0"/>
              </a:rPr>
              <a:t> lethal </a:t>
            </a:r>
            <a:r>
              <a:rPr lang="en-US" sz="2000" b="1" i="1" dirty="0" smtClean="0">
                <a:solidFill>
                  <a:prstClr val="black"/>
                </a:solidFill>
                <a:latin typeface="Arial Narrow" pitchFamily="34" charset="0"/>
              </a:rPr>
              <a:t>outcome</a:t>
            </a:r>
            <a:endParaRPr lang="en-US" sz="2000" b="1" i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pic>
        <p:nvPicPr>
          <p:cNvPr id="50180" name="Picture 22"/>
          <p:cNvPicPr>
            <a:picLocks noChangeAspect="1" noChangeArrowheads="1"/>
          </p:cNvPicPr>
          <p:nvPr/>
        </p:nvPicPr>
        <p:blipFill>
          <a:blip r:embed="rId3" cstate="print"/>
          <a:srcRect t="31809"/>
          <a:stretch>
            <a:fillRect/>
          </a:stretch>
        </p:blipFill>
        <p:spPr bwMode="auto">
          <a:xfrm>
            <a:off x="6400800" y="152400"/>
            <a:ext cx="25146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3"/>
          <p:cNvPicPr>
            <a:picLocks noChangeAspect="1" noChangeArrowheads="1"/>
          </p:cNvPicPr>
          <p:nvPr/>
        </p:nvPicPr>
        <p:blipFill>
          <a:blip r:embed="rId4" cstate="print"/>
          <a:srcRect l="17073" r="12195"/>
          <a:stretch>
            <a:fillRect/>
          </a:stretch>
        </p:blipFill>
        <p:spPr bwMode="auto">
          <a:xfrm>
            <a:off x="6096000" y="495837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520263" y="3429000"/>
            <a:ext cx="4547536" cy="2819400"/>
            <a:chOff x="5470967" y="3581400"/>
            <a:chExt cx="3977833" cy="2438400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-20000" contrast="40000"/>
            </a:blip>
            <a:srcRect l="4927" t="2703" r="50727" b="16216"/>
            <a:stretch>
              <a:fillRect/>
            </a:stretch>
          </p:blipFill>
          <p:spPr bwMode="auto">
            <a:xfrm>
              <a:off x="5791200" y="3581400"/>
              <a:ext cx="36576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 rot="16200000">
              <a:off x="4401184" y="4651183"/>
              <a:ext cx="2438399" cy="2988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 dirty="0" smtClean="0">
                  <a:solidFill>
                    <a:srgbClr val="FF3399"/>
                  </a:solidFill>
                  <a:latin typeface="Arial Narrow" pitchFamily="34" charset="0"/>
                </a:rPr>
                <a:t>% </a:t>
              </a:r>
              <a:r>
                <a:rPr lang="en-US" b="1" dirty="0">
                  <a:solidFill>
                    <a:srgbClr val="FF3399"/>
                  </a:solidFill>
                  <a:latin typeface="Arial Narrow" pitchFamily="34" charset="0"/>
                </a:rPr>
                <a:t> </a:t>
              </a:r>
              <a:r>
                <a:rPr lang="en-US" b="1" dirty="0" smtClean="0">
                  <a:solidFill>
                    <a:srgbClr val="FF3399"/>
                  </a:solidFill>
                  <a:latin typeface="Arial Narrow" pitchFamily="34" charset="0"/>
                </a:rPr>
                <a:t>responding</a:t>
              </a:r>
              <a:endParaRPr lang="en-US" b="1" dirty="0">
                <a:solidFill>
                  <a:srgbClr val="FF3399"/>
                </a:solidFill>
                <a:latin typeface="Arial Narrow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00800" y="3581400"/>
              <a:ext cx="1752600" cy="228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Box 43"/>
          <p:cNvSpPr txBox="1">
            <a:spLocks noChangeArrowheads="1"/>
          </p:cNvSpPr>
          <p:nvPr/>
        </p:nvSpPr>
        <p:spPr bwMode="auto">
          <a:xfrm>
            <a:off x="4419600" y="6325674"/>
            <a:ext cx="4572000" cy="397032"/>
          </a:xfrm>
          <a:prstGeom prst="rect">
            <a:avLst/>
          </a:prstGeom>
          <a:solidFill>
            <a:srgbClr val="FFFFFF">
              <a:alpha val="43922"/>
            </a:srgbClr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b="1" dirty="0" smtClean="0">
                <a:solidFill>
                  <a:srgbClr val="FF3399"/>
                </a:solidFill>
                <a:latin typeface="Arial Narrow" pitchFamily="34" charset="0"/>
              </a:rPr>
              <a:t>Dose-frequency relationship</a:t>
            </a:r>
            <a:endParaRPr lang="en-US" sz="2200" b="1" dirty="0">
              <a:solidFill>
                <a:srgbClr val="FF3399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89105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0"/>
            <a:ext cx="8715436" cy="6310335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Median Effective Dose (ED50): 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is a dose of the drug</a:t>
            </a:r>
          </a:p>
          <a:p>
            <a:pPr algn="l" rtl="0">
              <a:buNone/>
            </a:pP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required to produce </a:t>
            </a: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a therapeutic effect 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in 50% of</a:t>
            </a:r>
          </a:p>
          <a:p>
            <a:pPr algn="l" rtl="0">
              <a:buNone/>
            </a:pP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patients.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  <a:latin typeface="Arial Narrow" pitchFamily="34" charset="0"/>
              <a:cs typeface="Arial" pitchFamily="34" charset="0"/>
              <a:sym typeface="Wingdings 3" pitchFamily="18" charset="2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Median Toxic Dose (TD50)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: is the dose of a drug</a:t>
            </a:r>
          </a:p>
          <a:p>
            <a:pPr>
              <a:buNone/>
            </a:pP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required to produce </a:t>
            </a: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toxic effects 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in 50 % of patients.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  <a:latin typeface="Arial Narrow" pitchFamily="34" charset="0"/>
              <a:cs typeface="Arial" pitchFamily="34" charset="0"/>
              <a:sym typeface="Wingdings 3" pitchFamily="18" charset="2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Median Lethal Dose (LD50): 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is the dose of a drug</a:t>
            </a:r>
          </a:p>
          <a:p>
            <a:pPr>
              <a:buNone/>
            </a:pP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required to produce </a:t>
            </a:r>
            <a:r>
              <a:rPr lang="en-US" b="1" dirty="0" smtClean="0">
                <a:solidFill>
                  <a:srgbClr val="0000FF"/>
                </a:solidFill>
                <a:latin typeface="Arial Narrow" pitchFamily="34" charset="0"/>
                <a:cs typeface="Arial" pitchFamily="34" charset="0"/>
                <a:sym typeface="Wingdings 3" pitchFamily="18" charset="2"/>
              </a:rPr>
              <a:t>death</a:t>
            </a:r>
            <a:r>
              <a:rPr lang="en-US" b="1" dirty="0" smtClean="0">
                <a:latin typeface="Arial Narrow" pitchFamily="34" charset="0"/>
                <a:cs typeface="Arial" pitchFamily="34" charset="0"/>
                <a:sym typeface="Wingdings 3" pitchFamily="18" charset="2"/>
              </a:rPr>
              <a:t> in 50 % of patients.</a:t>
            </a: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  <a:latin typeface="Arial Narrow" pitchFamily="34" charset="0"/>
              <a:cs typeface="Arial" pitchFamily="34" charset="0"/>
              <a:sym typeface="Wingdings 3" pitchFamily="18" charset="2"/>
            </a:endParaRPr>
          </a:p>
          <a:p>
            <a:pPr algn="l" rtl="0">
              <a:buFont typeface="Wingdings" pitchFamily="2" charset="2"/>
              <a:buNone/>
            </a:pPr>
            <a:endParaRPr lang="en-US" b="1" dirty="0"/>
          </a:p>
          <a:p>
            <a:pPr algn="l" rtl="0">
              <a:buFont typeface="Wingdings" pitchFamily="2" charset="2"/>
              <a:buNone/>
            </a:pP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heavy" dirty="0">
              <a:uFill>
                <a:solidFill>
                  <a:srgbClr val="0000CC"/>
                </a:solidFill>
              </a:uFill>
            </a:endParaRPr>
          </a:p>
        </p:txBody>
      </p:sp>
      <p:grpSp>
        <p:nvGrpSpPr>
          <p:cNvPr id="2" name="Group 283"/>
          <p:cNvGrpSpPr>
            <a:grpSpLocks/>
          </p:cNvGrpSpPr>
          <p:nvPr/>
        </p:nvGrpSpPr>
        <p:grpSpPr bwMode="auto">
          <a:xfrm>
            <a:off x="807279" y="644769"/>
            <a:ext cx="6584120" cy="3044093"/>
            <a:chOff x="2752" y="1088"/>
            <a:chExt cx="2624" cy="2624"/>
          </a:xfrm>
        </p:grpSpPr>
        <p:grpSp>
          <p:nvGrpSpPr>
            <p:cNvPr id="3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5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71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0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7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38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" name="Rectangle 328"/>
          <p:cNvSpPr>
            <a:spLocks noChangeArrowheads="1"/>
          </p:cNvSpPr>
          <p:nvPr/>
        </p:nvSpPr>
        <p:spPr bwMode="auto">
          <a:xfrm>
            <a:off x="636642" y="3503247"/>
            <a:ext cx="219062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29" name="Rectangle 329"/>
          <p:cNvSpPr>
            <a:spLocks noChangeArrowheads="1"/>
          </p:cNvSpPr>
          <p:nvPr/>
        </p:nvSpPr>
        <p:spPr bwMode="auto">
          <a:xfrm>
            <a:off x="396827" y="2909278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20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0" name="Rectangle 330"/>
          <p:cNvSpPr>
            <a:spLocks noChangeArrowheads="1"/>
          </p:cNvSpPr>
          <p:nvPr/>
        </p:nvSpPr>
        <p:spPr bwMode="auto">
          <a:xfrm>
            <a:off x="396827" y="2315308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40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1" name="Rectangle 331"/>
          <p:cNvSpPr>
            <a:spLocks noChangeArrowheads="1"/>
          </p:cNvSpPr>
          <p:nvPr/>
        </p:nvSpPr>
        <p:spPr bwMode="auto">
          <a:xfrm>
            <a:off x="396827" y="1722499"/>
            <a:ext cx="435818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60</a:t>
            </a:r>
            <a:endParaRPr lang="en-US" sz="1400" b="1">
              <a:solidFill>
                <a:srgbClr val="1E4778"/>
              </a:solidFill>
            </a:endParaRPr>
          </a:p>
        </p:txBody>
      </p:sp>
      <p:sp>
        <p:nvSpPr>
          <p:cNvPr id="32" name="Rectangle 332"/>
          <p:cNvSpPr>
            <a:spLocks noChangeArrowheads="1"/>
          </p:cNvSpPr>
          <p:nvPr/>
        </p:nvSpPr>
        <p:spPr bwMode="auto">
          <a:xfrm>
            <a:off x="396827" y="1128529"/>
            <a:ext cx="435818" cy="22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 dirty="0">
                <a:solidFill>
                  <a:srgbClr val="1E4778"/>
                </a:solidFill>
                <a:latin typeface="Geneva" charset="0"/>
              </a:rPr>
              <a:t>80</a:t>
            </a:r>
            <a:endParaRPr lang="en-US" sz="1400" b="1" dirty="0">
              <a:solidFill>
                <a:srgbClr val="1E4778"/>
              </a:solidFill>
            </a:endParaRPr>
          </a:p>
        </p:txBody>
      </p:sp>
      <p:sp>
        <p:nvSpPr>
          <p:cNvPr id="33" name="Rectangle 333"/>
          <p:cNvSpPr>
            <a:spLocks noChangeArrowheads="1"/>
          </p:cNvSpPr>
          <p:nvPr/>
        </p:nvSpPr>
        <p:spPr bwMode="auto">
          <a:xfrm>
            <a:off x="152400" y="533400"/>
            <a:ext cx="654880" cy="2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rtl="1"/>
            <a:r>
              <a:rPr lang="en-US" sz="1500" b="1">
                <a:solidFill>
                  <a:srgbClr val="1E4778"/>
                </a:solidFill>
                <a:latin typeface="Geneva" charset="0"/>
              </a:rPr>
              <a:t>100</a:t>
            </a:r>
            <a:endParaRPr lang="en-US" sz="1400" b="1">
              <a:solidFill>
                <a:srgbClr val="1E4778"/>
              </a:solidFill>
            </a:endParaRPr>
          </a:p>
        </p:txBody>
      </p:sp>
      <p:grpSp>
        <p:nvGrpSpPr>
          <p:cNvPr id="8" name="Group 334"/>
          <p:cNvGrpSpPr>
            <a:grpSpLocks/>
          </p:cNvGrpSpPr>
          <p:nvPr/>
        </p:nvGrpSpPr>
        <p:grpSpPr bwMode="auto">
          <a:xfrm>
            <a:off x="982529" y="3713224"/>
            <a:ext cx="5259791" cy="228539"/>
            <a:chOff x="1900" y="3733"/>
            <a:chExt cx="2281" cy="197"/>
          </a:xfrm>
        </p:grpSpPr>
        <p:sp>
          <p:nvSpPr>
            <p:cNvPr id="24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5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6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7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grpSp>
        <p:nvGrpSpPr>
          <p:cNvPr id="9" name="Group 255"/>
          <p:cNvGrpSpPr>
            <a:grpSpLocks/>
          </p:cNvGrpSpPr>
          <p:nvPr/>
        </p:nvGrpSpPr>
        <p:grpSpPr bwMode="auto">
          <a:xfrm>
            <a:off x="990599" y="728868"/>
            <a:ext cx="2667000" cy="2871238"/>
            <a:chOff x="1888" y="1152"/>
            <a:chExt cx="2549" cy="2475"/>
          </a:xfrm>
        </p:grpSpPr>
        <p:sp>
          <p:nvSpPr>
            <p:cNvPr id="170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" name="Text Box 340"/>
          <p:cNvSpPr txBox="1">
            <a:spLocks noChangeArrowheads="1"/>
          </p:cNvSpPr>
          <p:nvPr/>
        </p:nvSpPr>
        <p:spPr bwMode="auto">
          <a:xfrm>
            <a:off x="6705599" y="320040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[Dose]</a:t>
            </a:r>
            <a:endParaRPr lang="en-US" sz="2000" b="1" dirty="0">
              <a:solidFill>
                <a:srgbClr val="0051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0" name="Group 341"/>
          <p:cNvGrpSpPr>
            <a:grpSpLocks/>
          </p:cNvGrpSpPr>
          <p:nvPr/>
        </p:nvGrpSpPr>
        <p:grpSpPr bwMode="auto">
          <a:xfrm>
            <a:off x="990599" y="2133600"/>
            <a:ext cx="1447800" cy="1495425"/>
            <a:chOff x="8658" y="1552"/>
            <a:chExt cx="215" cy="942"/>
          </a:xfrm>
        </p:grpSpPr>
        <p:sp>
          <p:nvSpPr>
            <p:cNvPr id="111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255"/>
          <p:cNvGrpSpPr>
            <a:grpSpLocks/>
          </p:cNvGrpSpPr>
          <p:nvPr/>
        </p:nvGrpSpPr>
        <p:grpSpPr bwMode="auto">
          <a:xfrm>
            <a:off x="2057399" y="735496"/>
            <a:ext cx="3124200" cy="2871238"/>
            <a:chOff x="1888" y="1152"/>
            <a:chExt cx="2549" cy="2475"/>
          </a:xfrm>
        </p:grpSpPr>
        <p:sp>
          <p:nvSpPr>
            <p:cNvPr id="198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255"/>
          <p:cNvGrpSpPr>
            <a:grpSpLocks/>
          </p:cNvGrpSpPr>
          <p:nvPr/>
        </p:nvGrpSpPr>
        <p:grpSpPr bwMode="auto">
          <a:xfrm>
            <a:off x="3962399" y="734846"/>
            <a:ext cx="3276600" cy="2871238"/>
            <a:chOff x="1888" y="1152"/>
            <a:chExt cx="2549" cy="2475"/>
          </a:xfrm>
        </p:grpSpPr>
        <p:sp>
          <p:nvSpPr>
            <p:cNvPr id="226" name="Line 256"/>
            <p:cNvSpPr>
              <a:spLocks noChangeShapeType="1"/>
            </p:cNvSpPr>
            <p:nvPr/>
          </p:nvSpPr>
          <p:spPr bwMode="auto">
            <a:xfrm flipV="1">
              <a:off x="1888" y="3531"/>
              <a:ext cx="480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257"/>
            <p:cNvSpPr>
              <a:spLocks noChangeShapeType="1"/>
            </p:cNvSpPr>
            <p:nvPr/>
          </p:nvSpPr>
          <p:spPr bwMode="auto">
            <a:xfrm flipV="1">
              <a:off x="2368" y="3413"/>
              <a:ext cx="21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258"/>
            <p:cNvSpPr>
              <a:spLocks noChangeShapeType="1"/>
            </p:cNvSpPr>
            <p:nvPr/>
          </p:nvSpPr>
          <p:spPr bwMode="auto">
            <a:xfrm flipV="1">
              <a:off x="2581" y="3221"/>
              <a:ext cx="203" cy="19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259"/>
            <p:cNvSpPr>
              <a:spLocks noChangeShapeType="1"/>
            </p:cNvSpPr>
            <p:nvPr/>
          </p:nvSpPr>
          <p:spPr bwMode="auto">
            <a:xfrm flipV="1">
              <a:off x="2784" y="2912"/>
              <a:ext cx="213" cy="30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260"/>
            <p:cNvSpPr>
              <a:spLocks noChangeShapeType="1"/>
            </p:cNvSpPr>
            <p:nvPr/>
          </p:nvSpPr>
          <p:spPr bwMode="auto">
            <a:xfrm flipV="1">
              <a:off x="2997" y="2688"/>
              <a:ext cx="118" cy="224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261"/>
            <p:cNvSpPr>
              <a:spLocks noChangeShapeType="1"/>
            </p:cNvSpPr>
            <p:nvPr/>
          </p:nvSpPr>
          <p:spPr bwMode="auto">
            <a:xfrm flipV="1">
              <a:off x="3115" y="2507"/>
              <a:ext cx="85" cy="18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262"/>
            <p:cNvSpPr>
              <a:spLocks noChangeShapeType="1"/>
            </p:cNvSpPr>
            <p:nvPr/>
          </p:nvSpPr>
          <p:spPr bwMode="auto">
            <a:xfrm flipV="1">
              <a:off x="3200" y="2368"/>
              <a:ext cx="75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263"/>
            <p:cNvSpPr>
              <a:spLocks noChangeShapeType="1"/>
            </p:cNvSpPr>
            <p:nvPr/>
          </p:nvSpPr>
          <p:spPr bwMode="auto">
            <a:xfrm flipV="1">
              <a:off x="3275" y="2229"/>
              <a:ext cx="64" cy="139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264"/>
            <p:cNvSpPr>
              <a:spLocks noChangeShapeType="1"/>
            </p:cNvSpPr>
            <p:nvPr/>
          </p:nvSpPr>
          <p:spPr bwMode="auto">
            <a:xfrm flipV="1">
              <a:off x="3339" y="2112"/>
              <a:ext cx="53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265"/>
            <p:cNvSpPr>
              <a:spLocks noChangeShapeType="1"/>
            </p:cNvSpPr>
            <p:nvPr/>
          </p:nvSpPr>
          <p:spPr bwMode="auto">
            <a:xfrm flipV="1">
              <a:off x="3392" y="2016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266"/>
            <p:cNvSpPr>
              <a:spLocks noChangeShapeType="1"/>
            </p:cNvSpPr>
            <p:nvPr/>
          </p:nvSpPr>
          <p:spPr bwMode="auto">
            <a:xfrm flipV="1">
              <a:off x="3445" y="1941"/>
              <a:ext cx="32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67"/>
            <p:cNvSpPr>
              <a:spLocks noChangeShapeType="1"/>
            </p:cNvSpPr>
            <p:nvPr/>
          </p:nvSpPr>
          <p:spPr bwMode="auto">
            <a:xfrm flipV="1">
              <a:off x="3477" y="1824"/>
              <a:ext cx="75" cy="117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68"/>
            <p:cNvSpPr>
              <a:spLocks noChangeShapeType="1"/>
            </p:cNvSpPr>
            <p:nvPr/>
          </p:nvSpPr>
          <p:spPr bwMode="auto">
            <a:xfrm flipV="1">
              <a:off x="3552" y="1728"/>
              <a:ext cx="53" cy="96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69"/>
            <p:cNvSpPr>
              <a:spLocks noChangeShapeType="1"/>
            </p:cNvSpPr>
            <p:nvPr/>
          </p:nvSpPr>
          <p:spPr bwMode="auto">
            <a:xfrm flipV="1">
              <a:off x="3605" y="1653"/>
              <a:ext cx="43" cy="75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70"/>
            <p:cNvSpPr>
              <a:spLocks noChangeShapeType="1"/>
            </p:cNvSpPr>
            <p:nvPr/>
          </p:nvSpPr>
          <p:spPr bwMode="auto">
            <a:xfrm flipV="1">
              <a:off x="3648" y="1600"/>
              <a:ext cx="43" cy="5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271"/>
            <p:cNvSpPr>
              <a:spLocks noChangeShapeType="1"/>
            </p:cNvSpPr>
            <p:nvPr/>
          </p:nvSpPr>
          <p:spPr bwMode="auto">
            <a:xfrm flipV="1">
              <a:off x="3691" y="1557"/>
              <a:ext cx="32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272"/>
            <p:cNvSpPr>
              <a:spLocks noChangeShapeType="1"/>
            </p:cNvSpPr>
            <p:nvPr/>
          </p:nvSpPr>
          <p:spPr bwMode="auto">
            <a:xfrm flipV="1">
              <a:off x="3723" y="1515"/>
              <a:ext cx="32" cy="4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73"/>
            <p:cNvSpPr>
              <a:spLocks noChangeShapeType="1"/>
            </p:cNvSpPr>
            <p:nvPr/>
          </p:nvSpPr>
          <p:spPr bwMode="auto">
            <a:xfrm flipV="1">
              <a:off x="3755" y="1483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274"/>
            <p:cNvSpPr>
              <a:spLocks noChangeShapeType="1"/>
            </p:cNvSpPr>
            <p:nvPr/>
          </p:nvSpPr>
          <p:spPr bwMode="auto">
            <a:xfrm flipV="1">
              <a:off x="3787" y="1451"/>
              <a:ext cx="21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275"/>
            <p:cNvSpPr>
              <a:spLocks noChangeShapeType="1"/>
            </p:cNvSpPr>
            <p:nvPr/>
          </p:nvSpPr>
          <p:spPr bwMode="auto">
            <a:xfrm flipV="1">
              <a:off x="3808" y="1408"/>
              <a:ext cx="53" cy="43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76"/>
            <p:cNvSpPr>
              <a:spLocks noChangeShapeType="1"/>
            </p:cNvSpPr>
            <p:nvPr/>
          </p:nvSpPr>
          <p:spPr bwMode="auto">
            <a:xfrm flipV="1">
              <a:off x="3861" y="1376"/>
              <a:ext cx="32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277"/>
            <p:cNvSpPr>
              <a:spLocks noChangeShapeType="1"/>
            </p:cNvSpPr>
            <p:nvPr/>
          </p:nvSpPr>
          <p:spPr bwMode="auto">
            <a:xfrm flipV="1">
              <a:off x="3893" y="1344"/>
              <a:ext cx="43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278"/>
            <p:cNvSpPr>
              <a:spLocks noChangeShapeType="1"/>
            </p:cNvSpPr>
            <p:nvPr/>
          </p:nvSpPr>
          <p:spPr bwMode="auto">
            <a:xfrm flipV="1">
              <a:off x="3936" y="1323"/>
              <a:ext cx="32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79"/>
            <p:cNvSpPr>
              <a:spLocks noChangeShapeType="1"/>
            </p:cNvSpPr>
            <p:nvPr/>
          </p:nvSpPr>
          <p:spPr bwMode="auto">
            <a:xfrm flipV="1">
              <a:off x="3968" y="1205"/>
              <a:ext cx="203" cy="118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280"/>
            <p:cNvSpPr>
              <a:spLocks noChangeShapeType="1"/>
            </p:cNvSpPr>
            <p:nvPr/>
          </p:nvSpPr>
          <p:spPr bwMode="auto">
            <a:xfrm flipV="1">
              <a:off x="4171" y="1173"/>
              <a:ext cx="128" cy="32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281"/>
            <p:cNvSpPr>
              <a:spLocks noChangeShapeType="1"/>
            </p:cNvSpPr>
            <p:nvPr/>
          </p:nvSpPr>
          <p:spPr bwMode="auto">
            <a:xfrm flipV="1">
              <a:off x="4299" y="1152"/>
              <a:ext cx="85" cy="21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82"/>
            <p:cNvSpPr>
              <a:spLocks noChangeShapeType="1"/>
            </p:cNvSpPr>
            <p:nvPr/>
          </p:nvSpPr>
          <p:spPr bwMode="auto">
            <a:xfrm>
              <a:off x="4384" y="1152"/>
              <a:ext cx="53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264"/>
          <p:cNvGrpSpPr/>
          <p:nvPr/>
        </p:nvGrpSpPr>
        <p:grpSpPr>
          <a:xfrm>
            <a:off x="2233602" y="2667000"/>
            <a:ext cx="838200" cy="659487"/>
            <a:chOff x="3240111" y="4038600"/>
            <a:chExt cx="838200" cy="659487"/>
          </a:xfrm>
        </p:grpSpPr>
        <p:sp>
          <p:nvSpPr>
            <p:cNvPr id="253" name="Text Box 120"/>
            <p:cNvSpPr txBox="1">
              <a:spLocks noChangeArrowheads="1"/>
            </p:cNvSpPr>
            <p:nvPr/>
          </p:nvSpPr>
          <p:spPr bwMode="auto">
            <a:xfrm>
              <a:off x="3240111" y="4267200"/>
              <a:ext cx="838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E</a:t>
              </a:r>
              <a:r>
                <a:rPr lang="en-US" sz="2200" b="1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D</a:t>
              </a:r>
              <a:r>
                <a:rPr lang="en-US" sz="2200" b="1" baseline="-25000" dirty="0" smtClean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54" name="Straight Arrow Connector 253"/>
            <p:cNvCxnSpPr/>
            <p:nvPr/>
          </p:nvCxnSpPr>
          <p:spPr>
            <a:xfrm rot="5400000">
              <a:off x="3467894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341"/>
          <p:cNvGrpSpPr>
            <a:grpSpLocks/>
          </p:cNvGrpSpPr>
          <p:nvPr/>
        </p:nvGrpSpPr>
        <p:grpSpPr bwMode="auto">
          <a:xfrm>
            <a:off x="990599" y="2133600"/>
            <a:ext cx="2743200" cy="1495425"/>
            <a:chOff x="8658" y="1552"/>
            <a:chExt cx="215" cy="942"/>
          </a:xfrm>
        </p:grpSpPr>
        <p:sp>
          <p:nvSpPr>
            <p:cNvPr id="256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341"/>
          <p:cNvGrpSpPr>
            <a:grpSpLocks/>
          </p:cNvGrpSpPr>
          <p:nvPr/>
        </p:nvGrpSpPr>
        <p:grpSpPr bwMode="auto">
          <a:xfrm>
            <a:off x="990600" y="2125731"/>
            <a:ext cx="4724400" cy="1495425"/>
            <a:chOff x="8658" y="1552"/>
            <a:chExt cx="215" cy="942"/>
          </a:xfrm>
        </p:grpSpPr>
        <p:sp>
          <p:nvSpPr>
            <p:cNvPr id="259" name="Line 342"/>
            <p:cNvSpPr>
              <a:spLocks noChangeShapeType="1"/>
            </p:cNvSpPr>
            <p:nvPr/>
          </p:nvSpPr>
          <p:spPr bwMode="auto">
            <a:xfrm>
              <a:off x="8873" y="1560"/>
              <a:ext cx="0" cy="934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343"/>
            <p:cNvSpPr>
              <a:spLocks noChangeShapeType="1"/>
            </p:cNvSpPr>
            <p:nvPr/>
          </p:nvSpPr>
          <p:spPr bwMode="auto">
            <a:xfrm>
              <a:off x="8658" y="1552"/>
              <a:ext cx="208" cy="0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1" name="TextBox 43"/>
          <p:cNvSpPr txBox="1">
            <a:spLocks noChangeArrowheads="1"/>
          </p:cNvSpPr>
          <p:nvPr/>
        </p:nvSpPr>
        <p:spPr bwMode="auto">
          <a:xfrm rot="16200000">
            <a:off x="-970917" y="1924683"/>
            <a:ext cx="281939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b="1" dirty="0" smtClean="0">
                <a:solidFill>
                  <a:srgbClr val="1E4778"/>
                </a:solidFill>
                <a:latin typeface="Arial Narrow" pitchFamily="34" charset="0"/>
              </a:rPr>
              <a:t>% subjects responding</a:t>
            </a:r>
            <a:endParaRPr lang="en-US" b="1" dirty="0">
              <a:solidFill>
                <a:srgbClr val="1E4778"/>
              </a:solidFill>
              <a:latin typeface="Arial Narrow" pitchFamily="34" charset="0"/>
            </a:endParaRPr>
          </a:p>
        </p:txBody>
      </p:sp>
      <p:sp>
        <p:nvSpPr>
          <p:cNvPr id="262" name="Rectangle 11"/>
          <p:cNvSpPr>
            <a:spLocks noChangeArrowheads="1"/>
          </p:cNvSpPr>
          <p:nvPr/>
        </p:nvSpPr>
        <p:spPr bwMode="auto">
          <a:xfrm>
            <a:off x="152400" y="142875"/>
            <a:ext cx="6934200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QANTAL DOSE RESPONSE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CURVE:  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used to determine</a:t>
            </a:r>
            <a:endParaRPr lang="en-US" sz="24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7" name="Group 265"/>
          <p:cNvGrpSpPr/>
          <p:nvPr/>
        </p:nvGrpSpPr>
        <p:grpSpPr>
          <a:xfrm>
            <a:off x="3667124" y="2819400"/>
            <a:ext cx="762000" cy="579438"/>
            <a:chOff x="4495801" y="4038600"/>
            <a:chExt cx="762000" cy="579438"/>
          </a:xfrm>
        </p:grpSpPr>
        <p:sp>
          <p:nvSpPr>
            <p:cNvPr id="109" name="Text Box 345"/>
            <p:cNvSpPr txBox="1">
              <a:spLocks noChangeArrowheads="1"/>
            </p:cNvSpPr>
            <p:nvPr/>
          </p:nvSpPr>
          <p:spPr bwMode="auto">
            <a:xfrm>
              <a:off x="4495801" y="4191000"/>
              <a:ext cx="762000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TD</a:t>
              </a:r>
              <a:r>
                <a:rPr lang="en-US" sz="2200" b="1" baseline="-25000" dirty="0" smtClean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 rot="5400000">
              <a:off x="47617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266"/>
          <p:cNvGrpSpPr/>
          <p:nvPr/>
        </p:nvGrpSpPr>
        <p:grpSpPr>
          <a:xfrm>
            <a:off x="5667388" y="2590800"/>
            <a:ext cx="762000" cy="659487"/>
            <a:chOff x="6578958" y="4038600"/>
            <a:chExt cx="762000" cy="659487"/>
          </a:xfrm>
        </p:grpSpPr>
        <p:sp>
          <p:nvSpPr>
            <p:cNvPr id="16" name="Text Box 345"/>
            <p:cNvSpPr txBox="1">
              <a:spLocks noChangeArrowheads="1"/>
            </p:cNvSpPr>
            <p:nvPr/>
          </p:nvSpPr>
          <p:spPr bwMode="auto">
            <a:xfrm>
              <a:off x="6578958" y="4267200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LD</a:t>
              </a:r>
              <a:r>
                <a:rPr lang="en-US" sz="2200" b="1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50</a:t>
              </a:r>
              <a:endPara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264" name="Straight Arrow Connector 263"/>
            <p:cNvCxnSpPr/>
            <p:nvPr/>
          </p:nvCxnSpPr>
          <p:spPr>
            <a:xfrm rot="5400000">
              <a:off x="6742906" y="4152106"/>
              <a:ext cx="228600" cy="1588"/>
            </a:xfrm>
            <a:prstGeom prst="straightConnector1">
              <a:avLst/>
            </a:prstGeom>
            <a:ln w="28575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Rectangle 36"/>
          <p:cNvSpPr>
            <a:spLocks noChangeArrowheads="1"/>
          </p:cNvSpPr>
          <p:nvPr/>
        </p:nvSpPr>
        <p:spPr bwMode="auto">
          <a:xfrm>
            <a:off x="444500" y="4214818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50% of individuals exhibit the specified  therapeutic response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sp>
        <p:nvSpPr>
          <p:cNvPr id="269" name="Rectangle 36"/>
          <p:cNvSpPr>
            <a:spLocks noChangeArrowheads="1"/>
          </p:cNvSpPr>
          <p:nvPr/>
        </p:nvSpPr>
        <p:spPr bwMode="auto">
          <a:xfrm>
            <a:off x="3124200" y="3810000"/>
            <a:ext cx="236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2.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Median toxic dose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70" name="Rectangle 36"/>
          <p:cNvSpPr>
            <a:spLocks noChangeArrowheads="1"/>
          </p:cNvSpPr>
          <p:nvPr/>
        </p:nvSpPr>
        <p:spPr bwMode="auto">
          <a:xfrm>
            <a:off x="54864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3. 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Median lethal dose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  <p:sp>
        <p:nvSpPr>
          <p:cNvPr id="271" name="Rectangle 36"/>
          <p:cNvSpPr>
            <a:spLocks noChangeArrowheads="1"/>
          </p:cNvSpPr>
          <p:nvPr/>
        </p:nvSpPr>
        <p:spPr bwMode="auto">
          <a:xfrm>
            <a:off x="457200" y="381000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00CC"/>
                </a:solidFill>
                <a:latin typeface="Arial Narrow" pitchFamily="34" charset="0"/>
              </a:rPr>
              <a:t>1. Median Effective Dose</a:t>
            </a:r>
            <a:endParaRPr lang="en-US" sz="2000" b="1" i="1" dirty="0">
              <a:solidFill>
                <a:srgbClr val="0000CC"/>
              </a:solidFill>
              <a:latin typeface="Arial Narrow" pitchFamily="34" charset="0"/>
            </a:endParaRPr>
          </a:p>
        </p:txBody>
      </p:sp>
      <p:grpSp>
        <p:nvGrpSpPr>
          <p:cNvPr id="19" name="Group 273"/>
          <p:cNvGrpSpPr/>
          <p:nvPr/>
        </p:nvGrpSpPr>
        <p:grpSpPr>
          <a:xfrm>
            <a:off x="4800600" y="23607"/>
            <a:ext cx="4191000" cy="2251994"/>
            <a:chOff x="4800600" y="0"/>
            <a:chExt cx="4191000" cy="2326914"/>
          </a:xfrm>
        </p:grpSpPr>
        <p:sp>
          <p:nvSpPr>
            <p:cNvPr id="272" name="Rectangle 11"/>
            <p:cNvSpPr>
              <a:spLocks noChangeArrowheads="1"/>
            </p:cNvSpPr>
            <p:nvPr/>
          </p:nvSpPr>
          <p:spPr bwMode="auto">
            <a:xfrm>
              <a:off x="4800600" y="1865249"/>
              <a:ext cx="3505200" cy="461665"/>
            </a:xfrm>
            <a:prstGeom prst="rect">
              <a:avLst/>
            </a:prstGeom>
            <a:solidFill>
              <a:srgbClr val="3276C8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latin typeface="Arial Narrow" pitchFamily="34" charset="0"/>
                </a:rPr>
                <a:t>  Predict the safety profile</a:t>
              </a:r>
              <a:endParaRPr lang="en-US" sz="2400" b="1" i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pic>
          <p:nvPicPr>
            <p:cNvPr id="273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86600" y="0"/>
              <a:ext cx="1905000" cy="1841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7" name="Rectangle 11"/>
          <p:cNvSpPr>
            <a:spLocks noChangeArrowheads="1"/>
          </p:cNvSpPr>
          <p:nvPr/>
        </p:nvSpPr>
        <p:spPr bwMode="auto">
          <a:xfrm>
            <a:off x="1295400" y="1524000"/>
            <a:ext cx="20574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Therapeutic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0" name="Rectangle 11"/>
          <p:cNvSpPr>
            <a:spLocks noChangeArrowheads="1"/>
          </p:cNvSpPr>
          <p:nvPr/>
        </p:nvSpPr>
        <p:spPr bwMode="auto">
          <a:xfrm>
            <a:off x="3505200" y="1123890"/>
            <a:ext cx="14478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Toxic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81" name="Rectangle 11"/>
          <p:cNvSpPr>
            <a:spLocks noChangeArrowheads="1"/>
          </p:cNvSpPr>
          <p:nvPr/>
        </p:nvSpPr>
        <p:spPr bwMode="auto">
          <a:xfrm>
            <a:off x="5486400" y="721896"/>
            <a:ext cx="1524000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 Narrow" pitchFamily="34" charset="0"/>
              </a:rPr>
              <a:t>Lethal Effect</a:t>
            </a:r>
            <a:endParaRPr lang="en-US" sz="2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97" name="Rectangle 36"/>
          <p:cNvSpPr>
            <a:spLocks noChangeArrowheads="1"/>
          </p:cNvSpPr>
          <p:nvPr/>
        </p:nvSpPr>
        <p:spPr bwMode="auto">
          <a:xfrm>
            <a:off x="457200" y="4743402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2.  “  	“ 	    “	</a:t>
            </a:r>
            <a:r>
              <a:rPr lang="en-US" sz="2000" b="1" i="1" u="heavy" dirty="0" smtClean="0">
                <a:solidFill>
                  <a:srgbClr val="003300"/>
                </a:solidFill>
                <a:uFill>
                  <a:solidFill>
                    <a:srgbClr val="FF0000"/>
                  </a:solidFill>
                </a:uFill>
                <a:latin typeface="Arial Narrow" pitchFamily="34" charset="0"/>
              </a:rPr>
              <a:t>toxic effects</a:t>
            </a:r>
            <a:endParaRPr lang="en-US" sz="2000" b="1" i="1" u="heavy" dirty="0">
              <a:solidFill>
                <a:srgbClr val="003300"/>
              </a:solidFill>
              <a:uFill>
                <a:solidFill>
                  <a:srgbClr val="FF0000"/>
                </a:solidFill>
              </a:uFill>
              <a:latin typeface="Arial Narrow" pitchFamily="34" charset="0"/>
            </a:endParaRPr>
          </a:p>
        </p:txBody>
      </p:sp>
      <p:sp>
        <p:nvSpPr>
          <p:cNvPr id="225" name="Rectangle 36"/>
          <p:cNvSpPr>
            <a:spLocks noChangeArrowheads="1"/>
          </p:cNvSpPr>
          <p:nvPr/>
        </p:nvSpPr>
        <p:spPr bwMode="auto">
          <a:xfrm>
            <a:off x="381000" y="5100592"/>
            <a:ext cx="6705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latin typeface="Arial Narrow" pitchFamily="34" charset="0"/>
              </a:rPr>
              <a:t> 3. “  	“ 	    “	</a:t>
            </a:r>
            <a:r>
              <a:rPr lang="en-US" sz="2000" b="1" i="1" u="heavy" dirty="0" smtClean="0">
                <a:solidFill>
                  <a:srgbClr val="CC0000"/>
                </a:solidFill>
                <a:uFill>
                  <a:solidFill>
                    <a:srgbClr val="0000CC"/>
                  </a:solidFill>
                </a:uFill>
                <a:latin typeface="Arial Narrow" pitchFamily="34" charset="0"/>
              </a:rPr>
              <a:t>death</a:t>
            </a:r>
            <a:endParaRPr lang="en-US" sz="2000" b="1" i="1" u="heavy" dirty="0">
              <a:solidFill>
                <a:srgbClr val="CC0000"/>
              </a:solidFill>
              <a:uFill>
                <a:solidFill>
                  <a:srgbClr val="0000CC"/>
                </a:solidFill>
              </a:u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xit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93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/>
      <p:bldP spid="269" grpId="0"/>
      <p:bldP spid="270" grpId="0"/>
      <p:bldP spid="271" grpId="0"/>
      <p:bldP spid="277" grpId="0" animBg="1"/>
      <p:bldP spid="280" grpId="0" animBg="1"/>
      <p:bldP spid="281" grpId="0" animBg="1"/>
      <p:bldP spid="225" grpId="0"/>
      <p:bldP spid="22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44" y="142853"/>
            <a:ext cx="8750331" cy="6454798"/>
          </a:xfrm>
        </p:spPr>
        <p:txBody>
          <a:bodyPr/>
          <a:lstStyle/>
          <a:p>
            <a:pPr rtl="0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Therapeutic Index (TI)</a:t>
            </a:r>
          </a:p>
          <a:p>
            <a:pPr algn="l" rtl="0" eaLnBrk="1" hangingPunct="1">
              <a:buNone/>
            </a:pPr>
            <a:endParaRPr lang="en-US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Therapeutic index =   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LD50 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					     ED50</a:t>
            </a:r>
          </a:p>
          <a:p>
            <a:pPr algn="l" rtl="0" eaLnBrk="1" hangingPunct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Is a measure of safety profile</a:t>
            </a:r>
          </a:p>
          <a:p>
            <a:pPr eaLnBrk="1" hangingPunct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Large value = drug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wide margin of safety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diazepam</a:t>
            </a:r>
            <a:endParaRPr lang="en-US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Small value         a narrow margin of safety  e.g. </a:t>
            </a: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digoxin</a:t>
            </a:r>
          </a:p>
        </p:txBody>
      </p:sp>
      <p:sp>
        <p:nvSpPr>
          <p:cNvPr id="24580" name="Line 7"/>
          <p:cNvSpPr>
            <a:spLocks noChangeShapeType="1"/>
          </p:cNvSpPr>
          <p:nvPr/>
        </p:nvSpPr>
        <p:spPr bwMode="auto">
          <a:xfrm>
            <a:off x="2643174" y="4143380"/>
            <a:ext cx="6492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16000" contrast="12000"/>
          </a:blip>
          <a:srcRect/>
          <a:stretch>
            <a:fillRect/>
          </a:stretch>
        </p:blipFill>
        <p:spPr>
          <a:xfrm>
            <a:off x="179388" y="188913"/>
            <a:ext cx="4249737" cy="6480175"/>
          </a:xfrm>
          <a:noFill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lum bright="-20000" contrast="18000"/>
          </a:blip>
          <a:srcRect/>
          <a:stretch>
            <a:fillRect/>
          </a:stretch>
        </p:blipFill>
        <p:spPr bwMode="auto">
          <a:xfrm>
            <a:off x="4418013" y="115888"/>
            <a:ext cx="4546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00850" y="78777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1460991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4282" y="928670"/>
            <a:ext cx="6286544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Determine quantitative aspects of drug receptor binding.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4282" y="214290"/>
            <a:ext cx="6286544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lgerian" pitchFamily="82" charset="0"/>
              </a:rPr>
              <a:t>Ilos</a:t>
            </a:r>
            <a:endParaRPr lang="en-US" sz="3200" dirty="0"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3071810"/>
            <a:ext cx="6286544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Identify dose response curves and the therapeutic utility of these curves.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4282" y="2119962"/>
            <a:ext cx="6248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Recognize concentration binding curves.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691730"/>
            <a:ext cx="6248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7044C"/>
                </a:solidFill>
                <a:latin typeface="Calibri" pitchFamily="34" charset="0"/>
              </a:rPr>
              <a:t>Classify different types of antagonism</a:t>
            </a:r>
            <a:endParaRPr lang="en-US" sz="2800" b="1" dirty="0">
              <a:solidFill>
                <a:srgbClr val="07044C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1295400" cy="46166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00FF"/>
                </a:solidFill>
                <a:latin typeface="Broadway" pitchFamily="82" charset="0"/>
                <a:cs typeface="+mn-cs"/>
              </a:rPr>
              <a:t>Types</a:t>
            </a:r>
            <a:endParaRPr lang="en-US" sz="2400" dirty="0">
              <a:solidFill>
                <a:srgbClr val="FF00FF"/>
              </a:solidFill>
              <a:latin typeface="Broadway" pitchFamily="8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152400" y="2559981"/>
            <a:ext cx="2057400" cy="412934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00FF"/>
                </a:solidFill>
                <a:latin typeface="+mn-lt"/>
                <a:cs typeface="+mn-cs"/>
              </a:rPr>
              <a:t>2.Physiological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52400" y="1441264"/>
            <a:ext cx="16764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00FF"/>
                </a:solidFill>
                <a:latin typeface="+mn-lt"/>
                <a:cs typeface="+mn-cs"/>
              </a:rPr>
              <a:t>1. Chemical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152400" y="3629967"/>
            <a:ext cx="26670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00FF"/>
                </a:solidFill>
                <a:latin typeface="+mn-lt"/>
                <a:cs typeface="+mn-cs"/>
              </a:rPr>
              <a:t>3. Pharmacokinetic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152400" y="5867401"/>
            <a:ext cx="5291708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00FF"/>
                </a:solidFill>
                <a:latin typeface="+mn-lt"/>
                <a:cs typeface="+mn-cs"/>
              </a:rPr>
              <a:t>5. Pharmacodynamic (Non-Competitive)</a:t>
            </a:r>
          </a:p>
        </p:txBody>
      </p: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2895600" y="228600"/>
            <a:ext cx="59436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200" b="1" dirty="0" smtClean="0">
                <a:solidFill>
                  <a:srgbClr val="0000B0"/>
                </a:solidFill>
                <a:latin typeface="Arial Narrow" pitchFamily="34" charset="0"/>
              </a:rPr>
              <a:t>It is the diminution or the complete abolishment of the effect of one drug in the presence of another. </a:t>
            </a:r>
            <a:endParaRPr lang="en-US" sz="2200" b="1" dirty="0">
              <a:solidFill>
                <a:srgbClr val="0000B0"/>
              </a:solidFill>
              <a:latin typeface="Arial Narrow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152400" y="4748684"/>
            <a:ext cx="4800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00FF"/>
                </a:solidFill>
                <a:latin typeface="+mn-lt"/>
                <a:cs typeface="+mn-cs"/>
              </a:rPr>
              <a:t>4. Pharmacodynamic (</a:t>
            </a: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</a:rPr>
              <a:t>Competitive )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43200" y="1371600"/>
            <a:ext cx="70866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dirty="0" smtClean="0">
                <a:latin typeface="Arial Narrow" pitchFamily="34" charset="0"/>
              </a:rPr>
              <a:t>Two </a:t>
            </a:r>
            <a:r>
              <a:rPr lang="en-US" sz="2400" dirty="0">
                <a:latin typeface="Arial Narrow" pitchFamily="34" charset="0"/>
              </a:rPr>
              <a:t>drugs react chemically </a:t>
            </a:r>
            <a:r>
              <a:rPr lang="en-US" sz="2400" dirty="0" smtClean="0">
                <a:latin typeface="Arial Narrow" pitchFamily="34" charset="0"/>
              </a:rPr>
              <a:t>resulting </a:t>
            </a:r>
            <a:r>
              <a:rPr lang="en-US" sz="2400" dirty="0">
                <a:latin typeface="Arial Narrow" pitchFamily="34" charset="0"/>
              </a:rPr>
              <a:t>in loss of activity of </a:t>
            </a:r>
            <a:r>
              <a:rPr lang="en-US" sz="2400" dirty="0" smtClean="0">
                <a:latin typeface="Arial Narrow" pitchFamily="34" charset="0"/>
              </a:rPr>
              <a:t>active drug.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38600" y="1689652"/>
            <a:ext cx="5677437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Dimercaprol </a:t>
            </a:r>
            <a:r>
              <a:rPr lang="en-US" sz="2200" dirty="0" smtClean="0">
                <a:latin typeface="Arial Narrow" pitchFamily="34" charset="0"/>
              </a:rPr>
              <a:t>reduces heavy metal toxicity [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lead]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743200" y="2501348"/>
            <a:ext cx="67056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dirty="0">
                <a:latin typeface="Arial Narrow" pitchFamily="34" charset="0"/>
              </a:rPr>
              <a:t>Two drugs possess opposing actions in </a:t>
            </a:r>
            <a:r>
              <a:rPr lang="en-US" sz="2400" dirty="0" smtClean="0">
                <a:latin typeface="Arial Narrow" pitchFamily="34" charset="0"/>
              </a:rPr>
              <a:t>body, so tend </a:t>
            </a:r>
            <a:r>
              <a:rPr lang="en-US" sz="2400" dirty="0">
                <a:latin typeface="Arial Narrow" pitchFamily="34" charset="0"/>
              </a:rPr>
              <a:t>to cancel each </a:t>
            </a:r>
            <a:r>
              <a:rPr lang="en-US" sz="2400" dirty="0" smtClean="0">
                <a:latin typeface="Arial Narrow" pitchFamily="34" charset="0"/>
              </a:rPr>
              <a:t>other’s effect. 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43200" y="3559066"/>
            <a:ext cx="62484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400" dirty="0" smtClean="0">
                <a:latin typeface="Arial Narrow" pitchFamily="34" charset="0"/>
              </a:rPr>
              <a:t>The </a:t>
            </a:r>
            <a:r>
              <a:rPr lang="en-US" sz="2400" dirty="0">
                <a:latin typeface="Arial Narrow" pitchFamily="34" charset="0"/>
              </a:rPr>
              <a:t>antagonist effectively reduces the concentration of the active drug at the site of action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743200" y="4191000"/>
            <a:ext cx="63246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Phenobarbitone </a:t>
            </a:r>
            <a:r>
              <a:rPr lang="en-US" sz="2200" dirty="0" smtClean="0">
                <a:latin typeface="Arial Narrow" pitchFamily="34" charset="0"/>
              </a:rPr>
              <a:t> accelerates </a:t>
            </a:r>
            <a:r>
              <a:rPr lang="en-US" sz="2200" dirty="0">
                <a:latin typeface="Arial Narrow" pitchFamily="34" charset="0"/>
              </a:rPr>
              <a:t>hepatic </a:t>
            </a:r>
            <a:r>
              <a:rPr lang="en-US" sz="2200" dirty="0" smtClean="0">
                <a:latin typeface="Arial Narrow" pitchFamily="34" charset="0"/>
              </a:rPr>
              <a:t>metabolism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warfarin </a:t>
            </a:r>
            <a:endParaRPr lang="en-US" sz="2200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19800" y="2826586"/>
            <a:ext cx="29718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Adrenaline </a:t>
            </a:r>
            <a:r>
              <a:rPr lang="en-US" sz="2200" dirty="0" smtClean="0">
                <a:solidFill>
                  <a:srgbClr val="6600FF"/>
                </a:solidFill>
                <a:latin typeface="Arial Narrow" pitchFamily="34" charset="0"/>
              </a:rPr>
              <a:t>&amp; histamine </a:t>
            </a: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5410200" y="53340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5410200" y="4787348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953000" y="5029200"/>
            <a:ext cx="381000" cy="3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>
            <a:off x="4953000" y="5181600"/>
            <a:ext cx="381000" cy="228600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42852"/>
            <a:ext cx="8472518" cy="6526508"/>
          </a:xfrm>
        </p:spPr>
        <p:txBody>
          <a:bodyPr/>
          <a:lstStyle/>
          <a:p>
            <a:pPr algn="l" rtl="0" eaLnBrk="1" hangingPunct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Antagonism</a:t>
            </a:r>
          </a:p>
          <a:p>
            <a:pPr eaLnBrk="1" hangingPunct="1">
              <a:buNone/>
            </a:pPr>
            <a:r>
              <a:rPr lang="en-US" sz="3000" b="1" dirty="0" smtClean="0"/>
              <a:t>It is the decrease or the complete abolishment of</a:t>
            </a:r>
          </a:p>
          <a:p>
            <a:pPr eaLnBrk="1" hangingPunct="1">
              <a:buNone/>
            </a:pPr>
            <a:r>
              <a:rPr lang="en-US" sz="3000" b="1" dirty="0" smtClean="0"/>
              <a:t>the effect of one drug in the presence of another. </a:t>
            </a:r>
          </a:p>
          <a:p>
            <a:pPr eaLnBrk="1" hangingPunct="1">
              <a:buNone/>
            </a:pPr>
            <a:endParaRPr lang="en-US" sz="800" b="1" dirty="0" smtClean="0">
              <a:solidFill>
                <a:srgbClr val="C00000"/>
              </a:solidFill>
            </a:endParaRPr>
          </a:p>
          <a:p>
            <a:pPr eaLnBrk="1" hangingPunct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Types</a:t>
            </a:r>
          </a:p>
          <a:p>
            <a:pPr lvl="1" algn="l" rtl="0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Physiological antagonism.</a:t>
            </a:r>
          </a:p>
          <a:p>
            <a:pPr lvl="1" algn="l" rtl="0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Chemical antagonism.</a:t>
            </a:r>
          </a:p>
          <a:p>
            <a:pPr lvl="1" algn="l" rtl="0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Pharmacokinetic</a:t>
            </a:r>
          </a:p>
          <a:p>
            <a:pPr lvl="1" algn="l" rtl="0" eaLnBrk="1" hangingPunct="1"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Pharmacodynamic antagonism (Receptor-blockade antagonism).</a:t>
            </a:r>
          </a:p>
          <a:p>
            <a:pPr lvl="2" algn="l" rtl="0" eaLnBrk="1" hangingPunct="1">
              <a:spcBef>
                <a:spcPts val="0"/>
              </a:spcBef>
              <a:buClr>
                <a:srgbClr val="FFFF00"/>
              </a:buClr>
              <a:buBlip>
                <a:blip r:embed="rId3"/>
              </a:buBlip>
            </a:pPr>
            <a:r>
              <a:rPr lang="en-US" sz="2800" b="1" dirty="0" smtClean="0"/>
              <a:t> Competitive </a:t>
            </a:r>
          </a:p>
          <a:p>
            <a:pPr marL="1371600" lvl="3" indent="0" eaLnBrk="1" hangingPunct="1">
              <a:spcBef>
                <a:spcPts val="0"/>
              </a:spcBef>
              <a:buClr>
                <a:srgbClr val="FFFF00"/>
              </a:buClr>
              <a:buNone/>
            </a:pPr>
            <a:r>
              <a:rPr lang="en-US" sz="2800" b="1" dirty="0" smtClean="0">
                <a:sym typeface="Symbol" pitchFamily="18" charset="2"/>
              </a:rPr>
              <a:t>- Reversible</a:t>
            </a:r>
          </a:p>
          <a:p>
            <a:pPr marL="1371600" lvl="3" indent="0" eaLnBrk="1" hangingPunct="1">
              <a:spcBef>
                <a:spcPts val="0"/>
              </a:spcBef>
              <a:buClr>
                <a:srgbClr val="FFFF00"/>
              </a:buClr>
              <a:buNone/>
            </a:pPr>
            <a:r>
              <a:rPr lang="en-US" sz="2800" b="1" dirty="0" smtClean="0">
                <a:sym typeface="Symbol" pitchFamily="18" charset="2"/>
              </a:rPr>
              <a:t>- Irreversible</a:t>
            </a:r>
          </a:p>
          <a:p>
            <a:pPr lvl="2" algn="l" rtl="0" eaLnBrk="1" hangingPunct="1">
              <a:spcBef>
                <a:spcPts val="0"/>
              </a:spcBef>
              <a:buClr>
                <a:srgbClr val="FFFF00"/>
              </a:buClr>
              <a:buBlip>
                <a:blip r:embed="rId3"/>
              </a:buBlip>
            </a:pPr>
            <a:r>
              <a:rPr lang="en-US" sz="2800" b="1" dirty="0" smtClean="0">
                <a:sym typeface="Symbol" pitchFamily="18" charset="2"/>
              </a:rPr>
              <a:t> Non-competitive</a:t>
            </a:r>
            <a:endParaRPr lang="en-US" sz="2800" b="1" dirty="0" smtClean="0"/>
          </a:p>
          <a:p>
            <a:pPr lvl="1" algn="l" rtl="0" eaLnBrk="1" hangingPunct="1">
              <a:lnSpc>
                <a:spcPct val="14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3000" b="1" dirty="0" smtClean="0"/>
          </a:p>
          <a:p>
            <a:pPr algn="l" rtl="0" eaLnBrk="1" hangingPunct="1">
              <a:lnSpc>
                <a:spcPct val="140000"/>
              </a:lnSpc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67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Antagonist</a:t>
            </a:r>
          </a:p>
          <a:p>
            <a:pPr algn="l" rtl="0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en-US" b="1" dirty="0" smtClean="0"/>
              <a:t>Types</a:t>
            </a:r>
          </a:p>
          <a:p>
            <a:pPr lvl="1" algn="l" rtl="0" eaLnBrk="1" hangingPunct="1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b="1" dirty="0" smtClean="0"/>
              <a:t> </a:t>
            </a:r>
            <a:r>
              <a:rPr lang="en-US" sz="3000" b="1" dirty="0" smtClean="0"/>
              <a:t>Physiological antagonist.</a:t>
            </a:r>
          </a:p>
          <a:p>
            <a:pPr lvl="1" algn="l" rtl="0" eaLnBrk="1" hangingPunct="1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Chemical antagonist.</a:t>
            </a:r>
          </a:p>
          <a:p>
            <a:pPr lvl="1" algn="l" rtl="0" eaLnBrk="1" hangingPunct="1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 Pharmacokinetic antagonist.</a:t>
            </a:r>
          </a:p>
          <a:p>
            <a:pPr lvl="1" algn="l" rtl="0" eaLnBrk="1" hangingPunct="1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3000" b="1" dirty="0" smtClean="0"/>
              <a:t>Pharmacodynamic antagonist.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42852"/>
            <a:ext cx="8858312" cy="642942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dirty="0" smtClean="0">
                <a:solidFill>
                  <a:srgbClr val="C00000"/>
                </a:solidFill>
              </a:rPr>
              <a:t>Chemical Antagonism</a:t>
            </a:r>
          </a:p>
          <a:p>
            <a:pPr eaLnBrk="1" hangingPunct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800" b="1" dirty="0" smtClean="0"/>
              <a:t>Simple chemical reaction &amp; loss of activity</a:t>
            </a:r>
          </a:p>
          <a:p>
            <a:pPr eaLnBrk="1" hangingPunct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800" b="1" dirty="0" smtClean="0"/>
              <a:t>No receptor.</a:t>
            </a:r>
          </a:p>
          <a:p>
            <a:pPr eaLnBrk="1" hangingPunct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800" b="1" dirty="0" smtClean="0"/>
              <a:t> e.g. </a:t>
            </a:r>
            <a:r>
              <a:rPr lang="en-US" sz="2800" b="1" dirty="0" smtClean="0">
                <a:solidFill>
                  <a:srgbClr val="0000FF"/>
                </a:solidFill>
              </a:rPr>
              <a:t>Dimercaprol</a:t>
            </a:r>
            <a:r>
              <a:rPr lang="en-US" sz="2800" b="1" dirty="0" smtClean="0"/>
              <a:t>  reduces heavy metal toxicity (as in lead toxicity).</a:t>
            </a:r>
          </a:p>
          <a:p>
            <a:pPr lvl="1" algn="l" rtl="0" eaLnBrk="1" hangingPunct="1">
              <a:buClr>
                <a:schemeClr val="tx1"/>
              </a:buClr>
              <a:buNone/>
            </a:pPr>
            <a:endParaRPr lang="en-US" dirty="0" smtClean="0"/>
          </a:p>
          <a:p>
            <a:pPr eaLnBrk="1" hangingPunct="1">
              <a:buClr>
                <a:schemeClr val="tx1"/>
              </a:buClr>
              <a:buNone/>
            </a:pPr>
            <a:r>
              <a:rPr lang="en-US" b="1" dirty="0" smtClean="0">
                <a:solidFill>
                  <a:srgbClr val="C00000"/>
                </a:solidFill>
              </a:rPr>
              <a:t>Pharmacokinetic Antagonism</a:t>
            </a:r>
            <a:endParaRPr lang="en-US" dirty="0" smtClean="0"/>
          </a:p>
          <a:p>
            <a:pPr eaLnBrk="1" hangingPunct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dirty="0" smtClean="0"/>
              <a:t> </a:t>
            </a:r>
            <a:r>
              <a:rPr lang="en-US" sz="2800" b="1" dirty="0" smtClean="0"/>
              <a:t>The antagonist effectively reduces the concentration of the active drug at the site of action.</a:t>
            </a:r>
          </a:p>
          <a:p>
            <a:pPr eaLnBrk="1" hangingPunct="1">
              <a:buClr>
                <a:schemeClr val="tx1"/>
              </a:buClr>
              <a:buFont typeface="Courier New" pitchFamily="49" charset="0"/>
              <a:buChar char="o"/>
            </a:pPr>
            <a:r>
              <a:rPr lang="en-US" sz="2800" b="1" dirty="0" smtClean="0"/>
              <a:t> e.g.</a:t>
            </a:r>
            <a:r>
              <a:rPr lang="en-US" sz="2800" b="1" dirty="0" smtClean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</a:rPr>
              <a:t>Phenobarbitone</a:t>
            </a:r>
            <a:r>
              <a:rPr lang="en-US" sz="2800" b="1" dirty="0" smtClean="0"/>
              <a:t>  accelerates hepatic metabolism of 	warfarin </a:t>
            </a:r>
          </a:p>
          <a:p>
            <a:pPr eaLnBrk="1" hangingPunct="1">
              <a:buClr>
                <a:schemeClr val="tx1"/>
              </a:buClr>
              <a:buNone/>
            </a:pPr>
            <a:endParaRPr lang="ar-SA" sz="2800" b="1" dirty="0" smtClean="0"/>
          </a:p>
          <a:p>
            <a:pPr lvl="1" algn="l" rtl="0"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1"/>
            <a:ext cx="8786874" cy="616746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Physiological Antagonism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Two drugs act on different receptors to produce different physiological effects. </a:t>
            </a:r>
          </a:p>
          <a:p>
            <a:pPr eaLnBrk="1" hangingPunct="1">
              <a:buClr>
                <a:srgbClr val="FF0000"/>
              </a:buClr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		e.g. Histamine &amp; Adrenaline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Adrenaline is used in anaphylactic shock to reverse action of histamine.</a:t>
            </a:r>
            <a:endParaRPr lang="en-US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rgbClr val="FF0000"/>
              </a:buClr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Adrenaline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  <a:p>
            <a:pPr lvl="1" algn="l" rtl="0"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Vasoconstriction (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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BP) &amp; bronchodilation.</a:t>
            </a:r>
            <a:endParaRPr lang="en-US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  <a:buNone/>
            </a:pPr>
            <a:r>
              <a:rPr lang="en-US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Histamine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</a:p>
          <a:p>
            <a:pPr lvl="1" algn="l" rtl="0"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vasodilatation (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BP) &amp;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bronchoconstriction</a:t>
            </a:r>
            <a:endParaRPr lang="en-US" sz="3200" b="1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19" y="188640"/>
            <a:ext cx="8641655" cy="655272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Pharmacodynamic antagonism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Competitive (reversible)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spcBef>
                <a:spcPts val="12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Two drugs compete for the same receptor. </a:t>
            </a:r>
          </a:p>
          <a:p>
            <a:pPr algn="l" rtl="0" eaLnBrk="1" hangingPunct="1">
              <a:spcBef>
                <a:spcPts val="12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The antagonist partially or completely prevents the pharmacological effect of agonist.</a:t>
            </a:r>
          </a:p>
          <a:p>
            <a:pPr algn="l" rtl="0" eaLnBrk="1" hangingPunct="1">
              <a:spcBef>
                <a:spcPts val="12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Antagonist dissociate rapidly from receptor.</a:t>
            </a:r>
          </a:p>
          <a:p>
            <a:pPr algn="l" rtl="0" eaLnBrk="1" hangingPunct="1">
              <a:spcBef>
                <a:spcPts val="12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Antagonism can be overcome by increasing the concentration of the agonist.</a:t>
            </a:r>
          </a:p>
          <a:p>
            <a:pPr eaLnBrk="1" hangingPunct="1">
              <a:spcBef>
                <a:spcPts val="1200"/>
              </a:spcBef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Parallel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shift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of the curve to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the right, without any change in slope or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maximum</a:t>
            </a:r>
          </a:p>
          <a:p>
            <a:pPr eaLnBrk="1" hangingPunct="1">
              <a:spcBef>
                <a:spcPts val="1200"/>
              </a:spcBef>
            </a:pPr>
            <a:r>
              <a:rPr lang="en-US" sz="3000" b="1" dirty="0" smtClean="0"/>
              <a:t> </a:t>
            </a:r>
            <a:r>
              <a:rPr lang="en-US" sz="3000" b="1" dirty="0" smtClean="0">
                <a:solidFill>
                  <a:srgbClr val="0000FF"/>
                </a:solidFill>
              </a:rPr>
              <a:t>e.g. acetylcholine and atropine.</a:t>
            </a:r>
          </a:p>
          <a:p>
            <a:pPr marL="0" indent="0" algn="l" rtl="0" eaLnBrk="1" hangingPunct="1">
              <a:lnSpc>
                <a:spcPct val="120000"/>
              </a:lnSpc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lum bright="-18000"/>
          </a:blip>
          <a:srcRect l="5592" r="3995"/>
          <a:stretch>
            <a:fillRect/>
          </a:stretch>
        </p:blipFill>
        <p:spPr>
          <a:xfrm>
            <a:off x="1403648" y="332656"/>
            <a:ext cx="6480968" cy="62642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algn="l" rtl="0"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Pharmacodynamic antagonism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Competitive (irreversible)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spcBef>
                <a:spcPts val="6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Two drugs compete for the same receptor. </a:t>
            </a:r>
          </a:p>
          <a:p>
            <a:pPr eaLnBrk="1" hangingPunct="1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</a:rPr>
              <a:t>Antagonist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forms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stable,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permanent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chemical bond with receptor. </a:t>
            </a:r>
          </a:p>
          <a:p>
            <a:pPr eaLnBrk="1" hangingPunct="1">
              <a:spcBef>
                <a:spcPts val="6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original response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can not be overcome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even by increasing the dose of the agonist.</a:t>
            </a:r>
          </a:p>
          <a:p>
            <a:pPr>
              <a:spcBef>
                <a:spcPts val="6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No parallel shift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decrease in slope and a reduced maximum are obtained.</a:t>
            </a: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e.g</a:t>
            </a:r>
            <a:r>
              <a:rPr lang="en-US" b="1" dirty="0">
                <a:solidFill>
                  <a:srgbClr val="0000FF"/>
                </a:solidFill>
              </a:rPr>
              <a:t>. phenoxybenzamine and </a:t>
            </a:r>
            <a:r>
              <a:rPr lang="en-US" b="1" dirty="0" smtClean="0">
                <a:solidFill>
                  <a:srgbClr val="0000FF"/>
                </a:solidFill>
              </a:rPr>
              <a:t>noradrenaline.</a:t>
            </a: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n-US" b="1" dirty="0"/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13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70"/>
          <p:cNvGrpSpPr/>
          <p:nvPr/>
        </p:nvGrpSpPr>
        <p:grpSpPr>
          <a:xfrm>
            <a:off x="1239980" y="838200"/>
            <a:ext cx="1752600" cy="1066005"/>
            <a:chOff x="228600" y="2439195"/>
            <a:chExt cx="1752600" cy="106600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 rot="5400000">
              <a:off x="723901" y="2781301"/>
              <a:ext cx="685799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 bwMode="auto">
            <a:xfrm>
              <a:off x="228600" y="3043535"/>
              <a:ext cx="1752600" cy="46166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124200" y="1136065"/>
            <a:ext cx="58674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readily dissociate  from binding site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57400" y="3650159"/>
            <a:ext cx="6934200" cy="769441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form stable, permanent / near permanent chemical bond with receptor.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981200" y="4488359"/>
            <a:ext cx="7086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Inactivation lasts for duration of receptor turnover or its de- novo synthesis </a:t>
            </a:r>
            <a:r>
              <a:rPr lang="en-US" sz="2200" b="1" dirty="0" smtClean="0">
                <a:latin typeface="Calibri"/>
              </a:rPr>
              <a:t>→ explains its longevity of action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24200" y="1974270"/>
            <a:ext cx="579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Antagonism can be overcome by increasing concentration of agonist </a:t>
            </a:r>
            <a:endParaRPr lang="en-US" sz="22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81200" y="5257800"/>
            <a:ext cx="4708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Phenoxybenzamine</a:t>
            </a:r>
            <a:r>
              <a:rPr lang="en-US" sz="2400" b="1" dirty="0" smtClean="0">
                <a:latin typeface="Arial Narrow" pitchFamily="34" charset="0"/>
              </a:rPr>
              <a:t>  &amp;  Noradrenaline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27432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Atropine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Ach 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4" name="Group 61"/>
          <p:cNvGrpSpPr/>
          <p:nvPr/>
        </p:nvGrpSpPr>
        <p:grpSpPr>
          <a:xfrm>
            <a:off x="165100" y="838200"/>
            <a:ext cx="1752600" cy="3352800"/>
            <a:chOff x="304800" y="2439194"/>
            <a:chExt cx="1752600" cy="1648028"/>
          </a:xfrm>
        </p:grpSpPr>
        <p:sp>
          <p:nvSpPr>
            <p:cNvPr id="33" name="TextBox 32"/>
            <p:cNvSpPr txBox="1"/>
            <p:nvPr/>
          </p:nvSpPr>
          <p:spPr bwMode="auto">
            <a:xfrm>
              <a:off x="304800" y="3810001"/>
              <a:ext cx="1752600" cy="277221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Irreversible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534194" y="3124200"/>
              <a:ext cx="13716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56388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COMPETATIVE  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algn="l" rtl="0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Pharmacodynamic antagonism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Non-competitive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Antagonist block at some point the chain of events that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stimulate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response of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agonist.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Agonist </a:t>
            </a:r>
            <a:r>
              <a:rPr lang="en-US" b="1" dirty="0">
                <a:latin typeface="Arial Narrow" pitchFamily="34" charset="0"/>
              </a:rPr>
              <a:t>and </a:t>
            </a: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b="1" dirty="0">
                <a:latin typeface="Arial Narrow" pitchFamily="34" charset="0"/>
              </a:rPr>
              <a:t>can be bound </a:t>
            </a:r>
            <a:r>
              <a:rPr lang="en-US" b="1" dirty="0" smtClean="0">
                <a:latin typeface="Arial Narrow" pitchFamily="34" charset="0"/>
              </a:rPr>
              <a:t>simultaneously.</a:t>
            </a:r>
          </a:p>
          <a:p>
            <a:pPr eaLnBrk="1" hangingPunct="1">
              <a:lnSpc>
                <a:spcPct val="120000"/>
              </a:lnSpc>
            </a:pPr>
            <a:r>
              <a:rPr lang="en-US" dirty="0">
                <a:latin typeface="Arial Narrow" pitchFamily="34" charset="0"/>
              </a:rPr>
              <a:t>Antagonism cannot be overcome by increasing concentration of agonist </a:t>
            </a:r>
            <a:endParaRPr lang="en-US" dirty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 eaLnBrk="1" hangingPunct="1">
              <a:buClr>
                <a:srgbClr val="FFFF00"/>
              </a:buClr>
              <a:buNone/>
            </a:pPr>
            <a:r>
              <a:rPr lang="en-US" b="1" dirty="0" smtClean="0">
                <a:solidFill>
                  <a:srgbClr val="0000FF"/>
                </a:solidFill>
              </a:rPr>
              <a:t>e.g</a:t>
            </a:r>
            <a:r>
              <a:rPr lang="en-US" b="1" dirty="0">
                <a:solidFill>
                  <a:srgbClr val="0000FF"/>
                </a:solidFill>
              </a:rPr>
              <a:t>. </a:t>
            </a:r>
            <a:r>
              <a:rPr lang="en-US" b="1" dirty="0" smtClean="0">
                <a:solidFill>
                  <a:srgbClr val="0000FF"/>
                </a:solidFill>
              </a:rPr>
              <a:t>verapamil and noradrenaline.</a:t>
            </a: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n-US" b="1" dirty="0"/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02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9706" name="TextBox 3"/>
          <p:cNvSpPr txBox="1">
            <a:spLocks noChangeArrowheads="1"/>
          </p:cNvSpPr>
          <p:nvPr/>
        </p:nvSpPr>
        <p:spPr bwMode="auto">
          <a:xfrm>
            <a:off x="-457200" y="268518"/>
            <a:ext cx="9144000" cy="51911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Broadway" pitchFamily="82" charset="0"/>
              </a:rPr>
              <a:t>QUANTIFY  ASPECTS OF  DRUG  ACTION</a:t>
            </a:r>
          </a:p>
        </p:txBody>
      </p:sp>
      <p:grpSp>
        <p:nvGrpSpPr>
          <p:cNvPr id="29733" name="Group 37"/>
          <p:cNvGrpSpPr>
            <a:grpSpLocks/>
          </p:cNvGrpSpPr>
          <p:nvPr/>
        </p:nvGrpSpPr>
        <p:grpSpPr bwMode="auto">
          <a:xfrm>
            <a:off x="381000" y="938000"/>
            <a:ext cx="8382000" cy="1211263"/>
            <a:chOff x="384" y="2309"/>
            <a:chExt cx="5280" cy="763"/>
          </a:xfrm>
        </p:grpSpPr>
        <p:sp>
          <p:nvSpPr>
            <p:cNvPr id="74" name="Rounded Rectangle 73"/>
            <p:cNvSpPr/>
            <p:nvPr/>
          </p:nvSpPr>
          <p:spPr>
            <a:xfrm>
              <a:off x="2837" y="2832"/>
              <a:ext cx="225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2612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39" name="TextBox 75"/>
            <p:cNvSpPr txBox="1">
              <a:spLocks noChangeArrowheads="1"/>
            </p:cNvSpPr>
            <p:nvPr/>
          </p:nvSpPr>
          <p:spPr bwMode="auto">
            <a:xfrm>
              <a:off x="2431" y="2332"/>
              <a:ext cx="74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</a:rPr>
                <a:t>Bind</a:t>
              </a:r>
            </a:p>
            <a:p>
              <a:pPr algn="ctr"/>
              <a:r>
                <a:rPr lang="en-US" b="1" dirty="0">
                  <a:solidFill>
                    <a:prstClr val="black"/>
                  </a:solidFill>
                </a:rPr>
                <a:t>Occupy</a:t>
              </a:r>
            </a:p>
          </p:txBody>
        </p:sp>
        <p:sp>
          <p:nvSpPr>
            <p:cNvPr id="34840" name="TextBox 76"/>
            <p:cNvSpPr txBox="1">
              <a:spLocks noChangeArrowheads="1"/>
            </p:cNvSpPr>
            <p:nvPr/>
          </p:nvSpPr>
          <p:spPr bwMode="auto">
            <a:xfrm>
              <a:off x="3529" y="2309"/>
              <a:ext cx="9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</a:rPr>
                <a:t>Initiate</a:t>
              </a:r>
            </a:p>
            <a:p>
              <a:pPr algn="ctr"/>
              <a:r>
                <a:rPr lang="en-US" b="1" dirty="0">
                  <a:solidFill>
                    <a:prstClr val="black"/>
                  </a:solidFill>
                </a:rPr>
                <a:t>Activate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774" y="2832"/>
              <a:ext cx="224" cy="19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269996"/>
                  </a:solidFill>
                </a:rPr>
                <a:t>R</a:t>
              </a: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84" y="2832"/>
              <a:ext cx="200" cy="1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34843" name="TextBox 32"/>
            <p:cNvSpPr txBox="1">
              <a:spLocks noChangeArrowheads="1"/>
            </p:cNvSpPr>
            <p:nvPr/>
          </p:nvSpPr>
          <p:spPr bwMode="auto">
            <a:xfrm>
              <a:off x="4428" y="2825"/>
              <a:ext cx="1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prstClr val="black"/>
                  </a:solidFill>
                  <a:latin typeface="Constantia" pitchFamily="18" charset="0"/>
                </a:rPr>
                <a:t>RESPONSE[R]</a:t>
              </a:r>
              <a:endParaRPr lang="en-US" b="1" dirty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326" y="2920"/>
              <a:ext cx="571" cy="2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34843" idx="1"/>
            </p:cNvCxnSpPr>
            <p:nvPr/>
          </p:nvCxnSpPr>
          <p:spPr>
            <a:xfrm>
              <a:off x="3130" y="2934"/>
              <a:ext cx="1298" cy="7"/>
            </a:xfrm>
            <a:prstGeom prst="straightConnector1">
              <a:avLst/>
            </a:prstGeom>
            <a:ln w="571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ounded Rectangle 83"/>
            <p:cNvSpPr/>
            <p:nvPr/>
          </p:nvSpPr>
          <p:spPr>
            <a:xfrm>
              <a:off x="576" y="2832"/>
              <a:ext cx="199" cy="19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prstClr val="black"/>
                  </a:solidFill>
                </a:rPr>
                <a:t>+</a:t>
              </a: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744" y="2832"/>
              <a:ext cx="399" cy="240"/>
            </a:xfrm>
            <a:prstGeom prst="roundRect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>
                  <a:solidFill>
                    <a:srgbClr val="269996"/>
                  </a:solidFill>
                </a:rPr>
                <a:t>R*</a:t>
              </a:r>
            </a:p>
          </p:txBody>
        </p:sp>
      </p:grpSp>
      <p:sp>
        <p:nvSpPr>
          <p:cNvPr id="29712" name="TextBox 85"/>
          <p:cNvSpPr txBox="1">
            <a:spLocks noChangeArrowheads="1"/>
          </p:cNvSpPr>
          <p:nvPr/>
        </p:nvSpPr>
        <p:spPr bwMode="auto">
          <a:xfrm>
            <a:off x="4740275" y="3338003"/>
            <a:ext cx="44584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 used (x- axis) to </a:t>
            </a:r>
            <a:r>
              <a:rPr lang="en-US" sz="2200" b="1" dirty="0" smtClean="0">
                <a:solidFill>
                  <a:srgbClr val="C00000"/>
                </a:solidFill>
                <a:latin typeface="Arial Narrow" pitchFamily="34" charset="0"/>
              </a:rPr>
              <a:t>response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produced (y-axis)</a:t>
            </a:r>
          </a:p>
        </p:txBody>
      </p:sp>
      <p:sp>
        <p:nvSpPr>
          <p:cNvPr id="29714" name="TextBox 87"/>
          <p:cNvSpPr txBox="1">
            <a:spLocks noChangeArrowheads="1"/>
          </p:cNvSpPr>
          <p:nvPr/>
        </p:nvSpPr>
        <p:spPr bwMode="auto">
          <a:xfrm>
            <a:off x="-108520" y="3315072"/>
            <a:ext cx="510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Relate concentration [C] of </a:t>
            </a: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</a:rPr>
              <a:t>D</a:t>
            </a:r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 used (x- axis) to the </a:t>
            </a:r>
            <a:r>
              <a:rPr lang="en-US" sz="2200" b="1" dirty="0">
                <a:solidFill>
                  <a:srgbClr val="C00000"/>
                </a:solidFill>
                <a:latin typeface="Arial Narrow" pitchFamily="34" charset="0"/>
              </a:rPr>
              <a:t>binding capacity </a:t>
            </a:r>
            <a:r>
              <a:rPr lang="en-US" sz="2200" b="1" dirty="0">
                <a:solidFill>
                  <a:prstClr val="black"/>
                </a:solidFill>
                <a:latin typeface="Arial Narrow" pitchFamily="34" charset="0"/>
              </a:rPr>
              <a:t>at receptors (y-axis)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210300" y="2723224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539332" y="2518463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754313" y="5023806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AFFINITY</a:t>
            </a:r>
          </a:p>
        </p:txBody>
      </p:sp>
      <p:sp>
        <p:nvSpPr>
          <p:cNvPr id="39" name="Rectangle 88"/>
          <p:cNvSpPr>
            <a:spLocks noChangeArrowheads="1"/>
          </p:cNvSpPr>
          <p:nvPr/>
        </p:nvSpPr>
        <p:spPr bwMode="auto">
          <a:xfrm>
            <a:off x="904875" y="4165549"/>
            <a:ext cx="3819525" cy="46672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  <a:latin typeface="Arial Narrow" pitchFamily="34" charset="0"/>
              </a:rPr>
              <a:t>Concentration-Binding  Curve </a:t>
            </a:r>
          </a:p>
        </p:txBody>
      </p:sp>
      <p:sp>
        <p:nvSpPr>
          <p:cNvPr id="40" name="TextBox 86"/>
          <p:cNvSpPr txBox="1">
            <a:spLocks noChangeArrowheads="1"/>
          </p:cNvSpPr>
          <p:nvPr/>
        </p:nvSpPr>
        <p:spPr bwMode="auto">
          <a:xfrm>
            <a:off x="5680335" y="4229153"/>
            <a:ext cx="3010761" cy="46166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  <a:latin typeface="Arial Narrow" pitchFamily="34" charset="0"/>
              </a:rPr>
              <a:t>Dose Response </a:t>
            </a:r>
            <a:r>
              <a:rPr lang="en-US" sz="2400" b="1" dirty="0" smtClean="0">
                <a:solidFill>
                  <a:prstClr val="white"/>
                </a:solidFill>
                <a:latin typeface="Arial Narrow" pitchFamily="34" charset="0"/>
              </a:rPr>
              <a:t>Curves</a:t>
            </a:r>
            <a:endParaRPr lang="en-US" sz="2400" b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6553200" y="5119125"/>
            <a:ext cx="1752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2CB5B2"/>
                </a:solidFill>
                <a:latin typeface="Constantia" pitchFamily="18" charset="0"/>
              </a:rPr>
              <a:t>EFFICACY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5720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867400" y="5715000"/>
            <a:ext cx="6858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724400" y="6162675"/>
            <a:ext cx="17526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1E477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2CB5B2"/>
                </a:solidFill>
                <a:latin typeface="Constantia" pitchFamily="18" charset="0"/>
              </a:rPr>
              <a:t>POTENCY</a:t>
            </a:r>
          </a:p>
        </p:txBody>
      </p:sp>
    </p:spTree>
    <p:extLst>
      <p:ext uri="{BB962C8B-B14F-4D97-AF65-F5344CB8AC3E}">
        <p14:creationId xmlns:p14="http://schemas.microsoft.com/office/powerpoint/2010/main" val="208052989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 animBg="1"/>
      <p:bldP spid="29712" grpId="0"/>
      <p:bldP spid="29714" grpId="0"/>
      <p:bldP spid="38" grpId="0" animBg="1"/>
      <p:bldP spid="39" grpId="0" animBg="1"/>
      <p:bldP spid="39" grpId="1" animBg="1"/>
      <p:bldP spid="40" grpId="0" animBg="1"/>
      <p:bldP spid="41" grpId="0" animBg="1"/>
      <p:bldP spid="4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7"/>
          <p:cNvGrpSpPr/>
          <p:nvPr/>
        </p:nvGrpSpPr>
        <p:grpSpPr>
          <a:xfrm>
            <a:off x="685800" y="838201"/>
            <a:ext cx="1752600" cy="1581328"/>
            <a:chOff x="685800" y="838201"/>
            <a:chExt cx="1752600" cy="1581328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1333502" y="1028699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>
              <a:off x="685800" y="1219200"/>
              <a:ext cx="17526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Calibri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>
                  <a:solidFill>
                    <a:srgbClr val="FF00FF"/>
                  </a:solidFill>
                  <a:latin typeface="Arial Narrow" pitchFamily="34" charset="0"/>
                </a:rPr>
                <a:t>Competitive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pic>
        <p:nvPicPr>
          <p:cNvPr id="32" name="Picture 3" descr="c11x5cell-signals"/>
          <p:cNvPicPr>
            <a:picLocks noChangeAspect="1" noChangeArrowheads="1"/>
          </p:cNvPicPr>
          <p:nvPr/>
        </p:nvPicPr>
        <p:blipFill>
          <a:blip r:embed="rId2" cstate="print"/>
          <a:srcRect l="345" t="2137" r="345" b="6695"/>
          <a:stretch>
            <a:fillRect/>
          </a:stretch>
        </p:blipFill>
        <p:spPr bwMode="auto">
          <a:xfrm>
            <a:off x="876300" y="2895600"/>
            <a:ext cx="7200900" cy="3200400"/>
          </a:xfrm>
          <a:prstGeom prst="rect">
            <a:avLst/>
          </a:prstGeom>
          <a:noFill/>
        </p:spPr>
      </p:pic>
      <p:grpSp>
        <p:nvGrpSpPr>
          <p:cNvPr id="4" name="Group 39"/>
          <p:cNvGrpSpPr/>
          <p:nvPr/>
        </p:nvGrpSpPr>
        <p:grpSpPr>
          <a:xfrm>
            <a:off x="2895600" y="304800"/>
            <a:ext cx="2286000" cy="830997"/>
            <a:chOff x="2895600" y="304800"/>
            <a:chExt cx="2286000" cy="83099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895600" y="609600"/>
              <a:ext cx="5334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3429000" y="3048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00FF"/>
                  </a:solidFill>
                  <a:latin typeface="Calibri"/>
                  <a:cs typeface="+mn-cs"/>
                </a:rPr>
                <a:t>Non-Competitive</a:t>
              </a:r>
            </a:p>
          </p:txBody>
        </p:sp>
      </p:grpSp>
      <p:sp>
        <p:nvSpPr>
          <p:cNvPr id="48" name="Isosceles Triangle 47"/>
          <p:cNvSpPr/>
          <p:nvPr/>
        </p:nvSpPr>
        <p:spPr>
          <a:xfrm rot="8861931">
            <a:off x="4966817" y="1004417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50"/>
          <p:cNvGrpSpPr/>
          <p:nvPr/>
        </p:nvGrpSpPr>
        <p:grpSpPr>
          <a:xfrm rot="5961675">
            <a:off x="461525" y="2029879"/>
            <a:ext cx="381000" cy="676282"/>
            <a:chOff x="8229600" y="4048118"/>
            <a:chExt cx="228600" cy="447682"/>
          </a:xfrm>
        </p:grpSpPr>
        <p:sp>
          <p:nvSpPr>
            <p:cNvPr id="49" name="Oval 48"/>
            <p:cNvSpPr/>
            <p:nvPr/>
          </p:nvSpPr>
          <p:spPr>
            <a:xfrm>
              <a:off x="8229600" y="4267200"/>
              <a:ext cx="228600" cy="2286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8229600" y="4048118"/>
              <a:ext cx="228600" cy="304800"/>
            </a:xfrm>
            <a:prstGeom prst="triangl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53" name="Isosceles Triangle 52"/>
          <p:cNvSpPr/>
          <p:nvPr/>
        </p:nvSpPr>
        <p:spPr>
          <a:xfrm rot="8861931">
            <a:off x="1915582" y="4049182"/>
            <a:ext cx="457200" cy="457200"/>
          </a:xfrm>
          <a:prstGeom prst="triangl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72396" y="1295400"/>
            <a:ext cx="5833404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 prevents binding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 to the receptor at the same binding site ( = competes with it at same occupancy site ) </a:t>
            </a:r>
            <a:endParaRPr lang="en-US" sz="2200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8600" y="296608"/>
            <a:ext cx="3657600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block at some point the chain of events that ignite the response of 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endParaRPr lang="en-US" sz="2200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57800" y="3810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can be bound simultaneously</a:t>
            </a:r>
            <a:endParaRPr lang="en-US" sz="2200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590800" y="1447800"/>
            <a:ext cx="3810000" cy="769441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compete</a:t>
            </a:r>
          </a:p>
          <a:p>
            <a:r>
              <a:rPr lang="en-US" sz="2200" b="1" dirty="0" smtClean="0">
                <a:solidFill>
                  <a:prstClr val="black"/>
                </a:solidFill>
                <a:latin typeface="Arial Narrow" pitchFamily="34" charset="0"/>
              </a:rPr>
              <a:t>( only one is bound)</a:t>
            </a:r>
            <a:endParaRPr lang="en-US" sz="2200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24" name="Teardrop 23"/>
          <p:cNvSpPr/>
          <p:nvPr/>
        </p:nvSpPr>
        <p:spPr>
          <a:xfrm rot="1739847">
            <a:off x="1283595" y="4364324"/>
            <a:ext cx="491184" cy="349888"/>
          </a:xfrm>
          <a:prstGeom prst="teardrop">
            <a:avLst>
              <a:gd name="adj" fmla="val 125000"/>
            </a:avLst>
          </a:prstGeom>
          <a:gradFill flip="none" rotWithShape="1">
            <a:gsLst>
              <a:gs pos="0">
                <a:srgbClr val="FF9933"/>
              </a:gs>
              <a:gs pos="50000">
                <a:srgbClr val="FFD88B"/>
              </a:gs>
              <a:gs pos="100000">
                <a:srgbClr val="FF9933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2667000" y="19767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667000" y="123305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73517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92 C 0.03594 0.01318 0.07292 0.02752 0.07865 0.05088 C 0.0849 0.07447 0.05469 0.10985 0.03629 0.13969 C 0.01754 0.16952 -0.04635 0.20005 -0.03246 0.23011 C -0.01857 0.26018 0.09462 0.30574 0.12032 0.321 " pathEditMode="relative" rAng="0" ptsTypes="aaa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1.11111E-6 C 0.00069 0.06528 0.00365 0.13056 -0.0382 0.14954 C -0.08004 0.16875 -0.20347 0.10995 -0.25295 0.11505 C -0.30243 0.12014 -0.32951 0.15857 -0.33524 0.18033 C -0.34097 0.20208 -0.27587 0.22107 -0.28733 0.24607 C -0.29861 0.27107 -0.39757 0.29838 -0.40382 0.33009 C -0.4099 0.36181 -0.33854 0.41736 -0.32379 0.43658 " pathEditMode="relative" rAng="0" ptsTypes="aaaaaaA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21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81 C 0.00503 -0.00926 0.03125 -0.00995 0.04045 -0.00995 C 0.09844 -0.00995 0.15816 0.00672 0.15816 0.02408 C 0.15816 0.01528 0.18802 0.00672 0.21632 0.00672 C 0.24618 0.00672 0.2743 0.01528 0.2743 0.02408 C 0.2743 0.01968 0.28923 0.01528 0.30417 0.01528 C 0.3191 0.01528 0.33403 0.01945 0.33403 0.02408 C 0.33403 0.02176 0.34149 0.01968 0.34878 0.01968 C 0.35642 0.01968 0.36371 0.02176 0.36371 0.02408 C 0.36371 0.02292 0.36788 0.02176 0.37135 0.02176 C 0.37309 0.02176 0.37864 0.02292 0.37864 0.02408 C 0.37864 0.02338 0.38073 0.02292 0.38281 0.02292 C 0.38281 0.02315 0.38663 0.02338 0.38663 0.02408 C 0.38663 0.02361 0.38663 0.02338 0.38854 0.02338 C 0.38854 0.02361 0.39045 0.02361 0.39045 0.02408 C 0.39045 0.02385 0.39045 0.02361 0.39045 0.02338 C 0.39236 0.02338 0.39236 0.02361 0.39236 0.02385 C 0.39444 0.02385 0.39444 0.02361 0.39444 0.02338 C 0.39635 0.02338 0.39635 0.02361 0.39635 0.02385 " pathEditMode="relative" rAng="0" ptsTypes="fffffffffffffffffff">
                                      <p:cBhvr>
                                        <p:cTn id="5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53" grpId="0" animBg="1"/>
      <p:bldP spid="53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7" grpId="0" animBg="1"/>
      <p:bldP spid="37" grpId="1" animBg="1"/>
      <p:bldP spid="24" grpId="0" animBg="1"/>
      <p:bldP spid="21" grpId="0" animBg="1"/>
      <p:bldP spid="2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905000" y="1682041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</a:t>
            </a:r>
            <a:endParaRPr lang="en-US" b="1" dirty="0">
              <a:solidFill>
                <a:srgbClr val="00F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029200" y="215438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080000" y="294409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non-competitive antagonist</a:t>
            </a:r>
          </a:p>
        </p:txBody>
      </p:sp>
      <p:grpSp>
        <p:nvGrpSpPr>
          <p:cNvPr id="3" name="Group 283"/>
          <p:cNvGrpSpPr>
            <a:grpSpLocks/>
          </p:cNvGrpSpPr>
          <p:nvPr/>
        </p:nvGrpSpPr>
        <p:grpSpPr bwMode="auto">
          <a:xfrm>
            <a:off x="1175709" y="1690596"/>
            <a:ext cx="3853477" cy="3574996"/>
            <a:chOff x="2752" y="1088"/>
            <a:chExt cx="2624" cy="2624"/>
          </a:xfrm>
        </p:grpSpPr>
        <p:grpSp>
          <p:nvGrpSpPr>
            <p:cNvPr id="4" name="Group 284"/>
            <p:cNvGrpSpPr>
              <a:grpSpLocks/>
            </p:cNvGrpSpPr>
            <p:nvPr/>
          </p:nvGrpSpPr>
          <p:grpSpPr bwMode="auto">
            <a:xfrm>
              <a:off x="2752" y="1088"/>
              <a:ext cx="64" cy="2560"/>
              <a:chOff x="2752" y="1088"/>
              <a:chExt cx="64" cy="2560"/>
            </a:xfrm>
          </p:grpSpPr>
          <p:grpSp>
            <p:nvGrpSpPr>
              <p:cNvPr id="5" name="Group 285"/>
              <p:cNvGrpSpPr>
                <a:grpSpLocks/>
              </p:cNvGrpSpPr>
              <p:nvPr/>
            </p:nvGrpSpPr>
            <p:grpSpPr bwMode="auto">
              <a:xfrm>
                <a:off x="2752" y="1088"/>
                <a:ext cx="64" cy="2560"/>
                <a:chOff x="1824" y="1088"/>
                <a:chExt cx="64" cy="2560"/>
              </a:xfrm>
            </p:grpSpPr>
            <p:sp>
              <p:nvSpPr>
                <p:cNvPr id="245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1824" y="364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1824" y="3136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1824" y="2624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1824" y="2112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9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1824" y="1600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0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1824" y="1088"/>
                  <a:ext cx="64" cy="0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4" name="Line 292"/>
              <p:cNvSpPr>
                <a:spLocks noChangeShapeType="1"/>
              </p:cNvSpPr>
              <p:nvPr/>
            </p:nvSpPr>
            <p:spPr bwMode="auto">
              <a:xfrm flipV="1">
                <a:off x="2816" y="1088"/>
                <a:ext cx="0" cy="256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93"/>
            <p:cNvGrpSpPr>
              <a:grpSpLocks/>
            </p:cNvGrpSpPr>
            <p:nvPr/>
          </p:nvGrpSpPr>
          <p:grpSpPr bwMode="auto">
            <a:xfrm>
              <a:off x="2816" y="3648"/>
              <a:ext cx="2560" cy="64"/>
              <a:chOff x="2816" y="3648"/>
              <a:chExt cx="2560" cy="64"/>
            </a:xfrm>
          </p:grpSpPr>
          <p:grpSp>
            <p:nvGrpSpPr>
              <p:cNvPr id="7" name="Group 294"/>
              <p:cNvGrpSpPr>
                <a:grpSpLocks/>
              </p:cNvGrpSpPr>
              <p:nvPr/>
            </p:nvGrpSpPr>
            <p:grpSpPr bwMode="auto">
              <a:xfrm>
                <a:off x="2816" y="3648"/>
                <a:ext cx="2496" cy="64"/>
                <a:chOff x="1888" y="3648"/>
                <a:chExt cx="2496" cy="64"/>
              </a:xfrm>
            </p:grpSpPr>
            <p:sp>
              <p:nvSpPr>
                <p:cNvPr id="212" name="Line 295"/>
                <p:cNvSpPr>
                  <a:spLocks noChangeShapeType="1"/>
                </p:cNvSpPr>
                <p:nvPr/>
              </p:nvSpPr>
              <p:spPr bwMode="auto">
                <a:xfrm>
                  <a:off x="188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3" name="Line 296"/>
                <p:cNvSpPr>
                  <a:spLocks noChangeShapeType="1"/>
                </p:cNvSpPr>
                <p:nvPr/>
              </p:nvSpPr>
              <p:spPr bwMode="auto">
                <a:xfrm>
                  <a:off x="2581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4" name="Line 297"/>
                <p:cNvSpPr>
                  <a:spLocks noChangeShapeType="1"/>
                </p:cNvSpPr>
                <p:nvPr/>
              </p:nvSpPr>
              <p:spPr bwMode="auto">
                <a:xfrm>
                  <a:off x="3275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" name="Line 298"/>
                <p:cNvSpPr>
                  <a:spLocks noChangeShapeType="1"/>
                </p:cNvSpPr>
                <p:nvPr/>
              </p:nvSpPr>
              <p:spPr bwMode="auto">
                <a:xfrm>
                  <a:off x="3968" y="3648"/>
                  <a:ext cx="0" cy="64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6" name="Line 299"/>
                <p:cNvSpPr>
                  <a:spLocks noChangeShapeType="1"/>
                </p:cNvSpPr>
                <p:nvPr/>
              </p:nvSpPr>
              <p:spPr bwMode="auto">
                <a:xfrm>
                  <a:off x="210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" name="Line 300"/>
                <p:cNvSpPr>
                  <a:spLocks noChangeShapeType="1"/>
                </p:cNvSpPr>
                <p:nvPr/>
              </p:nvSpPr>
              <p:spPr bwMode="auto">
                <a:xfrm>
                  <a:off x="221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8" name="Line 301"/>
                <p:cNvSpPr>
                  <a:spLocks noChangeShapeType="1"/>
                </p:cNvSpPr>
                <p:nvPr/>
              </p:nvSpPr>
              <p:spPr bwMode="auto">
                <a:xfrm>
                  <a:off x="230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9" name="Line 302"/>
                <p:cNvSpPr>
                  <a:spLocks noChangeShapeType="1"/>
                </p:cNvSpPr>
                <p:nvPr/>
              </p:nvSpPr>
              <p:spPr bwMode="auto">
                <a:xfrm>
                  <a:off x="23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0" name="Line 303"/>
                <p:cNvSpPr>
                  <a:spLocks noChangeShapeType="1"/>
                </p:cNvSpPr>
                <p:nvPr/>
              </p:nvSpPr>
              <p:spPr bwMode="auto">
                <a:xfrm>
                  <a:off x="242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1" name="Line 304"/>
                <p:cNvSpPr>
                  <a:spLocks noChangeShapeType="1"/>
                </p:cNvSpPr>
                <p:nvPr/>
              </p:nvSpPr>
              <p:spPr bwMode="auto">
                <a:xfrm>
                  <a:off x="247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2" name="Line 305"/>
                <p:cNvSpPr>
                  <a:spLocks noChangeShapeType="1"/>
                </p:cNvSpPr>
                <p:nvPr/>
              </p:nvSpPr>
              <p:spPr bwMode="auto">
                <a:xfrm>
                  <a:off x="251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3" name="Line 306"/>
                <p:cNvSpPr>
                  <a:spLocks noChangeShapeType="1"/>
                </p:cNvSpPr>
                <p:nvPr/>
              </p:nvSpPr>
              <p:spPr bwMode="auto">
                <a:xfrm>
                  <a:off x="254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4" name="Line 307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" name="Line 308"/>
                <p:cNvSpPr>
                  <a:spLocks noChangeShapeType="1"/>
                </p:cNvSpPr>
                <p:nvPr/>
              </p:nvSpPr>
              <p:spPr bwMode="auto">
                <a:xfrm>
                  <a:off x="2912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" name="Line 309"/>
                <p:cNvSpPr>
                  <a:spLocks noChangeShapeType="1"/>
                </p:cNvSpPr>
                <p:nvPr/>
              </p:nvSpPr>
              <p:spPr bwMode="auto">
                <a:xfrm>
                  <a:off x="299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7" name="Line 310"/>
                <p:cNvSpPr>
                  <a:spLocks noChangeShapeType="1"/>
                </p:cNvSpPr>
                <p:nvPr/>
              </p:nvSpPr>
              <p:spPr bwMode="auto">
                <a:xfrm>
                  <a:off x="30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Line 311"/>
                <p:cNvSpPr>
                  <a:spLocks noChangeShapeType="1"/>
                </p:cNvSpPr>
                <p:nvPr/>
              </p:nvSpPr>
              <p:spPr bwMode="auto">
                <a:xfrm>
                  <a:off x="311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Line 312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0" name="Line 313"/>
                <p:cNvSpPr>
                  <a:spLocks noChangeShapeType="1"/>
                </p:cNvSpPr>
                <p:nvPr/>
              </p:nvSpPr>
              <p:spPr bwMode="auto">
                <a:xfrm>
                  <a:off x="3200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1" name="Line 314"/>
                <p:cNvSpPr>
                  <a:spLocks noChangeShapeType="1"/>
                </p:cNvSpPr>
                <p:nvPr/>
              </p:nvSpPr>
              <p:spPr bwMode="auto">
                <a:xfrm>
                  <a:off x="324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Line 315"/>
                <p:cNvSpPr>
                  <a:spLocks noChangeShapeType="1"/>
                </p:cNvSpPr>
                <p:nvPr/>
              </p:nvSpPr>
              <p:spPr bwMode="auto">
                <a:xfrm>
                  <a:off x="3477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Line 316"/>
                <p:cNvSpPr>
                  <a:spLocks noChangeShapeType="1"/>
                </p:cNvSpPr>
                <p:nvPr/>
              </p:nvSpPr>
              <p:spPr bwMode="auto">
                <a:xfrm>
                  <a:off x="360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4" name="Line 317"/>
                <p:cNvSpPr>
                  <a:spLocks noChangeShapeType="1"/>
                </p:cNvSpPr>
                <p:nvPr/>
              </p:nvSpPr>
              <p:spPr bwMode="auto">
                <a:xfrm>
                  <a:off x="369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5" name="Line 318"/>
                <p:cNvSpPr>
                  <a:spLocks noChangeShapeType="1"/>
                </p:cNvSpPr>
                <p:nvPr/>
              </p:nvSpPr>
              <p:spPr bwMode="auto">
                <a:xfrm>
                  <a:off x="3755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" name="Line 319"/>
                <p:cNvSpPr>
                  <a:spLocks noChangeShapeType="1"/>
                </p:cNvSpPr>
                <p:nvPr/>
              </p:nvSpPr>
              <p:spPr bwMode="auto">
                <a:xfrm>
                  <a:off x="3808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7" name="Line 320"/>
                <p:cNvSpPr>
                  <a:spLocks noChangeShapeType="1"/>
                </p:cNvSpPr>
                <p:nvPr/>
              </p:nvSpPr>
              <p:spPr bwMode="auto">
                <a:xfrm>
                  <a:off x="386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8" name="Line 321"/>
                <p:cNvSpPr>
                  <a:spLocks noChangeShapeType="1"/>
                </p:cNvSpPr>
                <p:nvPr/>
              </p:nvSpPr>
              <p:spPr bwMode="auto">
                <a:xfrm>
                  <a:off x="3893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9" name="Line 322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Line 323"/>
                <p:cNvSpPr>
                  <a:spLocks noChangeShapeType="1"/>
                </p:cNvSpPr>
                <p:nvPr/>
              </p:nvSpPr>
              <p:spPr bwMode="auto">
                <a:xfrm>
                  <a:off x="4171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Line 324"/>
                <p:cNvSpPr>
                  <a:spLocks noChangeShapeType="1"/>
                </p:cNvSpPr>
                <p:nvPr/>
              </p:nvSpPr>
              <p:spPr bwMode="auto">
                <a:xfrm>
                  <a:off x="4299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2" name="Line 325"/>
                <p:cNvSpPr>
                  <a:spLocks noChangeShapeType="1"/>
                </p:cNvSpPr>
                <p:nvPr/>
              </p:nvSpPr>
              <p:spPr bwMode="auto">
                <a:xfrm>
                  <a:off x="4384" y="3648"/>
                  <a:ext cx="0" cy="32"/>
                </a:xfrm>
                <a:prstGeom prst="line">
                  <a:avLst/>
                </a:prstGeom>
                <a:noFill/>
                <a:ln w="17463">
                  <a:solidFill>
                    <a:srgbClr val="0060A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11" name="Line 326"/>
              <p:cNvSpPr>
                <a:spLocks noChangeShapeType="1"/>
              </p:cNvSpPr>
              <p:nvPr/>
            </p:nvSpPr>
            <p:spPr bwMode="auto">
              <a:xfrm>
                <a:off x="2816" y="3648"/>
                <a:ext cx="2560" cy="0"/>
              </a:xfrm>
              <a:prstGeom prst="line">
                <a:avLst/>
              </a:prstGeom>
              <a:noFill/>
              <a:ln w="38100">
                <a:solidFill>
                  <a:srgbClr val="0060A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327"/>
          <p:cNvGrpSpPr>
            <a:grpSpLocks/>
          </p:cNvGrpSpPr>
          <p:nvPr/>
        </p:nvGrpSpPr>
        <p:grpSpPr bwMode="auto">
          <a:xfrm>
            <a:off x="758641" y="1559803"/>
            <a:ext cx="447908" cy="3756199"/>
            <a:chOff x="1540" y="992"/>
            <a:chExt cx="305" cy="2757"/>
          </a:xfrm>
        </p:grpSpPr>
        <p:sp>
          <p:nvSpPr>
            <p:cNvPr id="202" name="Rectangle 328"/>
            <p:cNvSpPr>
              <a:spLocks noChangeArrowheads="1"/>
            </p:cNvSpPr>
            <p:nvPr/>
          </p:nvSpPr>
          <p:spPr bwMode="auto">
            <a:xfrm>
              <a:off x="1750" y="3552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3" name="Rectangle 329"/>
            <p:cNvSpPr>
              <a:spLocks noChangeArrowheads="1"/>
            </p:cNvSpPr>
            <p:nvPr/>
          </p:nvSpPr>
          <p:spPr bwMode="auto">
            <a:xfrm>
              <a:off x="1646" y="3040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20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4" name="Rectangle 330"/>
            <p:cNvSpPr>
              <a:spLocks noChangeArrowheads="1"/>
            </p:cNvSpPr>
            <p:nvPr/>
          </p:nvSpPr>
          <p:spPr bwMode="auto">
            <a:xfrm>
              <a:off x="1646" y="2528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40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5" name="Rectangle 331"/>
            <p:cNvSpPr>
              <a:spLocks noChangeArrowheads="1"/>
            </p:cNvSpPr>
            <p:nvPr/>
          </p:nvSpPr>
          <p:spPr bwMode="auto">
            <a:xfrm>
              <a:off x="1646" y="2017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60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6" name="Rectangle 332"/>
            <p:cNvSpPr>
              <a:spLocks noChangeArrowheads="1"/>
            </p:cNvSpPr>
            <p:nvPr/>
          </p:nvSpPr>
          <p:spPr bwMode="auto">
            <a:xfrm>
              <a:off x="1646" y="1505"/>
              <a:ext cx="189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80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7" name="Rectangle 333"/>
            <p:cNvSpPr>
              <a:spLocks noChangeArrowheads="1"/>
            </p:cNvSpPr>
            <p:nvPr/>
          </p:nvSpPr>
          <p:spPr bwMode="auto">
            <a:xfrm>
              <a:off x="1540" y="992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 dirty="0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 dirty="0">
                <a:solidFill>
                  <a:srgbClr val="1E4778"/>
                </a:solidFill>
              </a:endParaRPr>
            </a:p>
          </p:txBody>
        </p:sp>
      </p:grpSp>
      <p:grpSp>
        <p:nvGrpSpPr>
          <p:cNvPr id="9" name="Group 334"/>
          <p:cNvGrpSpPr>
            <a:grpSpLocks/>
          </p:cNvGrpSpPr>
          <p:nvPr/>
        </p:nvGrpSpPr>
        <p:grpSpPr bwMode="auto">
          <a:xfrm>
            <a:off x="1287319" y="5294203"/>
            <a:ext cx="3349764" cy="268397"/>
            <a:chOff x="1900" y="3733"/>
            <a:chExt cx="2281" cy="197"/>
          </a:xfrm>
        </p:grpSpPr>
        <p:sp>
          <p:nvSpPr>
            <p:cNvPr id="198" name="Rectangle 335"/>
            <p:cNvSpPr>
              <a:spLocks noChangeArrowheads="1"/>
            </p:cNvSpPr>
            <p:nvPr/>
          </p:nvSpPr>
          <p:spPr bwMode="auto">
            <a:xfrm>
              <a:off x="1900" y="3733"/>
              <a:ext cx="95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199" name="Rectangle 336"/>
            <p:cNvSpPr>
              <a:spLocks noChangeArrowheads="1"/>
            </p:cNvSpPr>
            <p:nvPr/>
          </p:nvSpPr>
          <p:spPr bwMode="auto">
            <a:xfrm>
              <a:off x="2532" y="3733"/>
              <a:ext cx="18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0" name="Rectangle 337"/>
            <p:cNvSpPr>
              <a:spLocks noChangeArrowheads="1"/>
            </p:cNvSpPr>
            <p:nvPr/>
          </p:nvSpPr>
          <p:spPr bwMode="auto">
            <a:xfrm>
              <a:off x="3171" y="3733"/>
              <a:ext cx="28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  <p:sp>
          <p:nvSpPr>
            <p:cNvPr id="201" name="Rectangle 338"/>
            <p:cNvSpPr>
              <a:spLocks noChangeArrowheads="1"/>
            </p:cNvSpPr>
            <p:nvPr/>
          </p:nvSpPr>
          <p:spPr bwMode="auto">
            <a:xfrm>
              <a:off x="3803" y="3733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rtl="1"/>
              <a:r>
                <a:rPr lang="en-US" sz="1500" b="1">
                  <a:solidFill>
                    <a:srgbClr val="1E4778"/>
                  </a:solidFill>
                  <a:latin typeface="Geneva" charset="0"/>
                </a:rPr>
                <a:t>1000</a:t>
              </a:r>
              <a:endParaRPr lang="en-US" sz="1400" b="1">
                <a:solidFill>
                  <a:srgbClr val="1E4778"/>
                </a:solidFill>
              </a:endParaRPr>
            </a:p>
          </p:txBody>
        </p:sp>
      </p:grpSp>
      <p:sp>
        <p:nvSpPr>
          <p:cNvPr id="187" name="Text Box 339"/>
          <p:cNvSpPr txBox="1">
            <a:spLocks noChangeArrowheads="1"/>
          </p:cNvSpPr>
          <p:nvPr/>
        </p:nvSpPr>
        <p:spPr bwMode="auto">
          <a:xfrm>
            <a:off x="609600" y="843841"/>
            <a:ext cx="137160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% of Maximal Effect</a:t>
            </a:r>
          </a:p>
        </p:txBody>
      </p:sp>
      <p:sp>
        <p:nvSpPr>
          <p:cNvPr id="188" name="Text Box 340"/>
          <p:cNvSpPr txBox="1">
            <a:spLocks noChangeArrowheads="1"/>
          </p:cNvSpPr>
          <p:nvPr/>
        </p:nvSpPr>
        <p:spPr bwMode="auto">
          <a:xfrm>
            <a:off x="5277835" y="4921258"/>
            <a:ext cx="895136" cy="46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[C]</a:t>
            </a:r>
          </a:p>
        </p:txBody>
      </p:sp>
      <p:cxnSp>
        <p:nvCxnSpPr>
          <p:cNvPr id="279" name="Straight Connector 278"/>
          <p:cNvCxnSpPr/>
          <p:nvPr/>
        </p:nvCxnSpPr>
        <p:spPr>
          <a:xfrm>
            <a:off x="5029200" y="5174541"/>
            <a:ext cx="457200" cy="1588"/>
          </a:xfrm>
          <a:prstGeom prst="line">
            <a:avLst/>
          </a:prstGeom>
          <a:ln w="38100">
            <a:solidFill>
              <a:srgbClr val="005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1250950" y="1707441"/>
            <a:ext cx="3854450" cy="3435350"/>
            <a:chOff x="1467" y="1102"/>
            <a:chExt cx="2524" cy="2524"/>
          </a:xfrm>
        </p:grpSpPr>
        <p:sp>
          <p:nvSpPr>
            <p:cNvPr id="281" name="Line 5"/>
            <p:cNvSpPr>
              <a:spLocks noChangeShapeType="1"/>
            </p:cNvSpPr>
            <p:nvPr/>
          </p:nvSpPr>
          <p:spPr bwMode="auto">
            <a:xfrm flipV="1">
              <a:off x="1467" y="3615"/>
              <a:ext cx="21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6"/>
            <p:cNvSpPr>
              <a:spLocks noChangeShapeType="1"/>
            </p:cNvSpPr>
            <p:nvPr/>
          </p:nvSpPr>
          <p:spPr bwMode="auto">
            <a:xfrm flipV="1">
              <a:off x="1678" y="3541"/>
              <a:ext cx="201" cy="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7"/>
            <p:cNvSpPr>
              <a:spLocks noChangeShapeType="1"/>
            </p:cNvSpPr>
            <p:nvPr/>
          </p:nvSpPr>
          <p:spPr bwMode="auto">
            <a:xfrm flipV="1">
              <a:off x="1879" y="3425"/>
              <a:ext cx="116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Line 8"/>
            <p:cNvSpPr>
              <a:spLocks noChangeShapeType="1"/>
            </p:cNvSpPr>
            <p:nvPr/>
          </p:nvSpPr>
          <p:spPr bwMode="auto">
            <a:xfrm flipV="1">
              <a:off x="1995" y="3288"/>
              <a:ext cx="95" cy="13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Line 9"/>
            <p:cNvSpPr>
              <a:spLocks noChangeShapeType="1"/>
            </p:cNvSpPr>
            <p:nvPr/>
          </p:nvSpPr>
          <p:spPr bwMode="auto">
            <a:xfrm flipV="1">
              <a:off x="2090" y="3129"/>
              <a:ext cx="63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Line 10"/>
            <p:cNvSpPr>
              <a:spLocks noChangeShapeType="1"/>
            </p:cNvSpPr>
            <p:nvPr/>
          </p:nvSpPr>
          <p:spPr bwMode="auto">
            <a:xfrm flipV="1">
              <a:off x="2153" y="2971"/>
              <a:ext cx="53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Line 11"/>
            <p:cNvSpPr>
              <a:spLocks noChangeShapeType="1"/>
            </p:cNvSpPr>
            <p:nvPr/>
          </p:nvSpPr>
          <p:spPr bwMode="auto">
            <a:xfrm flipV="1">
              <a:off x="2206" y="2644"/>
              <a:ext cx="85" cy="327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Line 12"/>
            <p:cNvSpPr>
              <a:spLocks noChangeShapeType="1"/>
            </p:cNvSpPr>
            <p:nvPr/>
          </p:nvSpPr>
          <p:spPr bwMode="auto">
            <a:xfrm flipV="1">
              <a:off x="2291" y="2369"/>
              <a:ext cx="63" cy="27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Line 13"/>
            <p:cNvSpPr>
              <a:spLocks noChangeShapeType="1"/>
            </p:cNvSpPr>
            <p:nvPr/>
          </p:nvSpPr>
          <p:spPr bwMode="auto">
            <a:xfrm flipV="1">
              <a:off x="2354" y="2095"/>
              <a:ext cx="74" cy="27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Line 14"/>
            <p:cNvSpPr>
              <a:spLocks noChangeShapeType="1"/>
            </p:cNvSpPr>
            <p:nvPr/>
          </p:nvSpPr>
          <p:spPr bwMode="auto">
            <a:xfrm flipV="1">
              <a:off x="2428" y="1884"/>
              <a:ext cx="53" cy="2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Line 15"/>
            <p:cNvSpPr>
              <a:spLocks noChangeShapeType="1"/>
            </p:cNvSpPr>
            <p:nvPr/>
          </p:nvSpPr>
          <p:spPr bwMode="auto">
            <a:xfrm flipV="1">
              <a:off x="2481" y="1725"/>
              <a:ext cx="42" cy="159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Line 16"/>
            <p:cNvSpPr>
              <a:spLocks noChangeShapeType="1"/>
            </p:cNvSpPr>
            <p:nvPr/>
          </p:nvSpPr>
          <p:spPr bwMode="auto">
            <a:xfrm flipV="1">
              <a:off x="2523" y="1609"/>
              <a:ext cx="42" cy="116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Line 17"/>
            <p:cNvSpPr>
              <a:spLocks noChangeShapeType="1"/>
            </p:cNvSpPr>
            <p:nvPr/>
          </p:nvSpPr>
          <p:spPr bwMode="auto">
            <a:xfrm flipV="1">
              <a:off x="2565" y="1451"/>
              <a:ext cx="64" cy="158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Line 18"/>
            <p:cNvSpPr>
              <a:spLocks noChangeShapeType="1"/>
            </p:cNvSpPr>
            <p:nvPr/>
          </p:nvSpPr>
          <p:spPr bwMode="auto">
            <a:xfrm flipV="1">
              <a:off x="2629" y="1356"/>
              <a:ext cx="52" cy="95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Line 19"/>
            <p:cNvSpPr>
              <a:spLocks noChangeShapeType="1"/>
            </p:cNvSpPr>
            <p:nvPr/>
          </p:nvSpPr>
          <p:spPr bwMode="auto">
            <a:xfrm flipV="1">
              <a:off x="2681" y="1292"/>
              <a:ext cx="53" cy="64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Line 20"/>
            <p:cNvSpPr>
              <a:spLocks noChangeShapeType="1"/>
            </p:cNvSpPr>
            <p:nvPr/>
          </p:nvSpPr>
          <p:spPr bwMode="auto">
            <a:xfrm flipV="1">
              <a:off x="2734" y="1250"/>
              <a:ext cx="32" cy="4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Line 21"/>
            <p:cNvSpPr>
              <a:spLocks noChangeShapeType="1"/>
            </p:cNvSpPr>
            <p:nvPr/>
          </p:nvSpPr>
          <p:spPr bwMode="auto">
            <a:xfrm flipV="1">
              <a:off x="2766" y="1218"/>
              <a:ext cx="42" cy="32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Line 22"/>
            <p:cNvSpPr>
              <a:spLocks noChangeShapeType="1"/>
            </p:cNvSpPr>
            <p:nvPr/>
          </p:nvSpPr>
          <p:spPr bwMode="auto">
            <a:xfrm flipV="1">
              <a:off x="2808" y="1197"/>
              <a:ext cx="3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Line 23"/>
            <p:cNvSpPr>
              <a:spLocks noChangeShapeType="1"/>
            </p:cNvSpPr>
            <p:nvPr/>
          </p:nvSpPr>
          <p:spPr bwMode="auto">
            <a:xfrm flipV="1">
              <a:off x="2840" y="1176"/>
              <a:ext cx="53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Line 24"/>
            <p:cNvSpPr>
              <a:spLocks noChangeShapeType="1"/>
            </p:cNvSpPr>
            <p:nvPr/>
          </p:nvSpPr>
          <p:spPr bwMode="auto">
            <a:xfrm flipV="1">
              <a:off x="2893" y="1155"/>
              <a:ext cx="42" cy="2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Line 25"/>
            <p:cNvSpPr>
              <a:spLocks noChangeShapeType="1"/>
            </p:cNvSpPr>
            <p:nvPr/>
          </p:nvSpPr>
          <p:spPr bwMode="auto">
            <a:xfrm flipV="1">
              <a:off x="2935" y="1144"/>
              <a:ext cx="4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Line 26"/>
            <p:cNvSpPr>
              <a:spLocks noChangeShapeType="1"/>
            </p:cNvSpPr>
            <p:nvPr/>
          </p:nvSpPr>
          <p:spPr bwMode="auto">
            <a:xfrm flipV="1">
              <a:off x="2977" y="1134"/>
              <a:ext cx="32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Line 27"/>
            <p:cNvSpPr>
              <a:spLocks noChangeShapeType="1"/>
            </p:cNvSpPr>
            <p:nvPr/>
          </p:nvSpPr>
          <p:spPr bwMode="auto">
            <a:xfrm flipV="1">
              <a:off x="3009" y="1123"/>
              <a:ext cx="31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Line 28"/>
            <p:cNvSpPr>
              <a:spLocks noChangeShapeType="1"/>
            </p:cNvSpPr>
            <p:nvPr/>
          </p:nvSpPr>
          <p:spPr bwMode="auto">
            <a:xfrm>
              <a:off x="3040" y="1123"/>
              <a:ext cx="74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Line 29"/>
            <p:cNvSpPr>
              <a:spLocks noChangeShapeType="1"/>
            </p:cNvSpPr>
            <p:nvPr/>
          </p:nvSpPr>
          <p:spPr bwMode="auto">
            <a:xfrm flipV="1">
              <a:off x="3114" y="1113"/>
              <a:ext cx="53" cy="10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Line 30"/>
            <p:cNvSpPr>
              <a:spLocks noChangeShapeType="1"/>
            </p:cNvSpPr>
            <p:nvPr/>
          </p:nvSpPr>
          <p:spPr bwMode="auto">
            <a:xfrm>
              <a:off x="3167" y="1113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Line 31"/>
            <p:cNvSpPr>
              <a:spLocks noChangeShapeType="1"/>
            </p:cNvSpPr>
            <p:nvPr/>
          </p:nvSpPr>
          <p:spPr bwMode="auto">
            <a:xfrm>
              <a:off x="3209" y="1113"/>
              <a:ext cx="4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Line 32"/>
            <p:cNvSpPr>
              <a:spLocks noChangeShapeType="1"/>
            </p:cNvSpPr>
            <p:nvPr/>
          </p:nvSpPr>
          <p:spPr bwMode="auto">
            <a:xfrm>
              <a:off x="3252" y="1113"/>
              <a:ext cx="31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Line 33"/>
            <p:cNvSpPr>
              <a:spLocks noChangeShapeType="1"/>
            </p:cNvSpPr>
            <p:nvPr/>
          </p:nvSpPr>
          <p:spPr bwMode="auto">
            <a:xfrm flipV="1">
              <a:off x="3283" y="1102"/>
              <a:ext cx="32" cy="1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Line 34"/>
            <p:cNvSpPr>
              <a:spLocks noChangeShapeType="1"/>
            </p:cNvSpPr>
            <p:nvPr/>
          </p:nvSpPr>
          <p:spPr bwMode="auto">
            <a:xfrm>
              <a:off x="3315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Line 35"/>
            <p:cNvSpPr>
              <a:spLocks noChangeShapeType="1"/>
            </p:cNvSpPr>
            <p:nvPr/>
          </p:nvSpPr>
          <p:spPr bwMode="auto">
            <a:xfrm>
              <a:off x="3368" y="1102"/>
              <a:ext cx="5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Line 36"/>
            <p:cNvSpPr>
              <a:spLocks noChangeShapeType="1"/>
            </p:cNvSpPr>
            <p:nvPr/>
          </p:nvSpPr>
          <p:spPr bwMode="auto">
            <a:xfrm>
              <a:off x="3420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Line 37"/>
            <p:cNvSpPr>
              <a:spLocks noChangeShapeType="1"/>
            </p:cNvSpPr>
            <p:nvPr/>
          </p:nvSpPr>
          <p:spPr bwMode="auto">
            <a:xfrm>
              <a:off x="3452" y="1102"/>
              <a:ext cx="4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Line 38"/>
            <p:cNvSpPr>
              <a:spLocks noChangeShapeType="1"/>
            </p:cNvSpPr>
            <p:nvPr/>
          </p:nvSpPr>
          <p:spPr bwMode="auto">
            <a:xfrm>
              <a:off x="3494" y="1102"/>
              <a:ext cx="32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Line 39"/>
            <p:cNvSpPr>
              <a:spLocks noChangeShapeType="1"/>
            </p:cNvSpPr>
            <p:nvPr/>
          </p:nvSpPr>
          <p:spPr bwMode="auto">
            <a:xfrm>
              <a:off x="3526" y="1102"/>
              <a:ext cx="116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Line 40"/>
            <p:cNvSpPr>
              <a:spLocks noChangeShapeType="1"/>
            </p:cNvSpPr>
            <p:nvPr/>
          </p:nvSpPr>
          <p:spPr bwMode="auto">
            <a:xfrm>
              <a:off x="3642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Line 41"/>
            <p:cNvSpPr>
              <a:spLocks noChangeShapeType="1"/>
            </p:cNvSpPr>
            <p:nvPr/>
          </p:nvSpPr>
          <p:spPr bwMode="auto">
            <a:xfrm>
              <a:off x="3727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Line 42"/>
            <p:cNvSpPr>
              <a:spLocks noChangeShapeType="1"/>
            </p:cNvSpPr>
            <p:nvPr/>
          </p:nvSpPr>
          <p:spPr bwMode="auto">
            <a:xfrm>
              <a:off x="3790" y="1102"/>
              <a:ext cx="6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Line 43"/>
            <p:cNvSpPr>
              <a:spLocks noChangeShapeType="1"/>
            </p:cNvSpPr>
            <p:nvPr/>
          </p:nvSpPr>
          <p:spPr bwMode="auto">
            <a:xfrm>
              <a:off x="3853" y="1102"/>
              <a:ext cx="85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Line 44"/>
            <p:cNvSpPr>
              <a:spLocks noChangeShapeType="1"/>
            </p:cNvSpPr>
            <p:nvPr/>
          </p:nvSpPr>
          <p:spPr bwMode="auto">
            <a:xfrm>
              <a:off x="3938" y="1102"/>
              <a:ext cx="53" cy="1"/>
            </a:xfrm>
            <a:prstGeom prst="line">
              <a:avLst/>
            </a:prstGeom>
            <a:noFill/>
            <a:ln w="38100">
              <a:solidFill>
                <a:srgbClr val="00F6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22"/>
          <p:cNvGrpSpPr>
            <a:grpSpLocks/>
          </p:cNvGrpSpPr>
          <p:nvPr/>
        </p:nvGrpSpPr>
        <p:grpSpPr bwMode="auto">
          <a:xfrm>
            <a:off x="990600" y="1694740"/>
            <a:ext cx="3454400" cy="3467101"/>
            <a:chOff x="2153" y="1113"/>
            <a:chExt cx="1838" cy="2514"/>
          </a:xfrm>
        </p:grpSpPr>
        <p:sp>
          <p:nvSpPr>
            <p:cNvPr id="136" name="Line 87"/>
            <p:cNvSpPr>
              <a:spLocks noChangeShapeType="1"/>
            </p:cNvSpPr>
            <p:nvPr/>
          </p:nvSpPr>
          <p:spPr bwMode="auto">
            <a:xfrm>
              <a:off x="2153" y="3626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8"/>
            <p:cNvSpPr>
              <a:spLocks noChangeShapeType="1"/>
            </p:cNvSpPr>
            <p:nvPr/>
          </p:nvSpPr>
          <p:spPr bwMode="auto">
            <a:xfrm>
              <a:off x="2206" y="3626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9"/>
            <p:cNvSpPr>
              <a:spLocks noChangeShapeType="1"/>
            </p:cNvSpPr>
            <p:nvPr/>
          </p:nvSpPr>
          <p:spPr bwMode="auto">
            <a:xfrm flipV="1">
              <a:off x="2291" y="3615"/>
              <a:ext cx="6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90"/>
            <p:cNvSpPr>
              <a:spLocks noChangeShapeType="1"/>
            </p:cNvSpPr>
            <p:nvPr/>
          </p:nvSpPr>
          <p:spPr bwMode="auto">
            <a:xfrm flipV="1">
              <a:off x="2354" y="3594"/>
              <a:ext cx="7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91"/>
            <p:cNvSpPr>
              <a:spLocks noChangeShapeType="1"/>
            </p:cNvSpPr>
            <p:nvPr/>
          </p:nvSpPr>
          <p:spPr bwMode="auto">
            <a:xfrm flipV="1">
              <a:off x="2428" y="3583"/>
              <a:ext cx="53" cy="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92"/>
            <p:cNvSpPr>
              <a:spLocks noChangeShapeType="1"/>
            </p:cNvSpPr>
            <p:nvPr/>
          </p:nvSpPr>
          <p:spPr bwMode="auto">
            <a:xfrm flipV="1">
              <a:off x="2481" y="3562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93"/>
            <p:cNvSpPr>
              <a:spLocks noChangeShapeType="1"/>
            </p:cNvSpPr>
            <p:nvPr/>
          </p:nvSpPr>
          <p:spPr bwMode="auto">
            <a:xfrm flipV="1">
              <a:off x="2523" y="3541"/>
              <a:ext cx="4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Line 94"/>
            <p:cNvSpPr>
              <a:spLocks noChangeShapeType="1"/>
            </p:cNvSpPr>
            <p:nvPr/>
          </p:nvSpPr>
          <p:spPr bwMode="auto">
            <a:xfrm flipV="1">
              <a:off x="2565" y="3488"/>
              <a:ext cx="64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95"/>
            <p:cNvSpPr>
              <a:spLocks noChangeShapeType="1"/>
            </p:cNvSpPr>
            <p:nvPr/>
          </p:nvSpPr>
          <p:spPr bwMode="auto">
            <a:xfrm flipV="1">
              <a:off x="2629" y="3425"/>
              <a:ext cx="52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96"/>
            <p:cNvSpPr>
              <a:spLocks noChangeShapeType="1"/>
            </p:cNvSpPr>
            <p:nvPr/>
          </p:nvSpPr>
          <p:spPr bwMode="auto">
            <a:xfrm flipV="1">
              <a:off x="2681" y="3362"/>
              <a:ext cx="53" cy="6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97"/>
            <p:cNvSpPr>
              <a:spLocks noChangeShapeType="1"/>
            </p:cNvSpPr>
            <p:nvPr/>
          </p:nvSpPr>
          <p:spPr bwMode="auto">
            <a:xfrm flipV="1">
              <a:off x="2734" y="3288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98"/>
            <p:cNvSpPr>
              <a:spLocks noChangeShapeType="1"/>
            </p:cNvSpPr>
            <p:nvPr/>
          </p:nvSpPr>
          <p:spPr bwMode="auto">
            <a:xfrm flipV="1">
              <a:off x="2766" y="3214"/>
              <a:ext cx="4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99"/>
            <p:cNvSpPr>
              <a:spLocks noChangeShapeType="1"/>
            </p:cNvSpPr>
            <p:nvPr/>
          </p:nvSpPr>
          <p:spPr bwMode="auto">
            <a:xfrm flipV="1">
              <a:off x="2808" y="3129"/>
              <a:ext cx="32" cy="8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100"/>
            <p:cNvSpPr>
              <a:spLocks noChangeShapeType="1"/>
            </p:cNvSpPr>
            <p:nvPr/>
          </p:nvSpPr>
          <p:spPr bwMode="auto">
            <a:xfrm flipV="1">
              <a:off x="2840" y="2971"/>
              <a:ext cx="53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01"/>
            <p:cNvSpPr>
              <a:spLocks noChangeShapeType="1"/>
            </p:cNvSpPr>
            <p:nvPr/>
          </p:nvSpPr>
          <p:spPr bwMode="auto">
            <a:xfrm flipV="1">
              <a:off x="2893" y="2802"/>
              <a:ext cx="42" cy="16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102"/>
            <p:cNvSpPr>
              <a:spLocks noChangeShapeType="1"/>
            </p:cNvSpPr>
            <p:nvPr/>
          </p:nvSpPr>
          <p:spPr bwMode="auto">
            <a:xfrm flipV="1">
              <a:off x="2935" y="2644"/>
              <a:ext cx="42" cy="15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03"/>
            <p:cNvSpPr>
              <a:spLocks noChangeShapeType="1"/>
            </p:cNvSpPr>
            <p:nvPr/>
          </p:nvSpPr>
          <p:spPr bwMode="auto">
            <a:xfrm flipV="1">
              <a:off x="2977" y="2506"/>
              <a:ext cx="32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104"/>
            <p:cNvSpPr>
              <a:spLocks noChangeShapeType="1"/>
            </p:cNvSpPr>
            <p:nvPr/>
          </p:nvSpPr>
          <p:spPr bwMode="auto">
            <a:xfrm flipV="1">
              <a:off x="3009" y="2369"/>
              <a:ext cx="31" cy="13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05"/>
            <p:cNvSpPr>
              <a:spLocks noChangeShapeType="1"/>
            </p:cNvSpPr>
            <p:nvPr/>
          </p:nvSpPr>
          <p:spPr bwMode="auto">
            <a:xfrm flipV="1">
              <a:off x="3040" y="2095"/>
              <a:ext cx="74" cy="2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106"/>
            <p:cNvSpPr>
              <a:spLocks noChangeShapeType="1"/>
            </p:cNvSpPr>
            <p:nvPr/>
          </p:nvSpPr>
          <p:spPr bwMode="auto">
            <a:xfrm flipV="1">
              <a:off x="3114" y="1884"/>
              <a:ext cx="53" cy="21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07"/>
            <p:cNvSpPr>
              <a:spLocks noChangeShapeType="1"/>
            </p:cNvSpPr>
            <p:nvPr/>
          </p:nvSpPr>
          <p:spPr bwMode="auto">
            <a:xfrm flipV="1">
              <a:off x="3167" y="1725"/>
              <a:ext cx="42" cy="15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108"/>
            <p:cNvSpPr>
              <a:spLocks noChangeShapeType="1"/>
            </p:cNvSpPr>
            <p:nvPr/>
          </p:nvSpPr>
          <p:spPr bwMode="auto">
            <a:xfrm flipV="1">
              <a:off x="3209" y="1609"/>
              <a:ext cx="43" cy="116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09"/>
            <p:cNvSpPr>
              <a:spLocks noChangeShapeType="1"/>
            </p:cNvSpPr>
            <p:nvPr/>
          </p:nvSpPr>
          <p:spPr bwMode="auto">
            <a:xfrm flipV="1">
              <a:off x="3252" y="1525"/>
              <a:ext cx="31" cy="8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110"/>
            <p:cNvSpPr>
              <a:spLocks noChangeShapeType="1"/>
            </p:cNvSpPr>
            <p:nvPr/>
          </p:nvSpPr>
          <p:spPr bwMode="auto">
            <a:xfrm flipV="1">
              <a:off x="3283" y="1451"/>
              <a:ext cx="32" cy="7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11"/>
            <p:cNvSpPr>
              <a:spLocks noChangeShapeType="1"/>
            </p:cNvSpPr>
            <p:nvPr/>
          </p:nvSpPr>
          <p:spPr bwMode="auto">
            <a:xfrm flipV="1">
              <a:off x="3315" y="1356"/>
              <a:ext cx="53" cy="9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112"/>
            <p:cNvSpPr>
              <a:spLocks noChangeShapeType="1"/>
            </p:cNvSpPr>
            <p:nvPr/>
          </p:nvSpPr>
          <p:spPr bwMode="auto">
            <a:xfrm flipV="1">
              <a:off x="3368" y="1292"/>
              <a:ext cx="52" cy="64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13"/>
            <p:cNvSpPr>
              <a:spLocks noChangeShapeType="1"/>
            </p:cNvSpPr>
            <p:nvPr/>
          </p:nvSpPr>
          <p:spPr bwMode="auto">
            <a:xfrm flipV="1">
              <a:off x="3420" y="1250"/>
              <a:ext cx="32" cy="4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114"/>
            <p:cNvSpPr>
              <a:spLocks noChangeShapeType="1"/>
            </p:cNvSpPr>
            <p:nvPr/>
          </p:nvSpPr>
          <p:spPr bwMode="auto">
            <a:xfrm flipV="1">
              <a:off x="3452" y="1218"/>
              <a:ext cx="42" cy="3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15"/>
            <p:cNvSpPr>
              <a:spLocks noChangeShapeType="1"/>
            </p:cNvSpPr>
            <p:nvPr/>
          </p:nvSpPr>
          <p:spPr bwMode="auto">
            <a:xfrm flipV="1">
              <a:off x="3494" y="1197"/>
              <a:ext cx="32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16"/>
            <p:cNvSpPr>
              <a:spLocks noChangeShapeType="1"/>
            </p:cNvSpPr>
            <p:nvPr/>
          </p:nvSpPr>
          <p:spPr bwMode="auto">
            <a:xfrm flipV="1">
              <a:off x="3526" y="1144"/>
              <a:ext cx="116" cy="5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17"/>
            <p:cNvSpPr>
              <a:spLocks noChangeShapeType="1"/>
            </p:cNvSpPr>
            <p:nvPr/>
          </p:nvSpPr>
          <p:spPr bwMode="auto">
            <a:xfrm flipV="1">
              <a:off x="3642" y="1123"/>
              <a:ext cx="85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18"/>
            <p:cNvSpPr>
              <a:spLocks noChangeShapeType="1"/>
            </p:cNvSpPr>
            <p:nvPr/>
          </p:nvSpPr>
          <p:spPr bwMode="auto">
            <a:xfrm>
              <a:off x="3727" y="1123"/>
              <a:ext cx="6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19"/>
            <p:cNvSpPr>
              <a:spLocks noChangeShapeType="1"/>
            </p:cNvSpPr>
            <p:nvPr/>
          </p:nvSpPr>
          <p:spPr bwMode="auto">
            <a:xfrm flipV="1">
              <a:off x="3790" y="1113"/>
              <a:ext cx="63" cy="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20"/>
            <p:cNvSpPr>
              <a:spLocks noChangeShapeType="1"/>
            </p:cNvSpPr>
            <p:nvPr/>
          </p:nvSpPr>
          <p:spPr bwMode="auto">
            <a:xfrm>
              <a:off x="3853" y="1113"/>
              <a:ext cx="8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21"/>
            <p:cNvSpPr>
              <a:spLocks noChangeShapeType="1"/>
            </p:cNvSpPr>
            <p:nvPr/>
          </p:nvSpPr>
          <p:spPr bwMode="auto">
            <a:xfrm>
              <a:off x="3938" y="1113"/>
              <a:ext cx="53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86"/>
          <p:cNvGrpSpPr>
            <a:grpSpLocks/>
          </p:cNvGrpSpPr>
          <p:nvPr/>
        </p:nvGrpSpPr>
        <p:grpSpPr bwMode="auto">
          <a:xfrm>
            <a:off x="2159000" y="3294772"/>
            <a:ext cx="3632200" cy="1886828"/>
            <a:chOff x="1467" y="2390"/>
            <a:chExt cx="2524" cy="1225"/>
          </a:xfrm>
        </p:grpSpPr>
        <p:sp>
          <p:nvSpPr>
            <p:cNvPr id="172" name="Line 46"/>
            <p:cNvSpPr>
              <a:spLocks noChangeShapeType="1"/>
            </p:cNvSpPr>
            <p:nvPr/>
          </p:nvSpPr>
          <p:spPr bwMode="auto">
            <a:xfrm flipV="1">
              <a:off x="1467" y="3594"/>
              <a:ext cx="21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47"/>
            <p:cNvSpPr>
              <a:spLocks noChangeShapeType="1"/>
            </p:cNvSpPr>
            <p:nvPr/>
          </p:nvSpPr>
          <p:spPr bwMode="auto">
            <a:xfrm flipV="1">
              <a:off x="1678" y="3562"/>
              <a:ext cx="201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48"/>
            <p:cNvSpPr>
              <a:spLocks noChangeShapeType="1"/>
            </p:cNvSpPr>
            <p:nvPr/>
          </p:nvSpPr>
          <p:spPr bwMode="auto">
            <a:xfrm flipV="1">
              <a:off x="1879" y="3520"/>
              <a:ext cx="116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49"/>
            <p:cNvSpPr>
              <a:spLocks noChangeShapeType="1"/>
            </p:cNvSpPr>
            <p:nvPr/>
          </p:nvSpPr>
          <p:spPr bwMode="auto">
            <a:xfrm flipV="1">
              <a:off x="1995" y="3488"/>
              <a:ext cx="95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50"/>
            <p:cNvSpPr>
              <a:spLocks noChangeShapeType="1"/>
            </p:cNvSpPr>
            <p:nvPr/>
          </p:nvSpPr>
          <p:spPr bwMode="auto">
            <a:xfrm flipV="1">
              <a:off x="2090" y="3457"/>
              <a:ext cx="63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51"/>
            <p:cNvSpPr>
              <a:spLocks noChangeShapeType="1"/>
            </p:cNvSpPr>
            <p:nvPr/>
          </p:nvSpPr>
          <p:spPr bwMode="auto">
            <a:xfrm flipV="1">
              <a:off x="2153" y="3425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52"/>
            <p:cNvSpPr>
              <a:spLocks noChangeShapeType="1"/>
            </p:cNvSpPr>
            <p:nvPr/>
          </p:nvSpPr>
          <p:spPr bwMode="auto">
            <a:xfrm flipV="1">
              <a:off x="2206" y="3372"/>
              <a:ext cx="85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53"/>
            <p:cNvSpPr>
              <a:spLocks noChangeShapeType="1"/>
            </p:cNvSpPr>
            <p:nvPr/>
          </p:nvSpPr>
          <p:spPr bwMode="auto">
            <a:xfrm flipV="1">
              <a:off x="2291" y="3319"/>
              <a:ext cx="6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 flipV="1">
              <a:off x="2354" y="3267"/>
              <a:ext cx="74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55"/>
            <p:cNvSpPr>
              <a:spLocks noChangeShapeType="1"/>
            </p:cNvSpPr>
            <p:nvPr/>
          </p:nvSpPr>
          <p:spPr bwMode="auto">
            <a:xfrm flipV="1">
              <a:off x="2428" y="3214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56"/>
            <p:cNvSpPr>
              <a:spLocks noChangeShapeType="1"/>
            </p:cNvSpPr>
            <p:nvPr/>
          </p:nvSpPr>
          <p:spPr bwMode="auto">
            <a:xfrm flipV="1">
              <a:off x="2481" y="3172"/>
              <a:ext cx="4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57"/>
            <p:cNvSpPr>
              <a:spLocks noChangeShapeType="1"/>
            </p:cNvSpPr>
            <p:nvPr/>
          </p:nvSpPr>
          <p:spPr bwMode="auto">
            <a:xfrm flipV="1">
              <a:off x="2523" y="312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58"/>
            <p:cNvSpPr>
              <a:spLocks noChangeShapeType="1"/>
            </p:cNvSpPr>
            <p:nvPr/>
          </p:nvSpPr>
          <p:spPr bwMode="auto">
            <a:xfrm flipV="1">
              <a:off x="2565" y="3066"/>
              <a:ext cx="64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59"/>
            <p:cNvSpPr>
              <a:spLocks noChangeShapeType="1"/>
            </p:cNvSpPr>
            <p:nvPr/>
          </p:nvSpPr>
          <p:spPr bwMode="auto">
            <a:xfrm flipV="1">
              <a:off x="2629" y="3003"/>
              <a:ext cx="52" cy="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60"/>
            <p:cNvSpPr>
              <a:spLocks noChangeShapeType="1"/>
            </p:cNvSpPr>
            <p:nvPr/>
          </p:nvSpPr>
          <p:spPr bwMode="auto">
            <a:xfrm flipV="1">
              <a:off x="2681" y="2950"/>
              <a:ext cx="53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61"/>
            <p:cNvSpPr>
              <a:spLocks noChangeShapeType="1"/>
            </p:cNvSpPr>
            <p:nvPr/>
          </p:nvSpPr>
          <p:spPr bwMode="auto">
            <a:xfrm flipV="1">
              <a:off x="2734" y="2908"/>
              <a:ext cx="32" cy="4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62"/>
            <p:cNvSpPr>
              <a:spLocks noChangeShapeType="1"/>
            </p:cNvSpPr>
            <p:nvPr/>
          </p:nvSpPr>
          <p:spPr bwMode="auto">
            <a:xfrm flipV="1">
              <a:off x="2766" y="2876"/>
              <a:ext cx="4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63"/>
            <p:cNvSpPr>
              <a:spLocks noChangeShapeType="1"/>
            </p:cNvSpPr>
            <p:nvPr/>
          </p:nvSpPr>
          <p:spPr bwMode="auto">
            <a:xfrm flipV="1">
              <a:off x="2808" y="2844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64"/>
            <p:cNvSpPr>
              <a:spLocks noChangeShapeType="1"/>
            </p:cNvSpPr>
            <p:nvPr/>
          </p:nvSpPr>
          <p:spPr bwMode="auto">
            <a:xfrm flipV="1">
              <a:off x="2840" y="2792"/>
              <a:ext cx="53" cy="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Line 65"/>
            <p:cNvSpPr>
              <a:spLocks noChangeShapeType="1"/>
            </p:cNvSpPr>
            <p:nvPr/>
          </p:nvSpPr>
          <p:spPr bwMode="auto">
            <a:xfrm flipV="1">
              <a:off x="2893" y="2749"/>
              <a:ext cx="42" cy="4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66"/>
            <p:cNvSpPr>
              <a:spLocks noChangeShapeType="1"/>
            </p:cNvSpPr>
            <p:nvPr/>
          </p:nvSpPr>
          <p:spPr bwMode="auto">
            <a:xfrm flipV="1">
              <a:off x="2935" y="2718"/>
              <a:ext cx="42" cy="3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Line 67"/>
            <p:cNvSpPr>
              <a:spLocks noChangeShapeType="1"/>
            </p:cNvSpPr>
            <p:nvPr/>
          </p:nvSpPr>
          <p:spPr bwMode="auto">
            <a:xfrm flipV="1">
              <a:off x="2977" y="2686"/>
              <a:ext cx="32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68"/>
            <p:cNvSpPr>
              <a:spLocks noChangeShapeType="1"/>
            </p:cNvSpPr>
            <p:nvPr/>
          </p:nvSpPr>
          <p:spPr bwMode="auto">
            <a:xfrm flipV="1">
              <a:off x="3009" y="2665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Line 69"/>
            <p:cNvSpPr>
              <a:spLocks noChangeShapeType="1"/>
            </p:cNvSpPr>
            <p:nvPr/>
          </p:nvSpPr>
          <p:spPr bwMode="auto">
            <a:xfrm flipV="1">
              <a:off x="3040" y="2612"/>
              <a:ext cx="74" cy="5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Line 70"/>
            <p:cNvSpPr>
              <a:spLocks noChangeShapeType="1"/>
            </p:cNvSpPr>
            <p:nvPr/>
          </p:nvSpPr>
          <p:spPr bwMode="auto">
            <a:xfrm flipV="1">
              <a:off x="3114" y="2580"/>
              <a:ext cx="53" cy="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Line 71"/>
            <p:cNvSpPr>
              <a:spLocks noChangeShapeType="1"/>
            </p:cNvSpPr>
            <p:nvPr/>
          </p:nvSpPr>
          <p:spPr bwMode="auto">
            <a:xfrm flipV="1">
              <a:off x="3167" y="2559"/>
              <a:ext cx="4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Line 72"/>
            <p:cNvSpPr>
              <a:spLocks noChangeShapeType="1"/>
            </p:cNvSpPr>
            <p:nvPr/>
          </p:nvSpPr>
          <p:spPr bwMode="auto">
            <a:xfrm flipV="1">
              <a:off x="3209" y="2538"/>
              <a:ext cx="4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73"/>
            <p:cNvSpPr>
              <a:spLocks noChangeShapeType="1"/>
            </p:cNvSpPr>
            <p:nvPr/>
          </p:nvSpPr>
          <p:spPr bwMode="auto">
            <a:xfrm flipV="1">
              <a:off x="3252" y="2517"/>
              <a:ext cx="31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Line 74"/>
            <p:cNvSpPr>
              <a:spLocks noChangeShapeType="1"/>
            </p:cNvSpPr>
            <p:nvPr/>
          </p:nvSpPr>
          <p:spPr bwMode="auto">
            <a:xfrm flipV="1">
              <a:off x="3283" y="2506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Line 75"/>
            <p:cNvSpPr>
              <a:spLocks noChangeShapeType="1"/>
            </p:cNvSpPr>
            <p:nvPr/>
          </p:nvSpPr>
          <p:spPr bwMode="auto">
            <a:xfrm flipV="1">
              <a:off x="3315" y="2485"/>
              <a:ext cx="53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76"/>
            <p:cNvSpPr>
              <a:spLocks noChangeShapeType="1"/>
            </p:cNvSpPr>
            <p:nvPr/>
          </p:nvSpPr>
          <p:spPr bwMode="auto">
            <a:xfrm flipV="1">
              <a:off x="3368" y="2475"/>
              <a:ext cx="52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77"/>
            <p:cNvSpPr>
              <a:spLocks noChangeShapeType="1"/>
            </p:cNvSpPr>
            <p:nvPr/>
          </p:nvSpPr>
          <p:spPr bwMode="auto">
            <a:xfrm flipV="1">
              <a:off x="3420" y="2454"/>
              <a:ext cx="32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78"/>
            <p:cNvSpPr>
              <a:spLocks noChangeShapeType="1"/>
            </p:cNvSpPr>
            <p:nvPr/>
          </p:nvSpPr>
          <p:spPr bwMode="auto">
            <a:xfrm>
              <a:off x="3452" y="245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Line 79"/>
            <p:cNvSpPr>
              <a:spLocks noChangeShapeType="1"/>
            </p:cNvSpPr>
            <p:nvPr/>
          </p:nvSpPr>
          <p:spPr bwMode="auto">
            <a:xfrm flipV="1">
              <a:off x="3494" y="2443"/>
              <a:ext cx="32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Line 80"/>
            <p:cNvSpPr>
              <a:spLocks noChangeShapeType="1"/>
            </p:cNvSpPr>
            <p:nvPr/>
          </p:nvSpPr>
          <p:spPr bwMode="auto">
            <a:xfrm flipV="1">
              <a:off x="3526" y="2422"/>
              <a:ext cx="116" cy="2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Line 81"/>
            <p:cNvSpPr>
              <a:spLocks noChangeShapeType="1"/>
            </p:cNvSpPr>
            <p:nvPr/>
          </p:nvSpPr>
          <p:spPr bwMode="auto">
            <a:xfrm flipV="1">
              <a:off x="3642" y="2411"/>
              <a:ext cx="85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Line 82"/>
            <p:cNvSpPr>
              <a:spLocks noChangeShapeType="1"/>
            </p:cNvSpPr>
            <p:nvPr/>
          </p:nvSpPr>
          <p:spPr bwMode="auto">
            <a:xfrm flipV="1">
              <a:off x="3727" y="2401"/>
              <a:ext cx="63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Line 83"/>
            <p:cNvSpPr>
              <a:spLocks noChangeShapeType="1"/>
            </p:cNvSpPr>
            <p:nvPr/>
          </p:nvSpPr>
          <p:spPr bwMode="auto">
            <a:xfrm flipV="1">
              <a:off x="3790" y="2390"/>
              <a:ext cx="63" cy="1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Line 84"/>
            <p:cNvSpPr>
              <a:spLocks noChangeShapeType="1"/>
            </p:cNvSpPr>
            <p:nvPr/>
          </p:nvSpPr>
          <p:spPr bwMode="auto">
            <a:xfrm>
              <a:off x="3853" y="2390"/>
              <a:ext cx="85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Line 85"/>
            <p:cNvSpPr>
              <a:spLocks noChangeShapeType="1"/>
            </p:cNvSpPr>
            <p:nvPr/>
          </p:nvSpPr>
          <p:spPr bwMode="auto">
            <a:xfrm>
              <a:off x="3938" y="2390"/>
              <a:ext cx="53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2" name="TextBox 331"/>
          <p:cNvSpPr txBox="1"/>
          <p:nvPr/>
        </p:nvSpPr>
        <p:spPr>
          <a:xfrm>
            <a:off x="395536" y="5638800"/>
            <a:ext cx="8534400" cy="430887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Antagonism cannot be overcome by increasing concentration of agonist </a:t>
            </a:r>
            <a:endParaRPr lang="en-US" sz="2200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6" name="Group 415"/>
          <p:cNvGrpSpPr/>
          <p:nvPr/>
        </p:nvGrpSpPr>
        <p:grpSpPr>
          <a:xfrm>
            <a:off x="1600200" y="2495259"/>
            <a:ext cx="4114800" cy="2651706"/>
            <a:chOff x="-1143000" y="3027937"/>
            <a:chExt cx="4048410" cy="2104451"/>
          </a:xfrm>
        </p:grpSpPr>
        <p:grpSp>
          <p:nvGrpSpPr>
            <p:cNvPr id="17" name="Group 86"/>
            <p:cNvGrpSpPr>
              <a:grpSpLocks/>
            </p:cNvGrpSpPr>
            <p:nvPr/>
          </p:nvGrpSpPr>
          <p:grpSpPr bwMode="auto">
            <a:xfrm>
              <a:off x="-1101440" y="3027937"/>
              <a:ext cx="4006850" cy="2084388"/>
              <a:chOff x="1467" y="2390"/>
              <a:chExt cx="2524" cy="1225"/>
            </a:xfrm>
          </p:grpSpPr>
          <p:sp>
            <p:nvSpPr>
              <p:cNvPr id="376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6600FF"/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86"/>
            <p:cNvGrpSpPr>
              <a:grpSpLocks/>
            </p:cNvGrpSpPr>
            <p:nvPr/>
          </p:nvGrpSpPr>
          <p:grpSpPr bwMode="auto">
            <a:xfrm>
              <a:off x="-1143000" y="3048000"/>
              <a:ext cx="4006850" cy="2084388"/>
              <a:chOff x="1467" y="2390"/>
              <a:chExt cx="2524" cy="1225"/>
            </a:xfrm>
          </p:grpSpPr>
          <p:sp>
            <p:nvSpPr>
              <p:cNvPr id="335" name="Line 46"/>
              <p:cNvSpPr>
                <a:spLocks noChangeShapeType="1"/>
              </p:cNvSpPr>
              <p:nvPr/>
            </p:nvSpPr>
            <p:spPr bwMode="auto">
              <a:xfrm flipV="1">
                <a:off x="1467" y="3594"/>
                <a:ext cx="21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47"/>
              <p:cNvSpPr>
                <a:spLocks noChangeShapeType="1"/>
              </p:cNvSpPr>
              <p:nvPr/>
            </p:nvSpPr>
            <p:spPr bwMode="auto">
              <a:xfrm flipV="1">
                <a:off x="1678" y="3562"/>
                <a:ext cx="201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48"/>
              <p:cNvSpPr>
                <a:spLocks noChangeShapeType="1"/>
              </p:cNvSpPr>
              <p:nvPr/>
            </p:nvSpPr>
            <p:spPr bwMode="auto">
              <a:xfrm flipV="1">
                <a:off x="1879" y="3520"/>
                <a:ext cx="116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49"/>
              <p:cNvSpPr>
                <a:spLocks noChangeShapeType="1"/>
              </p:cNvSpPr>
              <p:nvPr/>
            </p:nvSpPr>
            <p:spPr bwMode="auto">
              <a:xfrm flipV="1">
                <a:off x="1995" y="3488"/>
                <a:ext cx="95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50"/>
              <p:cNvSpPr>
                <a:spLocks noChangeShapeType="1"/>
              </p:cNvSpPr>
              <p:nvPr/>
            </p:nvSpPr>
            <p:spPr bwMode="auto">
              <a:xfrm flipV="1">
                <a:off x="2090" y="3457"/>
                <a:ext cx="63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51"/>
              <p:cNvSpPr>
                <a:spLocks noChangeShapeType="1"/>
              </p:cNvSpPr>
              <p:nvPr/>
            </p:nvSpPr>
            <p:spPr bwMode="auto">
              <a:xfrm flipV="1">
                <a:off x="2153" y="3425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52"/>
              <p:cNvSpPr>
                <a:spLocks noChangeShapeType="1"/>
              </p:cNvSpPr>
              <p:nvPr/>
            </p:nvSpPr>
            <p:spPr bwMode="auto">
              <a:xfrm flipV="1">
                <a:off x="2206" y="3372"/>
                <a:ext cx="85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53"/>
              <p:cNvSpPr>
                <a:spLocks noChangeShapeType="1"/>
              </p:cNvSpPr>
              <p:nvPr/>
            </p:nvSpPr>
            <p:spPr bwMode="auto">
              <a:xfrm flipV="1">
                <a:off x="2291" y="3319"/>
                <a:ext cx="6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54"/>
              <p:cNvSpPr>
                <a:spLocks noChangeShapeType="1"/>
              </p:cNvSpPr>
              <p:nvPr/>
            </p:nvSpPr>
            <p:spPr bwMode="auto">
              <a:xfrm flipV="1">
                <a:off x="2354" y="3267"/>
                <a:ext cx="74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55"/>
              <p:cNvSpPr>
                <a:spLocks noChangeShapeType="1"/>
              </p:cNvSpPr>
              <p:nvPr/>
            </p:nvSpPr>
            <p:spPr bwMode="auto">
              <a:xfrm flipV="1">
                <a:off x="2428" y="3214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56"/>
              <p:cNvSpPr>
                <a:spLocks noChangeShapeType="1"/>
              </p:cNvSpPr>
              <p:nvPr/>
            </p:nvSpPr>
            <p:spPr bwMode="auto">
              <a:xfrm flipV="1">
                <a:off x="2481" y="3172"/>
                <a:ext cx="4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57"/>
              <p:cNvSpPr>
                <a:spLocks noChangeShapeType="1"/>
              </p:cNvSpPr>
              <p:nvPr/>
            </p:nvSpPr>
            <p:spPr bwMode="auto">
              <a:xfrm flipV="1">
                <a:off x="2523" y="312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58"/>
              <p:cNvSpPr>
                <a:spLocks noChangeShapeType="1"/>
              </p:cNvSpPr>
              <p:nvPr/>
            </p:nvSpPr>
            <p:spPr bwMode="auto">
              <a:xfrm flipV="1">
                <a:off x="2565" y="3066"/>
                <a:ext cx="64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59"/>
              <p:cNvSpPr>
                <a:spLocks noChangeShapeType="1"/>
              </p:cNvSpPr>
              <p:nvPr/>
            </p:nvSpPr>
            <p:spPr bwMode="auto">
              <a:xfrm flipV="1">
                <a:off x="2629" y="3003"/>
                <a:ext cx="52" cy="6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60"/>
              <p:cNvSpPr>
                <a:spLocks noChangeShapeType="1"/>
              </p:cNvSpPr>
              <p:nvPr/>
            </p:nvSpPr>
            <p:spPr bwMode="auto">
              <a:xfrm flipV="1">
                <a:off x="2681" y="2950"/>
                <a:ext cx="53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61"/>
              <p:cNvSpPr>
                <a:spLocks noChangeShapeType="1"/>
              </p:cNvSpPr>
              <p:nvPr/>
            </p:nvSpPr>
            <p:spPr bwMode="auto">
              <a:xfrm flipV="1">
                <a:off x="2734" y="2908"/>
                <a:ext cx="32" cy="4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62"/>
              <p:cNvSpPr>
                <a:spLocks noChangeShapeType="1"/>
              </p:cNvSpPr>
              <p:nvPr/>
            </p:nvSpPr>
            <p:spPr bwMode="auto">
              <a:xfrm flipV="1">
                <a:off x="2766" y="2876"/>
                <a:ext cx="4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63"/>
              <p:cNvSpPr>
                <a:spLocks noChangeShapeType="1"/>
              </p:cNvSpPr>
              <p:nvPr/>
            </p:nvSpPr>
            <p:spPr bwMode="auto">
              <a:xfrm flipV="1">
                <a:off x="2808" y="2844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64"/>
              <p:cNvSpPr>
                <a:spLocks noChangeShapeType="1"/>
              </p:cNvSpPr>
              <p:nvPr/>
            </p:nvSpPr>
            <p:spPr bwMode="auto">
              <a:xfrm flipV="1">
                <a:off x="2840" y="2792"/>
                <a:ext cx="53" cy="5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65"/>
              <p:cNvSpPr>
                <a:spLocks noChangeShapeType="1"/>
              </p:cNvSpPr>
              <p:nvPr/>
            </p:nvSpPr>
            <p:spPr bwMode="auto">
              <a:xfrm flipV="1">
                <a:off x="2893" y="2749"/>
                <a:ext cx="42" cy="4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66"/>
              <p:cNvSpPr>
                <a:spLocks noChangeShapeType="1"/>
              </p:cNvSpPr>
              <p:nvPr/>
            </p:nvSpPr>
            <p:spPr bwMode="auto">
              <a:xfrm flipV="1">
                <a:off x="2935" y="2718"/>
                <a:ext cx="42" cy="3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67"/>
              <p:cNvSpPr>
                <a:spLocks noChangeShapeType="1"/>
              </p:cNvSpPr>
              <p:nvPr/>
            </p:nvSpPr>
            <p:spPr bwMode="auto">
              <a:xfrm flipV="1">
                <a:off x="2977" y="2686"/>
                <a:ext cx="32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68"/>
              <p:cNvSpPr>
                <a:spLocks noChangeShapeType="1"/>
              </p:cNvSpPr>
              <p:nvPr/>
            </p:nvSpPr>
            <p:spPr bwMode="auto">
              <a:xfrm flipV="1">
                <a:off x="3009" y="2665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69"/>
              <p:cNvSpPr>
                <a:spLocks noChangeShapeType="1"/>
              </p:cNvSpPr>
              <p:nvPr/>
            </p:nvSpPr>
            <p:spPr bwMode="auto">
              <a:xfrm flipV="1">
                <a:off x="3040" y="2612"/>
                <a:ext cx="74" cy="5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0"/>
              <p:cNvSpPr>
                <a:spLocks noChangeShapeType="1"/>
              </p:cNvSpPr>
              <p:nvPr/>
            </p:nvSpPr>
            <p:spPr bwMode="auto">
              <a:xfrm flipV="1">
                <a:off x="3114" y="2580"/>
                <a:ext cx="53" cy="3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1"/>
              <p:cNvSpPr>
                <a:spLocks noChangeShapeType="1"/>
              </p:cNvSpPr>
              <p:nvPr/>
            </p:nvSpPr>
            <p:spPr bwMode="auto">
              <a:xfrm flipV="1">
                <a:off x="3167" y="2559"/>
                <a:ext cx="4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2"/>
              <p:cNvSpPr>
                <a:spLocks noChangeShapeType="1"/>
              </p:cNvSpPr>
              <p:nvPr/>
            </p:nvSpPr>
            <p:spPr bwMode="auto">
              <a:xfrm flipV="1">
                <a:off x="3209" y="2538"/>
                <a:ext cx="4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3"/>
              <p:cNvSpPr>
                <a:spLocks noChangeShapeType="1"/>
              </p:cNvSpPr>
              <p:nvPr/>
            </p:nvSpPr>
            <p:spPr bwMode="auto">
              <a:xfrm flipV="1">
                <a:off x="3252" y="2517"/>
                <a:ext cx="31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4"/>
              <p:cNvSpPr>
                <a:spLocks noChangeShapeType="1"/>
              </p:cNvSpPr>
              <p:nvPr/>
            </p:nvSpPr>
            <p:spPr bwMode="auto">
              <a:xfrm flipV="1">
                <a:off x="3283" y="2506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5"/>
              <p:cNvSpPr>
                <a:spLocks noChangeShapeType="1"/>
              </p:cNvSpPr>
              <p:nvPr/>
            </p:nvSpPr>
            <p:spPr bwMode="auto">
              <a:xfrm flipV="1">
                <a:off x="3315" y="2485"/>
                <a:ext cx="53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6"/>
              <p:cNvSpPr>
                <a:spLocks noChangeShapeType="1"/>
              </p:cNvSpPr>
              <p:nvPr/>
            </p:nvSpPr>
            <p:spPr bwMode="auto">
              <a:xfrm flipV="1">
                <a:off x="3368" y="2475"/>
                <a:ext cx="52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7"/>
              <p:cNvSpPr>
                <a:spLocks noChangeShapeType="1"/>
              </p:cNvSpPr>
              <p:nvPr/>
            </p:nvSpPr>
            <p:spPr bwMode="auto">
              <a:xfrm flipV="1">
                <a:off x="3420" y="2454"/>
                <a:ext cx="32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8"/>
              <p:cNvSpPr>
                <a:spLocks noChangeShapeType="1"/>
              </p:cNvSpPr>
              <p:nvPr/>
            </p:nvSpPr>
            <p:spPr bwMode="auto">
              <a:xfrm>
                <a:off x="3452" y="24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79"/>
              <p:cNvSpPr>
                <a:spLocks noChangeShapeType="1"/>
              </p:cNvSpPr>
              <p:nvPr/>
            </p:nvSpPr>
            <p:spPr bwMode="auto">
              <a:xfrm flipV="1">
                <a:off x="3494" y="2443"/>
                <a:ext cx="32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"/>
              <p:cNvSpPr>
                <a:spLocks noChangeShapeType="1"/>
              </p:cNvSpPr>
              <p:nvPr/>
            </p:nvSpPr>
            <p:spPr bwMode="auto">
              <a:xfrm flipV="1">
                <a:off x="3526" y="2422"/>
                <a:ext cx="116" cy="2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1"/>
              <p:cNvSpPr>
                <a:spLocks noChangeShapeType="1"/>
              </p:cNvSpPr>
              <p:nvPr/>
            </p:nvSpPr>
            <p:spPr bwMode="auto">
              <a:xfrm flipV="1">
                <a:off x="3642" y="2411"/>
                <a:ext cx="85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2"/>
              <p:cNvSpPr>
                <a:spLocks noChangeShapeType="1"/>
              </p:cNvSpPr>
              <p:nvPr/>
            </p:nvSpPr>
            <p:spPr bwMode="auto">
              <a:xfrm flipV="1">
                <a:off x="3727" y="2401"/>
                <a:ext cx="63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3"/>
              <p:cNvSpPr>
                <a:spLocks noChangeShapeType="1"/>
              </p:cNvSpPr>
              <p:nvPr/>
            </p:nvSpPr>
            <p:spPr bwMode="auto">
              <a:xfrm flipV="1">
                <a:off x="3790" y="2390"/>
                <a:ext cx="63" cy="1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4"/>
              <p:cNvSpPr>
                <a:spLocks noChangeShapeType="1"/>
              </p:cNvSpPr>
              <p:nvPr/>
            </p:nvSpPr>
            <p:spPr bwMode="auto">
              <a:xfrm>
                <a:off x="3853" y="2390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5"/>
              <p:cNvSpPr>
                <a:spLocks noChangeShapeType="1"/>
              </p:cNvSpPr>
              <p:nvPr/>
            </p:nvSpPr>
            <p:spPr bwMode="auto">
              <a:xfrm>
                <a:off x="3938" y="2390"/>
                <a:ext cx="53" cy="1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17" name="Text Box 7"/>
          <p:cNvSpPr txBox="1">
            <a:spLocks noChangeArrowheads="1"/>
          </p:cNvSpPr>
          <p:nvPr/>
        </p:nvSpPr>
        <p:spPr bwMode="auto">
          <a:xfrm>
            <a:off x="5080000" y="1332920"/>
            <a:ext cx="406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4625" indent="-174625" algn="l" rtl="0" eaLnBrk="0" hangingPunct="0">
              <a:spcBef>
                <a:spcPct val="50000"/>
              </a:spcBef>
            </a:pPr>
            <a:r>
              <a:rPr lang="en-US" b="1" dirty="0">
                <a:solidFill>
                  <a:srgbClr val="00F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Agonist +</a:t>
            </a:r>
            <a:r>
              <a:rPr lang="en-US" b="1" dirty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reversible competitive antagonist </a:t>
            </a:r>
            <a:endParaRPr lang="en-US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8" name="TextBox 41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vs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Noncompetative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 Antagonism</a:t>
            </a:r>
          </a:p>
        </p:txBody>
      </p:sp>
      <p:sp>
        <p:nvSpPr>
          <p:cNvPr id="419" name="TextBox 418"/>
          <p:cNvSpPr txBox="1"/>
          <p:nvPr/>
        </p:nvSpPr>
        <p:spPr>
          <a:xfrm>
            <a:off x="5257800" y="3505200"/>
            <a:ext cx="3276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Depression of maximal response +/- rightward shifts </a:t>
            </a:r>
            <a:r>
              <a:rPr lang="en-US" sz="2000" b="1" i="1" dirty="0" smtClean="0">
                <a:latin typeface="Arial Narrow" pitchFamily="34" charset="0"/>
              </a:rPr>
              <a:t>( if some R are spare )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0" y="457200"/>
            <a:ext cx="9144000" cy="430887"/>
          </a:xfrm>
          <a:prstGeom prst="rect">
            <a:avLst/>
          </a:prstGeom>
          <a:solidFill>
            <a:srgbClr val="FFFFFF">
              <a:alpha val="45098"/>
            </a:srgbClr>
          </a:solidFill>
        </p:spPr>
        <p:txBody>
          <a:bodyPr wrap="square">
            <a:spAutoFit/>
          </a:bodyPr>
          <a:lstStyle/>
          <a:p>
            <a:r>
              <a:rPr lang="en-US" sz="2200" spc="-30" dirty="0" smtClean="0">
                <a:latin typeface="Arial Narrow" pitchFamily="34" charset="0"/>
              </a:rPr>
              <a:t>Antagonism can be </a:t>
            </a:r>
            <a:r>
              <a:rPr lang="en-US" sz="2200" spc="-30" dirty="0" err="1" smtClean="0">
                <a:latin typeface="Arial Narrow" pitchFamily="34" charset="0"/>
              </a:rPr>
              <a:t>overcomed</a:t>
            </a:r>
            <a:r>
              <a:rPr lang="en-US" sz="2200" spc="-30" dirty="0" smtClean="0">
                <a:latin typeface="Arial Narrow" pitchFamily="34" charset="0"/>
              </a:rPr>
              <a:t> by increasing concentration of agonist = </a:t>
            </a:r>
            <a:r>
              <a:rPr lang="en-US" sz="2200" b="1" spc="-3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SURMOUNTABLE</a:t>
            </a:r>
          </a:p>
        </p:txBody>
      </p:sp>
      <p:grpSp>
        <p:nvGrpSpPr>
          <p:cNvPr id="19" name="Group 425"/>
          <p:cNvGrpSpPr/>
          <p:nvPr/>
        </p:nvGrpSpPr>
        <p:grpSpPr>
          <a:xfrm>
            <a:off x="8626406" y="2308040"/>
            <a:ext cx="136593" cy="3254559"/>
            <a:chOff x="8626407" y="2612841"/>
            <a:chExt cx="69146" cy="3046738"/>
          </a:xfrm>
        </p:grpSpPr>
        <p:sp>
          <p:nvSpPr>
            <p:cNvPr id="421" name="Right Brace 420"/>
            <p:cNvSpPr/>
            <p:nvPr/>
          </p:nvSpPr>
          <p:spPr>
            <a:xfrm rot="2400000" flipV="1">
              <a:off x="8626407" y="2612841"/>
              <a:ext cx="69146" cy="1022718"/>
            </a:xfrm>
            <a:prstGeom prst="rightBrace">
              <a:avLst/>
            </a:prstGeom>
            <a:ln w="38100">
              <a:solidFill>
                <a:srgbClr val="66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3" name="Straight Arrow Connector 422"/>
            <p:cNvCxnSpPr/>
            <p:nvPr/>
          </p:nvCxnSpPr>
          <p:spPr>
            <a:xfrm rot="10800000" flipV="1">
              <a:off x="8686800" y="3091002"/>
              <a:ext cx="664" cy="2568577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5" name="Straight Arrow Connector 424"/>
          <p:cNvCxnSpPr/>
          <p:nvPr/>
        </p:nvCxnSpPr>
        <p:spPr>
          <a:xfrm rot="5400000" flipH="1" flipV="1">
            <a:off x="8457406" y="1143000"/>
            <a:ext cx="457200" cy="1588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7" name="Rectangle 426"/>
          <p:cNvSpPr/>
          <p:nvPr/>
        </p:nvSpPr>
        <p:spPr>
          <a:xfrm>
            <a:off x="5067066" y="4495800"/>
            <a:ext cx="3543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FF"/>
                </a:solidFill>
                <a:latin typeface="Arial Narrow" pitchFamily="34" charset="0"/>
              </a:rPr>
              <a:t>Verapamil</a:t>
            </a:r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vs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noradrenaline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7"/>
          <p:cNvGrpSpPr/>
          <p:nvPr/>
        </p:nvGrpSpPr>
        <p:grpSpPr>
          <a:xfrm>
            <a:off x="228600" y="838201"/>
            <a:ext cx="1905000" cy="1581328"/>
            <a:chOff x="685800" y="838201"/>
            <a:chExt cx="1905000" cy="1581328"/>
          </a:xfrm>
        </p:grpSpPr>
        <p:cxnSp>
          <p:nvCxnSpPr>
            <p:cNvPr id="34" name="Straight Arrow Connector 33"/>
            <p:cNvCxnSpPr/>
            <p:nvPr/>
          </p:nvCxnSpPr>
          <p:spPr bwMode="auto">
            <a:xfrm rot="5400000">
              <a:off x="1333502" y="1028699"/>
              <a:ext cx="381000" cy="3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 bwMode="auto">
            <a:xfrm>
              <a:off x="685800" y="1219200"/>
              <a:ext cx="1905000" cy="120032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Receptor Blockade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i="1" dirty="0" smtClean="0">
                  <a:solidFill>
                    <a:srgbClr val="FF00FF"/>
                  </a:solidFill>
                  <a:latin typeface="Arial Narrow" pitchFamily="34" charset="0"/>
                </a:rPr>
                <a:t>(Competitive)</a:t>
              </a:r>
              <a:endParaRPr lang="en-US" sz="2400" b="1" i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pic>
        <p:nvPicPr>
          <p:cNvPr id="32" name="Picture 3" descr="c11x5cell-signals"/>
          <p:cNvPicPr>
            <a:picLocks noChangeAspect="1" noChangeArrowheads="1"/>
          </p:cNvPicPr>
          <p:nvPr/>
        </p:nvPicPr>
        <p:blipFill>
          <a:blip r:embed="rId2" cstate="print"/>
          <a:srcRect l="345" t="2137" r="345" b="6695"/>
          <a:stretch>
            <a:fillRect/>
          </a:stretch>
        </p:blipFill>
        <p:spPr bwMode="auto">
          <a:xfrm>
            <a:off x="3276600" y="4233333"/>
            <a:ext cx="5562600" cy="2472267"/>
          </a:xfrm>
          <a:prstGeom prst="rect">
            <a:avLst/>
          </a:prstGeom>
          <a:noFill/>
        </p:spPr>
      </p:pic>
      <p:grpSp>
        <p:nvGrpSpPr>
          <p:cNvPr id="4" name="Group 39"/>
          <p:cNvGrpSpPr/>
          <p:nvPr/>
        </p:nvGrpSpPr>
        <p:grpSpPr>
          <a:xfrm>
            <a:off x="2895600" y="304800"/>
            <a:ext cx="2286000" cy="830997"/>
            <a:chOff x="2895600" y="304800"/>
            <a:chExt cx="2286000" cy="830997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>
              <a:off x="2895600" y="609600"/>
              <a:ext cx="5334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 bwMode="auto">
            <a:xfrm>
              <a:off x="3429000" y="304800"/>
              <a:ext cx="1752600" cy="830997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0000FF"/>
                  </a:solidFill>
                  <a:latin typeface="+mn-lt"/>
                  <a:cs typeface="+mn-cs"/>
                </a:rPr>
                <a:t>Non-Competitive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8600" y="2514600"/>
            <a:ext cx="5833404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latin typeface="Arial Narrow" pitchFamily="34" charset="0"/>
              </a:rPr>
              <a:t> prevents binding of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to the receptor at the same binding site ( = competes with it at same receptor)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8600" y="296608"/>
            <a:ext cx="3657600" cy="1107996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block at some point the chain of events that ignite the response of  </a:t>
            </a:r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71800" y="1447800"/>
            <a:ext cx="6172200" cy="430887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Antagonist </a:t>
            </a:r>
            <a:r>
              <a:rPr lang="en-US" sz="2200" b="1" dirty="0" smtClean="0">
                <a:latin typeface="Arial Narrow" pitchFamily="34" charset="0"/>
              </a:rPr>
              <a:t>can be bound simultaneously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8600" y="3683913"/>
            <a:ext cx="6096000" cy="430887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FF9900"/>
                </a:solidFill>
                <a:latin typeface="Arial Narrow" pitchFamily="34" charset="0"/>
              </a:rPr>
              <a:t>Agonist</a:t>
            </a:r>
            <a:r>
              <a:rPr lang="en-US" sz="2200" b="1" dirty="0" smtClean="0">
                <a:latin typeface="Arial Narrow" pitchFamily="34" charset="0"/>
              </a:rPr>
              <a:t> and </a:t>
            </a:r>
            <a:r>
              <a:rPr lang="en-US" sz="2200" b="1" dirty="0" smtClean="0">
                <a:solidFill>
                  <a:srgbClr val="FF00FF"/>
                </a:solidFill>
                <a:latin typeface="Arial Narrow" pitchFamily="34" charset="0"/>
              </a:rPr>
              <a:t>Antagonist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compete ( only one is bound)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2400" y="304800"/>
            <a:ext cx="2743200" cy="523220"/>
          </a:xfrm>
          <a:prstGeom prst="rect">
            <a:avLst/>
          </a:prstGeom>
          <a:solidFill>
            <a:srgbClr val="5100C8"/>
          </a:solidFill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Broadway" pitchFamily="82" charset="0"/>
              </a:rPr>
              <a:t>ANTAGONISM</a:t>
            </a:r>
            <a:endParaRPr lang="en-US" sz="2800" dirty="0">
              <a:solidFill>
                <a:srgbClr val="FFFFFF"/>
              </a:solidFill>
              <a:latin typeface="Broadway" pitchFamily="82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914400" y="53295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28600" y="44958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>
            <a:off x="1714501" y="4341742"/>
            <a:ext cx="381000" cy="3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 rot="5400000">
            <a:off x="2019302" y="4686300"/>
            <a:ext cx="1143001" cy="3"/>
          </a:xfrm>
          <a:prstGeom prst="straightConnector1">
            <a:avLst/>
          </a:prstGeom>
          <a:ln w="57150">
            <a:solidFill>
              <a:srgbClr val="7300E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766" r="1399" b="2128"/>
          <a:stretch>
            <a:fillRect/>
          </a:stretch>
        </p:blipFill>
        <p:spPr bwMode="auto">
          <a:xfrm>
            <a:off x="1295400" y="457200"/>
            <a:ext cx="716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143000" y="2895600"/>
            <a:ext cx="7772400" cy="430887"/>
          </a:xfrm>
          <a:prstGeom prst="rect">
            <a:avLst/>
          </a:prstGeom>
          <a:solidFill>
            <a:srgbClr val="E5E5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latin typeface="Arial Narrow" pitchFamily="34" charset="0"/>
              </a:rPr>
              <a:t>Parallel shift to the right, without any change in slope or maximum</a:t>
            </a:r>
            <a:endParaRPr lang="en-US" sz="2200" b="1" dirty="0">
              <a:latin typeface="Arial Narrow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34" t="14947" r="16084"/>
          <a:stretch>
            <a:fillRect/>
          </a:stretch>
        </p:blipFill>
        <p:spPr bwMode="auto">
          <a:xfrm>
            <a:off x="1447800" y="3375992"/>
            <a:ext cx="4953000" cy="272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85800" y="5867400"/>
            <a:ext cx="8458200" cy="769441"/>
          </a:xfrm>
          <a:prstGeom prst="rect">
            <a:avLst/>
          </a:prstGeom>
          <a:solidFill>
            <a:srgbClr val="E5E5FF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No parallel shift </a:t>
            </a:r>
          </a:p>
          <a:p>
            <a:r>
              <a:rPr lang="en-US" sz="2200" b="1" dirty="0" smtClean="0">
                <a:latin typeface="Arial Narrow" pitchFamily="34" charset="0"/>
              </a:rPr>
              <a:t>But both a decrease in slope and a reduced maximum are obtained.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6600FF"/>
          </a:solidFill>
          <a:ln w="28575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+mn-cs"/>
              </a:rPr>
              <a:t>Competitive Antagonism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0" y="3500735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Irreversible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228600"/>
            <a:ext cx="1752600" cy="46166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FF"/>
                </a:solidFill>
                <a:latin typeface="Arial Narrow" pitchFamily="34" charset="0"/>
                <a:cs typeface="+mn-cs"/>
              </a:rPr>
              <a:t>Reversible</a:t>
            </a:r>
            <a:endParaRPr lang="en-US" sz="2400" b="1" i="1" dirty="0">
              <a:solidFill>
                <a:srgbClr val="FF00FF"/>
              </a:solidFill>
              <a:latin typeface="Arial Narrow" pitchFamily="34" charset="0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4944070"/>
            <a:ext cx="62247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PHARMACOLOGY</a:t>
            </a:r>
          </a:p>
        </p:txBody>
      </p: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1" y="228600"/>
            <a:ext cx="2187172" cy="3276600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16088"/>
            <a:ext cx="32004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WordArt 3"/>
          <p:cNvSpPr>
            <a:spLocks noChangeArrowheads="1" noChangeShapeType="1" noTextEdit="1"/>
          </p:cNvSpPr>
          <p:nvPr/>
        </p:nvSpPr>
        <p:spPr bwMode="auto">
          <a:xfrm>
            <a:off x="5816600" y="19128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1" name="WordArt 4"/>
          <p:cNvSpPr>
            <a:spLocks noChangeArrowheads="1" noChangeShapeType="1" noTextEdit="1"/>
          </p:cNvSpPr>
          <p:nvPr/>
        </p:nvSpPr>
        <p:spPr bwMode="auto">
          <a:xfrm>
            <a:off x="5054600" y="846015"/>
            <a:ext cx="8128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G</a:t>
            </a: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6807200" y="3970215"/>
            <a:ext cx="609600" cy="90658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D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3" name="WordArt 6"/>
          <p:cNvSpPr>
            <a:spLocks noChangeArrowheads="1" noChangeShapeType="1" noTextEdit="1"/>
          </p:cNvSpPr>
          <p:nvPr/>
        </p:nvSpPr>
        <p:spPr bwMode="auto">
          <a:xfrm>
            <a:off x="6883400" y="1143000"/>
            <a:ext cx="584200" cy="7620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U</a:t>
            </a:r>
            <a:endParaRPr lang="en-US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bg1"/>
                  </a:gs>
                  <a:gs pos="100000">
                    <a:srgbClr val="FFBDF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CC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4" name="WordArt 7"/>
          <p:cNvSpPr>
            <a:spLocks noChangeArrowheads="1" noChangeShapeType="1" noTextEdit="1"/>
          </p:cNvSpPr>
          <p:nvPr/>
        </p:nvSpPr>
        <p:spPr bwMode="auto">
          <a:xfrm>
            <a:off x="6121400" y="2903415"/>
            <a:ext cx="609600" cy="991577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O</a:t>
            </a:r>
          </a:p>
        </p:txBody>
      </p:sp>
      <p:sp>
        <p:nvSpPr>
          <p:cNvPr id="25" name="WordArt 8"/>
          <p:cNvSpPr>
            <a:spLocks noChangeArrowheads="1" noChangeShapeType="1" noTextEdit="1"/>
          </p:cNvSpPr>
          <p:nvPr/>
        </p:nvSpPr>
        <p:spPr bwMode="auto">
          <a:xfrm>
            <a:off x="7416800" y="2057400"/>
            <a:ext cx="711200" cy="878254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C</a:t>
            </a:r>
          </a:p>
        </p:txBody>
      </p:sp>
      <p:sp>
        <p:nvSpPr>
          <p:cNvPr id="26" name="WordArt 9"/>
          <p:cNvSpPr>
            <a:spLocks noChangeArrowheads="1" noChangeShapeType="1" noTextEdit="1"/>
          </p:cNvSpPr>
          <p:nvPr/>
        </p:nvSpPr>
        <p:spPr bwMode="auto">
          <a:xfrm>
            <a:off x="8178800" y="2971800"/>
            <a:ext cx="660400" cy="963246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K</a:t>
            </a:r>
          </a:p>
        </p:txBody>
      </p:sp>
      <p:sp>
        <p:nvSpPr>
          <p:cNvPr id="27" name="WordArt 10"/>
          <p:cNvSpPr>
            <a:spLocks noChangeArrowheads="1" noChangeShapeType="1" noTextEdit="1"/>
          </p:cNvSpPr>
          <p:nvPr/>
        </p:nvSpPr>
        <p:spPr bwMode="auto">
          <a:xfrm>
            <a:off x="6324600" y="304800"/>
            <a:ext cx="609600" cy="950259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10319"/>
                <a:gd name="adj2" fmla="val 0"/>
              </a:avLst>
            </a:prstTxWarp>
          </a:bodyPr>
          <a:lstStyle/>
          <a:p>
            <a:pPr algn="ctr" rtl="0"/>
            <a:r>
              <a:rPr lang="en-US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BDF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CCFF">
                      <a:alpha val="50000"/>
                    </a:srgbClr>
                  </a:outerShdw>
                </a:effectLst>
                <a:latin typeface="Arial Black"/>
              </a:rPr>
              <a:t>L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4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85786" y="304800"/>
            <a:ext cx="7643866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Concentration binding curves</a:t>
            </a:r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5" name="TextBox 87"/>
          <p:cNvSpPr txBox="1">
            <a:spLocks noChangeArrowheads="1"/>
          </p:cNvSpPr>
          <p:nvPr/>
        </p:nvSpPr>
        <p:spPr bwMode="auto">
          <a:xfrm>
            <a:off x="142844" y="1214422"/>
            <a:ext cx="88583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3200" dirty="0" smtClean="0">
                <a:cs typeface="+mj-cs"/>
              </a:rPr>
              <a:t>Is a correlation between drug concentration </a:t>
            </a:r>
            <a:r>
              <a:rPr lang="en-US" sz="3200" dirty="0">
                <a:cs typeface="+mj-cs"/>
              </a:rPr>
              <a:t>[C] </a:t>
            </a:r>
            <a:r>
              <a:rPr lang="en-US" sz="3200" dirty="0" smtClean="0">
                <a:cs typeface="+mj-cs"/>
              </a:rPr>
              <a:t>used </a:t>
            </a:r>
            <a:r>
              <a:rPr lang="en-US" sz="3200" dirty="0">
                <a:solidFill>
                  <a:srgbClr val="C00000"/>
                </a:solidFill>
                <a:cs typeface="+mj-cs"/>
              </a:rPr>
              <a:t>(x- axis) </a:t>
            </a:r>
            <a:r>
              <a:rPr lang="en-US" sz="3200" dirty="0" smtClean="0">
                <a:cs typeface="+mj-cs"/>
              </a:rPr>
              <a:t>and </a:t>
            </a:r>
            <a:r>
              <a:rPr lang="en-US" sz="3200" b="1" dirty="0" smtClean="0">
                <a:cs typeface="+mj-cs"/>
              </a:rPr>
              <a:t>drug binding</a:t>
            </a:r>
            <a:r>
              <a:rPr lang="en-US" sz="3200" dirty="0" smtClean="0">
                <a:cs typeface="+mj-cs"/>
              </a:rPr>
              <a:t> </a:t>
            </a:r>
            <a:r>
              <a:rPr lang="en-US" sz="3200" dirty="0">
                <a:cs typeface="+mj-cs"/>
              </a:rPr>
              <a:t>capacity </a:t>
            </a:r>
            <a:r>
              <a:rPr lang="en-US" sz="3200" dirty="0" smtClean="0">
                <a:cs typeface="+mj-cs"/>
              </a:rPr>
              <a:t>at receptors [B] </a:t>
            </a:r>
            <a:r>
              <a:rPr lang="en-US" sz="3200" dirty="0" smtClean="0">
                <a:solidFill>
                  <a:srgbClr val="C00000"/>
                </a:solidFill>
                <a:cs typeface="+mj-cs"/>
              </a:rPr>
              <a:t>(</a:t>
            </a:r>
            <a:r>
              <a:rPr lang="en-US" sz="3200" dirty="0">
                <a:solidFill>
                  <a:srgbClr val="C00000"/>
                </a:solidFill>
                <a:cs typeface="+mj-cs"/>
              </a:rPr>
              <a:t>y-axis</a:t>
            </a:r>
            <a:r>
              <a:rPr lang="en-US" sz="3200" b="1" dirty="0" smtClean="0">
                <a:solidFill>
                  <a:srgbClr val="C00000"/>
                </a:solidFill>
                <a:latin typeface="Arial Narrow" pitchFamily="34" charset="0"/>
                <a:cs typeface="+mj-cs"/>
              </a:rPr>
              <a:t>).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3200" b="1" dirty="0" smtClean="0">
                <a:solidFill>
                  <a:srgbClr val="C00000"/>
                </a:solidFill>
                <a:latin typeface="Arial Narrow" pitchFamily="34" charset="0"/>
                <a:cs typeface="+mj-cs"/>
              </a:rPr>
              <a:t>i.e. relation between concentration &amp; drug binding</a:t>
            </a:r>
          </a:p>
          <a:p>
            <a:endParaRPr lang="en-US" sz="2200" b="1" dirty="0" smtClean="0">
              <a:latin typeface="Arial Narrow" pitchFamily="34" charset="0"/>
            </a:endParaRPr>
          </a:p>
          <a:p>
            <a:endParaRPr lang="en-US" sz="2400" dirty="0" smtClean="0"/>
          </a:p>
          <a:p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2876" y="285728"/>
            <a:ext cx="892971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u="sng" dirty="0" smtClean="0">
                <a:solidFill>
                  <a:srgbClr val="0000FF"/>
                </a:solidFill>
                <a:latin typeface="Arial Narrow" pitchFamily="34" charset="0"/>
                <a:cs typeface="Arial" charset="0"/>
              </a:rPr>
              <a:t>Concentration-Binding curves are used to determine:</a:t>
            </a:r>
          </a:p>
          <a:p>
            <a:pPr>
              <a:defRPr/>
            </a:pPr>
            <a:r>
              <a:rPr lang="en-US" sz="1200" b="1" dirty="0" smtClean="0">
                <a:latin typeface="Arial Narrow" pitchFamily="34" charset="0"/>
                <a:cs typeface="Arial" charset="0"/>
              </a:rPr>
              <a:t> </a:t>
            </a:r>
          </a:p>
          <a:p>
            <a:pPr>
              <a:defRPr/>
            </a:pPr>
            <a:endParaRPr lang="en-US" sz="1200" b="1" dirty="0" smtClean="0">
              <a:solidFill>
                <a:srgbClr val="710DC3"/>
              </a:solidFill>
              <a:latin typeface="Arial Narrow" pitchFamily="34" charset="0"/>
              <a:cs typeface="Arial" charset="0"/>
            </a:endParaRPr>
          </a:p>
          <a:p>
            <a:pPr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en-US" sz="3200" b="1" dirty="0" err="1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="1" baseline="-25000" dirty="0" err="1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3200" b="1" baseline="-25000" dirty="0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(the binding capacity)</a:t>
            </a:r>
          </a:p>
          <a:p>
            <a:pPr>
              <a:spcBef>
                <a:spcPts val="6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the total density of receptors in the tissues.</a:t>
            </a:r>
          </a:p>
          <a:p>
            <a:pPr>
              <a:spcBef>
                <a:spcPts val="6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en-US" sz="3200" b="1" dirty="0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KD50 </a:t>
            </a:r>
          </a:p>
          <a:p>
            <a:pPr>
              <a:spcBef>
                <a:spcPts val="6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the concentration of drug required to occupy 50% of receptors at equilibrium.</a:t>
            </a:r>
          </a:p>
          <a:p>
            <a:pPr>
              <a:spcBef>
                <a:spcPts val="600"/>
              </a:spcBef>
              <a:buFont typeface="Courier New" pitchFamily="49" charset="0"/>
              <a:buChar char="o"/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Courier New" pitchFamily="49" charset="0"/>
              <a:buChar char="o"/>
              <a:defRPr/>
            </a:pPr>
            <a:r>
              <a:rPr lang="en-US" sz="3200" b="1" dirty="0" smtClean="0">
                <a:solidFill>
                  <a:srgbClr val="710DC3"/>
                </a:solidFill>
                <a:latin typeface="Times New Roman" pitchFamily="18" charset="0"/>
                <a:cs typeface="Times New Roman" pitchFamily="18" charset="0"/>
              </a:rPr>
              <a:t>The affinity of  drug for receptor </a:t>
            </a:r>
          </a:p>
          <a:p>
            <a:pPr>
              <a:spcBef>
                <a:spcPts val="6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higher the affinity of D for receptor the lower is the K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D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i.e. inverse relation  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5000">
                <a:schemeClr val="accent1">
                  <a:tint val="66000"/>
                  <a:satMod val="160000"/>
                  <a:alpha val="66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16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2396" y="5286388"/>
            <a:ext cx="1447800" cy="139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8" name="Rectangle 31"/>
          <p:cNvSpPr>
            <a:spLocks noChangeArrowheads="1"/>
          </p:cNvSpPr>
          <p:nvPr/>
        </p:nvSpPr>
        <p:spPr bwMode="auto">
          <a:xfrm>
            <a:off x="285720" y="223838"/>
            <a:ext cx="4514880" cy="523220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itchFamily="34" charset="0"/>
              </a:rPr>
              <a:t>Concentration-Binding Curve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85720" y="1571612"/>
            <a:ext cx="4640263" cy="3200400"/>
            <a:chOff x="304800" y="1981200"/>
            <a:chExt cx="4640609" cy="3199829"/>
          </a:xfrm>
        </p:grpSpPr>
        <p:pic>
          <p:nvPicPr>
            <p:cNvPr id="38930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1981200"/>
              <a:ext cx="4640609" cy="319982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5" name="Rounded Rectangle 54"/>
            <p:cNvSpPr/>
            <p:nvPr/>
          </p:nvSpPr>
          <p:spPr>
            <a:xfrm>
              <a:off x="1828914" y="3504928"/>
              <a:ext cx="671563" cy="42854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5072066" y="1571612"/>
            <a:ext cx="3565525" cy="3159125"/>
            <a:chOff x="5122041" y="1981200"/>
            <a:chExt cx="3564759" cy="3159325"/>
          </a:xfrm>
        </p:grpSpPr>
        <p:pic>
          <p:nvPicPr>
            <p:cNvPr id="38928" name="Picture 3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22041" y="1981200"/>
              <a:ext cx="3564759" cy="315932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6" name="Rounded Rectangle 55"/>
            <p:cNvSpPr/>
            <p:nvPr/>
          </p:nvSpPr>
          <p:spPr>
            <a:xfrm>
              <a:off x="7544046" y="3581501"/>
              <a:ext cx="671369" cy="4286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</a:rPr>
                <a:t>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</a:t>
              </a:r>
            </a:p>
          </p:txBody>
        </p:sp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3786182" y="1142984"/>
            <a:ext cx="4899098" cy="768351"/>
            <a:chOff x="3969241" y="681334"/>
            <a:chExt cx="4898522" cy="767260"/>
          </a:xfrm>
        </p:grpSpPr>
        <p:sp>
          <p:nvSpPr>
            <p:cNvPr id="38926" name="Rectangle 5"/>
            <p:cNvSpPr>
              <a:spLocks noChangeArrowheads="1"/>
            </p:cNvSpPr>
            <p:nvPr/>
          </p:nvSpPr>
          <p:spPr bwMode="auto">
            <a:xfrm>
              <a:off x="3969241" y="681334"/>
              <a:ext cx="4898522" cy="46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US" sz="2400" b="1" i="1" dirty="0" err="1">
                  <a:solidFill>
                    <a:srgbClr val="FF0000"/>
                  </a:solidFill>
                  <a:latin typeface="Arial Narrow" pitchFamily="34" charset="0"/>
                </a:rPr>
                <a:t>B</a:t>
              </a:r>
              <a:r>
                <a:rPr lang="en-US" sz="2400" b="1" baseline="-25000" dirty="0" err="1">
                  <a:solidFill>
                    <a:srgbClr val="FF0000"/>
                  </a:solidFill>
                  <a:latin typeface="Arial Narrow" pitchFamily="34" charset="0"/>
                </a:rPr>
                <a:t>max</a:t>
              </a:r>
              <a:r>
                <a:rPr lang="en-US" sz="2400" b="1" dirty="0">
                  <a:solidFill>
                    <a:srgbClr val="FF0000"/>
                  </a:solidFill>
                  <a:latin typeface="Arial Narrow" pitchFamily="34" charset="0"/>
                </a:rPr>
                <a:t>): </a:t>
              </a:r>
              <a:r>
                <a:rPr lang="en-US" sz="2400" b="1" dirty="0" smtClean="0">
                  <a:latin typeface="Arial Narrow" pitchFamily="34" charset="0"/>
                </a:rPr>
                <a:t>T</a:t>
              </a:r>
              <a:r>
                <a:rPr lang="en-US" sz="2000" b="1" dirty="0" smtClean="0">
                  <a:latin typeface="Arial Narrow" pitchFamily="34" charset="0"/>
                </a:rPr>
                <a:t>otal </a:t>
              </a:r>
              <a:r>
                <a:rPr lang="en-US" sz="2000" b="1" dirty="0">
                  <a:latin typeface="Arial Narrow" pitchFamily="34" charset="0"/>
                </a:rPr>
                <a:t>density of </a:t>
              </a:r>
              <a:r>
                <a:rPr lang="en-US" sz="2000" b="1" dirty="0" smtClean="0">
                  <a:latin typeface="Arial Narrow" pitchFamily="34" charset="0"/>
                </a:rPr>
                <a:t>receptors in </a:t>
              </a:r>
              <a:r>
                <a:rPr lang="en-US" sz="2000" b="1" dirty="0">
                  <a:latin typeface="Arial Narrow" pitchFamily="34" charset="0"/>
                </a:rPr>
                <a:t>the tissue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rot="5400000">
              <a:off x="4076634" y="1257571"/>
              <a:ext cx="380459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9"/>
          <p:cNvGrpSpPr>
            <a:grpSpLocks/>
          </p:cNvGrpSpPr>
          <p:nvPr/>
        </p:nvGrpSpPr>
        <p:grpSpPr bwMode="auto">
          <a:xfrm>
            <a:off x="214282" y="3857628"/>
            <a:ext cx="8763000" cy="1742790"/>
            <a:chOff x="523844" y="3505181"/>
            <a:chExt cx="8763000" cy="1742366"/>
          </a:xfrm>
        </p:grpSpPr>
        <p:sp>
          <p:nvSpPr>
            <p:cNvPr id="38924" name="Rectangle 53"/>
            <p:cNvSpPr>
              <a:spLocks noChangeArrowheads="1"/>
            </p:cNvSpPr>
            <p:nvPr/>
          </p:nvSpPr>
          <p:spPr bwMode="auto">
            <a:xfrm>
              <a:off x="523844" y="4785994"/>
              <a:ext cx="8763000" cy="461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 </a:t>
              </a:r>
              <a:r>
                <a:rPr lang="en-US" sz="2400" b="1" dirty="0">
                  <a:solidFill>
                    <a:srgbClr val="FF0000"/>
                  </a:solidFill>
                </a:rPr>
                <a:t>(k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D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)</a:t>
              </a:r>
              <a:r>
                <a:rPr lang="en-US" b="1" dirty="0" smtClean="0"/>
                <a:t>= [C] of </a:t>
              </a:r>
              <a:r>
                <a:rPr lang="en-US" b="1" dirty="0">
                  <a:solidFill>
                    <a:srgbClr val="FF0000"/>
                  </a:solidFill>
                </a:rPr>
                <a:t>D</a:t>
              </a:r>
              <a:r>
                <a:rPr lang="en-US" b="1" dirty="0"/>
                <a:t> required to occupy  50% of </a:t>
              </a:r>
              <a:r>
                <a:rPr lang="en-US" b="1" dirty="0" smtClean="0"/>
                <a:t>receptors </a:t>
              </a:r>
              <a:r>
                <a:rPr lang="en-US" b="1" dirty="0"/>
                <a:t>at equilibrium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990600" y="3505181"/>
              <a:ext cx="914400" cy="68563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85786" y="304800"/>
            <a:ext cx="7643866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Dose -response curves </a:t>
            </a:r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5" name="TextBox 87"/>
          <p:cNvSpPr txBox="1">
            <a:spLocks noChangeArrowheads="1"/>
          </p:cNvSpPr>
          <p:nvPr/>
        </p:nvSpPr>
        <p:spPr bwMode="auto">
          <a:xfrm>
            <a:off x="142844" y="1214422"/>
            <a:ext cx="885831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800" dirty="0" smtClean="0">
                <a:cs typeface="+mj-cs"/>
              </a:rPr>
              <a:t>Used to study how response varies with the concentration or dose. 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800" dirty="0" smtClean="0">
                <a:cs typeface="+mj-cs"/>
              </a:rPr>
              <a:t>Is a correlation between </a:t>
            </a:r>
            <a:r>
              <a:rPr lang="en-US" sz="2800" b="1" u="sng" dirty="0" smtClean="0">
                <a:cs typeface="+mj-cs"/>
              </a:rPr>
              <a:t>drug concentration </a:t>
            </a:r>
            <a:r>
              <a:rPr lang="en-US" sz="2800" dirty="0" smtClean="0">
                <a:cs typeface="+mj-cs"/>
              </a:rPr>
              <a:t>[D] used 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(x- axis) </a:t>
            </a:r>
            <a:r>
              <a:rPr lang="en-US" sz="2800" dirty="0" smtClean="0">
                <a:cs typeface="+mj-cs"/>
              </a:rPr>
              <a:t>and </a:t>
            </a:r>
            <a:r>
              <a:rPr lang="en-US" sz="2800" b="1" u="sng" dirty="0" smtClean="0">
                <a:cs typeface="+mj-cs"/>
              </a:rPr>
              <a:t>drug response </a:t>
            </a:r>
            <a:r>
              <a:rPr lang="en-US" sz="2800" dirty="0" smtClean="0">
                <a:cs typeface="+mj-cs"/>
              </a:rPr>
              <a:t>[R] </a:t>
            </a:r>
            <a:r>
              <a:rPr lang="en-US" sz="2800" dirty="0" smtClean="0">
                <a:solidFill>
                  <a:srgbClr val="C00000"/>
                </a:solidFill>
                <a:cs typeface="+mj-cs"/>
              </a:rPr>
              <a:t>(</a:t>
            </a:r>
            <a:r>
              <a:rPr lang="en-US" sz="2800" dirty="0">
                <a:solidFill>
                  <a:srgbClr val="C00000"/>
                </a:solidFill>
                <a:cs typeface="+mj-cs"/>
              </a:rPr>
              <a:t>y-axis</a:t>
            </a: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  <a:cs typeface="+mj-cs"/>
              </a:rPr>
              <a:t>).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C00000"/>
                </a:solidFill>
                <a:latin typeface="Arial Narrow" pitchFamily="34" charset="0"/>
                <a:cs typeface="+mj-cs"/>
              </a:rPr>
              <a:t>i.e. relation between concentration &amp; Response</a:t>
            </a:r>
          </a:p>
          <a:p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85786" y="304800"/>
            <a:ext cx="7643866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0160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Algerian" pitchFamily="82" charset="0"/>
              </a:rPr>
              <a:t>TYPES of Dose -response curves </a:t>
            </a:r>
            <a:endParaRPr lang="en-US" sz="3200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5" name="TextBox 87"/>
          <p:cNvSpPr txBox="1">
            <a:spLocks noChangeArrowheads="1"/>
          </p:cNvSpPr>
          <p:nvPr/>
        </p:nvSpPr>
        <p:spPr bwMode="auto">
          <a:xfrm>
            <a:off x="142844" y="1214422"/>
            <a:ext cx="8858312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3200" dirty="0" smtClean="0">
                <a:cs typeface="+mj-cs"/>
              </a:rPr>
              <a:t>Graded dose-response curve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n-US" sz="3200" dirty="0" smtClean="0">
                <a:cs typeface="+mj-cs"/>
              </a:rPr>
              <a:t>Quantal dose-response curve </a:t>
            </a:r>
            <a:r>
              <a:rPr lang="en-US" sz="3200" dirty="0" smtClean="0">
                <a:solidFill>
                  <a:srgbClr val="C00000"/>
                </a:solidFill>
                <a:cs typeface="+mj-cs"/>
              </a:rPr>
              <a:t>(all or none)</a:t>
            </a:r>
            <a:r>
              <a:rPr lang="en-US" sz="3200" dirty="0" smtClean="0">
                <a:cs typeface="+mj-cs"/>
              </a:rPr>
              <a:t>. </a:t>
            </a:r>
          </a:p>
          <a:p>
            <a:endParaRPr lang="en-US" sz="2200" b="1" dirty="0" smtClean="0">
              <a:latin typeface="Arial Narrow" pitchFamily="34" charset="0"/>
            </a:endParaRPr>
          </a:p>
          <a:p>
            <a:endParaRPr lang="en-US" sz="2400" dirty="0" smtClean="0"/>
          </a:p>
          <a:p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7"/>
          <p:cNvSpPr txBox="1">
            <a:spLocks noChangeArrowheads="1"/>
          </p:cNvSpPr>
          <p:nvPr/>
        </p:nvSpPr>
        <p:spPr bwMode="auto">
          <a:xfrm>
            <a:off x="214282" y="214290"/>
            <a:ext cx="8858312" cy="626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</a:pP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Graded Dose-response Curve</a:t>
            </a:r>
          </a:p>
          <a:p>
            <a:pPr marL="514350" indent="-514350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</a:rPr>
              <a:t>Response is gradual</a:t>
            </a:r>
          </a:p>
          <a:p>
            <a:pPr marL="514350" indent="-514350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</a:rPr>
              <a:t>Gradual increase in response by increasing the dose </a:t>
            </a:r>
            <a:r>
              <a:rPr lang="en-US" sz="3200" b="1" dirty="0" smtClean="0">
                <a:solidFill>
                  <a:srgbClr val="0000FF"/>
                </a:solidFill>
                <a:latin typeface="Arial Narrow" pitchFamily="34" charset="0"/>
              </a:rPr>
              <a:t>(continuous response).</a:t>
            </a:r>
          </a:p>
          <a:p>
            <a:pPr marL="514350" indent="-514350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  <a:sym typeface="Wingdings 3" pitchFamily="18" charset="2"/>
              </a:rPr>
              <a:t>e.g. blood pressure</a:t>
            </a:r>
            <a:r>
              <a:rPr lang="en-US" sz="3200" b="1" dirty="0" smtClean="0">
                <a:latin typeface="Arial Narrow" pitchFamily="34" charset="0"/>
              </a:rPr>
              <a:t>, heart rate, blood glucose level, cholesterol,… </a:t>
            </a:r>
          </a:p>
          <a:p>
            <a:pPr marL="514350" indent="-514350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</a:rPr>
              <a:t>Curve is usually sigmoid in shape </a:t>
            </a:r>
          </a:p>
          <a:p>
            <a:pPr marL="514350" indent="-514350">
              <a:spcBef>
                <a:spcPts val="600"/>
              </a:spcBef>
              <a:buFont typeface="Courier New" pitchFamily="49" charset="0"/>
              <a:buChar char="o"/>
            </a:pPr>
            <a:r>
              <a:rPr lang="en-US" sz="3200" b="1" dirty="0" smtClean="0">
                <a:latin typeface="Arial Narrow" pitchFamily="34" charset="0"/>
              </a:rPr>
              <a:t>used to calculate</a:t>
            </a:r>
          </a:p>
          <a:p>
            <a:pPr marL="1447800" lvl="2" indent="-646113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Emax</a:t>
            </a:r>
          </a:p>
          <a:p>
            <a:pPr marL="1447800" lvl="2" indent="-646113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EC50</a:t>
            </a:r>
          </a:p>
          <a:p>
            <a:pPr marL="1447800" lvl="2" indent="-646113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Potency</a:t>
            </a:r>
          </a:p>
          <a:p>
            <a:pPr marL="1447800" lvl="2" indent="-646113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Efficacy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5272</TotalTime>
  <Words>1436</Words>
  <Application>Microsoft Office PowerPoint</Application>
  <PresentationFormat>On-screen Show (4:3)</PresentationFormat>
  <Paragraphs>323</Paragraphs>
  <Slides>34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samsung</cp:lastModifiedBy>
  <cp:revision>288</cp:revision>
  <dcterms:created xsi:type="dcterms:W3CDTF">2010-09-28T15:47:12Z</dcterms:created>
  <dcterms:modified xsi:type="dcterms:W3CDTF">2015-10-19T07:56:55Z</dcterms:modified>
</cp:coreProperties>
</file>