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12" r:id="rId2"/>
    <p:sldId id="315" r:id="rId3"/>
    <p:sldId id="357" r:id="rId4"/>
    <p:sldId id="356" r:id="rId5"/>
    <p:sldId id="327" r:id="rId6"/>
    <p:sldId id="331" r:id="rId7"/>
    <p:sldId id="358" r:id="rId8"/>
    <p:sldId id="332" r:id="rId9"/>
    <p:sldId id="341" r:id="rId10"/>
    <p:sldId id="360" r:id="rId11"/>
    <p:sldId id="334" r:id="rId12"/>
    <p:sldId id="337" r:id="rId13"/>
    <p:sldId id="365" r:id="rId14"/>
    <p:sldId id="343" r:id="rId15"/>
    <p:sldId id="344" r:id="rId16"/>
    <p:sldId id="345" r:id="rId17"/>
    <p:sldId id="342" r:id="rId18"/>
    <p:sldId id="364" r:id="rId19"/>
    <p:sldId id="368" r:id="rId20"/>
    <p:sldId id="369" r:id="rId21"/>
    <p:sldId id="370" r:id="rId22"/>
    <p:sldId id="339" r:id="rId23"/>
    <p:sldId id="355" r:id="rId24"/>
    <p:sldId id="348" r:id="rId25"/>
    <p:sldId id="340" r:id="rId26"/>
    <p:sldId id="266" r:id="rId27"/>
    <p:sldId id="371" r:id="rId28"/>
    <p:sldId id="361" r:id="rId29"/>
    <p:sldId id="362" r:id="rId30"/>
    <p:sldId id="36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FF"/>
    <a:srgbClr val="000000"/>
    <a:srgbClr val="FFEBFF"/>
    <a:srgbClr val="CCFFFF"/>
    <a:srgbClr val="FFFF00"/>
    <a:srgbClr val="FFFFFF"/>
    <a:srgbClr val="00F600"/>
    <a:srgbClr val="F901FF"/>
    <a:srgbClr val="F90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43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8019A-080F-42E2-83F7-DAE4887BD60D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D4DD4-0702-45AD-8ABD-8CE82B096E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76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015FA2-0314-4E3A-94A8-BB8133AD343A}" type="slidenum">
              <a:rPr lang="ar-SA" smtClean="0"/>
              <a:pPr/>
              <a:t>5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238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D4DD4-0702-45AD-8ABD-8CE82B096E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69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1AB3C9-9D24-4B43-A540-FA369F8A09D9}" type="slidenum">
              <a:rPr lang="ar-SA"/>
              <a:pPr/>
              <a:t>22</a:t>
            </a:fld>
            <a:endParaRPr lang="en-US"/>
          </a:p>
        </p:txBody>
      </p:sp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9964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1AB3C9-9D24-4B43-A540-FA369F8A09D9}" type="slidenum">
              <a:rPr lang="ar-SA"/>
              <a:pPr/>
              <a:t>23</a:t>
            </a:fld>
            <a:endParaRPr lang="en-US"/>
          </a:p>
        </p:txBody>
      </p:sp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1442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8F25-B6E0-4881-9208-02A64B1BCC36}" type="slidenum">
              <a:rPr lang="ar-SA"/>
              <a:pPr/>
              <a:t>25</a:t>
            </a:fld>
            <a:endParaRPr lang="en-US"/>
          </a:p>
        </p:txBody>
      </p:sp>
      <p:sp>
        <p:nvSpPr>
          <p:cNvPr id="86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6779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70C383-6BB4-4F76-9044-A6EDC738D7BE}" type="slidenum">
              <a:rPr lang="ar-SA"/>
              <a:pPr/>
              <a:t>6</a:t>
            </a:fld>
            <a:endParaRPr lang="en-US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201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67FC48-44B8-40E1-BD8F-45E9CDBA1605}" type="slidenum">
              <a:rPr lang="ar-SA"/>
              <a:pPr/>
              <a:t>8</a:t>
            </a:fld>
            <a:endParaRPr lang="en-US"/>
          </a:p>
        </p:txBody>
      </p:sp>
      <p:sp>
        <p:nvSpPr>
          <p:cNvPr id="85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1129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187C07-90F7-43EB-8072-1B7A704BC2CA}" type="slidenum">
              <a:rPr lang="ar-SA"/>
              <a:pPr/>
              <a:t>10</a:t>
            </a:fld>
            <a:endParaRPr lang="en-US"/>
          </a:p>
        </p:txBody>
      </p:sp>
      <p:sp>
        <p:nvSpPr>
          <p:cNvPr id="86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4962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BF371-8A16-47F1-89D8-2B36C675C4BE}" type="slidenum">
              <a:rPr lang="ar-SA"/>
              <a:pPr/>
              <a:t>11</a:t>
            </a:fld>
            <a:endParaRPr lang="en-US"/>
          </a:p>
        </p:txBody>
      </p:sp>
      <p:sp>
        <p:nvSpPr>
          <p:cNvPr id="86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5729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AFDB2-F29A-46AE-91DE-190ADAAD5E1B}" type="slidenum">
              <a:rPr lang="ar-SA"/>
              <a:pPr/>
              <a:t>12</a:t>
            </a:fld>
            <a:endParaRPr lang="en-US"/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7593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D4DD4-0702-45AD-8ABD-8CE82B096E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70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D4DD4-0702-45AD-8ABD-8CE82B096E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73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AFDB2-F29A-46AE-91DE-190ADAAD5E1B}" type="slidenum">
              <a:rPr lang="ar-SA"/>
              <a:pPr/>
              <a:t>16</a:t>
            </a:fld>
            <a:endParaRPr lang="en-US"/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15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E43E14D-FA35-4E0B-98B0-46945FD7A3D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F9E63-F0D6-4A82-BE43-F1DE3D663DA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738034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77AE1-2C05-4194-B70C-40D59158C7DC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4358" y="0"/>
          <a:ext cx="12954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4" name="Photo Editor Photo" r:id="rId3" imgW="1133633" imgH="2876190" progId="">
                  <p:embed/>
                </p:oleObj>
              </mc:Choice>
              <mc:Fallback>
                <p:oleObj name="Photo Editor Photo" r:id="rId3" imgW="1133633" imgH="287619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22000" contrast="-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58" y="0"/>
                        <a:ext cx="12954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762000" y="76200"/>
            <a:ext cx="7543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>
                  <a:solidFill>
                    <a:srgbClr val="6600FF"/>
                  </a:solidFill>
                </a:ln>
                <a:solidFill>
                  <a:srgbClr val="9966FF"/>
                </a:solidFill>
                <a:effectLst>
                  <a:outerShdw blurRad="50800" dist="38100" algn="l" rotWithShape="0">
                    <a:srgbClr val="9BFFD7">
                      <a:alpha val="4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Pharmacodynamics</a:t>
            </a:r>
            <a:r>
              <a:rPr lang="en-US" sz="5400" b="1" cap="all" dirty="0" smtClean="0">
                <a:ln>
                  <a:solidFill>
                    <a:srgbClr val="6600FF"/>
                  </a:solidFill>
                </a:ln>
                <a:solidFill>
                  <a:srgbClr val="9966FF"/>
                </a:solidFill>
                <a:effectLst>
                  <a:outerShdw blurRad="50800" dist="38100" algn="l" rotWithShape="0">
                    <a:srgbClr val="9BFFD7">
                      <a:alpha val="4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III</a:t>
            </a:r>
            <a:endParaRPr lang="en-US" sz="5400" b="1" cap="all" dirty="0">
              <a:ln>
                <a:solidFill>
                  <a:srgbClr val="6600FF"/>
                </a:solidFill>
              </a:ln>
              <a:solidFill>
                <a:srgbClr val="9966FF"/>
              </a:solidFill>
              <a:effectLst>
                <a:outerShdw blurRad="50800" dist="38100" algn="l" rotWithShape="0">
                  <a:srgbClr val="9BFFD7">
                    <a:alpha val="4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82017" y="1972270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>
                  <a:solidFill>
                    <a:srgbClr val="6600FF"/>
                  </a:solidFill>
                </a:ln>
                <a:solidFill>
                  <a:srgbClr val="F90DFF"/>
                </a:solidFill>
                <a:effectLst>
                  <a:outerShdw blurRad="50800" dist="38100" algn="l" rotWithShape="0">
                    <a:srgbClr val="9BFFD7">
                      <a:alpha val="4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>
                <a:solidFill>
                  <a:srgbClr val="6600FF"/>
                </a:solidFill>
              </a:ln>
              <a:solidFill>
                <a:srgbClr val="F90DFF"/>
              </a:solidFill>
              <a:effectLst>
                <a:outerShdw blurRad="50800" dist="38100" algn="l" rotWithShape="0">
                  <a:srgbClr val="9BFFD7">
                    <a:alpha val="4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6200" y="4419600"/>
            <a:ext cx="8991600" cy="112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lnSpc>
                <a:spcPts val="3000"/>
              </a:lnSpc>
            </a:pPr>
            <a:endParaRPr lang="en-US" sz="4000" dirty="0" smtClean="0">
              <a:solidFill>
                <a:srgbClr val="6600FF"/>
              </a:solidFill>
              <a:effectLst>
                <a:outerShdw blurRad="50800" dist="38100" dir="20400000" algn="bl" rotWithShape="0">
                  <a:srgbClr val="6600FF"/>
                </a:outerShdw>
              </a:effectLst>
              <a:latin typeface="Berlin Sans FB Dem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6600FF"/>
                </a:solidFill>
                <a:effectLst>
                  <a:outerShdw blurRad="50800" dist="38100" dir="20400000" algn="bl" rotWithShape="0">
                    <a:srgbClr val="6600FF"/>
                  </a:outerShdw>
                </a:effectLst>
                <a:latin typeface="Berlin Sans FB Demi" pitchFamily="34" charset="0"/>
              </a:rPr>
              <a:t>Prof. </a:t>
            </a:r>
            <a:r>
              <a:rPr lang="en-US" sz="3200" dirty="0" err="1" smtClean="0">
                <a:solidFill>
                  <a:srgbClr val="6600FF"/>
                </a:solidFill>
                <a:effectLst>
                  <a:outerShdw blurRad="50800" dist="38100" dir="20400000" algn="bl" rotWithShape="0">
                    <a:srgbClr val="6600FF"/>
                  </a:outerShdw>
                </a:effectLst>
                <a:latin typeface="Berlin Sans FB Demi" pitchFamily="34" charset="0"/>
              </a:rPr>
              <a:t>Hanan</a:t>
            </a:r>
            <a:r>
              <a:rPr lang="en-US" sz="3200" dirty="0" smtClean="0">
                <a:solidFill>
                  <a:srgbClr val="6600FF"/>
                </a:solidFill>
                <a:effectLst>
                  <a:outerShdw blurRad="50800" dist="38100" dir="20400000" algn="bl" rotWithShape="0">
                    <a:srgbClr val="6600FF"/>
                  </a:outerShdw>
                </a:effectLst>
                <a:latin typeface="Berlin Sans FB Demi" pitchFamily="34" charset="0"/>
              </a:rPr>
              <a:t> Hagar	</a:t>
            </a:r>
            <a:r>
              <a:rPr lang="en-US" sz="3200" dirty="0">
                <a:solidFill>
                  <a:srgbClr val="6600FF"/>
                </a:solidFill>
                <a:effectLst>
                  <a:outerShdw blurRad="50800" dist="38100" dir="20400000" algn="bl" rotWithShape="0">
                    <a:srgbClr val="6600FF"/>
                  </a:outerShdw>
                </a:effectLst>
                <a:latin typeface="Berlin Sans FB Demi" pitchFamily="34" charset="0"/>
              </a:rPr>
              <a:t> </a:t>
            </a:r>
            <a:r>
              <a:rPr lang="en-US" sz="3200" dirty="0" smtClean="0">
                <a:solidFill>
                  <a:srgbClr val="6600FF"/>
                </a:solidFill>
                <a:effectLst>
                  <a:outerShdw blurRad="50800" dist="38100" dir="20400000" algn="bl" rotWithShape="0">
                    <a:srgbClr val="6600FF"/>
                  </a:outerShdw>
                </a:effectLst>
                <a:latin typeface="Berlin Sans FB Demi" pitchFamily="34" charset="0"/>
              </a:rPr>
              <a:t>   </a:t>
            </a:r>
            <a:r>
              <a:rPr lang="en-US" sz="3200" dirty="0" err="1" smtClean="0">
                <a:solidFill>
                  <a:srgbClr val="6600FF"/>
                </a:solidFill>
                <a:effectLst>
                  <a:outerShdw blurRad="50800" dist="38100" dir="20400000" algn="bl" rotWithShape="0">
                    <a:srgbClr val="6600FF"/>
                  </a:outerShdw>
                </a:effectLst>
                <a:latin typeface="Berlin Sans FB Demi" pitchFamily="34" charset="0"/>
              </a:rPr>
              <a:t>ASSO.Prof</a:t>
            </a:r>
            <a:r>
              <a:rPr lang="en-US" sz="3200" dirty="0" smtClean="0">
                <a:solidFill>
                  <a:srgbClr val="6600FF"/>
                </a:solidFill>
                <a:effectLst>
                  <a:outerShdw blurRad="50800" dist="38100" dir="20400000" algn="bl" rotWithShape="0">
                    <a:srgbClr val="6600FF"/>
                  </a:outerShdw>
                </a:effectLst>
                <a:latin typeface="Berlin Sans FB Demi" pitchFamily="34" charset="0"/>
              </a:rPr>
              <a:t> Osama </a:t>
            </a:r>
            <a:r>
              <a:rPr lang="en-US" sz="3200" dirty="0" err="1" smtClean="0">
                <a:solidFill>
                  <a:srgbClr val="6600FF"/>
                </a:solidFill>
                <a:effectLst>
                  <a:outerShdw blurRad="50800" dist="38100" dir="20400000" algn="bl" rotWithShape="0">
                    <a:srgbClr val="6600FF"/>
                  </a:outerShdw>
                </a:effectLst>
                <a:latin typeface="Berlin Sans FB Demi" pitchFamily="34" charset="0"/>
              </a:rPr>
              <a:t>Yousif</a:t>
            </a:r>
            <a:endParaRPr lang="en-US" sz="3200" dirty="0">
              <a:solidFill>
                <a:srgbClr val="6600FF"/>
              </a:solidFill>
              <a:effectLst>
                <a:outerShdw blurRad="50800" dist="38100" dir="20400000" algn="bl" rotWithShape="0">
                  <a:srgbClr val="6600FF"/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1"/>
            <a:ext cx="8812213" cy="6445250"/>
          </a:xfrm>
        </p:spPr>
        <p:txBody>
          <a:bodyPr>
            <a:normAutofit lnSpcReduction="10000"/>
          </a:bodyPr>
          <a:lstStyle/>
          <a:p>
            <a:pPr algn="l" rtl="0">
              <a:buFont typeface="Wingdings" pitchFamily="2" charset="2"/>
              <a:buNone/>
            </a:pPr>
            <a:r>
              <a:rPr lang="en-US" b="1" dirty="0" smtClean="0">
                <a:solidFill>
                  <a:srgbClr val="C00000"/>
                </a:solidFill>
              </a:rPr>
              <a:t>G-protein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dirty="0" smtClean="0"/>
              <a:t>GTP-binding regulatory proteins </a:t>
            </a:r>
          </a:p>
          <a:p>
            <a:r>
              <a:rPr lang="en-US" dirty="0" smtClean="0"/>
              <a:t>Regulate guanine nucleotides GDP, GTP. </a:t>
            </a:r>
          </a:p>
          <a:p>
            <a:r>
              <a:rPr lang="en-US" dirty="0" smtClean="0"/>
              <a:t>Comprise of three subunits (</a:t>
            </a:r>
            <a:r>
              <a:rPr lang="en-US" dirty="0" smtClean="0">
                <a:sym typeface="Symbol" pitchFamily="18" charset="2"/>
              </a:rPr>
              <a:t></a:t>
            </a:r>
            <a:r>
              <a:rPr lang="el-GR" dirty="0" smtClean="0">
                <a:sym typeface="Symbol" pitchFamily="18" charset="2"/>
              </a:rPr>
              <a:t>γ</a:t>
            </a:r>
            <a:r>
              <a:rPr lang="en-US" dirty="0" smtClean="0">
                <a:sym typeface="Symbol" pitchFamily="18" charset="2"/>
              </a:rPr>
              <a:t>),  subunits possess GTPase activity</a:t>
            </a:r>
          </a:p>
          <a:p>
            <a:r>
              <a:rPr lang="en-US" b="1" dirty="0" smtClean="0"/>
              <a:t>Receptors in this family respond to agonists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by promoting the binding of GTP to the G protein </a:t>
            </a:r>
            <a:r>
              <a:rPr lang="en-US" dirty="0" smtClean="0"/>
              <a:t>alpha ( </a:t>
            </a:r>
            <a:r>
              <a:rPr lang="el-GR" dirty="0" smtClean="0"/>
              <a:t>α</a:t>
            </a:r>
            <a:r>
              <a:rPr lang="en-US" dirty="0" smtClean="0"/>
              <a:t> ) subunit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GTP activates the G protein and allows it, in turn, to activate the effector protein. </a:t>
            </a:r>
          </a:p>
          <a:p>
            <a:pPr lvl="1"/>
            <a:r>
              <a:rPr lang="en-US" dirty="0" smtClean="0"/>
              <a:t>The G protein remains active until it hydrolyzes the bound GTP to GDP and returns to its ground (inactive) state.</a:t>
            </a:r>
            <a:r>
              <a:rPr lang="en-US" b="1" dirty="0" smtClean="0">
                <a:sym typeface="Symbol" pitchFamily="18" charset="2"/>
              </a:rPr>
              <a:t>                                                  </a:t>
            </a:r>
            <a:endParaRPr lang="el-GR" b="1" dirty="0" smtClean="0">
              <a:sym typeface="Symbol" pitchFamily="18" charset="2"/>
            </a:endParaRPr>
          </a:p>
        </p:txBody>
      </p:sp>
      <p:sp>
        <p:nvSpPr>
          <p:cNvPr id="732168" name="Rectangle 8"/>
          <p:cNvSpPr>
            <a:spLocks noChangeArrowheads="1"/>
          </p:cNvSpPr>
          <p:nvPr/>
        </p:nvSpPr>
        <p:spPr bwMode="auto">
          <a:xfrm>
            <a:off x="2051050" y="2997200"/>
            <a:ext cx="59055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0"/>
              </a:spcBef>
            </a:pPr>
            <a:endParaRPr lang="ar-SA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642350" cy="6337300"/>
          </a:xfrm>
        </p:spPr>
        <p:txBody>
          <a:bodyPr/>
          <a:lstStyle/>
          <a:p>
            <a:pPr algn="l" rtl="0">
              <a:spcBef>
                <a:spcPts val="0"/>
              </a:spcBef>
              <a:buFont typeface="Wingdings" pitchFamily="2" charset="2"/>
              <a:buNone/>
            </a:pPr>
            <a:r>
              <a:rPr lang="en-US" sz="3600" b="1" dirty="0">
                <a:solidFill>
                  <a:srgbClr val="C00000"/>
                </a:solidFill>
              </a:rPr>
              <a:t>Targets for G-proteins</a:t>
            </a:r>
          </a:p>
          <a:p>
            <a:pPr algn="l" rtl="0">
              <a:spcBef>
                <a:spcPts val="0"/>
              </a:spcBef>
              <a:buFont typeface="Wingdings" pitchFamily="2" charset="2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Ion </a:t>
            </a:r>
            <a:r>
              <a:rPr lang="en-US" b="1" dirty="0">
                <a:solidFill>
                  <a:srgbClr val="0000FF"/>
                </a:solidFill>
              </a:rPr>
              <a:t>channels</a:t>
            </a:r>
          </a:p>
          <a:p>
            <a:pPr algn="l" rtl="0"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/>
              <a:t>	</a:t>
            </a:r>
            <a:r>
              <a:rPr lang="en-US" b="1" dirty="0" smtClean="0">
                <a:sym typeface="Symbol" pitchFamily="18" charset="2"/>
              </a:rPr>
              <a:t>Muscarinic receptors in heart (K-channel), decrease heart rate.</a:t>
            </a:r>
          </a:p>
          <a:p>
            <a:pPr algn="l" rtl="0">
              <a:spcBef>
                <a:spcPts val="0"/>
              </a:spcBef>
              <a:buFont typeface="Wingdings" pitchFamily="2" charset="2"/>
              <a:buNone/>
            </a:pPr>
            <a:endParaRPr lang="en-US" sz="2800" b="1" dirty="0"/>
          </a:p>
          <a:p>
            <a:pPr algn="l" rtl="0">
              <a:spcBef>
                <a:spcPts val="0"/>
              </a:spcBef>
              <a:buFont typeface="Wingdings" pitchFamily="2" charset="2"/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algn="l" rtl="0">
              <a:spcBef>
                <a:spcPts val="0"/>
              </a:spcBef>
              <a:buFont typeface="Wingdings" pitchFamily="2" charset="2"/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algn="l" rtl="0">
              <a:spcBef>
                <a:spcPts val="0"/>
              </a:spcBef>
              <a:buFont typeface="Wingdings" pitchFamily="2" charset="2"/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algn="l" rtl="0">
              <a:spcBef>
                <a:spcPts val="0"/>
              </a:spcBef>
              <a:buFont typeface="Wingdings" pitchFamily="2" charset="2"/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algn="l" rtl="0">
              <a:spcBef>
                <a:spcPts val="0"/>
              </a:spcBef>
              <a:buFont typeface="Wingdings" pitchFamily="2" charset="2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second </a:t>
            </a:r>
            <a:r>
              <a:rPr lang="en-US" b="1" dirty="0">
                <a:solidFill>
                  <a:srgbClr val="0000FF"/>
                </a:solidFill>
              </a:rPr>
              <a:t>messengers </a:t>
            </a:r>
            <a:endParaRPr lang="en-US" b="1" dirty="0" smtClean="0">
              <a:sym typeface="Symbol" pitchFamily="18" charset="2"/>
            </a:endParaRPr>
          </a:p>
          <a:p>
            <a:pPr lvl="1" algn="l" rtl="0">
              <a:spcBef>
                <a:spcPts val="0"/>
              </a:spcBef>
            </a:pPr>
            <a:r>
              <a:rPr lang="en-US" sz="3200" b="1" dirty="0" smtClean="0">
                <a:sym typeface="Symbol" pitchFamily="18" charset="2"/>
              </a:rPr>
              <a:t>Cyclic AMP system </a:t>
            </a:r>
            <a:r>
              <a:rPr lang="en-US" sz="3200" b="1" dirty="0" smtClean="0">
                <a:solidFill>
                  <a:srgbClr val="0000FF"/>
                </a:solidFill>
                <a:sym typeface="Symbol" pitchFamily="18" charset="2"/>
              </a:rPr>
              <a:t>(cAMP)</a:t>
            </a:r>
          </a:p>
          <a:p>
            <a:pPr lvl="1" algn="l" rtl="0">
              <a:spcBef>
                <a:spcPts val="0"/>
              </a:spcBef>
            </a:pPr>
            <a:r>
              <a:rPr lang="en-US" sz="3200" b="1" dirty="0" smtClean="0">
                <a:sym typeface="Symbol" pitchFamily="18" charset="2"/>
              </a:rPr>
              <a:t>Inositol phosphate system </a:t>
            </a:r>
            <a:r>
              <a:rPr lang="en-US" sz="3200" b="1" dirty="0" smtClean="0">
                <a:solidFill>
                  <a:srgbClr val="0000FF"/>
                </a:solidFill>
                <a:sym typeface="Symbol" pitchFamily="18" charset="2"/>
              </a:rPr>
              <a:t>(IP3+DAG)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905000"/>
            <a:ext cx="3279945" cy="3505504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88912"/>
            <a:ext cx="8763000" cy="6364288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b="1" dirty="0">
                <a:solidFill>
                  <a:srgbClr val="C00000"/>
                </a:solidFill>
              </a:rPr>
              <a:t>Cyclic </a:t>
            </a:r>
            <a:r>
              <a:rPr lang="en-US" b="1" dirty="0" smtClean="0">
                <a:solidFill>
                  <a:srgbClr val="C00000"/>
                </a:solidFill>
              </a:rPr>
              <a:t>AMP </a:t>
            </a:r>
            <a:r>
              <a:rPr lang="en-US" b="1" dirty="0">
                <a:solidFill>
                  <a:srgbClr val="C00000"/>
                </a:solidFill>
              </a:rPr>
              <a:t>system (</a:t>
            </a:r>
            <a:r>
              <a:rPr lang="en-US" b="1" dirty="0" smtClean="0">
                <a:solidFill>
                  <a:srgbClr val="C00000"/>
                </a:solidFill>
              </a:rPr>
              <a:t>cAMP</a:t>
            </a:r>
            <a:r>
              <a:rPr lang="en-US" b="1" dirty="0">
                <a:solidFill>
                  <a:srgbClr val="C00000"/>
                </a:solidFill>
              </a:rPr>
              <a:t>)</a:t>
            </a:r>
          </a:p>
          <a:p>
            <a:pPr>
              <a:buFontTx/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lvl="1" algn="l" rtl="0">
              <a:buFontTx/>
              <a:buNone/>
            </a:pPr>
            <a:endParaRPr lang="en-US" sz="2400" b="1" dirty="0">
              <a:solidFill>
                <a:srgbClr val="FFFF00"/>
              </a:solidFill>
            </a:endParaRPr>
          </a:p>
          <a:p>
            <a:pPr lvl="1" algn="l" rtl="0">
              <a:buFontTx/>
              <a:buNone/>
            </a:pPr>
            <a:endParaRPr lang="en-US" sz="2000" b="1" dirty="0">
              <a:solidFill>
                <a:srgbClr val="FFFF00"/>
              </a:solidFill>
            </a:endParaRPr>
          </a:p>
          <a:p>
            <a:pPr lvl="1" algn="l" rtl="0">
              <a:buFontTx/>
              <a:buNone/>
            </a:pP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524000"/>
            <a:ext cx="3276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Adenyl cyclase enzyme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2221468"/>
            <a:ext cx="3657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cAMP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9400" y="3417332"/>
            <a:ext cx="5791200" cy="825024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Phosphorylation of Protein </a:t>
            </a:r>
            <a:r>
              <a:rPr lang="en-US" sz="2400" b="1" dirty="0" smtClean="0">
                <a:solidFill>
                  <a:srgbClr val="0000FF"/>
                </a:solidFill>
              </a:rPr>
              <a:t>kinase A (PKA)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24300" y="5334000"/>
            <a:ext cx="4876800" cy="6741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Activation or inhibitions of ion </a:t>
            </a:r>
          </a:p>
          <a:p>
            <a:pPr algn="ctr">
              <a:buFontTx/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channels or enzymes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4400" y="762000"/>
            <a:ext cx="3276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ATP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6172200" y="1447800"/>
            <a:ext cx="381000" cy="762000"/>
          </a:xfrm>
          <a:prstGeom prst="downArrow">
            <a:avLst/>
          </a:prstGeom>
          <a:solidFill>
            <a:srgbClr val="E7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6172200" y="4267200"/>
            <a:ext cx="381000" cy="838200"/>
          </a:xfrm>
          <a:prstGeom prst="downArrow">
            <a:avLst/>
          </a:prstGeom>
          <a:solidFill>
            <a:srgbClr val="E7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6172200" y="2743200"/>
            <a:ext cx="381000" cy="838200"/>
          </a:xfrm>
          <a:prstGeom prst="downArrow">
            <a:avLst/>
          </a:prstGeom>
          <a:solidFill>
            <a:srgbClr val="E7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2400" y="1143000"/>
            <a:ext cx="1447800" cy="1295400"/>
          </a:xfrm>
          <a:prstGeom prst="rect">
            <a:avLst/>
          </a:prstGeom>
          <a:solidFill>
            <a:srgbClr val="FFEBFF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G Protein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334000" y="1828800"/>
            <a:ext cx="725488" cy="1588"/>
          </a:xfrm>
          <a:prstGeom prst="straightConnector1">
            <a:avLst/>
          </a:prstGeom>
          <a:ln w="57150">
            <a:solidFill>
              <a:srgbClr val="F90D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6600" y="609600"/>
            <a:ext cx="5224434" cy="5867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4050" y="0"/>
            <a:ext cx="3554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400" b="1" dirty="0">
                <a:solidFill>
                  <a:srgbClr val="C00000"/>
                </a:solidFill>
              </a:rPr>
              <a:t>Cyclic AMP system (</a:t>
            </a:r>
            <a:r>
              <a:rPr lang="en-US" sz="2400" b="1" dirty="0" err="1">
                <a:solidFill>
                  <a:srgbClr val="C00000"/>
                </a:solidFill>
              </a:rPr>
              <a:t>cAMP</a:t>
            </a:r>
            <a:r>
              <a:rPr lang="en-US" sz="2400" b="1" dirty="0">
                <a:solidFill>
                  <a:srgbClr val="C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701820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85"/>
          <p:cNvGrpSpPr/>
          <p:nvPr/>
        </p:nvGrpSpPr>
        <p:grpSpPr>
          <a:xfrm>
            <a:off x="-228600" y="0"/>
            <a:ext cx="9372600" cy="9220200"/>
            <a:chOff x="-228600" y="0"/>
            <a:chExt cx="9372600" cy="92202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35000">
                  <a:srgbClr val="8FFFFF">
                    <a:alpha val="29000"/>
                  </a:srgbClr>
                </a:gs>
                <a:gs pos="56000">
                  <a:schemeClr val="accent6">
                    <a:lumMod val="20000"/>
                    <a:lumOff val="80000"/>
                  </a:schemeClr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4" name="Chord 73"/>
            <p:cNvSpPr/>
            <p:nvPr/>
          </p:nvSpPr>
          <p:spPr>
            <a:xfrm rot="5400000" flipV="1">
              <a:off x="142206" y="4638006"/>
              <a:ext cx="4211388" cy="4953000"/>
            </a:xfrm>
            <a:prstGeom prst="chord">
              <a:avLst>
                <a:gd name="adj1" fmla="val 5367388"/>
                <a:gd name="adj2" fmla="val 16200000"/>
              </a:avLst>
            </a:prstGeom>
            <a:gradFill flip="none" rotWithShape="1">
              <a:gsLst>
                <a:gs pos="0">
                  <a:srgbClr val="CC00FF">
                    <a:tint val="66000"/>
                    <a:satMod val="160000"/>
                    <a:alpha val="82000"/>
                  </a:srgbClr>
                </a:gs>
                <a:gs pos="50000">
                  <a:srgbClr val="8FFFFF">
                    <a:alpha val="74000"/>
                  </a:srgbClr>
                </a:gs>
                <a:gs pos="100000">
                  <a:srgbClr val="CC00FF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76200">
              <a:solidFill>
                <a:srgbClr val="79C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46"/>
            <p:cNvGrpSpPr>
              <a:grpSpLocks/>
            </p:cNvGrpSpPr>
            <p:nvPr/>
          </p:nvGrpSpPr>
          <p:grpSpPr bwMode="auto">
            <a:xfrm>
              <a:off x="1143000" y="5943600"/>
              <a:ext cx="2286000" cy="457200"/>
              <a:chOff x="4176" y="240"/>
              <a:chExt cx="1219" cy="270"/>
            </a:xfrm>
          </p:grpSpPr>
          <p:grpSp>
            <p:nvGrpSpPr>
              <p:cNvPr id="19" name="Group 21"/>
              <p:cNvGrpSpPr>
                <a:grpSpLocks/>
              </p:cNvGrpSpPr>
              <p:nvPr/>
            </p:nvGrpSpPr>
            <p:grpSpPr bwMode="auto">
              <a:xfrm rot="17559760">
                <a:off x="4662" y="-247"/>
                <a:ext cx="249" cy="1220"/>
                <a:chOff x="2498" y="1208"/>
                <a:chExt cx="797" cy="1893"/>
              </a:xfrm>
            </p:grpSpPr>
            <p:sp>
              <p:nvSpPr>
                <p:cNvPr id="82" name="Freeform 22"/>
                <p:cNvSpPr>
                  <a:spLocks/>
                </p:cNvSpPr>
                <p:nvPr/>
              </p:nvSpPr>
              <p:spPr bwMode="auto">
                <a:xfrm>
                  <a:off x="2509" y="1672"/>
                  <a:ext cx="772" cy="630"/>
                </a:xfrm>
                <a:custGeom>
                  <a:avLst/>
                  <a:gdLst/>
                  <a:ahLst/>
                  <a:cxnLst>
                    <a:cxn ang="0">
                      <a:pos x="901" y="228"/>
                    </a:cxn>
                    <a:cxn ang="0">
                      <a:pos x="1009" y="196"/>
                    </a:cxn>
                    <a:cxn ang="0">
                      <a:pos x="1111" y="163"/>
                    </a:cxn>
                    <a:cxn ang="0">
                      <a:pos x="1194" y="131"/>
                    </a:cxn>
                    <a:cxn ang="0">
                      <a:pos x="1248" y="103"/>
                    </a:cxn>
                    <a:cxn ang="0">
                      <a:pos x="1284" y="79"/>
                    </a:cxn>
                    <a:cxn ang="0">
                      <a:pos x="1312" y="56"/>
                    </a:cxn>
                    <a:cxn ang="0">
                      <a:pos x="1330" y="31"/>
                    </a:cxn>
                    <a:cxn ang="0">
                      <a:pos x="1342" y="0"/>
                    </a:cxn>
                    <a:cxn ang="0">
                      <a:pos x="1390" y="5"/>
                    </a:cxn>
                    <a:cxn ang="0">
                      <a:pos x="1428" y="19"/>
                    </a:cxn>
                    <a:cxn ang="0">
                      <a:pos x="1474" y="37"/>
                    </a:cxn>
                    <a:cxn ang="0">
                      <a:pos x="1498" y="61"/>
                    </a:cxn>
                    <a:cxn ang="0">
                      <a:pos x="1514" y="82"/>
                    </a:cxn>
                    <a:cxn ang="0">
                      <a:pos x="1526" y="103"/>
                    </a:cxn>
                    <a:cxn ang="0">
                      <a:pos x="1538" y="124"/>
                    </a:cxn>
                    <a:cxn ang="0">
                      <a:pos x="1544" y="151"/>
                    </a:cxn>
                    <a:cxn ang="0">
                      <a:pos x="1538" y="172"/>
                    </a:cxn>
                    <a:cxn ang="0">
                      <a:pos x="1516" y="191"/>
                    </a:cxn>
                    <a:cxn ang="0">
                      <a:pos x="1478" y="212"/>
                    </a:cxn>
                    <a:cxn ang="0">
                      <a:pos x="1436" y="228"/>
                    </a:cxn>
                    <a:cxn ang="0">
                      <a:pos x="1392" y="245"/>
                    </a:cxn>
                    <a:cxn ang="0">
                      <a:pos x="881" y="408"/>
                    </a:cxn>
                    <a:cxn ang="0">
                      <a:pos x="417" y="543"/>
                    </a:cxn>
                    <a:cxn ang="0">
                      <a:pos x="353" y="561"/>
                    </a:cxn>
                    <a:cxn ang="0">
                      <a:pos x="327" y="572"/>
                    </a:cxn>
                    <a:cxn ang="0">
                      <a:pos x="303" y="586"/>
                    </a:cxn>
                    <a:cxn ang="0">
                      <a:pos x="284" y="603"/>
                    </a:cxn>
                    <a:cxn ang="0">
                      <a:pos x="266" y="630"/>
                    </a:cxn>
                    <a:cxn ang="0">
                      <a:pos x="154" y="619"/>
                    </a:cxn>
                    <a:cxn ang="0">
                      <a:pos x="58" y="591"/>
                    </a:cxn>
                    <a:cxn ang="0">
                      <a:pos x="22" y="570"/>
                    </a:cxn>
                    <a:cxn ang="0">
                      <a:pos x="0" y="552"/>
                    </a:cxn>
                    <a:cxn ang="0">
                      <a:pos x="4" y="528"/>
                    </a:cxn>
                    <a:cxn ang="0">
                      <a:pos x="6" y="510"/>
                    </a:cxn>
                    <a:cxn ang="0">
                      <a:pos x="50" y="481"/>
                    </a:cxn>
                    <a:cxn ang="0">
                      <a:pos x="84" y="467"/>
                    </a:cxn>
                    <a:cxn ang="0">
                      <a:pos x="132" y="451"/>
                    </a:cxn>
                    <a:cxn ang="0">
                      <a:pos x="180" y="434"/>
                    </a:cxn>
                    <a:cxn ang="0">
                      <a:pos x="264" y="409"/>
                    </a:cxn>
                    <a:cxn ang="0">
                      <a:pos x="381" y="376"/>
                    </a:cxn>
                    <a:cxn ang="0">
                      <a:pos x="901" y="228"/>
                    </a:cxn>
                  </a:cxnLst>
                  <a:rect l="0" t="0" r="r" b="b"/>
                  <a:pathLst>
                    <a:path w="1544" h="630">
                      <a:moveTo>
                        <a:pt x="901" y="228"/>
                      </a:moveTo>
                      <a:lnTo>
                        <a:pt x="1009" y="196"/>
                      </a:lnTo>
                      <a:lnTo>
                        <a:pt x="1111" y="163"/>
                      </a:lnTo>
                      <a:lnTo>
                        <a:pt x="1194" y="131"/>
                      </a:lnTo>
                      <a:lnTo>
                        <a:pt x="1248" y="103"/>
                      </a:lnTo>
                      <a:lnTo>
                        <a:pt x="1284" y="79"/>
                      </a:lnTo>
                      <a:lnTo>
                        <a:pt x="1312" y="56"/>
                      </a:lnTo>
                      <a:lnTo>
                        <a:pt x="1330" y="31"/>
                      </a:lnTo>
                      <a:lnTo>
                        <a:pt x="1342" y="0"/>
                      </a:lnTo>
                      <a:lnTo>
                        <a:pt x="1390" y="5"/>
                      </a:lnTo>
                      <a:lnTo>
                        <a:pt x="1428" y="19"/>
                      </a:lnTo>
                      <a:lnTo>
                        <a:pt x="1474" y="37"/>
                      </a:lnTo>
                      <a:lnTo>
                        <a:pt x="1498" y="61"/>
                      </a:lnTo>
                      <a:lnTo>
                        <a:pt x="1514" y="82"/>
                      </a:lnTo>
                      <a:lnTo>
                        <a:pt x="1526" y="103"/>
                      </a:lnTo>
                      <a:lnTo>
                        <a:pt x="1538" y="124"/>
                      </a:lnTo>
                      <a:lnTo>
                        <a:pt x="1544" y="151"/>
                      </a:lnTo>
                      <a:lnTo>
                        <a:pt x="1538" y="172"/>
                      </a:lnTo>
                      <a:lnTo>
                        <a:pt x="1516" y="191"/>
                      </a:lnTo>
                      <a:lnTo>
                        <a:pt x="1478" y="212"/>
                      </a:lnTo>
                      <a:lnTo>
                        <a:pt x="1436" y="228"/>
                      </a:lnTo>
                      <a:lnTo>
                        <a:pt x="1392" y="245"/>
                      </a:lnTo>
                      <a:lnTo>
                        <a:pt x="881" y="408"/>
                      </a:lnTo>
                      <a:lnTo>
                        <a:pt x="417" y="543"/>
                      </a:lnTo>
                      <a:lnTo>
                        <a:pt x="353" y="561"/>
                      </a:lnTo>
                      <a:lnTo>
                        <a:pt x="327" y="572"/>
                      </a:lnTo>
                      <a:lnTo>
                        <a:pt x="303" y="586"/>
                      </a:lnTo>
                      <a:lnTo>
                        <a:pt x="284" y="603"/>
                      </a:lnTo>
                      <a:lnTo>
                        <a:pt x="266" y="630"/>
                      </a:lnTo>
                      <a:lnTo>
                        <a:pt x="154" y="619"/>
                      </a:lnTo>
                      <a:lnTo>
                        <a:pt x="58" y="591"/>
                      </a:lnTo>
                      <a:lnTo>
                        <a:pt x="22" y="570"/>
                      </a:lnTo>
                      <a:lnTo>
                        <a:pt x="0" y="552"/>
                      </a:lnTo>
                      <a:lnTo>
                        <a:pt x="4" y="528"/>
                      </a:lnTo>
                      <a:lnTo>
                        <a:pt x="6" y="510"/>
                      </a:lnTo>
                      <a:lnTo>
                        <a:pt x="50" y="481"/>
                      </a:lnTo>
                      <a:lnTo>
                        <a:pt x="84" y="467"/>
                      </a:lnTo>
                      <a:lnTo>
                        <a:pt x="132" y="451"/>
                      </a:lnTo>
                      <a:lnTo>
                        <a:pt x="180" y="434"/>
                      </a:lnTo>
                      <a:lnTo>
                        <a:pt x="264" y="409"/>
                      </a:lnTo>
                      <a:lnTo>
                        <a:pt x="381" y="376"/>
                      </a:lnTo>
                      <a:lnTo>
                        <a:pt x="901" y="22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23"/>
                <p:cNvSpPr>
                  <a:spLocks/>
                </p:cNvSpPr>
                <p:nvPr/>
              </p:nvSpPr>
              <p:spPr bwMode="auto">
                <a:xfrm>
                  <a:off x="2504" y="1208"/>
                  <a:ext cx="765" cy="677"/>
                </a:xfrm>
                <a:custGeom>
                  <a:avLst/>
                  <a:gdLst/>
                  <a:ahLst/>
                  <a:cxnLst>
                    <a:cxn ang="0">
                      <a:pos x="695" y="295"/>
                    </a:cxn>
                    <a:cxn ang="0">
                      <a:pos x="919" y="224"/>
                    </a:cxn>
                    <a:cxn ang="0">
                      <a:pos x="1067" y="178"/>
                    </a:cxn>
                    <a:cxn ang="0">
                      <a:pos x="1189" y="137"/>
                    </a:cxn>
                    <a:cxn ang="0">
                      <a:pos x="1264" y="108"/>
                    </a:cxn>
                    <a:cxn ang="0">
                      <a:pos x="1322" y="84"/>
                    </a:cxn>
                    <a:cxn ang="0">
                      <a:pos x="1372" y="62"/>
                    </a:cxn>
                    <a:cxn ang="0">
                      <a:pos x="1406" y="41"/>
                    </a:cxn>
                    <a:cxn ang="0">
                      <a:pos x="1436" y="21"/>
                    </a:cxn>
                    <a:cxn ang="0">
                      <a:pos x="1464" y="0"/>
                    </a:cxn>
                    <a:cxn ang="0">
                      <a:pos x="1478" y="21"/>
                    </a:cxn>
                    <a:cxn ang="0">
                      <a:pos x="1490" y="41"/>
                    </a:cxn>
                    <a:cxn ang="0">
                      <a:pos x="1500" y="63"/>
                    </a:cxn>
                    <a:cxn ang="0">
                      <a:pos x="1512" y="89"/>
                    </a:cxn>
                    <a:cxn ang="0">
                      <a:pos x="1524" y="120"/>
                    </a:cxn>
                    <a:cxn ang="0">
                      <a:pos x="1530" y="147"/>
                    </a:cxn>
                    <a:cxn ang="0">
                      <a:pos x="1530" y="158"/>
                    </a:cxn>
                    <a:cxn ang="0">
                      <a:pos x="1518" y="176"/>
                    </a:cxn>
                    <a:cxn ang="0">
                      <a:pos x="1504" y="189"/>
                    </a:cxn>
                    <a:cxn ang="0">
                      <a:pos x="1480" y="204"/>
                    </a:cxn>
                    <a:cxn ang="0">
                      <a:pos x="1446" y="220"/>
                    </a:cxn>
                    <a:cxn ang="0">
                      <a:pos x="1406" y="235"/>
                    </a:cxn>
                    <a:cxn ang="0">
                      <a:pos x="1338" y="258"/>
                    </a:cxn>
                    <a:cxn ang="0">
                      <a:pos x="1270" y="279"/>
                    </a:cxn>
                    <a:cxn ang="0">
                      <a:pos x="707" y="456"/>
                    </a:cxn>
                    <a:cxn ang="0">
                      <a:pos x="280" y="595"/>
                    </a:cxn>
                    <a:cxn ang="0">
                      <a:pos x="246" y="607"/>
                    </a:cxn>
                    <a:cxn ang="0">
                      <a:pos x="218" y="622"/>
                    </a:cxn>
                    <a:cxn ang="0">
                      <a:pos x="200" y="635"/>
                    </a:cxn>
                    <a:cxn ang="0">
                      <a:pos x="194" y="648"/>
                    </a:cxn>
                    <a:cxn ang="0">
                      <a:pos x="192" y="662"/>
                    </a:cxn>
                    <a:cxn ang="0">
                      <a:pos x="196" y="677"/>
                    </a:cxn>
                    <a:cxn ang="0">
                      <a:pos x="176" y="673"/>
                    </a:cxn>
                    <a:cxn ang="0">
                      <a:pos x="154" y="667"/>
                    </a:cxn>
                    <a:cxn ang="0">
                      <a:pos x="128" y="660"/>
                    </a:cxn>
                    <a:cxn ang="0">
                      <a:pos x="98" y="651"/>
                    </a:cxn>
                    <a:cxn ang="0">
                      <a:pos x="70" y="640"/>
                    </a:cxn>
                    <a:cxn ang="0">
                      <a:pos x="44" y="628"/>
                    </a:cxn>
                    <a:cxn ang="0">
                      <a:pos x="24" y="614"/>
                    </a:cxn>
                    <a:cxn ang="0">
                      <a:pos x="10" y="599"/>
                    </a:cxn>
                    <a:cxn ang="0">
                      <a:pos x="2" y="582"/>
                    </a:cxn>
                    <a:cxn ang="0">
                      <a:pos x="0" y="564"/>
                    </a:cxn>
                    <a:cxn ang="0">
                      <a:pos x="4" y="546"/>
                    </a:cxn>
                    <a:cxn ang="0">
                      <a:pos x="14" y="531"/>
                    </a:cxn>
                    <a:cxn ang="0">
                      <a:pos x="30" y="518"/>
                    </a:cxn>
                    <a:cxn ang="0">
                      <a:pos x="58" y="503"/>
                    </a:cxn>
                    <a:cxn ang="0">
                      <a:pos x="100" y="486"/>
                    </a:cxn>
                    <a:cxn ang="0">
                      <a:pos x="178" y="461"/>
                    </a:cxn>
                    <a:cxn ang="0">
                      <a:pos x="415" y="388"/>
                    </a:cxn>
                    <a:cxn ang="0">
                      <a:pos x="695" y="295"/>
                    </a:cxn>
                  </a:cxnLst>
                  <a:rect l="0" t="0" r="r" b="b"/>
                  <a:pathLst>
                    <a:path w="1530" h="677">
                      <a:moveTo>
                        <a:pt x="695" y="295"/>
                      </a:moveTo>
                      <a:lnTo>
                        <a:pt x="919" y="224"/>
                      </a:lnTo>
                      <a:lnTo>
                        <a:pt x="1067" y="178"/>
                      </a:lnTo>
                      <a:lnTo>
                        <a:pt x="1189" y="137"/>
                      </a:lnTo>
                      <a:lnTo>
                        <a:pt x="1264" y="108"/>
                      </a:lnTo>
                      <a:lnTo>
                        <a:pt x="1322" y="84"/>
                      </a:lnTo>
                      <a:lnTo>
                        <a:pt x="1372" y="62"/>
                      </a:lnTo>
                      <a:lnTo>
                        <a:pt x="1406" y="41"/>
                      </a:lnTo>
                      <a:lnTo>
                        <a:pt x="1436" y="21"/>
                      </a:lnTo>
                      <a:lnTo>
                        <a:pt x="1464" y="0"/>
                      </a:lnTo>
                      <a:lnTo>
                        <a:pt x="1478" y="21"/>
                      </a:lnTo>
                      <a:lnTo>
                        <a:pt x="1490" y="41"/>
                      </a:lnTo>
                      <a:lnTo>
                        <a:pt x="1500" y="63"/>
                      </a:lnTo>
                      <a:lnTo>
                        <a:pt x="1512" y="89"/>
                      </a:lnTo>
                      <a:lnTo>
                        <a:pt x="1524" y="120"/>
                      </a:lnTo>
                      <a:lnTo>
                        <a:pt x="1530" y="147"/>
                      </a:lnTo>
                      <a:lnTo>
                        <a:pt x="1530" y="158"/>
                      </a:lnTo>
                      <a:lnTo>
                        <a:pt x="1518" y="176"/>
                      </a:lnTo>
                      <a:lnTo>
                        <a:pt x="1504" y="189"/>
                      </a:lnTo>
                      <a:lnTo>
                        <a:pt x="1480" y="204"/>
                      </a:lnTo>
                      <a:lnTo>
                        <a:pt x="1446" y="220"/>
                      </a:lnTo>
                      <a:lnTo>
                        <a:pt x="1406" y="235"/>
                      </a:lnTo>
                      <a:lnTo>
                        <a:pt x="1338" y="258"/>
                      </a:lnTo>
                      <a:lnTo>
                        <a:pt x="1270" y="279"/>
                      </a:lnTo>
                      <a:lnTo>
                        <a:pt x="707" y="456"/>
                      </a:lnTo>
                      <a:lnTo>
                        <a:pt x="280" y="595"/>
                      </a:lnTo>
                      <a:lnTo>
                        <a:pt x="246" y="607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599"/>
                      </a:lnTo>
                      <a:lnTo>
                        <a:pt x="2" y="582"/>
                      </a:lnTo>
                      <a:lnTo>
                        <a:pt x="0" y="564"/>
                      </a:lnTo>
                      <a:lnTo>
                        <a:pt x="4" y="546"/>
                      </a:lnTo>
                      <a:lnTo>
                        <a:pt x="14" y="531"/>
                      </a:lnTo>
                      <a:lnTo>
                        <a:pt x="30" y="518"/>
                      </a:lnTo>
                      <a:lnTo>
                        <a:pt x="58" y="503"/>
                      </a:lnTo>
                      <a:lnTo>
                        <a:pt x="100" y="486"/>
                      </a:lnTo>
                      <a:lnTo>
                        <a:pt x="178" y="461"/>
                      </a:lnTo>
                      <a:lnTo>
                        <a:pt x="415" y="388"/>
                      </a:lnTo>
                      <a:lnTo>
                        <a:pt x="695" y="2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24"/>
                <p:cNvSpPr>
                  <a:spLocks/>
                </p:cNvSpPr>
                <p:nvPr/>
              </p:nvSpPr>
              <p:spPr bwMode="auto">
                <a:xfrm>
                  <a:off x="2498" y="2021"/>
                  <a:ext cx="797" cy="677"/>
                </a:xfrm>
                <a:custGeom>
                  <a:avLst/>
                  <a:gdLst/>
                  <a:ahLst/>
                  <a:cxnLst>
                    <a:cxn ang="0">
                      <a:pos x="775" y="284"/>
                    </a:cxn>
                    <a:cxn ang="0">
                      <a:pos x="967" y="224"/>
                    </a:cxn>
                    <a:cxn ang="0">
                      <a:pos x="1103" y="182"/>
                    </a:cxn>
                    <a:cxn ang="0">
                      <a:pos x="1199" y="146"/>
                    </a:cxn>
                    <a:cxn ang="0">
                      <a:pos x="1268" y="119"/>
                    </a:cxn>
                    <a:cxn ang="0">
                      <a:pos x="1304" y="101"/>
                    </a:cxn>
                    <a:cxn ang="0">
                      <a:pos x="1334" y="80"/>
                    </a:cxn>
                    <a:cxn ang="0">
                      <a:pos x="1352" y="38"/>
                    </a:cxn>
                    <a:cxn ang="0">
                      <a:pos x="1364" y="8"/>
                    </a:cxn>
                    <a:cxn ang="0">
                      <a:pos x="1464" y="0"/>
                    </a:cxn>
                    <a:cxn ang="0">
                      <a:pos x="1594" y="172"/>
                    </a:cxn>
                    <a:cxn ang="0">
                      <a:pos x="1572" y="189"/>
                    </a:cxn>
                    <a:cxn ang="0">
                      <a:pos x="1532" y="209"/>
                    </a:cxn>
                    <a:cxn ang="0">
                      <a:pos x="1498" y="224"/>
                    </a:cxn>
                    <a:cxn ang="0">
                      <a:pos x="1454" y="242"/>
                    </a:cxn>
                    <a:cxn ang="0">
                      <a:pos x="1394" y="263"/>
                    </a:cxn>
                    <a:cxn ang="0">
                      <a:pos x="1310" y="290"/>
                    </a:cxn>
                    <a:cxn ang="0">
                      <a:pos x="735" y="457"/>
                    </a:cxn>
                    <a:cxn ang="0">
                      <a:pos x="280" y="596"/>
                    </a:cxn>
                    <a:cxn ang="0">
                      <a:pos x="248" y="608"/>
                    </a:cxn>
                    <a:cxn ang="0">
                      <a:pos x="218" y="622"/>
                    </a:cxn>
                    <a:cxn ang="0">
                      <a:pos x="200" y="635"/>
                    </a:cxn>
                    <a:cxn ang="0">
                      <a:pos x="194" y="648"/>
                    </a:cxn>
                    <a:cxn ang="0">
                      <a:pos x="192" y="662"/>
                    </a:cxn>
                    <a:cxn ang="0">
                      <a:pos x="196" y="677"/>
                    </a:cxn>
                    <a:cxn ang="0">
                      <a:pos x="176" y="673"/>
                    </a:cxn>
                    <a:cxn ang="0">
                      <a:pos x="154" y="667"/>
                    </a:cxn>
                    <a:cxn ang="0">
                      <a:pos x="128" y="660"/>
                    </a:cxn>
                    <a:cxn ang="0">
                      <a:pos x="98" y="651"/>
                    </a:cxn>
                    <a:cxn ang="0">
                      <a:pos x="70" y="640"/>
                    </a:cxn>
                    <a:cxn ang="0">
                      <a:pos x="44" y="628"/>
                    </a:cxn>
                    <a:cxn ang="0">
                      <a:pos x="24" y="614"/>
                    </a:cxn>
                    <a:cxn ang="0">
                      <a:pos x="10" y="600"/>
                    </a:cxn>
                    <a:cxn ang="0">
                      <a:pos x="2" y="583"/>
                    </a:cxn>
                    <a:cxn ang="0">
                      <a:pos x="0" y="565"/>
                    </a:cxn>
                    <a:cxn ang="0">
                      <a:pos x="4" y="547"/>
                    </a:cxn>
                    <a:cxn ang="0">
                      <a:pos x="14" y="532"/>
                    </a:cxn>
                    <a:cxn ang="0">
                      <a:pos x="30" y="519"/>
                    </a:cxn>
                    <a:cxn ang="0">
                      <a:pos x="56" y="505"/>
                    </a:cxn>
                    <a:cxn ang="0">
                      <a:pos x="100" y="487"/>
                    </a:cxn>
                    <a:cxn ang="0">
                      <a:pos x="178" y="461"/>
                    </a:cxn>
                    <a:cxn ang="0">
                      <a:pos x="389" y="397"/>
                    </a:cxn>
                    <a:cxn ang="0">
                      <a:pos x="775" y="284"/>
                    </a:cxn>
                  </a:cxnLst>
                  <a:rect l="0" t="0" r="r" b="b"/>
                  <a:pathLst>
                    <a:path w="1594" h="677">
                      <a:moveTo>
                        <a:pt x="775" y="284"/>
                      </a:moveTo>
                      <a:lnTo>
                        <a:pt x="967" y="224"/>
                      </a:lnTo>
                      <a:lnTo>
                        <a:pt x="1103" y="182"/>
                      </a:lnTo>
                      <a:lnTo>
                        <a:pt x="1199" y="146"/>
                      </a:lnTo>
                      <a:lnTo>
                        <a:pt x="1268" y="119"/>
                      </a:lnTo>
                      <a:lnTo>
                        <a:pt x="1304" y="101"/>
                      </a:lnTo>
                      <a:lnTo>
                        <a:pt x="1334" y="80"/>
                      </a:lnTo>
                      <a:lnTo>
                        <a:pt x="1352" y="38"/>
                      </a:lnTo>
                      <a:lnTo>
                        <a:pt x="1364" y="8"/>
                      </a:lnTo>
                      <a:lnTo>
                        <a:pt x="1464" y="0"/>
                      </a:lnTo>
                      <a:lnTo>
                        <a:pt x="1594" y="172"/>
                      </a:lnTo>
                      <a:lnTo>
                        <a:pt x="1572" y="189"/>
                      </a:lnTo>
                      <a:lnTo>
                        <a:pt x="1532" y="209"/>
                      </a:lnTo>
                      <a:lnTo>
                        <a:pt x="1498" y="224"/>
                      </a:lnTo>
                      <a:lnTo>
                        <a:pt x="1454" y="242"/>
                      </a:lnTo>
                      <a:lnTo>
                        <a:pt x="1394" y="263"/>
                      </a:lnTo>
                      <a:lnTo>
                        <a:pt x="1310" y="290"/>
                      </a:lnTo>
                      <a:lnTo>
                        <a:pt x="735" y="457"/>
                      </a:lnTo>
                      <a:lnTo>
                        <a:pt x="280" y="596"/>
                      </a:lnTo>
                      <a:lnTo>
                        <a:pt x="248" y="608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600"/>
                      </a:lnTo>
                      <a:lnTo>
                        <a:pt x="2" y="583"/>
                      </a:lnTo>
                      <a:lnTo>
                        <a:pt x="0" y="565"/>
                      </a:lnTo>
                      <a:lnTo>
                        <a:pt x="4" y="547"/>
                      </a:lnTo>
                      <a:lnTo>
                        <a:pt x="14" y="532"/>
                      </a:lnTo>
                      <a:lnTo>
                        <a:pt x="30" y="519"/>
                      </a:lnTo>
                      <a:lnTo>
                        <a:pt x="56" y="505"/>
                      </a:lnTo>
                      <a:lnTo>
                        <a:pt x="100" y="487"/>
                      </a:lnTo>
                      <a:lnTo>
                        <a:pt x="178" y="461"/>
                      </a:lnTo>
                      <a:lnTo>
                        <a:pt x="389" y="397"/>
                      </a:lnTo>
                      <a:lnTo>
                        <a:pt x="775" y="2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25"/>
                <p:cNvSpPr>
                  <a:spLocks/>
                </p:cNvSpPr>
                <p:nvPr/>
              </p:nvSpPr>
              <p:spPr bwMode="auto">
                <a:xfrm>
                  <a:off x="2518" y="2485"/>
                  <a:ext cx="757" cy="616"/>
                </a:xfrm>
                <a:custGeom>
                  <a:avLst/>
                  <a:gdLst/>
                  <a:ahLst/>
                  <a:cxnLst>
                    <a:cxn ang="0">
                      <a:pos x="897" y="226"/>
                    </a:cxn>
                    <a:cxn ang="0">
                      <a:pos x="981" y="199"/>
                    </a:cxn>
                    <a:cxn ang="0">
                      <a:pos x="1081" y="163"/>
                    </a:cxn>
                    <a:cxn ang="0">
                      <a:pos x="1165" y="132"/>
                    </a:cxn>
                    <a:cxn ang="0">
                      <a:pos x="1218" y="104"/>
                    </a:cxn>
                    <a:cxn ang="0">
                      <a:pos x="1254" y="80"/>
                    </a:cxn>
                    <a:cxn ang="0">
                      <a:pos x="1282" y="57"/>
                    </a:cxn>
                    <a:cxn ang="0">
                      <a:pos x="1300" y="32"/>
                    </a:cxn>
                    <a:cxn ang="0">
                      <a:pos x="1312" y="0"/>
                    </a:cxn>
                    <a:cxn ang="0">
                      <a:pos x="1360" y="6"/>
                    </a:cxn>
                    <a:cxn ang="0">
                      <a:pos x="1398" y="20"/>
                    </a:cxn>
                    <a:cxn ang="0">
                      <a:pos x="1444" y="38"/>
                    </a:cxn>
                    <a:cxn ang="0">
                      <a:pos x="1468" y="62"/>
                    </a:cxn>
                    <a:cxn ang="0">
                      <a:pos x="1484" y="83"/>
                    </a:cxn>
                    <a:cxn ang="0">
                      <a:pos x="1496" y="104"/>
                    </a:cxn>
                    <a:cxn ang="0">
                      <a:pos x="1508" y="125"/>
                    </a:cxn>
                    <a:cxn ang="0">
                      <a:pos x="1514" y="151"/>
                    </a:cxn>
                    <a:cxn ang="0">
                      <a:pos x="1508" y="172"/>
                    </a:cxn>
                    <a:cxn ang="0">
                      <a:pos x="1480" y="191"/>
                    </a:cxn>
                    <a:cxn ang="0">
                      <a:pos x="1444" y="211"/>
                    </a:cxn>
                    <a:cxn ang="0">
                      <a:pos x="1408" y="227"/>
                    </a:cxn>
                    <a:cxn ang="0">
                      <a:pos x="1360" y="241"/>
                    </a:cxn>
                    <a:cxn ang="0">
                      <a:pos x="851" y="409"/>
                    </a:cxn>
                    <a:cxn ang="0">
                      <a:pos x="387" y="543"/>
                    </a:cxn>
                    <a:cxn ang="0">
                      <a:pos x="323" y="561"/>
                    </a:cxn>
                    <a:cxn ang="0">
                      <a:pos x="293" y="570"/>
                    </a:cxn>
                    <a:cxn ang="0">
                      <a:pos x="270" y="580"/>
                    </a:cxn>
                    <a:cxn ang="0">
                      <a:pos x="252" y="594"/>
                    </a:cxn>
                    <a:cxn ang="0">
                      <a:pos x="246" y="616"/>
                    </a:cxn>
                    <a:cxn ang="0">
                      <a:pos x="136" y="595"/>
                    </a:cxn>
                    <a:cxn ang="0">
                      <a:pos x="56" y="576"/>
                    </a:cxn>
                    <a:cxn ang="0">
                      <a:pos x="26" y="559"/>
                    </a:cxn>
                    <a:cxn ang="0">
                      <a:pos x="12" y="544"/>
                    </a:cxn>
                    <a:cxn ang="0">
                      <a:pos x="2" y="527"/>
                    </a:cxn>
                    <a:cxn ang="0">
                      <a:pos x="0" y="509"/>
                    </a:cxn>
                    <a:cxn ang="0">
                      <a:pos x="10" y="491"/>
                    </a:cxn>
                    <a:cxn ang="0">
                      <a:pos x="30" y="479"/>
                    </a:cxn>
                    <a:cxn ang="0">
                      <a:pos x="60" y="468"/>
                    </a:cxn>
                    <a:cxn ang="0">
                      <a:pos x="106" y="456"/>
                    </a:cxn>
                    <a:cxn ang="0">
                      <a:pos x="168" y="438"/>
                    </a:cxn>
                    <a:cxn ang="0">
                      <a:pos x="266" y="412"/>
                    </a:cxn>
                    <a:cxn ang="0">
                      <a:pos x="363" y="385"/>
                    </a:cxn>
                    <a:cxn ang="0">
                      <a:pos x="897" y="226"/>
                    </a:cxn>
                  </a:cxnLst>
                  <a:rect l="0" t="0" r="r" b="b"/>
                  <a:pathLst>
                    <a:path w="1514" h="616">
                      <a:moveTo>
                        <a:pt x="897" y="226"/>
                      </a:moveTo>
                      <a:lnTo>
                        <a:pt x="981" y="199"/>
                      </a:lnTo>
                      <a:lnTo>
                        <a:pt x="1081" y="163"/>
                      </a:lnTo>
                      <a:lnTo>
                        <a:pt x="1165" y="132"/>
                      </a:lnTo>
                      <a:lnTo>
                        <a:pt x="1218" y="104"/>
                      </a:lnTo>
                      <a:lnTo>
                        <a:pt x="1254" y="80"/>
                      </a:lnTo>
                      <a:lnTo>
                        <a:pt x="1282" y="57"/>
                      </a:lnTo>
                      <a:lnTo>
                        <a:pt x="1300" y="32"/>
                      </a:lnTo>
                      <a:lnTo>
                        <a:pt x="1312" y="0"/>
                      </a:lnTo>
                      <a:lnTo>
                        <a:pt x="1360" y="6"/>
                      </a:lnTo>
                      <a:lnTo>
                        <a:pt x="1398" y="20"/>
                      </a:lnTo>
                      <a:lnTo>
                        <a:pt x="1444" y="38"/>
                      </a:lnTo>
                      <a:lnTo>
                        <a:pt x="1468" y="62"/>
                      </a:lnTo>
                      <a:lnTo>
                        <a:pt x="1484" y="83"/>
                      </a:lnTo>
                      <a:lnTo>
                        <a:pt x="1496" y="104"/>
                      </a:lnTo>
                      <a:lnTo>
                        <a:pt x="1508" y="125"/>
                      </a:lnTo>
                      <a:lnTo>
                        <a:pt x="1514" y="151"/>
                      </a:lnTo>
                      <a:lnTo>
                        <a:pt x="1508" y="172"/>
                      </a:lnTo>
                      <a:lnTo>
                        <a:pt x="1480" y="191"/>
                      </a:lnTo>
                      <a:lnTo>
                        <a:pt x="1444" y="211"/>
                      </a:lnTo>
                      <a:lnTo>
                        <a:pt x="1408" y="227"/>
                      </a:lnTo>
                      <a:lnTo>
                        <a:pt x="1360" y="241"/>
                      </a:lnTo>
                      <a:lnTo>
                        <a:pt x="851" y="409"/>
                      </a:lnTo>
                      <a:lnTo>
                        <a:pt x="387" y="543"/>
                      </a:lnTo>
                      <a:lnTo>
                        <a:pt x="323" y="561"/>
                      </a:lnTo>
                      <a:lnTo>
                        <a:pt x="293" y="570"/>
                      </a:lnTo>
                      <a:lnTo>
                        <a:pt x="270" y="580"/>
                      </a:lnTo>
                      <a:lnTo>
                        <a:pt x="252" y="594"/>
                      </a:lnTo>
                      <a:lnTo>
                        <a:pt x="246" y="616"/>
                      </a:lnTo>
                      <a:lnTo>
                        <a:pt x="136" y="595"/>
                      </a:lnTo>
                      <a:lnTo>
                        <a:pt x="56" y="576"/>
                      </a:lnTo>
                      <a:lnTo>
                        <a:pt x="26" y="559"/>
                      </a:lnTo>
                      <a:lnTo>
                        <a:pt x="12" y="544"/>
                      </a:lnTo>
                      <a:lnTo>
                        <a:pt x="2" y="527"/>
                      </a:lnTo>
                      <a:lnTo>
                        <a:pt x="0" y="509"/>
                      </a:lnTo>
                      <a:lnTo>
                        <a:pt x="10" y="491"/>
                      </a:lnTo>
                      <a:lnTo>
                        <a:pt x="30" y="479"/>
                      </a:lnTo>
                      <a:lnTo>
                        <a:pt x="60" y="468"/>
                      </a:lnTo>
                      <a:lnTo>
                        <a:pt x="106" y="456"/>
                      </a:lnTo>
                      <a:lnTo>
                        <a:pt x="168" y="438"/>
                      </a:lnTo>
                      <a:lnTo>
                        <a:pt x="266" y="412"/>
                      </a:lnTo>
                      <a:lnTo>
                        <a:pt x="363" y="385"/>
                      </a:lnTo>
                      <a:lnTo>
                        <a:pt x="897" y="22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26"/>
              <p:cNvGrpSpPr>
                <a:grpSpLocks/>
              </p:cNvGrpSpPr>
              <p:nvPr/>
            </p:nvGrpSpPr>
            <p:grpSpPr bwMode="auto">
              <a:xfrm rot="17559760">
                <a:off x="4658" y="-195"/>
                <a:ext cx="273" cy="1121"/>
                <a:chOff x="2442" y="1330"/>
                <a:chExt cx="865" cy="1742"/>
              </a:xfrm>
            </p:grpSpPr>
            <p:sp>
              <p:nvSpPr>
                <p:cNvPr id="78" name="Freeform 27"/>
                <p:cNvSpPr>
                  <a:spLocks/>
                </p:cNvSpPr>
                <p:nvPr/>
              </p:nvSpPr>
              <p:spPr bwMode="auto">
                <a:xfrm>
                  <a:off x="2469" y="1330"/>
                  <a:ext cx="838" cy="527"/>
                </a:xfrm>
                <a:custGeom>
                  <a:avLst/>
                  <a:gdLst/>
                  <a:ahLst/>
                  <a:cxnLst>
                    <a:cxn ang="0">
                      <a:pos x="106" y="19"/>
                    </a:cxn>
                    <a:cxn ang="0">
                      <a:pos x="56" y="57"/>
                    </a:cxn>
                    <a:cxn ang="0">
                      <a:pos x="18" y="102"/>
                    </a:cxn>
                    <a:cxn ang="0">
                      <a:pos x="0" y="145"/>
                    </a:cxn>
                    <a:cxn ang="0">
                      <a:pos x="6" y="207"/>
                    </a:cxn>
                    <a:cxn ang="0">
                      <a:pos x="30" y="247"/>
                    </a:cxn>
                    <a:cxn ang="0">
                      <a:pos x="74" y="277"/>
                    </a:cxn>
                    <a:cxn ang="0">
                      <a:pos x="136" y="297"/>
                    </a:cxn>
                    <a:cxn ang="0">
                      <a:pos x="218" y="312"/>
                    </a:cxn>
                    <a:cxn ang="0">
                      <a:pos x="358" y="318"/>
                    </a:cxn>
                    <a:cxn ang="0">
                      <a:pos x="1163" y="330"/>
                    </a:cxn>
                    <a:cxn ang="0">
                      <a:pos x="1286" y="337"/>
                    </a:cxn>
                    <a:cxn ang="0">
                      <a:pos x="1394" y="347"/>
                    </a:cxn>
                    <a:cxn ang="0">
                      <a:pos x="1486" y="367"/>
                    </a:cxn>
                    <a:cxn ang="0">
                      <a:pos x="1538" y="391"/>
                    </a:cxn>
                    <a:cxn ang="0">
                      <a:pos x="1570" y="421"/>
                    </a:cxn>
                    <a:cxn ang="0">
                      <a:pos x="1592" y="463"/>
                    </a:cxn>
                    <a:cxn ang="0">
                      <a:pos x="1602" y="496"/>
                    </a:cxn>
                    <a:cxn ang="0">
                      <a:pos x="1598" y="527"/>
                    </a:cxn>
                    <a:cxn ang="0">
                      <a:pos x="1632" y="505"/>
                    </a:cxn>
                    <a:cxn ang="0">
                      <a:pos x="1660" y="476"/>
                    </a:cxn>
                    <a:cxn ang="0">
                      <a:pos x="1674" y="448"/>
                    </a:cxn>
                    <a:cxn ang="0">
                      <a:pos x="1674" y="387"/>
                    </a:cxn>
                    <a:cxn ang="0">
                      <a:pos x="1666" y="311"/>
                    </a:cxn>
                    <a:cxn ang="0">
                      <a:pos x="1650" y="254"/>
                    </a:cxn>
                    <a:cxn ang="0">
                      <a:pos x="1620" y="219"/>
                    </a:cxn>
                    <a:cxn ang="0">
                      <a:pos x="1564" y="196"/>
                    </a:cxn>
                    <a:cxn ang="0">
                      <a:pos x="1478" y="181"/>
                    </a:cxn>
                    <a:cxn ang="0">
                      <a:pos x="1364" y="173"/>
                    </a:cxn>
                    <a:cxn ang="0">
                      <a:pos x="889" y="162"/>
                    </a:cxn>
                    <a:cxn ang="0">
                      <a:pos x="447" y="155"/>
                    </a:cxn>
                    <a:cxn ang="0">
                      <a:pos x="334" y="146"/>
                    </a:cxn>
                    <a:cxn ang="0">
                      <a:pos x="244" y="130"/>
                    </a:cxn>
                    <a:cxn ang="0">
                      <a:pos x="172" y="106"/>
                    </a:cxn>
                    <a:cxn ang="0">
                      <a:pos x="134" y="76"/>
                    </a:cxn>
                    <a:cxn ang="0">
                      <a:pos x="122" y="40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676" h="527">
                      <a:moveTo>
                        <a:pt x="132" y="0"/>
                      </a:moveTo>
                      <a:lnTo>
                        <a:pt x="106" y="19"/>
                      </a:lnTo>
                      <a:lnTo>
                        <a:pt x="80" y="38"/>
                      </a:lnTo>
                      <a:lnTo>
                        <a:pt x="56" y="57"/>
                      </a:lnTo>
                      <a:lnTo>
                        <a:pt x="38" y="77"/>
                      </a:lnTo>
                      <a:lnTo>
                        <a:pt x="18" y="102"/>
                      </a:lnTo>
                      <a:lnTo>
                        <a:pt x="8" y="124"/>
                      </a:lnTo>
                      <a:lnTo>
                        <a:pt x="0" y="145"/>
                      </a:lnTo>
                      <a:lnTo>
                        <a:pt x="0" y="176"/>
                      </a:lnTo>
                      <a:lnTo>
                        <a:pt x="6" y="207"/>
                      </a:lnTo>
                      <a:lnTo>
                        <a:pt x="14" y="227"/>
                      </a:lnTo>
                      <a:lnTo>
                        <a:pt x="30" y="247"/>
                      </a:lnTo>
                      <a:lnTo>
                        <a:pt x="50" y="262"/>
                      </a:lnTo>
                      <a:lnTo>
                        <a:pt x="74" y="277"/>
                      </a:lnTo>
                      <a:lnTo>
                        <a:pt x="104" y="288"/>
                      </a:lnTo>
                      <a:lnTo>
                        <a:pt x="136" y="297"/>
                      </a:lnTo>
                      <a:lnTo>
                        <a:pt x="174" y="305"/>
                      </a:lnTo>
                      <a:lnTo>
                        <a:pt x="218" y="312"/>
                      </a:lnTo>
                      <a:lnTo>
                        <a:pt x="278" y="318"/>
                      </a:lnTo>
                      <a:lnTo>
                        <a:pt x="358" y="318"/>
                      </a:lnTo>
                      <a:lnTo>
                        <a:pt x="757" y="324"/>
                      </a:lnTo>
                      <a:lnTo>
                        <a:pt x="1163" y="330"/>
                      </a:lnTo>
                      <a:lnTo>
                        <a:pt x="1225" y="333"/>
                      </a:lnTo>
                      <a:lnTo>
                        <a:pt x="1286" y="337"/>
                      </a:lnTo>
                      <a:lnTo>
                        <a:pt x="1338" y="342"/>
                      </a:lnTo>
                      <a:lnTo>
                        <a:pt x="1394" y="347"/>
                      </a:lnTo>
                      <a:lnTo>
                        <a:pt x="1446" y="355"/>
                      </a:lnTo>
                      <a:lnTo>
                        <a:pt x="1486" y="367"/>
                      </a:lnTo>
                      <a:lnTo>
                        <a:pt x="1514" y="378"/>
                      </a:lnTo>
                      <a:lnTo>
                        <a:pt x="1538" y="391"/>
                      </a:lnTo>
                      <a:lnTo>
                        <a:pt x="1560" y="406"/>
                      </a:lnTo>
                      <a:lnTo>
                        <a:pt x="1570" y="421"/>
                      </a:lnTo>
                      <a:lnTo>
                        <a:pt x="1582" y="442"/>
                      </a:lnTo>
                      <a:lnTo>
                        <a:pt x="1592" y="463"/>
                      </a:lnTo>
                      <a:lnTo>
                        <a:pt x="1598" y="479"/>
                      </a:lnTo>
                      <a:lnTo>
                        <a:pt x="1602" y="496"/>
                      </a:lnTo>
                      <a:lnTo>
                        <a:pt x="1604" y="512"/>
                      </a:lnTo>
                      <a:lnTo>
                        <a:pt x="1598" y="527"/>
                      </a:lnTo>
                      <a:lnTo>
                        <a:pt x="1616" y="516"/>
                      </a:lnTo>
                      <a:lnTo>
                        <a:pt x="1632" y="505"/>
                      </a:lnTo>
                      <a:lnTo>
                        <a:pt x="1648" y="491"/>
                      </a:lnTo>
                      <a:lnTo>
                        <a:pt x="1660" y="476"/>
                      </a:lnTo>
                      <a:lnTo>
                        <a:pt x="1668" y="464"/>
                      </a:lnTo>
                      <a:lnTo>
                        <a:pt x="1674" y="448"/>
                      </a:lnTo>
                      <a:lnTo>
                        <a:pt x="1676" y="422"/>
                      </a:lnTo>
                      <a:lnTo>
                        <a:pt x="1674" y="387"/>
                      </a:lnTo>
                      <a:lnTo>
                        <a:pt x="1670" y="347"/>
                      </a:lnTo>
                      <a:lnTo>
                        <a:pt x="1666" y="311"/>
                      </a:lnTo>
                      <a:lnTo>
                        <a:pt x="1658" y="275"/>
                      </a:lnTo>
                      <a:lnTo>
                        <a:pt x="1650" y="254"/>
                      </a:lnTo>
                      <a:lnTo>
                        <a:pt x="1636" y="235"/>
                      </a:lnTo>
                      <a:lnTo>
                        <a:pt x="1620" y="219"/>
                      </a:lnTo>
                      <a:lnTo>
                        <a:pt x="1592" y="205"/>
                      </a:lnTo>
                      <a:lnTo>
                        <a:pt x="1564" y="196"/>
                      </a:lnTo>
                      <a:lnTo>
                        <a:pt x="1524" y="188"/>
                      </a:lnTo>
                      <a:lnTo>
                        <a:pt x="1478" y="181"/>
                      </a:lnTo>
                      <a:lnTo>
                        <a:pt x="1424" y="176"/>
                      </a:lnTo>
                      <a:lnTo>
                        <a:pt x="1364" y="173"/>
                      </a:lnTo>
                      <a:lnTo>
                        <a:pt x="1288" y="171"/>
                      </a:lnTo>
                      <a:lnTo>
                        <a:pt x="889" y="162"/>
                      </a:lnTo>
                      <a:lnTo>
                        <a:pt x="537" y="158"/>
                      </a:lnTo>
                      <a:lnTo>
                        <a:pt x="447" y="155"/>
                      </a:lnTo>
                      <a:lnTo>
                        <a:pt x="383" y="150"/>
                      </a:lnTo>
                      <a:lnTo>
                        <a:pt x="334" y="146"/>
                      </a:lnTo>
                      <a:lnTo>
                        <a:pt x="290" y="139"/>
                      </a:lnTo>
                      <a:lnTo>
                        <a:pt x="244" y="130"/>
                      </a:lnTo>
                      <a:lnTo>
                        <a:pt x="206" y="120"/>
                      </a:lnTo>
                      <a:lnTo>
                        <a:pt x="172" y="106"/>
                      </a:lnTo>
                      <a:lnTo>
                        <a:pt x="150" y="91"/>
                      </a:lnTo>
                      <a:lnTo>
                        <a:pt x="134" y="76"/>
                      </a:lnTo>
                      <a:lnTo>
                        <a:pt x="124" y="57"/>
                      </a:lnTo>
                      <a:lnTo>
                        <a:pt x="122" y="40"/>
                      </a:lnTo>
                      <a:lnTo>
                        <a:pt x="124" y="24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28"/>
                <p:cNvSpPr>
                  <a:spLocks/>
                </p:cNvSpPr>
                <p:nvPr/>
              </p:nvSpPr>
              <p:spPr bwMode="auto">
                <a:xfrm>
                  <a:off x="2448" y="1733"/>
                  <a:ext cx="858" cy="494"/>
                </a:xfrm>
                <a:custGeom>
                  <a:avLst/>
                  <a:gdLst/>
                  <a:ahLst/>
                  <a:cxnLst>
                    <a:cxn ang="0">
                      <a:pos x="102" y="13"/>
                    </a:cxn>
                    <a:cxn ang="0">
                      <a:pos x="44" y="56"/>
                    </a:cxn>
                    <a:cxn ang="0">
                      <a:pos x="12" y="96"/>
                    </a:cxn>
                    <a:cxn ang="0">
                      <a:pos x="2" y="150"/>
                    </a:cxn>
                    <a:cxn ang="0">
                      <a:pos x="4" y="208"/>
                    </a:cxn>
                    <a:cxn ang="0">
                      <a:pos x="28" y="247"/>
                    </a:cxn>
                    <a:cxn ang="0">
                      <a:pos x="76" y="276"/>
                    </a:cxn>
                    <a:cxn ang="0">
                      <a:pos x="136" y="296"/>
                    </a:cxn>
                    <a:cxn ang="0">
                      <a:pos x="224" y="310"/>
                    </a:cxn>
                    <a:cxn ang="0">
                      <a:pos x="358" y="314"/>
                    </a:cxn>
                    <a:cxn ang="0">
                      <a:pos x="1191" y="329"/>
                    </a:cxn>
                    <a:cxn ang="0">
                      <a:pos x="1312" y="336"/>
                    </a:cxn>
                    <a:cxn ang="0">
                      <a:pos x="1428" y="347"/>
                    </a:cxn>
                    <a:cxn ang="0">
                      <a:pos x="1512" y="363"/>
                    </a:cxn>
                    <a:cxn ang="0">
                      <a:pos x="1572" y="388"/>
                    </a:cxn>
                    <a:cxn ang="0">
                      <a:pos x="1608" y="419"/>
                    </a:cxn>
                    <a:cxn ang="0">
                      <a:pos x="1630" y="462"/>
                    </a:cxn>
                    <a:cxn ang="0">
                      <a:pos x="1638" y="494"/>
                    </a:cxn>
                    <a:cxn ang="0">
                      <a:pos x="1686" y="469"/>
                    </a:cxn>
                    <a:cxn ang="0">
                      <a:pos x="1710" y="442"/>
                    </a:cxn>
                    <a:cxn ang="0">
                      <a:pos x="1714" y="385"/>
                    </a:cxn>
                    <a:cxn ang="0">
                      <a:pos x="1706" y="310"/>
                    </a:cxn>
                    <a:cxn ang="0">
                      <a:pos x="1690" y="254"/>
                    </a:cxn>
                    <a:cxn ang="0">
                      <a:pos x="1654" y="218"/>
                    </a:cxn>
                    <a:cxn ang="0">
                      <a:pos x="1602" y="197"/>
                    </a:cxn>
                    <a:cxn ang="0">
                      <a:pos x="1514" y="182"/>
                    </a:cxn>
                    <a:cxn ang="0">
                      <a:pos x="1396" y="174"/>
                    </a:cxn>
                    <a:cxn ang="0">
                      <a:pos x="909" y="163"/>
                    </a:cxn>
                    <a:cxn ang="0">
                      <a:pos x="455" y="156"/>
                    </a:cxn>
                    <a:cxn ang="0">
                      <a:pos x="342" y="147"/>
                    </a:cxn>
                    <a:cxn ang="0">
                      <a:pos x="248" y="131"/>
                    </a:cxn>
                    <a:cxn ang="0">
                      <a:pos x="174" y="107"/>
                    </a:cxn>
                    <a:cxn ang="0">
                      <a:pos x="134" y="77"/>
                    </a:cxn>
                    <a:cxn ang="0">
                      <a:pos x="120" y="42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716" h="494">
                      <a:moveTo>
                        <a:pt x="132" y="0"/>
                      </a:moveTo>
                      <a:lnTo>
                        <a:pt x="102" y="13"/>
                      </a:lnTo>
                      <a:lnTo>
                        <a:pt x="70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6"/>
                      </a:lnTo>
                      <a:lnTo>
                        <a:pt x="2" y="119"/>
                      </a:lnTo>
                      <a:lnTo>
                        <a:pt x="2" y="150"/>
                      </a:lnTo>
                      <a:lnTo>
                        <a:pt x="0" y="180"/>
                      </a:lnTo>
                      <a:lnTo>
                        <a:pt x="4" y="208"/>
                      </a:lnTo>
                      <a:lnTo>
                        <a:pt x="12" y="227"/>
                      </a:lnTo>
                      <a:lnTo>
                        <a:pt x="28" y="247"/>
                      </a:lnTo>
                      <a:lnTo>
                        <a:pt x="48" y="262"/>
                      </a:lnTo>
                      <a:lnTo>
                        <a:pt x="76" y="276"/>
                      </a:lnTo>
                      <a:lnTo>
                        <a:pt x="104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58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2" y="336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12" y="363"/>
                      </a:lnTo>
                      <a:lnTo>
                        <a:pt x="1548" y="376"/>
                      </a:lnTo>
                      <a:lnTo>
                        <a:pt x="1572" y="388"/>
                      </a:lnTo>
                      <a:lnTo>
                        <a:pt x="1594" y="403"/>
                      </a:lnTo>
                      <a:lnTo>
                        <a:pt x="1608" y="419"/>
                      </a:lnTo>
                      <a:lnTo>
                        <a:pt x="1620" y="441"/>
                      </a:lnTo>
                      <a:lnTo>
                        <a:pt x="1630" y="462"/>
                      </a:lnTo>
                      <a:lnTo>
                        <a:pt x="1636" y="478"/>
                      </a:lnTo>
                      <a:lnTo>
                        <a:pt x="1638" y="494"/>
                      </a:lnTo>
                      <a:lnTo>
                        <a:pt x="1670" y="480"/>
                      </a:lnTo>
                      <a:lnTo>
                        <a:pt x="1686" y="469"/>
                      </a:lnTo>
                      <a:lnTo>
                        <a:pt x="1700" y="457"/>
                      </a:lnTo>
                      <a:lnTo>
                        <a:pt x="1710" y="442"/>
                      </a:lnTo>
                      <a:lnTo>
                        <a:pt x="1716" y="421"/>
                      </a:lnTo>
                      <a:lnTo>
                        <a:pt x="1714" y="385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4"/>
                      </a:lnTo>
                      <a:lnTo>
                        <a:pt x="1676" y="235"/>
                      </a:lnTo>
                      <a:lnTo>
                        <a:pt x="1654" y="218"/>
                      </a:lnTo>
                      <a:lnTo>
                        <a:pt x="1630" y="206"/>
                      </a:lnTo>
                      <a:lnTo>
                        <a:pt x="1602" y="197"/>
                      </a:lnTo>
                      <a:lnTo>
                        <a:pt x="1560" y="189"/>
                      </a:lnTo>
                      <a:lnTo>
                        <a:pt x="1514" y="182"/>
                      </a:lnTo>
                      <a:lnTo>
                        <a:pt x="1458" y="177"/>
                      </a:lnTo>
                      <a:lnTo>
                        <a:pt x="1396" y="174"/>
                      </a:lnTo>
                      <a:lnTo>
                        <a:pt x="1318" y="172"/>
                      </a:lnTo>
                      <a:lnTo>
                        <a:pt x="909" y="163"/>
                      </a:lnTo>
                      <a:lnTo>
                        <a:pt x="549" y="159"/>
                      </a:lnTo>
                      <a:lnTo>
                        <a:pt x="455" y="156"/>
                      </a:lnTo>
                      <a:lnTo>
                        <a:pt x="398" y="153"/>
                      </a:lnTo>
                      <a:lnTo>
                        <a:pt x="342" y="147"/>
                      </a:lnTo>
                      <a:lnTo>
                        <a:pt x="294" y="140"/>
                      </a:lnTo>
                      <a:lnTo>
                        <a:pt x="248" y="131"/>
                      </a:lnTo>
                      <a:lnTo>
                        <a:pt x="208" y="121"/>
                      </a:lnTo>
                      <a:lnTo>
                        <a:pt x="174" y="107"/>
                      </a:lnTo>
                      <a:lnTo>
                        <a:pt x="150" y="92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Freeform 29"/>
                <p:cNvSpPr>
                  <a:spLocks/>
                </p:cNvSpPr>
                <p:nvPr/>
              </p:nvSpPr>
              <p:spPr bwMode="auto">
                <a:xfrm>
                  <a:off x="2442" y="2547"/>
                  <a:ext cx="858" cy="525"/>
                </a:xfrm>
                <a:custGeom>
                  <a:avLst/>
                  <a:gdLst/>
                  <a:ahLst/>
                  <a:cxnLst>
                    <a:cxn ang="0">
                      <a:pos x="104" y="13"/>
                    </a:cxn>
                    <a:cxn ang="0">
                      <a:pos x="44" y="56"/>
                    </a:cxn>
                    <a:cxn ang="0">
                      <a:pos x="12" y="95"/>
                    </a:cxn>
                    <a:cxn ang="0">
                      <a:pos x="0" y="145"/>
                    </a:cxn>
                    <a:cxn ang="0">
                      <a:pos x="4" y="207"/>
                    </a:cxn>
                    <a:cxn ang="0">
                      <a:pos x="28" y="246"/>
                    </a:cxn>
                    <a:cxn ang="0">
                      <a:pos x="74" y="276"/>
                    </a:cxn>
                    <a:cxn ang="0">
                      <a:pos x="136" y="296"/>
                    </a:cxn>
                    <a:cxn ang="0">
                      <a:pos x="224" y="310"/>
                    </a:cxn>
                    <a:cxn ang="0">
                      <a:pos x="360" y="314"/>
                    </a:cxn>
                    <a:cxn ang="0">
                      <a:pos x="1191" y="329"/>
                    </a:cxn>
                    <a:cxn ang="0">
                      <a:pos x="1319" y="337"/>
                    </a:cxn>
                    <a:cxn ang="0">
                      <a:pos x="1428" y="347"/>
                    </a:cxn>
                    <a:cxn ang="0">
                      <a:pos x="1522" y="367"/>
                    </a:cxn>
                    <a:cxn ang="0">
                      <a:pos x="1576" y="390"/>
                    </a:cxn>
                    <a:cxn ang="0">
                      <a:pos x="1610" y="419"/>
                    </a:cxn>
                    <a:cxn ang="0">
                      <a:pos x="1630" y="461"/>
                    </a:cxn>
                    <a:cxn ang="0">
                      <a:pos x="1642" y="494"/>
                    </a:cxn>
                    <a:cxn ang="0">
                      <a:pos x="1636" y="525"/>
                    </a:cxn>
                    <a:cxn ang="0">
                      <a:pos x="1672" y="503"/>
                    </a:cxn>
                    <a:cxn ang="0">
                      <a:pos x="1700" y="474"/>
                    </a:cxn>
                    <a:cxn ang="0">
                      <a:pos x="1714" y="446"/>
                    </a:cxn>
                    <a:cxn ang="0">
                      <a:pos x="1714" y="386"/>
                    </a:cxn>
                    <a:cxn ang="0">
                      <a:pos x="1706" y="310"/>
                    </a:cxn>
                    <a:cxn ang="0">
                      <a:pos x="1690" y="253"/>
                    </a:cxn>
                    <a:cxn ang="0">
                      <a:pos x="1654" y="217"/>
                    </a:cxn>
                    <a:cxn ang="0">
                      <a:pos x="1602" y="196"/>
                    </a:cxn>
                    <a:cxn ang="0">
                      <a:pos x="1514" y="181"/>
                    </a:cxn>
                    <a:cxn ang="0">
                      <a:pos x="1396" y="173"/>
                    </a:cxn>
                    <a:cxn ang="0">
                      <a:pos x="909" y="162"/>
                    </a:cxn>
                    <a:cxn ang="0">
                      <a:pos x="455" y="155"/>
                    </a:cxn>
                    <a:cxn ang="0">
                      <a:pos x="342" y="146"/>
                    </a:cxn>
                    <a:cxn ang="0">
                      <a:pos x="248" y="130"/>
                    </a:cxn>
                    <a:cxn ang="0">
                      <a:pos x="174" y="106"/>
                    </a:cxn>
                    <a:cxn ang="0">
                      <a:pos x="134" y="77"/>
                    </a:cxn>
                    <a:cxn ang="0">
                      <a:pos x="120" y="42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716" h="525">
                      <a:moveTo>
                        <a:pt x="132" y="0"/>
                      </a:moveTo>
                      <a:lnTo>
                        <a:pt x="104" y="13"/>
                      </a:lnTo>
                      <a:lnTo>
                        <a:pt x="68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5"/>
                      </a:lnTo>
                      <a:lnTo>
                        <a:pt x="2" y="118"/>
                      </a:lnTo>
                      <a:lnTo>
                        <a:pt x="0" y="145"/>
                      </a:lnTo>
                      <a:lnTo>
                        <a:pt x="0" y="179"/>
                      </a:lnTo>
                      <a:lnTo>
                        <a:pt x="4" y="207"/>
                      </a:lnTo>
                      <a:lnTo>
                        <a:pt x="12" y="226"/>
                      </a:lnTo>
                      <a:lnTo>
                        <a:pt x="28" y="246"/>
                      </a:lnTo>
                      <a:lnTo>
                        <a:pt x="48" y="261"/>
                      </a:lnTo>
                      <a:lnTo>
                        <a:pt x="74" y="276"/>
                      </a:lnTo>
                      <a:lnTo>
                        <a:pt x="106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60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9" y="337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22" y="367"/>
                      </a:lnTo>
                      <a:lnTo>
                        <a:pt x="1554" y="378"/>
                      </a:lnTo>
                      <a:lnTo>
                        <a:pt x="1576" y="390"/>
                      </a:lnTo>
                      <a:lnTo>
                        <a:pt x="1598" y="404"/>
                      </a:lnTo>
                      <a:lnTo>
                        <a:pt x="1610" y="419"/>
                      </a:lnTo>
                      <a:lnTo>
                        <a:pt x="1620" y="440"/>
                      </a:lnTo>
                      <a:lnTo>
                        <a:pt x="1630" y="461"/>
                      </a:lnTo>
                      <a:lnTo>
                        <a:pt x="1636" y="477"/>
                      </a:lnTo>
                      <a:lnTo>
                        <a:pt x="1642" y="494"/>
                      </a:lnTo>
                      <a:lnTo>
                        <a:pt x="1644" y="510"/>
                      </a:lnTo>
                      <a:lnTo>
                        <a:pt x="1636" y="525"/>
                      </a:lnTo>
                      <a:lnTo>
                        <a:pt x="1656" y="514"/>
                      </a:lnTo>
                      <a:lnTo>
                        <a:pt x="1672" y="503"/>
                      </a:lnTo>
                      <a:lnTo>
                        <a:pt x="1688" y="489"/>
                      </a:lnTo>
                      <a:lnTo>
                        <a:pt x="1700" y="474"/>
                      </a:lnTo>
                      <a:lnTo>
                        <a:pt x="1708" y="462"/>
                      </a:lnTo>
                      <a:lnTo>
                        <a:pt x="1714" y="446"/>
                      </a:lnTo>
                      <a:lnTo>
                        <a:pt x="1716" y="420"/>
                      </a:lnTo>
                      <a:lnTo>
                        <a:pt x="1714" y="386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3"/>
                      </a:lnTo>
                      <a:lnTo>
                        <a:pt x="1676" y="234"/>
                      </a:lnTo>
                      <a:lnTo>
                        <a:pt x="1654" y="217"/>
                      </a:lnTo>
                      <a:lnTo>
                        <a:pt x="1630" y="205"/>
                      </a:lnTo>
                      <a:lnTo>
                        <a:pt x="1602" y="196"/>
                      </a:lnTo>
                      <a:lnTo>
                        <a:pt x="1560" y="188"/>
                      </a:lnTo>
                      <a:lnTo>
                        <a:pt x="1514" y="181"/>
                      </a:lnTo>
                      <a:lnTo>
                        <a:pt x="1458" y="176"/>
                      </a:lnTo>
                      <a:lnTo>
                        <a:pt x="1396" y="173"/>
                      </a:lnTo>
                      <a:lnTo>
                        <a:pt x="1319" y="171"/>
                      </a:lnTo>
                      <a:lnTo>
                        <a:pt x="909" y="162"/>
                      </a:lnTo>
                      <a:lnTo>
                        <a:pt x="549" y="158"/>
                      </a:lnTo>
                      <a:lnTo>
                        <a:pt x="455" y="155"/>
                      </a:lnTo>
                      <a:lnTo>
                        <a:pt x="398" y="152"/>
                      </a:lnTo>
                      <a:lnTo>
                        <a:pt x="342" y="146"/>
                      </a:lnTo>
                      <a:lnTo>
                        <a:pt x="294" y="139"/>
                      </a:lnTo>
                      <a:lnTo>
                        <a:pt x="248" y="130"/>
                      </a:lnTo>
                      <a:lnTo>
                        <a:pt x="208" y="120"/>
                      </a:lnTo>
                      <a:lnTo>
                        <a:pt x="174" y="106"/>
                      </a:lnTo>
                      <a:lnTo>
                        <a:pt x="150" y="91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30"/>
                <p:cNvSpPr>
                  <a:spLocks/>
                </p:cNvSpPr>
                <p:nvPr/>
              </p:nvSpPr>
              <p:spPr bwMode="auto">
                <a:xfrm>
                  <a:off x="2463" y="2146"/>
                  <a:ext cx="838" cy="524"/>
                </a:xfrm>
                <a:custGeom>
                  <a:avLst/>
                  <a:gdLst/>
                  <a:ahLst/>
                  <a:cxnLst>
                    <a:cxn ang="0">
                      <a:pos x="104" y="18"/>
                    </a:cxn>
                    <a:cxn ang="0">
                      <a:pos x="50" y="48"/>
                    </a:cxn>
                    <a:cxn ang="0">
                      <a:pos x="16" y="90"/>
                    </a:cxn>
                    <a:cxn ang="0">
                      <a:pos x="0" y="143"/>
                    </a:cxn>
                    <a:cxn ang="0">
                      <a:pos x="6" y="204"/>
                    </a:cxn>
                    <a:cxn ang="0">
                      <a:pos x="30" y="244"/>
                    </a:cxn>
                    <a:cxn ang="0">
                      <a:pos x="74" y="274"/>
                    </a:cxn>
                    <a:cxn ang="0">
                      <a:pos x="136" y="294"/>
                    </a:cxn>
                    <a:cxn ang="0">
                      <a:pos x="222" y="308"/>
                    </a:cxn>
                    <a:cxn ang="0">
                      <a:pos x="352" y="312"/>
                    </a:cxn>
                    <a:cxn ang="0">
                      <a:pos x="1163" y="327"/>
                    </a:cxn>
                    <a:cxn ang="0">
                      <a:pos x="1288" y="334"/>
                    </a:cxn>
                    <a:cxn ang="0">
                      <a:pos x="1394" y="345"/>
                    </a:cxn>
                    <a:cxn ang="0">
                      <a:pos x="1486" y="365"/>
                    </a:cxn>
                    <a:cxn ang="0">
                      <a:pos x="1538" y="389"/>
                    </a:cxn>
                    <a:cxn ang="0">
                      <a:pos x="1572" y="419"/>
                    </a:cxn>
                    <a:cxn ang="0">
                      <a:pos x="1592" y="461"/>
                    </a:cxn>
                    <a:cxn ang="0">
                      <a:pos x="1602" y="493"/>
                    </a:cxn>
                    <a:cxn ang="0">
                      <a:pos x="1598" y="524"/>
                    </a:cxn>
                    <a:cxn ang="0">
                      <a:pos x="1632" y="502"/>
                    </a:cxn>
                    <a:cxn ang="0">
                      <a:pos x="1660" y="474"/>
                    </a:cxn>
                    <a:cxn ang="0">
                      <a:pos x="1674" y="446"/>
                    </a:cxn>
                    <a:cxn ang="0">
                      <a:pos x="1674" y="385"/>
                    </a:cxn>
                    <a:cxn ang="0">
                      <a:pos x="1666" y="308"/>
                    </a:cxn>
                    <a:cxn ang="0">
                      <a:pos x="1650" y="251"/>
                    </a:cxn>
                    <a:cxn ang="0">
                      <a:pos x="1614" y="215"/>
                    </a:cxn>
                    <a:cxn ang="0">
                      <a:pos x="1564" y="193"/>
                    </a:cxn>
                    <a:cxn ang="0">
                      <a:pos x="1478" y="178"/>
                    </a:cxn>
                    <a:cxn ang="0">
                      <a:pos x="1364" y="170"/>
                    </a:cxn>
                    <a:cxn ang="0">
                      <a:pos x="889" y="160"/>
                    </a:cxn>
                    <a:cxn ang="0">
                      <a:pos x="447" y="153"/>
                    </a:cxn>
                    <a:cxn ang="0">
                      <a:pos x="334" y="144"/>
                    </a:cxn>
                    <a:cxn ang="0">
                      <a:pos x="244" y="128"/>
                    </a:cxn>
                    <a:cxn ang="0">
                      <a:pos x="172" y="104"/>
                    </a:cxn>
                    <a:cxn ang="0">
                      <a:pos x="134" y="74"/>
                    </a:cxn>
                    <a:cxn ang="0">
                      <a:pos x="122" y="38"/>
                    </a:cxn>
                    <a:cxn ang="0">
                      <a:pos x="158" y="0"/>
                    </a:cxn>
                  </a:cxnLst>
                  <a:rect l="0" t="0" r="r" b="b"/>
                  <a:pathLst>
                    <a:path w="1676" h="524">
                      <a:moveTo>
                        <a:pt x="158" y="0"/>
                      </a:moveTo>
                      <a:lnTo>
                        <a:pt x="104" y="18"/>
                      </a:lnTo>
                      <a:lnTo>
                        <a:pt x="72" y="33"/>
                      </a:lnTo>
                      <a:lnTo>
                        <a:pt x="50" y="48"/>
                      </a:lnTo>
                      <a:lnTo>
                        <a:pt x="32" y="66"/>
                      </a:lnTo>
                      <a:lnTo>
                        <a:pt x="16" y="90"/>
                      </a:lnTo>
                      <a:lnTo>
                        <a:pt x="8" y="122"/>
                      </a:lnTo>
                      <a:lnTo>
                        <a:pt x="0" y="143"/>
                      </a:lnTo>
                      <a:lnTo>
                        <a:pt x="0" y="173"/>
                      </a:lnTo>
                      <a:lnTo>
                        <a:pt x="6" y="204"/>
                      </a:lnTo>
                      <a:lnTo>
                        <a:pt x="14" y="224"/>
                      </a:lnTo>
                      <a:lnTo>
                        <a:pt x="30" y="244"/>
                      </a:lnTo>
                      <a:lnTo>
                        <a:pt x="50" y="259"/>
                      </a:lnTo>
                      <a:lnTo>
                        <a:pt x="74" y="274"/>
                      </a:lnTo>
                      <a:lnTo>
                        <a:pt x="104" y="285"/>
                      </a:lnTo>
                      <a:lnTo>
                        <a:pt x="136" y="294"/>
                      </a:lnTo>
                      <a:lnTo>
                        <a:pt x="174" y="302"/>
                      </a:lnTo>
                      <a:lnTo>
                        <a:pt x="222" y="308"/>
                      </a:lnTo>
                      <a:lnTo>
                        <a:pt x="276" y="311"/>
                      </a:lnTo>
                      <a:lnTo>
                        <a:pt x="352" y="312"/>
                      </a:lnTo>
                      <a:lnTo>
                        <a:pt x="757" y="321"/>
                      </a:lnTo>
                      <a:lnTo>
                        <a:pt x="1163" y="327"/>
                      </a:lnTo>
                      <a:lnTo>
                        <a:pt x="1225" y="330"/>
                      </a:lnTo>
                      <a:lnTo>
                        <a:pt x="1288" y="334"/>
                      </a:lnTo>
                      <a:lnTo>
                        <a:pt x="1338" y="339"/>
                      </a:lnTo>
                      <a:lnTo>
                        <a:pt x="1394" y="345"/>
                      </a:lnTo>
                      <a:lnTo>
                        <a:pt x="1446" y="353"/>
                      </a:lnTo>
                      <a:lnTo>
                        <a:pt x="1486" y="365"/>
                      </a:lnTo>
                      <a:lnTo>
                        <a:pt x="1518" y="376"/>
                      </a:lnTo>
                      <a:lnTo>
                        <a:pt x="1538" y="389"/>
                      </a:lnTo>
                      <a:lnTo>
                        <a:pt x="1560" y="404"/>
                      </a:lnTo>
                      <a:lnTo>
                        <a:pt x="1572" y="419"/>
                      </a:lnTo>
                      <a:lnTo>
                        <a:pt x="1582" y="438"/>
                      </a:lnTo>
                      <a:lnTo>
                        <a:pt x="1592" y="461"/>
                      </a:lnTo>
                      <a:lnTo>
                        <a:pt x="1598" y="477"/>
                      </a:lnTo>
                      <a:lnTo>
                        <a:pt x="1602" y="493"/>
                      </a:lnTo>
                      <a:lnTo>
                        <a:pt x="1604" y="509"/>
                      </a:lnTo>
                      <a:lnTo>
                        <a:pt x="1598" y="524"/>
                      </a:lnTo>
                      <a:lnTo>
                        <a:pt x="1616" y="513"/>
                      </a:lnTo>
                      <a:lnTo>
                        <a:pt x="1632" y="502"/>
                      </a:lnTo>
                      <a:lnTo>
                        <a:pt x="1648" y="488"/>
                      </a:lnTo>
                      <a:lnTo>
                        <a:pt x="1660" y="474"/>
                      </a:lnTo>
                      <a:lnTo>
                        <a:pt x="1668" y="462"/>
                      </a:lnTo>
                      <a:lnTo>
                        <a:pt x="1674" y="446"/>
                      </a:lnTo>
                      <a:lnTo>
                        <a:pt x="1676" y="420"/>
                      </a:lnTo>
                      <a:lnTo>
                        <a:pt x="1674" y="385"/>
                      </a:lnTo>
                      <a:lnTo>
                        <a:pt x="1670" y="345"/>
                      </a:lnTo>
                      <a:lnTo>
                        <a:pt x="1666" y="308"/>
                      </a:lnTo>
                      <a:lnTo>
                        <a:pt x="1658" y="272"/>
                      </a:lnTo>
                      <a:lnTo>
                        <a:pt x="1650" y="251"/>
                      </a:lnTo>
                      <a:lnTo>
                        <a:pt x="1636" y="232"/>
                      </a:lnTo>
                      <a:lnTo>
                        <a:pt x="1614" y="215"/>
                      </a:lnTo>
                      <a:lnTo>
                        <a:pt x="1592" y="202"/>
                      </a:lnTo>
                      <a:lnTo>
                        <a:pt x="1564" y="193"/>
                      </a:lnTo>
                      <a:lnTo>
                        <a:pt x="1524" y="185"/>
                      </a:lnTo>
                      <a:lnTo>
                        <a:pt x="1478" y="178"/>
                      </a:lnTo>
                      <a:lnTo>
                        <a:pt x="1424" y="173"/>
                      </a:lnTo>
                      <a:lnTo>
                        <a:pt x="1364" y="170"/>
                      </a:lnTo>
                      <a:lnTo>
                        <a:pt x="1288" y="168"/>
                      </a:lnTo>
                      <a:lnTo>
                        <a:pt x="889" y="160"/>
                      </a:lnTo>
                      <a:lnTo>
                        <a:pt x="537" y="156"/>
                      </a:lnTo>
                      <a:lnTo>
                        <a:pt x="447" y="153"/>
                      </a:lnTo>
                      <a:lnTo>
                        <a:pt x="384" y="150"/>
                      </a:lnTo>
                      <a:lnTo>
                        <a:pt x="334" y="144"/>
                      </a:lnTo>
                      <a:lnTo>
                        <a:pt x="290" y="137"/>
                      </a:lnTo>
                      <a:lnTo>
                        <a:pt x="244" y="128"/>
                      </a:lnTo>
                      <a:lnTo>
                        <a:pt x="206" y="118"/>
                      </a:lnTo>
                      <a:lnTo>
                        <a:pt x="172" y="104"/>
                      </a:lnTo>
                      <a:lnTo>
                        <a:pt x="150" y="89"/>
                      </a:lnTo>
                      <a:lnTo>
                        <a:pt x="134" y="74"/>
                      </a:lnTo>
                      <a:lnTo>
                        <a:pt x="124" y="55"/>
                      </a:lnTo>
                      <a:lnTo>
                        <a:pt x="122" y="38"/>
                      </a:lnTo>
                      <a:lnTo>
                        <a:pt x="124" y="21"/>
                      </a:lnTo>
                      <a:lnTo>
                        <a:pt x="15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2" name="Group 14"/>
          <p:cNvGrpSpPr/>
          <p:nvPr/>
        </p:nvGrpSpPr>
        <p:grpSpPr>
          <a:xfrm>
            <a:off x="0" y="1066800"/>
            <a:ext cx="9144000" cy="1652588"/>
            <a:chOff x="304800" y="1066800"/>
            <a:chExt cx="9024556" cy="165258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392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03042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163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1284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0405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9526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48647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97768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46889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9601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4513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3" name="Group 15"/>
          <p:cNvGrpSpPr/>
          <p:nvPr/>
        </p:nvGrpSpPr>
        <p:grpSpPr>
          <a:xfrm>
            <a:off x="3434502" y="2250717"/>
            <a:ext cx="685800" cy="390525"/>
            <a:chOff x="3429000" y="5410200"/>
            <a:chExt cx="838200" cy="457200"/>
          </a:xfrm>
        </p:grpSpPr>
        <p:sp>
          <p:nvSpPr>
            <p:cNvPr id="17" name="Rounded Rectangle 16"/>
            <p:cNvSpPr/>
            <p:nvPr/>
          </p:nvSpPr>
          <p:spPr>
            <a:xfrm>
              <a:off x="3429000" y="5410200"/>
              <a:ext cx="457200" cy="457200"/>
            </a:xfrm>
            <a:prstGeom prst="roundRect">
              <a:avLst/>
            </a:prstGeom>
            <a:solidFill>
              <a:srgbClr val="00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8" name="Snip and Round Single Corner Rectangle 17"/>
            <p:cNvSpPr/>
            <p:nvPr/>
          </p:nvSpPr>
          <p:spPr>
            <a:xfrm>
              <a:off x="3886200" y="5410200"/>
              <a:ext cx="381000" cy="457200"/>
            </a:xfrm>
            <a:prstGeom prst="snipRoundRect">
              <a:avLst>
                <a:gd name="adj1" fmla="val 16667"/>
                <a:gd name="adj2" fmla="val 41667"/>
              </a:avLst>
            </a:prstGeom>
            <a:solidFill>
              <a:srgbClr val="33CC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g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24" name="Group 32"/>
          <p:cNvGrpSpPr/>
          <p:nvPr/>
        </p:nvGrpSpPr>
        <p:grpSpPr>
          <a:xfrm>
            <a:off x="2514600" y="1938337"/>
            <a:ext cx="1017588" cy="576263"/>
            <a:chOff x="2411412" y="5105400"/>
            <a:chExt cx="1017588" cy="57626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412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2752725" y="5105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a</a:t>
              </a:r>
              <a:endParaRPr lang="en-US" b="1" dirty="0">
                <a:latin typeface="Symbol" pitchFamily="18" charset="2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143000"/>
            <a:ext cx="9350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Group 40"/>
          <p:cNvGrpSpPr/>
          <p:nvPr/>
        </p:nvGrpSpPr>
        <p:grpSpPr>
          <a:xfrm>
            <a:off x="2678805" y="2298879"/>
            <a:ext cx="442792" cy="200025"/>
            <a:chOff x="3784242" y="3886200"/>
            <a:chExt cx="487071" cy="228600"/>
          </a:xfrm>
          <a:solidFill>
            <a:srgbClr val="FF0000"/>
          </a:solidFill>
        </p:grpSpPr>
        <p:sp>
          <p:nvSpPr>
            <p:cNvPr id="42" name="Oval 41"/>
            <p:cNvSpPr/>
            <p:nvPr/>
          </p:nvSpPr>
          <p:spPr>
            <a:xfrm>
              <a:off x="4026459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784242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2962" y="1587321"/>
            <a:ext cx="5540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TextBox 50"/>
          <p:cNvSpPr txBox="1"/>
          <p:nvPr/>
        </p:nvSpPr>
        <p:spPr>
          <a:xfrm>
            <a:off x="6629400" y="232141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162800" y="233644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62800" y="2602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2940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96564" y="1525074"/>
            <a:ext cx="1770636" cy="461665"/>
          </a:xfrm>
          <a:prstGeom prst="rect">
            <a:avLst/>
          </a:prstGeom>
          <a:solidFill>
            <a:srgbClr val="E7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G-Protein</a:t>
            </a:r>
            <a:endParaRPr lang="en-US" sz="2400" dirty="0">
              <a:latin typeface="Bernard MT Condensed" pitchFamily="18" charset="0"/>
            </a:endParaRPr>
          </a:p>
        </p:txBody>
      </p:sp>
      <p:grpSp>
        <p:nvGrpSpPr>
          <p:cNvPr id="26" name="Group 57"/>
          <p:cNvGrpSpPr/>
          <p:nvPr/>
        </p:nvGrpSpPr>
        <p:grpSpPr>
          <a:xfrm>
            <a:off x="2514600" y="2667000"/>
            <a:ext cx="2997558" cy="1187313"/>
            <a:chOff x="2514600" y="2667000"/>
            <a:chExt cx="2997558" cy="1187313"/>
          </a:xfrm>
        </p:grpSpPr>
        <p:sp>
          <p:nvSpPr>
            <p:cNvPr id="44" name="Rectangle 43"/>
            <p:cNvSpPr/>
            <p:nvPr/>
          </p:nvSpPr>
          <p:spPr>
            <a:xfrm>
              <a:off x="2540358" y="3023316"/>
              <a:ext cx="29718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Arial Narrow" pitchFamily="34" charset="0"/>
                </a:rPr>
                <a:t>3 subunits [</a:t>
              </a:r>
              <a:r>
                <a:rPr lang="en-US" sz="2400" b="1" dirty="0" smtClean="0">
                  <a:latin typeface="Arial Narrow" pitchFamily="34" charset="0"/>
                  <a:sym typeface="Symbol" pitchFamily="18" charset="2"/>
                </a:rPr>
                <a:t>  </a:t>
              </a:r>
              <a:r>
                <a:rPr lang="en-US" sz="2400" b="1" dirty="0" smtClean="0">
                  <a:latin typeface="Symbol" pitchFamily="18" charset="2"/>
                  <a:sym typeface="Symbol" pitchFamily="18" charset="2"/>
                </a:rPr>
                <a:t>g</a:t>
              </a:r>
              <a:r>
                <a:rPr lang="en-US" sz="2400" b="1" dirty="0" smtClean="0">
                  <a:latin typeface="Arial Narrow" pitchFamily="34" charset="0"/>
                  <a:sym typeface="Symbol" pitchFamily="18" charset="2"/>
                </a:rPr>
                <a:t>]</a:t>
              </a:r>
            </a:p>
            <a:p>
              <a:r>
                <a:rPr lang="en-US" sz="2400" b="1" dirty="0" smtClean="0">
                  <a:latin typeface="Arial Narrow" pitchFamily="34" charset="0"/>
                  <a:sym typeface="Wingdings 3"/>
                </a:rPr>
                <a:t>        	        + GDP</a:t>
              </a:r>
              <a:endParaRPr lang="en-US" sz="2400" b="1" dirty="0">
                <a:latin typeface="Arial Narrow" pitchFamily="34" charset="0"/>
              </a:endParaRPr>
            </a:p>
          </p:txBody>
        </p:sp>
        <p:sp>
          <p:nvSpPr>
            <p:cNvPr id="53" name="Down Arrow 52"/>
            <p:cNvSpPr/>
            <p:nvPr/>
          </p:nvSpPr>
          <p:spPr>
            <a:xfrm>
              <a:off x="2514600" y="2667000"/>
              <a:ext cx="381000" cy="381000"/>
            </a:xfrm>
            <a:prstGeom prst="downArrow">
              <a:avLst/>
            </a:prstGeom>
            <a:solidFill>
              <a:srgbClr val="E7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447800" y="14478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R</a:t>
            </a:r>
            <a:endParaRPr lang="en-US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36725" y="171181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E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609600" y="304800"/>
            <a:ext cx="3048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46"/>
          <p:cNvGrpSpPr/>
          <p:nvPr/>
        </p:nvGrpSpPr>
        <p:grpSpPr>
          <a:xfrm>
            <a:off x="1238909" y="2847975"/>
            <a:ext cx="690775" cy="200025"/>
            <a:chOff x="4567025" y="3657600"/>
            <a:chExt cx="690775" cy="200025"/>
          </a:xfrm>
        </p:grpSpPr>
        <p:sp>
          <p:nvSpPr>
            <p:cNvPr id="64" name="Oval 63"/>
            <p:cNvSpPr/>
            <p:nvPr/>
          </p:nvSpPr>
          <p:spPr>
            <a:xfrm>
              <a:off x="456702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80111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03520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Rectangle 86"/>
          <p:cNvSpPr/>
          <p:nvPr/>
        </p:nvSpPr>
        <p:spPr>
          <a:xfrm>
            <a:off x="6096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3810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7187" y="3505200"/>
            <a:ext cx="658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401"/>
          <a:stretch>
            <a:fillRect/>
          </a:stretch>
        </p:blipFill>
        <p:spPr bwMode="auto">
          <a:xfrm rot="774028">
            <a:off x="5131813" y="3945707"/>
            <a:ext cx="450202" cy="287509"/>
          </a:xfrm>
          <a:prstGeom prst="rect">
            <a:avLst/>
          </a:prstGeom>
          <a:noFill/>
        </p:spPr>
      </p:pic>
      <p:pic>
        <p:nvPicPr>
          <p:cNvPr id="92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599"/>
          <a:stretch>
            <a:fillRect/>
          </a:stretch>
        </p:blipFill>
        <p:spPr bwMode="auto">
          <a:xfrm rot="20456669">
            <a:off x="5143518" y="4264723"/>
            <a:ext cx="429646" cy="305613"/>
          </a:xfrm>
          <a:prstGeom prst="rect">
            <a:avLst/>
          </a:prstGeom>
          <a:noFill/>
        </p:spPr>
      </p:pic>
      <p:sp>
        <p:nvSpPr>
          <p:cNvPr id="93" name="Flowchart: Punched Tape 92"/>
          <p:cNvSpPr/>
          <p:nvPr/>
        </p:nvSpPr>
        <p:spPr>
          <a:xfrm rot="1167081">
            <a:off x="1232982" y="4245590"/>
            <a:ext cx="1295400" cy="304800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Stored Data 93"/>
          <p:cNvSpPr/>
          <p:nvPr/>
        </p:nvSpPr>
        <p:spPr>
          <a:xfrm rot="9172379">
            <a:off x="2698857" y="5650070"/>
            <a:ext cx="457200" cy="304800"/>
          </a:xfrm>
          <a:prstGeom prst="flowChartOnlineStorage">
            <a:avLst/>
          </a:prstGeom>
          <a:solidFill>
            <a:srgbClr val="79C9FF"/>
          </a:solidFill>
          <a:ln>
            <a:solidFill>
              <a:srgbClr val="E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Lightning Bolt 94"/>
          <p:cNvSpPr/>
          <p:nvPr/>
        </p:nvSpPr>
        <p:spPr>
          <a:xfrm rot="4656380">
            <a:off x="5010723" y="5603021"/>
            <a:ext cx="622818" cy="1447800"/>
          </a:xfrm>
          <a:prstGeom prst="lightningBolt">
            <a:avLst/>
          </a:prstGeom>
          <a:gradFill>
            <a:gsLst>
              <a:gs pos="0">
                <a:srgbClr val="FFC000"/>
              </a:gs>
              <a:gs pos="50000">
                <a:srgbClr val="FFC000"/>
              </a:gs>
              <a:gs pos="100000">
                <a:srgbClr val="CC00FF">
                  <a:tint val="23500"/>
                  <a:satMod val="160000"/>
                </a:srgbClr>
              </a:gs>
            </a:gsLst>
            <a:path path="rect">
              <a:fillToRect l="100000" t="100000"/>
            </a:path>
          </a:gradFill>
          <a:ln>
            <a:solidFill>
              <a:srgbClr val="E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4953000" y="152400"/>
            <a:ext cx="4114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G-Protein-Coupled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086600" y="609600"/>
            <a:ext cx="1905000" cy="36933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200" dirty="0" err="1" smtClean="0">
                <a:solidFill>
                  <a:schemeClr val="tx1"/>
                </a:solidFill>
                <a:latin typeface="Bernard MT Condensed" pitchFamily="18" charset="0"/>
              </a:rPr>
              <a:t>Adenyle</a:t>
            </a:r>
            <a:r>
              <a:rPr lang="en-US" sz="2200" dirty="0" smtClean="0">
                <a:solidFill>
                  <a:schemeClr val="tx1"/>
                </a:solidFill>
                <a:latin typeface="Bernard MT Condensed" pitchFamily="18" charset="0"/>
              </a:rPr>
              <a:t> cyclase</a:t>
            </a:r>
            <a:endParaRPr lang="en-US" sz="22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181600" y="4976473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  <a:latin typeface="Bernard MT Condensed" pitchFamily="18" charset="0"/>
              </a:rPr>
              <a:t>PKA</a:t>
            </a:r>
            <a:endParaRPr lang="en-US" sz="28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11 -0.00139 0.0224 -0.00278 0.03368 0.00185 C 0.04497 0.00648 0.05816 0.01688 0.06753 0.02821 C 0.07691 0.03955 0.08594 0.05666 0.0901 0.06938 C 0.09427 0.0821 0.09236 0.09898 0.09288 0.105 " pathEditMode="relative" ptsTypes="aaaaA">
                                      <p:cBhvr>
                                        <p:cTn id="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0111 " pathEditMode="relative" ptsTypes="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0111 " pathEditMode="relative" ptsTypes="AA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0111 " pathEditMode="relative" ptsTypes="AA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0.02105 L 0.21858 0.0187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-1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01 -0.00417 L 0.22466 0.016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12 -0.00647 C 0.21076 0.00764 0.18941 0.02198 0.16597 0.031 C 0.14253 0.04002 0.1276 0.04325 0.09132 0.04788 C 0.05503 0.05251 -0.01285 0.04996 -0.05226 0.05921 C -0.09167 0.06846 -0.12986 0.09668 -0.14531 0.10408 " pathEditMode="relative" ptsTypes="aaaaA">
                                      <p:cBhvr>
                                        <p:cTn id="6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00208 C 0.02674 -0.00764 0.05469 -0.01736 0.08368 -0.02176 C 0.1125 -0.02639 0.14098 -0.02384 0.17223 -0.02523 C 0.20365 -0.02662 0.24427 -0.02454 0.27188 -0.03032 C 0.29948 -0.03588 0.32014 -0.05185 0.3375 -0.0588 C 0.35469 -0.06597 0.36927 -0.07014 0.37587 -0.07222 " pathEditMode="relative" rAng="0" ptsTypes="aaaaaA">
                                      <p:cBhvr>
                                        <p:cTn id="6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9" grpId="0" animBg="1"/>
      <p:bldP spid="5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90"/>
          <p:cNvGrpSpPr/>
          <p:nvPr/>
        </p:nvGrpSpPr>
        <p:grpSpPr>
          <a:xfrm>
            <a:off x="-228600" y="0"/>
            <a:ext cx="9372600" cy="9220200"/>
            <a:chOff x="-228600" y="0"/>
            <a:chExt cx="9372600" cy="92202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35000">
                  <a:srgbClr val="8FFFFF">
                    <a:alpha val="29000"/>
                  </a:srgbClr>
                </a:gs>
                <a:gs pos="56000">
                  <a:schemeClr val="accent6">
                    <a:lumMod val="20000"/>
                    <a:lumOff val="80000"/>
                  </a:schemeClr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2" name="Chord 71"/>
            <p:cNvSpPr/>
            <p:nvPr/>
          </p:nvSpPr>
          <p:spPr>
            <a:xfrm rot="5400000" flipV="1">
              <a:off x="142206" y="4638006"/>
              <a:ext cx="4211388" cy="4953000"/>
            </a:xfrm>
            <a:prstGeom prst="chord">
              <a:avLst>
                <a:gd name="adj1" fmla="val 5367388"/>
                <a:gd name="adj2" fmla="val 16200000"/>
              </a:avLst>
            </a:prstGeom>
            <a:gradFill flip="none" rotWithShape="1">
              <a:gsLst>
                <a:gs pos="0">
                  <a:srgbClr val="CC00FF">
                    <a:tint val="66000"/>
                    <a:satMod val="160000"/>
                    <a:alpha val="82000"/>
                  </a:srgbClr>
                </a:gs>
                <a:gs pos="50000">
                  <a:srgbClr val="8FFFFF">
                    <a:alpha val="74000"/>
                  </a:srgbClr>
                </a:gs>
                <a:gs pos="100000">
                  <a:srgbClr val="CC00FF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76200">
              <a:solidFill>
                <a:srgbClr val="79C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46"/>
            <p:cNvGrpSpPr>
              <a:grpSpLocks/>
            </p:cNvGrpSpPr>
            <p:nvPr/>
          </p:nvGrpSpPr>
          <p:grpSpPr bwMode="auto">
            <a:xfrm>
              <a:off x="533400" y="5943600"/>
              <a:ext cx="2286000" cy="457200"/>
              <a:chOff x="4176" y="240"/>
              <a:chExt cx="1219" cy="270"/>
            </a:xfrm>
          </p:grpSpPr>
          <p:grpSp>
            <p:nvGrpSpPr>
              <p:cNvPr id="19" name="Group 21"/>
              <p:cNvGrpSpPr>
                <a:grpSpLocks/>
              </p:cNvGrpSpPr>
              <p:nvPr/>
            </p:nvGrpSpPr>
            <p:grpSpPr bwMode="auto">
              <a:xfrm rot="17559760">
                <a:off x="4662" y="-245"/>
                <a:ext cx="249" cy="1220"/>
                <a:chOff x="2498" y="1208"/>
                <a:chExt cx="797" cy="1893"/>
              </a:xfrm>
            </p:grpSpPr>
            <p:sp>
              <p:nvSpPr>
                <p:cNvPr id="84" name="Freeform 22"/>
                <p:cNvSpPr>
                  <a:spLocks/>
                </p:cNvSpPr>
                <p:nvPr/>
              </p:nvSpPr>
              <p:spPr bwMode="auto">
                <a:xfrm>
                  <a:off x="2509" y="1672"/>
                  <a:ext cx="772" cy="630"/>
                </a:xfrm>
                <a:custGeom>
                  <a:avLst/>
                  <a:gdLst/>
                  <a:ahLst/>
                  <a:cxnLst>
                    <a:cxn ang="0">
                      <a:pos x="901" y="228"/>
                    </a:cxn>
                    <a:cxn ang="0">
                      <a:pos x="1009" y="196"/>
                    </a:cxn>
                    <a:cxn ang="0">
                      <a:pos x="1111" y="163"/>
                    </a:cxn>
                    <a:cxn ang="0">
                      <a:pos x="1194" y="131"/>
                    </a:cxn>
                    <a:cxn ang="0">
                      <a:pos x="1248" y="103"/>
                    </a:cxn>
                    <a:cxn ang="0">
                      <a:pos x="1284" y="79"/>
                    </a:cxn>
                    <a:cxn ang="0">
                      <a:pos x="1312" y="56"/>
                    </a:cxn>
                    <a:cxn ang="0">
                      <a:pos x="1330" y="31"/>
                    </a:cxn>
                    <a:cxn ang="0">
                      <a:pos x="1342" y="0"/>
                    </a:cxn>
                    <a:cxn ang="0">
                      <a:pos x="1390" y="5"/>
                    </a:cxn>
                    <a:cxn ang="0">
                      <a:pos x="1428" y="19"/>
                    </a:cxn>
                    <a:cxn ang="0">
                      <a:pos x="1474" y="37"/>
                    </a:cxn>
                    <a:cxn ang="0">
                      <a:pos x="1498" y="61"/>
                    </a:cxn>
                    <a:cxn ang="0">
                      <a:pos x="1514" y="82"/>
                    </a:cxn>
                    <a:cxn ang="0">
                      <a:pos x="1526" y="103"/>
                    </a:cxn>
                    <a:cxn ang="0">
                      <a:pos x="1538" y="124"/>
                    </a:cxn>
                    <a:cxn ang="0">
                      <a:pos x="1544" y="151"/>
                    </a:cxn>
                    <a:cxn ang="0">
                      <a:pos x="1538" y="172"/>
                    </a:cxn>
                    <a:cxn ang="0">
                      <a:pos x="1516" y="191"/>
                    </a:cxn>
                    <a:cxn ang="0">
                      <a:pos x="1478" y="212"/>
                    </a:cxn>
                    <a:cxn ang="0">
                      <a:pos x="1436" y="228"/>
                    </a:cxn>
                    <a:cxn ang="0">
                      <a:pos x="1392" y="245"/>
                    </a:cxn>
                    <a:cxn ang="0">
                      <a:pos x="881" y="408"/>
                    </a:cxn>
                    <a:cxn ang="0">
                      <a:pos x="417" y="543"/>
                    </a:cxn>
                    <a:cxn ang="0">
                      <a:pos x="353" y="561"/>
                    </a:cxn>
                    <a:cxn ang="0">
                      <a:pos x="327" y="572"/>
                    </a:cxn>
                    <a:cxn ang="0">
                      <a:pos x="303" y="586"/>
                    </a:cxn>
                    <a:cxn ang="0">
                      <a:pos x="284" y="603"/>
                    </a:cxn>
                    <a:cxn ang="0">
                      <a:pos x="266" y="630"/>
                    </a:cxn>
                    <a:cxn ang="0">
                      <a:pos x="154" y="619"/>
                    </a:cxn>
                    <a:cxn ang="0">
                      <a:pos x="58" y="591"/>
                    </a:cxn>
                    <a:cxn ang="0">
                      <a:pos x="22" y="570"/>
                    </a:cxn>
                    <a:cxn ang="0">
                      <a:pos x="0" y="552"/>
                    </a:cxn>
                    <a:cxn ang="0">
                      <a:pos x="4" y="528"/>
                    </a:cxn>
                    <a:cxn ang="0">
                      <a:pos x="6" y="510"/>
                    </a:cxn>
                    <a:cxn ang="0">
                      <a:pos x="50" y="481"/>
                    </a:cxn>
                    <a:cxn ang="0">
                      <a:pos x="84" y="467"/>
                    </a:cxn>
                    <a:cxn ang="0">
                      <a:pos x="132" y="451"/>
                    </a:cxn>
                    <a:cxn ang="0">
                      <a:pos x="180" y="434"/>
                    </a:cxn>
                    <a:cxn ang="0">
                      <a:pos x="264" y="409"/>
                    </a:cxn>
                    <a:cxn ang="0">
                      <a:pos x="381" y="376"/>
                    </a:cxn>
                    <a:cxn ang="0">
                      <a:pos x="901" y="228"/>
                    </a:cxn>
                  </a:cxnLst>
                  <a:rect l="0" t="0" r="r" b="b"/>
                  <a:pathLst>
                    <a:path w="1544" h="630">
                      <a:moveTo>
                        <a:pt x="901" y="228"/>
                      </a:moveTo>
                      <a:lnTo>
                        <a:pt x="1009" y="196"/>
                      </a:lnTo>
                      <a:lnTo>
                        <a:pt x="1111" y="163"/>
                      </a:lnTo>
                      <a:lnTo>
                        <a:pt x="1194" y="131"/>
                      </a:lnTo>
                      <a:lnTo>
                        <a:pt x="1248" y="103"/>
                      </a:lnTo>
                      <a:lnTo>
                        <a:pt x="1284" y="79"/>
                      </a:lnTo>
                      <a:lnTo>
                        <a:pt x="1312" y="56"/>
                      </a:lnTo>
                      <a:lnTo>
                        <a:pt x="1330" y="31"/>
                      </a:lnTo>
                      <a:lnTo>
                        <a:pt x="1342" y="0"/>
                      </a:lnTo>
                      <a:lnTo>
                        <a:pt x="1390" y="5"/>
                      </a:lnTo>
                      <a:lnTo>
                        <a:pt x="1428" y="19"/>
                      </a:lnTo>
                      <a:lnTo>
                        <a:pt x="1474" y="37"/>
                      </a:lnTo>
                      <a:lnTo>
                        <a:pt x="1498" y="61"/>
                      </a:lnTo>
                      <a:lnTo>
                        <a:pt x="1514" y="82"/>
                      </a:lnTo>
                      <a:lnTo>
                        <a:pt x="1526" y="103"/>
                      </a:lnTo>
                      <a:lnTo>
                        <a:pt x="1538" y="124"/>
                      </a:lnTo>
                      <a:lnTo>
                        <a:pt x="1544" y="151"/>
                      </a:lnTo>
                      <a:lnTo>
                        <a:pt x="1538" y="172"/>
                      </a:lnTo>
                      <a:lnTo>
                        <a:pt x="1516" y="191"/>
                      </a:lnTo>
                      <a:lnTo>
                        <a:pt x="1478" y="212"/>
                      </a:lnTo>
                      <a:lnTo>
                        <a:pt x="1436" y="228"/>
                      </a:lnTo>
                      <a:lnTo>
                        <a:pt x="1392" y="245"/>
                      </a:lnTo>
                      <a:lnTo>
                        <a:pt x="881" y="408"/>
                      </a:lnTo>
                      <a:lnTo>
                        <a:pt x="417" y="543"/>
                      </a:lnTo>
                      <a:lnTo>
                        <a:pt x="353" y="561"/>
                      </a:lnTo>
                      <a:lnTo>
                        <a:pt x="327" y="572"/>
                      </a:lnTo>
                      <a:lnTo>
                        <a:pt x="303" y="586"/>
                      </a:lnTo>
                      <a:lnTo>
                        <a:pt x="284" y="603"/>
                      </a:lnTo>
                      <a:lnTo>
                        <a:pt x="266" y="630"/>
                      </a:lnTo>
                      <a:lnTo>
                        <a:pt x="154" y="619"/>
                      </a:lnTo>
                      <a:lnTo>
                        <a:pt x="58" y="591"/>
                      </a:lnTo>
                      <a:lnTo>
                        <a:pt x="22" y="570"/>
                      </a:lnTo>
                      <a:lnTo>
                        <a:pt x="0" y="552"/>
                      </a:lnTo>
                      <a:lnTo>
                        <a:pt x="4" y="528"/>
                      </a:lnTo>
                      <a:lnTo>
                        <a:pt x="6" y="510"/>
                      </a:lnTo>
                      <a:lnTo>
                        <a:pt x="50" y="481"/>
                      </a:lnTo>
                      <a:lnTo>
                        <a:pt x="84" y="467"/>
                      </a:lnTo>
                      <a:lnTo>
                        <a:pt x="132" y="451"/>
                      </a:lnTo>
                      <a:lnTo>
                        <a:pt x="180" y="434"/>
                      </a:lnTo>
                      <a:lnTo>
                        <a:pt x="264" y="409"/>
                      </a:lnTo>
                      <a:lnTo>
                        <a:pt x="381" y="376"/>
                      </a:lnTo>
                      <a:lnTo>
                        <a:pt x="901" y="22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23"/>
                <p:cNvSpPr>
                  <a:spLocks/>
                </p:cNvSpPr>
                <p:nvPr/>
              </p:nvSpPr>
              <p:spPr bwMode="auto">
                <a:xfrm>
                  <a:off x="2504" y="1208"/>
                  <a:ext cx="765" cy="677"/>
                </a:xfrm>
                <a:custGeom>
                  <a:avLst/>
                  <a:gdLst/>
                  <a:ahLst/>
                  <a:cxnLst>
                    <a:cxn ang="0">
                      <a:pos x="695" y="295"/>
                    </a:cxn>
                    <a:cxn ang="0">
                      <a:pos x="919" y="224"/>
                    </a:cxn>
                    <a:cxn ang="0">
                      <a:pos x="1067" y="178"/>
                    </a:cxn>
                    <a:cxn ang="0">
                      <a:pos x="1189" y="137"/>
                    </a:cxn>
                    <a:cxn ang="0">
                      <a:pos x="1264" y="108"/>
                    </a:cxn>
                    <a:cxn ang="0">
                      <a:pos x="1322" y="84"/>
                    </a:cxn>
                    <a:cxn ang="0">
                      <a:pos x="1372" y="62"/>
                    </a:cxn>
                    <a:cxn ang="0">
                      <a:pos x="1406" y="41"/>
                    </a:cxn>
                    <a:cxn ang="0">
                      <a:pos x="1436" y="21"/>
                    </a:cxn>
                    <a:cxn ang="0">
                      <a:pos x="1464" y="0"/>
                    </a:cxn>
                    <a:cxn ang="0">
                      <a:pos x="1478" y="21"/>
                    </a:cxn>
                    <a:cxn ang="0">
                      <a:pos x="1490" y="41"/>
                    </a:cxn>
                    <a:cxn ang="0">
                      <a:pos x="1500" y="63"/>
                    </a:cxn>
                    <a:cxn ang="0">
                      <a:pos x="1512" y="89"/>
                    </a:cxn>
                    <a:cxn ang="0">
                      <a:pos x="1524" y="120"/>
                    </a:cxn>
                    <a:cxn ang="0">
                      <a:pos x="1530" y="147"/>
                    </a:cxn>
                    <a:cxn ang="0">
                      <a:pos x="1530" y="158"/>
                    </a:cxn>
                    <a:cxn ang="0">
                      <a:pos x="1518" y="176"/>
                    </a:cxn>
                    <a:cxn ang="0">
                      <a:pos x="1504" y="189"/>
                    </a:cxn>
                    <a:cxn ang="0">
                      <a:pos x="1480" y="204"/>
                    </a:cxn>
                    <a:cxn ang="0">
                      <a:pos x="1446" y="220"/>
                    </a:cxn>
                    <a:cxn ang="0">
                      <a:pos x="1406" y="235"/>
                    </a:cxn>
                    <a:cxn ang="0">
                      <a:pos x="1338" y="258"/>
                    </a:cxn>
                    <a:cxn ang="0">
                      <a:pos x="1270" y="279"/>
                    </a:cxn>
                    <a:cxn ang="0">
                      <a:pos x="707" y="456"/>
                    </a:cxn>
                    <a:cxn ang="0">
                      <a:pos x="280" y="595"/>
                    </a:cxn>
                    <a:cxn ang="0">
                      <a:pos x="246" y="607"/>
                    </a:cxn>
                    <a:cxn ang="0">
                      <a:pos x="218" y="622"/>
                    </a:cxn>
                    <a:cxn ang="0">
                      <a:pos x="200" y="635"/>
                    </a:cxn>
                    <a:cxn ang="0">
                      <a:pos x="194" y="648"/>
                    </a:cxn>
                    <a:cxn ang="0">
                      <a:pos x="192" y="662"/>
                    </a:cxn>
                    <a:cxn ang="0">
                      <a:pos x="196" y="677"/>
                    </a:cxn>
                    <a:cxn ang="0">
                      <a:pos x="176" y="673"/>
                    </a:cxn>
                    <a:cxn ang="0">
                      <a:pos x="154" y="667"/>
                    </a:cxn>
                    <a:cxn ang="0">
                      <a:pos x="128" y="660"/>
                    </a:cxn>
                    <a:cxn ang="0">
                      <a:pos x="98" y="651"/>
                    </a:cxn>
                    <a:cxn ang="0">
                      <a:pos x="70" y="640"/>
                    </a:cxn>
                    <a:cxn ang="0">
                      <a:pos x="44" y="628"/>
                    </a:cxn>
                    <a:cxn ang="0">
                      <a:pos x="24" y="614"/>
                    </a:cxn>
                    <a:cxn ang="0">
                      <a:pos x="10" y="599"/>
                    </a:cxn>
                    <a:cxn ang="0">
                      <a:pos x="2" y="582"/>
                    </a:cxn>
                    <a:cxn ang="0">
                      <a:pos x="0" y="564"/>
                    </a:cxn>
                    <a:cxn ang="0">
                      <a:pos x="4" y="546"/>
                    </a:cxn>
                    <a:cxn ang="0">
                      <a:pos x="14" y="531"/>
                    </a:cxn>
                    <a:cxn ang="0">
                      <a:pos x="30" y="518"/>
                    </a:cxn>
                    <a:cxn ang="0">
                      <a:pos x="58" y="503"/>
                    </a:cxn>
                    <a:cxn ang="0">
                      <a:pos x="100" y="486"/>
                    </a:cxn>
                    <a:cxn ang="0">
                      <a:pos x="178" y="461"/>
                    </a:cxn>
                    <a:cxn ang="0">
                      <a:pos x="415" y="388"/>
                    </a:cxn>
                    <a:cxn ang="0">
                      <a:pos x="695" y="295"/>
                    </a:cxn>
                  </a:cxnLst>
                  <a:rect l="0" t="0" r="r" b="b"/>
                  <a:pathLst>
                    <a:path w="1530" h="677">
                      <a:moveTo>
                        <a:pt x="695" y="295"/>
                      </a:moveTo>
                      <a:lnTo>
                        <a:pt x="919" y="224"/>
                      </a:lnTo>
                      <a:lnTo>
                        <a:pt x="1067" y="178"/>
                      </a:lnTo>
                      <a:lnTo>
                        <a:pt x="1189" y="137"/>
                      </a:lnTo>
                      <a:lnTo>
                        <a:pt x="1264" y="108"/>
                      </a:lnTo>
                      <a:lnTo>
                        <a:pt x="1322" y="84"/>
                      </a:lnTo>
                      <a:lnTo>
                        <a:pt x="1372" y="62"/>
                      </a:lnTo>
                      <a:lnTo>
                        <a:pt x="1406" y="41"/>
                      </a:lnTo>
                      <a:lnTo>
                        <a:pt x="1436" y="21"/>
                      </a:lnTo>
                      <a:lnTo>
                        <a:pt x="1464" y="0"/>
                      </a:lnTo>
                      <a:lnTo>
                        <a:pt x="1478" y="21"/>
                      </a:lnTo>
                      <a:lnTo>
                        <a:pt x="1490" y="41"/>
                      </a:lnTo>
                      <a:lnTo>
                        <a:pt x="1500" y="63"/>
                      </a:lnTo>
                      <a:lnTo>
                        <a:pt x="1512" y="89"/>
                      </a:lnTo>
                      <a:lnTo>
                        <a:pt x="1524" y="120"/>
                      </a:lnTo>
                      <a:lnTo>
                        <a:pt x="1530" y="147"/>
                      </a:lnTo>
                      <a:lnTo>
                        <a:pt x="1530" y="158"/>
                      </a:lnTo>
                      <a:lnTo>
                        <a:pt x="1518" y="176"/>
                      </a:lnTo>
                      <a:lnTo>
                        <a:pt x="1504" y="189"/>
                      </a:lnTo>
                      <a:lnTo>
                        <a:pt x="1480" y="204"/>
                      </a:lnTo>
                      <a:lnTo>
                        <a:pt x="1446" y="220"/>
                      </a:lnTo>
                      <a:lnTo>
                        <a:pt x="1406" y="235"/>
                      </a:lnTo>
                      <a:lnTo>
                        <a:pt x="1338" y="258"/>
                      </a:lnTo>
                      <a:lnTo>
                        <a:pt x="1270" y="279"/>
                      </a:lnTo>
                      <a:lnTo>
                        <a:pt x="707" y="456"/>
                      </a:lnTo>
                      <a:lnTo>
                        <a:pt x="280" y="595"/>
                      </a:lnTo>
                      <a:lnTo>
                        <a:pt x="246" y="607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599"/>
                      </a:lnTo>
                      <a:lnTo>
                        <a:pt x="2" y="582"/>
                      </a:lnTo>
                      <a:lnTo>
                        <a:pt x="0" y="564"/>
                      </a:lnTo>
                      <a:lnTo>
                        <a:pt x="4" y="546"/>
                      </a:lnTo>
                      <a:lnTo>
                        <a:pt x="14" y="531"/>
                      </a:lnTo>
                      <a:lnTo>
                        <a:pt x="30" y="518"/>
                      </a:lnTo>
                      <a:lnTo>
                        <a:pt x="58" y="503"/>
                      </a:lnTo>
                      <a:lnTo>
                        <a:pt x="100" y="486"/>
                      </a:lnTo>
                      <a:lnTo>
                        <a:pt x="178" y="461"/>
                      </a:lnTo>
                      <a:lnTo>
                        <a:pt x="415" y="388"/>
                      </a:lnTo>
                      <a:lnTo>
                        <a:pt x="695" y="2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Freeform 24"/>
                <p:cNvSpPr>
                  <a:spLocks/>
                </p:cNvSpPr>
                <p:nvPr/>
              </p:nvSpPr>
              <p:spPr bwMode="auto">
                <a:xfrm>
                  <a:off x="2498" y="2021"/>
                  <a:ext cx="797" cy="677"/>
                </a:xfrm>
                <a:custGeom>
                  <a:avLst/>
                  <a:gdLst/>
                  <a:ahLst/>
                  <a:cxnLst>
                    <a:cxn ang="0">
                      <a:pos x="775" y="284"/>
                    </a:cxn>
                    <a:cxn ang="0">
                      <a:pos x="967" y="224"/>
                    </a:cxn>
                    <a:cxn ang="0">
                      <a:pos x="1103" y="182"/>
                    </a:cxn>
                    <a:cxn ang="0">
                      <a:pos x="1199" y="146"/>
                    </a:cxn>
                    <a:cxn ang="0">
                      <a:pos x="1268" y="119"/>
                    </a:cxn>
                    <a:cxn ang="0">
                      <a:pos x="1304" y="101"/>
                    </a:cxn>
                    <a:cxn ang="0">
                      <a:pos x="1334" y="80"/>
                    </a:cxn>
                    <a:cxn ang="0">
                      <a:pos x="1352" y="38"/>
                    </a:cxn>
                    <a:cxn ang="0">
                      <a:pos x="1364" y="8"/>
                    </a:cxn>
                    <a:cxn ang="0">
                      <a:pos x="1464" y="0"/>
                    </a:cxn>
                    <a:cxn ang="0">
                      <a:pos x="1594" y="172"/>
                    </a:cxn>
                    <a:cxn ang="0">
                      <a:pos x="1572" y="189"/>
                    </a:cxn>
                    <a:cxn ang="0">
                      <a:pos x="1532" y="209"/>
                    </a:cxn>
                    <a:cxn ang="0">
                      <a:pos x="1498" y="224"/>
                    </a:cxn>
                    <a:cxn ang="0">
                      <a:pos x="1454" y="242"/>
                    </a:cxn>
                    <a:cxn ang="0">
                      <a:pos x="1394" y="263"/>
                    </a:cxn>
                    <a:cxn ang="0">
                      <a:pos x="1310" y="290"/>
                    </a:cxn>
                    <a:cxn ang="0">
                      <a:pos x="735" y="457"/>
                    </a:cxn>
                    <a:cxn ang="0">
                      <a:pos x="280" y="596"/>
                    </a:cxn>
                    <a:cxn ang="0">
                      <a:pos x="248" y="608"/>
                    </a:cxn>
                    <a:cxn ang="0">
                      <a:pos x="218" y="622"/>
                    </a:cxn>
                    <a:cxn ang="0">
                      <a:pos x="200" y="635"/>
                    </a:cxn>
                    <a:cxn ang="0">
                      <a:pos x="194" y="648"/>
                    </a:cxn>
                    <a:cxn ang="0">
                      <a:pos x="192" y="662"/>
                    </a:cxn>
                    <a:cxn ang="0">
                      <a:pos x="196" y="677"/>
                    </a:cxn>
                    <a:cxn ang="0">
                      <a:pos x="176" y="673"/>
                    </a:cxn>
                    <a:cxn ang="0">
                      <a:pos x="154" y="667"/>
                    </a:cxn>
                    <a:cxn ang="0">
                      <a:pos x="128" y="660"/>
                    </a:cxn>
                    <a:cxn ang="0">
                      <a:pos x="98" y="651"/>
                    </a:cxn>
                    <a:cxn ang="0">
                      <a:pos x="70" y="640"/>
                    </a:cxn>
                    <a:cxn ang="0">
                      <a:pos x="44" y="628"/>
                    </a:cxn>
                    <a:cxn ang="0">
                      <a:pos x="24" y="614"/>
                    </a:cxn>
                    <a:cxn ang="0">
                      <a:pos x="10" y="600"/>
                    </a:cxn>
                    <a:cxn ang="0">
                      <a:pos x="2" y="583"/>
                    </a:cxn>
                    <a:cxn ang="0">
                      <a:pos x="0" y="565"/>
                    </a:cxn>
                    <a:cxn ang="0">
                      <a:pos x="4" y="547"/>
                    </a:cxn>
                    <a:cxn ang="0">
                      <a:pos x="14" y="532"/>
                    </a:cxn>
                    <a:cxn ang="0">
                      <a:pos x="30" y="519"/>
                    </a:cxn>
                    <a:cxn ang="0">
                      <a:pos x="56" y="505"/>
                    </a:cxn>
                    <a:cxn ang="0">
                      <a:pos x="100" y="487"/>
                    </a:cxn>
                    <a:cxn ang="0">
                      <a:pos x="178" y="461"/>
                    </a:cxn>
                    <a:cxn ang="0">
                      <a:pos x="389" y="397"/>
                    </a:cxn>
                    <a:cxn ang="0">
                      <a:pos x="775" y="284"/>
                    </a:cxn>
                  </a:cxnLst>
                  <a:rect l="0" t="0" r="r" b="b"/>
                  <a:pathLst>
                    <a:path w="1594" h="677">
                      <a:moveTo>
                        <a:pt x="775" y="284"/>
                      </a:moveTo>
                      <a:lnTo>
                        <a:pt x="967" y="224"/>
                      </a:lnTo>
                      <a:lnTo>
                        <a:pt x="1103" y="182"/>
                      </a:lnTo>
                      <a:lnTo>
                        <a:pt x="1199" y="146"/>
                      </a:lnTo>
                      <a:lnTo>
                        <a:pt x="1268" y="119"/>
                      </a:lnTo>
                      <a:lnTo>
                        <a:pt x="1304" y="101"/>
                      </a:lnTo>
                      <a:lnTo>
                        <a:pt x="1334" y="80"/>
                      </a:lnTo>
                      <a:lnTo>
                        <a:pt x="1352" y="38"/>
                      </a:lnTo>
                      <a:lnTo>
                        <a:pt x="1364" y="8"/>
                      </a:lnTo>
                      <a:lnTo>
                        <a:pt x="1464" y="0"/>
                      </a:lnTo>
                      <a:lnTo>
                        <a:pt x="1594" y="172"/>
                      </a:lnTo>
                      <a:lnTo>
                        <a:pt x="1572" y="189"/>
                      </a:lnTo>
                      <a:lnTo>
                        <a:pt x="1532" y="209"/>
                      </a:lnTo>
                      <a:lnTo>
                        <a:pt x="1498" y="224"/>
                      </a:lnTo>
                      <a:lnTo>
                        <a:pt x="1454" y="242"/>
                      </a:lnTo>
                      <a:lnTo>
                        <a:pt x="1394" y="263"/>
                      </a:lnTo>
                      <a:lnTo>
                        <a:pt x="1310" y="290"/>
                      </a:lnTo>
                      <a:lnTo>
                        <a:pt x="735" y="457"/>
                      </a:lnTo>
                      <a:lnTo>
                        <a:pt x="280" y="596"/>
                      </a:lnTo>
                      <a:lnTo>
                        <a:pt x="248" y="608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600"/>
                      </a:lnTo>
                      <a:lnTo>
                        <a:pt x="2" y="583"/>
                      </a:lnTo>
                      <a:lnTo>
                        <a:pt x="0" y="565"/>
                      </a:lnTo>
                      <a:lnTo>
                        <a:pt x="4" y="547"/>
                      </a:lnTo>
                      <a:lnTo>
                        <a:pt x="14" y="532"/>
                      </a:lnTo>
                      <a:lnTo>
                        <a:pt x="30" y="519"/>
                      </a:lnTo>
                      <a:lnTo>
                        <a:pt x="56" y="505"/>
                      </a:lnTo>
                      <a:lnTo>
                        <a:pt x="100" y="487"/>
                      </a:lnTo>
                      <a:lnTo>
                        <a:pt x="178" y="461"/>
                      </a:lnTo>
                      <a:lnTo>
                        <a:pt x="389" y="397"/>
                      </a:lnTo>
                      <a:lnTo>
                        <a:pt x="775" y="2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25"/>
                <p:cNvSpPr>
                  <a:spLocks/>
                </p:cNvSpPr>
                <p:nvPr/>
              </p:nvSpPr>
              <p:spPr bwMode="auto">
                <a:xfrm>
                  <a:off x="2518" y="2485"/>
                  <a:ext cx="757" cy="616"/>
                </a:xfrm>
                <a:custGeom>
                  <a:avLst/>
                  <a:gdLst/>
                  <a:ahLst/>
                  <a:cxnLst>
                    <a:cxn ang="0">
                      <a:pos x="897" y="226"/>
                    </a:cxn>
                    <a:cxn ang="0">
                      <a:pos x="981" y="199"/>
                    </a:cxn>
                    <a:cxn ang="0">
                      <a:pos x="1081" y="163"/>
                    </a:cxn>
                    <a:cxn ang="0">
                      <a:pos x="1165" y="132"/>
                    </a:cxn>
                    <a:cxn ang="0">
                      <a:pos x="1218" y="104"/>
                    </a:cxn>
                    <a:cxn ang="0">
                      <a:pos x="1254" y="80"/>
                    </a:cxn>
                    <a:cxn ang="0">
                      <a:pos x="1282" y="57"/>
                    </a:cxn>
                    <a:cxn ang="0">
                      <a:pos x="1300" y="32"/>
                    </a:cxn>
                    <a:cxn ang="0">
                      <a:pos x="1312" y="0"/>
                    </a:cxn>
                    <a:cxn ang="0">
                      <a:pos x="1360" y="6"/>
                    </a:cxn>
                    <a:cxn ang="0">
                      <a:pos x="1398" y="20"/>
                    </a:cxn>
                    <a:cxn ang="0">
                      <a:pos x="1444" y="38"/>
                    </a:cxn>
                    <a:cxn ang="0">
                      <a:pos x="1468" y="62"/>
                    </a:cxn>
                    <a:cxn ang="0">
                      <a:pos x="1484" y="83"/>
                    </a:cxn>
                    <a:cxn ang="0">
                      <a:pos x="1496" y="104"/>
                    </a:cxn>
                    <a:cxn ang="0">
                      <a:pos x="1508" y="125"/>
                    </a:cxn>
                    <a:cxn ang="0">
                      <a:pos x="1514" y="151"/>
                    </a:cxn>
                    <a:cxn ang="0">
                      <a:pos x="1508" y="172"/>
                    </a:cxn>
                    <a:cxn ang="0">
                      <a:pos x="1480" y="191"/>
                    </a:cxn>
                    <a:cxn ang="0">
                      <a:pos x="1444" y="211"/>
                    </a:cxn>
                    <a:cxn ang="0">
                      <a:pos x="1408" y="227"/>
                    </a:cxn>
                    <a:cxn ang="0">
                      <a:pos x="1360" y="241"/>
                    </a:cxn>
                    <a:cxn ang="0">
                      <a:pos x="851" y="409"/>
                    </a:cxn>
                    <a:cxn ang="0">
                      <a:pos x="387" y="543"/>
                    </a:cxn>
                    <a:cxn ang="0">
                      <a:pos x="323" y="561"/>
                    </a:cxn>
                    <a:cxn ang="0">
                      <a:pos x="293" y="570"/>
                    </a:cxn>
                    <a:cxn ang="0">
                      <a:pos x="270" y="580"/>
                    </a:cxn>
                    <a:cxn ang="0">
                      <a:pos x="252" y="594"/>
                    </a:cxn>
                    <a:cxn ang="0">
                      <a:pos x="246" y="616"/>
                    </a:cxn>
                    <a:cxn ang="0">
                      <a:pos x="136" y="595"/>
                    </a:cxn>
                    <a:cxn ang="0">
                      <a:pos x="56" y="576"/>
                    </a:cxn>
                    <a:cxn ang="0">
                      <a:pos x="26" y="559"/>
                    </a:cxn>
                    <a:cxn ang="0">
                      <a:pos x="12" y="544"/>
                    </a:cxn>
                    <a:cxn ang="0">
                      <a:pos x="2" y="527"/>
                    </a:cxn>
                    <a:cxn ang="0">
                      <a:pos x="0" y="509"/>
                    </a:cxn>
                    <a:cxn ang="0">
                      <a:pos x="10" y="491"/>
                    </a:cxn>
                    <a:cxn ang="0">
                      <a:pos x="30" y="479"/>
                    </a:cxn>
                    <a:cxn ang="0">
                      <a:pos x="60" y="468"/>
                    </a:cxn>
                    <a:cxn ang="0">
                      <a:pos x="106" y="456"/>
                    </a:cxn>
                    <a:cxn ang="0">
                      <a:pos x="168" y="438"/>
                    </a:cxn>
                    <a:cxn ang="0">
                      <a:pos x="266" y="412"/>
                    </a:cxn>
                    <a:cxn ang="0">
                      <a:pos x="363" y="385"/>
                    </a:cxn>
                    <a:cxn ang="0">
                      <a:pos x="897" y="226"/>
                    </a:cxn>
                  </a:cxnLst>
                  <a:rect l="0" t="0" r="r" b="b"/>
                  <a:pathLst>
                    <a:path w="1514" h="616">
                      <a:moveTo>
                        <a:pt x="897" y="226"/>
                      </a:moveTo>
                      <a:lnTo>
                        <a:pt x="981" y="199"/>
                      </a:lnTo>
                      <a:lnTo>
                        <a:pt x="1081" y="163"/>
                      </a:lnTo>
                      <a:lnTo>
                        <a:pt x="1165" y="132"/>
                      </a:lnTo>
                      <a:lnTo>
                        <a:pt x="1218" y="104"/>
                      </a:lnTo>
                      <a:lnTo>
                        <a:pt x="1254" y="80"/>
                      </a:lnTo>
                      <a:lnTo>
                        <a:pt x="1282" y="57"/>
                      </a:lnTo>
                      <a:lnTo>
                        <a:pt x="1300" y="32"/>
                      </a:lnTo>
                      <a:lnTo>
                        <a:pt x="1312" y="0"/>
                      </a:lnTo>
                      <a:lnTo>
                        <a:pt x="1360" y="6"/>
                      </a:lnTo>
                      <a:lnTo>
                        <a:pt x="1398" y="20"/>
                      </a:lnTo>
                      <a:lnTo>
                        <a:pt x="1444" y="38"/>
                      </a:lnTo>
                      <a:lnTo>
                        <a:pt x="1468" y="62"/>
                      </a:lnTo>
                      <a:lnTo>
                        <a:pt x="1484" y="83"/>
                      </a:lnTo>
                      <a:lnTo>
                        <a:pt x="1496" y="104"/>
                      </a:lnTo>
                      <a:lnTo>
                        <a:pt x="1508" y="125"/>
                      </a:lnTo>
                      <a:lnTo>
                        <a:pt x="1514" y="151"/>
                      </a:lnTo>
                      <a:lnTo>
                        <a:pt x="1508" y="172"/>
                      </a:lnTo>
                      <a:lnTo>
                        <a:pt x="1480" y="191"/>
                      </a:lnTo>
                      <a:lnTo>
                        <a:pt x="1444" y="211"/>
                      </a:lnTo>
                      <a:lnTo>
                        <a:pt x="1408" y="227"/>
                      </a:lnTo>
                      <a:lnTo>
                        <a:pt x="1360" y="241"/>
                      </a:lnTo>
                      <a:lnTo>
                        <a:pt x="851" y="409"/>
                      </a:lnTo>
                      <a:lnTo>
                        <a:pt x="387" y="543"/>
                      </a:lnTo>
                      <a:lnTo>
                        <a:pt x="323" y="561"/>
                      </a:lnTo>
                      <a:lnTo>
                        <a:pt x="293" y="570"/>
                      </a:lnTo>
                      <a:lnTo>
                        <a:pt x="270" y="580"/>
                      </a:lnTo>
                      <a:lnTo>
                        <a:pt x="252" y="594"/>
                      </a:lnTo>
                      <a:lnTo>
                        <a:pt x="246" y="616"/>
                      </a:lnTo>
                      <a:lnTo>
                        <a:pt x="136" y="595"/>
                      </a:lnTo>
                      <a:lnTo>
                        <a:pt x="56" y="576"/>
                      </a:lnTo>
                      <a:lnTo>
                        <a:pt x="26" y="559"/>
                      </a:lnTo>
                      <a:lnTo>
                        <a:pt x="12" y="544"/>
                      </a:lnTo>
                      <a:lnTo>
                        <a:pt x="2" y="527"/>
                      </a:lnTo>
                      <a:lnTo>
                        <a:pt x="0" y="509"/>
                      </a:lnTo>
                      <a:lnTo>
                        <a:pt x="10" y="491"/>
                      </a:lnTo>
                      <a:lnTo>
                        <a:pt x="30" y="479"/>
                      </a:lnTo>
                      <a:lnTo>
                        <a:pt x="60" y="468"/>
                      </a:lnTo>
                      <a:lnTo>
                        <a:pt x="106" y="456"/>
                      </a:lnTo>
                      <a:lnTo>
                        <a:pt x="168" y="438"/>
                      </a:lnTo>
                      <a:lnTo>
                        <a:pt x="266" y="412"/>
                      </a:lnTo>
                      <a:lnTo>
                        <a:pt x="363" y="385"/>
                      </a:lnTo>
                      <a:lnTo>
                        <a:pt x="897" y="22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26"/>
              <p:cNvGrpSpPr>
                <a:grpSpLocks/>
              </p:cNvGrpSpPr>
              <p:nvPr/>
            </p:nvGrpSpPr>
            <p:grpSpPr bwMode="auto">
              <a:xfrm rot="17559760">
                <a:off x="4657" y="-192"/>
                <a:ext cx="272" cy="1121"/>
                <a:chOff x="2442" y="1330"/>
                <a:chExt cx="865" cy="1742"/>
              </a:xfrm>
            </p:grpSpPr>
            <p:sp>
              <p:nvSpPr>
                <p:cNvPr id="80" name="Freeform 27"/>
                <p:cNvSpPr>
                  <a:spLocks/>
                </p:cNvSpPr>
                <p:nvPr/>
              </p:nvSpPr>
              <p:spPr bwMode="auto">
                <a:xfrm>
                  <a:off x="2469" y="1330"/>
                  <a:ext cx="838" cy="527"/>
                </a:xfrm>
                <a:custGeom>
                  <a:avLst/>
                  <a:gdLst/>
                  <a:ahLst/>
                  <a:cxnLst>
                    <a:cxn ang="0">
                      <a:pos x="106" y="19"/>
                    </a:cxn>
                    <a:cxn ang="0">
                      <a:pos x="56" y="57"/>
                    </a:cxn>
                    <a:cxn ang="0">
                      <a:pos x="18" y="102"/>
                    </a:cxn>
                    <a:cxn ang="0">
                      <a:pos x="0" y="145"/>
                    </a:cxn>
                    <a:cxn ang="0">
                      <a:pos x="6" y="207"/>
                    </a:cxn>
                    <a:cxn ang="0">
                      <a:pos x="30" y="247"/>
                    </a:cxn>
                    <a:cxn ang="0">
                      <a:pos x="74" y="277"/>
                    </a:cxn>
                    <a:cxn ang="0">
                      <a:pos x="136" y="297"/>
                    </a:cxn>
                    <a:cxn ang="0">
                      <a:pos x="218" y="312"/>
                    </a:cxn>
                    <a:cxn ang="0">
                      <a:pos x="358" y="318"/>
                    </a:cxn>
                    <a:cxn ang="0">
                      <a:pos x="1163" y="330"/>
                    </a:cxn>
                    <a:cxn ang="0">
                      <a:pos x="1286" y="337"/>
                    </a:cxn>
                    <a:cxn ang="0">
                      <a:pos x="1394" y="347"/>
                    </a:cxn>
                    <a:cxn ang="0">
                      <a:pos x="1486" y="367"/>
                    </a:cxn>
                    <a:cxn ang="0">
                      <a:pos x="1538" y="391"/>
                    </a:cxn>
                    <a:cxn ang="0">
                      <a:pos x="1570" y="421"/>
                    </a:cxn>
                    <a:cxn ang="0">
                      <a:pos x="1592" y="463"/>
                    </a:cxn>
                    <a:cxn ang="0">
                      <a:pos x="1602" y="496"/>
                    </a:cxn>
                    <a:cxn ang="0">
                      <a:pos x="1598" y="527"/>
                    </a:cxn>
                    <a:cxn ang="0">
                      <a:pos x="1632" y="505"/>
                    </a:cxn>
                    <a:cxn ang="0">
                      <a:pos x="1660" y="476"/>
                    </a:cxn>
                    <a:cxn ang="0">
                      <a:pos x="1674" y="448"/>
                    </a:cxn>
                    <a:cxn ang="0">
                      <a:pos x="1674" y="387"/>
                    </a:cxn>
                    <a:cxn ang="0">
                      <a:pos x="1666" y="311"/>
                    </a:cxn>
                    <a:cxn ang="0">
                      <a:pos x="1650" y="254"/>
                    </a:cxn>
                    <a:cxn ang="0">
                      <a:pos x="1620" y="219"/>
                    </a:cxn>
                    <a:cxn ang="0">
                      <a:pos x="1564" y="196"/>
                    </a:cxn>
                    <a:cxn ang="0">
                      <a:pos x="1478" y="181"/>
                    </a:cxn>
                    <a:cxn ang="0">
                      <a:pos x="1364" y="173"/>
                    </a:cxn>
                    <a:cxn ang="0">
                      <a:pos x="889" y="162"/>
                    </a:cxn>
                    <a:cxn ang="0">
                      <a:pos x="447" y="155"/>
                    </a:cxn>
                    <a:cxn ang="0">
                      <a:pos x="334" y="146"/>
                    </a:cxn>
                    <a:cxn ang="0">
                      <a:pos x="244" y="130"/>
                    </a:cxn>
                    <a:cxn ang="0">
                      <a:pos x="172" y="106"/>
                    </a:cxn>
                    <a:cxn ang="0">
                      <a:pos x="134" y="76"/>
                    </a:cxn>
                    <a:cxn ang="0">
                      <a:pos x="122" y="40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676" h="527">
                      <a:moveTo>
                        <a:pt x="132" y="0"/>
                      </a:moveTo>
                      <a:lnTo>
                        <a:pt x="106" y="19"/>
                      </a:lnTo>
                      <a:lnTo>
                        <a:pt x="80" y="38"/>
                      </a:lnTo>
                      <a:lnTo>
                        <a:pt x="56" y="57"/>
                      </a:lnTo>
                      <a:lnTo>
                        <a:pt x="38" y="77"/>
                      </a:lnTo>
                      <a:lnTo>
                        <a:pt x="18" y="102"/>
                      </a:lnTo>
                      <a:lnTo>
                        <a:pt x="8" y="124"/>
                      </a:lnTo>
                      <a:lnTo>
                        <a:pt x="0" y="145"/>
                      </a:lnTo>
                      <a:lnTo>
                        <a:pt x="0" y="176"/>
                      </a:lnTo>
                      <a:lnTo>
                        <a:pt x="6" y="207"/>
                      </a:lnTo>
                      <a:lnTo>
                        <a:pt x="14" y="227"/>
                      </a:lnTo>
                      <a:lnTo>
                        <a:pt x="30" y="247"/>
                      </a:lnTo>
                      <a:lnTo>
                        <a:pt x="50" y="262"/>
                      </a:lnTo>
                      <a:lnTo>
                        <a:pt x="74" y="277"/>
                      </a:lnTo>
                      <a:lnTo>
                        <a:pt x="104" y="288"/>
                      </a:lnTo>
                      <a:lnTo>
                        <a:pt x="136" y="297"/>
                      </a:lnTo>
                      <a:lnTo>
                        <a:pt x="174" y="305"/>
                      </a:lnTo>
                      <a:lnTo>
                        <a:pt x="218" y="312"/>
                      </a:lnTo>
                      <a:lnTo>
                        <a:pt x="278" y="318"/>
                      </a:lnTo>
                      <a:lnTo>
                        <a:pt x="358" y="318"/>
                      </a:lnTo>
                      <a:lnTo>
                        <a:pt x="757" y="324"/>
                      </a:lnTo>
                      <a:lnTo>
                        <a:pt x="1163" y="330"/>
                      </a:lnTo>
                      <a:lnTo>
                        <a:pt x="1225" y="333"/>
                      </a:lnTo>
                      <a:lnTo>
                        <a:pt x="1286" y="337"/>
                      </a:lnTo>
                      <a:lnTo>
                        <a:pt x="1338" y="342"/>
                      </a:lnTo>
                      <a:lnTo>
                        <a:pt x="1394" y="347"/>
                      </a:lnTo>
                      <a:lnTo>
                        <a:pt x="1446" y="355"/>
                      </a:lnTo>
                      <a:lnTo>
                        <a:pt x="1486" y="367"/>
                      </a:lnTo>
                      <a:lnTo>
                        <a:pt x="1514" y="378"/>
                      </a:lnTo>
                      <a:lnTo>
                        <a:pt x="1538" y="391"/>
                      </a:lnTo>
                      <a:lnTo>
                        <a:pt x="1560" y="406"/>
                      </a:lnTo>
                      <a:lnTo>
                        <a:pt x="1570" y="421"/>
                      </a:lnTo>
                      <a:lnTo>
                        <a:pt x="1582" y="442"/>
                      </a:lnTo>
                      <a:lnTo>
                        <a:pt x="1592" y="463"/>
                      </a:lnTo>
                      <a:lnTo>
                        <a:pt x="1598" y="479"/>
                      </a:lnTo>
                      <a:lnTo>
                        <a:pt x="1602" y="496"/>
                      </a:lnTo>
                      <a:lnTo>
                        <a:pt x="1604" y="512"/>
                      </a:lnTo>
                      <a:lnTo>
                        <a:pt x="1598" y="527"/>
                      </a:lnTo>
                      <a:lnTo>
                        <a:pt x="1616" y="516"/>
                      </a:lnTo>
                      <a:lnTo>
                        <a:pt x="1632" y="505"/>
                      </a:lnTo>
                      <a:lnTo>
                        <a:pt x="1648" y="491"/>
                      </a:lnTo>
                      <a:lnTo>
                        <a:pt x="1660" y="476"/>
                      </a:lnTo>
                      <a:lnTo>
                        <a:pt x="1668" y="464"/>
                      </a:lnTo>
                      <a:lnTo>
                        <a:pt x="1674" y="448"/>
                      </a:lnTo>
                      <a:lnTo>
                        <a:pt x="1676" y="422"/>
                      </a:lnTo>
                      <a:lnTo>
                        <a:pt x="1674" y="387"/>
                      </a:lnTo>
                      <a:lnTo>
                        <a:pt x="1670" y="347"/>
                      </a:lnTo>
                      <a:lnTo>
                        <a:pt x="1666" y="311"/>
                      </a:lnTo>
                      <a:lnTo>
                        <a:pt x="1658" y="275"/>
                      </a:lnTo>
                      <a:lnTo>
                        <a:pt x="1650" y="254"/>
                      </a:lnTo>
                      <a:lnTo>
                        <a:pt x="1636" y="235"/>
                      </a:lnTo>
                      <a:lnTo>
                        <a:pt x="1620" y="219"/>
                      </a:lnTo>
                      <a:lnTo>
                        <a:pt x="1592" y="205"/>
                      </a:lnTo>
                      <a:lnTo>
                        <a:pt x="1564" y="196"/>
                      </a:lnTo>
                      <a:lnTo>
                        <a:pt x="1524" y="188"/>
                      </a:lnTo>
                      <a:lnTo>
                        <a:pt x="1478" y="181"/>
                      </a:lnTo>
                      <a:lnTo>
                        <a:pt x="1424" y="176"/>
                      </a:lnTo>
                      <a:lnTo>
                        <a:pt x="1364" y="173"/>
                      </a:lnTo>
                      <a:lnTo>
                        <a:pt x="1288" y="171"/>
                      </a:lnTo>
                      <a:lnTo>
                        <a:pt x="889" y="162"/>
                      </a:lnTo>
                      <a:lnTo>
                        <a:pt x="537" y="158"/>
                      </a:lnTo>
                      <a:lnTo>
                        <a:pt x="447" y="155"/>
                      </a:lnTo>
                      <a:lnTo>
                        <a:pt x="383" y="150"/>
                      </a:lnTo>
                      <a:lnTo>
                        <a:pt x="334" y="146"/>
                      </a:lnTo>
                      <a:lnTo>
                        <a:pt x="290" y="139"/>
                      </a:lnTo>
                      <a:lnTo>
                        <a:pt x="244" y="130"/>
                      </a:lnTo>
                      <a:lnTo>
                        <a:pt x="206" y="120"/>
                      </a:lnTo>
                      <a:lnTo>
                        <a:pt x="172" y="106"/>
                      </a:lnTo>
                      <a:lnTo>
                        <a:pt x="150" y="91"/>
                      </a:lnTo>
                      <a:lnTo>
                        <a:pt x="134" y="76"/>
                      </a:lnTo>
                      <a:lnTo>
                        <a:pt x="124" y="57"/>
                      </a:lnTo>
                      <a:lnTo>
                        <a:pt x="122" y="40"/>
                      </a:lnTo>
                      <a:lnTo>
                        <a:pt x="124" y="24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28"/>
                <p:cNvSpPr>
                  <a:spLocks/>
                </p:cNvSpPr>
                <p:nvPr/>
              </p:nvSpPr>
              <p:spPr bwMode="auto">
                <a:xfrm>
                  <a:off x="2448" y="1733"/>
                  <a:ext cx="858" cy="494"/>
                </a:xfrm>
                <a:custGeom>
                  <a:avLst/>
                  <a:gdLst/>
                  <a:ahLst/>
                  <a:cxnLst>
                    <a:cxn ang="0">
                      <a:pos x="102" y="13"/>
                    </a:cxn>
                    <a:cxn ang="0">
                      <a:pos x="44" y="56"/>
                    </a:cxn>
                    <a:cxn ang="0">
                      <a:pos x="12" y="96"/>
                    </a:cxn>
                    <a:cxn ang="0">
                      <a:pos x="2" y="150"/>
                    </a:cxn>
                    <a:cxn ang="0">
                      <a:pos x="4" y="208"/>
                    </a:cxn>
                    <a:cxn ang="0">
                      <a:pos x="28" y="247"/>
                    </a:cxn>
                    <a:cxn ang="0">
                      <a:pos x="76" y="276"/>
                    </a:cxn>
                    <a:cxn ang="0">
                      <a:pos x="136" y="296"/>
                    </a:cxn>
                    <a:cxn ang="0">
                      <a:pos x="224" y="310"/>
                    </a:cxn>
                    <a:cxn ang="0">
                      <a:pos x="358" y="314"/>
                    </a:cxn>
                    <a:cxn ang="0">
                      <a:pos x="1191" y="329"/>
                    </a:cxn>
                    <a:cxn ang="0">
                      <a:pos x="1312" y="336"/>
                    </a:cxn>
                    <a:cxn ang="0">
                      <a:pos x="1428" y="347"/>
                    </a:cxn>
                    <a:cxn ang="0">
                      <a:pos x="1512" y="363"/>
                    </a:cxn>
                    <a:cxn ang="0">
                      <a:pos x="1572" y="388"/>
                    </a:cxn>
                    <a:cxn ang="0">
                      <a:pos x="1608" y="419"/>
                    </a:cxn>
                    <a:cxn ang="0">
                      <a:pos x="1630" y="462"/>
                    </a:cxn>
                    <a:cxn ang="0">
                      <a:pos x="1638" y="494"/>
                    </a:cxn>
                    <a:cxn ang="0">
                      <a:pos x="1686" y="469"/>
                    </a:cxn>
                    <a:cxn ang="0">
                      <a:pos x="1710" y="442"/>
                    </a:cxn>
                    <a:cxn ang="0">
                      <a:pos x="1714" y="385"/>
                    </a:cxn>
                    <a:cxn ang="0">
                      <a:pos x="1706" y="310"/>
                    </a:cxn>
                    <a:cxn ang="0">
                      <a:pos x="1690" y="254"/>
                    </a:cxn>
                    <a:cxn ang="0">
                      <a:pos x="1654" y="218"/>
                    </a:cxn>
                    <a:cxn ang="0">
                      <a:pos x="1602" y="197"/>
                    </a:cxn>
                    <a:cxn ang="0">
                      <a:pos x="1514" y="182"/>
                    </a:cxn>
                    <a:cxn ang="0">
                      <a:pos x="1396" y="174"/>
                    </a:cxn>
                    <a:cxn ang="0">
                      <a:pos x="909" y="163"/>
                    </a:cxn>
                    <a:cxn ang="0">
                      <a:pos x="455" y="156"/>
                    </a:cxn>
                    <a:cxn ang="0">
                      <a:pos x="342" y="147"/>
                    </a:cxn>
                    <a:cxn ang="0">
                      <a:pos x="248" y="131"/>
                    </a:cxn>
                    <a:cxn ang="0">
                      <a:pos x="174" y="107"/>
                    </a:cxn>
                    <a:cxn ang="0">
                      <a:pos x="134" y="77"/>
                    </a:cxn>
                    <a:cxn ang="0">
                      <a:pos x="120" y="42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716" h="494">
                      <a:moveTo>
                        <a:pt x="132" y="0"/>
                      </a:moveTo>
                      <a:lnTo>
                        <a:pt x="102" y="13"/>
                      </a:lnTo>
                      <a:lnTo>
                        <a:pt x="70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6"/>
                      </a:lnTo>
                      <a:lnTo>
                        <a:pt x="2" y="119"/>
                      </a:lnTo>
                      <a:lnTo>
                        <a:pt x="2" y="150"/>
                      </a:lnTo>
                      <a:lnTo>
                        <a:pt x="0" y="180"/>
                      </a:lnTo>
                      <a:lnTo>
                        <a:pt x="4" y="208"/>
                      </a:lnTo>
                      <a:lnTo>
                        <a:pt x="12" y="227"/>
                      </a:lnTo>
                      <a:lnTo>
                        <a:pt x="28" y="247"/>
                      </a:lnTo>
                      <a:lnTo>
                        <a:pt x="48" y="262"/>
                      </a:lnTo>
                      <a:lnTo>
                        <a:pt x="76" y="276"/>
                      </a:lnTo>
                      <a:lnTo>
                        <a:pt x="104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58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2" y="336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12" y="363"/>
                      </a:lnTo>
                      <a:lnTo>
                        <a:pt x="1548" y="376"/>
                      </a:lnTo>
                      <a:lnTo>
                        <a:pt x="1572" y="388"/>
                      </a:lnTo>
                      <a:lnTo>
                        <a:pt x="1594" y="403"/>
                      </a:lnTo>
                      <a:lnTo>
                        <a:pt x="1608" y="419"/>
                      </a:lnTo>
                      <a:lnTo>
                        <a:pt x="1620" y="441"/>
                      </a:lnTo>
                      <a:lnTo>
                        <a:pt x="1630" y="462"/>
                      </a:lnTo>
                      <a:lnTo>
                        <a:pt x="1636" y="478"/>
                      </a:lnTo>
                      <a:lnTo>
                        <a:pt x="1638" y="494"/>
                      </a:lnTo>
                      <a:lnTo>
                        <a:pt x="1670" y="480"/>
                      </a:lnTo>
                      <a:lnTo>
                        <a:pt x="1686" y="469"/>
                      </a:lnTo>
                      <a:lnTo>
                        <a:pt x="1700" y="457"/>
                      </a:lnTo>
                      <a:lnTo>
                        <a:pt x="1710" y="442"/>
                      </a:lnTo>
                      <a:lnTo>
                        <a:pt x="1716" y="421"/>
                      </a:lnTo>
                      <a:lnTo>
                        <a:pt x="1714" y="385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4"/>
                      </a:lnTo>
                      <a:lnTo>
                        <a:pt x="1676" y="235"/>
                      </a:lnTo>
                      <a:lnTo>
                        <a:pt x="1654" y="218"/>
                      </a:lnTo>
                      <a:lnTo>
                        <a:pt x="1630" y="206"/>
                      </a:lnTo>
                      <a:lnTo>
                        <a:pt x="1602" y="197"/>
                      </a:lnTo>
                      <a:lnTo>
                        <a:pt x="1560" y="189"/>
                      </a:lnTo>
                      <a:lnTo>
                        <a:pt x="1514" y="182"/>
                      </a:lnTo>
                      <a:lnTo>
                        <a:pt x="1458" y="177"/>
                      </a:lnTo>
                      <a:lnTo>
                        <a:pt x="1396" y="174"/>
                      </a:lnTo>
                      <a:lnTo>
                        <a:pt x="1318" y="172"/>
                      </a:lnTo>
                      <a:lnTo>
                        <a:pt x="909" y="163"/>
                      </a:lnTo>
                      <a:lnTo>
                        <a:pt x="549" y="159"/>
                      </a:lnTo>
                      <a:lnTo>
                        <a:pt x="455" y="156"/>
                      </a:lnTo>
                      <a:lnTo>
                        <a:pt x="398" y="153"/>
                      </a:lnTo>
                      <a:lnTo>
                        <a:pt x="342" y="147"/>
                      </a:lnTo>
                      <a:lnTo>
                        <a:pt x="294" y="140"/>
                      </a:lnTo>
                      <a:lnTo>
                        <a:pt x="248" y="131"/>
                      </a:lnTo>
                      <a:lnTo>
                        <a:pt x="208" y="121"/>
                      </a:lnTo>
                      <a:lnTo>
                        <a:pt x="174" y="107"/>
                      </a:lnTo>
                      <a:lnTo>
                        <a:pt x="150" y="92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29"/>
                <p:cNvSpPr>
                  <a:spLocks/>
                </p:cNvSpPr>
                <p:nvPr/>
              </p:nvSpPr>
              <p:spPr bwMode="auto">
                <a:xfrm>
                  <a:off x="2442" y="2547"/>
                  <a:ext cx="858" cy="525"/>
                </a:xfrm>
                <a:custGeom>
                  <a:avLst/>
                  <a:gdLst/>
                  <a:ahLst/>
                  <a:cxnLst>
                    <a:cxn ang="0">
                      <a:pos x="104" y="13"/>
                    </a:cxn>
                    <a:cxn ang="0">
                      <a:pos x="44" y="56"/>
                    </a:cxn>
                    <a:cxn ang="0">
                      <a:pos x="12" y="95"/>
                    </a:cxn>
                    <a:cxn ang="0">
                      <a:pos x="0" y="145"/>
                    </a:cxn>
                    <a:cxn ang="0">
                      <a:pos x="4" y="207"/>
                    </a:cxn>
                    <a:cxn ang="0">
                      <a:pos x="28" y="246"/>
                    </a:cxn>
                    <a:cxn ang="0">
                      <a:pos x="74" y="276"/>
                    </a:cxn>
                    <a:cxn ang="0">
                      <a:pos x="136" y="296"/>
                    </a:cxn>
                    <a:cxn ang="0">
                      <a:pos x="224" y="310"/>
                    </a:cxn>
                    <a:cxn ang="0">
                      <a:pos x="360" y="314"/>
                    </a:cxn>
                    <a:cxn ang="0">
                      <a:pos x="1191" y="329"/>
                    </a:cxn>
                    <a:cxn ang="0">
                      <a:pos x="1319" y="337"/>
                    </a:cxn>
                    <a:cxn ang="0">
                      <a:pos x="1428" y="347"/>
                    </a:cxn>
                    <a:cxn ang="0">
                      <a:pos x="1522" y="367"/>
                    </a:cxn>
                    <a:cxn ang="0">
                      <a:pos x="1576" y="390"/>
                    </a:cxn>
                    <a:cxn ang="0">
                      <a:pos x="1610" y="419"/>
                    </a:cxn>
                    <a:cxn ang="0">
                      <a:pos x="1630" y="461"/>
                    </a:cxn>
                    <a:cxn ang="0">
                      <a:pos x="1642" y="494"/>
                    </a:cxn>
                    <a:cxn ang="0">
                      <a:pos x="1636" y="525"/>
                    </a:cxn>
                    <a:cxn ang="0">
                      <a:pos x="1672" y="503"/>
                    </a:cxn>
                    <a:cxn ang="0">
                      <a:pos x="1700" y="474"/>
                    </a:cxn>
                    <a:cxn ang="0">
                      <a:pos x="1714" y="446"/>
                    </a:cxn>
                    <a:cxn ang="0">
                      <a:pos x="1714" y="386"/>
                    </a:cxn>
                    <a:cxn ang="0">
                      <a:pos x="1706" y="310"/>
                    </a:cxn>
                    <a:cxn ang="0">
                      <a:pos x="1690" y="253"/>
                    </a:cxn>
                    <a:cxn ang="0">
                      <a:pos x="1654" y="217"/>
                    </a:cxn>
                    <a:cxn ang="0">
                      <a:pos x="1602" y="196"/>
                    </a:cxn>
                    <a:cxn ang="0">
                      <a:pos x="1514" y="181"/>
                    </a:cxn>
                    <a:cxn ang="0">
                      <a:pos x="1396" y="173"/>
                    </a:cxn>
                    <a:cxn ang="0">
                      <a:pos x="909" y="162"/>
                    </a:cxn>
                    <a:cxn ang="0">
                      <a:pos x="455" y="155"/>
                    </a:cxn>
                    <a:cxn ang="0">
                      <a:pos x="342" y="146"/>
                    </a:cxn>
                    <a:cxn ang="0">
                      <a:pos x="248" y="130"/>
                    </a:cxn>
                    <a:cxn ang="0">
                      <a:pos x="174" y="106"/>
                    </a:cxn>
                    <a:cxn ang="0">
                      <a:pos x="134" y="77"/>
                    </a:cxn>
                    <a:cxn ang="0">
                      <a:pos x="120" y="42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716" h="525">
                      <a:moveTo>
                        <a:pt x="132" y="0"/>
                      </a:moveTo>
                      <a:lnTo>
                        <a:pt x="104" y="13"/>
                      </a:lnTo>
                      <a:lnTo>
                        <a:pt x="68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5"/>
                      </a:lnTo>
                      <a:lnTo>
                        <a:pt x="2" y="118"/>
                      </a:lnTo>
                      <a:lnTo>
                        <a:pt x="0" y="145"/>
                      </a:lnTo>
                      <a:lnTo>
                        <a:pt x="0" y="179"/>
                      </a:lnTo>
                      <a:lnTo>
                        <a:pt x="4" y="207"/>
                      </a:lnTo>
                      <a:lnTo>
                        <a:pt x="12" y="226"/>
                      </a:lnTo>
                      <a:lnTo>
                        <a:pt x="28" y="246"/>
                      </a:lnTo>
                      <a:lnTo>
                        <a:pt x="48" y="261"/>
                      </a:lnTo>
                      <a:lnTo>
                        <a:pt x="74" y="276"/>
                      </a:lnTo>
                      <a:lnTo>
                        <a:pt x="106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60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9" y="337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22" y="367"/>
                      </a:lnTo>
                      <a:lnTo>
                        <a:pt x="1554" y="378"/>
                      </a:lnTo>
                      <a:lnTo>
                        <a:pt x="1576" y="390"/>
                      </a:lnTo>
                      <a:lnTo>
                        <a:pt x="1598" y="404"/>
                      </a:lnTo>
                      <a:lnTo>
                        <a:pt x="1610" y="419"/>
                      </a:lnTo>
                      <a:lnTo>
                        <a:pt x="1620" y="440"/>
                      </a:lnTo>
                      <a:lnTo>
                        <a:pt x="1630" y="461"/>
                      </a:lnTo>
                      <a:lnTo>
                        <a:pt x="1636" y="477"/>
                      </a:lnTo>
                      <a:lnTo>
                        <a:pt x="1642" y="494"/>
                      </a:lnTo>
                      <a:lnTo>
                        <a:pt x="1644" y="510"/>
                      </a:lnTo>
                      <a:lnTo>
                        <a:pt x="1636" y="525"/>
                      </a:lnTo>
                      <a:lnTo>
                        <a:pt x="1656" y="514"/>
                      </a:lnTo>
                      <a:lnTo>
                        <a:pt x="1672" y="503"/>
                      </a:lnTo>
                      <a:lnTo>
                        <a:pt x="1688" y="489"/>
                      </a:lnTo>
                      <a:lnTo>
                        <a:pt x="1700" y="474"/>
                      </a:lnTo>
                      <a:lnTo>
                        <a:pt x="1708" y="462"/>
                      </a:lnTo>
                      <a:lnTo>
                        <a:pt x="1714" y="446"/>
                      </a:lnTo>
                      <a:lnTo>
                        <a:pt x="1716" y="420"/>
                      </a:lnTo>
                      <a:lnTo>
                        <a:pt x="1714" y="386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3"/>
                      </a:lnTo>
                      <a:lnTo>
                        <a:pt x="1676" y="234"/>
                      </a:lnTo>
                      <a:lnTo>
                        <a:pt x="1654" y="217"/>
                      </a:lnTo>
                      <a:lnTo>
                        <a:pt x="1630" y="205"/>
                      </a:lnTo>
                      <a:lnTo>
                        <a:pt x="1602" y="196"/>
                      </a:lnTo>
                      <a:lnTo>
                        <a:pt x="1560" y="188"/>
                      </a:lnTo>
                      <a:lnTo>
                        <a:pt x="1514" y="181"/>
                      </a:lnTo>
                      <a:lnTo>
                        <a:pt x="1458" y="176"/>
                      </a:lnTo>
                      <a:lnTo>
                        <a:pt x="1396" y="173"/>
                      </a:lnTo>
                      <a:lnTo>
                        <a:pt x="1319" y="171"/>
                      </a:lnTo>
                      <a:lnTo>
                        <a:pt x="909" y="162"/>
                      </a:lnTo>
                      <a:lnTo>
                        <a:pt x="549" y="158"/>
                      </a:lnTo>
                      <a:lnTo>
                        <a:pt x="455" y="155"/>
                      </a:lnTo>
                      <a:lnTo>
                        <a:pt x="398" y="152"/>
                      </a:lnTo>
                      <a:lnTo>
                        <a:pt x="342" y="146"/>
                      </a:lnTo>
                      <a:lnTo>
                        <a:pt x="294" y="139"/>
                      </a:lnTo>
                      <a:lnTo>
                        <a:pt x="248" y="130"/>
                      </a:lnTo>
                      <a:lnTo>
                        <a:pt x="208" y="120"/>
                      </a:lnTo>
                      <a:lnTo>
                        <a:pt x="174" y="106"/>
                      </a:lnTo>
                      <a:lnTo>
                        <a:pt x="150" y="91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30"/>
                <p:cNvSpPr>
                  <a:spLocks/>
                </p:cNvSpPr>
                <p:nvPr/>
              </p:nvSpPr>
              <p:spPr bwMode="auto">
                <a:xfrm>
                  <a:off x="2463" y="2146"/>
                  <a:ext cx="838" cy="524"/>
                </a:xfrm>
                <a:custGeom>
                  <a:avLst/>
                  <a:gdLst/>
                  <a:ahLst/>
                  <a:cxnLst>
                    <a:cxn ang="0">
                      <a:pos x="104" y="18"/>
                    </a:cxn>
                    <a:cxn ang="0">
                      <a:pos x="50" y="48"/>
                    </a:cxn>
                    <a:cxn ang="0">
                      <a:pos x="16" y="90"/>
                    </a:cxn>
                    <a:cxn ang="0">
                      <a:pos x="0" y="143"/>
                    </a:cxn>
                    <a:cxn ang="0">
                      <a:pos x="6" y="204"/>
                    </a:cxn>
                    <a:cxn ang="0">
                      <a:pos x="30" y="244"/>
                    </a:cxn>
                    <a:cxn ang="0">
                      <a:pos x="74" y="274"/>
                    </a:cxn>
                    <a:cxn ang="0">
                      <a:pos x="136" y="294"/>
                    </a:cxn>
                    <a:cxn ang="0">
                      <a:pos x="222" y="308"/>
                    </a:cxn>
                    <a:cxn ang="0">
                      <a:pos x="352" y="312"/>
                    </a:cxn>
                    <a:cxn ang="0">
                      <a:pos x="1163" y="327"/>
                    </a:cxn>
                    <a:cxn ang="0">
                      <a:pos x="1288" y="334"/>
                    </a:cxn>
                    <a:cxn ang="0">
                      <a:pos x="1394" y="345"/>
                    </a:cxn>
                    <a:cxn ang="0">
                      <a:pos x="1486" y="365"/>
                    </a:cxn>
                    <a:cxn ang="0">
                      <a:pos x="1538" y="389"/>
                    </a:cxn>
                    <a:cxn ang="0">
                      <a:pos x="1572" y="419"/>
                    </a:cxn>
                    <a:cxn ang="0">
                      <a:pos x="1592" y="461"/>
                    </a:cxn>
                    <a:cxn ang="0">
                      <a:pos x="1602" y="493"/>
                    </a:cxn>
                    <a:cxn ang="0">
                      <a:pos x="1598" y="524"/>
                    </a:cxn>
                    <a:cxn ang="0">
                      <a:pos x="1632" y="502"/>
                    </a:cxn>
                    <a:cxn ang="0">
                      <a:pos x="1660" y="474"/>
                    </a:cxn>
                    <a:cxn ang="0">
                      <a:pos x="1674" y="446"/>
                    </a:cxn>
                    <a:cxn ang="0">
                      <a:pos x="1674" y="385"/>
                    </a:cxn>
                    <a:cxn ang="0">
                      <a:pos x="1666" y="308"/>
                    </a:cxn>
                    <a:cxn ang="0">
                      <a:pos x="1650" y="251"/>
                    </a:cxn>
                    <a:cxn ang="0">
                      <a:pos x="1614" y="215"/>
                    </a:cxn>
                    <a:cxn ang="0">
                      <a:pos x="1564" y="193"/>
                    </a:cxn>
                    <a:cxn ang="0">
                      <a:pos x="1478" y="178"/>
                    </a:cxn>
                    <a:cxn ang="0">
                      <a:pos x="1364" y="170"/>
                    </a:cxn>
                    <a:cxn ang="0">
                      <a:pos x="889" y="160"/>
                    </a:cxn>
                    <a:cxn ang="0">
                      <a:pos x="447" y="153"/>
                    </a:cxn>
                    <a:cxn ang="0">
                      <a:pos x="334" y="144"/>
                    </a:cxn>
                    <a:cxn ang="0">
                      <a:pos x="244" y="128"/>
                    </a:cxn>
                    <a:cxn ang="0">
                      <a:pos x="172" y="104"/>
                    </a:cxn>
                    <a:cxn ang="0">
                      <a:pos x="134" y="74"/>
                    </a:cxn>
                    <a:cxn ang="0">
                      <a:pos x="122" y="38"/>
                    </a:cxn>
                    <a:cxn ang="0">
                      <a:pos x="158" y="0"/>
                    </a:cxn>
                  </a:cxnLst>
                  <a:rect l="0" t="0" r="r" b="b"/>
                  <a:pathLst>
                    <a:path w="1676" h="524">
                      <a:moveTo>
                        <a:pt x="158" y="0"/>
                      </a:moveTo>
                      <a:lnTo>
                        <a:pt x="104" y="18"/>
                      </a:lnTo>
                      <a:lnTo>
                        <a:pt x="72" y="33"/>
                      </a:lnTo>
                      <a:lnTo>
                        <a:pt x="50" y="48"/>
                      </a:lnTo>
                      <a:lnTo>
                        <a:pt x="32" y="66"/>
                      </a:lnTo>
                      <a:lnTo>
                        <a:pt x="16" y="90"/>
                      </a:lnTo>
                      <a:lnTo>
                        <a:pt x="8" y="122"/>
                      </a:lnTo>
                      <a:lnTo>
                        <a:pt x="0" y="143"/>
                      </a:lnTo>
                      <a:lnTo>
                        <a:pt x="0" y="173"/>
                      </a:lnTo>
                      <a:lnTo>
                        <a:pt x="6" y="204"/>
                      </a:lnTo>
                      <a:lnTo>
                        <a:pt x="14" y="224"/>
                      </a:lnTo>
                      <a:lnTo>
                        <a:pt x="30" y="244"/>
                      </a:lnTo>
                      <a:lnTo>
                        <a:pt x="50" y="259"/>
                      </a:lnTo>
                      <a:lnTo>
                        <a:pt x="74" y="274"/>
                      </a:lnTo>
                      <a:lnTo>
                        <a:pt x="104" y="285"/>
                      </a:lnTo>
                      <a:lnTo>
                        <a:pt x="136" y="294"/>
                      </a:lnTo>
                      <a:lnTo>
                        <a:pt x="174" y="302"/>
                      </a:lnTo>
                      <a:lnTo>
                        <a:pt x="222" y="308"/>
                      </a:lnTo>
                      <a:lnTo>
                        <a:pt x="276" y="311"/>
                      </a:lnTo>
                      <a:lnTo>
                        <a:pt x="352" y="312"/>
                      </a:lnTo>
                      <a:lnTo>
                        <a:pt x="757" y="321"/>
                      </a:lnTo>
                      <a:lnTo>
                        <a:pt x="1163" y="327"/>
                      </a:lnTo>
                      <a:lnTo>
                        <a:pt x="1225" y="330"/>
                      </a:lnTo>
                      <a:lnTo>
                        <a:pt x="1288" y="334"/>
                      </a:lnTo>
                      <a:lnTo>
                        <a:pt x="1338" y="339"/>
                      </a:lnTo>
                      <a:lnTo>
                        <a:pt x="1394" y="345"/>
                      </a:lnTo>
                      <a:lnTo>
                        <a:pt x="1446" y="353"/>
                      </a:lnTo>
                      <a:lnTo>
                        <a:pt x="1486" y="365"/>
                      </a:lnTo>
                      <a:lnTo>
                        <a:pt x="1518" y="376"/>
                      </a:lnTo>
                      <a:lnTo>
                        <a:pt x="1538" y="389"/>
                      </a:lnTo>
                      <a:lnTo>
                        <a:pt x="1560" y="404"/>
                      </a:lnTo>
                      <a:lnTo>
                        <a:pt x="1572" y="419"/>
                      </a:lnTo>
                      <a:lnTo>
                        <a:pt x="1582" y="438"/>
                      </a:lnTo>
                      <a:lnTo>
                        <a:pt x="1592" y="461"/>
                      </a:lnTo>
                      <a:lnTo>
                        <a:pt x="1598" y="477"/>
                      </a:lnTo>
                      <a:lnTo>
                        <a:pt x="1602" y="493"/>
                      </a:lnTo>
                      <a:lnTo>
                        <a:pt x="1604" y="509"/>
                      </a:lnTo>
                      <a:lnTo>
                        <a:pt x="1598" y="524"/>
                      </a:lnTo>
                      <a:lnTo>
                        <a:pt x="1616" y="513"/>
                      </a:lnTo>
                      <a:lnTo>
                        <a:pt x="1632" y="502"/>
                      </a:lnTo>
                      <a:lnTo>
                        <a:pt x="1648" y="488"/>
                      </a:lnTo>
                      <a:lnTo>
                        <a:pt x="1660" y="474"/>
                      </a:lnTo>
                      <a:lnTo>
                        <a:pt x="1668" y="462"/>
                      </a:lnTo>
                      <a:lnTo>
                        <a:pt x="1674" y="446"/>
                      </a:lnTo>
                      <a:lnTo>
                        <a:pt x="1676" y="420"/>
                      </a:lnTo>
                      <a:lnTo>
                        <a:pt x="1674" y="385"/>
                      </a:lnTo>
                      <a:lnTo>
                        <a:pt x="1670" y="345"/>
                      </a:lnTo>
                      <a:lnTo>
                        <a:pt x="1666" y="308"/>
                      </a:lnTo>
                      <a:lnTo>
                        <a:pt x="1658" y="272"/>
                      </a:lnTo>
                      <a:lnTo>
                        <a:pt x="1650" y="251"/>
                      </a:lnTo>
                      <a:lnTo>
                        <a:pt x="1636" y="232"/>
                      </a:lnTo>
                      <a:lnTo>
                        <a:pt x="1614" y="215"/>
                      </a:lnTo>
                      <a:lnTo>
                        <a:pt x="1592" y="202"/>
                      </a:lnTo>
                      <a:lnTo>
                        <a:pt x="1564" y="193"/>
                      </a:lnTo>
                      <a:lnTo>
                        <a:pt x="1524" y="185"/>
                      </a:lnTo>
                      <a:lnTo>
                        <a:pt x="1478" y="178"/>
                      </a:lnTo>
                      <a:lnTo>
                        <a:pt x="1424" y="173"/>
                      </a:lnTo>
                      <a:lnTo>
                        <a:pt x="1364" y="170"/>
                      </a:lnTo>
                      <a:lnTo>
                        <a:pt x="1288" y="168"/>
                      </a:lnTo>
                      <a:lnTo>
                        <a:pt x="889" y="160"/>
                      </a:lnTo>
                      <a:lnTo>
                        <a:pt x="537" y="156"/>
                      </a:lnTo>
                      <a:lnTo>
                        <a:pt x="447" y="153"/>
                      </a:lnTo>
                      <a:lnTo>
                        <a:pt x="384" y="150"/>
                      </a:lnTo>
                      <a:lnTo>
                        <a:pt x="334" y="144"/>
                      </a:lnTo>
                      <a:lnTo>
                        <a:pt x="290" y="137"/>
                      </a:lnTo>
                      <a:lnTo>
                        <a:pt x="244" y="128"/>
                      </a:lnTo>
                      <a:lnTo>
                        <a:pt x="206" y="118"/>
                      </a:lnTo>
                      <a:lnTo>
                        <a:pt x="172" y="104"/>
                      </a:lnTo>
                      <a:lnTo>
                        <a:pt x="150" y="89"/>
                      </a:lnTo>
                      <a:lnTo>
                        <a:pt x="134" y="74"/>
                      </a:lnTo>
                      <a:lnTo>
                        <a:pt x="124" y="55"/>
                      </a:lnTo>
                      <a:lnTo>
                        <a:pt x="122" y="38"/>
                      </a:lnTo>
                      <a:lnTo>
                        <a:pt x="124" y="21"/>
                      </a:lnTo>
                      <a:lnTo>
                        <a:pt x="15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4" name="Flowchart: Punched Tape 73"/>
          <p:cNvSpPr/>
          <p:nvPr/>
        </p:nvSpPr>
        <p:spPr>
          <a:xfrm rot="1167081">
            <a:off x="1232982" y="4245590"/>
            <a:ext cx="1295400" cy="304800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4"/>
          <p:cNvGrpSpPr/>
          <p:nvPr/>
        </p:nvGrpSpPr>
        <p:grpSpPr>
          <a:xfrm>
            <a:off x="0" y="1066800"/>
            <a:ext cx="9144000" cy="1652588"/>
            <a:chOff x="304800" y="1066800"/>
            <a:chExt cx="9024556" cy="165258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392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03042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163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1284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0405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9526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48647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97768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46889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9601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4513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3" name="Group 15"/>
          <p:cNvGrpSpPr/>
          <p:nvPr/>
        </p:nvGrpSpPr>
        <p:grpSpPr>
          <a:xfrm>
            <a:off x="3434502" y="2250717"/>
            <a:ext cx="685800" cy="390525"/>
            <a:chOff x="3429000" y="5410200"/>
            <a:chExt cx="838200" cy="457200"/>
          </a:xfrm>
        </p:grpSpPr>
        <p:sp>
          <p:nvSpPr>
            <p:cNvPr id="17" name="Rounded Rectangle 16"/>
            <p:cNvSpPr/>
            <p:nvPr/>
          </p:nvSpPr>
          <p:spPr>
            <a:xfrm>
              <a:off x="3429000" y="5410200"/>
              <a:ext cx="457200" cy="457200"/>
            </a:xfrm>
            <a:prstGeom prst="roundRect">
              <a:avLst/>
            </a:prstGeom>
            <a:solidFill>
              <a:srgbClr val="00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8" name="Snip and Round Single Corner Rectangle 17"/>
            <p:cNvSpPr/>
            <p:nvPr/>
          </p:nvSpPr>
          <p:spPr>
            <a:xfrm>
              <a:off x="3886200" y="5410200"/>
              <a:ext cx="381000" cy="457200"/>
            </a:xfrm>
            <a:prstGeom prst="snipRoundRect">
              <a:avLst>
                <a:gd name="adj1" fmla="val 16667"/>
                <a:gd name="adj2" fmla="val 41667"/>
              </a:avLst>
            </a:prstGeom>
            <a:solidFill>
              <a:srgbClr val="33CC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g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24" name="Group 32"/>
          <p:cNvGrpSpPr/>
          <p:nvPr/>
        </p:nvGrpSpPr>
        <p:grpSpPr>
          <a:xfrm>
            <a:off x="4392612" y="1938337"/>
            <a:ext cx="1017588" cy="576263"/>
            <a:chOff x="2411412" y="5105400"/>
            <a:chExt cx="1017588" cy="57626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412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2752725" y="5105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a</a:t>
              </a:r>
              <a:endParaRPr lang="en-US" b="1" dirty="0">
                <a:latin typeface="Symbol" pitchFamily="18" charset="2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143000"/>
            <a:ext cx="9350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Group 40"/>
          <p:cNvGrpSpPr/>
          <p:nvPr/>
        </p:nvGrpSpPr>
        <p:grpSpPr>
          <a:xfrm>
            <a:off x="1371600" y="2847975"/>
            <a:ext cx="442792" cy="200025"/>
            <a:chOff x="3784242" y="3886200"/>
            <a:chExt cx="487071" cy="228600"/>
          </a:xfrm>
          <a:solidFill>
            <a:srgbClr val="FF0000"/>
          </a:solidFill>
        </p:grpSpPr>
        <p:sp>
          <p:nvSpPr>
            <p:cNvPr id="42" name="Oval 41"/>
            <p:cNvSpPr/>
            <p:nvPr/>
          </p:nvSpPr>
          <p:spPr>
            <a:xfrm>
              <a:off x="4026459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784242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2962" y="1587321"/>
            <a:ext cx="5540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TextBox 50"/>
          <p:cNvSpPr txBox="1"/>
          <p:nvPr/>
        </p:nvSpPr>
        <p:spPr>
          <a:xfrm>
            <a:off x="7010400" y="232141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43800" y="233644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543800" y="2602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01040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47800" y="14478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R</a:t>
            </a:r>
            <a:endParaRPr lang="en-US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36725" y="171181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E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1447800" y="990600"/>
            <a:ext cx="3048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46"/>
          <p:cNvGrpSpPr/>
          <p:nvPr/>
        </p:nvGrpSpPr>
        <p:grpSpPr>
          <a:xfrm>
            <a:off x="4567025" y="2273121"/>
            <a:ext cx="690775" cy="200025"/>
            <a:chOff x="4567025" y="3657600"/>
            <a:chExt cx="690775" cy="200025"/>
          </a:xfrm>
        </p:grpSpPr>
        <p:sp>
          <p:nvSpPr>
            <p:cNvPr id="64" name="Oval 63"/>
            <p:cNvSpPr/>
            <p:nvPr/>
          </p:nvSpPr>
          <p:spPr>
            <a:xfrm>
              <a:off x="456702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80111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03520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3158" y="1600200"/>
            <a:ext cx="762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Hexagon 47"/>
          <p:cNvSpPr/>
          <p:nvPr/>
        </p:nvSpPr>
        <p:spPr>
          <a:xfrm rot="1253932">
            <a:off x="6373375" y="2492764"/>
            <a:ext cx="367742" cy="341285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7187" y="3505200"/>
            <a:ext cx="658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TextBox 53"/>
          <p:cNvSpPr txBox="1"/>
          <p:nvPr/>
        </p:nvSpPr>
        <p:spPr>
          <a:xfrm>
            <a:off x="6705600" y="2895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cAMP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58" name="Hexagon 57"/>
          <p:cNvSpPr/>
          <p:nvPr/>
        </p:nvSpPr>
        <p:spPr>
          <a:xfrm rot="1253932">
            <a:off x="6906775" y="3407164"/>
            <a:ext cx="367742" cy="341285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Hexagon 59"/>
          <p:cNvSpPr/>
          <p:nvPr/>
        </p:nvSpPr>
        <p:spPr>
          <a:xfrm rot="1253932">
            <a:off x="6678175" y="3788164"/>
            <a:ext cx="367742" cy="341285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Hexagon 66"/>
          <p:cNvSpPr/>
          <p:nvPr/>
        </p:nvSpPr>
        <p:spPr>
          <a:xfrm rot="1253932">
            <a:off x="6906776" y="3711964"/>
            <a:ext cx="367742" cy="341285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181600" y="4976473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  <a:latin typeface="Bernard MT Condensed" pitchFamily="18" charset="0"/>
              </a:rPr>
              <a:t>PKA</a:t>
            </a:r>
            <a:endParaRPr lang="en-US" sz="28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pic>
        <p:nvPicPr>
          <p:cNvPr id="69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401"/>
          <a:stretch>
            <a:fillRect/>
          </a:stretch>
        </p:blipFill>
        <p:spPr bwMode="auto">
          <a:xfrm rot="774028">
            <a:off x="5080296" y="3933063"/>
            <a:ext cx="450202" cy="287509"/>
          </a:xfrm>
          <a:prstGeom prst="rect">
            <a:avLst/>
          </a:prstGeom>
          <a:noFill/>
        </p:spPr>
      </p:pic>
      <p:sp>
        <p:nvSpPr>
          <p:cNvPr id="75" name="Rectangle 74"/>
          <p:cNvSpPr/>
          <p:nvPr/>
        </p:nvSpPr>
        <p:spPr>
          <a:xfrm>
            <a:off x="6096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810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401"/>
          <a:stretch>
            <a:fillRect/>
          </a:stretch>
        </p:blipFill>
        <p:spPr bwMode="auto">
          <a:xfrm rot="774028">
            <a:off x="5106055" y="3933063"/>
            <a:ext cx="450202" cy="287509"/>
          </a:xfrm>
          <a:prstGeom prst="rect">
            <a:avLst/>
          </a:prstGeom>
          <a:noFill/>
        </p:spPr>
      </p:pic>
      <p:sp>
        <p:nvSpPr>
          <p:cNvPr id="93" name="Lightning Bolt 92"/>
          <p:cNvSpPr/>
          <p:nvPr/>
        </p:nvSpPr>
        <p:spPr>
          <a:xfrm rot="4656380">
            <a:off x="5010723" y="5603021"/>
            <a:ext cx="622818" cy="1447800"/>
          </a:xfrm>
          <a:prstGeom prst="lightningBolt">
            <a:avLst/>
          </a:prstGeom>
          <a:gradFill>
            <a:gsLst>
              <a:gs pos="0">
                <a:srgbClr val="FFC000"/>
              </a:gs>
              <a:gs pos="50000">
                <a:srgbClr val="FFC000"/>
              </a:gs>
              <a:gs pos="100000">
                <a:srgbClr val="CC00FF">
                  <a:tint val="23500"/>
                  <a:satMod val="160000"/>
                </a:srgbClr>
              </a:gs>
            </a:gsLst>
            <a:path path="rect">
              <a:fillToRect l="100000" t="100000"/>
            </a:path>
          </a:gradFill>
          <a:ln>
            <a:solidFill>
              <a:srgbClr val="E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029200" y="62484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oper Black" pitchFamily="18" charset="0"/>
              </a:rPr>
              <a:t>P</a:t>
            </a:r>
            <a:endParaRPr lang="en-US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2286000" y="41148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oper Black" pitchFamily="18" charset="0"/>
              </a:rPr>
              <a:t>P</a:t>
            </a:r>
            <a:endParaRPr lang="en-US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685800" y="22098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oper Black" pitchFamily="18" charset="0"/>
              </a:rPr>
              <a:t>P</a:t>
            </a:r>
            <a:endParaRPr lang="en-US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0" y="160020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Channels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09600" y="38862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Enzymes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715000" y="5943600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Cytoskeletal</a:t>
            </a:r>
            <a:r>
              <a:rPr lang="en-US" b="1" dirty="0" smtClean="0">
                <a:latin typeface="Arial Narrow" pitchFamily="34" charset="0"/>
              </a:rPr>
              <a:t> Proteins</a:t>
            </a:r>
            <a:endParaRPr lang="en-US" b="1" dirty="0">
              <a:latin typeface="Arial Narrow" pitchFamily="34" charset="0"/>
            </a:endParaRPr>
          </a:p>
        </p:txBody>
      </p:sp>
      <p:grpSp>
        <p:nvGrpSpPr>
          <p:cNvPr id="27" name="Group 32"/>
          <p:cNvGrpSpPr/>
          <p:nvPr/>
        </p:nvGrpSpPr>
        <p:grpSpPr>
          <a:xfrm>
            <a:off x="5486400" y="1917879"/>
            <a:ext cx="1017588" cy="576263"/>
            <a:chOff x="2411412" y="5105400"/>
            <a:chExt cx="1017588" cy="576263"/>
          </a:xfrm>
        </p:grpSpPr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412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9" name="TextBox 78"/>
            <p:cNvSpPr txBox="1"/>
            <p:nvPr/>
          </p:nvSpPr>
          <p:spPr>
            <a:xfrm>
              <a:off x="2752725" y="5105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a</a:t>
              </a:r>
              <a:endParaRPr lang="en-US" b="1" dirty="0">
                <a:latin typeface="Symbol" pitchFamily="18" charset="2"/>
              </a:endParaRPr>
            </a:p>
          </p:txBody>
        </p:sp>
      </p:grpSp>
      <p:grpSp>
        <p:nvGrpSpPr>
          <p:cNvPr id="28" name="Group 46"/>
          <p:cNvGrpSpPr/>
          <p:nvPr/>
        </p:nvGrpSpPr>
        <p:grpSpPr>
          <a:xfrm>
            <a:off x="5633825" y="2252663"/>
            <a:ext cx="690775" cy="200025"/>
            <a:chOff x="4567025" y="3657600"/>
            <a:chExt cx="690775" cy="200025"/>
          </a:xfrm>
        </p:grpSpPr>
        <p:sp>
          <p:nvSpPr>
            <p:cNvPr id="91" name="Oval 90"/>
            <p:cNvSpPr/>
            <p:nvPr/>
          </p:nvSpPr>
          <p:spPr>
            <a:xfrm>
              <a:off x="456702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480111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03520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0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599"/>
          <a:stretch>
            <a:fillRect/>
          </a:stretch>
        </p:blipFill>
        <p:spPr bwMode="auto">
          <a:xfrm rot="20456669">
            <a:off x="5094836" y="4305508"/>
            <a:ext cx="429646" cy="305613"/>
          </a:xfrm>
          <a:prstGeom prst="rect">
            <a:avLst/>
          </a:prstGeom>
          <a:noFill/>
        </p:spPr>
      </p:pic>
      <p:sp>
        <p:nvSpPr>
          <p:cNvPr id="95" name="Rectangle 94"/>
          <p:cNvSpPr/>
          <p:nvPr/>
        </p:nvSpPr>
        <p:spPr>
          <a:xfrm>
            <a:off x="4648200" y="342363"/>
            <a:ext cx="106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</a:rPr>
              <a:t>?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glow rad="635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105400" y="657761"/>
            <a:ext cx="106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</a:rPr>
              <a:t>?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glow rad="635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Cooper Black" pitchFamily="18" charset="0"/>
            </a:endParaRPr>
          </a:p>
        </p:txBody>
      </p:sp>
      <p:grpSp>
        <p:nvGrpSpPr>
          <p:cNvPr id="29" name="Group 32"/>
          <p:cNvGrpSpPr/>
          <p:nvPr/>
        </p:nvGrpSpPr>
        <p:grpSpPr>
          <a:xfrm>
            <a:off x="4392612" y="1905000"/>
            <a:ext cx="1017588" cy="576263"/>
            <a:chOff x="2411412" y="5105400"/>
            <a:chExt cx="1017588" cy="576263"/>
          </a:xfrm>
        </p:grpSpPr>
        <p:pic>
          <p:nvPicPr>
            <p:cNvPr id="98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412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9" name="TextBox 98"/>
            <p:cNvSpPr txBox="1"/>
            <p:nvPr/>
          </p:nvSpPr>
          <p:spPr>
            <a:xfrm>
              <a:off x="2752725" y="5105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a</a:t>
              </a:r>
              <a:endParaRPr lang="en-US" b="1" dirty="0">
                <a:latin typeface="Symbol" pitchFamily="18" charset="2"/>
              </a:endParaRPr>
            </a:p>
          </p:txBody>
        </p:sp>
      </p:grpSp>
      <p:grpSp>
        <p:nvGrpSpPr>
          <p:cNvPr id="30" name="Group 40"/>
          <p:cNvGrpSpPr/>
          <p:nvPr/>
        </p:nvGrpSpPr>
        <p:grpSpPr>
          <a:xfrm>
            <a:off x="4621212" y="2286000"/>
            <a:ext cx="442792" cy="200025"/>
            <a:chOff x="3784242" y="3886200"/>
            <a:chExt cx="487071" cy="228600"/>
          </a:xfrm>
          <a:solidFill>
            <a:srgbClr val="FF0000"/>
          </a:solidFill>
        </p:grpSpPr>
        <p:sp>
          <p:nvSpPr>
            <p:cNvPr id="110" name="Oval 109"/>
            <p:cNvSpPr/>
            <p:nvPr/>
          </p:nvSpPr>
          <p:spPr>
            <a:xfrm>
              <a:off x="4026459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784242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3 -4.68085E-6 L 0.10591 -4.680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833 0 " pathEditMode="relative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81 -0.01156 -0.01562 -0.02289 -0.02257 -0.02451 C -0.02951 -0.02613 -0.03611 -0.00971 -0.04218 -0.00948 C -0.04826 -0.00925 -0.05642 -0.02058 -0.0592 -0.02266 " pathEditMode="relative" ptsTypes="aaaA">
                                      <p:cBhvr>
                                        <p:cTn id="2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99 0.01896 -0.0158 0.03816 -0.02535 0.03932 C -0.0349 0.04047 -0.04827 0.01249 -0.05781 0.0074 C -0.06736 0.00231 -0.07257 0.01203 -0.08316 0.00925 C -0.09375 0.00648 -0.11493 -0.00648 -0.12118 -0.00948 " pathEditMode="relative" ptsTypes="aaaaA">
                                      <p:cBhvr>
                                        <p:cTn id="2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63 0.01827 -0.02326 0.03678 -0.03663 0.03932 C -0.05 0.04186 -0.06684 0.01249 -0.08038 0.01504 C -0.09392 0.01758 -0.10816 0.05227 -0.1184 0.05435 C -0.12864 0.05643 -0.13837 0.03238 -0.14236 0.02799 " pathEditMode="relative" ptsTypes="aaaaA">
                                      <p:cBhvr>
                                        <p:cTn id="2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12 0.02059 -0.01406 0.04117 -0.02396 0.04487 C -0.03385 0.04857 -0.0533 0.02614 -0.0592 0.02244 " pathEditMode="relative" ptsTypes="a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34 0.02729 0.01684 0.05458 0.01268 0.07123 C 0.00851 0.08788 -0.02725 0.08904 -0.02534 0.09944 C -0.02343 0.10985 0.0158 0.12766 0.02396 0.13321 " pathEditMode="relative" ptsTypes="aaaA">
                                      <p:cBhvr>
                                        <p:cTn id="4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555 C -0.00452 0.02266 -0.0092 0.03978 -0.00278 0.05504 C 0.00347 0.0703 0.04166 0.07586 0.03837 0.09667 C 0.03524 0.11771 -0.00295 0.16882 -0.02118 0.18062 C -0.03976 0.19241 -0.05556 0.16443 -0.07257 0.16721 C -0.08941 0.16998 -0.11424 0.20606 -0.12361 0.19773 C -0.13264 0.18941 -0.12709 0.13113 -0.12778 0.11771 " pathEditMode="relative" rAng="0" ptsTypes="aaaaaaA">
                                      <p:cBhvr>
                                        <p:cTn id="7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1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32 0.1487 C 0.00625 0.15171 -0.00382 0.15494 -0.01336 0.1487 C -0.02291 0.14246 -0.03055 0.11771 -0.04149 0.11123 C -0.05243 0.10476 -0.07031 0.1006 -0.07951 0.10938 C -0.08871 0.11817 -0.09357 0.15471 -0.09635 0.16373 " pathEditMode="relative" rAng="0" ptsTypes="aaaaA">
                                      <p:cBhvr>
                                        <p:cTn id="7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1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46 0.01734 -0.01493 0.03469 -0.02812 0.04116 C -0.04132 0.04764 -0.06146 0.03284 -0.07882 0.03931 C -0.09618 0.04579 -0.12344 0.07354 -0.13246 0.08071 " pathEditMode="relative" ptsTypes="aaaA">
                                      <p:cBhvr>
                                        <p:cTn id="7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00601 C -0.0033 -0.00185 0.00364 0.00231 0.00972 0.01087 C 0.0158 0.01943 0.03298 0.02752 0.02656 0.04463 C 0.02014 0.06175 -0.01302 0.10523 -0.0283 0.11401 C -0.04358 0.1228 -0.05226 0.09736 -0.06493 0.09713 C -0.07761 0.0969 -0.09184 0.11494 -0.10434 0.11216 C -0.11684 0.10939 -0.13368 0.08534 -0.13959 0.08025 " pathEditMode="relative" rAng="0" ptsTypes="aaaaaaA">
                                      <p:cBhvr>
                                        <p:cTn id="7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6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4046 -0.04232 C 0.01685 -0.05181 -0.00677 -0.06106 -0.02152 -0.05366 C -0.03628 -0.04626 -0.02274 -0.00532 -0.04826 0.00277 C -0.07378 0.01087 -0.14479 0.00462 -0.175 -0.00486 C -0.2052 -0.01434 -0.21128 -0.05458 -0.22986 -0.05366 C -0.24843 -0.05273 -0.27743 -0.00902 -0.28628 0.00092 " pathEditMode="relative" rAng="0" ptsTypes="aaaaaA">
                                      <p:cBhvr>
                                        <p:cTn id="8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17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77058E-7 C -0.0158 -0.02104 -0.03142 -0.04186 -0.05764 -0.04301 C -0.08385 -0.04417 -0.12569 0.00324 -0.15764 -0.0074 C -0.18958 -0.01804 -0.21007 -0.09158 -0.2493 -0.10684 C -0.28854 -0.12211 -0.35364 -0.08973 -0.39288 -0.09944 C -0.43211 -0.10916 -0.46666 -0.1383 -0.48437 -0.16512 C -0.50208 -0.19195 -0.49618 -0.24468 -0.49861 -0.26064 " pathEditMode="relative" rAng="0" ptsTypes="aaaaaaA">
                                      <p:cBhvr>
                                        <p:cTn id="8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" y="-12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54487E-6 C -0.01545 0.01503 -0.03091 0.03006 -0.03386 0.05434 C -0.03681 0.07863 -0.02605 0.12881 -0.01823 0.14639 C -0.01042 0.16397 0.0118 0.13691 0.01267 0.15934 C 0.01354 0.18177 -0.00851 0.26087 -0.01268 0.28145 " pathEditMode="relative" ptsTypes="aaaaA">
                                      <p:cBhvr>
                                        <p:cTn id="8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1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7965E-6 C -0.0026 -0.02358 -0.00521 -0.04694 -5.55556E-7 -0.06197 C 0.00521 -0.07701 0.01649 -0.08186 0.03108 -0.08996 C 0.04566 -0.09805 0.06476 -0.10222 0.08733 -0.11077 C 0.1099 -0.11933 0.15295 -0.13575 0.16615 -0.14084 " pathEditMode="relative" ptsTypes="aaaaA">
                                      <p:cBhvr>
                                        <p:cTn id="17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0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 0 " pathEditMode="relative" ptsTypes="AA">
                                      <p:cBhvr>
                                        <p:cTn id="1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 0 " pathEditMode="relative" ptsTypes="AA">
                                      <p:cBhvr>
                                        <p:cTn id="1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000"/>
                            </p:stCondLst>
                            <p:childTnLst>
                              <p:par>
                                <p:cTn id="1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26 -0.02151 C -0.1375 -0.00902 -0.15173 0.0037 -0.15989 0.02521 C -0.16805 0.04672 -0.1585 0.09875 -0.17257 0.10777 C -0.18663 0.11679 -0.22014 0.09066 -0.24427 0.07979 C -0.2684 0.06892 -0.296 0.0518 -0.31753 0.04209 C -0.33906 0.03238 -0.35677 0.01642 -0.37396 0.02151 C -0.39114 0.0266 -0.40087 0.06406 -0.42048 0.07216 C -0.4401 0.08025 -0.48021 0.07054 -0.49218 0.07031 " pathEditMode="relative" ptsTypes="aaaaaaaA">
                                      <p:cBhvr>
                                        <p:cTn id="2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7000"/>
                            </p:stCondLst>
                            <p:childTnLst>
                              <p:par>
                                <p:cTn id="2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0532 C 0.01337 0.01434 0.03125 0.02359 0.05243 0.01504 C 0.07361 0.00671 0.09636 -0.04532 0.12257 -0.04532 C 0.14861 -0.04532 0.18004 0.00116 0.20903 0.01504 C 0.23785 0.02914 0.27778 0.04788 0.29566 0.03839 C 0.31354 0.02914 0.30816 -0.0222 0.31667 -0.04162 C 0.32518 -0.06105 0.3415 -0.07238 0.3467 -0.0784 " pathEditMode="relative" rAng="0" ptsTypes="aaaaaaA">
                                      <p:cBhvr>
                                        <p:cTn id="2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-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9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0185 L -0.20799 0.00439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1"/>
                                    </p:animMotion>
                                  </p:childTnLst>
                                </p:cTn>
                              </p:par>
                              <p:par>
                                <p:cTn id="2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0764 L -0.20069 0.00417 " pathEditMode="relative" rAng="0" ptsTypes="AA">
                                      <p:cBhvr>
                                        <p:cTn id="2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51" grpId="0"/>
      <p:bldP spid="51" grpId="1"/>
      <p:bldP spid="61" grpId="0"/>
      <p:bldP spid="61" grpId="1"/>
      <p:bldP spid="62" grpId="0"/>
      <p:bldP spid="62" grpId="1"/>
      <p:bldP spid="63" grpId="0"/>
      <p:bldP spid="63" grpId="1"/>
      <p:bldP spid="59" grpId="0" animBg="1"/>
      <p:bldP spid="48" grpId="0" animBg="1"/>
      <p:bldP spid="48" grpId="1" animBg="1"/>
      <p:bldP spid="48" grpId="2" animBg="1"/>
      <p:bldP spid="48" grpId="3" animBg="1"/>
      <p:bldP spid="54" grpId="0"/>
      <p:bldP spid="54" grpId="1"/>
      <p:bldP spid="58" grpId="0" animBg="1"/>
      <p:bldP spid="58" grpId="1" animBg="1"/>
      <p:bldP spid="58" grpId="2" animBg="1"/>
      <p:bldP spid="60" grpId="0" animBg="1"/>
      <p:bldP spid="60" grpId="1" animBg="1"/>
      <p:bldP spid="60" grpId="2" animBg="1"/>
      <p:bldP spid="67" grpId="0" animBg="1"/>
      <p:bldP spid="67" grpId="1" animBg="1"/>
      <p:bldP spid="67" grpId="2" animBg="1"/>
      <p:bldP spid="68" grpId="0"/>
      <p:bldP spid="93" grpId="0" animBg="1"/>
      <p:bldP spid="102" grpId="0" animBg="1"/>
      <p:bldP spid="102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7" grpId="0" animBg="1"/>
      <p:bldP spid="109" grpId="0" animBg="1"/>
      <p:bldP spid="95" grpId="0"/>
      <p:bldP spid="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88912"/>
            <a:ext cx="8763000" cy="6364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Inositol phosphate system  </a:t>
            </a:r>
          </a:p>
          <a:p>
            <a:pPr>
              <a:buFontTx/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lvl="1" algn="l" rtl="0">
              <a:buFontTx/>
              <a:buNone/>
            </a:pPr>
            <a:endParaRPr lang="en-US" sz="2400" b="1" dirty="0">
              <a:solidFill>
                <a:srgbClr val="FFFF00"/>
              </a:solidFill>
            </a:endParaRPr>
          </a:p>
          <a:p>
            <a:pPr lvl="1" algn="l" rtl="0">
              <a:buFontTx/>
              <a:buNone/>
            </a:pPr>
            <a:endParaRPr lang="en-US" sz="2000" b="1" dirty="0">
              <a:solidFill>
                <a:srgbClr val="FFFF00"/>
              </a:solidFill>
            </a:endParaRPr>
          </a:p>
          <a:p>
            <a:pPr lvl="1" algn="l" rtl="0">
              <a:buFontTx/>
              <a:buNone/>
            </a:pP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914400"/>
            <a:ext cx="2362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 Phospholipase C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1828800"/>
            <a:ext cx="2971800" cy="6096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</a:pPr>
            <a:r>
              <a:rPr lang="en-US" sz="2400" b="1" dirty="0" err="1" smtClean="0">
                <a:solidFill>
                  <a:srgbClr val="0000FF"/>
                </a:solidFill>
              </a:rPr>
              <a:t>Inosito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triphosphate</a:t>
            </a:r>
            <a:r>
              <a:rPr lang="en-US" sz="2400" b="1" dirty="0" smtClean="0">
                <a:solidFill>
                  <a:srgbClr val="0000FF"/>
                </a:solidFill>
              </a:rPr>
              <a:t> IP3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3581400"/>
            <a:ext cx="2895600" cy="6858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Increase intracellular calcium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5400" y="5410200"/>
            <a:ext cx="4191000" cy="12954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lvl="0" indent="-28575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</a:rPr>
              <a:t>Exocrine secretion</a:t>
            </a:r>
          </a:p>
          <a:p>
            <a:pPr marL="742950" lvl="0" indent="-28575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</a:rPr>
              <a:t>Increase heart rate</a:t>
            </a:r>
          </a:p>
          <a:p>
            <a:pPr marL="742950" lvl="0" indent="-28575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</a:rPr>
              <a:t>Smooth muscle contraction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1600" y="228600"/>
            <a:ext cx="3200400" cy="7620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Phosphoinositol diphosphate (PIP2)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7391400" y="990600"/>
            <a:ext cx="381000" cy="762000"/>
          </a:xfrm>
          <a:prstGeom prst="downArrow">
            <a:avLst/>
          </a:prstGeom>
          <a:solidFill>
            <a:srgbClr val="E7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7696200" y="4648200"/>
            <a:ext cx="381000" cy="838200"/>
          </a:xfrm>
          <a:prstGeom prst="downArrow">
            <a:avLst/>
          </a:prstGeom>
          <a:solidFill>
            <a:srgbClr val="E7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7696200" y="2667000"/>
            <a:ext cx="381000" cy="838200"/>
          </a:xfrm>
          <a:prstGeom prst="downArrow">
            <a:avLst/>
          </a:prstGeom>
          <a:solidFill>
            <a:srgbClr val="E7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2400" y="762000"/>
            <a:ext cx="1447800" cy="1295400"/>
          </a:xfrm>
          <a:prstGeom prst="rect">
            <a:avLst/>
          </a:prstGeom>
          <a:solidFill>
            <a:srgbClr val="FFEBFF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G Protein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267200" y="1066800"/>
            <a:ext cx="725488" cy="1588"/>
          </a:xfrm>
          <a:prstGeom prst="straightConnector1">
            <a:avLst/>
          </a:prstGeom>
          <a:ln w="57150">
            <a:solidFill>
              <a:srgbClr val="F90D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10400" y="1676400"/>
            <a:ext cx="1981200" cy="750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</a:pPr>
            <a:r>
              <a:rPr lang="en-US" sz="2400" b="1" dirty="0" err="1" smtClean="0">
                <a:solidFill>
                  <a:srgbClr val="0000FF"/>
                </a:solidFill>
              </a:rPr>
              <a:t>Diacylglycerol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algn="ctr">
              <a:buFontTx/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(DAG)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05600" y="3581400"/>
            <a:ext cx="2286000" cy="9144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Protein kinase C (PKC)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19800" y="5562600"/>
            <a:ext cx="3048000" cy="11430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</a:rPr>
              <a:t>Ion channels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</a:rPr>
              <a:t>Smooth muscle contraction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3276600" y="2667000"/>
            <a:ext cx="381000" cy="838200"/>
          </a:xfrm>
          <a:prstGeom prst="downArrow">
            <a:avLst/>
          </a:prstGeom>
          <a:solidFill>
            <a:srgbClr val="E7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3276600" y="4495800"/>
            <a:ext cx="381000" cy="838200"/>
          </a:xfrm>
          <a:prstGeom prst="downArrow">
            <a:avLst/>
          </a:prstGeom>
          <a:solidFill>
            <a:srgbClr val="E7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5410200" y="990600"/>
            <a:ext cx="381000" cy="762000"/>
          </a:xfrm>
          <a:prstGeom prst="downArrow">
            <a:avLst/>
          </a:prstGeom>
          <a:solidFill>
            <a:srgbClr val="E7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-381000" y="0"/>
            <a:ext cx="9525000" cy="9220200"/>
            <a:chOff x="-381000" y="0"/>
            <a:chExt cx="9525000" cy="9220200"/>
          </a:xfrm>
        </p:grpSpPr>
        <p:sp>
          <p:nvSpPr>
            <p:cNvPr id="86" name="Rectangle 8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35000">
                  <a:srgbClr val="8FFFFF">
                    <a:alpha val="29000"/>
                  </a:srgbClr>
                </a:gs>
                <a:gs pos="56000">
                  <a:schemeClr val="accent6">
                    <a:lumMod val="20000"/>
                    <a:lumOff val="80000"/>
                  </a:schemeClr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7" name="Chord 86"/>
            <p:cNvSpPr/>
            <p:nvPr/>
          </p:nvSpPr>
          <p:spPr>
            <a:xfrm rot="5400000" flipV="1">
              <a:off x="-10194" y="4638006"/>
              <a:ext cx="4211388" cy="4953000"/>
            </a:xfrm>
            <a:prstGeom prst="chord">
              <a:avLst>
                <a:gd name="adj1" fmla="val 5367388"/>
                <a:gd name="adj2" fmla="val 16200000"/>
              </a:avLst>
            </a:prstGeom>
            <a:gradFill flip="none" rotWithShape="1">
              <a:gsLst>
                <a:gs pos="0">
                  <a:srgbClr val="CC00FF">
                    <a:tint val="66000"/>
                    <a:satMod val="160000"/>
                    <a:alpha val="82000"/>
                  </a:srgbClr>
                </a:gs>
                <a:gs pos="50000">
                  <a:srgbClr val="8FFFFF">
                    <a:alpha val="74000"/>
                  </a:srgbClr>
                </a:gs>
                <a:gs pos="100000">
                  <a:srgbClr val="CC00FF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76200">
              <a:solidFill>
                <a:srgbClr val="79C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35277" y="5924973"/>
              <a:ext cx="2287876" cy="462281"/>
              <a:chOff x="4177" y="229"/>
              <a:chExt cx="1220" cy="273"/>
            </a:xfrm>
          </p:grpSpPr>
          <p:grpSp>
            <p:nvGrpSpPr>
              <p:cNvPr id="4" name="Group 21"/>
              <p:cNvGrpSpPr>
                <a:grpSpLocks/>
              </p:cNvGrpSpPr>
              <p:nvPr/>
            </p:nvGrpSpPr>
            <p:grpSpPr bwMode="auto">
              <a:xfrm rot="-4040240">
                <a:off x="4662" y="-247"/>
                <a:ext cx="249" cy="1220"/>
                <a:chOff x="2498" y="1208"/>
                <a:chExt cx="797" cy="1893"/>
              </a:xfrm>
            </p:grpSpPr>
            <p:sp>
              <p:nvSpPr>
                <p:cNvPr id="133223" name="Freeform 22"/>
                <p:cNvSpPr>
                  <a:spLocks/>
                </p:cNvSpPr>
                <p:nvPr/>
              </p:nvSpPr>
              <p:spPr bwMode="auto">
                <a:xfrm>
                  <a:off x="2509" y="1672"/>
                  <a:ext cx="772" cy="630"/>
                </a:xfrm>
                <a:custGeom>
                  <a:avLst/>
                  <a:gdLst>
                    <a:gd name="T0" fmla="*/ 901 w 1544"/>
                    <a:gd name="T1" fmla="*/ 228 h 630"/>
                    <a:gd name="T2" fmla="*/ 1009 w 1544"/>
                    <a:gd name="T3" fmla="*/ 196 h 630"/>
                    <a:gd name="T4" fmla="*/ 1111 w 1544"/>
                    <a:gd name="T5" fmla="*/ 163 h 630"/>
                    <a:gd name="T6" fmla="*/ 1194 w 1544"/>
                    <a:gd name="T7" fmla="*/ 131 h 630"/>
                    <a:gd name="T8" fmla="*/ 1248 w 1544"/>
                    <a:gd name="T9" fmla="*/ 103 h 630"/>
                    <a:gd name="T10" fmla="*/ 1284 w 1544"/>
                    <a:gd name="T11" fmla="*/ 79 h 630"/>
                    <a:gd name="T12" fmla="*/ 1312 w 1544"/>
                    <a:gd name="T13" fmla="*/ 56 h 630"/>
                    <a:gd name="T14" fmla="*/ 1330 w 1544"/>
                    <a:gd name="T15" fmla="*/ 31 h 630"/>
                    <a:gd name="T16" fmla="*/ 1342 w 1544"/>
                    <a:gd name="T17" fmla="*/ 0 h 630"/>
                    <a:gd name="T18" fmla="*/ 1390 w 1544"/>
                    <a:gd name="T19" fmla="*/ 5 h 630"/>
                    <a:gd name="T20" fmla="*/ 1428 w 1544"/>
                    <a:gd name="T21" fmla="*/ 19 h 630"/>
                    <a:gd name="T22" fmla="*/ 1474 w 1544"/>
                    <a:gd name="T23" fmla="*/ 37 h 630"/>
                    <a:gd name="T24" fmla="*/ 1498 w 1544"/>
                    <a:gd name="T25" fmla="*/ 61 h 630"/>
                    <a:gd name="T26" fmla="*/ 1514 w 1544"/>
                    <a:gd name="T27" fmla="*/ 82 h 630"/>
                    <a:gd name="T28" fmla="*/ 1526 w 1544"/>
                    <a:gd name="T29" fmla="*/ 103 h 630"/>
                    <a:gd name="T30" fmla="*/ 1538 w 1544"/>
                    <a:gd name="T31" fmla="*/ 124 h 630"/>
                    <a:gd name="T32" fmla="*/ 1544 w 1544"/>
                    <a:gd name="T33" fmla="*/ 151 h 630"/>
                    <a:gd name="T34" fmla="*/ 1538 w 1544"/>
                    <a:gd name="T35" fmla="*/ 172 h 630"/>
                    <a:gd name="T36" fmla="*/ 1516 w 1544"/>
                    <a:gd name="T37" fmla="*/ 191 h 630"/>
                    <a:gd name="T38" fmla="*/ 1478 w 1544"/>
                    <a:gd name="T39" fmla="*/ 212 h 630"/>
                    <a:gd name="T40" fmla="*/ 1436 w 1544"/>
                    <a:gd name="T41" fmla="*/ 228 h 630"/>
                    <a:gd name="T42" fmla="*/ 1392 w 1544"/>
                    <a:gd name="T43" fmla="*/ 245 h 630"/>
                    <a:gd name="T44" fmla="*/ 881 w 1544"/>
                    <a:gd name="T45" fmla="*/ 408 h 630"/>
                    <a:gd name="T46" fmla="*/ 417 w 1544"/>
                    <a:gd name="T47" fmla="*/ 543 h 630"/>
                    <a:gd name="T48" fmla="*/ 353 w 1544"/>
                    <a:gd name="T49" fmla="*/ 561 h 630"/>
                    <a:gd name="T50" fmla="*/ 327 w 1544"/>
                    <a:gd name="T51" fmla="*/ 572 h 630"/>
                    <a:gd name="T52" fmla="*/ 303 w 1544"/>
                    <a:gd name="T53" fmla="*/ 586 h 630"/>
                    <a:gd name="T54" fmla="*/ 284 w 1544"/>
                    <a:gd name="T55" fmla="*/ 603 h 630"/>
                    <a:gd name="T56" fmla="*/ 266 w 1544"/>
                    <a:gd name="T57" fmla="*/ 630 h 630"/>
                    <a:gd name="T58" fmla="*/ 154 w 1544"/>
                    <a:gd name="T59" fmla="*/ 619 h 630"/>
                    <a:gd name="T60" fmla="*/ 58 w 1544"/>
                    <a:gd name="T61" fmla="*/ 591 h 630"/>
                    <a:gd name="T62" fmla="*/ 22 w 1544"/>
                    <a:gd name="T63" fmla="*/ 570 h 630"/>
                    <a:gd name="T64" fmla="*/ 0 w 1544"/>
                    <a:gd name="T65" fmla="*/ 552 h 630"/>
                    <a:gd name="T66" fmla="*/ 4 w 1544"/>
                    <a:gd name="T67" fmla="*/ 528 h 630"/>
                    <a:gd name="T68" fmla="*/ 6 w 1544"/>
                    <a:gd name="T69" fmla="*/ 510 h 630"/>
                    <a:gd name="T70" fmla="*/ 50 w 1544"/>
                    <a:gd name="T71" fmla="*/ 481 h 630"/>
                    <a:gd name="T72" fmla="*/ 84 w 1544"/>
                    <a:gd name="T73" fmla="*/ 467 h 630"/>
                    <a:gd name="T74" fmla="*/ 132 w 1544"/>
                    <a:gd name="T75" fmla="*/ 451 h 630"/>
                    <a:gd name="T76" fmla="*/ 180 w 1544"/>
                    <a:gd name="T77" fmla="*/ 434 h 630"/>
                    <a:gd name="T78" fmla="*/ 264 w 1544"/>
                    <a:gd name="T79" fmla="*/ 409 h 630"/>
                    <a:gd name="T80" fmla="*/ 381 w 1544"/>
                    <a:gd name="T81" fmla="*/ 376 h 630"/>
                    <a:gd name="T82" fmla="*/ 901 w 1544"/>
                    <a:gd name="T83" fmla="*/ 228 h 63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544"/>
                    <a:gd name="T127" fmla="*/ 0 h 630"/>
                    <a:gd name="T128" fmla="*/ 1544 w 1544"/>
                    <a:gd name="T129" fmla="*/ 630 h 63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544" h="630">
                      <a:moveTo>
                        <a:pt x="901" y="228"/>
                      </a:moveTo>
                      <a:lnTo>
                        <a:pt x="1009" y="196"/>
                      </a:lnTo>
                      <a:lnTo>
                        <a:pt x="1111" y="163"/>
                      </a:lnTo>
                      <a:lnTo>
                        <a:pt x="1194" y="131"/>
                      </a:lnTo>
                      <a:lnTo>
                        <a:pt x="1248" y="103"/>
                      </a:lnTo>
                      <a:lnTo>
                        <a:pt x="1284" y="79"/>
                      </a:lnTo>
                      <a:lnTo>
                        <a:pt x="1312" y="56"/>
                      </a:lnTo>
                      <a:lnTo>
                        <a:pt x="1330" y="31"/>
                      </a:lnTo>
                      <a:lnTo>
                        <a:pt x="1342" y="0"/>
                      </a:lnTo>
                      <a:lnTo>
                        <a:pt x="1390" y="5"/>
                      </a:lnTo>
                      <a:lnTo>
                        <a:pt x="1428" y="19"/>
                      </a:lnTo>
                      <a:lnTo>
                        <a:pt x="1474" y="37"/>
                      </a:lnTo>
                      <a:lnTo>
                        <a:pt x="1498" y="61"/>
                      </a:lnTo>
                      <a:lnTo>
                        <a:pt x="1514" y="82"/>
                      </a:lnTo>
                      <a:lnTo>
                        <a:pt x="1526" y="103"/>
                      </a:lnTo>
                      <a:lnTo>
                        <a:pt x="1538" y="124"/>
                      </a:lnTo>
                      <a:lnTo>
                        <a:pt x="1544" y="151"/>
                      </a:lnTo>
                      <a:lnTo>
                        <a:pt x="1538" y="172"/>
                      </a:lnTo>
                      <a:lnTo>
                        <a:pt x="1516" y="191"/>
                      </a:lnTo>
                      <a:lnTo>
                        <a:pt x="1478" y="212"/>
                      </a:lnTo>
                      <a:lnTo>
                        <a:pt x="1436" y="228"/>
                      </a:lnTo>
                      <a:lnTo>
                        <a:pt x="1392" y="245"/>
                      </a:lnTo>
                      <a:lnTo>
                        <a:pt x="881" y="408"/>
                      </a:lnTo>
                      <a:lnTo>
                        <a:pt x="417" y="543"/>
                      </a:lnTo>
                      <a:lnTo>
                        <a:pt x="353" y="561"/>
                      </a:lnTo>
                      <a:lnTo>
                        <a:pt x="327" y="572"/>
                      </a:lnTo>
                      <a:lnTo>
                        <a:pt x="303" y="586"/>
                      </a:lnTo>
                      <a:lnTo>
                        <a:pt x="284" y="603"/>
                      </a:lnTo>
                      <a:lnTo>
                        <a:pt x="266" y="630"/>
                      </a:lnTo>
                      <a:lnTo>
                        <a:pt x="154" y="619"/>
                      </a:lnTo>
                      <a:lnTo>
                        <a:pt x="58" y="591"/>
                      </a:lnTo>
                      <a:lnTo>
                        <a:pt x="22" y="570"/>
                      </a:lnTo>
                      <a:lnTo>
                        <a:pt x="0" y="552"/>
                      </a:lnTo>
                      <a:lnTo>
                        <a:pt x="4" y="528"/>
                      </a:lnTo>
                      <a:lnTo>
                        <a:pt x="6" y="510"/>
                      </a:lnTo>
                      <a:lnTo>
                        <a:pt x="50" y="481"/>
                      </a:lnTo>
                      <a:lnTo>
                        <a:pt x="84" y="467"/>
                      </a:lnTo>
                      <a:lnTo>
                        <a:pt x="132" y="451"/>
                      </a:lnTo>
                      <a:lnTo>
                        <a:pt x="180" y="434"/>
                      </a:lnTo>
                      <a:lnTo>
                        <a:pt x="264" y="409"/>
                      </a:lnTo>
                      <a:lnTo>
                        <a:pt x="381" y="376"/>
                      </a:lnTo>
                      <a:lnTo>
                        <a:pt x="901" y="22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4" name="Freeform 23"/>
                <p:cNvSpPr>
                  <a:spLocks/>
                </p:cNvSpPr>
                <p:nvPr/>
              </p:nvSpPr>
              <p:spPr bwMode="auto">
                <a:xfrm>
                  <a:off x="2504" y="1208"/>
                  <a:ext cx="765" cy="677"/>
                </a:xfrm>
                <a:custGeom>
                  <a:avLst/>
                  <a:gdLst>
                    <a:gd name="T0" fmla="*/ 695 w 1530"/>
                    <a:gd name="T1" fmla="*/ 295 h 677"/>
                    <a:gd name="T2" fmla="*/ 919 w 1530"/>
                    <a:gd name="T3" fmla="*/ 224 h 677"/>
                    <a:gd name="T4" fmla="*/ 1067 w 1530"/>
                    <a:gd name="T5" fmla="*/ 178 h 677"/>
                    <a:gd name="T6" fmla="*/ 1189 w 1530"/>
                    <a:gd name="T7" fmla="*/ 137 h 677"/>
                    <a:gd name="T8" fmla="*/ 1264 w 1530"/>
                    <a:gd name="T9" fmla="*/ 108 h 677"/>
                    <a:gd name="T10" fmla="*/ 1322 w 1530"/>
                    <a:gd name="T11" fmla="*/ 84 h 677"/>
                    <a:gd name="T12" fmla="*/ 1372 w 1530"/>
                    <a:gd name="T13" fmla="*/ 62 h 677"/>
                    <a:gd name="T14" fmla="*/ 1406 w 1530"/>
                    <a:gd name="T15" fmla="*/ 41 h 677"/>
                    <a:gd name="T16" fmla="*/ 1436 w 1530"/>
                    <a:gd name="T17" fmla="*/ 21 h 677"/>
                    <a:gd name="T18" fmla="*/ 1464 w 1530"/>
                    <a:gd name="T19" fmla="*/ 0 h 677"/>
                    <a:gd name="T20" fmla="*/ 1478 w 1530"/>
                    <a:gd name="T21" fmla="*/ 21 h 677"/>
                    <a:gd name="T22" fmla="*/ 1490 w 1530"/>
                    <a:gd name="T23" fmla="*/ 41 h 677"/>
                    <a:gd name="T24" fmla="*/ 1500 w 1530"/>
                    <a:gd name="T25" fmla="*/ 63 h 677"/>
                    <a:gd name="T26" fmla="*/ 1512 w 1530"/>
                    <a:gd name="T27" fmla="*/ 89 h 677"/>
                    <a:gd name="T28" fmla="*/ 1524 w 1530"/>
                    <a:gd name="T29" fmla="*/ 120 h 677"/>
                    <a:gd name="T30" fmla="*/ 1530 w 1530"/>
                    <a:gd name="T31" fmla="*/ 147 h 677"/>
                    <a:gd name="T32" fmla="*/ 1530 w 1530"/>
                    <a:gd name="T33" fmla="*/ 158 h 677"/>
                    <a:gd name="T34" fmla="*/ 1518 w 1530"/>
                    <a:gd name="T35" fmla="*/ 176 h 677"/>
                    <a:gd name="T36" fmla="*/ 1504 w 1530"/>
                    <a:gd name="T37" fmla="*/ 189 h 677"/>
                    <a:gd name="T38" fmla="*/ 1480 w 1530"/>
                    <a:gd name="T39" fmla="*/ 204 h 677"/>
                    <a:gd name="T40" fmla="*/ 1446 w 1530"/>
                    <a:gd name="T41" fmla="*/ 220 h 677"/>
                    <a:gd name="T42" fmla="*/ 1406 w 1530"/>
                    <a:gd name="T43" fmla="*/ 235 h 677"/>
                    <a:gd name="T44" fmla="*/ 1338 w 1530"/>
                    <a:gd name="T45" fmla="*/ 258 h 677"/>
                    <a:gd name="T46" fmla="*/ 1270 w 1530"/>
                    <a:gd name="T47" fmla="*/ 279 h 677"/>
                    <a:gd name="T48" fmla="*/ 707 w 1530"/>
                    <a:gd name="T49" fmla="*/ 456 h 677"/>
                    <a:gd name="T50" fmla="*/ 280 w 1530"/>
                    <a:gd name="T51" fmla="*/ 595 h 677"/>
                    <a:gd name="T52" fmla="*/ 246 w 1530"/>
                    <a:gd name="T53" fmla="*/ 607 h 677"/>
                    <a:gd name="T54" fmla="*/ 218 w 1530"/>
                    <a:gd name="T55" fmla="*/ 622 h 677"/>
                    <a:gd name="T56" fmla="*/ 200 w 1530"/>
                    <a:gd name="T57" fmla="*/ 635 h 677"/>
                    <a:gd name="T58" fmla="*/ 194 w 1530"/>
                    <a:gd name="T59" fmla="*/ 648 h 677"/>
                    <a:gd name="T60" fmla="*/ 192 w 1530"/>
                    <a:gd name="T61" fmla="*/ 662 h 677"/>
                    <a:gd name="T62" fmla="*/ 196 w 1530"/>
                    <a:gd name="T63" fmla="*/ 677 h 677"/>
                    <a:gd name="T64" fmla="*/ 176 w 1530"/>
                    <a:gd name="T65" fmla="*/ 673 h 677"/>
                    <a:gd name="T66" fmla="*/ 154 w 1530"/>
                    <a:gd name="T67" fmla="*/ 667 h 677"/>
                    <a:gd name="T68" fmla="*/ 128 w 1530"/>
                    <a:gd name="T69" fmla="*/ 660 h 677"/>
                    <a:gd name="T70" fmla="*/ 98 w 1530"/>
                    <a:gd name="T71" fmla="*/ 651 h 677"/>
                    <a:gd name="T72" fmla="*/ 70 w 1530"/>
                    <a:gd name="T73" fmla="*/ 640 h 677"/>
                    <a:gd name="T74" fmla="*/ 44 w 1530"/>
                    <a:gd name="T75" fmla="*/ 628 h 677"/>
                    <a:gd name="T76" fmla="*/ 24 w 1530"/>
                    <a:gd name="T77" fmla="*/ 614 h 677"/>
                    <a:gd name="T78" fmla="*/ 10 w 1530"/>
                    <a:gd name="T79" fmla="*/ 599 h 677"/>
                    <a:gd name="T80" fmla="*/ 2 w 1530"/>
                    <a:gd name="T81" fmla="*/ 582 h 677"/>
                    <a:gd name="T82" fmla="*/ 0 w 1530"/>
                    <a:gd name="T83" fmla="*/ 564 h 677"/>
                    <a:gd name="T84" fmla="*/ 4 w 1530"/>
                    <a:gd name="T85" fmla="*/ 546 h 677"/>
                    <a:gd name="T86" fmla="*/ 14 w 1530"/>
                    <a:gd name="T87" fmla="*/ 531 h 677"/>
                    <a:gd name="T88" fmla="*/ 30 w 1530"/>
                    <a:gd name="T89" fmla="*/ 518 h 677"/>
                    <a:gd name="T90" fmla="*/ 58 w 1530"/>
                    <a:gd name="T91" fmla="*/ 503 h 677"/>
                    <a:gd name="T92" fmla="*/ 100 w 1530"/>
                    <a:gd name="T93" fmla="*/ 486 h 677"/>
                    <a:gd name="T94" fmla="*/ 178 w 1530"/>
                    <a:gd name="T95" fmla="*/ 461 h 677"/>
                    <a:gd name="T96" fmla="*/ 415 w 1530"/>
                    <a:gd name="T97" fmla="*/ 388 h 677"/>
                    <a:gd name="T98" fmla="*/ 695 w 1530"/>
                    <a:gd name="T99" fmla="*/ 295 h 67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530"/>
                    <a:gd name="T151" fmla="*/ 0 h 677"/>
                    <a:gd name="T152" fmla="*/ 1530 w 1530"/>
                    <a:gd name="T153" fmla="*/ 677 h 67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530" h="677">
                      <a:moveTo>
                        <a:pt x="695" y="295"/>
                      </a:moveTo>
                      <a:lnTo>
                        <a:pt x="919" y="224"/>
                      </a:lnTo>
                      <a:lnTo>
                        <a:pt x="1067" y="178"/>
                      </a:lnTo>
                      <a:lnTo>
                        <a:pt x="1189" y="137"/>
                      </a:lnTo>
                      <a:lnTo>
                        <a:pt x="1264" y="108"/>
                      </a:lnTo>
                      <a:lnTo>
                        <a:pt x="1322" y="84"/>
                      </a:lnTo>
                      <a:lnTo>
                        <a:pt x="1372" y="62"/>
                      </a:lnTo>
                      <a:lnTo>
                        <a:pt x="1406" y="41"/>
                      </a:lnTo>
                      <a:lnTo>
                        <a:pt x="1436" y="21"/>
                      </a:lnTo>
                      <a:lnTo>
                        <a:pt x="1464" y="0"/>
                      </a:lnTo>
                      <a:lnTo>
                        <a:pt x="1478" y="21"/>
                      </a:lnTo>
                      <a:lnTo>
                        <a:pt x="1490" y="41"/>
                      </a:lnTo>
                      <a:lnTo>
                        <a:pt x="1500" y="63"/>
                      </a:lnTo>
                      <a:lnTo>
                        <a:pt x="1512" y="89"/>
                      </a:lnTo>
                      <a:lnTo>
                        <a:pt x="1524" y="120"/>
                      </a:lnTo>
                      <a:lnTo>
                        <a:pt x="1530" y="147"/>
                      </a:lnTo>
                      <a:lnTo>
                        <a:pt x="1530" y="158"/>
                      </a:lnTo>
                      <a:lnTo>
                        <a:pt x="1518" y="176"/>
                      </a:lnTo>
                      <a:lnTo>
                        <a:pt x="1504" y="189"/>
                      </a:lnTo>
                      <a:lnTo>
                        <a:pt x="1480" y="204"/>
                      </a:lnTo>
                      <a:lnTo>
                        <a:pt x="1446" y="220"/>
                      </a:lnTo>
                      <a:lnTo>
                        <a:pt x="1406" y="235"/>
                      </a:lnTo>
                      <a:lnTo>
                        <a:pt x="1338" y="258"/>
                      </a:lnTo>
                      <a:lnTo>
                        <a:pt x="1270" y="279"/>
                      </a:lnTo>
                      <a:lnTo>
                        <a:pt x="707" y="456"/>
                      </a:lnTo>
                      <a:lnTo>
                        <a:pt x="280" y="595"/>
                      </a:lnTo>
                      <a:lnTo>
                        <a:pt x="246" y="607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599"/>
                      </a:lnTo>
                      <a:lnTo>
                        <a:pt x="2" y="582"/>
                      </a:lnTo>
                      <a:lnTo>
                        <a:pt x="0" y="564"/>
                      </a:lnTo>
                      <a:lnTo>
                        <a:pt x="4" y="546"/>
                      </a:lnTo>
                      <a:lnTo>
                        <a:pt x="14" y="531"/>
                      </a:lnTo>
                      <a:lnTo>
                        <a:pt x="30" y="518"/>
                      </a:lnTo>
                      <a:lnTo>
                        <a:pt x="58" y="503"/>
                      </a:lnTo>
                      <a:lnTo>
                        <a:pt x="100" y="486"/>
                      </a:lnTo>
                      <a:lnTo>
                        <a:pt x="178" y="461"/>
                      </a:lnTo>
                      <a:lnTo>
                        <a:pt x="415" y="388"/>
                      </a:lnTo>
                      <a:lnTo>
                        <a:pt x="695" y="2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5" name="Freeform 24"/>
                <p:cNvSpPr>
                  <a:spLocks/>
                </p:cNvSpPr>
                <p:nvPr/>
              </p:nvSpPr>
              <p:spPr bwMode="auto">
                <a:xfrm>
                  <a:off x="2498" y="2021"/>
                  <a:ext cx="797" cy="677"/>
                </a:xfrm>
                <a:custGeom>
                  <a:avLst/>
                  <a:gdLst>
                    <a:gd name="T0" fmla="*/ 775 w 1594"/>
                    <a:gd name="T1" fmla="*/ 284 h 677"/>
                    <a:gd name="T2" fmla="*/ 967 w 1594"/>
                    <a:gd name="T3" fmla="*/ 224 h 677"/>
                    <a:gd name="T4" fmla="*/ 1103 w 1594"/>
                    <a:gd name="T5" fmla="*/ 182 h 677"/>
                    <a:gd name="T6" fmla="*/ 1199 w 1594"/>
                    <a:gd name="T7" fmla="*/ 146 h 677"/>
                    <a:gd name="T8" fmla="*/ 1268 w 1594"/>
                    <a:gd name="T9" fmla="*/ 119 h 677"/>
                    <a:gd name="T10" fmla="*/ 1304 w 1594"/>
                    <a:gd name="T11" fmla="*/ 101 h 677"/>
                    <a:gd name="T12" fmla="*/ 1334 w 1594"/>
                    <a:gd name="T13" fmla="*/ 80 h 677"/>
                    <a:gd name="T14" fmla="*/ 1352 w 1594"/>
                    <a:gd name="T15" fmla="*/ 38 h 677"/>
                    <a:gd name="T16" fmla="*/ 1364 w 1594"/>
                    <a:gd name="T17" fmla="*/ 8 h 677"/>
                    <a:gd name="T18" fmla="*/ 1464 w 1594"/>
                    <a:gd name="T19" fmla="*/ 0 h 677"/>
                    <a:gd name="T20" fmla="*/ 1594 w 1594"/>
                    <a:gd name="T21" fmla="*/ 172 h 677"/>
                    <a:gd name="T22" fmla="*/ 1572 w 1594"/>
                    <a:gd name="T23" fmla="*/ 189 h 677"/>
                    <a:gd name="T24" fmla="*/ 1532 w 1594"/>
                    <a:gd name="T25" fmla="*/ 209 h 677"/>
                    <a:gd name="T26" fmla="*/ 1498 w 1594"/>
                    <a:gd name="T27" fmla="*/ 224 h 677"/>
                    <a:gd name="T28" fmla="*/ 1454 w 1594"/>
                    <a:gd name="T29" fmla="*/ 242 h 677"/>
                    <a:gd name="T30" fmla="*/ 1394 w 1594"/>
                    <a:gd name="T31" fmla="*/ 263 h 677"/>
                    <a:gd name="T32" fmla="*/ 1310 w 1594"/>
                    <a:gd name="T33" fmla="*/ 290 h 677"/>
                    <a:gd name="T34" fmla="*/ 735 w 1594"/>
                    <a:gd name="T35" fmla="*/ 457 h 677"/>
                    <a:gd name="T36" fmla="*/ 280 w 1594"/>
                    <a:gd name="T37" fmla="*/ 596 h 677"/>
                    <a:gd name="T38" fmla="*/ 248 w 1594"/>
                    <a:gd name="T39" fmla="*/ 608 h 677"/>
                    <a:gd name="T40" fmla="*/ 218 w 1594"/>
                    <a:gd name="T41" fmla="*/ 622 h 677"/>
                    <a:gd name="T42" fmla="*/ 200 w 1594"/>
                    <a:gd name="T43" fmla="*/ 635 h 677"/>
                    <a:gd name="T44" fmla="*/ 194 w 1594"/>
                    <a:gd name="T45" fmla="*/ 648 h 677"/>
                    <a:gd name="T46" fmla="*/ 192 w 1594"/>
                    <a:gd name="T47" fmla="*/ 662 h 677"/>
                    <a:gd name="T48" fmla="*/ 196 w 1594"/>
                    <a:gd name="T49" fmla="*/ 677 h 677"/>
                    <a:gd name="T50" fmla="*/ 176 w 1594"/>
                    <a:gd name="T51" fmla="*/ 673 h 677"/>
                    <a:gd name="T52" fmla="*/ 154 w 1594"/>
                    <a:gd name="T53" fmla="*/ 667 h 677"/>
                    <a:gd name="T54" fmla="*/ 128 w 1594"/>
                    <a:gd name="T55" fmla="*/ 660 h 677"/>
                    <a:gd name="T56" fmla="*/ 98 w 1594"/>
                    <a:gd name="T57" fmla="*/ 651 h 677"/>
                    <a:gd name="T58" fmla="*/ 70 w 1594"/>
                    <a:gd name="T59" fmla="*/ 640 h 677"/>
                    <a:gd name="T60" fmla="*/ 44 w 1594"/>
                    <a:gd name="T61" fmla="*/ 628 h 677"/>
                    <a:gd name="T62" fmla="*/ 24 w 1594"/>
                    <a:gd name="T63" fmla="*/ 614 h 677"/>
                    <a:gd name="T64" fmla="*/ 10 w 1594"/>
                    <a:gd name="T65" fmla="*/ 600 h 677"/>
                    <a:gd name="T66" fmla="*/ 2 w 1594"/>
                    <a:gd name="T67" fmla="*/ 583 h 677"/>
                    <a:gd name="T68" fmla="*/ 0 w 1594"/>
                    <a:gd name="T69" fmla="*/ 565 h 677"/>
                    <a:gd name="T70" fmla="*/ 4 w 1594"/>
                    <a:gd name="T71" fmla="*/ 547 h 677"/>
                    <a:gd name="T72" fmla="*/ 14 w 1594"/>
                    <a:gd name="T73" fmla="*/ 532 h 677"/>
                    <a:gd name="T74" fmla="*/ 30 w 1594"/>
                    <a:gd name="T75" fmla="*/ 519 h 677"/>
                    <a:gd name="T76" fmla="*/ 56 w 1594"/>
                    <a:gd name="T77" fmla="*/ 505 h 677"/>
                    <a:gd name="T78" fmla="*/ 100 w 1594"/>
                    <a:gd name="T79" fmla="*/ 487 h 677"/>
                    <a:gd name="T80" fmla="*/ 178 w 1594"/>
                    <a:gd name="T81" fmla="*/ 461 h 677"/>
                    <a:gd name="T82" fmla="*/ 389 w 1594"/>
                    <a:gd name="T83" fmla="*/ 397 h 677"/>
                    <a:gd name="T84" fmla="*/ 775 w 1594"/>
                    <a:gd name="T85" fmla="*/ 284 h 67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594"/>
                    <a:gd name="T130" fmla="*/ 0 h 677"/>
                    <a:gd name="T131" fmla="*/ 1594 w 1594"/>
                    <a:gd name="T132" fmla="*/ 677 h 67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594" h="677">
                      <a:moveTo>
                        <a:pt x="775" y="284"/>
                      </a:moveTo>
                      <a:lnTo>
                        <a:pt x="967" y="224"/>
                      </a:lnTo>
                      <a:lnTo>
                        <a:pt x="1103" y="182"/>
                      </a:lnTo>
                      <a:lnTo>
                        <a:pt x="1199" y="146"/>
                      </a:lnTo>
                      <a:lnTo>
                        <a:pt x="1268" y="119"/>
                      </a:lnTo>
                      <a:lnTo>
                        <a:pt x="1304" y="101"/>
                      </a:lnTo>
                      <a:lnTo>
                        <a:pt x="1334" y="80"/>
                      </a:lnTo>
                      <a:lnTo>
                        <a:pt x="1352" y="38"/>
                      </a:lnTo>
                      <a:lnTo>
                        <a:pt x="1364" y="8"/>
                      </a:lnTo>
                      <a:lnTo>
                        <a:pt x="1464" y="0"/>
                      </a:lnTo>
                      <a:lnTo>
                        <a:pt x="1594" y="172"/>
                      </a:lnTo>
                      <a:lnTo>
                        <a:pt x="1572" y="189"/>
                      </a:lnTo>
                      <a:lnTo>
                        <a:pt x="1532" y="209"/>
                      </a:lnTo>
                      <a:lnTo>
                        <a:pt x="1498" y="224"/>
                      </a:lnTo>
                      <a:lnTo>
                        <a:pt x="1454" y="242"/>
                      </a:lnTo>
                      <a:lnTo>
                        <a:pt x="1394" y="263"/>
                      </a:lnTo>
                      <a:lnTo>
                        <a:pt x="1310" y="290"/>
                      </a:lnTo>
                      <a:lnTo>
                        <a:pt x="735" y="457"/>
                      </a:lnTo>
                      <a:lnTo>
                        <a:pt x="280" y="596"/>
                      </a:lnTo>
                      <a:lnTo>
                        <a:pt x="248" y="608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600"/>
                      </a:lnTo>
                      <a:lnTo>
                        <a:pt x="2" y="583"/>
                      </a:lnTo>
                      <a:lnTo>
                        <a:pt x="0" y="565"/>
                      </a:lnTo>
                      <a:lnTo>
                        <a:pt x="4" y="547"/>
                      </a:lnTo>
                      <a:lnTo>
                        <a:pt x="14" y="532"/>
                      </a:lnTo>
                      <a:lnTo>
                        <a:pt x="30" y="519"/>
                      </a:lnTo>
                      <a:lnTo>
                        <a:pt x="56" y="505"/>
                      </a:lnTo>
                      <a:lnTo>
                        <a:pt x="100" y="487"/>
                      </a:lnTo>
                      <a:lnTo>
                        <a:pt x="178" y="461"/>
                      </a:lnTo>
                      <a:lnTo>
                        <a:pt x="389" y="397"/>
                      </a:lnTo>
                      <a:lnTo>
                        <a:pt x="775" y="2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6" name="Freeform 25"/>
                <p:cNvSpPr>
                  <a:spLocks/>
                </p:cNvSpPr>
                <p:nvPr/>
              </p:nvSpPr>
              <p:spPr bwMode="auto">
                <a:xfrm>
                  <a:off x="2518" y="2485"/>
                  <a:ext cx="757" cy="616"/>
                </a:xfrm>
                <a:custGeom>
                  <a:avLst/>
                  <a:gdLst>
                    <a:gd name="T0" fmla="*/ 897 w 1514"/>
                    <a:gd name="T1" fmla="*/ 226 h 616"/>
                    <a:gd name="T2" fmla="*/ 981 w 1514"/>
                    <a:gd name="T3" fmla="*/ 199 h 616"/>
                    <a:gd name="T4" fmla="*/ 1081 w 1514"/>
                    <a:gd name="T5" fmla="*/ 163 h 616"/>
                    <a:gd name="T6" fmla="*/ 1165 w 1514"/>
                    <a:gd name="T7" fmla="*/ 132 h 616"/>
                    <a:gd name="T8" fmla="*/ 1218 w 1514"/>
                    <a:gd name="T9" fmla="*/ 104 h 616"/>
                    <a:gd name="T10" fmla="*/ 1254 w 1514"/>
                    <a:gd name="T11" fmla="*/ 80 h 616"/>
                    <a:gd name="T12" fmla="*/ 1282 w 1514"/>
                    <a:gd name="T13" fmla="*/ 57 h 616"/>
                    <a:gd name="T14" fmla="*/ 1300 w 1514"/>
                    <a:gd name="T15" fmla="*/ 32 h 616"/>
                    <a:gd name="T16" fmla="*/ 1312 w 1514"/>
                    <a:gd name="T17" fmla="*/ 0 h 616"/>
                    <a:gd name="T18" fmla="*/ 1360 w 1514"/>
                    <a:gd name="T19" fmla="*/ 6 h 616"/>
                    <a:gd name="T20" fmla="*/ 1398 w 1514"/>
                    <a:gd name="T21" fmla="*/ 20 h 616"/>
                    <a:gd name="T22" fmla="*/ 1444 w 1514"/>
                    <a:gd name="T23" fmla="*/ 38 h 616"/>
                    <a:gd name="T24" fmla="*/ 1468 w 1514"/>
                    <a:gd name="T25" fmla="*/ 62 h 616"/>
                    <a:gd name="T26" fmla="*/ 1484 w 1514"/>
                    <a:gd name="T27" fmla="*/ 83 h 616"/>
                    <a:gd name="T28" fmla="*/ 1496 w 1514"/>
                    <a:gd name="T29" fmla="*/ 104 h 616"/>
                    <a:gd name="T30" fmla="*/ 1508 w 1514"/>
                    <a:gd name="T31" fmla="*/ 125 h 616"/>
                    <a:gd name="T32" fmla="*/ 1514 w 1514"/>
                    <a:gd name="T33" fmla="*/ 151 h 616"/>
                    <a:gd name="T34" fmla="*/ 1508 w 1514"/>
                    <a:gd name="T35" fmla="*/ 172 h 616"/>
                    <a:gd name="T36" fmla="*/ 1480 w 1514"/>
                    <a:gd name="T37" fmla="*/ 191 h 616"/>
                    <a:gd name="T38" fmla="*/ 1444 w 1514"/>
                    <a:gd name="T39" fmla="*/ 211 h 616"/>
                    <a:gd name="T40" fmla="*/ 1408 w 1514"/>
                    <a:gd name="T41" fmla="*/ 227 h 616"/>
                    <a:gd name="T42" fmla="*/ 1360 w 1514"/>
                    <a:gd name="T43" fmla="*/ 241 h 616"/>
                    <a:gd name="T44" fmla="*/ 851 w 1514"/>
                    <a:gd name="T45" fmla="*/ 409 h 616"/>
                    <a:gd name="T46" fmla="*/ 387 w 1514"/>
                    <a:gd name="T47" fmla="*/ 543 h 616"/>
                    <a:gd name="T48" fmla="*/ 323 w 1514"/>
                    <a:gd name="T49" fmla="*/ 561 h 616"/>
                    <a:gd name="T50" fmla="*/ 293 w 1514"/>
                    <a:gd name="T51" fmla="*/ 570 h 616"/>
                    <a:gd name="T52" fmla="*/ 270 w 1514"/>
                    <a:gd name="T53" fmla="*/ 580 h 616"/>
                    <a:gd name="T54" fmla="*/ 252 w 1514"/>
                    <a:gd name="T55" fmla="*/ 594 h 616"/>
                    <a:gd name="T56" fmla="*/ 246 w 1514"/>
                    <a:gd name="T57" fmla="*/ 616 h 616"/>
                    <a:gd name="T58" fmla="*/ 136 w 1514"/>
                    <a:gd name="T59" fmla="*/ 595 h 616"/>
                    <a:gd name="T60" fmla="*/ 56 w 1514"/>
                    <a:gd name="T61" fmla="*/ 576 h 616"/>
                    <a:gd name="T62" fmla="*/ 26 w 1514"/>
                    <a:gd name="T63" fmla="*/ 559 h 616"/>
                    <a:gd name="T64" fmla="*/ 12 w 1514"/>
                    <a:gd name="T65" fmla="*/ 544 h 616"/>
                    <a:gd name="T66" fmla="*/ 2 w 1514"/>
                    <a:gd name="T67" fmla="*/ 527 h 616"/>
                    <a:gd name="T68" fmla="*/ 0 w 1514"/>
                    <a:gd name="T69" fmla="*/ 509 h 616"/>
                    <a:gd name="T70" fmla="*/ 10 w 1514"/>
                    <a:gd name="T71" fmla="*/ 491 h 616"/>
                    <a:gd name="T72" fmla="*/ 30 w 1514"/>
                    <a:gd name="T73" fmla="*/ 479 h 616"/>
                    <a:gd name="T74" fmla="*/ 60 w 1514"/>
                    <a:gd name="T75" fmla="*/ 468 h 616"/>
                    <a:gd name="T76" fmla="*/ 106 w 1514"/>
                    <a:gd name="T77" fmla="*/ 456 h 616"/>
                    <a:gd name="T78" fmla="*/ 168 w 1514"/>
                    <a:gd name="T79" fmla="*/ 438 h 616"/>
                    <a:gd name="T80" fmla="*/ 266 w 1514"/>
                    <a:gd name="T81" fmla="*/ 412 h 616"/>
                    <a:gd name="T82" fmla="*/ 363 w 1514"/>
                    <a:gd name="T83" fmla="*/ 385 h 616"/>
                    <a:gd name="T84" fmla="*/ 897 w 1514"/>
                    <a:gd name="T85" fmla="*/ 226 h 61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514"/>
                    <a:gd name="T130" fmla="*/ 0 h 616"/>
                    <a:gd name="T131" fmla="*/ 1514 w 1514"/>
                    <a:gd name="T132" fmla="*/ 616 h 61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514" h="616">
                      <a:moveTo>
                        <a:pt x="897" y="226"/>
                      </a:moveTo>
                      <a:lnTo>
                        <a:pt x="981" y="199"/>
                      </a:lnTo>
                      <a:lnTo>
                        <a:pt x="1081" y="163"/>
                      </a:lnTo>
                      <a:lnTo>
                        <a:pt x="1165" y="132"/>
                      </a:lnTo>
                      <a:lnTo>
                        <a:pt x="1218" y="104"/>
                      </a:lnTo>
                      <a:lnTo>
                        <a:pt x="1254" y="80"/>
                      </a:lnTo>
                      <a:lnTo>
                        <a:pt x="1282" y="57"/>
                      </a:lnTo>
                      <a:lnTo>
                        <a:pt x="1300" y="32"/>
                      </a:lnTo>
                      <a:lnTo>
                        <a:pt x="1312" y="0"/>
                      </a:lnTo>
                      <a:lnTo>
                        <a:pt x="1360" y="6"/>
                      </a:lnTo>
                      <a:lnTo>
                        <a:pt x="1398" y="20"/>
                      </a:lnTo>
                      <a:lnTo>
                        <a:pt x="1444" y="38"/>
                      </a:lnTo>
                      <a:lnTo>
                        <a:pt x="1468" y="62"/>
                      </a:lnTo>
                      <a:lnTo>
                        <a:pt x="1484" y="83"/>
                      </a:lnTo>
                      <a:lnTo>
                        <a:pt x="1496" y="104"/>
                      </a:lnTo>
                      <a:lnTo>
                        <a:pt x="1508" y="125"/>
                      </a:lnTo>
                      <a:lnTo>
                        <a:pt x="1514" y="151"/>
                      </a:lnTo>
                      <a:lnTo>
                        <a:pt x="1508" y="172"/>
                      </a:lnTo>
                      <a:lnTo>
                        <a:pt x="1480" y="191"/>
                      </a:lnTo>
                      <a:lnTo>
                        <a:pt x="1444" y="211"/>
                      </a:lnTo>
                      <a:lnTo>
                        <a:pt x="1408" y="227"/>
                      </a:lnTo>
                      <a:lnTo>
                        <a:pt x="1360" y="241"/>
                      </a:lnTo>
                      <a:lnTo>
                        <a:pt x="851" y="409"/>
                      </a:lnTo>
                      <a:lnTo>
                        <a:pt x="387" y="543"/>
                      </a:lnTo>
                      <a:lnTo>
                        <a:pt x="323" y="561"/>
                      </a:lnTo>
                      <a:lnTo>
                        <a:pt x="293" y="570"/>
                      </a:lnTo>
                      <a:lnTo>
                        <a:pt x="270" y="580"/>
                      </a:lnTo>
                      <a:lnTo>
                        <a:pt x="252" y="594"/>
                      </a:lnTo>
                      <a:lnTo>
                        <a:pt x="246" y="616"/>
                      </a:lnTo>
                      <a:lnTo>
                        <a:pt x="136" y="595"/>
                      </a:lnTo>
                      <a:lnTo>
                        <a:pt x="56" y="576"/>
                      </a:lnTo>
                      <a:lnTo>
                        <a:pt x="26" y="559"/>
                      </a:lnTo>
                      <a:lnTo>
                        <a:pt x="12" y="544"/>
                      </a:lnTo>
                      <a:lnTo>
                        <a:pt x="2" y="527"/>
                      </a:lnTo>
                      <a:lnTo>
                        <a:pt x="0" y="509"/>
                      </a:lnTo>
                      <a:lnTo>
                        <a:pt x="10" y="491"/>
                      </a:lnTo>
                      <a:lnTo>
                        <a:pt x="30" y="479"/>
                      </a:lnTo>
                      <a:lnTo>
                        <a:pt x="60" y="468"/>
                      </a:lnTo>
                      <a:lnTo>
                        <a:pt x="106" y="456"/>
                      </a:lnTo>
                      <a:lnTo>
                        <a:pt x="168" y="438"/>
                      </a:lnTo>
                      <a:lnTo>
                        <a:pt x="266" y="412"/>
                      </a:lnTo>
                      <a:lnTo>
                        <a:pt x="363" y="385"/>
                      </a:lnTo>
                      <a:lnTo>
                        <a:pt x="897" y="22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26"/>
              <p:cNvGrpSpPr>
                <a:grpSpLocks/>
              </p:cNvGrpSpPr>
              <p:nvPr/>
            </p:nvGrpSpPr>
            <p:grpSpPr bwMode="auto">
              <a:xfrm rot="-4040240">
                <a:off x="4658" y="-195"/>
                <a:ext cx="273" cy="1121"/>
                <a:chOff x="2442" y="1330"/>
                <a:chExt cx="865" cy="1742"/>
              </a:xfrm>
            </p:grpSpPr>
            <p:sp>
              <p:nvSpPr>
                <p:cNvPr id="133219" name="Freeform 27"/>
                <p:cNvSpPr>
                  <a:spLocks/>
                </p:cNvSpPr>
                <p:nvPr/>
              </p:nvSpPr>
              <p:spPr bwMode="auto">
                <a:xfrm>
                  <a:off x="2469" y="1330"/>
                  <a:ext cx="838" cy="527"/>
                </a:xfrm>
                <a:custGeom>
                  <a:avLst/>
                  <a:gdLst>
                    <a:gd name="T0" fmla="*/ 106 w 1676"/>
                    <a:gd name="T1" fmla="*/ 19 h 527"/>
                    <a:gd name="T2" fmla="*/ 56 w 1676"/>
                    <a:gd name="T3" fmla="*/ 57 h 527"/>
                    <a:gd name="T4" fmla="*/ 18 w 1676"/>
                    <a:gd name="T5" fmla="*/ 102 h 527"/>
                    <a:gd name="T6" fmla="*/ 0 w 1676"/>
                    <a:gd name="T7" fmla="*/ 145 h 527"/>
                    <a:gd name="T8" fmla="*/ 6 w 1676"/>
                    <a:gd name="T9" fmla="*/ 207 h 527"/>
                    <a:gd name="T10" fmla="*/ 30 w 1676"/>
                    <a:gd name="T11" fmla="*/ 247 h 527"/>
                    <a:gd name="T12" fmla="*/ 74 w 1676"/>
                    <a:gd name="T13" fmla="*/ 277 h 527"/>
                    <a:gd name="T14" fmla="*/ 136 w 1676"/>
                    <a:gd name="T15" fmla="*/ 297 h 527"/>
                    <a:gd name="T16" fmla="*/ 218 w 1676"/>
                    <a:gd name="T17" fmla="*/ 312 h 527"/>
                    <a:gd name="T18" fmla="*/ 358 w 1676"/>
                    <a:gd name="T19" fmla="*/ 318 h 527"/>
                    <a:gd name="T20" fmla="*/ 1163 w 1676"/>
                    <a:gd name="T21" fmla="*/ 330 h 527"/>
                    <a:gd name="T22" fmla="*/ 1286 w 1676"/>
                    <a:gd name="T23" fmla="*/ 337 h 527"/>
                    <a:gd name="T24" fmla="*/ 1394 w 1676"/>
                    <a:gd name="T25" fmla="*/ 347 h 527"/>
                    <a:gd name="T26" fmla="*/ 1486 w 1676"/>
                    <a:gd name="T27" fmla="*/ 367 h 527"/>
                    <a:gd name="T28" fmla="*/ 1538 w 1676"/>
                    <a:gd name="T29" fmla="*/ 391 h 527"/>
                    <a:gd name="T30" fmla="*/ 1570 w 1676"/>
                    <a:gd name="T31" fmla="*/ 421 h 527"/>
                    <a:gd name="T32" fmla="*/ 1592 w 1676"/>
                    <a:gd name="T33" fmla="*/ 463 h 527"/>
                    <a:gd name="T34" fmla="*/ 1602 w 1676"/>
                    <a:gd name="T35" fmla="*/ 496 h 527"/>
                    <a:gd name="T36" fmla="*/ 1598 w 1676"/>
                    <a:gd name="T37" fmla="*/ 527 h 527"/>
                    <a:gd name="T38" fmla="*/ 1632 w 1676"/>
                    <a:gd name="T39" fmla="*/ 505 h 527"/>
                    <a:gd name="T40" fmla="*/ 1660 w 1676"/>
                    <a:gd name="T41" fmla="*/ 476 h 527"/>
                    <a:gd name="T42" fmla="*/ 1674 w 1676"/>
                    <a:gd name="T43" fmla="*/ 448 h 527"/>
                    <a:gd name="T44" fmla="*/ 1674 w 1676"/>
                    <a:gd name="T45" fmla="*/ 387 h 527"/>
                    <a:gd name="T46" fmla="*/ 1666 w 1676"/>
                    <a:gd name="T47" fmla="*/ 311 h 527"/>
                    <a:gd name="T48" fmla="*/ 1650 w 1676"/>
                    <a:gd name="T49" fmla="*/ 254 h 527"/>
                    <a:gd name="T50" fmla="*/ 1620 w 1676"/>
                    <a:gd name="T51" fmla="*/ 219 h 527"/>
                    <a:gd name="T52" fmla="*/ 1564 w 1676"/>
                    <a:gd name="T53" fmla="*/ 196 h 527"/>
                    <a:gd name="T54" fmla="*/ 1478 w 1676"/>
                    <a:gd name="T55" fmla="*/ 181 h 527"/>
                    <a:gd name="T56" fmla="*/ 1364 w 1676"/>
                    <a:gd name="T57" fmla="*/ 173 h 527"/>
                    <a:gd name="T58" fmla="*/ 889 w 1676"/>
                    <a:gd name="T59" fmla="*/ 162 h 527"/>
                    <a:gd name="T60" fmla="*/ 447 w 1676"/>
                    <a:gd name="T61" fmla="*/ 155 h 527"/>
                    <a:gd name="T62" fmla="*/ 334 w 1676"/>
                    <a:gd name="T63" fmla="*/ 146 h 527"/>
                    <a:gd name="T64" fmla="*/ 244 w 1676"/>
                    <a:gd name="T65" fmla="*/ 130 h 527"/>
                    <a:gd name="T66" fmla="*/ 172 w 1676"/>
                    <a:gd name="T67" fmla="*/ 106 h 527"/>
                    <a:gd name="T68" fmla="*/ 134 w 1676"/>
                    <a:gd name="T69" fmla="*/ 76 h 527"/>
                    <a:gd name="T70" fmla="*/ 122 w 1676"/>
                    <a:gd name="T71" fmla="*/ 40 h 527"/>
                    <a:gd name="T72" fmla="*/ 132 w 1676"/>
                    <a:gd name="T73" fmla="*/ 0 h 52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676"/>
                    <a:gd name="T112" fmla="*/ 0 h 527"/>
                    <a:gd name="T113" fmla="*/ 1676 w 1676"/>
                    <a:gd name="T114" fmla="*/ 527 h 52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676" h="527">
                      <a:moveTo>
                        <a:pt x="132" y="0"/>
                      </a:moveTo>
                      <a:lnTo>
                        <a:pt x="106" y="19"/>
                      </a:lnTo>
                      <a:lnTo>
                        <a:pt x="80" y="38"/>
                      </a:lnTo>
                      <a:lnTo>
                        <a:pt x="56" y="57"/>
                      </a:lnTo>
                      <a:lnTo>
                        <a:pt x="38" y="77"/>
                      </a:lnTo>
                      <a:lnTo>
                        <a:pt x="18" y="102"/>
                      </a:lnTo>
                      <a:lnTo>
                        <a:pt x="8" y="124"/>
                      </a:lnTo>
                      <a:lnTo>
                        <a:pt x="0" y="145"/>
                      </a:lnTo>
                      <a:lnTo>
                        <a:pt x="0" y="176"/>
                      </a:lnTo>
                      <a:lnTo>
                        <a:pt x="6" y="207"/>
                      </a:lnTo>
                      <a:lnTo>
                        <a:pt x="14" y="227"/>
                      </a:lnTo>
                      <a:lnTo>
                        <a:pt x="30" y="247"/>
                      </a:lnTo>
                      <a:lnTo>
                        <a:pt x="50" y="262"/>
                      </a:lnTo>
                      <a:lnTo>
                        <a:pt x="74" y="277"/>
                      </a:lnTo>
                      <a:lnTo>
                        <a:pt x="104" y="288"/>
                      </a:lnTo>
                      <a:lnTo>
                        <a:pt x="136" y="297"/>
                      </a:lnTo>
                      <a:lnTo>
                        <a:pt x="174" y="305"/>
                      </a:lnTo>
                      <a:lnTo>
                        <a:pt x="218" y="312"/>
                      </a:lnTo>
                      <a:lnTo>
                        <a:pt x="278" y="318"/>
                      </a:lnTo>
                      <a:lnTo>
                        <a:pt x="358" y="318"/>
                      </a:lnTo>
                      <a:lnTo>
                        <a:pt x="757" y="324"/>
                      </a:lnTo>
                      <a:lnTo>
                        <a:pt x="1163" y="330"/>
                      </a:lnTo>
                      <a:lnTo>
                        <a:pt x="1225" y="333"/>
                      </a:lnTo>
                      <a:lnTo>
                        <a:pt x="1286" y="337"/>
                      </a:lnTo>
                      <a:lnTo>
                        <a:pt x="1338" y="342"/>
                      </a:lnTo>
                      <a:lnTo>
                        <a:pt x="1394" y="347"/>
                      </a:lnTo>
                      <a:lnTo>
                        <a:pt x="1446" y="355"/>
                      </a:lnTo>
                      <a:lnTo>
                        <a:pt x="1486" y="367"/>
                      </a:lnTo>
                      <a:lnTo>
                        <a:pt x="1514" y="378"/>
                      </a:lnTo>
                      <a:lnTo>
                        <a:pt x="1538" y="391"/>
                      </a:lnTo>
                      <a:lnTo>
                        <a:pt x="1560" y="406"/>
                      </a:lnTo>
                      <a:lnTo>
                        <a:pt x="1570" y="421"/>
                      </a:lnTo>
                      <a:lnTo>
                        <a:pt x="1582" y="442"/>
                      </a:lnTo>
                      <a:lnTo>
                        <a:pt x="1592" y="463"/>
                      </a:lnTo>
                      <a:lnTo>
                        <a:pt x="1598" y="479"/>
                      </a:lnTo>
                      <a:lnTo>
                        <a:pt x="1602" y="496"/>
                      </a:lnTo>
                      <a:lnTo>
                        <a:pt x="1604" y="512"/>
                      </a:lnTo>
                      <a:lnTo>
                        <a:pt x="1598" y="527"/>
                      </a:lnTo>
                      <a:lnTo>
                        <a:pt x="1616" y="516"/>
                      </a:lnTo>
                      <a:lnTo>
                        <a:pt x="1632" y="505"/>
                      </a:lnTo>
                      <a:lnTo>
                        <a:pt x="1648" y="491"/>
                      </a:lnTo>
                      <a:lnTo>
                        <a:pt x="1660" y="476"/>
                      </a:lnTo>
                      <a:lnTo>
                        <a:pt x="1668" y="464"/>
                      </a:lnTo>
                      <a:lnTo>
                        <a:pt x="1674" y="448"/>
                      </a:lnTo>
                      <a:lnTo>
                        <a:pt x="1676" y="422"/>
                      </a:lnTo>
                      <a:lnTo>
                        <a:pt x="1674" y="387"/>
                      </a:lnTo>
                      <a:lnTo>
                        <a:pt x="1670" y="347"/>
                      </a:lnTo>
                      <a:lnTo>
                        <a:pt x="1666" y="311"/>
                      </a:lnTo>
                      <a:lnTo>
                        <a:pt x="1658" y="275"/>
                      </a:lnTo>
                      <a:lnTo>
                        <a:pt x="1650" y="254"/>
                      </a:lnTo>
                      <a:lnTo>
                        <a:pt x="1636" y="235"/>
                      </a:lnTo>
                      <a:lnTo>
                        <a:pt x="1620" y="219"/>
                      </a:lnTo>
                      <a:lnTo>
                        <a:pt x="1592" y="205"/>
                      </a:lnTo>
                      <a:lnTo>
                        <a:pt x="1564" y="196"/>
                      </a:lnTo>
                      <a:lnTo>
                        <a:pt x="1524" y="188"/>
                      </a:lnTo>
                      <a:lnTo>
                        <a:pt x="1478" y="181"/>
                      </a:lnTo>
                      <a:lnTo>
                        <a:pt x="1424" y="176"/>
                      </a:lnTo>
                      <a:lnTo>
                        <a:pt x="1364" y="173"/>
                      </a:lnTo>
                      <a:lnTo>
                        <a:pt x="1288" y="171"/>
                      </a:lnTo>
                      <a:lnTo>
                        <a:pt x="889" y="162"/>
                      </a:lnTo>
                      <a:lnTo>
                        <a:pt x="537" y="158"/>
                      </a:lnTo>
                      <a:lnTo>
                        <a:pt x="447" y="155"/>
                      </a:lnTo>
                      <a:lnTo>
                        <a:pt x="383" y="150"/>
                      </a:lnTo>
                      <a:lnTo>
                        <a:pt x="334" y="146"/>
                      </a:lnTo>
                      <a:lnTo>
                        <a:pt x="290" y="139"/>
                      </a:lnTo>
                      <a:lnTo>
                        <a:pt x="244" y="130"/>
                      </a:lnTo>
                      <a:lnTo>
                        <a:pt x="206" y="120"/>
                      </a:lnTo>
                      <a:lnTo>
                        <a:pt x="172" y="106"/>
                      </a:lnTo>
                      <a:lnTo>
                        <a:pt x="150" y="91"/>
                      </a:lnTo>
                      <a:lnTo>
                        <a:pt x="134" y="76"/>
                      </a:lnTo>
                      <a:lnTo>
                        <a:pt x="124" y="57"/>
                      </a:lnTo>
                      <a:lnTo>
                        <a:pt x="122" y="40"/>
                      </a:lnTo>
                      <a:lnTo>
                        <a:pt x="124" y="24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0" name="Freeform 28"/>
                <p:cNvSpPr>
                  <a:spLocks/>
                </p:cNvSpPr>
                <p:nvPr/>
              </p:nvSpPr>
              <p:spPr bwMode="auto">
                <a:xfrm>
                  <a:off x="2448" y="1733"/>
                  <a:ext cx="858" cy="494"/>
                </a:xfrm>
                <a:custGeom>
                  <a:avLst/>
                  <a:gdLst>
                    <a:gd name="T0" fmla="*/ 102 w 1716"/>
                    <a:gd name="T1" fmla="*/ 13 h 494"/>
                    <a:gd name="T2" fmla="*/ 44 w 1716"/>
                    <a:gd name="T3" fmla="*/ 56 h 494"/>
                    <a:gd name="T4" fmla="*/ 12 w 1716"/>
                    <a:gd name="T5" fmla="*/ 96 h 494"/>
                    <a:gd name="T6" fmla="*/ 2 w 1716"/>
                    <a:gd name="T7" fmla="*/ 150 h 494"/>
                    <a:gd name="T8" fmla="*/ 4 w 1716"/>
                    <a:gd name="T9" fmla="*/ 208 h 494"/>
                    <a:gd name="T10" fmla="*/ 28 w 1716"/>
                    <a:gd name="T11" fmla="*/ 247 h 494"/>
                    <a:gd name="T12" fmla="*/ 76 w 1716"/>
                    <a:gd name="T13" fmla="*/ 276 h 494"/>
                    <a:gd name="T14" fmla="*/ 136 w 1716"/>
                    <a:gd name="T15" fmla="*/ 296 h 494"/>
                    <a:gd name="T16" fmla="*/ 224 w 1716"/>
                    <a:gd name="T17" fmla="*/ 310 h 494"/>
                    <a:gd name="T18" fmla="*/ 358 w 1716"/>
                    <a:gd name="T19" fmla="*/ 314 h 494"/>
                    <a:gd name="T20" fmla="*/ 1191 w 1716"/>
                    <a:gd name="T21" fmla="*/ 329 h 494"/>
                    <a:gd name="T22" fmla="*/ 1312 w 1716"/>
                    <a:gd name="T23" fmla="*/ 336 h 494"/>
                    <a:gd name="T24" fmla="*/ 1428 w 1716"/>
                    <a:gd name="T25" fmla="*/ 347 h 494"/>
                    <a:gd name="T26" fmla="*/ 1512 w 1716"/>
                    <a:gd name="T27" fmla="*/ 363 h 494"/>
                    <a:gd name="T28" fmla="*/ 1572 w 1716"/>
                    <a:gd name="T29" fmla="*/ 388 h 494"/>
                    <a:gd name="T30" fmla="*/ 1608 w 1716"/>
                    <a:gd name="T31" fmla="*/ 419 h 494"/>
                    <a:gd name="T32" fmla="*/ 1630 w 1716"/>
                    <a:gd name="T33" fmla="*/ 462 h 494"/>
                    <a:gd name="T34" fmla="*/ 1638 w 1716"/>
                    <a:gd name="T35" fmla="*/ 494 h 494"/>
                    <a:gd name="T36" fmla="*/ 1686 w 1716"/>
                    <a:gd name="T37" fmla="*/ 469 h 494"/>
                    <a:gd name="T38" fmla="*/ 1710 w 1716"/>
                    <a:gd name="T39" fmla="*/ 442 h 494"/>
                    <a:gd name="T40" fmla="*/ 1714 w 1716"/>
                    <a:gd name="T41" fmla="*/ 385 h 494"/>
                    <a:gd name="T42" fmla="*/ 1706 w 1716"/>
                    <a:gd name="T43" fmla="*/ 310 h 494"/>
                    <a:gd name="T44" fmla="*/ 1690 w 1716"/>
                    <a:gd name="T45" fmla="*/ 254 h 494"/>
                    <a:gd name="T46" fmla="*/ 1654 w 1716"/>
                    <a:gd name="T47" fmla="*/ 218 h 494"/>
                    <a:gd name="T48" fmla="*/ 1602 w 1716"/>
                    <a:gd name="T49" fmla="*/ 197 h 494"/>
                    <a:gd name="T50" fmla="*/ 1514 w 1716"/>
                    <a:gd name="T51" fmla="*/ 182 h 494"/>
                    <a:gd name="T52" fmla="*/ 1396 w 1716"/>
                    <a:gd name="T53" fmla="*/ 174 h 494"/>
                    <a:gd name="T54" fmla="*/ 909 w 1716"/>
                    <a:gd name="T55" fmla="*/ 163 h 494"/>
                    <a:gd name="T56" fmla="*/ 455 w 1716"/>
                    <a:gd name="T57" fmla="*/ 156 h 494"/>
                    <a:gd name="T58" fmla="*/ 342 w 1716"/>
                    <a:gd name="T59" fmla="*/ 147 h 494"/>
                    <a:gd name="T60" fmla="*/ 248 w 1716"/>
                    <a:gd name="T61" fmla="*/ 131 h 494"/>
                    <a:gd name="T62" fmla="*/ 174 w 1716"/>
                    <a:gd name="T63" fmla="*/ 107 h 494"/>
                    <a:gd name="T64" fmla="*/ 134 w 1716"/>
                    <a:gd name="T65" fmla="*/ 77 h 494"/>
                    <a:gd name="T66" fmla="*/ 120 w 1716"/>
                    <a:gd name="T67" fmla="*/ 42 h 494"/>
                    <a:gd name="T68" fmla="*/ 132 w 1716"/>
                    <a:gd name="T69" fmla="*/ 0 h 49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716"/>
                    <a:gd name="T106" fmla="*/ 0 h 494"/>
                    <a:gd name="T107" fmla="*/ 1716 w 1716"/>
                    <a:gd name="T108" fmla="*/ 494 h 49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716" h="494">
                      <a:moveTo>
                        <a:pt x="132" y="0"/>
                      </a:moveTo>
                      <a:lnTo>
                        <a:pt x="102" y="13"/>
                      </a:lnTo>
                      <a:lnTo>
                        <a:pt x="70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6"/>
                      </a:lnTo>
                      <a:lnTo>
                        <a:pt x="2" y="119"/>
                      </a:lnTo>
                      <a:lnTo>
                        <a:pt x="2" y="150"/>
                      </a:lnTo>
                      <a:lnTo>
                        <a:pt x="0" y="180"/>
                      </a:lnTo>
                      <a:lnTo>
                        <a:pt x="4" y="208"/>
                      </a:lnTo>
                      <a:lnTo>
                        <a:pt x="12" y="227"/>
                      </a:lnTo>
                      <a:lnTo>
                        <a:pt x="28" y="247"/>
                      </a:lnTo>
                      <a:lnTo>
                        <a:pt x="48" y="262"/>
                      </a:lnTo>
                      <a:lnTo>
                        <a:pt x="76" y="276"/>
                      </a:lnTo>
                      <a:lnTo>
                        <a:pt x="104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58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2" y="336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12" y="363"/>
                      </a:lnTo>
                      <a:lnTo>
                        <a:pt x="1548" y="376"/>
                      </a:lnTo>
                      <a:lnTo>
                        <a:pt x="1572" y="388"/>
                      </a:lnTo>
                      <a:lnTo>
                        <a:pt x="1594" y="403"/>
                      </a:lnTo>
                      <a:lnTo>
                        <a:pt x="1608" y="419"/>
                      </a:lnTo>
                      <a:lnTo>
                        <a:pt x="1620" y="441"/>
                      </a:lnTo>
                      <a:lnTo>
                        <a:pt x="1630" y="462"/>
                      </a:lnTo>
                      <a:lnTo>
                        <a:pt x="1636" y="478"/>
                      </a:lnTo>
                      <a:lnTo>
                        <a:pt x="1638" y="494"/>
                      </a:lnTo>
                      <a:lnTo>
                        <a:pt x="1670" y="480"/>
                      </a:lnTo>
                      <a:lnTo>
                        <a:pt x="1686" y="469"/>
                      </a:lnTo>
                      <a:lnTo>
                        <a:pt x="1700" y="457"/>
                      </a:lnTo>
                      <a:lnTo>
                        <a:pt x="1710" y="442"/>
                      </a:lnTo>
                      <a:lnTo>
                        <a:pt x="1716" y="421"/>
                      </a:lnTo>
                      <a:lnTo>
                        <a:pt x="1714" y="385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4"/>
                      </a:lnTo>
                      <a:lnTo>
                        <a:pt x="1676" y="235"/>
                      </a:lnTo>
                      <a:lnTo>
                        <a:pt x="1654" y="218"/>
                      </a:lnTo>
                      <a:lnTo>
                        <a:pt x="1630" y="206"/>
                      </a:lnTo>
                      <a:lnTo>
                        <a:pt x="1602" y="197"/>
                      </a:lnTo>
                      <a:lnTo>
                        <a:pt x="1560" y="189"/>
                      </a:lnTo>
                      <a:lnTo>
                        <a:pt x="1514" y="182"/>
                      </a:lnTo>
                      <a:lnTo>
                        <a:pt x="1458" y="177"/>
                      </a:lnTo>
                      <a:lnTo>
                        <a:pt x="1396" y="174"/>
                      </a:lnTo>
                      <a:lnTo>
                        <a:pt x="1318" y="172"/>
                      </a:lnTo>
                      <a:lnTo>
                        <a:pt x="909" y="163"/>
                      </a:lnTo>
                      <a:lnTo>
                        <a:pt x="549" y="159"/>
                      </a:lnTo>
                      <a:lnTo>
                        <a:pt x="455" y="156"/>
                      </a:lnTo>
                      <a:lnTo>
                        <a:pt x="398" y="153"/>
                      </a:lnTo>
                      <a:lnTo>
                        <a:pt x="342" y="147"/>
                      </a:lnTo>
                      <a:lnTo>
                        <a:pt x="294" y="140"/>
                      </a:lnTo>
                      <a:lnTo>
                        <a:pt x="248" y="131"/>
                      </a:lnTo>
                      <a:lnTo>
                        <a:pt x="208" y="121"/>
                      </a:lnTo>
                      <a:lnTo>
                        <a:pt x="174" y="107"/>
                      </a:lnTo>
                      <a:lnTo>
                        <a:pt x="150" y="92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1" name="Freeform 29"/>
                <p:cNvSpPr>
                  <a:spLocks/>
                </p:cNvSpPr>
                <p:nvPr/>
              </p:nvSpPr>
              <p:spPr bwMode="auto">
                <a:xfrm>
                  <a:off x="2442" y="2547"/>
                  <a:ext cx="858" cy="525"/>
                </a:xfrm>
                <a:custGeom>
                  <a:avLst/>
                  <a:gdLst>
                    <a:gd name="T0" fmla="*/ 104 w 1716"/>
                    <a:gd name="T1" fmla="*/ 13 h 525"/>
                    <a:gd name="T2" fmla="*/ 44 w 1716"/>
                    <a:gd name="T3" fmla="*/ 56 h 525"/>
                    <a:gd name="T4" fmla="*/ 12 w 1716"/>
                    <a:gd name="T5" fmla="*/ 95 h 525"/>
                    <a:gd name="T6" fmla="*/ 0 w 1716"/>
                    <a:gd name="T7" fmla="*/ 145 h 525"/>
                    <a:gd name="T8" fmla="*/ 4 w 1716"/>
                    <a:gd name="T9" fmla="*/ 207 h 525"/>
                    <a:gd name="T10" fmla="*/ 28 w 1716"/>
                    <a:gd name="T11" fmla="*/ 246 h 525"/>
                    <a:gd name="T12" fmla="*/ 74 w 1716"/>
                    <a:gd name="T13" fmla="*/ 276 h 525"/>
                    <a:gd name="T14" fmla="*/ 136 w 1716"/>
                    <a:gd name="T15" fmla="*/ 296 h 525"/>
                    <a:gd name="T16" fmla="*/ 224 w 1716"/>
                    <a:gd name="T17" fmla="*/ 310 h 525"/>
                    <a:gd name="T18" fmla="*/ 360 w 1716"/>
                    <a:gd name="T19" fmla="*/ 314 h 525"/>
                    <a:gd name="T20" fmla="*/ 1191 w 1716"/>
                    <a:gd name="T21" fmla="*/ 329 h 525"/>
                    <a:gd name="T22" fmla="*/ 1319 w 1716"/>
                    <a:gd name="T23" fmla="*/ 337 h 525"/>
                    <a:gd name="T24" fmla="*/ 1428 w 1716"/>
                    <a:gd name="T25" fmla="*/ 347 h 525"/>
                    <a:gd name="T26" fmla="*/ 1522 w 1716"/>
                    <a:gd name="T27" fmla="*/ 367 h 525"/>
                    <a:gd name="T28" fmla="*/ 1576 w 1716"/>
                    <a:gd name="T29" fmla="*/ 390 h 525"/>
                    <a:gd name="T30" fmla="*/ 1610 w 1716"/>
                    <a:gd name="T31" fmla="*/ 419 h 525"/>
                    <a:gd name="T32" fmla="*/ 1630 w 1716"/>
                    <a:gd name="T33" fmla="*/ 461 h 525"/>
                    <a:gd name="T34" fmla="*/ 1642 w 1716"/>
                    <a:gd name="T35" fmla="*/ 494 h 525"/>
                    <a:gd name="T36" fmla="*/ 1636 w 1716"/>
                    <a:gd name="T37" fmla="*/ 525 h 525"/>
                    <a:gd name="T38" fmla="*/ 1672 w 1716"/>
                    <a:gd name="T39" fmla="*/ 503 h 525"/>
                    <a:gd name="T40" fmla="*/ 1700 w 1716"/>
                    <a:gd name="T41" fmla="*/ 474 h 525"/>
                    <a:gd name="T42" fmla="*/ 1714 w 1716"/>
                    <a:gd name="T43" fmla="*/ 446 h 525"/>
                    <a:gd name="T44" fmla="*/ 1714 w 1716"/>
                    <a:gd name="T45" fmla="*/ 386 h 525"/>
                    <a:gd name="T46" fmla="*/ 1706 w 1716"/>
                    <a:gd name="T47" fmla="*/ 310 h 525"/>
                    <a:gd name="T48" fmla="*/ 1690 w 1716"/>
                    <a:gd name="T49" fmla="*/ 253 h 525"/>
                    <a:gd name="T50" fmla="*/ 1654 w 1716"/>
                    <a:gd name="T51" fmla="*/ 217 h 525"/>
                    <a:gd name="T52" fmla="*/ 1602 w 1716"/>
                    <a:gd name="T53" fmla="*/ 196 h 525"/>
                    <a:gd name="T54" fmla="*/ 1514 w 1716"/>
                    <a:gd name="T55" fmla="*/ 181 h 525"/>
                    <a:gd name="T56" fmla="*/ 1396 w 1716"/>
                    <a:gd name="T57" fmla="*/ 173 h 525"/>
                    <a:gd name="T58" fmla="*/ 909 w 1716"/>
                    <a:gd name="T59" fmla="*/ 162 h 525"/>
                    <a:gd name="T60" fmla="*/ 455 w 1716"/>
                    <a:gd name="T61" fmla="*/ 155 h 525"/>
                    <a:gd name="T62" fmla="*/ 342 w 1716"/>
                    <a:gd name="T63" fmla="*/ 146 h 525"/>
                    <a:gd name="T64" fmla="*/ 248 w 1716"/>
                    <a:gd name="T65" fmla="*/ 130 h 525"/>
                    <a:gd name="T66" fmla="*/ 174 w 1716"/>
                    <a:gd name="T67" fmla="*/ 106 h 525"/>
                    <a:gd name="T68" fmla="*/ 134 w 1716"/>
                    <a:gd name="T69" fmla="*/ 77 h 525"/>
                    <a:gd name="T70" fmla="*/ 120 w 1716"/>
                    <a:gd name="T71" fmla="*/ 42 h 525"/>
                    <a:gd name="T72" fmla="*/ 132 w 1716"/>
                    <a:gd name="T73" fmla="*/ 0 h 52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716"/>
                    <a:gd name="T112" fmla="*/ 0 h 525"/>
                    <a:gd name="T113" fmla="*/ 1716 w 1716"/>
                    <a:gd name="T114" fmla="*/ 525 h 52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716" h="525">
                      <a:moveTo>
                        <a:pt x="132" y="0"/>
                      </a:moveTo>
                      <a:lnTo>
                        <a:pt x="104" y="13"/>
                      </a:lnTo>
                      <a:lnTo>
                        <a:pt x="68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5"/>
                      </a:lnTo>
                      <a:lnTo>
                        <a:pt x="2" y="118"/>
                      </a:lnTo>
                      <a:lnTo>
                        <a:pt x="0" y="145"/>
                      </a:lnTo>
                      <a:lnTo>
                        <a:pt x="0" y="179"/>
                      </a:lnTo>
                      <a:lnTo>
                        <a:pt x="4" y="207"/>
                      </a:lnTo>
                      <a:lnTo>
                        <a:pt x="12" y="226"/>
                      </a:lnTo>
                      <a:lnTo>
                        <a:pt x="28" y="246"/>
                      </a:lnTo>
                      <a:lnTo>
                        <a:pt x="48" y="261"/>
                      </a:lnTo>
                      <a:lnTo>
                        <a:pt x="74" y="276"/>
                      </a:lnTo>
                      <a:lnTo>
                        <a:pt x="106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60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9" y="337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22" y="367"/>
                      </a:lnTo>
                      <a:lnTo>
                        <a:pt x="1554" y="378"/>
                      </a:lnTo>
                      <a:lnTo>
                        <a:pt x="1576" y="390"/>
                      </a:lnTo>
                      <a:lnTo>
                        <a:pt x="1598" y="404"/>
                      </a:lnTo>
                      <a:lnTo>
                        <a:pt x="1610" y="419"/>
                      </a:lnTo>
                      <a:lnTo>
                        <a:pt x="1620" y="440"/>
                      </a:lnTo>
                      <a:lnTo>
                        <a:pt x="1630" y="461"/>
                      </a:lnTo>
                      <a:lnTo>
                        <a:pt x="1636" y="477"/>
                      </a:lnTo>
                      <a:lnTo>
                        <a:pt x="1642" y="494"/>
                      </a:lnTo>
                      <a:lnTo>
                        <a:pt x="1644" y="510"/>
                      </a:lnTo>
                      <a:lnTo>
                        <a:pt x="1636" y="525"/>
                      </a:lnTo>
                      <a:lnTo>
                        <a:pt x="1656" y="514"/>
                      </a:lnTo>
                      <a:lnTo>
                        <a:pt x="1672" y="503"/>
                      </a:lnTo>
                      <a:lnTo>
                        <a:pt x="1688" y="489"/>
                      </a:lnTo>
                      <a:lnTo>
                        <a:pt x="1700" y="474"/>
                      </a:lnTo>
                      <a:lnTo>
                        <a:pt x="1708" y="462"/>
                      </a:lnTo>
                      <a:lnTo>
                        <a:pt x="1714" y="446"/>
                      </a:lnTo>
                      <a:lnTo>
                        <a:pt x="1716" y="420"/>
                      </a:lnTo>
                      <a:lnTo>
                        <a:pt x="1714" y="386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3"/>
                      </a:lnTo>
                      <a:lnTo>
                        <a:pt x="1676" y="234"/>
                      </a:lnTo>
                      <a:lnTo>
                        <a:pt x="1654" y="217"/>
                      </a:lnTo>
                      <a:lnTo>
                        <a:pt x="1630" y="205"/>
                      </a:lnTo>
                      <a:lnTo>
                        <a:pt x="1602" y="196"/>
                      </a:lnTo>
                      <a:lnTo>
                        <a:pt x="1560" y="188"/>
                      </a:lnTo>
                      <a:lnTo>
                        <a:pt x="1514" y="181"/>
                      </a:lnTo>
                      <a:lnTo>
                        <a:pt x="1458" y="176"/>
                      </a:lnTo>
                      <a:lnTo>
                        <a:pt x="1396" y="173"/>
                      </a:lnTo>
                      <a:lnTo>
                        <a:pt x="1319" y="171"/>
                      </a:lnTo>
                      <a:lnTo>
                        <a:pt x="909" y="162"/>
                      </a:lnTo>
                      <a:lnTo>
                        <a:pt x="549" y="158"/>
                      </a:lnTo>
                      <a:lnTo>
                        <a:pt x="455" y="155"/>
                      </a:lnTo>
                      <a:lnTo>
                        <a:pt x="398" y="152"/>
                      </a:lnTo>
                      <a:lnTo>
                        <a:pt x="342" y="146"/>
                      </a:lnTo>
                      <a:lnTo>
                        <a:pt x="294" y="139"/>
                      </a:lnTo>
                      <a:lnTo>
                        <a:pt x="248" y="130"/>
                      </a:lnTo>
                      <a:lnTo>
                        <a:pt x="208" y="120"/>
                      </a:lnTo>
                      <a:lnTo>
                        <a:pt x="174" y="106"/>
                      </a:lnTo>
                      <a:lnTo>
                        <a:pt x="150" y="91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2" name="Freeform 30"/>
                <p:cNvSpPr>
                  <a:spLocks/>
                </p:cNvSpPr>
                <p:nvPr/>
              </p:nvSpPr>
              <p:spPr bwMode="auto">
                <a:xfrm>
                  <a:off x="2463" y="2146"/>
                  <a:ext cx="838" cy="524"/>
                </a:xfrm>
                <a:custGeom>
                  <a:avLst/>
                  <a:gdLst>
                    <a:gd name="T0" fmla="*/ 104 w 1676"/>
                    <a:gd name="T1" fmla="*/ 18 h 524"/>
                    <a:gd name="T2" fmla="*/ 50 w 1676"/>
                    <a:gd name="T3" fmla="*/ 48 h 524"/>
                    <a:gd name="T4" fmla="*/ 16 w 1676"/>
                    <a:gd name="T5" fmla="*/ 90 h 524"/>
                    <a:gd name="T6" fmla="*/ 0 w 1676"/>
                    <a:gd name="T7" fmla="*/ 143 h 524"/>
                    <a:gd name="T8" fmla="*/ 6 w 1676"/>
                    <a:gd name="T9" fmla="*/ 204 h 524"/>
                    <a:gd name="T10" fmla="*/ 30 w 1676"/>
                    <a:gd name="T11" fmla="*/ 244 h 524"/>
                    <a:gd name="T12" fmla="*/ 74 w 1676"/>
                    <a:gd name="T13" fmla="*/ 274 h 524"/>
                    <a:gd name="T14" fmla="*/ 136 w 1676"/>
                    <a:gd name="T15" fmla="*/ 294 h 524"/>
                    <a:gd name="T16" fmla="*/ 222 w 1676"/>
                    <a:gd name="T17" fmla="*/ 308 h 524"/>
                    <a:gd name="T18" fmla="*/ 352 w 1676"/>
                    <a:gd name="T19" fmla="*/ 312 h 524"/>
                    <a:gd name="T20" fmla="*/ 1163 w 1676"/>
                    <a:gd name="T21" fmla="*/ 327 h 524"/>
                    <a:gd name="T22" fmla="*/ 1288 w 1676"/>
                    <a:gd name="T23" fmla="*/ 334 h 524"/>
                    <a:gd name="T24" fmla="*/ 1394 w 1676"/>
                    <a:gd name="T25" fmla="*/ 345 h 524"/>
                    <a:gd name="T26" fmla="*/ 1486 w 1676"/>
                    <a:gd name="T27" fmla="*/ 365 h 524"/>
                    <a:gd name="T28" fmla="*/ 1538 w 1676"/>
                    <a:gd name="T29" fmla="*/ 389 h 524"/>
                    <a:gd name="T30" fmla="*/ 1572 w 1676"/>
                    <a:gd name="T31" fmla="*/ 419 h 524"/>
                    <a:gd name="T32" fmla="*/ 1592 w 1676"/>
                    <a:gd name="T33" fmla="*/ 461 h 524"/>
                    <a:gd name="T34" fmla="*/ 1602 w 1676"/>
                    <a:gd name="T35" fmla="*/ 493 h 524"/>
                    <a:gd name="T36" fmla="*/ 1598 w 1676"/>
                    <a:gd name="T37" fmla="*/ 524 h 524"/>
                    <a:gd name="T38" fmla="*/ 1632 w 1676"/>
                    <a:gd name="T39" fmla="*/ 502 h 524"/>
                    <a:gd name="T40" fmla="*/ 1660 w 1676"/>
                    <a:gd name="T41" fmla="*/ 474 h 524"/>
                    <a:gd name="T42" fmla="*/ 1674 w 1676"/>
                    <a:gd name="T43" fmla="*/ 446 h 524"/>
                    <a:gd name="T44" fmla="*/ 1674 w 1676"/>
                    <a:gd name="T45" fmla="*/ 385 h 524"/>
                    <a:gd name="T46" fmla="*/ 1666 w 1676"/>
                    <a:gd name="T47" fmla="*/ 308 h 524"/>
                    <a:gd name="T48" fmla="*/ 1650 w 1676"/>
                    <a:gd name="T49" fmla="*/ 251 h 524"/>
                    <a:gd name="T50" fmla="*/ 1614 w 1676"/>
                    <a:gd name="T51" fmla="*/ 215 h 524"/>
                    <a:gd name="T52" fmla="*/ 1564 w 1676"/>
                    <a:gd name="T53" fmla="*/ 193 h 524"/>
                    <a:gd name="T54" fmla="*/ 1478 w 1676"/>
                    <a:gd name="T55" fmla="*/ 178 h 524"/>
                    <a:gd name="T56" fmla="*/ 1364 w 1676"/>
                    <a:gd name="T57" fmla="*/ 170 h 524"/>
                    <a:gd name="T58" fmla="*/ 889 w 1676"/>
                    <a:gd name="T59" fmla="*/ 160 h 524"/>
                    <a:gd name="T60" fmla="*/ 447 w 1676"/>
                    <a:gd name="T61" fmla="*/ 153 h 524"/>
                    <a:gd name="T62" fmla="*/ 334 w 1676"/>
                    <a:gd name="T63" fmla="*/ 144 h 524"/>
                    <a:gd name="T64" fmla="*/ 244 w 1676"/>
                    <a:gd name="T65" fmla="*/ 128 h 524"/>
                    <a:gd name="T66" fmla="*/ 172 w 1676"/>
                    <a:gd name="T67" fmla="*/ 104 h 524"/>
                    <a:gd name="T68" fmla="*/ 134 w 1676"/>
                    <a:gd name="T69" fmla="*/ 74 h 524"/>
                    <a:gd name="T70" fmla="*/ 122 w 1676"/>
                    <a:gd name="T71" fmla="*/ 38 h 524"/>
                    <a:gd name="T72" fmla="*/ 158 w 1676"/>
                    <a:gd name="T73" fmla="*/ 0 h 52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676"/>
                    <a:gd name="T112" fmla="*/ 0 h 524"/>
                    <a:gd name="T113" fmla="*/ 1676 w 1676"/>
                    <a:gd name="T114" fmla="*/ 524 h 52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676" h="524">
                      <a:moveTo>
                        <a:pt x="158" y="0"/>
                      </a:moveTo>
                      <a:lnTo>
                        <a:pt x="104" y="18"/>
                      </a:lnTo>
                      <a:lnTo>
                        <a:pt x="72" y="33"/>
                      </a:lnTo>
                      <a:lnTo>
                        <a:pt x="50" y="48"/>
                      </a:lnTo>
                      <a:lnTo>
                        <a:pt x="32" y="66"/>
                      </a:lnTo>
                      <a:lnTo>
                        <a:pt x="16" y="90"/>
                      </a:lnTo>
                      <a:lnTo>
                        <a:pt x="8" y="122"/>
                      </a:lnTo>
                      <a:lnTo>
                        <a:pt x="0" y="143"/>
                      </a:lnTo>
                      <a:lnTo>
                        <a:pt x="0" y="173"/>
                      </a:lnTo>
                      <a:lnTo>
                        <a:pt x="6" y="204"/>
                      </a:lnTo>
                      <a:lnTo>
                        <a:pt x="14" y="224"/>
                      </a:lnTo>
                      <a:lnTo>
                        <a:pt x="30" y="244"/>
                      </a:lnTo>
                      <a:lnTo>
                        <a:pt x="50" y="259"/>
                      </a:lnTo>
                      <a:lnTo>
                        <a:pt x="74" y="274"/>
                      </a:lnTo>
                      <a:lnTo>
                        <a:pt x="104" y="285"/>
                      </a:lnTo>
                      <a:lnTo>
                        <a:pt x="136" y="294"/>
                      </a:lnTo>
                      <a:lnTo>
                        <a:pt x="174" y="302"/>
                      </a:lnTo>
                      <a:lnTo>
                        <a:pt x="222" y="308"/>
                      </a:lnTo>
                      <a:lnTo>
                        <a:pt x="276" y="311"/>
                      </a:lnTo>
                      <a:lnTo>
                        <a:pt x="352" y="312"/>
                      </a:lnTo>
                      <a:lnTo>
                        <a:pt x="757" y="321"/>
                      </a:lnTo>
                      <a:lnTo>
                        <a:pt x="1163" y="327"/>
                      </a:lnTo>
                      <a:lnTo>
                        <a:pt x="1225" y="330"/>
                      </a:lnTo>
                      <a:lnTo>
                        <a:pt x="1288" y="334"/>
                      </a:lnTo>
                      <a:lnTo>
                        <a:pt x="1338" y="339"/>
                      </a:lnTo>
                      <a:lnTo>
                        <a:pt x="1394" y="345"/>
                      </a:lnTo>
                      <a:lnTo>
                        <a:pt x="1446" y="353"/>
                      </a:lnTo>
                      <a:lnTo>
                        <a:pt x="1486" y="365"/>
                      </a:lnTo>
                      <a:lnTo>
                        <a:pt x="1518" y="376"/>
                      </a:lnTo>
                      <a:lnTo>
                        <a:pt x="1538" y="389"/>
                      </a:lnTo>
                      <a:lnTo>
                        <a:pt x="1560" y="404"/>
                      </a:lnTo>
                      <a:lnTo>
                        <a:pt x="1572" y="419"/>
                      </a:lnTo>
                      <a:lnTo>
                        <a:pt x="1582" y="438"/>
                      </a:lnTo>
                      <a:lnTo>
                        <a:pt x="1592" y="461"/>
                      </a:lnTo>
                      <a:lnTo>
                        <a:pt x="1598" y="477"/>
                      </a:lnTo>
                      <a:lnTo>
                        <a:pt x="1602" y="493"/>
                      </a:lnTo>
                      <a:lnTo>
                        <a:pt x="1604" y="509"/>
                      </a:lnTo>
                      <a:lnTo>
                        <a:pt x="1598" y="524"/>
                      </a:lnTo>
                      <a:lnTo>
                        <a:pt x="1616" y="513"/>
                      </a:lnTo>
                      <a:lnTo>
                        <a:pt x="1632" y="502"/>
                      </a:lnTo>
                      <a:lnTo>
                        <a:pt x="1648" y="488"/>
                      </a:lnTo>
                      <a:lnTo>
                        <a:pt x="1660" y="474"/>
                      </a:lnTo>
                      <a:lnTo>
                        <a:pt x="1668" y="462"/>
                      </a:lnTo>
                      <a:lnTo>
                        <a:pt x="1674" y="446"/>
                      </a:lnTo>
                      <a:lnTo>
                        <a:pt x="1676" y="420"/>
                      </a:lnTo>
                      <a:lnTo>
                        <a:pt x="1674" y="385"/>
                      </a:lnTo>
                      <a:lnTo>
                        <a:pt x="1670" y="345"/>
                      </a:lnTo>
                      <a:lnTo>
                        <a:pt x="1666" y="308"/>
                      </a:lnTo>
                      <a:lnTo>
                        <a:pt x="1658" y="272"/>
                      </a:lnTo>
                      <a:lnTo>
                        <a:pt x="1650" y="251"/>
                      </a:lnTo>
                      <a:lnTo>
                        <a:pt x="1636" y="232"/>
                      </a:lnTo>
                      <a:lnTo>
                        <a:pt x="1614" y="215"/>
                      </a:lnTo>
                      <a:lnTo>
                        <a:pt x="1592" y="202"/>
                      </a:lnTo>
                      <a:lnTo>
                        <a:pt x="1564" y="193"/>
                      </a:lnTo>
                      <a:lnTo>
                        <a:pt x="1524" y="185"/>
                      </a:lnTo>
                      <a:lnTo>
                        <a:pt x="1478" y="178"/>
                      </a:lnTo>
                      <a:lnTo>
                        <a:pt x="1424" y="173"/>
                      </a:lnTo>
                      <a:lnTo>
                        <a:pt x="1364" y="170"/>
                      </a:lnTo>
                      <a:lnTo>
                        <a:pt x="1288" y="168"/>
                      </a:lnTo>
                      <a:lnTo>
                        <a:pt x="889" y="160"/>
                      </a:lnTo>
                      <a:lnTo>
                        <a:pt x="537" y="156"/>
                      </a:lnTo>
                      <a:lnTo>
                        <a:pt x="447" y="153"/>
                      </a:lnTo>
                      <a:lnTo>
                        <a:pt x="384" y="150"/>
                      </a:lnTo>
                      <a:lnTo>
                        <a:pt x="334" y="144"/>
                      </a:lnTo>
                      <a:lnTo>
                        <a:pt x="290" y="137"/>
                      </a:lnTo>
                      <a:lnTo>
                        <a:pt x="244" y="128"/>
                      </a:lnTo>
                      <a:lnTo>
                        <a:pt x="206" y="118"/>
                      </a:lnTo>
                      <a:lnTo>
                        <a:pt x="172" y="104"/>
                      </a:lnTo>
                      <a:lnTo>
                        <a:pt x="150" y="89"/>
                      </a:lnTo>
                      <a:lnTo>
                        <a:pt x="134" y="74"/>
                      </a:lnTo>
                      <a:lnTo>
                        <a:pt x="124" y="55"/>
                      </a:lnTo>
                      <a:lnTo>
                        <a:pt x="122" y="38"/>
                      </a:lnTo>
                      <a:lnTo>
                        <a:pt x="124" y="21"/>
                      </a:lnTo>
                      <a:lnTo>
                        <a:pt x="15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33122" name="Picture 3" descr="C:\Documents and Settings\Ahmed\My Documents\My Pictures\Picture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2" t="3603" r="5405" b="2748"/>
          <a:stretch>
            <a:fillRect/>
          </a:stretch>
        </p:blipFill>
        <p:spPr bwMode="auto">
          <a:xfrm>
            <a:off x="4038600" y="31242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0" y="1066800"/>
            <a:ext cx="9144000" cy="1652588"/>
            <a:chOff x="304800" y="1066800"/>
            <a:chExt cx="9024556" cy="1652588"/>
          </a:xfrm>
        </p:grpSpPr>
        <p:pic>
          <p:nvPicPr>
            <p:cNvPr id="13320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1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392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2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03042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3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163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4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1284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5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0405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9526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7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48647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8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97768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9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46889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9601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1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4513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82341" y="1219200"/>
            <a:ext cx="5540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1752600" y="2057400"/>
            <a:ext cx="685800" cy="390525"/>
            <a:chOff x="3429000" y="5410200"/>
            <a:chExt cx="838200" cy="457200"/>
          </a:xfrm>
        </p:grpSpPr>
        <p:sp>
          <p:nvSpPr>
            <p:cNvPr id="17" name="Rounded Rectangle 16"/>
            <p:cNvSpPr/>
            <p:nvPr/>
          </p:nvSpPr>
          <p:spPr>
            <a:xfrm>
              <a:off x="3429000" y="5410200"/>
              <a:ext cx="457200" cy="457200"/>
            </a:xfrm>
            <a:prstGeom prst="roundRect">
              <a:avLst/>
            </a:prstGeom>
            <a:solidFill>
              <a:srgbClr val="00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Symbol" pitchFamily="18" charset="2"/>
                </a:rPr>
                <a:t>b</a:t>
              </a:r>
            </a:p>
          </p:txBody>
        </p:sp>
        <p:sp>
          <p:nvSpPr>
            <p:cNvPr id="18" name="Snip and Round Single Corner Rectangle 17"/>
            <p:cNvSpPr/>
            <p:nvPr/>
          </p:nvSpPr>
          <p:spPr>
            <a:xfrm>
              <a:off x="3886200" y="5410200"/>
              <a:ext cx="381000" cy="457200"/>
            </a:xfrm>
            <a:prstGeom prst="snipRoundRect">
              <a:avLst>
                <a:gd name="adj1" fmla="val 16667"/>
                <a:gd name="adj2" fmla="val 41667"/>
              </a:avLst>
            </a:prstGeom>
            <a:solidFill>
              <a:srgbClr val="33CC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Symbol" pitchFamily="18" charset="2"/>
                </a:rPr>
                <a:t>g</a:t>
              </a:r>
            </a:p>
          </p:txBody>
        </p:sp>
      </p:grpSp>
      <p:pic>
        <p:nvPicPr>
          <p:cNvPr id="133126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143000"/>
            <a:ext cx="9350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Oval 33"/>
          <p:cNvSpPr/>
          <p:nvPr/>
        </p:nvSpPr>
        <p:spPr>
          <a:xfrm>
            <a:off x="381000" y="990600"/>
            <a:ext cx="3048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2487613" y="1617663"/>
            <a:ext cx="1017587" cy="576262"/>
            <a:chOff x="3160557" y="1643194"/>
            <a:chExt cx="1017588" cy="576263"/>
          </a:xfrm>
        </p:grpSpPr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3160557" y="1643194"/>
              <a:ext cx="1017588" cy="576263"/>
              <a:chOff x="2411412" y="5105400"/>
              <a:chExt cx="1017588" cy="576263"/>
            </a:xfrm>
          </p:grpSpPr>
          <p:pic>
            <p:nvPicPr>
              <p:cNvPr id="133192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11412" y="5181600"/>
                <a:ext cx="1017588" cy="500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193" name="TextBox 20"/>
              <p:cNvSpPr txBox="1">
                <a:spLocks noChangeArrowheads="1"/>
              </p:cNvSpPr>
              <p:nvPr/>
            </p:nvSpPr>
            <p:spPr bwMode="auto">
              <a:xfrm>
                <a:off x="2752725" y="5105400"/>
                <a:ext cx="381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latin typeface="Symbol" pitchFamily="18" charset="2"/>
                  </a:rPr>
                  <a:t>a</a:t>
                </a:r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3352800" y="1943637"/>
              <a:ext cx="690775" cy="200025"/>
              <a:chOff x="4567025" y="3657600"/>
              <a:chExt cx="690775" cy="200025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4566869" y="3657195"/>
                <a:ext cx="222250" cy="200025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800232" y="3657195"/>
                <a:ext cx="223837" cy="200025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035183" y="3657195"/>
                <a:ext cx="222250" cy="200025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87843" y="1219200"/>
            <a:ext cx="762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01972" y="2590800"/>
            <a:ext cx="54367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33" name="TextBox 44"/>
          <p:cNvSpPr txBox="1">
            <a:spLocks noChangeArrowheads="1"/>
          </p:cNvSpPr>
          <p:nvPr/>
        </p:nvSpPr>
        <p:spPr bwMode="auto">
          <a:xfrm>
            <a:off x="3201988" y="1371600"/>
            <a:ext cx="344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oper Black" pitchFamily="18" charset="0"/>
              </a:rPr>
              <a:t>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364443" y="609600"/>
            <a:ext cx="1981200" cy="4455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  <a:latin typeface="Bernard MT Condensed" pitchFamily="18" charset="0"/>
              </a:rPr>
              <a:t>Phospholipase </a:t>
            </a:r>
            <a:r>
              <a:rPr lang="en-US" sz="2200" dirty="0">
                <a:solidFill>
                  <a:schemeClr val="tx1"/>
                </a:solidFill>
                <a:latin typeface="Bernard MT Condensed" pitchFamily="18" charset="0"/>
              </a:rPr>
              <a:t>C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544888" y="16002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Bernard MT Condensed" pitchFamily="18" charset="0"/>
                <a:sym typeface="Wingdings 3" pitchFamily="18" charset="2"/>
              </a:rPr>
              <a:t> </a:t>
            </a:r>
            <a:r>
              <a:rPr lang="en-US" sz="2000">
                <a:latin typeface="Bernard MT Condensed" pitchFamily="18" charset="0"/>
              </a:rPr>
              <a:t>PIP</a:t>
            </a:r>
            <a:r>
              <a:rPr lang="en-US" sz="2000" baseline="-25000">
                <a:latin typeface="Bernard MT Condensed" pitchFamily="18" charset="0"/>
              </a:rPr>
              <a:t>2  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6288088" y="1570038"/>
            <a:ext cx="762000" cy="461962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Bernard MT Condensed" pitchFamily="18" charset="0"/>
              </a:rPr>
              <a:t>DAG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678488" y="1984375"/>
            <a:ext cx="1752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ooper Black" pitchFamily="18" charset="0"/>
                <a:sym typeface="Wingdings 3" pitchFamily="18" charset="2"/>
              </a:rPr>
              <a:t></a:t>
            </a:r>
          </a:p>
          <a:p>
            <a:pPr algn="ctr"/>
            <a:r>
              <a:rPr lang="en-US" sz="2000" b="1">
                <a:latin typeface="Arial Narrow" pitchFamily="34" charset="0"/>
              </a:rPr>
              <a:t>Phosphatidic a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699000" y="2357438"/>
            <a:ext cx="10668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Arial Narrow" pitchFamily="34" charset="0"/>
              </a:rPr>
              <a:t>Inositol</a:t>
            </a:r>
          </a:p>
          <a:p>
            <a:r>
              <a:rPr lang="en-US" sz="2400" b="1" dirty="0">
                <a:latin typeface="Calibri" pitchFamily="34" charset="0"/>
              </a:rPr>
              <a:t>↑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06888" y="152400"/>
            <a:ext cx="4114800" cy="369888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G-Protein-Coupled Receptor</a:t>
            </a:r>
          </a:p>
        </p:txBody>
      </p:sp>
      <p:sp>
        <p:nvSpPr>
          <p:cNvPr id="66" name="Plus 65"/>
          <p:cNvSpPr/>
          <p:nvPr/>
        </p:nvSpPr>
        <p:spPr>
          <a:xfrm>
            <a:off x="5602288" y="2487613"/>
            <a:ext cx="152400" cy="15240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Arc 66"/>
          <p:cNvSpPr/>
          <p:nvPr/>
        </p:nvSpPr>
        <p:spPr>
          <a:xfrm flipH="1" flipV="1">
            <a:off x="4459288" y="1600200"/>
            <a:ext cx="609600" cy="914400"/>
          </a:xfrm>
          <a:prstGeom prst="arc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4687888" y="1828800"/>
            <a:ext cx="1371600" cy="1588"/>
          </a:xfrm>
          <a:prstGeom prst="straightConnector1">
            <a:avLst/>
          </a:prstGeom>
          <a:ln w="57150">
            <a:solidFill>
              <a:srgbClr val="F90D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>
            <a:off x="3812382" y="2477294"/>
            <a:ext cx="990600" cy="1587"/>
          </a:xfrm>
          <a:prstGeom prst="straightConnector1">
            <a:avLst/>
          </a:prstGeom>
          <a:ln w="57150">
            <a:solidFill>
              <a:srgbClr val="F90D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urved Up Arrow 76"/>
          <p:cNvSpPr/>
          <p:nvPr/>
        </p:nvSpPr>
        <p:spPr>
          <a:xfrm rot="19455472">
            <a:off x="8186738" y="2855913"/>
            <a:ext cx="1066800" cy="457200"/>
          </a:xfrm>
          <a:prstGeom prst="curvedUp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F90DFF"/>
              </a:gs>
              <a:gs pos="100000">
                <a:srgbClr val="005CBF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81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0599"/>
          <a:stretch>
            <a:fillRect/>
          </a:stretch>
        </p:blipFill>
        <p:spPr bwMode="auto">
          <a:xfrm rot="20456669">
            <a:off x="7439246" y="3238473"/>
            <a:ext cx="429646" cy="305613"/>
          </a:xfrm>
          <a:prstGeom prst="rect">
            <a:avLst/>
          </a:prstGeom>
          <a:noFill/>
        </p:spPr>
      </p:pic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306888" y="3043238"/>
            <a:ext cx="609600" cy="461962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Bernard MT Condensed" pitchFamily="18" charset="0"/>
              </a:rPr>
              <a:t>IP</a:t>
            </a:r>
            <a:r>
              <a:rPr lang="en-US" sz="2400" baseline="-25000">
                <a:latin typeface="Bernard MT Condensed" pitchFamily="18" charset="0"/>
              </a:rPr>
              <a:t>3</a:t>
            </a:r>
          </a:p>
        </p:txBody>
      </p:sp>
      <p:sp>
        <p:nvSpPr>
          <p:cNvPr id="83" name="Oval 82"/>
          <p:cNvSpPr/>
          <p:nvPr/>
        </p:nvSpPr>
        <p:spPr>
          <a:xfrm>
            <a:off x="5867400" y="4191000"/>
            <a:ext cx="838200" cy="457200"/>
          </a:xfrm>
          <a:prstGeom prst="ellipse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Bernard MT Condensed" pitchFamily="18" charset="0"/>
              </a:rPr>
              <a:t>Ca</a:t>
            </a:r>
            <a:r>
              <a:rPr lang="en-US" baseline="30000" dirty="0">
                <a:solidFill>
                  <a:schemeClr val="tx1"/>
                </a:solidFill>
                <a:latin typeface="Bernard MT Condensed" pitchFamily="18" charset="0"/>
              </a:rPr>
              <a:t>++</a:t>
            </a:r>
          </a:p>
        </p:txBody>
      </p:sp>
      <p:sp>
        <p:nvSpPr>
          <p:cNvPr id="84" name="Oval 83"/>
          <p:cNvSpPr/>
          <p:nvPr/>
        </p:nvSpPr>
        <p:spPr>
          <a:xfrm>
            <a:off x="6738938" y="2971800"/>
            <a:ext cx="9906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90DFF"/>
                </a:solidFill>
                <a:latin typeface="Bernard MT Condensed" pitchFamily="18" charset="0"/>
              </a:rPr>
              <a:t>PKC</a:t>
            </a:r>
            <a:endParaRPr lang="en-US" sz="2400" baseline="30000" dirty="0">
              <a:solidFill>
                <a:srgbClr val="F90DFF"/>
              </a:solidFill>
              <a:latin typeface="Bernard MT Condensed" pitchFamily="18" charset="0"/>
            </a:endParaRPr>
          </a:p>
        </p:txBody>
      </p:sp>
      <p:sp>
        <p:nvSpPr>
          <p:cNvPr id="99" name="Arc 98"/>
          <p:cNvSpPr/>
          <p:nvPr/>
        </p:nvSpPr>
        <p:spPr>
          <a:xfrm>
            <a:off x="6516688" y="1828800"/>
            <a:ext cx="1371600" cy="1828800"/>
          </a:xfrm>
          <a:prstGeom prst="arc">
            <a:avLst/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477000" y="4191000"/>
            <a:ext cx="9906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Bernard MT Condensed" pitchFamily="18" charset="0"/>
              </a:rPr>
              <a:t>+</a:t>
            </a:r>
            <a:r>
              <a:rPr lang="en-US" dirty="0" err="1">
                <a:solidFill>
                  <a:schemeClr val="tx1"/>
                </a:solidFill>
                <a:latin typeface="Bernard MT Condensed" pitchFamily="18" charset="0"/>
              </a:rPr>
              <a:t>CaM</a:t>
            </a:r>
            <a:endParaRPr lang="en-US" baseline="300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101" name="Flowchart: Punched Tape 100"/>
          <p:cNvSpPr/>
          <p:nvPr/>
        </p:nvSpPr>
        <p:spPr>
          <a:xfrm rot="1167081">
            <a:off x="7557583" y="6041410"/>
            <a:ext cx="1295400" cy="304800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Lightning Bolt 102"/>
          <p:cNvSpPr/>
          <p:nvPr/>
        </p:nvSpPr>
        <p:spPr>
          <a:xfrm rot="4656380">
            <a:off x="4652169" y="5450682"/>
            <a:ext cx="623887" cy="1447800"/>
          </a:xfrm>
          <a:prstGeom prst="lightningBolt">
            <a:avLst/>
          </a:prstGeom>
          <a:gradFill>
            <a:gsLst>
              <a:gs pos="0">
                <a:srgbClr val="FFC000"/>
              </a:gs>
              <a:gs pos="50000">
                <a:srgbClr val="FFC000"/>
              </a:gs>
              <a:gs pos="100000">
                <a:srgbClr val="CC00FF">
                  <a:tint val="23500"/>
                  <a:satMod val="160000"/>
                </a:srgbClr>
              </a:gs>
            </a:gsLst>
            <a:path path="rect">
              <a:fillToRect l="100000" t="100000"/>
            </a:path>
          </a:gradFill>
          <a:ln>
            <a:solidFill>
              <a:srgbClr val="E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5068888" y="6183313"/>
            <a:ext cx="21336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Cytoskeletal Proteins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84582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82296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7848600" y="1600200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Channels</a:t>
            </a:r>
          </a:p>
        </p:txBody>
      </p:sp>
      <p:sp>
        <p:nvSpPr>
          <p:cNvPr id="114" name="Oval 113"/>
          <p:cNvSpPr/>
          <p:nvPr/>
        </p:nvSpPr>
        <p:spPr>
          <a:xfrm>
            <a:off x="8534400" y="43434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  <p:sp>
        <p:nvSpPr>
          <p:cNvPr id="104" name="Oval 103"/>
          <p:cNvSpPr/>
          <p:nvPr/>
        </p:nvSpPr>
        <p:spPr>
          <a:xfrm>
            <a:off x="5257800" y="57150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  <p:sp>
        <p:nvSpPr>
          <p:cNvPr id="85" name="Arc 84"/>
          <p:cNvSpPr/>
          <p:nvPr/>
        </p:nvSpPr>
        <p:spPr>
          <a:xfrm rot="16200000" flipH="1">
            <a:off x="4152900" y="3390900"/>
            <a:ext cx="1066800" cy="685800"/>
          </a:xfrm>
          <a:prstGeom prst="arc">
            <a:avLst>
              <a:gd name="adj1" fmla="val 15109316"/>
              <a:gd name="adj2" fmla="val 19934638"/>
            </a:avLst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Arc 87"/>
          <p:cNvSpPr/>
          <p:nvPr/>
        </p:nvSpPr>
        <p:spPr>
          <a:xfrm rot="10800000" flipH="1">
            <a:off x="4800600" y="4179888"/>
            <a:ext cx="1176338" cy="685800"/>
          </a:xfrm>
          <a:prstGeom prst="arc">
            <a:avLst>
              <a:gd name="adj1" fmla="val 14020856"/>
              <a:gd name="adj2" fmla="val 21329154"/>
            </a:avLst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4179888"/>
            <a:ext cx="12192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90DFF"/>
                </a:solidFill>
                <a:latin typeface="Bernard MT Condensed" pitchFamily="18" charset="0"/>
              </a:rPr>
              <a:t>CAMPK</a:t>
            </a:r>
            <a:endParaRPr lang="en-US" sz="2000" baseline="30000" dirty="0">
              <a:solidFill>
                <a:srgbClr val="F90DFF"/>
              </a:solidFill>
              <a:latin typeface="Bernard MT Condensed" pitchFamily="18" charset="0"/>
            </a:endParaRPr>
          </a:p>
        </p:txBody>
      </p:sp>
      <p:cxnSp>
        <p:nvCxnSpPr>
          <p:cNvPr id="118" name="Straight Arrow Connector 117"/>
          <p:cNvCxnSpPr/>
          <p:nvPr/>
        </p:nvCxnSpPr>
        <p:spPr>
          <a:xfrm>
            <a:off x="7239000" y="4419600"/>
            <a:ext cx="304800" cy="1588"/>
          </a:xfrm>
          <a:prstGeom prst="straightConnector1">
            <a:avLst/>
          </a:prstGeom>
          <a:ln w="57150">
            <a:solidFill>
              <a:srgbClr val="F90D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Arc 121"/>
          <p:cNvSpPr/>
          <p:nvPr/>
        </p:nvSpPr>
        <p:spPr>
          <a:xfrm rot="16798609" flipH="1">
            <a:off x="6931025" y="4648200"/>
            <a:ext cx="1482725" cy="1082675"/>
          </a:xfrm>
          <a:prstGeom prst="arc">
            <a:avLst/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7010400" y="54102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  <p:sp>
        <p:nvSpPr>
          <p:cNvPr id="123" name="Curved Up Arrow 122"/>
          <p:cNvSpPr/>
          <p:nvPr/>
        </p:nvSpPr>
        <p:spPr>
          <a:xfrm rot="3039331" flipV="1">
            <a:off x="8134350" y="3557588"/>
            <a:ext cx="1066800" cy="457200"/>
          </a:xfrm>
          <a:prstGeom prst="curvedUp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F90DFF"/>
              </a:gs>
              <a:gs pos="100000">
                <a:srgbClr val="005CBF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29"/>
          <p:cNvGrpSpPr>
            <a:grpSpLocks/>
          </p:cNvGrpSpPr>
          <p:nvPr/>
        </p:nvGrpSpPr>
        <p:grpSpPr bwMode="auto">
          <a:xfrm>
            <a:off x="5486400" y="4321175"/>
            <a:ext cx="2362200" cy="2341563"/>
            <a:chOff x="5486400" y="4321630"/>
            <a:chExt cx="2362200" cy="2340430"/>
          </a:xfrm>
        </p:grpSpPr>
        <p:sp>
          <p:nvSpPr>
            <p:cNvPr id="110" name="Arc 109"/>
            <p:cNvSpPr/>
            <p:nvPr/>
          </p:nvSpPr>
          <p:spPr>
            <a:xfrm flipH="1">
              <a:off x="5715000" y="5138797"/>
              <a:ext cx="1905000" cy="1523263"/>
            </a:xfrm>
            <a:prstGeom prst="arc">
              <a:avLst/>
            </a:prstGeom>
            <a:ln w="57150">
              <a:solidFill>
                <a:srgbClr val="F90D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9" name="Arc 88"/>
            <p:cNvSpPr/>
            <p:nvPr/>
          </p:nvSpPr>
          <p:spPr>
            <a:xfrm flipV="1">
              <a:off x="5486400" y="4321630"/>
              <a:ext cx="2362200" cy="817167"/>
            </a:xfrm>
            <a:prstGeom prst="arc">
              <a:avLst/>
            </a:prstGeom>
            <a:ln w="57150">
              <a:solidFill>
                <a:srgbClr val="F90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29" name="Straight Connector 128"/>
            <p:cNvCxnSpPr>
              <a:endCxn id="89" idx="2"/>
            </p:cNvCxnSpPr>
            <p:nvPr/>
          </p:nvCxnSpPr>
          <p:spPr>
            <a:xfrm rot="5400000">
              <a:off x="7770056" y="4650878"/>
              <a:ext cx="157087" cy="0"/>
            </a:xfrm>
            <a:prstGeom prst="line">
              <a:avLst/>
            </a:prstGeom>
            <a:ln w="57150">
              <a:solidFill>
                <a:srgbClr val="F90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Oval 107"/>
          <p:cNvSpPr/>
          <p:nvPr/>
        </p:nvSpPr>
        <p:spPr>
          <a:xfrm>
            <a:off x="8534400" y="23622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  <p:pic>
        <p:nvPicPr>
          <p:cNvPr id="80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49401"/>
          <a:stretch>
            <a:fillRect/>
          </a:stretch>
        </p:blipFill>
        <p:spPr bwMode="auto">
          <a:xfrm rot="774028">
            <a:off x="7450465" y="2866028"/>
            <a:ext cx="450202" cy="287509"/>
          </a:xfrm>
          <a:prstGeom prst="rect">
            <a:avLst/>
          </a:prstGeom>
          <a:noFill/>
        </p:spPr>
      </p:pic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7772400" y="5486400"/>
            <a:ext cx="10668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Enzymes</a:t>
            </a:r>
          </a:p>
        </p:txBody>
      </p:sp>
      <p:grpSp>
        <p:nvGrpSpPr>
          <p:cNvPr id="12" name="Group 40"/>
          <p:cNvGrpSpPr/>
          <p:nvPr/>
        </p:nvGrpSpPr>
        <p:grpSpPr>
          <a:xfrm>
            <a:off x="152400" y="2438400"/>
            <a:ext cx="442792" cy="200025"/>
            <a:chOff x="3784242" y="3886200"/>
            <a:chExt cx="487071" cy="228600"/>
          </a:xfrm>
          <a:solidFill>
            <a:srgbClr val="FF0000"/>
          </a:solidFill>
        </p:grpSpPr>
        <p:sp>
          <p:nvSpPr>
            <p:cNvPr id="132" name="Oval 131"/>
            <p:cNvSpPr/>
            <p:nvPr/>
          </p:nvSpPr>
          <p:spPr>
            <a:xfrm>
              <a:off x="4026459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784242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3" name="Group 32"/>
          <p:cNvGrpSpPr>
            <a:grpSpLocks/>
          </p:cNvGrpSpPr>
          <p:nvPr/>
        </p:nvGrpSpPr>
        <p:grpSpPr bwMode="auto">
          <a:xfrm>
            <a:off x="1196975" y="1633538"/>
            <a:ext cx="1017588" cy="576262"/>
            <a:chOff x="2313440" y="5105400"/>
            <a:chExt cx="1017588" cy="576263"/>
          </a:xfrm>
        </p:grpSpPr>
        <p:pic>
          <p:nvPicPr>
            <p:cNvPr id="133182" name="Picture 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13440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83" name="TextBox 135"/>
            <p:cNvSpPr txBox="1">
              <a:spLocks noChangeArrowheads="1"/>
            </p:cNvSpPr>
            <p:nvPr/>
          </p:nvSpPr>
          <p:spPr bwMode="auto">
            <a:xfrm>
              <a:off x="2752725" y="5105400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Symbol" pitchFamily="18" charset="2"/>
                </a:rPr>
                <a:t>a</a:t>
              </a:r>
            </a:p>
          </p:txBody>
        </p:sp>
      </p:grpSp>
      <p:sp>
        <p:nvSpPr>
          <p:cNvPr id="137" name="Rectangle 136"/>
          <p:cNvSpPr/>
          <p:nvPr/>
        </p:nvSpPr>
        <p:spPr>
          <a:xfrm>
            <a:off x="2057400" y="3113602"/>
            <a:ext cx="10668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cap="all" dirty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  <a:cs typeface="+mn-cs"/>
              </a:rPr>
              <a:t>?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2514600" y="3429000"/>
            <a:ext cx="10668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cap="all" dirty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  <a:cs typeface="+mn-cs"/>
              </a:rPr>
              <a:t>?</a:t>
            </a:r>
          </a:p>
        </p:txBody>
      </p:sp>
      <p:sp>
        <p:nvSpPr>
          <p:cNvPr id="94" name="Oval 93"/>
          <p:cNvSpPr/>
          <p:nvPr/>
        </p:nvSpPr>
        <p:spPr>
          <a:xfrm>
            <a:off x="8520447" y="43434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"/>
                            </p:stCondLst>
                            <p:childTnLst>
                              <p:par>
                                <p:cTn id="10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0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03704E-6 C 0.01475 0.01296 0.02969 0.02615 0.04166 0.03194 C 0.05364 0.03773 0.06649 0.03449 0.07153 0.03495 " pathEditMode="relative" ptsTypes="aaA">
                                      <p:cBhvr>
                                        <p:cTn id="1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92593E-6 C 0.00712 -0.00995 0.01424 -0.01967 0.02153 -0.01735 C 0.02882 -0.01504 0.03837 0.00904 0.0441 0.01436 C 0.04983 0.01968 0.05417 0.01436 0.05608 0.01436 " pathEditMode="relative" ptsTypes="aaaA">
                                      <p:cBhvr>
                                        <p:cTn id="1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2"/>
                                            </p:cond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6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6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600"/>
                            </p:stCondLst>
                            <p:childTnLst>
                              <p:par>
                                <p:cTn id="12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600"/>
                            </p:stCondLst>
                            <p:childTnLst>
                              <p:par>
                                <p:cTn id="13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C -0.01684 0.01574 -0.03368 0.03194 -0.03542 0.05023 C -0.03716 0.06828 -0.0099 0.09351 -0.01059 0.10902 C -0.01129 0.12476 -0.03351 0.12129 -0.03941 0.14375 C -0.04532 0.1662 -0.04479 0.22754 -0.04584 0.24444 " pathEditMode="relative" rAng="0" ptsTypes="aaaaA">
                                      <p:cBhvr>
                                        <p:cTn id="133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600"/>
                            </p:stCondLst>
                            <p:childTnLst>
                              <p:par>
                                <p:cTn id="1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600"/>
                            </p:stCondLst>
                            <p:childTnLst>
                              <p:par>
                                <p:cTn id="13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2535E-8 C -0.11788 0.01272 -0.23576 0.0259 -0.24792 0.04093 C -0.26007 0.05574 -0.06927 0.07632 -0.07413 0.08881 C -0.07899 0.10176 -0.23455 0.09898 -0.27587 0.11748 C -0.31719 0.13575 -0.31354 0.18594 -0.32083 0.19981 " pathEditMode="relative" rAng="0" ptsTypes="aaaaA">
                                      <p:cBhvr>
                                        <p:cTn id="14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C 0.02118 -0.00787 0.04254 -0.01574 0.05834 -0.03171 C 0.07413 -0.04768 0.0724 -0.08888 0.09514 -0.09537 C 0.11788 -0.10138 0.16181 -0.06388 0.19514 -0.06967 C 0.22847 -0.07546 0.27847 -0.12013 0.29514 -0.13009 " pathEditMode="relative" ptsTypes="aaaaA">
                                      <p:cBhvr>
                                        <p:cTn id="17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8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13889 2.22222E-6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1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0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000"/>
                            </p:stCondLst>
                            <p:childTnLst>
                              <p:par>
                                <p:cTn id="1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C 0.00781 0.00069 0.01597 0.00162 0.02969 -0.00417 C 0.0434 -0.00995 0.06528 -0.02408 0.08246 -0.03495 C 0.09983 -0.04583 0.12552 -0.06458 0.1342 -0.07014 " pathEditMode="relative" rAng="0" ptsTypes="aaaA">
                                      <p:cBhvr>
                                        <p:cTn id="1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000"/>
                            </p:stCondLst>
                            <p:childTnLst>
                              <p:par>
                                <p:cTn id="192" presetID="36" presetClass="emph" presetSubtype="0" fill="hold" grpId="2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200"/>
                            </p:stCondLst>
                            <p:childTnLst>
                              <p:par>
                                <p:cTn id="1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9200"/>
                            </p:stCondLst>
                            <p:childTnLst>
                              <p:par>
                                <p:cTn id="202" presetID="3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400"/>
                            </p:stCondLst>
                            <p:childTnLst>
                              <p:par>
                                <p:cTn id="2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400"/>
                            </p:stCondLst>
                            <p:childTnLst>
                              <p:par>
                                <p:cTn id="2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2400"/>
                            </p:stCondLst>
                            <p:childTnLst>
                              <p:par>
                                <p:cTn id="21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 animBg="1"/>
      <p:bldP spid="54" grpId="1" animBg="1"/>
      <p:bldP spid="54" grpId="2" animBg="1"/>
      <p:bldP spid="58" grpId="0"/>
      <p:bldP spid="60" grpId="0"/>
      <p:bldP spid="77" grpId="0" animBg="1"/>
      <p:bldP spid="55" grpId="0" animBg="1"/>
      <p:bldP spid="55" grpId="1" animBg="1"/>
      <p:bldP spid="55" grpId="2" animBg="1"/>
      <p:bldP spid="83" grpId="0" animBg="1"/>
      <p:bldP spid="84" grpId="0"/>
      <p:bldP spid="100" grpId="0"/>
      <p:bldP spid="103" grpId="0" animBg="1"/>
      <p:bldP spid="105" grpId="0" animBg="1"/>
      <p:bldP spid="109" grpId="0" animBg="1"/>
      <p:bldP spid="114" grpId="0" animBg="1"/>
      <p:bldP spid="114" grpId="1" animBg="1"/>
      <p:bldP spid="104" grpId="0" animBg="1"/>
      <p:bldP spid="90" grpId="0"/>
      <p:bldP spid="113" grpId="0" animBg="1"/>
      <p:bldP spid="123" grpId="0" animBg="1"/>
      <p:bldP spid="108" grpId="0" animBg="1"/>
      <p:bldP spid="102" grpId="0" animBg="1"/>
      <p:bldP spid="94" grpId="0" animBg="1"/>
      <p:bldP spid="9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214" y="152400"/>
            <a:ext cx="533418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26741"/>
      </p:ext>
    </p:extLst>
  </p:cSld>
  <p:clrMapOvr>
    <a:masterClrMapping/>
  </p:clrMapOvr>
  <p:transition spd="med"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917448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m Ach</a:t>
            </a:r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; m</a:t>
            </a:r>
            <a:r>
              <a:rPr lang="en-US" sz="2400" b="1" baseline="-25000" dirty="0" smtClean="0">
                <a:solidFill>
                  <a:prstClr val="black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, m</a:t>
            </a:r>
            <a:r>
              <a:rPr lang="en-US" sz="2400" b="1" baseline="-25000" dirty="0" smtClean="0">
                <a:solidFill>
                  <a:prstClr val="black"/>
                </a:solidFill>
                <a:latin typeface="Arial Narrow" pitchFamily="34" charset="0"/>
              </a:rPr>
              <a:t>2</a:t>
            </a:r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, m</a:t>
            </a:r>
            <a:r>
              <a:rPr lang="en-US" sz="2400" b="1" baseline="-25000" dirty="0" smtClean="0">
                <a:solidFill>
                  <a:prstClr val="black"/>
                </a:solidFill>
                <a:latin typeface="Arial Narrow" pitchFamily="34" charset="0"/>
              </a:rPr>
              <a:t>3</a:t>
            </a:r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, m</a:t>
            </a:r>
            <a:r>
              <a:rPr lang="en-US" sz="2400" b="1" baseline="-25000" dirty="0" smtClean="0">
                <a:solidFill>
                  <a:prstClr val="black"/>
                </a:solidFill>
                <a:latin typeface="Arial Narrow" pitchFamily="34" charset="0"/>
              </a:rPr>
              <a:t>4</a:t>
            </a:r>
            <a:endParaRPr lang="en-US" sz="24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Symbol" pitchFamily="18" charset="2"/>
              </a:rPr>
              <a:t>b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Adrenergic receptors</a:t>
            </a:r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; </a:t>
            </a:r>
            <a:r>
              <a:rPr lang="en-US" sz="2400" b="1" dirty="0" smtClean="0">
                <a:solidFill>
                  <a:prstClr val="black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prstClr val="black"/>
                </a:solidFill>
                <a:latin typeface="Symbol" pitchFamily="18" charset="2"/>
              </a:rPr>
              <a:t>1</a:t>
            </a:r>
            <a:r>
              <a:rPr lang="en-US" sz="2400" b="1" dirty="0" smtClean="0">
                <a:solidFill>
                  <a:prstClr val="black"/>
                </a:solidFill>
                <a:latin typeface="Symbol" pitchFamily="18" charset="2"/>
              </a:rPr>
              <a:t>, b</a:t>
            </a:r>
            <a:r>
              <a:rPr lang="en-US" sz="2400" b="1" baseline="-25000" dirty="0" smtClean="0">
                <a:solidFill>
                  <a:prstClr val="black"/>
                </a:solidFill>
                <a:latin typeface="Symbol" pitchFamily="18" charset="2"/>
              </a:rPr>
              <a:t>2</a:t>
            </a:r>
            <a:r>
              <a:rPr lang="en-US" sz="2400" b="1" dirty="0" smtClean="0">
                <a:solidFill>
                  <a:prstClr val="black"/>
                </a:solidFill>
                <a:latin typeface="Symbol" pitchFamily="18" charset="2"/>
              </a:rPr>
              <a:t> , b</a:t>
            </a:r>
            <a:r>
              <a:rPr lang="en-US" sz="2400" b="1" baseline="-25000" dirty="0" smtClean="0">
                <a:solidFill>
                  <a:prstClr val="black"/>
                </a:solidFill>
                <a:latin typeface="Symbol" pitchFamily="18" charset="2"/>
              </a:rPr>
              <a:t>3 </a:t>
            </a:r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228600"/>
            <a:ext cx="4114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G-Protein-Coupled Receptor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241048"/>
            <a:ext cx="5029200" cy="457200"/>
          </a:xfrm>
          <a:prstGeom prst="rect">
            <a:avLst/>
          </a:prstGeom>
          <a:solidFill>
            <a:srgbClr val="E7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prstClr val="black"/>
                </a:solidFill>
                <a:latin typeface="Cooper Black" pitchFamily="18" charset="0"/>
              </a:rPr>
              <a:t>Different Classes of Receptors </a:t>
            </a:r>
            <a:endParaRPr lang="en-US" sz="2400" dirty="0">
              <a:solidFill>
                <a:prstClr val="black"/>
              </a:solidFill>
              <a:latin typeface="Cooper Black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2307848"/>
            <a:ext cx="5029200" cy="457200"/>
          </a:xfrm>
          <a:prstGeom prst="rect">
            <a:avLst/>
          </a:prstGeom>
          <a:solidFill>
            <a:srgbClr val="E7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prstClr val="black"/>
                </a:solidFill>
                <a:latin typeface="Cooper Black" pitchFamily="18" charset="0"/>
              </a:rPr>
              <a:t>Different Receptors Subtypes</a:t>
            </a:r>
            <a:endParaRPr lang="en-US" sz="2400" dirty="0">
              <a:solidFill>
                <a:prstClr val="black"/>
              </a:solidFill>
              <a:latin typeface="Cooper Black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1726714"/>
            <a:ext cx="883920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Ach R</a:t>
            </a:r>
            <a:r>
              <a:rPr lang="en-US" sz="2400" b="1" dirty="0" smtClean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	       </a:t>
            </a:r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  <a:sym typeface="Wingdings 3"/>
              </a:rPr>
              <a:t> </a:t>
            </a:r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m      	  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Adrenergic R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  <a:sym typeface="Wingdings 3"/>
              </a:rPr>
              <a:t>	   </a:t>
            </a:r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Symbol" pitchFamily="18" charset="2"/>
              </a:rPr>
              <a:t>a</a:t>
            </a:r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 &amp; </a:t>
            </a:r>
            <a:r>
              <a:rPr lang="en-US" sz="2400" b="1" dirty="0" smtClean="0">
                <a:solidFill>
                  <a:prstClr val="black"/>
                </a:solidFill>
                <a:latin typeface="Symbol" pitchFamily="18" charset="2"/>
              </a:rPr>
              <a:t>b</a:t>
            </a:r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" y="4060448"/>
            <a:ext cx="7315200" cy="457200"/>
          </a:xfrm>
          <a:prstGeom prst="rect">
            <a:avLst/>
          </a:prstGeom>
          <a:solidFill>
            <a:srgbClr val="E7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prstClr val="black"/>
                </a:solidFill>
                <a:latin typeface="Cooper Black" pitchFamily="18" charset="0"/>
              </a:rPr>
              <a:t>Difference  in their related </a:t>
            </a:r>
            <a:r>
              <a:rPr lang="en-US" sz="2400" dirty="0" smtClean="0">
                <a:solidFill>
                  <a:srgbClr val="0000FF"/>
                </a:solidFill>
                <a:latin typeface="Cooper Black" pitchFamily="18" charset="0"/>
              </a:rPr>
              <a:t>G-Protein Classes</a:t>
            </a:r>
            <a:endParaRPr lang="en-US" sz="2400" dirty="0"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685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Are the Most Abundant Type</a:t>
            </a:r>
            <a:endParaRPr lang="en-US" sz="2400" dirty="0">
              <a:solidFill>
                <a:srgbClr val="0000FF"/>
              </a:solidFill>
              <a:latin typeface="Bernard MT Condense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4670048"/>
            <a:ext cx="7315200" cy="46166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Divided according to their 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</a:rPr>
              <a:t>α-subunits</a:t>
            </a:r>
            <a:r>
              <a:rPr lang="en-US" sz="2400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 into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smtClean="0">
                <a:solidFill>
                  <a:srgbClr val="0000FF"/>
                </a:solidFill>
                <a:latin typeface="Arial Narrow" pitchFamily="34" charset="0"/>
              </a:rPr>
              <a:t>s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i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and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q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508248"/>
            <a:ext cx="8305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600" b="1" baseline="-25000" dirty="0" smtClean="0">
                <a:solidFill>
                  <a:srgbClr val="0000FF"/>
                </a:solidFill>
                <a:latin typeface="Arial Narrow" pitchFamily="34" charset="0"/>
              </a:rPr>
              <a:t>s</a:t>
            </a:r>
            <a:r>
              <a:rPr lang="en-US" sz="2600" b="1" dirty="0" smtClean="0">
                <a:solidFill>
                  <a:prstClr val="black"/>
                </a:solidFill>
                <a:latin typeface="Arial Narrow" pitchFamily="34" charset="0"/>
              </a:rPr>
              <a:t> and </a:t>
            </a:r>
            <a:r>
              <a:rPr lang="en-US" sz="26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6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i</a:t>
            </a:r>
            <a:r>
              <a:rPr lang="en-US" sz="2600" b="1" dirty="0" smtClean="0">
                <a:solidFill>
                  <a:prstClr val="black"/>
                </a:solidFill>
                <a:latin typeface="Arial Narrow" pitchFamily="34" charset="0"/>
              </a:rPr>
              <a:t> produce, respective, </a:t>
            </a:r>
            <a:r>
              <a:rPr lang="en-US" sz="2600" b="1" dirty="0" smtClean="0">
                <a:solidFill>
                  <a:srgbClr val="0000FF"/>
                </a:solidFill>
                <a:latin typeface="Arial Narrow" pitchFamily="34" charset="0"/>
              </a:rPr>
              <a:t>stimulation</a:t>
            </a:r>
            <a:r>
              <a:rPr lang="en-US" sz="2600" b="1" dirty="0" smtClean="0">
                <a:solidFill>
                  <a:prstClr val="black"/>
                </a:solidFill>
                <a:latin typeface="Arial Narrow" pitchFamily="34" charset="0"/>
              </a:rPr>
              <a:t> and </a:t>
            </a:r>
            <a:r>
              <a:rPr lang="en-US" sz="2600" b="1" dirty="0" smtClean="0">
                <a:solidFill>
                  <a:srgbClr val="0000FF"/>
                </a:solidFill>
                <a:latin typeface="Arial Narrow" pitchFamily="34" charset="0"/>
              </a:rPr>
              <a:t>inhibition </a:t>
            </a:r>
            <a:r>
              <a:rPr lang="en-US" sz="2600" b="1" dirty="0" smtClean="0">
                <a:solidFill>
                  <a:prstClr val="black"/>
                </a:solidFill>
                <a:latin typeface="Arial Narrow" pitchFamily="34" charset="0"/>
              </a:rPr>
              <a:t>of </a:t>
            </a:r>
            <a:r>
              <a:rPr lang="en-US" sz="2600" b="1" dirty="0" smtClean="0">
                <a:solidFill>
                  <a:srgbClr val="F20000"/>
                </a:solidFill>
                <a:latin typeface="Arial Narrow" pitchFamily="34" charset="0"/>
              </a:rPr>
              <a:t>AC</a:t>
            </a:r>
          </a:p>
          <a:p>
            <a:r>
              <a:rPr lang="en-US" sz="26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6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q</a:t>
            </a:r>
            <a:r>
              <a:rPr lang="en-US" sz="2600" b="1" dirty="0" smtClean="0">
                <a:solidFill>
                  <a:prstClr val="black"/>
                </a:solidFill>
                <a:latin typeface="Arial Narrow" pitchFamily="34" charset="0"/>
              </a:rPr>
              <a:t> is linked to activation of </a:t>
            </a:r>
            <a:r>
              <a:rPr lang="en-US" sz="2600" b="1" dirty="0" smtClean="0">
                <a:solidFill>
                  <a:srgbClr val="F20000"/>
                </a:solidFill>
                <a:latin typeface="Arial Narrow" pitchFamily="34" charset="0"/>
              </a:rPr>
              <a:t>PLC-IP</a:t>
            </a:r>
            <a:r>
              <a:rPr lang="en-US" sz="2600" b="1" baseline="-25000" dirty="0" smtClean="0">
                <a:solidFill>
                  <a:srgbClr val="F20000"/>
                </a:solidFill>
                <a:latin typeface="Arial Narrow" pitchFamily="34" charset="0"/>
              </a:rPr>
              <a:t>3 </a:t>
            </a:r>
            <a:r>
              <a:rPr lang="en-US" sz="2600" b="1" dirty="0" smtClean="0">
                <a:solidFill>
                  <a:srgbClr val="F20000"/>
                </a:solidFill>
                <a:latin typeface="Arial Narrow" pitchFamily="34" charset="0"/>
              </a:rPr>
              <a:t>-Ca</a:t>
            </a:r>
            <a:r>
              <a:rPr lang="en-US" sz="2600" b="1" baseline="30000" dirty="0" smtClean="0">
                <a:solidFill>
                  <a:srgbClr val="F20000"/>
                </a:solidFill>
                <a:latin typeface="Arial Narrow" pitchFamily="34" charset="0"/>
              </a:rPr>
              <a:t>++</a:t>
            </a:r>
            <a:r>
              <a:rPr lang="en-US" sz="2600" b="1" dirty="0" smtClean="0">
                <a:solidFill>
                  <a:srgbClr val="F20000"/>
                </a:solidFill>
                <a:latin typeface="Arial Narrow" pitchFamily="34" charset="0"/>
              </a:rPr>
              <a:t> </a:t>
            </a:r>
            <a:r>
              <a:rPr lang="en-US" sz="2600" b="1" dirty="0" err="1" smtClean="0">
                <a:solidFill>
                  <a:srgbClr val="F20000"/>
                </a:solidFill>
                <a:latin typeface="Arial Narrow" pitchFamily="34" charset="0"/>
              </a:rPr>
              <a:t>CaM</a:t>
            </a:r>
            <a:r>
              <a:rPr lang="en-US" sz="2600" b="1" dirty="0" smtClean="0">
                <a:solidFill>
                  <a:srgbClr val="F20000"/>
                </a:solidFill>
                <a:latin typeface="Arial Narrow" pitchFamily="34" charset="0"/>
              </a:rPr>
              <a:t> &amp; PKC</a:t>
            </a:r>
            <a:endParaRPr lang="en-US" sz="2600" b="1" dirty="0">
              <a:solidFill>
                <a:srgbClr val="F2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52419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7" grpId="0"/>
      <p:bldP spid="19" grpId="0" animBg="1"/>
      <p:bldP spid="23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3" name="Picture 1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0" y="5181600"/>
            <a:ext cx="3810000" cy="1676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4358" y="0"/>
          <a:ext cx="12954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0" name="Photo Editor Photo" r:id="rId4" imgW="1133633" imgH="2876190" progId="">
                  <p:embed/>
                </p:oleObj>
              </mc:Choice>
              <mc:Fallback>
                <p:oleObj name="Photo Editor Photo" r:id="rId4" imgW="1133633" imgH="287619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22000" contrast="-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58" y="0"/>
                        <a:ext cx="12954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5950" y="352067"/>
            <a:ext cx="6629400" cy="461665"/>
          </a:xfrm>
          <a:prstGeom prst="rect">
            <a:avLst/>
          </a:prstGeom>
          <a:solidFill>
            <a:srgbClr val="C5FFF4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Arial Narrow" pitchFamily="34" charset="0"/>
              </a:rPr>
              <a:t>	By </a:t>
            </a:r>
            <a:r>
              <a:rPr lang="en-US" sz="2400" b="1" i="1" dirty="0">
                <a:solidFill>
                  <a:srgbClr val="000000"/>
                </a:solidFill>
                <a:latin typeface="Arial Narrow" pitchFamily="34" charset="0"/>
              </a:rPr>
              <a:t>the end of this lecture you will be able to :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43000" y="1207532"/>
            <a:ext cx="8001000" cy="461665"/>
          </a:xfrm>
          <a:prstGeom prst="rect">
            <a:avLst/>
          </a:prstGeom>
          <a:gradFill flip="none" rotWithShape="1">
            <a:gsLst>
              <a:gs pos="0">
                <a:srgbClr val="DA8FFF">
                  <a:tint val="66000"/>
                  <a:satMod val="160000"/>
                </a:srgbClr>
              </a:gs>
              <a:gs pos="50000">
                <a:srgbClr val="DA8FFF">
                  <a:tint val="44500"/>
                  <a:satMod val="160000"/>
                </a:srgbClr>
              </a:gs>
              <a:gs pos="100000">
                <a:srgbClr val="DA8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Classify receptors into their main </a:t>
            </a:r>
            <a:r>
              <a:rPr lang="en-US" sz="2400" b="1" dirty="0" err="1" smtClean="0">
                <a:solidFill>
                  <a:srgbClr val="07044C"/>
                </a:solidFill>
                <a:latin typeface="Calibri" pitchFamily="34" charset="0"/>
              </a:rPr>
              <a:t>superfamilies</a:t>
            </a:r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153476" y="2738735"/>
            <a:ext cx="7990524" cy="461665"/>
          </a:xfrm>
          <a:prstGeom prst="rect">
            <a:avLst/>
          </a:prstGeom>
          <a:gradFill flip="none" rotWithShape="1">
            <a:gsLst>
              <a:gs pos="0">
                <a:srgbClr val="DA8FFF">
                  <a:tint val="66000"/>
                  <a:satMod val="160000"/>
                </a:srgbClr>
              </a:gs>
              <a:gs pos="50000">
                <a:srgbClr val="DA8FFF">
                  <a:tint val="44500"/>
                  <a:satMod val="160000"/>
                </a:srgbClr>
              </a:gs>
              <a:gs pos="100000">
                <a:srgbClr val="DA8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Identify the nature &amp; time frame of their response </a:t>
            </a:r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153476" y="1976735"/>
            <a:ext cx="7990524" cy="461665"/>
          </a:xfrm>
          <a:prstGeom prst="rect">
            <a:avLst/>
          </a:prstGeom>
          <a:gradFill flip="none" rotWithShape="1">
            <a:gsLst>
              <a:gs pos="0">
                <a:srgbClr val="DA8FFF">
                  <a:tint val="66000"/>
                  <a:satMod val="160000"/>
                </a:srgbClr>
              </a:gs>
              <a:gs pos="50000">
                <a:srgbClr val="DA8FFF">
                  <a:tint val="44500"/>
                  <a:satMod val="160000"/>
                </a:srgbClr>
              </a:gs>
              <a:gs pos="100000">
                <a:srgbClr val="DA8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Recognize their different  transduction mechanism</a:t>
            </a:r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914400" cy="523220"/>
          </a:xfrm>
          <a:prstGeom prst="rect">
            <a:avLst/>
          </a:prstGeom>
          <a:solidFill>
            <a:srgbClr val="C5FFF4"/>
          </a:solidFill>
          <a:ln>
            <a:solidFill>
              <a:srgbClr val="002060"/>
            </a:solidFill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90DFF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b="1" dirty="0" err="1">
                <a:solidFill>
                  <a:srgbClr val="F90DFF"/>
                </a:solidFill>
                <a:latin typeface="Britannic Bold" pitchFamily="34" charset="0"/>
                <a:cs typeface="+mn-cs"/>
              </a:rPr>
              <a:t>s</a:t>
            </a:r>
            <a:endParaRPr lang="en-US" sz="2800" b="1" dirty="0">
              <a:solidFill>
                <a:srgbClr val="F90DFF"/>
              </a:solidFill>
              <a:latin typeface="Britannic Bold" pitchFamily="34" charset="0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9906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prstClr val="black"/>
                </a:solidFill>
              </a:rPr>
              <a:t>a</a:t>
            </a:r>
            <a:r>
              <a:rPr lang="en-US" sz="2400" b="1" baseline="-25000" dirty="0" smtClean="0">
                <a:solidFill>
                  <a:prstClr val="black"/>
                </a:solidFill>
              </a:rPr>
              <a:t>1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Adrenoceptors</a:t>
            </a:r>
            <a:r>
              <a:rPr lang="en-US" sz="2400" b="1" dirty="0" smtClean="0">
                <a:solidFill>
                  <a:prstClr val="black"/>
                </a:solidFill>
              </a:rPr>
              <a:t> couple to </a:t>
            </a:r>
            <a:r>
              <a:rPr lang="en-US" sz="2400" b="1" dirty="0" err="1" smtClean="0">
                <a:solidFill>
                  <a:prstClr val="black"/>
                </a:solidFill>
              </a:rPr>
              <a:t>G</a:t>
            </a:r>
            <a:r>
              <a:rPr lang="en-US" sz="2400" b="1" baseline="-25000" dirty="0" err="1" smtClean="0">
                <a:solidFill>
                  <a:prstClr val="black"/>
                </a:solidFill>
              </a:rPr>
              <a:t>q</a:t>
            </a:r>
            <a:r>
              <a:rPr lang="en-US" sz="2400" b="1" dirty="0" smtClean="0">
                <a:solidFill>
                  <a:prstClr val="black"/>
                </a:solidFill>
              </a:rPr>
              <a:t> to stimulate PLC.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prstClr val="black"/>
                </a:solidFill>
              </a:rPr>
              <a:t>2 </a:t>
            </a:r>
            <a:r>
              <a:rPr lang="en-US" sz="2400" b="1" dirty="0" err="1" smtClean="0">
                <a:solidFill>
                  <a:prstClr val="black"/>
                </a:solidFill>
              </a:rPr>
              <a:t>Adrenoceptors</a:t>
            </a:r>
            <a:r>
              <a:rPr lang="en-US" sz="2400" b="1" dirty="0" smtClean="0">
                <a:solidFill>
                  <a:prstClr val="black"/>
                </a:solidFill>
              </a:rPr>
              <a:t> couple to </a:t>
            </a:r>
            <a:r>
              <a:rPr lang="en-US" sz="2400" b="1" dirty="0" err="1" smtClean="0">
                <a:solidFill>
                  <a:prstClr val="black"/>
                </a:solidFill>
              </a:rPr>
              <a:t>G</a:t>
            </a:r>
            <a:r>
              <a:rPr lang="en-US" sz="2400" b="1" baseline="-25000" dirty="0" err="1" smtClean="0">
                <a:solidFill>
                  <a:prstClr val="black"/>
                </a:solidFill>
              </a:rPr>
              <a:t>i</a:t>
            </a:r>
            <a:r>
              <a:rPr lang="en-US" sz="2400" b="1" dirty="0" smtClean="0">
                <a:solidFill>
                  <a:prstClr val="black"/>
                </a:solidFill>
              </a:rPr>
              <a:t> to inhibit AC.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prstClr val="black"/>
                </a:solidFill>
              </a:rPr>
              <a:t>1&amp;2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Adrenoceptors</a:t>
            </a:r>
            <a:r>
              <a:rPr lang="en-US" sz="2400" b="1" dirty="0" smtClean="0">
                <a:solidFill>
                  <a:prstClr val="black"/>
                </a:solidFill>
              </a:rPr>
              <a:t> couple to G</a:t>
            </a:r>
            <a:r>
              <a:rPr lang="en-US" sz="2400" b="1" baseline="-25000" dirty="0" smtClean="0">
                <a:solidFill>
                  <a:prstClr val="black"/>
                </a:solidFill>
              </a:rPr>
              <a:t>s</a:t>
            </a:r>
            <a:r>
              <a:rPr lang="en-US" sz="2400" b="1" dirty="0" smtClean="0">
                <a:solidFill>
                  <a:prstClr val="black"/>
                </a:solidFill>
              </a:rPr>
              <a:t> to stimulate AC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81000"/>
            <a:ext cx="220980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ADRENOCEPTORS</a:t>
            </a:r>
            <a:endParaRPr lang="en-US" sz="2000" dirty="0">
              <a:solidFill>
                <a:prstClr val="black"/>
              </a:solidFill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0" y="3366234"/>
            <a:ext cx="9144000" cy="2146479"/>
            <a:chOff x="0" y="1282521"/>
            <a:chExt cx="9144000" cy="2146479"/>
          </a:xfrm>
        </p:grpSpPr>
        <p:sp>
          <p:nvSpPr>
            <p:cNvPr id="11" name="Rectangle 10"/>
            <p:cNvSpPr/>
            <p:nvPr/>
          </p:nvSpPr>
          <p:spPr>
            <a:xfrm>
              <a:off x="0" y="2209800"/>
              <a:ext cx="9144000" cy="6096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2" name="Picture 1" descr="C:\Users\Administrator\Desktop\pharma\RANGE Pharmacology 5th edition\Images\3.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 t="19048" b="14286"/>
            <a:stretch>
              <a:fillRect/>
            </a:stretch>
          </p:blipFill>
          <p:spPr bwMode="auto">
            <a:xfrm>
              <a:off x="0" y="1752600"/>
              <a:ext cx="9144000" cy="1600200"/>
            </a:xfrm>
            <a:prstGeom prst="rect">
              <a:avLst/>
            </a:prstGeom>
            <a:noFill/>
          </p:spPr>
        </p:pic>
        <p:sp>
          <p:nvSpPr>
            <p:cNvPr id="13" name="Oval 12"/>
            <p:cNvSpPr/>
            <p:nvPr/>
          </p:nvSpPr>
          <p:spPr>
            <a:xfrm>
              <a:off x="7696200" y="1828800"/>
              <a:ext cx="304800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066800" y="1828800"/>
              <a:ext cx="304800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38600" y="2209800"/>
              <a:ext cx="990600" cy="533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7" name="Picture 1" descr="C:\Users\Administrator\Desktop\pharma\RANGE Pharmacology 5th edition\Images\3.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 r="92500" b="14286"/>
            <a:stretch>
              <a:fillRect/>
            </a:stretch>
          </p:blipFill>
          <p:spPr bwMode="auto">
            <a:xfrm>
              <a:off x="4343400" y="1295400"/>
              <a:ext cx="685800" cy="2057400"/>
            </a:xfrm>
            <a:prstGeom prst="rect">
              <a:avLst/>
            </a:prstGeom>
            <a:noFill/>
          </p:spPr>
        </p:pic>
        <p:pic>
          <p:nvPicPr>
            <p:cNvPr id="18" name="Picture 1" descr="C:\Users\Administrator\Desktop\pharma\RANGE Pharmacology 5th edition\Images\3.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 r="92500" b="14286"/>
            <a:stretch>
              <a:fillRect/>
            </a:stretch>
          </p:blipFill>
          <p:spPr bwMode="auto">
            <a:xfrm>
              <a:off x="3962400" y="1282521"/>
              <a:ext cx="685800" cy="2057400"/>
            </a:xfrm>
            <a:prstGeom prst="rect">
              <a:avLst/>
            </a:prstGeom>
            <a:noFill/>
          </p:spPr>
        </p:pic>
        <p:grpSp>
          <p:nvGrpSpPr>
            <p:cNvPr id="3" name="Group 19"/>
            <p:cNvGrpSpPr/>
            <p:nvPr/>
          </p:nvGrpSpPr>
          <p:grpSpPr>
            <a:xfrm>
              <a:off x="3886200" y="1905000"/>
              <a:ext cx="1316038" cy="1133475"/>
              <a:chOff x="4572000" y="4572000"/>
              <a:chExt cx="1011238" cy="1133475"/>
            </a:xfrm>
          </p:grpSpPr>
          <p:pic>
            <p:nvPicPr>
              <p:cNvPr id="24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10000" contrast="-10000"/>
              </a:blip>
              <a:srcRect/>
              <a:stretch>
                <a:fillRect/>
              </a:stretch>
            </p:blipFill>
            <p:spPr bwMode="auto">
              <a:xfrm flipH="1">
                <a:off x="5029200" y="4572000"/>
                <a:ext cx="554038" cy="1133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5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10000" contrast="-10000"/>
              </a:blip>
              <a:srcRect/>
              <a:stretch>
                <a:fillRect/>
              </a:stretch>
            </p:blipFill>
            <p:spPr bwMode="auto">
              <a:xfrm>
                <a:off x="4572000" y="4572000"/>
                <a:ext cx="554038" cy="1133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1" name="Pie 20"/>
            <p:cNvSpPr/>
            <p:nvPr/>
          </p:nvSpPr>
          <p:spPr>
            <a:xfrm rot="5876635">
              <a:off x="4749172" y="2789891"/>
              <a:ext cx="384254" cy="510081"/>
            </a:xfrm>
            <a:prstGeom prst="pie">
              <a:avLst>
                <a:gd name="adj1" fmla="val 0"/>
                <a:gd name="adj2" fmla="val 17998613"/>
              </a:avLst>
            </a:prstGeom>
            <a:solidFill>
              <a:srgbClr val="FF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105400" y="3048000"/>
              <a:ext cx="304800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prstClr val="black"/>
                  </a:solidFill>
                </a:rPr>
                <a:t>+</a:t>
              </a:r>
              <a:endParaRPr lang="en-US"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657600" y="30480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267200" y="4064913"/>
            <a:ext cx="532646" cy="369332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ooper Black" pitchFamily="18" charset="0"/>
              </a:rPr>
              <a:t>AC</a:t>
            </a:r>
            <a:endParaRPr lang="en-US" dirty="0">
              <a:solidFill>
                <a:prstClr val="black"/>
              </a:solidFill>
              <a:latin typeface="Cooper Black" pitchFamily="18" charset="0"/>
            </a:endParaRPr>
          </a:p>
        </p:txBody>
      </p:sp>
      <p:sp>
        <p:nvSpPr>
          <p:cNvPr id="27" name="Arc 26"/>
          <p:cNvSpPr/>
          <p:nvPr/>
        </p:nvSpPr>
        <p:spPr>
          <a:xfrm>
            <a:off x="-152400" y="2921913"/>
            <a:ext cx="1371600" cy="1828800"/>
          </a:xfrm>
          <a:prstGeom prst="arc">
            <a:avLst/>
          </a:prstGeom>
          <a:ln w="57150">
            <a:solidFill>
              <a:srgbClr val="F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Arc 27"/>
          <p:cNvSpPr/>
          <p:nvPr/>
        </p:nvSpPr>
        <p:spPr>
          <a:xfrm flipH="1">
            <a:off x="7848600" y="2921913"/>
            <a:ext cx="1371600" cy="1828800"/>
          </a:xfrm>
          <a:prstGeom prst="arc">
            <a:avLst/>
          </a:prstGeom>
          <a:ln w="57150">
            <a:solidFill>
              <a:srgbClr val="F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10800000" flipH="1">
            <a:off x="3657600" y="5284113"/>
            <a:ext cx="3048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344725" y="4369713"/>
            <a:ext cx="1826141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Symbol" pitchFamily="18" charset="2"/>
              </a:rPr>
              <a:t>b </a:t>
            </a:r>
            <a:r>
              <a:rPr lang="en-US" sz="2000" b="1" dirty="0" err="1" smtClean="0">
                <a:solidFill>
                  <a:prstClr val="black"/>
                </a:solidFill>
                <a:latin typeface="Arial Narrow" pitchFamily="34" charset="0"/>
              </a:rPr>
              <a:t>Adrenoceptor</a:t>
            </a:r>
            <a:r>
              <a:rPr lang="en-US" sz="2000" b="1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endParaRPr lang="en-US" sz="20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31169" y="4413924"/>
            <a:ext cx="1911485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Symbol" pitchFamily="18" charset="2"/>
              </a:rPr>
              <a:t>a</a:t>
            </a:r>
            <a:r>
              <a:rPr lang="en-US" sz="2000" b="1" baseline="-25000" dirty="0" smtClean="0">
                <a:solidFill>
                  <a:prstClr val="black"/>
                </a:solidFill>
                <a:latin typeface="Arial Narrow" pitchFamily="34" charset="0"/>
              </a:rPr>
              <a:t>2</a:t>
            </a:r>
            <a:r>
              <a:rPr lang="en-US" sz="2000" b="1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Arial Narrow" pitchFamily="34" charset="0"/>
              </a:rPr>
              <a:t>Adrenoceptor</a:t>
            </a:r>
            <a:r>
              <a:rPr lang="en-US" sz="2000" b="1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endParaRPr lang="en-US" sz="20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23927" y="3150513"/>
            <a:ext cx="2109873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Arial Narrow" pitchFamily="34" charset="0"/>
              </a:rPr>
              <a:t>Inhibitory Receptor</a:t>
            </a:r>
            <a:endParaRPr lang="en-US" sz="20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86400" y="3150513"/>
            <a:ext cx="2311851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Arial Narrow" pitchFamily="34" charset="0"/>
              </a:rPr>
              <a:t>Stimulatory Receptor</a:t>
            </a:r>
            <a:endParaRPr lang="en-US" sz="20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4" name="Diamond 33"/>
          <p:cNvSpPr/>
          <p:nvPr/>
        </p:nvSpPr>
        <p:spPr>
          <a:xfrm>
            <a:off x="0" y="2514600"/>
            <a:ext cx="1066800" cy="60960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prstClr val="black"/>
                </a:solidFill>
                <a:latin typeface="Arial Narrow" pitchFamily="34" charset="0"/>
              </a:rPr>
              <a:t>Adr</a:t>
            </a:r>
            <a:endParaRPr lang="en-US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43600" y="3836313"/>
            <a:ext cx="685800" cy="461665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ooper Black" pitchFamily="18" charset="0"/>
              </a:rPr>
              <a:t>G</a:t>
            </a:r>
            <a:r>
              <a:rPr lang="en-US" sz="2400" baseline="-25000" dirty="0" smtClean="0">
                <a:solidFill>
                  <a:prstClr val="black"/>
                </a:solidFill>
                <a:latin typeface="Cooper Black" pitchFamily="18" charset="0"/>
              </a:rPr>
              <a:t>s</a:t>
            </a:r>
            <a:endParaRPr lang="en-US" sz="2400" baseline="-25000" dirty="0">
              <a:solidFill>
                <a:prstClr val="black"/>
              </a:solidFill>
              <a:latin typeface="Cooper Black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14600" y="3836313"/>
            <a:ext cx="609600" cy="461665"/>
          </a:xfrm>
          <a:prstGeom prst="rect">
            <a:avLst/>
          </a:prstGeom>
          <a:solidFill>
            <a:srgbClr val="FC5D04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Cooper Black" pitchFamily="18" charset="0"/>
              </a:rPr>
              <a:t>G</a:t>
            </a:r>
            <a:r>
              <a:rPr lang="en-US" sz="2400" baseline="-25000" dirty="0" err="1" smtClean="0">
                <a:solidFill>
                  <a:prstClr val="black"/>
                </a:solidFill>
                <a:latin typeface="Cooper Black" pitchFamily="18" charset="0"/>
              </a:rPr>
              <a:t>i</a:t>
            </a:r>
            <a:endParaRPr lang="en-US" sz="2400" baseline="-25000" dirty="0">
              <a:solidFill>
                <a:prstClr val="black"/>
              </a:solidFill>
              <a:latin typeface="Cooper Black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62600" y="5436513"/>
            <a:ext cx="1447800" cy="43088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</a:rPr>
              <a:t>↑</a:t>
            </a:r>
            <a:r>
              <a:rPr lang="en-US" sz="2200" dirty="0" smtClean="0">
                <a:solidFill>
                  <a:prstClr val="black"/>
                </a:solidFill>
                <a:latin typeface="Cooper Black" pitchFamily="18" charset="0"/>
              </a:rPr>
              <a:t>cAMP</a:t>
            </a:r>
            <a:endParaRPr lang="en-US" sz="2200" baseline="-25000" dirty="0">
              <a:solidFill>
                <a:prstClr val="black"/>
              </a:solidFill>
              <a:latin typeface="Cooper Black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33600" y="5436513"/>
            <a:ext cx="1447800" cy="430887"/>
          </a:xfrm>
          <a:prstGeom prst="rect">
            <a:avLst/>
          </a:prstGeom>
          <a:solidFill>
            <a:srgbClr val="FC5D04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Cooper Black" pitchFamily="18" charset="0"/>
                <a:sym typeface="Wingdings 3"/>
              </a:rPr>
              <a:t></a:t>
            </a:r>
            <a:r>
              <a:rPr lang="en-US" sz="2200" dirty="0" smtClean="0">
                <a:solidFill>
                  <a:prstClr val="black"/>
                </a:solidFill>
                <a:latin typeface="Cooper Black" pitchFamily="18" charset="0"/>
              </a:rPr>
              <a:t>cAMP</a:t>
            </a:r>
            <a:endParaRPr lang="en-US" sz="2200" baseline="-25000" dirty="0">
              <a:solidFill>
                <a:prstClr val="black"/>
              </a:solidFill>
              <a:latin typeface="Cooper Black" pitchFamily="18" charset="0"/>
            </a:endParaRPr>
          </a:p>
        </p:txBody>
      </p:sp>
      <p:sp>
        <p:nvSpPr>
          <p:cNvPr id="39" name="Diamond 38"/>
          <p:cNvSpPr/>
          <p:nvPr/>
        </p:nvSpPr>
        <p:spPr>
          <a:xfrm>
            <a:off x="8077200" y="2590800"/>
            <a:ext cx="1066800" cy="60960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prstClr val="black"/>
                </a:solidFill>
                <a:latin typeface="Arial Narrow" pitchFamily="34" charset="0"/>
              </a:rPr>
              <a:t>Adr</a:t>
            </a:r>
            <a:endParaRPr lang="en-US" b="1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44163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990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M</a:t>
            </a:r>
            <a:r>
              <a:rPr lang="en-US" sz="2400" b="1" baseline="-25000" dirty="0" smtClean="0">
                <a:solidFill>
                  <a:prstClr val="black"/>
                </a:solidFill>
              </a:rPr>
              <a:t>1</a:t>
            </a:r>
            <a:r>
              <a:rPr lang="en-US" sz="2400" b="1" dirty="0" smtClean="0">
                <a:solidFill>
                  <a:prstClr val="black"/>
                </a:solidFill>
              </a:rPr>
              <a:t> &amp; M</a:t>
            </a:r>
            <a:r>
              <a:rPr lang="en-US" sz="2400" b="1" baseline="-25000" dirty="0" smtClean="0">
                <a:solidFill>
                  <a:prstClr val="black"/>
                </a:solidFill>
              </a:rPr>
              <a:t>3</a:t>
            </a:r>
            <a:r>
              <a:rPr lang="en-US" sz="2400" b="1" dirty="0" smtClean="0">
                <a:solidFill>
                  <a:prstClr val="black"/>
                </a:solidFill>
              </a:rPr>
              <a:t> Ach receptors couple to </a:t>
            </a:r>
            <a:r>
              <a:rPr lang="en-US" sz="2400" b="1" dirty="0" err="1" smtClean="0">
                <a:solidFill>
                  <a:prstClr val="black"/>
                </a:solidFill>
              </a:rPr>
              <a:t>G</a:t>
            </a:r>
            <a:r>
              <a:rPr lang="en-US" sz="2400" b="1" baseline="-25000" dirty="0" err="1" smtClean="0">
                <a:solidFill>
                  <a:prstClr val="black"/>
                </a:solidFill>
              </a:rPr>
              <a:t>q</a:t>
            </a:r>
            <a:r>
              <a:rPr lang="en-US" sz="2400" b="1" dirty="0" smtClean="0">
                <a:solidFill>
                  <a:prstClr val="black"/>
                </a:solidFill>
              </a:rPr>
              <a:t> to stimulate PLC 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M</a:t>
            </a:r>
            <a:r>
              <a:rPr lang="en-US" sz="2400" b="1" baseline="-25000" dirty="0" smtClean="0">
                <a:solidFill>
                  <a:prstClr val="black"/>
                </a:solidFill>
              </a:rPr>
              <a:t>2</a:t>
            </a:r>
            <a:r>
              <a:rPr lang="en-US" sz="2400" b="1" dirty="0" smtClean="0">
                <a:solidFill>
                  <a:prstClr val="black"/>
                </a:solidFill>
              </a:rPr>
              <a:t> &amp; M</a:t>
            </a:r>
            <a:r>
              <a:rPr lang="en-US" sz="2400" b="1" baseline="-25000" dirty="0" smtClean="0">
                <a:solidFill>
                  <a:prstClr val="black"/>
                </a:solidFill>
              </a:rPr>
              <a:t>4</a:t>
            </a:r>
            <a:r>
              <a:rPr lang="en-US" sz="2400" b="1" dirty="0" smtClean="0">
                <a:solidFill>
                  <a:prstClr val="black"/>
                </a:solidFill>
              </a:rPr>
              <a:t> Ach receptors couple to </a:t>
            </a:r>
            <a:r>
              <a:rPr lang="en-US" sz="2400" b="1" dirty="0" err="1" smtClean="0">
                <a:solidFill>
                  <a:prstClr val="black"/>
                </a:solidFill>
              </a:rPr>
              <a:t>G</a:t>
            </a:r>
            <a:r>
              <a:rPr lang="en-US" sz="2400" b="1" baseline="-25000" dirty="0" err="1" smtClean="0">
                <a:solidFill>
                  <a:prstClr val="black"/>
                </a:solidFill>
              </a:rPr>
              <a:t>i</a:t>
            </a:r>
            <a:r>
              <a:rPr lang="en-US" sz="2400" b="1" dirty="0" smtClean="0">
                <a:solidFill>
                  <a:prstClr val="black"/>
                </a:solidFill>
              </a:rPr>
              <a:t> to inhibit AC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1" y="457200"/>
            <a:ext cx="297180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CHOLINERGIC RECEPTORS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0" y="2680434"/>
            <a:ext cx="9144000" cy="2429431"/>
            <a:chOff x="0" y="4204434"/>
            <a:chExt cx="9144000" cy="2429431"/>
          </a:xfrm>
        </p:grpSpPr>
        <p:grpSp>
          <p:nvGrpSpPr>
            <p:cNvPr id="3" name="Group 88"/>
            <p:cNvGrpSpPr/>
            <p:nvPr/>
          </p:nvGrpSpPr>
          <p:grpSpPr>
            <a:xfrm>
              <a:off x="0" y="4204434"/>
              <a:ext cx="9144000" cy="2429431"/>
              <a:chOff x="0" y="4204434"/>
              <a:chExt cx="9144000" cy="2429431"/>
            </a:xfrm>
          </p:grpSpPr>
          <p:grpSp>
            <p:nvGrpSpPr>
              <p:cNvPr id="4" name="Group 53"/>
              <p:cNvGrpSpPr/>
              <p:nvPr/>
            </p:nvGrpSpPr>
            <p:grpSpPr>
              <a:xfrm>
                <a:off x="0" y="4204434"/>
                <a:ext cx="9144000" cy="2146479"/>
                <a:chOff x="0" y="1282521"/>
                <a:chExt cx="9144000" cy="2146479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0" y="2209800"/>
                  <a:ext cx="9144000" cy="6096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23" name="Picture 1" descr="C:\Users\Administrator\Desktop\pharma\RANGE Pharmacology 5th edition\Images\3.9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10000" contrast="-10000"/>
                </a:blip>
                <a:srcRect t="19048" b="14286"/>
                <a:stretch>
                  <a:fillRect/>
                </a:stretch>
              </p:blipFill>
              <p:spPr bwMode="auto">
                <a:xfrm>
                  <a:off x="0" y="1752600"/>
                  <a:ext cx="9144000" cy="1600200"/>
                </a:xfrm>
                <a:prstGeom prst="rect">
                  <a:avLst/>
                </a:prstGeom>
                <a:noFill/>
              </p:spPr>
            </p:pic>
            <p:sp>
              <p:nvSpPr>
                <p:cNvPr id="24" name="Oval 23"/>
                <p:cNvSpPr/>
                <p:nvPr/>
              </p:nvSpPr>
              <p:spPr>
                <a:xfrm>
                  <a:off x="7696200" y="1828800"/>
                  <a:ext cx="304800" cy="381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066800" y="1828800"/>
                  <a:ext cx="304800" cy="381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038600" y="2209800"/>
                  <a:ext cx="990600" cy="5334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27" name="Picture 1" descr="C:\Users\Administrator\Desktop\pharma\RANGE Pharmacology 5th edition\Images\3.9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10000" contrast="-10000"/>
                </a:blip>
                <a:srcRect r="92500" b="14286"/>
                <a:stretch>
                  <a:fillRect/>
                </a:stretch>
              </p:blipFill>
              <p:spPr bwMode="auto">
                <a:xfrm>
                  <a:off x="4343400" y="1295400"/>
                  <a:ext cx="685800" cy="20574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8" name="Picture 1" descr="C:\Users\Administrator\Desktop\pharma\RANGE Pharmacology 5th edition\Images\3.9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10000" contrast="-10000"/>
                </a:blip>
                <a:srcRect r="92500" b="14286"/>
                <a:stretch>
                  <a:fillRect/>
                </a:stretch>
              </p:blipFill>
              <p:spPr bwMode="auto">
                <a:xfrm>
                  <a:off x="3962400" y="1282521"/>
                  <a:ext cx="685800" cy="2057400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5" name="Group 61"/>
                <p:cNvGrpSpPr/>
                <p:nvPr/>
              </p:nvGrpSpPr>
              <p:grpSpPr>
                <a:xfrm>
                  <a:off x="3657598" y="1905000"/>
                  <a:ext cx="1676400" cy="1133475"/>
                  <a:chOff x="4396345" y="4572000"/>
                  <a:chExt cx="1288139" cy="1133475"/>
                </a:xfrm>
              </p:grpSpPr>
              <p:pic>
                <p:nvPicPr>
                  <p:cNvPr id="34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5130446" y="4572000"/>
                    <a:ext cx="554038" cy="11334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35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96345" y="4572000"/>
                    <a:ext cx="554038" cy="11334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sp>
              <p:nvSpPr>
                <p:cNvPr id="30" name="Pie 29"/>
                <p:cNvSpPr/>
                <p:nvPr/>
              </p:nvSpPr>
              <p:spPr>
                <a:xfrm rot="5876635">
                  <a:off x="4749172" y="2789891"/>
                  <a:ext cx="384254" cy="510081"/>
                </a:xfrm>
                <a:prstGeom prst="pie">
                  <a:avLst>
                    <a:gd name="adj1" fmla="val 0"/>
                    <a:gd name="adj2" fmla="val 17998613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5105400" y="3048000"/>
                  <a:ext cx="304800" cy="381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prstClr val="black"/>
                      </a:solidFill>
                    </a:rPr>
                    <a:t>+</a:t>
                  </a:r>
                  <a:endParaRPr lang="en-US" sz="28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3607158" y="3021687"/>
                  <a:ext cx="304800" cy="381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prstClr val="black"/>
                      </a:solidFill>
                    </a:rPr>
                    <a:t>+</a:t>
                  </a:r>
                  <a:endParaRPr lang="en-US" sz="28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Pie 32"/>
                <p:cNvSpPr/>
                <p:nvPr/>
              </p:nvSpPr>
              <p:spPr>
                <a:xfrm rot="15723365" flipH="1">
                  <a:off x="3872127" y="2763576"/>
                  <a:ext cx="384254" cy="510081"/>
                </a:xfrm>
                <a:prstGeom prst="pie">
                  <a:avLst>
                    <a:gd name="adj1" fmla="val 0"/>
                    <a:gd name="adj2" fmla="val 17998613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3733800" y="48768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  <a:latin typeface="Cooper Black" pitchFamily="18" charset="0"/>
                  </a:rPr>
                  <a:t>PLC</a:t>
                </a:r>
                <a:endParaRPr lang="en-US" dirty="0">
                  <a:solidFill>
                    <a:prstClr val="black"/>
                  </a:solidFill>
                  <a:latin typeface="Cooper Black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943600" y="4674513"/>
                <a:ext cx="685800" cy="461665"/>
              </a:xfrm>
              <a:prstGeom prst="rect">
                <a:avLst/>
              </a:prstGeom>
              <a:solidFill>
                <a:srgbClr val="99FF33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solidFill>
                      <a:prstClr val="black"/>
                    </a:solidFill>
                    <a:latin typeface="Cooper Black" pitchFamily="18" charset="0"/>
                  </a:rPr>
                  <a:t>G</a:t>
                </a:r>
                <a:r>
                  <a:rPr lang="en-US" sz="2400" baseline="-25000" dirty="0" err="1" smtClean="0">
                    <a:solidFill>
                      <a:prstClr val="black"/>
                    </a:solidFill>
                    <a:latin typeface="Cooper Black" pitchFamily="18" charset="0"/>
                  </a:rPr>
                  <a:t>q</a:t>
                </a:r>
                <a:endParaRPr lang="en-US" sz="2400" baseline="-25000" dirty="0">
                  <a:solidFill>
                    <a:prstClr val="black"/>
                  </a:solidFill>
                  <a:latin typeface="Cooper Black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4674513"/>
                <a:ext cx="609600" cy="461665"/>
              </a:xfrm>
              <a:prstGeom prst="rect">
                <a:avLst/>
              </a:prstGeom>
              <a:solidFill>
                <a:srgbClr val="99FF33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solidFill>
                      <a:prstClr val="black"/>
                    </a:solidFill>
                    <a:latin typeface="Cooper Black" pitchFamily="18" charset="0"/>
                  </a:rPr>
                  <a:t>G</a:t>
                </a:r>
                <a:r>
                  <a:rPr lang="en-US" sz="2400" baseline="-25000" dirty="0" err="1" smtClean="0">
                    <a:solidFill>
                      <a:prstClr val="black"/>
                    </a:solidFill>
                    <a:latin typeface="Cooper Black" pitchFamily="18" charset="0"/>
                  </a:rPr>
                  <a:t>q</a:t>
                </a:r>
                <a:endParaRPr lang="en-US" sz="2400" baseline="-25000" dirty="0">
                  <a:solidFill>
                    <a:prstClr val="black"/>
                  </a:solidFill>
                  <a:latin typeface="Cooper Black" pitchFamily="18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458237" y="4419600"/>
                <a:ext cx="76200" cy="2057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0" y="6172200"/>
                <a:ext cx="1752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  <a:latin typeface="Bernard MT Condensed" pitchFamily="18" charset="0"/>
                  </a:rPr>
                  <a:t>Bronchi</a:t>
                </a:r>
                <a:endParaRPr lang="en-US" sz="2400" dirty="0">
                  <a:solidFill>
                    <a:prstClr val="black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934200" y="6172200"/>
                <a:ext cx="2209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  <a:latin typeface="Bernard MT Condensed" pitchFamily="18" charset="0"/>
                  </a:rPr>
                  <a:t>Blood Vessel</a:t>
                </a:r>
                <a:endParaRPr lang="en-US" sz="2400" dirty="0">
                  <a:solidFill>
                    <a:prstClr val="black"/>
                  </a:solidFill>
                  <a:latin typeface="Bernard MT Condensed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648200" y="4876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ooper Black" pitchFamily="18" charset="0"/>
                </a:rPr>
                <a:t>PLC</a:t>
              </a:r>
              <a:endParaRPr lang="en-US" dirty="0">
                <a:solidFill>
                  <a:prstClr val="black"/>
                </a:solidFill>
                <a:latin typeface="Cooper Black" pitchFamily="18" charset="0"/>
              </a:endParaRPr>
            </a:p>
          </p:txBody>
        </p:sp>
      </p:grpSp>
      <p:sp>
        <p:nvSpPr>
          <p:cNvPr id="37" name="Arc 36"/>
          <p:cNvSpPr/>
          <p:nvPr/>
        </p:nvSpPr>
        <p:spPr>
          <a:xfrm>
            <a:off x="-152400" y="2236113"/>
            <a:ext cx="1371600" cy="1828800"/>
          </a:xfrm>
          <a:prstGeom prst="arc">
            <a:avLst/>
          </a:prstGeom>
          <a:ln w="57150">
            <a:solidFill>
              <a:srgbClr val="F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Arc 37"/>
          <p:cNvSpPr/>
          <p:nvPr/>
        </p:nvSpPr>
        <p:spPr>
          <a:xfrm flipH="1">
            <a:off x="7848600" y="2236113"/>
            <a:ext cx="1371600" cy="1828800"/>
          </a:xfrm>
          <a:prstGeom prst="arc">
            <a:avLst/>
          </a:prstGeom>
          <a:ln w="57150">
            <a:solidFill>
              <a:srgbClr val="F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10400" y="3696792"/>
            <a:ext cx="1961178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Symbol" pitchFamily="18" charset="2"/>
              </a:rPr>
              <a:t>a</a:t>
            </a:r>
            <a:r>
              <a:rPr lang="en-US" sz="2000" b="1" baseline="-25000" dirty="0" smtClean="0">
                <a:solidFill>
                  <a:prstClr val="black"/>
                </a:solidFill>
                <a:latin typeface="Symbol" pitchFamily="18" charset="2"/>
              </a:rPr>
              <a:t>1</a:t>
            </a:r>
            <a:r>
              <a:rPr lang="en-US" sz="2000" b="1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Arial Narrow" pitchFamily="34" charset="0"/>
              </a:rPr>
              <a:t>Adrenoceptor</a:t>
            </a:r>
            <a:r>
              <a:rPr lang="en-US" sz="2000" b="1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endParaRPr lang="en-US" sz="20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6414" y="3728124"/>
            <a:ext cx="1842556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Arial Narrow" pitchFamily="34" charset="0"/>
              </a:rPr>
              <a:t>M</a:t>
            </a:r>
            <a:r>
              <a:rPr lang="en-US" sz="2000" b="1" baseline="-25000" dirty="0" smtClean="0">
                <a:solidFill>
                  <a:prstClr val="black"/>
                </a:solidFill>
                <a:latin typeface="Arial Narrow" pitchFamily="34" charset="0"/>
              </a:rPr>
              <a:t>3</a:t>
            </a:r>
            <a:r>
              <a:rPr lang="en-US" sz="2000" b="1" dirty="0" smtClean="0">
                <a:solidFill>
                  <a:prstClr val="black"/>
                </a:solidFill>
                <a:latin typeface="Arial Narrow" pitchFamily="34" charset="0"/>
              </a:rPr>
              <a:t> Ach receptor </a:t>
            </a:r>
            <a:endParaRPr lang="en-US" sz="20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47800" y="2464713"/>
            <a:ext cx="2311851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Arial Narrow" pitchFamily="34" charset="0"/>
              </a:rPr>
              <a:t>Stimulatory Receptor</a:t>
            </a:r>
            <a:endParaRPr lang="en-US" sz="20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486400" y="2464713"/>
            <a:ext cx="2311851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Arial Narrow" pitchFamily="34" charset="0"/>
              </a:rPr>
              <a:t>Stimulatory Receptor</a:t>
            </a:r>
            <a:endParaRPr lang="en-US" sz="20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15000" y="4750713"/>
            <a:ext cx="1219200" cy="43088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</a:rPr>
              <a:t>↑</a:t>
            </a:r>
            <a:r>
              <a:rPr lang="en-US" sz="2200" dirty="0" smtClean="0">
                <a:solidFill>
                  <a:prstClr val="black"/>
                </a:solidFill>
                <a:latin typeface="Cooper Black" pitchFamily="18" charset="0"/>
              </a:rPr>
              <a:t>Ca </a:t>
            </a:r>
            <a:r>
              <a:rPr lang="en-US" sz="2200" baseline="30000" dirty="0" smtClean="0">
                <a:solidFill>
                  <a:prstClr val="black"/>
                </a:solidFill>
                <a:latin typeface="Cooper Black" pitchFamily="18" charset="0"/>
              </a:rPr>
              <a:t>++</a:t>
            </a:r>
            <a:endParaRPr lang="en-US" sz="2200" baseline="30000" dirty="0">
              <a:solidFill>
                <a:prstClr val="black"/>
              </a:solidFill>
              <a:latin typeface="Cooper Black" pitchFamily="18" charset="0"/>
            </a:endParaRPr>
          </a:p>
        </p:txBody>
      </p:sp>
      <p:sp>
        <p:nvSpPr>
          <p:cNvPr id="44" name="Diamond 43"/>
          <p:cNvSpPr/>
          <p:nvPr/>
        </p:nvSpPr>
        <p:spPr>
          <a:xfrm>
            <a:off x="8001000" y="2006600"/>
            <a:ext cx="1066800" cy="60960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prstClr val="black"/>
                </a:solidFill>
                <a:latin typeface="Arial Narrow" pitchFamily="34" charset="0"/>
              </a:rPr>
              <a:t>Adr</a:t>
            </a:r>
            <a:endParaRPr lang="en-US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45" name="Diamond 44"/>
          <p:cNvSpPr/>
          <p:nvPr/>
        </p:nvSpPr>
        <p:spPr>
          <a:xfrm>
            <a:off x="-76200" y="2057400"/>
            <a:ext cx="1143000" cy="609600"/>
          </a:xfrm>
          <a:prstGeom prst="diamon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Arial Narrow" pitchFamily="34" charset="0"/>
              </a:rPr>
              <a:t>Ach</a:t>
            </a:r>
            <a:endParaRPr lang="en-US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86000" y="4724400"/>
            <a:ext cx="1219200" cy="43088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</a:rPr>
              <a:t>↑</a:t>
            </a:r>
            <a:r>
              <a:rPr lang="en-US" sz="2200" dirty="0" smtClean="0">
                <a:solidFill>
                  <a:prstClr val="black"/>
                </a:solidFill>
                <a:latin typeface="Cooper Black" pitchFamily="18" charset="0"/>
              </a:rPr>
              <a:t>Ca </a:t>
            </a:r>
            <a:r>
              <a:rPr lang="en-US" sz="2200" baseline="30000" dirty="0" smtClean="0">
                <a:solidFill>
                  <a:prstClr val="black"/>
                </a:solidFill>
                <a:latin typeface="Cooper Black" pitchFamily="18" charset="0"/>
              </a:rPr>
              <a:t>++</a:t>
            </a:r>
            <a:endParaRPr lang="en-US" sz="2200" baseline="30000" dirty="0">
              <a:solidFill>
                <a:prstClr val="black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8429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4775"/>
            <a:ext cx="8664575" cy="6524625"/>
          </a:xfrm>
        </p:spPr>
        <p:txBody>
          <a:bodyPr>
            <a:normAutofit/>
          </a:bodyPr>
          <a:lstStyle/>
          <a:p>
            <a:pPr marL="990600" lvl="1" indent="-533400" algn="l" rtl="0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en-US" sz="3200" b="1" dirty="0">
                <a:solidFill>
                  <a:srgbClr val="0000FF"/>
                </a:solidFill>
              </a:rPr>
              <a:t>Type III </a:t>
            </a:r>
            <a:r>
              <a:rPr lang="en-US" sz="3200" b="1" dirty="0" smtClean="0">
                <a:solidFill>
                  <a:srgbClr val="C00000"/>
                </a:solidFill>
              </a:rPr>
              <a:t>(Enzyme-Linked </a:t>
            </a:r>
            <a:r>
              <a:rPr lang="en-US" sz="3200" b="1" dirty="0">
                <a:solidFill>
                  <a:srgbClr val="C00000"/>
                </a:solidFill>
              </a:rPr>
              <a:t>receptors</a:t>
            </a:r>
            <a:r>
              <a:rPr lang="en-US" sz="3200" b="1" dirty="0" smtClean="0">
                <a:solidFill>
                  <a:srgbClr val="C00000"/>
                </a:solidFill>
              </a:rPr>
              <a:t>)</a:t>
            </a:r>
          </a:p>
          <a:p>
            <a:pPr marL="990600" lvl="1" indent="-533400" algn="l" rtl="0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		(Kinase-linked receptor)</a:t>
            </a:r>
            <a:endParaRPr lang="en-US" sz="3200" b="1" dirty="0">
              <a:solidFill>
                <a:srgbClr val="C00000"/>
              </a:solidFill>
            </a:endParaRPr>
          </a:p>
          <a:p>
            <a:pPr marL="590550" indent="-533400">
              <a:lnSpc>
                <a:spcPct val="1100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Located at cell membrane </a:t>
            </a:r>
            <a:r>
              <a:rPr lang="en-US" sz="2800" dirty="0" smtClean="0"/>
              <a:t>with intrinsic enzymatic activity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90550" indent="-533400">
              <a:spcBef>
                <a:spcPts val="1200"/>
              </a:spcBef>
              <a:buFont typeface="Courier New" pitchFamily="49" charset="0"/>
              <a:buChar char="o"/>
            </a:pP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Activation of receptors results in </a:t>
            </a:r>
          </a:p>
          <a:p>
            <a:pPr marL="990600" lvl="1" indent="-533400">
              <a:lnSpc>
                <a:spcPct val="120000"/>
              </a:lnSpc>
              <a:spcBef>
                <a:spcPts val="1800"/>
              </a:spcBef>
              <a:buFont typeface="Courier New" pitchFamily="49" charset="0"/>
              <a:buChar char="o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Activation of protein kinases as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tyrosine kinase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with phosphorylation of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tyrosine residue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on their substrates and activation of many intracellular signaling pathways in the cell.  </a:t>
            </a:r>
          </a:p>
          <a:p>
            <a:pPr marL="990600" lvl="1" indent="-533400">
              <a:lnSpc>
                <a:spcPct val="120000"/>
              </a:lnSpc>
              <a:spcBef>
                <a:spcPts val="1800"/>
              </a:spcBef>
              <a:buFont typeface="Courier New" pitchFamily="49" charset="0"/>
              <a:buChar char="o"/>
            </a:pP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E.g. Insulin receptors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90550" indent="-533400">
              <a:spcBef>
                <a:spcPts val="1200"/>
              </a:spcBef>
              <a:buFont typeface="Courier New" pitchFamily="49" charset="0"/>
              <a:buChar char="o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0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0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0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4775"/>
            <a:ext cx="8664575" cy="6524625"/>
          </a:xfrm>
        </p:spPr>
        <p:txBody>
          <a:bodyPr>
            <a:normAutofit/>
          </a:bodyPr>
          <a:lstStyle/>
          <a:p>
            <a:pPr marL="990600" lvl="1" indent="-533400" algn="l" rtl="0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en-US" sz="3200" b="1" dirty="0">
                <a:solidFill>
                  <a:srgbClr val="0000FF"/>
                </a:solidFill>
              </a:rPr>
              <a:t>Type III </a:t>
            </a:r>
            <a:r>
              <a:rPr lang="en-US" sz="3200" b="1" dirty="0" smtClean="0">
                <a:solidFill>
                  <a:srgbClr val="C00000"/>
                </a:solidFill>
              </a:rPr>
              <a:t>(Enzyme-Linked </a:t>
            </a:r>
            <a:r>
              <a:rPr lang="en-US" sz="3200" b="1" dirty="0">
                <a:solidFill>
                  <a:srgbClr val="C00000"/>
                </a:solidFill>
              </a:rPr>
              <a:t>receptors</a:t>
            </a:r>
            <a:r>
              <a:rPr lang="en-US" sz="3200" b="1" dirty="0" smtClean="0">
                <a:solidFill>
                  <a:srgbClr val="C00000"/>
                </a:solidFill>
              </a:rPr>
              <a:t>)</a:t>
            </a:r>
          </a:p>
          <a:p>
            <a:pPr marL="990600" lvl="1" indent="-533400" algn="l" rtl="0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		(Kinase-linked receptor)</a:t>
            </a:r>
          </a:p>
          <a:p>
            <a:pPr marL="990600" lvl="1" indent="-533400" algn="l" rtl="0">
              <a:lnSpc>
                <a:spcPct val="110000"/>
              </a:lnSpc>
              <a:spcBef>
                <a:spcPts val="600"/>
              </a:spcBef>
              <a:buFontTx/>
              <a:buNone/>
            </a:pPr>
            <a:endParaRPr lang="en-US" sz="3200" b="1" dirty="0">
              <a:solidFill>
                <a:srgbClr val="C00000"/>
              </a:solidFill>
            </a:endParaRPr>
          </a:p>
          <a:p>
            <a:pPr marL="590550" indent="-533400">
              <a:spcBef>
                <a:spcPts val="1200"/>
              </a:spcBef>
              <a:buFont typeface="Courier New" pitchFamily="49" charset="0"/>
              <a:buChar char="o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Involved in response to hormones, growth factors.</a:t>
            </a:r>
          </a:p>
          <a:p>
            <a:pPr marL="590550" indent="-533400">
              <a:spcBef>
                <a:spcPts val="1200"/>
              </a:spcBef>
              <a:buFont typeface="Courier New" pitchFamily="49" charset="0"/>
              <a:buChar char="o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Response occurs in minutes to hours.</a:t>
            </a:r>
          </a:p>
          <a:p>
            <a:pPr marL="590550" lvl="1" indent="-533400">
              <a:spcBef>
                <a:spcPts val="1200"/>
              </a:spcBef>
              <a:buFont typeface="Courier New" pitchFamily="49" charset="0"/>
              <a:buChar char="o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control many cellular functions as metabolism and growth.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0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0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105400" y="3269159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atin typeface="Arial Narrow" pitchFamily="34" charset="0"/>
              </a:rPr>
              <a:t>Phosphorylate</a:t>
            </a:r>
            <a:r>
              <a:rPr lang="en-US" sz="2200" b="1" dirty="0" smtClean="0">
                <a:latin typeface="Arial Narrow" pitchFamily="34" charset="0"/>
              </a:rPr>
              <a:t> other proteins that it docks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3269159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Activated Receptor </a:t>
            </a:r>
            <a:r>
              <a:rPr lang="en-US" sz="2200" b="1" dirty="0" err="1" smtClean="0">
                <a:latin typeface="Arial Narrow" pitchFamily="34" charset="0"/>
              </a:rPr>
              <a:t>autophosphorylates</a:t>
            </a: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8" name="Picture 2" descr="An external file that holds a picture, illustration, etc., usually as some form of binary object. The name of referred object is ch15f50.jpg. 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 t="38148" r="81250" b="10442"/>
          <a:stretch>
            <a:fillRect/>
          </a:stretch>
        </p:blipFill>
        <p:spPr bwMode="auto">
          <a:xfrm>
            <a:off x="3048000" y="1182051"/>
            <a:ext cx="2024743" cy="1866363"/>
          </a:xfrm>
          <a:prstGeom prst="rect">
            <a:avLst/>
          </a:prstGeom>
          <a:noFill/>
        </p:spPr>
      </p:pic>
      <p:pic>
        <p:nvPicPr>
          <p:cNvPr id="64517" name="Picture 5" descr="C:\Users\Administrator\Pictures\PDG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lum bright="-10000" contrast="30000"/>
          </a:blip>
          <a:srcRect l="3509" t="-6566" r="42105" b="20412"/>
          <a:stretch>
            <a:fillRect/>
          </a:stretch>
        </p:blipFill>
        <p:spPr bwMode="auto">
          <a:xfrm>
            <a:off x="5029200" y="599282"/>
            <a:ext cx="2362200" cy="2627291"/>
          </a:xfrm>
          <a:prstGeom prst="rect">
            <a:avLst/>
          </a:prstGeom>
          <a:noFill/>
        </p:spPr>
      </p:pic>
      <p:grpSp>
        <p:nvGrpSpPr>
          <p:cNvPr id="2" name="Group 20"/>
          <p:cNvGrpSpPr/>
          <p:nvPr/>
        </p:nvGrpSpPr>
        <p:grpSpPr>
          <a:xfrm>
            <a:off x="812069" y="1372015"/>
            <a:ext cx="2159731" cy="685800"/>
            <a:chOff x="5029200" y="3276600"/>
            <a:chExt cx="2312131" cy="838200"/>
          </a:xfrm>
        </p:grpSpPr>
        <p:pic>
          <p:nvPicPr>
            <p:cNvPr id="15" name="Picture 6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5029200" y="3276600"/>
              <a:ext cx="609600" cy="838200"/>
            </a:xfrm>
            <a:prstGeom prst="rect">
              <a:avLst/>
            </a:prstGeom>
            <a:noFill/>
          </p:spPr>
        </p:pic>
        <p:pic>
          <p:nvPicPr>
            <p:cNvPr id="18" name="Picture 6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5612669" y="3276600"/>
              <a:ext cx="609600" cy="838200"/>
            </a:xfrm>
            <a:prstGeom prst="rect">
              <a:avLst/>
            </a:prstGeom>
            <a:noFill/>
          </p:spPr>
        </p:pic>
        <p:pic>
          <p:nvPicPr>
            <p:cNvPr id="19" name="Picture 6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6172200" y="3276600"/>
              <a:ext cx="609600" cy="838200"/>
            </a:xfrm>
            <a:prstGeom prst="rect">
              <a:avLst/>
            </a:prstGeom>
            <a:noFill/>
          </p:spPr>
        </p:pic>
        <p:pic>
          <p:nvPicPr>
            <p:cNvPr id="20" name="Picture 6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6731731" y="3276600"/>
              <a:ext cx="609600" cy="838200"/>
            </a:xfrm>
            <a:prstGeom prst="rect">
              <a:avLst/>
            </a:prstGeom>
            <a:noFill/>
          </p:spPr>
        </p:pic>
      </p:grpSp>
      <p:pic>
        <p:nvPicPr>
          <p:cNvPr id="22" name="Picture 6" descr="C:\Users\Administrator\Pictures\PDGF not activate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50299" r="13773"/>
          <a:stretch>
            <a:fillRect/>
          </a:stretch>
        </p:blipFill>
        <p:spPr bwMode="auto">
          <a:xfrm flipH="1">
            <a:off x="762000" y="1105852"/>
            <a:ext cx="685800" cy="2057400"/>
          </a:xfrm>
          <a:prstGeom prst="rect">
            <a:avLst/>
          </a:prstGeom>
          <a:noFill/>
        </p:spPr>
      </p:pic>
      <p:pic>
        <p:nvPicPr>
          <p:cNvPr id="16" name="Picture 6" descr="C:\Users\Administrator\Pictures\PDGF not activate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50299" r="13773"/>
          <a:stretch>
            <a:fillRect/>
          </a:stretch>
        </p:blipFill>
        <p:spPr bwMode="auto">
          <a:xfrm>
            <a:off x="2031269" y="1104778"/>
            <a:ext cx="685800" cy="2057400"/>
          </a:xfrm>
          <a:prstGeom prst="rect">
            <a:avLst/>
          </a:prstGeom>
          <a:noFill/>
        </p:spPr>
      </p:pic>
      <p:sp>
        <p:nvSpPr>
          <p:cNvPr id="25" name="Flowchart: Punched Tape 24"/>
          <p:cNvSpPr/>
          <p:nvPr/>
        </p:nvSpPr>
        <p:spPr>
          <a:xfrm rot="567762" flipH="1">
            <a:off x="695406" y="487200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lowchart: Punched Tape 25"/>
          <p:cNvSpPr/>
          <p:nvPr/>
        </p:nvSpPr>
        <p:spPr>
          <a:xfrm rot="1956704" flipH="1">
            <a:off x="982311" y="896276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lowchart: Punched Tape 26"/>
          <p:cNvSpPr/>
          <p:nvPr/>
        </p:nvSpPr>
        <p:spPr>
          <a:xfrm rot="20962739" flipH="1">
            <a:off x="990602" y="437253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lowchart: Punched Tape 27"/>
          <p:cNvSpPr/>
          <p:nvPr/>
        </p:nvSpPr>
        <p:spPr>
          <a:xfrm rot="20167920" flipH="1">
            <a:off x="1152606" y="944400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lowchart: Punched Tape 28"/>
          <p:cNvSpPr/>
          <p:nvPr/>
        </p:nvSpPr>
        <p:spPr>
          <a:xfrm rot="953920" flipH="1">
            <a:off x="1143002" y="589653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lowchart: Punched Tape 29"/>
          <p:cNvSpPr/>
          <p:nvPr/>
        </p:nvSpPr>
        <p:spPr>
          <a:xfrm rot="20167920" flipH="1">
            <a:off x="617069" y="784405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85800" y="3269159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Ligands </a:t>
            </a:r>
            <a:r>
              <a:rPr lang="en-US" sz="2200" b="1" dirty="0" err="1" smtClean="0">
                <a:latin typeface="Arial Narrow" pitchFamily="34" charset="0"/>
              </a:rPr>
              <a:t>dimerize</a:t>
            </a:r>
            <a:r>
              <a:rPr lang="en-US" sz="2200" b="1" dirty="0" smtClean="0">
                <a:latin typeface="Arial Narrow" pitchFamily="34" charset="0"/>
              </a:rPr>
              <a:t> receptors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95800" y="685800"/>
            <a:ext cx="4495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Tyrosine  </a:t>
            </a:r>
            <a:r>
              <a:rPr lang="en-US" sz="2400" b="1" dirty="0" err="1" smtClean="0">
                <a:solidFill>
                  <a:schemeClr val="tx1"/>
                </a:solidFill>
              </a:rPr>
              <a:t>Kinase</a:t>
            </a:r>
            <a:r>
              <a:rPr lang="en-US" sz="2400" b="1" dirty="0" smtClean="0">
                <a:solidFill>
                  <a:schemeClr val="tx1"/>
                </a:solidFill>
              </a:rPr>
              <a:t>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05400" y="228600"/>
            <a:ext cx="3886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05400" y="21451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3" name="Group 39"/>
          <p:cNvGrpSpPr/>
          <p:nvPr/>
        </p:nvGrpSpPr>
        <p:grpSpPr>
          <a:xfrm>
            <a:off x="304800" y="3200400"/>
            <a:ext cx="5029200" cy="3581400"/>
            <a:chOff x="838200" y="3276600"/>
            <a:chExt cx="5029200" cy="3581400"/>
          </a:xfrm>
        </p:grpSpPr>
        <p:pic>
          <p:nvPicPr>
            <p:cNvPr id="38" name="Picture 2" descr="http://uk.wrs.yahoo.com/_ylt=A0WTf2xQ7L1MRQsA8XlWBQx./SIG=12fsfprf7/EXP=1287601616/**http%3a/www.uic.edu/classes/bios/bios100/summer2002/tk02.jpg"/>
            <p:cNvPicPr>
              <a:picLocks noChangeAspect="1" noChangeArrowheads="1"/>
            </p:cNvPicPr>
            <p:nvPr/>
          </p:nvPicPr>
          <p:blipFill>
            <a:blip r:embed="rId5" cstate="print"/>
            <a:srcRect l="1038" t="8136" r="30480" b="28135"/>
            <a:stretch>
              <a:fillRect/>
            </a:stretch>
          </p:blipFill>
          <p:spPr bwMode="auto">
            <a:xfrm>
              <a:off x="838200" y="3276600"/>
              <a:ext cx="5029200" cy="3581400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4114800" y="3429000"/>
              <a:ext cx="1752600" cy="646331"/>
            </a:xfrm>
            <a:prstGeom prst="rect">
              <a:avLst/>
            </a:prstGeom>
            <a:solidFill>
              <a:srgbClr val="CC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Phosphorylated</a:t>
              </a:r>
              <a:r>
                <a:rPr lang="en-US" b="1" dirty="0" smtClean="0"/>
                <a:t> docked proteins</a:t>
              </a:r>
            </a:p>
          </p:txBody>
        </p:sp>
      </p:grpSp>
      <p:cxnSp>
        <p:nvCxnSpPr>
          <p:cNvPr id="43" name="Straight Connector 42"/>
          <p:cNvCxnSpPr/>
          <p:nvPr/>
        </p:nvCxnSpPr>
        <p:spPr>
          <a:xfrm rot="16200000" flipH="1">
            <a:off x="5181600" y="5334000"/>
            <a:ext cx="457200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5219700" y="5829300"/>
            <a:ext cx="457200" cy="381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715000" y="5562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RESPONSE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77000" y="44196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Example </a:t>
            </a:r>
          </a:p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Insulin Receptor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6 1.11111E-6 C 0.01025 0.00995 0.02066 0.01991 0.02882 0.02245 C 0.03698 0.025 0.04184 0.00949 0.04913 0.01505 C 0.0566 0.0206 0.0691 0.04977 0.07327 0.05625 " pathEditMode="relative" rAng="0" ptsTypes="aaaA"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28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1042 0.01434 -0.02084 0.02891 -0.01823 0.04695 C -0.01563 0.06499 0.00607 0.09968 0.01545 0.1087 C 0.02482 0.11772 0.03003 0.10222 0.03802 0.1013 C 0.04601 0.10037 0.0592 0.10315 0.06337 0.10315 " pathEditMode="relative" ptsTypes="aaaaA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28 -2.47919E-6 L 0.06528 -2.47919E-6 " pathEditMode="relative" ptsTypes="AA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7" grpId="0"/>
      <p:bldP spid="7" grpId="1"/>
      <p:bldP spid="25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3" grpId="0"/>
      <p:bldP spid="33" grpId="1"/>
      <p:bldP spid="46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1"/>
            <a:ext cx="8839200" cy="6477000"/>
          </a:xfrm>
        </p:spPr>
        <p:txBody>
          <a:bodyPr>
            <a:normAutofit/>
          </a:bodyPr>
          <a:lstStyle/>
          <a:p>
            <a:pPr marL="590550" indent="-533400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Type IV: </a:t>
            </a:r>
            <a:r>
              <a:rPr lang="en-US" b="1" dirty="0" smtClean="0">
                <a:solidFill>
                  <a:srgbClr val="C00000"/>
                </a:solidFill>
              </a:rPr>
              <a:t>Gene transcription receptors </a:t>
            </a:r>
          </a:p>
          <a:p>
            <a:pPr marL="590550" indent="-53340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C00000"/>
                </a:solidFill>
              </a:rPr>
              <a:t>			Nuclear receptors     </a:t>
            </a:r>
          </a:p>
          <a:p>
            <a:pPr marL="590550" indent="-533400">
              <a:spcBef>
                <a:spcPts val="0"/>
              </a:spcBef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marL="590550" indent="-533400">
              <a:buFont typeface="Courier New" pitchFamily="49" charset="0"/>
              <a:buChar char="o"/>
            </a:pPr>
            <a:r>
              <a:rPr lang="en-US" b="1" dirty="0" smtClean="0">
                <a:latin typeface="Arial Narrow" pitchFamily="34" charset="0"/>
              </a:rPr>
              <a:t>Located </a:t>
            </a:r>
            <a:r>
              <a:rPr lang="en-US" b="1" dirty="0" err="1" smtClean="0">
                <a:latin typeface="Arial Narrow" pitchFamily="34" charset="0"/>
              </a:rPr>
              <a:t>intracellularly</a:t>
            </a:r>
            <a:endParaRPr lang="en-US" b="1" dirty="0" smtClean="0">
              <a:latin typeface="Arial Narrow" pitchFamily="34" charset="0"/>
            </a:endParaRPr>
          </a:p>
          <a:p>
            <a:pPr marL="590550" indent="-533400">
              <a:buFont typeface="Courier New" pitchFamily="49" charset="0"/>
              <a:buChar char="o"/>
            </a:pPr>
            <a:r>
              <a:rPr lang="en-US" b="1" dirty="0" smtClean="0">
                <a:latin typeface="Arial Narrow" pitchFamily="34" charset="0"/>
              </a:rPr>
              <a:t>Directly related to DNA (Gene transcription).</a:t>
            </a:r>
          </a:p>
          <a:p>
            <a:pPr marL="590550" indent="-533400">
              <a:buFont typeface="Courier New" pitchFamily="49" charset="0"/>
              <a:buChar char="o"/>
            </a:pPr>
            <a:r>
              <a:rPr lang="en-US" b="1" dirty="0" smtClean="0">
                <a:latin typeface="Arial Narrow" pitchFamily="34" charset="0"/>
              </a:rPr>
              <a:t>Activation of receptors either increase or decrease protein synthesis</a:t>
            </a:r>
          </a:p>
          <a:p>
            <a:pPr marL="590550" indent="-533400">
              <a:buFont typeface="Courier New" pitchFamily="49" charset="0"/>
              <a:buChar char="o"/>
            </a:pPr>
            <a:r>
              <a:rPr lang="en-US" b="1" dirty="0" smtClean="0">
                <a:latin typeface="Arial Narrow" pitchFamily="34" charset="0"/>
              </a:rPr>
              <a:t>Response occurs in hours or days and persists longer.</a:t>
            </a:r>
          </a:p>
          <a:p>
            <a:pPr marL="590550" indent="-533400">
              <a:buFont typeface="Courier New" pitchFamily="49" charset="0"/>
              <a:buChar char="o"/>
            </a:pPr>
            <a:r>
              <a:rPr lang="en-US" b="1" dirty="0" smtClean="0">
                <a:latin typeface="Arial Narrow" pitchFamily="34" charset="0"/>
              </a:rPr>
              <a:t>Their natural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 ligands </a:t>
            </a:r>
            <a:r>
              <a:rPr lang="en-US" b="1" dirty="0" smtClean="0">
                <a:latin typeface="Arial Narrow" pitchFamily="34" charset="0"/>
              </a:rPr>
              <a:t>are lipophylic hormones; steroids, thyroids, estrogen.</a:t>
            </a:r>
          </a:p>
          <a:p>
            <a:pPr marL="609600" indent="-609600" algn="l" rtl="0">
              <a:buFont typeface="Wingdings" pitchFamily="2" charset="2"/>
              <a:buNone/>
            </a:pPr>
            <a:endParaRPr lang="en-US" sz="3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1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1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1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1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31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8229600" y="228600"/>
          <a:ext cx="914400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Photo Editor Photo" r:id="rId3" imgW="1133633" imgH="2876190" progId="">
                  <p:embed/>
                </p:oleObj>
              </mc:Choice>
              <mc:Fallback>
                <p:oleObj name="Photo Editor Photo" r:id="rId3" imgW="1133633" imgH="287619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22000" contrast="-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228600"/>
                        <a:ext cx="914400" cy="632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6527" y="1163871"/>
            <a:ext cx="8534400" cy="196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</a:t>
            </a:r>
            <a:r>
              <a:rPr lang="en-US" sz="2800" b="1" dirty="0" smtClean="0">
                <a:latin typeface="Arial Narrow" pitchFamily="34" charset="0"/>
              </a:rPr>
              <a:t>They possess an area that recognizes specific </a:t>
            </a:r>
            <a:r>
              <a:rPr lang="en-US" sz="2800" b="1" u="heavy" dirty="0" smtClean="0">
                <a:uFill>
                  <a:solidFill>
                    <a:srgbClr val="F90DFF"/>
                  </a:solidFill>
                </a:uFill>
                <a:latin typeface="Arial Narrow" pitchFamily="34" charset="0"/>
              </a:rPr>
              <a:t>DNA  sequence in the nucleus which can bind it.</a:t>
            </a:r>
            <a:r>
              <a:rPr lang="en-US" sz="2800" b="1" dirty="0" smtClean="0">
                <a:latin typeface="Arial Narrow" pitchFamily="34" charset="0"/>
              </a:rPr>
              <a:t> This sequence is called a </a:t>
            </a:r>
            <a:r>
              <a:rPr lang="en-US" sz="2800" b="1" dirty="0" smtClean="0">
                <a:solidFill>
                  <a:srgbClr val="0000FF"/>
                </a:solidFill>
                <a:latin typeface="Arial Narrow" pitchFamily="34" charset="0"/>
              </a:rPr>
              <a:t>Responsive Element [RE]</a:t>
            </a:r>
            <a:r>
              <a:rPr lang="en-US" sz="2800" b="1" dirty="0" smtClean="0">
                <a:latin typeface="Calibri"/>
              </a:rPr>
              <a:t> </a:t>
            </a:r>
            <a:endParaRPr lang="en-US" sz="2800" b="1" dirty="0" smtClean="0"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4327" y="3823494"/>
            <a:ext cx="79749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6600FF"/>
              </a:buClr>
              <a:buFont typeface="Wingdings 3"/>
              <a:buChar char="u"/>
            </a:pPr>
            <a:r>
              <a:rPr lang="en-US" sz="2800" b="1" dirty="0" smtClean="0">
                <a:latin typeface="Arial Narrow" pitchFamily="34" charset="0"/>
                <a:sym typeface="Wingdings 3"/>
              </a:rPr>
              <a:t>This means that the  activated receptors     </a:t>
            </a:r>
            <a:br>
              <a:rPr lang="en-US" sz="2800" b="1" dirty="0" smtClean="0">
                <a:latin typeface="Arial Narrow" pitchFamily="34" charset="0"/>
                <a:sym typeface="Wingdings 3"/>
              </a:rPr>
            </a:br>
            <a:r>
              <a:rPr lang="en-US" sz="2800" b="1" dirty="0" smtClean="0">
                <a:latin typeface="Arial Narrow" pitchFamily="34" charset="0"/>
                <a:sym typeface="Wingdings 3"/>
              </a:rPr>
              <a:t>     are acting as 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u="sng" dirty="0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Bernard MT Condensed" pitchFamily="18" charset="0"/>
              </a:rPr>
              <a:t>TRANSCRIPTION  FACTORS  [TF] </a:t>
            </a:r>
            <a:r>
              <a:rPr lang="en-US" sz="2800" b="1" dirty="0" smtClean="0"/>
              <a:t>→ </a:t>
            </a:r>
            <a:r>
              <a:rPr lang="en-US" sz="2800" b="1" dirty="0" smtClean="0">
                <a:latin typeface="Arial Narrow" pitchFamily="34" charset="0"/>
              </a:rPr>
              <a:t>expressing or repressing target genes.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" y="168505"/>
            <a:ext cx="7315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0550" lvl="0" indent="-533400"/>
            <a:r>
              <a:rPr lang="en-US" sz="3600" b="1" dirty="0">
                <a:solidFill>
                  <a:srgbClr val="0000FF"/>
                </a:solidFill>
              </a:rPr>
              <a:t>Type IV: </a:t>
            </a:r>
            <a:r>
              <a:rPr lang="en-US" sz="3200" b="1" dirty="0" smtClean="0">
                <a:solidFill>
                  <a:srgbClr val="C00000"/>
                </a:solidFill>
              </a:rPr>
              <a:t>Gene transcription receptors </a:t>
            </a:r>
          </a:p>
          <a:p>
            <a:pPr marL="590550" lvl="0" indent="-533400"/>
            <a:r>
              <a:rPr lang="en-US" sz="3200" b="1" dirty="0" smtClean="0">
                <a:solidFill>
                  <a:srgbClr val="C00000"/>
                </a:solidFill>
              </a:rPr>
              <a:t>			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68505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0550" indent="-533400"/>
            <a:r>
              <a:rPr lang="en-US" sz="3200" b="1" dirty="0">
                <a:solidFill>
                  <a:srgbClr val="0000FF"/>
                </a:solidFill>
              </a:rPr>
              <a:t>Type IV: </a:t>
            </a:r>
            <a:r>
              <a:rPr lang="en-US" sz="3200" b="1" dirty="0" smtClean="0">
                <a:solidFill>
                  <a:srgbClr val="C00000"/>
                </a:solidFill>
              </a:rPr>
              <a:t>Gene transcription receptors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7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" y="1904577"/>
            <a:ext cx="6553200" cy="48010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03680" y="5359514"/>
            <a:ext cx="1557904" cy="369332"/>
          </a:xfrm>
          <a:prstGeom prst="rect">
            <a:avLst/>
          </a:prstGeom>
          <a:solidFill>
            <a:srgbClr val="8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Transcription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37029" y="4153537"/>
            <a:ext cx="991663" cy="691674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Protein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85800"/>
            <a:ext cx="2506065" cy="224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5087385" y="5035161"/>
            <a:ext cx="1557904" cy="369332"/>
          </a:xfrm>
          <a:prstGeom prst="rect">
            <a:avLst/>
          </a:prstGeom>
          <a:solidFill>
            <a:srgbClr val="8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Translation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3738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1727" name="Group 143"/>
          <p:cNvGraphicFramePr>
            <a:graphicFrameLocks noGrp="1"/>
          </p:cNvGraphicFramePr>
          <p:nvPr>
            <p:ph idx="1"/>
          </p:nvPr>
        </p:nvGraphicFramePr>
        <p:xfrm>
          <a:off x="152400" y="338547"/>
          <a:ext cx="8812212" cy="5909853"/>
        </p:xfrm>
        <a:graphic>
          <a:graphicData uri="http://schemas.openxmlformats.org/drawingml/2006/table">
            <a:tbl>
              <a:tblPr rtl="1">
                <a:tableStyleId>{0505E3EF-67EA-436B-97B2-0124C06EBD24}</a:tableStyleId>
              </a:tblPr>
              <a:tblGrid>
                <a:gridCol w="1786968"/>
                <a:gridCol w="1421080"/>
                <a:gridCol w="1677390"/>
                <a:gridCol w="1781298"/>
                <a:gridCol w="2145476"/>
              </a:tblGrid>
              <a:tr h="556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Type III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Type III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Type II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Type I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6944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Nucleus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Membrane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Membrane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Membrane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Location</a:t>
                      </a:r>
                    </a:p>
                  </a:txBody>
                  <a:tcPr horzOverflow="overflow"/>
                </a:tc>
              </a:tr>
              <a:tr h="387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Via DNA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Direct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G-Protein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Direct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Coupling</a:t>
                      </a:r>
                    </a:p>
                  </a:txBody>
                  <a:tcPr horzOverflow="overflow"/>
                </a:tc>
              </a:tr>
              <a:tr h="7528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Very slow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slow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fast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Very Fast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Synaptic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transmission</a:t>
                      </a:r>
                    </a:p>
                  </a:txBody>
                  <a:tcPr horzOverflow="overflow"/>
                </a:tc>
              </a:tr>
              <a:tr h="6944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Hours or days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minutes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Seconds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milliseconds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Response</a:t>
                      </a:r>
                    </a:p>
                  </a:txBody>
                  <a:tcPr horzOverflow="overflow"/>
                </a:tc>
              </a:tr>
              <a:tr h="10016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Estrogen Steroid receptors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Insulin receptors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Muscarinic receptors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Nicotinic receptors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Examples</a:t>
                      </a:r>
                    </a:p>
                  </a:txBody>
                  <a:tcPr horzOverflow="overflow"/>
                </a:tc>
              </a:tr>
              <a:tr h="139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DNA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Enzymes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Channels/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enzymes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channels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Effectors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56178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2" y="141288"/>
            <a:ext cx="7062787" cy="623887"/>
          </a:xfrm>
        </p:spPr>
        <p:txBody>
          <a:bodyPr>
            <a:noAutofit/>
          </a:bodyPr>
          <a:lstStyle/>
          <a:p>
            <a:r>
              <a:rPr lang="en-US" sz="4000" b="1" cap="all" dirty="0" smtClean="0">
                <a:ln/>
                <a:solidFill>
                  <a:srgbClr val="66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Signaling mechanisms</a:t>
            </a:r>
            <a:endParaRPr lang="en-US" sz="4000" b="1" cap="all" dirty="0" smtClean="0">
              <a:ln/>
              <a:solidFill>
                <a:srgbClr val="66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-26000" contrast="14000"/>
          </a:blip>
          <a:srcRect/>
          <a:stretch>
            <a:fillRect/>
          </a:stretch>
        </p:blipFill>
        <p:spPr>
          <a:xfrm>
            <a:off x="152400" y="908050"/>
            <a:ext cx="8740775" cy="5761038"/>
          </a:xfrm>
          <a:noFill/>
        </p:spPr>
      </p:pic>
    </p:spTree>
    <p:extLst>
      <p:ext uri="{BB962C8B-B14F-4D97-AF65-F5344CB8AC3E}">
        <p14:creationId xmlns:p14="http://schemas.microsoft.com/office/powerpoint/2010/main" val="352757613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121" name="Picture 1" descr="C:\Users\Administrator\Pictures\Picturex.jpg"/>
          <p:cNvPicPr>
            <a:picLocks noChangeAspect="1" noChangeArrowheads="1"/>
          </p:cNvPicPr>
          <p:nvPr/>
        </p:nvPicPr>
        <p:blipFill>
          <a:blip r:embed="rId2" cstate="print"/>
          <a:srcRect l="478" t="2273" r="1094"/>
          <a:stretch>
            <a:fillRect/>
          </a:stretch>
        </p:blipFill>
        <p:spPr bwMode="auto">
          <a:xfrm>
            <a:off x="1905000" y="228600"/>
            <a:ext cx="6858000" cy="3276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2407639"/>
            <a:ext cx="1702158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1.  Recognition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864704"/>
            <a:ext cx="1447800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2.  Reception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851452"/>
            <a:ext cx="1752600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3.  Transduction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864704"/>
            <a:ext cx="1447800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4.   Response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28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 RECEPTOR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51652" y="2388704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86000" y="84814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672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9000" y="841512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0" y="0"/>
            <a:ext cx="9144000" cy="6858000"/>
            <a:chOff x="0" y="1226574"/>
            <a:chExt cx="9144000" cy="5631426"/>
          </a:xfrm>
        </p:grpSpPr>
        <p:pic>
          <p:nvPicPr>
            <p:cNvPr id="2" name="Picture 1" descr="C:\Users\Administrator\Desktop\pharma\RANGE Pharmacology 5th edition\Images\3.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 b="5135"/>
            <a:stretch>
              <a:fillRect/>
            </a:stretch>
          </p:blipFill>
          <p:spPr bwMode="auto">
            <a:xfrm>
              <a:off x="0" y="1226574"/>
              <a:ext cx="9144000" cy="5631426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329484" y="5105400"/>
              <a:ext cx="1676400" cy="400110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Conductance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10200" y="5105400"/>
              <a:ext cx="1564105" cy="400110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Cell Signal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 </a:t>
              </a:r>
              <a:r>
                <a:rPr lang="en-US" sz="2000" b="1" dirty="0" smtClean="0">
                  <a:latin typeface="Arial Narrow" pitchFamily="34" charset="0"/>
                </a:rPr>
                <a:t> 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74795" y="5105400"/>
              <a:ext cx="1828800" cy="605294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Transcription 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&amp; Translation 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09800" y="5105400"/>
              <a:ext cx="2819400" cy="400110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Cell Signal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  </a:t>
              </a:r>
              <a:r>
                <a:rPr lang="en-US" sz="2000" b="1" dirty="0" smtClean="0">
                  <a:latin typeface="Arial Narrow" pitchFamily="34" charset="0"/>
                </a:rPr>
                <a:t> 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67600" y="5895201"/>
              <a:ext cx="114300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/>
                <a:t>Hours / Days</a:t>
              </a:r>
              <a:endParaRPr lang="en-US" sz="13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10200" y="5867400"/>
              <a:ext cx="144780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/>
                <a:t>Minutes / Hours </a:t>
              </a:r>
              <a:endParaRPr lang="en-US" sz="1300" b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0" y="1524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305874" y="2590800"/>
            <a:ext cx="304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86000" y="468868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3072684" y="2590800"/>
            <a:ext cx="304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486400" y="545068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5257800" y="2590800"/>
            <a:ext cx="304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ircular Arrow 34"/>
          <p:cNvSpPr/>
          <p:nvPr/>
        </p:nvSpPr>
        <p:spPr>
          <a:xfrm rot="1375016">
            <a:off x="6447639" y="2727696"/>
            <a:ext cx="838200" cy="533400"/>
          </a:xfrm>
          <a:prstGeom prst="circularArrow">
            <a:avLst>
              <a:gd name="adj1" fmla="val 12500"/>
              <a:gd name="adj2" fmla="val 1893037"/>
              <a:gd name="adj3" fmla="val 20457681"/>
              <a:gd name="adj4" fmla="val 12198491"/>
              <a:gd name="adj5" fmla="val 125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91400" y="468868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0859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  <p:bldP spid="32" grpId="0" animBg="1"/>
      <p:bldP spid="33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3810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Bernard MT Condensed" pitchFamily="18" charset="0"/>
              </a:rPr>
              <a:t>A RECEPTOR structure</a:t>
            </a:r>
            <a:endParaRPr lang="en-US" sz="3200" dirty="0">
              <a:solidFill>
                <a:srgbClr val="0000FF"/>
              </a:solidFill>
              <a:latin typeface="Bernard MT Condensed" pitchFamily="18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4572000" y="2133600"/>
            <a:ext cx="4419600" cy="4191000"/>
            <a:chOff x="4572000" y="609600"/>
            <a:chExt cx="3733800" cy="3276600"/>
          </a:xfrm>
        </p:grpSpPr>
        <p:pic>
          <p:nvPicPr>
            <p:cNvPr id="30" name="Picture 2" descr="receptor3"/>
            <p:cNvPicPr>
              <a:picLocks noChangeAspect="1" noChangeArrowheads="1"/>
            </p:cNvPicPr>
            <p:nvPr/>
          </p:nvPicPr>
          <p:blipFill>
            <a:blip r:embed="rId2" cstate="print"/>
            <a:srcRect l="13334" t="14667" r="22667" b="6500"/>
            <a:stretch>
              <a:fillRect/>
            </a:stretch>
          </p:blipFill>
          <p:spPr bwMode="auto">
            <a:xfrm>
              <a:off x="4648200" y="609600"/>
              <a:ext cx="3657600" cy="3276600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4572000" y="3365679"/>
              <a:ext cx="2123141" cy="480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600" dirty="0" smtClean="0">
                  <a:sym typeface="Wingdings 3"/>
                </a:rPr>
                <a:t>        </a:t>
              </a:r>
            </a:p>
            <a:p>
              <a:pPr algn="ctr">
                <a:lnSpc>
                  <a:spcPts val="1600"/>
                </a:lnSpc>
              </a:pPr>
              <a:r>
                <a:rPr lang="en-US" sz="1600" dirty="0" smtClean="0"/>
                <a:t>Coupler</a:t>
              </a:r>
              <a:r>
                <a:rPr lang="en-US" sz="1600" dirty="0" smtClean="0">
                  <a:sym typeface="Wingdings 3"/>
                </a:rPr>
                <a:t></a:t>
              </a:r>
              <a:r>
                <a:rPr lang="en-US" sz="1600" dirty="0" smtClean="0"/>
                <a:t> Transduction</a:t>
              </a:r>
              <a:endParaRPr lang="en-US" sz="1600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52400" y="6096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Bernard MT Condensed" pitchFamily="18" charset="0"/>
              <a:sym typeface="Wingdings 3"/>
            </a:endParaRPr>
          </a:p>
          <a:p>
            <a:pPr>
              <a:lnSpc>
                <a:spcPct val="150000"/>
              </a:lnSpc>
            </a:pPr>
            <a:endParaRPr lang="en-US" sz="3200" dirty="0" smtClean="0">
              <a:latin typeface="Bernard MT Condensed" pitchFamily="18" charset="0"/>
            </a:endParaRP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400" dirty="0" smtClean="0">
                <a:latin typeface="Bernard MT Condensed" pitchFamily="18" charset="0"/>
              </a:rPr>
              <a:t> </a:t>
            </a:r>
            <a:r>
              <a:rPr lang="en-US" sz="3200" dirty="0" smtClean="0">
                <a:latin typeface="Bernard MT Condensed" pitchFamily="18" charset="0"/>
              </a:rPr>
              <a:t>Ligand recognition site 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3200" dirty="0" smtClean="0">
                <a:latin typeface="Bernard MT Condensed" pitchFamily="18" charset="0"/>
              </a:rPr>
              <a:t> Inner catalytic domain</a:t>
            </a:r>
            <a:endParaRPr lang="en-US" sz="3200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386" name="Object 2"/>
          <p:cNvGraphicFramePr>
            <a:graphicFrameLocks noChangeAspect="1"/>
          </p:cNvGraphicFramePr>
          <p:nvPr/>
        </p:nvGraphicFramePr>
        <p:xfrm>
          <a:off x="7696200" y="0"/>
          <a:ext cx="12954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4" name="Photo Editor Photo" r:id="rId4" imgW="1133633" imgH="2876190" progId="">
                  <p:embed/>
                </p:oleObj>
              </mc:Choice>
              <mc:Fallback>
                <p:oleObj name="Photo Editor Photo" r:id="rId4" imgW="1133633" imgH="287619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22000" contrast="-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0"/>
                        <a:ext cx="12954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52401"/>
            <a:ext cx="8964612" cy="6516688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3400" b="1" dirty="0" smtClean="0">
              <a:solidFill>
                <a:srgbClr val="FF0000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4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4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Type I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(Ion Channel-Linked receptors)</a:t>
            </a:r>
          </a:p>
          <a:p>
            <a:pPr lvl="1"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32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4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Type II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(G-Protein coupled receptors)</a:t>
            </a:r>
          </a:p>
          <a:p>
            <a:pPr lvl="1"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4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Type III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(Enzyme-Linked receptors)</a:t>
            </a:r>
          </a:p>
          <a:p>
            <a:pPr lvl="1"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4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Type IV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(Receptors linked to gene transcription)</a:t>
            </a:r>
          </a:p>
          <a:p>
            <a:pPr lvl="1"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en-US" sz="3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7270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rgbClr val="66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/>
              <a:solidFill>
                <a:srgbClr val="66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763000" cy="6553200"/>
          </a:xfrm>
        </p:spPr>
        <p:txBody>
          <a:bodyPr>
            <a:normAutofit/>
          </a:bodyPr>
          <a:lstStyle/>
          <a:p>
            <a:pPr marL="590550" indent="-533400">
              <a:lnSpc>
                <a:spcPct val="120000"/>
              </a:lnSpc>
              <a:buFontTx/>
              <a:buNone/>
            </a:pPr>
            <a:r>
              <a:rPr lang="en-US" b="1" dirty="0" smtClean="0">
                <a:solidFill>
                  <a:srgbClr val="0000FF"/>
                </a:solidFill>
              </a:rPr>
              <a:t>TYPE I : </a:t>
            </a:r>
            <a:r>
              <a:rPr lang="en-US" b="1" dirty="0" smtClean="0">
                <a:solidFill>
                  <a:srgbClr val="C00000"/>
                </a:solidFill>
              </a:rPr>
              <a:t>Ion Channel-Linked receptors</a:t>
            </a:r>
            <a:endParaRPr lang="en-US" sz="800" b="1" dirty="0" smtClean="0">
              <a:solidFill>
                <a:srgbClr val="C00000"/>
              </a:solidFill>
            </a:endParaRPr>
          </a:p>
          <a:p>
            <a:pPr marL="590550" indent="-53340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C00000"/>
                </a:solidFill>
              </a:rPr>
              <a:t>		     Ligand gated ion channels     </a:t>
            </a:r>
          </a:p>
          <a:p>
            <a:pPr marL="590550" indent="-53340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C00000"/>
                </a:solidFill>
              </a:rPr>
              <a:t>		     Ionotropic receptors</a:t>
            </a:r>
          </a:p>
          <a:p>
            <a:pPr marL="990600" lvl="1" indent="-533400" algn="l" rtl="0"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3200" b="1" dirty="0" smtClean="0"/>
              <a:t>Located </a:t>
            </a:r>
            <a:r>
              <a:rPr lang="en-US" sz="3200" b="1" dirty="0"/>
              <a:t>at cell membrane</a:t>
            </a:r>
          </a:p>
          <a:p>
            <a:pPr marL="990600" lvl="1" indent="-533400" algn="l" rtl="0"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3200" b="1" dirty="0" smtClean="0"/>
              <a:t>Directly activated by ligand binding</a:t>
            </a:r>
            <a:endParaRPr lang="en-US" sz="3200" b="1" dirty="0"/>
          </a:p>
          <a:p>
            <a:pPr marL="990600" lvl="1" indent="-533400" algn="l" rtl="0"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3200" b="1" dirty="0"/>
              <a:t>Involved in fast synaptic transmission.</a:t>
            </a:r>
          </a:p>
          <a:p>
            <a:pPr marL="990600" lvl="1" indent="-533400"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3200" b="1" dirty="0" smtClean="0"/>
              <a:t>Directly related to channels.</a:t>
            </a:r>
          </a:p>
          <a:p>
            <a:pPr marL="990600" lvl="1" indent="-533400" algn="l" rtl="0"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3200" b="1" dirty="0" smtClean="0"/>
              <a:t>Response </a:t>
            </a:r>
            <a:r>
              <a:rPr lang="en-US" sz="3200" b="1" dirty="0"/>
              <a:t>occurs in </a:t>
            </a:r>
            <a:r>
              <a:rPr lang="en-US" sz="3200" b="1" dirty="0" smtClean="0"/>
              <a:t>milliseconds.</a:t>
            </a:r>
          </a:p>
          <a:p>
            <a:pPr marL="990600" lvl="1" indent="-533400" algn="l" rtl="0"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3200" b="1" dirty="0" smtClean="0">
                <a:solidFill>
                  <a:srgbClr val="0000FF"/>
                </a:solidFill>
              </a:rPr>
              <a:t>E.g. Nicotinic receptors activated by acetylcholine</a:t>
            </a:r>
            <a:endParaRPr lang="en-US" sz="3200" b="1" dirty="0">
              <a:solidFill>
                <a:srgbClr val="0000FF"/>
              </a:solidFill>
            </a:endParaRPr>
          </a:p>
          <a:p>
            <a:pPr marL="609600" indent="-609600" algn="l" rtl="0">
              <a:buFont typeface="Wingdings" pitchFamily="2" charset="2"/>
              <a:buNone/>
            </a:pPr>
            <a:endParaRPr lang="en-US" dirty="0"/>
          </a:p>
        </p:txBody>
      </p:sp>
      <p:graphicFrame>
        <p:nvGraphicFramePr>
          <p:cNvPr id="149506" name="Object 2"/>
          <p:cNvGraphicFramePr>
            <a:graphicFrameLocks noChangeAspect="1"/>
          </p:cNvGraphicFramePr>
          <p:nvPr/>
        </p:nvGraphicFramePr>
        <p:xfrm>
          <a:off x="7696200" y="0"/>
          <a:ext cx="12954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4" name="Photo Editor Photo" r:id="rId4" imgW="1133633" imgH="2876190" progId="">
                  <p:embed/>
                </p:oleObj>
              </mc:Choice>
              <mc:Fallback>
                <p:oleObj name="Photo Editor Photo" r:id="rId4" imgW="1133633" imgH="287619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22000" contrast="-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0"/>
                        <a:ext cx="12954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2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2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2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2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2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Administrator\Pictures\Picture 22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4" t="1381" r="1575"/>
          <a:stretch>
            <a:fillRect/>
          </a:stretch>
        </p:blipFill>
        <p:spPr bwMode="auto">
          <a:xfrm>
            <a:off x="4343400" y="1752600"/>
            <a:ext cx="4724400" cy="4724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152400"/>
            <a:ext cx="3657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Channel-Linked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524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32936"/>
            <a:ext cx="3657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Ionotropic</a:t>
            </a:r>
            <a:r>
              <a:rPr lang="en-US" sz="2400" b="1" dirty="0" smtClean="0">
                <a:solidFill>
                  <a:schemeClr val="tx1"/>
                </a:solidFill>
              </a:rPr>
              <a:t>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091347"/>
            <a:ext cx="3657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Ligand</a:t>
            </a:r>
            <a:r>
              <a:rPr lang="en-US" sz="2400" b="1" dirty="0" smtClean="0">
                <a:solidFill>
                  <a:schemeClr val="tx1"/>
                </a:solidFill>
              </a:rPr>
              <a:t>-Gated-Ion Channel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2590800"/>
            <a:ext cx="3886200" cy="2677656"/>
          </a:xfrm>
          <a:prstGeom prst="rect">
            <a:avLst/>
          </a:prstGeom>
          <a:solidFill>
            <a:srgbClr val="FFFFFF">
              <a:alpha val="27059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800" b="1" dirty="0" smtClean="0">
                <a:latin typeface="Arial Narrow" pitchFamily="34" charset="0"/>
              </a:rPr>
              <a:t>e.g. </a:t>
            </a:r>
            <a:r>
              <a:rPr lang="en-US" sz="2800" b="1" dirty="0" smtClean="0">
                <a:solidFill>
                  <a:srgbClr val="0000FF"/>
                </a:solidFill>
                <a:latin typeface="Arial Narrow" pitchFamily="34" charset="0"/>
              </a:rPr>
              <a:t>nicotinic </a:t>
            </a:r>
            <a:r>
              <a:rPr lang="en-US" sz="2800" b="1" dirty="0" err="1" smtClean="0">
                <a:solidFill>
                  <a:srgbClr val="0000FF"/>
                </a:solidFill>
                <a:latin typeface="Arial Narrow" pitchFamily="34" charset="0"/>
              </a:rPr>
              <a:t>acetycholine</a:t>
            </a:r>
            <a:r>
              <a:rPr lang="en-US" sz="28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latin typeface="Arial Narrow" pitchFamily="34" charset="0"/>
              </a:rPr>
              <a:t>receptor that is activated by occupancy of a ligand as </a:t>
            </a:r>
            <a:r>
              <a:rPr lang="en-US" sz="2800" b="1" dirty="0" err="1" smtClean="0">
                <a:solidFill>
                  <a:srgbClr val="0000FF"/>
                </a:solidFill>
                <a:latin typeface="Arial Narrow" pitchFamily="34" charset="0"/>
              </a:rPr>
              <a:t>acetycholine</a:t>
            </a:r>
            <a:r>
              <a:rPr lang="en-US" sz="2800" b="1" dirty="0" smtClean="0">
                <a:solidFill>
                  <a:srgbClr val="0000FF"/>
                </a:solidFill>
                <a:latin typeface="Arial Narrow" pitchFamily="34" charset="0"/>
              </a:rPr>
              <a:t>.</a:t>
            </a:r>
            <a:endParaRPr lang="en-US" sz="2800" dirty="0">
              <a:solidFill>
                <a:srgbClr val="0000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530" name="Object 2"/>
          <p:cNvGraphicFramePr>
            <a:graphicFrameLocks noChangeAspect="1"/>
          </p:cNvGraphicFramePr>
          <p:nvPr/>
        </p:nvGraphicFramePr>
        <p:xfrm>
          <a:off x="8001000" y="0"/>
          <a:ext cx="1143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8" name="Photo Editor Photo" r:id="rId4" imgW="1133633" imgH="2876190" progId="">
                  <p:embed/>
                </p:oleObj>
              </mc:Choice>
              <mc:Fallback>
                <p:oleObj name="Photo Editor Photo" r:id="rId4" imgW="1133633" imgH="287619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22000" contrast="-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0"/>
                        <a:ext cx="1143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9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713788" cy="6230938"/>
          </a:xfrm>
        </p:spPr>
        <p:txBody>
          <a:bodyPr>
            <a:normAutofit lnSpcReduction="10000"/>
          </a:bodyPr>
          <a:lstStyle/>
          <a:p>
            <a:pPr marL="590550" indent="-533400">
              <a:spcBef>
                <a:spcPts val="0"/>
              </a:spcBef>
              <a:buFontTx/>
              <a:buNone/>
            </a:pPr>
            <a:r>
              <a:rPr lang="en-US" b="1" dirty="0" smtClean="0">
                <a:solidFill>
                  <a:srgbClr val="0000FF"/>
                </a:solidFill>
              </a:rPr>
              <a:t>Type II: </a:t>
            </a:r>
            <a:r>
              <a:rPr lang="en-US" b="1" dirty="0" smtClean="0">
                <a:solidFill>
                  <a:srgbClr val="C00000"/>
                </a:solidFill>
              </a:rPr>
              <a:t>G-Protein coupled receptors</a:t>
            </a:r>
          </a:p>
          <a:p>
            <a:pPr marL="590550" indent="-53340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C00000"/>
                </a:solidFill>
              </a:rPr>
              <a:t>		     Metabotropic Receptor </a:t>
            </a:r>
          </a:p>
          <a:p>
            <a:pPr marL="590550" indent="-533400">
              <a:spcBef>
                <a:spcPts val="0"/>
              </a:spcBef>
              <a:buNone/>
            </a:pPr>
            <a:endParaRPr lang="en-US" b="1" dirty="0">
              <a:solidFill>
                <a:srgbClr val="FFFF00"/>
              </a:solidFill>
            </a:endParaRPr>
          </a:p>
          <a:p>
            <a:pPr marL="590550" indent="-533400">
              <a:spcBef>
                <a:spcPts val="600"/>
              </a:spcBef>
              <a:buFont typeface="Courier New" pitchFamily="49" charset="0"/>
              <a:buChar char="o"/>
            </a:pPr>
            <a:r>
              <a:rPr lang="en-US" dirty="0" smtClean="0"/>
              <a:t>The largest family that accounts for many known drug targets </a:t>
            </a:r>
          </a:p>
          <a:p>
            <a:pPr marL="590550" indent="-533400">
              <a:spcBef>
                <a:spcPts val="600"/>
              </a:spcBef>
              <a:buFont typeface="Courier New" pitchFamily="49" charset="0"/>
              <a:buChar char="o"/>
            </a:pPr>
            <a:r>
              <a:rPr lang="en-US" dirty="0" smtClean="0"/>
              <a:t>Located at cell membrane</a:t>
            </a:r>
          </a:p>
          <a:p>
            <a:pPr marL="590550" indent="-533400">
              <a:spcBef>
                <a:spcPts val="600"/>
              </a:spcBef>
              <a:buFont typeface="Courier New" pitchFamily="49" charset="0"/>
              <a:buChar char="o"/>
            </a:pPr>
            <a:r>
              <a:rPr lang="en-US" dirty="0" smtClean="0"/>
              <a:t>Coupled to </a:t>
            </a:r>
            <a:r>
              <a:rPr lang="en-US" b="1" dirty="0" smtClean="0"/>
              <a:t>G-protein</a:t>
            </a:r>
          </a:p>
          <a:p>
            <a:pPr marL="590550" indent="-533400">
              <a:spcBef>
                <a:spcPts val="600"/>
              </a:spcBef>
              <a:buFont typeface="Courier New" pitchFamily="49" charset="0"/>
              <a:buChar char="o"/>
            </a:pPr>
            <a:r>
              <a:rPr lang="en-US" dirty="0" smtClean="0"/>
              <a:t>Response through ion channels or enzymes.</a:t>
            </a:r>
          </a:p>
          <a:p>
            <a:pPr marL="590550" indent="-533400">
              <a:spcBef>
                <a:spcPts val="600"/>
              </a:spcBef>
              <a:buFont typeface="Courier New" pitchFamily="49" charset="0"/>
              <a:buChar char="o"/>
            </a:pPr>
            <a:r>
              <a:rPr lang="en-US" dirty="0" smtClean="0"/>
              <a:t>Involved in rapid transduction</a:t>
            </a:r>
          </a:p>
          <a:p>
            <a:pPr marL="590550" indent="-533400">
              <a:spcBef>
                <a:spcPts val="600"/>
              </a:spcBef>
              <a:buFont typeface="Courier New" pitchFamily="49" charset="0"/>
              <a:buChar char="o"/>
            </a:pPr>
            <a:r>
              <a:rPr lang="en-US" dirty="0" smtClean="0"/>
              <a:t>Response occurs in seconds.</a:t>
            </a:r>
          </a:p>
          <a:p>
            <a:pPr marL="590550" indent="-533400">
              <a:spcBef>
                <a:spcPts val="600"/>
              </a:spcBef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0000FF"/>
                </a:solidFill>
              </a:rPr>
              <a:t>E.g. Muscarinic receptors of Ach</a:t>
            </a:r>
          </a:p>
          <a:p>
            <a:pPr marL="590550" indent="-533400">
              <a:spcBef>
                <a:spcPts val="600"/>
              </a:spcBef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0000FF"/>
                </a:solidFill>
              </a:rPr>
              <a:t>Adrenergic receptors of Noradrenaline</a:t>
            </a:r>
          </a:p>
          <a:p>
            <a:pPr marL="609600" indent="-609600" algn="l" rtl="0">
              <a:buFont typeface="Courier New" pitchFamily="49" charset="0"/>
              <a:buChar char="o"/>
            </a:pPr>
            <a:endParaRPr lang="en-US" sz="2800" b="1" dirty="0" smtClean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2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90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90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90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90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290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25400" dist="25400" dir="5400000" algn="ctr" rotWithShape="0">
                  <a:srgbClr val="FF00FF"/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1295400"/>
            <a:ext cx="876300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sz="2200" b="1" u="heavy" dirty="0" smtClean="0">
                <a:uFill>
                  <a:solidFill>
                    <a:srgbClr val="FF5050"/>
                  </a:solidFill>
                </a:uFill>
                <a:latin typeface="Arial Narrow" pitchFamily="34" charset="0"/>
              </a:rPr>
              <a:t>Agonist </a:t>
            </a:r>
            <a:r>
              <a:rPr lang="en-US" sz="2200" b="1" u="heavy" dirty="0" smtClean="0">
                <a:uFill>
                  <a:solidFill>
                    <a:srgbClr val="FF5050"/>
                  </a:solidFill>
                </a:uFill>
                <a:latin typeface="Arial Narrow" pitchFamily="34" charset="0"/>
              </a:rPr>
              <a:t>occupancy </a:t>
            </a:r>
            <a:r>
              <a:rPr lang="en-US" sz="2200" b="1" dirty="0" smtClean="0">
                <a:latin typeface="Arial Narrow" pitchFamily="34" charset="0"/>
              </a:rPr>
              <a:t>dissociates  [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] 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subunit so GTP replaces GDP &amp; go to  activate  effector.</a:t>
            </a:r>
            <a:endParaRPr lang="en-US" sz="2200" b="1" dirty="0">
              <a:latin typeface="Arial Narrow" pitchFamily="34" charset="0"/>
              <a:sym typeface="Wingdings 3"/>
            </a:endParaRPr>
          </a:p>
          <a:p>
            <a:pPr marL="342900" indent="-3429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sz="2200" b="1" u="heavy" dirty="0" smtClean="0">
                <a:uFill>
                  <a:solidFill>
                    <a:srgbClr val="FF5050"/>
                  </a:solidFill>
                </a:uFill>
                <a:latin typeface="Arial Narrow" pitchFamily="34" charset="0"/>
                <a:sym typeface="Wingdings 3"/>
              </a:rPr>
              <a:t>Agonist </a:t>
            </a:r>
            <a:r>
              <a:rPr lang="en-US" sz="2200" b="1" u="heavy" dirty="0" smtClean="0">
                <a:uFill>
                  <a:solidFill>
                    <a:srgbClr val="FF5050"/>
                  </a:solidFill>
                </a:uFill>
                <a:latin typeface="Arial Narrow" pitchFamily="34" charset="0"/>
                <a:sym typeface="Wingdings 3"/>
              </a:rPr>
              <a:t>loss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cleaves GTP by GTPase with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return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of 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GDP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so </a:t>
            </a:r>
            <a:r>
              <a:rPr lang="en-US" sz="2200" b="1" dirty="0" smtClean="0">
                <a:latin typeface="Arial Narrow" pitchFamily="34" charset="0"/>
              </a:rPr>
              <a:t>[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  </a:t>
            </a:r>
            <a:r>
              <a:rPr lang="en-US" sz="2200" b="1" dirty="0" smtClean="0">
                <a:latin typeface="Symbol" pitchFamily="18" charset="2"/>
                <a:sym typeface="Symbol" pitchFamily="18" charset="2"/>
              </a:rPr>
              <a:t>g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]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bind 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again.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5" name="Group 21"/>
          <p:cNvGrpSpPr/>
          <p:nvPr/>
        </p:nvGrpSpPr>
        <p:grpSpPr>
          <a:xfrm>
            <a:off x="304800" y="304800"/>
            <a:ext cx="8458200" cy="1102461"/>
            <a:chOff x="4122448" y="2286000"/>
            <a:chExt cx="5021552" cy="1102461"/>
          </a:xfrm>
        </p:grpSpPr>
        <p:cxnSp>
          <p:nvCxnSpPr>
            <p:cNvPr id="57" name="Straight Arrow Connector 56"/>
            <p:cNvCxnSpPr/>
            <p:nvPr/>
          </p:nvCxnSpPr>
          <p:spPr bwMode="auto">
            <a:xfrm flipV="1">
              <a:off x="5117711" y="2514600"/>
              <a:ext cx="413166" cy="3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5570103" y="2372798"/>
              <a:ext cx="357389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200" b="1" dirty="0" smtClean="0">
                  <a:latin typeface="Arial Narrow" pitchFamily="34" charset="0"/>
                </a:rPr>
                <a:t> Is composed of  3 subunits [</a:t>
              </a:r>
              <a:r>
                <a:rPr lang="en-US" sz="2200" b="1" dirty="0" smtClean="0">
                  <a:latin typeface="Arial Narrow" pitchFamily="34" charset="0"/>
                  <a:sym typeface="Symbol" pitchFamily="18" charset="2"/>
                </a:rPr>
                <a:t>  </a:t>
              </a:r>
              <a:r>
                <a:rPr lang="en-US" sz="2200" b="1" dirty="0" smtClean="0">
                  <a:latin typeface="Symbol" pitchFamily="18" charset="2"/>
                  <a:sym typeface="Symbol" pitchFamily="18" charset="2"/>
                </a:rPr>
                <a:t>g</a:t>
              </a:r>
              <a:r>
                <a:rPr lang="en-US" sz="2200" b="1" dirty="0" smtClean="0">
                  <a:latin typeface="Arial Narrow" pitchFamily="34" charset="0"/>
                  <a:sym typeface="Symbol" pitchFamily="18" charset="2"/>
                </a:rPr>
                <a:t>]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&amp; </a:t>
              </a:r>
            </a:p>
            <a:p>
              <a:pPr algn="ctr">
                <a:lnSpc>
                  <a:spcPts val="2400"/>
                </a:lnSpc>
              </a:pPr>
              <a:r>
                <a:rPr lang="en-US" sz="2200" b="1" dirty="0" smtClean="0">
                  <a:latin typeface="Arial Narrow" pitchFamily="34" charset="0"/>
                  <a:sym typeface="Wingdings 3"/>
                </a:rPr>
                <a:t>Guanyle Di-Phosphate [GDP]</a:t>
              </a:r>
            </a:p>
            <a:p>
              <a:pPr>
                <a:lnSpc>
                  <a:spcPts val="2400"/>
                </a:lnSpc>
              </a:pPr>
              <a:r>
                <a:rPr lang="en-US" sz="2200" b="1" dirty="0" smtClean="0">
                  <a:latin typeface="Arial Narrow" pitchFamily="34" charset="0"/>
                  <a:sym typeface="Wingdings 3"/>
                </a:rPr>
                <a:t>                 </a:t>
              </a:r>
              <a:endParaRPr lang="en-US" sz="2200" b="1" dirty="0">
                <a:latin typeface="Arial Narrow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122448" y="2286000"/>
              <a:ext cx="836038" cy="461665"/>
            </a:xfrm>
            <a:prstGeom prst="rect">
              <a:avLst/>
            </a:prstGeom>
            <a:solidFill>
              <a:srgbClr val="FF00FF"/>
            </a:solidFill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G-Protein</a:t>
              </a:r>
              <a:endParaRPr lang="en-US" sz="24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895600"/>
            <a:ext cx="7303641" cy="3862223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4495</TotalTime>
  <Words>760</Words>
  <Application>Microsoft Office PowerPoint</Application>
  <PresentationFormat>On-screen Show (4:3)</PresentationFormat>
  <Paragraphs>324</Paragraphs>
  <Slides>30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Algerian</vt:lpstr>
      <vt:lpstr>Arial</vt:lpstr>
      <vt:lpstr>Arial Narrow</vt:lpstr>
      <vt:lpstr>Berlin Sans FB Demi</vt:lpstr>
      <vt:lpstr>Bernard MT Condensed</vt:lpstr>
      <vt:lpstr>Britannic Bold</vt:lpstr>
      <vt:lpstr>Calibri</vt:lpstr>
      <vt:lpstr>Cooper Black</vt:lpstr>
      <vt:lpstr>Courier New</vt:lpstr>
      <vt:lpstr>Symbol</vt:lpstr>
      <vt:lpstr>Times New Roman</vt:lpstr>
      <vt:lpstr>Wingdings</vt:lpstr>
      <vt:lpstr>Wingdings 3</vt:lpstr>
      <vt:lpstr>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Signaling mechanisms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Hanan Hagar</cp:lastModifiedBy>
  <cp:revision>132</cp:revision>
  <dcterms:created xsi:type="dcterms:W3CDTF">2010-10-20T01:36:34Z</dcterms:created>
  <dcterms:modified xsi:type="dcterms:W3CDTF">2015-10-21T07:01:08Z</dcterms:modified>
</cp:coreProperties>
</file>