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4" r:id="rId2"/>
    <p:sldId id="350" r:id="rId3"/>
    <p:sldId id="385" r:id="rId4"/>
    <p:sldId id="355" r:id="rId5"/>
    <p:sldId id="393" r:id="rId6"/>
    <p:sldId id="356" r:id="rId7"/>
    <p:sldId id="353" r:id="rId8"/>
    <p:sldId id="375" r:id="rId9"/>
    <p:sldId id="354" r:id="rId10"/>
    <p:sldId id="359" r:id="rId11"/>
    <p:sldId id="360" r:id="rId12"/>
    <p:sldId id="368" r:id="rId13"/>
    <p:sldId id="272" r:id="rId14"/>
    <p:sldId id="377" r:id="rId15"/>
    <p:sldId id="378" r:id="rId16"/>
    <p:sldId id="381" r:id="rId17"/>
    <p:sldId id="379" r:id="rId18"/>
    <p:sldId id="386" r:id="rId19"/>
    <p:sldId id="387" r:id="rId20"/>
    <p:sldId id="382" r:id="rId21"/>
    <p:sldId id="391" r:id="rId22"/>
    <p:sldId id="389" r:id="rId23"/>
    <p:sldId id="39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CC0066"/>
    <a:srgbClr val="FFE5E5"/>
    <a:srgbClr val="0099FF"/>
    <a:srgbClr val="00FFFF"/>
    <a:srgbClr val="CCFFFF"/>
    <a:srgbClr val="CCFF33"/>
    <a:srgbClr val="00A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4667" autoAdjust="0"/>
  </p:normalViewPr>
  <p:slideViewPr>
    <p:cSldViewPr>
      <p:cViewPr>
        <p:scale>
          <a:sx n="70" d="100"/>
          <a:sy n="7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</a:rPr>
              <a:t>Autocrine /Paracrine mediators</a:t>
            </a:r>
            <a:r>
              <a:rPr lang="en-US" b="1" i="1" dirty="0" smtClean="0">
                <a:solidFill>
                  <a:srgbClr val="0000FF"/>
                </a:solidFill>
              </a:rPr>
              <a:t/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(Autacoids)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Dr.Abdul</a:t>
            </a:r>
            <a:r>
              <a:rPr lang="en-US" b="1" i="1" dirty="0" smtClean="0">
                <a:solidFill>
                  <a:schemeClr val="tx1"/>
                </a:solidFill>
              </a:rPr>
              <a:t> latif Mahesar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Medical Pharmacology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College Of Medicine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-762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145197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38789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213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-720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2639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668010"/>
            <a:ext cx="891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 (Vasodilatation) + </a:t>
            </a:r>
            <a:r>
              <a:rPr lang="en-US" sz="2400" b="1" dirty="0" err="1" smtClean="0">
                <a:ea typeface="Times New Roman"/>
              </a:rPr>
              <a:t>Cytoprotection</a:t>
            </a:r>
            <a:r>
              <a:rPr lang="en-US" sz="2400" b="1" dirty="0" smtClean="0">
                <a:ea typeface="Times New Roman"/>
              </a:rPr>
              <a:t> on ECs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625072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-228600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534453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155628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546028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860228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50011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50075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500190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24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[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]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like atorvastatin and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Estrogens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Inhibitors;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6200" y="1066800"/>
            <a:ext cx="7010400" cy="4419600"/>
            <a:chOff x="76200" y="1066800"/>
            <a:chExt cx="7010400" cy="4419600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1066800"/>
              <a:ext cx="6705600" cy="4419600"/>
              <a:chOff x="381000" y="1066800"/>
              <a:chExt cx="6705600" cy="4419600"/>
            </a:xfrm>
          </p:grpSpPr>
          <p:pic>
            <p:nvPicPr>
              <p:cNvPr id="2056" name="Picture 8" descr="C:\Documents and Settings\DR.OMNIA\My Documents\My Pictures\A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11" t="1660" r="1111" b="2075"/>
              <a:stretch>
                <a:fillRect/>
              </a:stretch>
            </p:blipFill>
            <p:spPr bwMode="auto">
              <a:xfrm>
                <a:off x="381000" y="1066800"/>
                <a:ext cx="6705600" cy="4419600"/>
              </a:xfrm>
              <a:prstGeom prst="rect">
                <a:avLst/>
              </a:prstGeom>
              <a:noFill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244525" y="1136250"/>
                <a:ext cx="22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386129"/>
                    </a:solidFill>
                  </a:rPr>
                  <a:t>Endothelium, brain &amp;</a:t>
                </a:r>
                <a:endParaRPr lang="en-US" b="1" i="1" dirty="0">
                  <a:solidFill>
                    <a:srgbClr val="386129"/>
                  </a:solidFill>
                </a:endParaRPr>
              </a:p>
            </p:txBody>
          </p:sp>
        </p:grpSp>
        <p:sp>
          <p:nvSpPr>
            <p:cNvPr id="31" name="TextBox 24"/>
            <p:cNvSpPr txBox="1"/>
            <p:nvPr/>
          </p:nvSpPr>
          <p:spPr>
            <a:xfrm>
              <a:off x="76200" y="2895600"/>
              <a:ext cx="2514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cs typeface="Aharoni" pitchFamily="2" charset="-79"/>
                </a:rPr>
                <a:t>Angiotensinogen</a:t>
              </a:r>
              <a:r>
                <a:rPr lang="en-US" sz="2000" b="1" dirty="0" smtClean="0">
                  <a:cs typeface="Aharoni" pitchFamily="2" charset="-79"/>
                </a:rPr>
                <a:t> (Ag)</a:t>
              </a:r>
              <a:endParaRPr lang="en-US" sz="2000" b="1" dirty="0">
                <a:cs typeface="Aharoni" pitchFamily="2" charset="-79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52400" y="2819400"/>
            <a:ext cx="2286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6425" y="332579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5775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3563872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02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46482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67290"/>
            <a:ext cx="47244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7204275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7162800" y="35814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5962710"/>
            <a:ext cx="2209800" cy="374461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160"/>
              </a:lnSpc>
              <a:spcBef>
                <a:spcPct val="0"/>
              </a:spcBef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Blood Pressure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86100" y="5975520"/>
            <a:ext cx="2324100" cy="355162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R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enal Blood flow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56100" y="5581710"/>
            <a:ext cx="1066800" cy="621175"/>
            <a:chOff x="7239000" y="6084425"/>
            <a:chExt cx="1066800" cy="621175"/>
          </a:xfrm>
        </p:grpSpPr>
        <p:sp>
          <p:nvSpPr>
            <p:cNvPr id="32" name="Arc 31"/>
            <p:cNvSpPr/>
            <p:nvPr/>
          </p:nvSpPr>
          <p:spPr>
            <a:xfrm flipV="1">
              <a:off x="7239000" y="6096000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7772400" y="6084425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1" y="3810001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 rot="7073322">
            <a:off x="7036060" y="530159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4607606">
            <a:off x="7497102" y="5274398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327512">
            <a:off x="7973538" y="4712116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800" y="3276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286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0555 L 0.32622 -3.302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/>
      <p:bldP spid="11" grpId="0" animBg="1"/>
      <p:bldP spid="13" grpId="0" animBg="1"/>
      <p:bldP spid="27" grpId="0" animBg="1"/>
      <p:bldP spid="28" grpId="0" animBg="1"/>
      <p:bldP spid="2054" grpId="0" animBg="1"/>
      <p:bldP spid="2055" grpId="0" animBg="1"/>
      <p:bldP spid="41" grpId="0"/>
      <p:bldP spid="42" grpId="0"/>
      <p:bldP spid="43" grpId="0"/>
      <p:bldP spid="3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1910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41910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91000"/>
            <a:ext cx="16764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854714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6" y="990600"/>
            <a:ext cx="6519606" cy="55626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7620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55354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 BP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301916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( severe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aderse</a:t>
            </a:r>
            <a:r>
              <a:rPr lang="en-US" i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effects)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472918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converting enzyme inhibitor)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4724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 (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converting enzyme inhibitor ARBs(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angiotensin</a:t>
            </a:r>
            <a:r>
              <a:rPr lang="en-US" sz="2000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receptor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blockess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008" t="8333" r="66751" b="8333"/>
          <a:stretch>
            <a:fillRect/>
          </a:stretch>
        </p:blipFill>
        <p:spPr bwMode="auto">
          <a:xfrm>
            <a:off x="381000" y="5029200"/>
            <a:ext cx="24384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-1569059" y="2850543"/>
            <a:ext cx="4038602" cy="139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499" t="8333" r="1259" b="8333"/>
          <a:stretch>
            <a:fillRect/>
          </a:stretch>
        </p:blipFill>
        <p:spPr bwMode="auto">
          <a:xfrm>
            <a:off x="5029200" y="1470950"/>
            <a:ext cx="2438400" cy="1524000"/>
          </a:xfrm>
          <a:prstGeom prst="rect">
            <a:avLst/>
          </a:prstGeom>
          <a:noFill/>
        </p:spPr>
      </p:pic>
      <p:pic>
        <p:nvPicPr>
          <p:cNvPr id="22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257" t="8333" r="33501" b="8334"/>
          <a:stretch>
            <a:fillRect/>
          </a:stretch>
        </p:blipFill>
        <p:spPr bwMode="auto">
          <a:xfrm>
            <a:off x="2743200" y="2994950"/>
            <a:ext cx="2438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reeform 22"/>
          <p:cNvSpPr/>
          <p:nvPr/>
        </p:nvSpPr>
        <p:spPr>
          <a:xfrm>
            <a:off x="609600" y="2537750"/>
            <a:ext cx="19050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Local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38200" y="838200"/>
            <a:ext cx="2514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Distance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Along  specified path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Nerves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general routes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Blood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ECF, Gap junctions, ECM...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39624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10" name="Freeform 9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Cell-</a:t>
            </a:r>
            <a:r>
              <a:rPr lang="en-US" sz="5400" spc="50" dirty="0" err="1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toCell</a:t>
            </a:r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381000" cy="367145"/>
            <a:chOff x="1295400" y="1066800"/>
            <a:chExt cx="381000" cy="304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3400" y="838200"/>
            <a:ext cx="304800" cy="2111086"/>
            <a:chOff x="1295400" y="1066800"/>
            <a:chExt cx="381000" cy="3048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3025914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54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7" grpId="0"/>
      <p:bldP spid="38" grpId="0" animBg="1"/>
      <p:bldP spid="16" grpId="0" animBg="1"/>
      <p:bldP spid="26" grpId="0" animBg="1"/>
      <p:bldP spid="35" grpId="0" animBg="1"/>
      <p:bldP spid="42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6858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066800"/>
            <a:ext cx="381000" cy="44196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257800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69544" y="18066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39294" y="2260140"/>
            <a:ext cx="5324674" cy="664029"/>
            <a:chOff x="3239294" y="2260140"/>
            <a:chExt cx="5324674" cy="664029"/>
          </a:xfrm>
        </p:grpSpPr>
        <p:cxnSp>
          <p:nvCxnSpPr>
            <p:cNvPr id="45" name="Straight Arrow Connector 44"/>
            <p:cNvCxnSpPr>
              <a:stCxn id="20" idx="0"/>
            </p:cNvCxnSpPr>
            <p:nvPr/>
          </p:nvCxnSpPr>
          <p:spPr>
            <a:xfrm rot="5400000" flipH="1" flipV="1">
              <a:off x="5200650" y="563324"/>
              <a:ext cx="1588" cy="3924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11368" y="226014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8200" y="10668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3886200" y="34406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 flipV="1">
            <a:off x="2743200" y="2362200"/>
            <a:ext cx="10668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914400"/>
            <a:ext cx="8153400" cy="5029200"/>
            <a:chOff x="228600" y="762000"/>
            <a:chExt cx="8153400" cy="4800600"/>
          </a:xfrm>
        </p:grpSpPr>
        <p:pic>
          <p:nvPicPr>
            <p:cNvPr id="15" name="Picture 2" descr="ACE influences the activity of both the renin-angiotensin and kallikrein-kininogen systems. Since AI"/>
            <p:cNvPicPr>
              <a:picLocks noChangeAspect="1" noChangeArrowheads="1"/>
            </p:cNvPicPr>
            <p:nvPr/>
          </p:nvPicPr>
          <p:blipFill>
            <a:blip r:embed="rId2" cstate="print"/>
            <a:srcRect l="2703" t="12020" r="901" b="12251"/>
            <a:stretch>
              <a:fillRect/>
            </a:stretch>
          </p:blipFill>
          <p:spPr bwMode="auto">
            <a:xfrm>
              <a:off x="228600" y="762000"/>
              <a:ext cx="8153400" cy="4800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86200" y="38100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8264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3311324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810000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iamond 7"/>
          <p:cNvSpPr/>
          <p:nvPr/>
        </p:nvSpPr>
        <p:spPr>
          <a:xfrm>
            <a:off x="5105400" y="5334000"/>
            <a:ext cx="990600" cy="609600"/>
          </a:xfrm>
          <a:prstGeom prst="diamond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95800" y="4724400"/>
            <a:ext cx="1066800" cy="609600"/>
          </a:xfrm>
          <a:prstGeom prst="diamond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054" y="1563469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4248" y="5410200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438400"/>
            <a:ext cx="838200" cy="769441"/>
            <a:chOff x="3352800" y="246925"/>
            <a:chExt cx="838200" cy="769441"/>
          </a:xfrm>
        </p:grpSpPr>
        <p:sp>
          <p:nvSpPr>
            <p:cNvPr id="23" name="Rectangle 22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46925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2484700"/>
            <a:ext cx="838200" cy="769441"/>
            <a:chOff x="4495800" y="381000"/>
            <a:chExt cx="838200" cy="769441"/>
          </a:xfrm>
        </p:grpSpPr>
        <p:sp>
          <p:nvSpPr>
            <p:cNvPr id="24" name="Rectangle 23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4876800"/>
            <a:ext cx="838200" cy="769441"/>
            <a:chOff x="4495800" y="381000"/>
            <a:chExt cx="838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59759"/>
            <a:ext cx="838200" cy="769441"/>
            <a:chOff x="3352800" y="304800"/>
            <a:chExt cx="838200" cy="769441"/>
          </a:xfrm>
        </p:grpSpPr>
        <p:sp>
          <p:nvSpPr>
            <p:cNvPr id="31" name="Rectangle 30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3246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257800" y="36576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" y="533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59977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8 L 0.137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67345E-6 L -0.14166 -2.6734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4" grpId="0" animBg="1"/>
      <p:bldP spid="42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Autocrine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 Autocrine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 Autocrine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rgbClr val="0000FF"/>
                </a:solidFill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</a:t>
            </a:r>
            <a:r>
              <a:rPr lang="en-US" sz="2200" b="1" dirty="0" err="1" smtClean="0">
                <a:latin typeface="Arial Narrow" pitchFamily="34" charset="0"/>
              </a:rPr>
              <a:t>vascular,or</a:t>
            </a:r>
            <a:r>
              <a:rPr lang="en-US" sz="2200" b="1" dirty="0" smtClean="0">
                <a:latin typeface="Arial Narrow" pitchFamily="34" charset="0"/>
              </a:rPr>
              <a:t> non vascular.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+kidney…etc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239000" y="24384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peptides( </a:t>
            </a:r>
            <a:r>
              <a:rPr lang="en-US" sz="2000" b="1" i="1" dirty="0" err="1" smtClean="0"/>
              <a:t>angiotensin</a:t>
            </a:r>
            <a:r>
              <a:rPr lang="en-US" sz="2000" b="1" i="1" dirty="0" smtClean="0"/>
              <a:t> II ,</a:t>
            </a:r>
            <a:r>
              <a:rPr lang="en-US" sz="2000" b="1" i="1" dirty="0" err="1" smtClean="0"/>
              <a:t>bradykinins</a:t>
            </a:r>
            <a:r>
              <a:rPr lang="en-US" sz="2000" b="1" i="1" dirty="0" smtClean="0"/>
              <a:t>),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endParaRPr lang="en-US" sz="2200" b="1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hometestingblog.testcountry.com/wp-content/uploads/2009/09/inflammation_cells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829736"/>
            <a:ext cx="2857500" cy="2286001"/>
          </a:xfrm>
          <a:prstGeom prst="ellipse">
            <a:avLst/>
          </a:prstGeom>
          <a:noFill/>
        </p:spPr>
      </p:pic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"/>
            <a:ext cx="1939047" cy="1598863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1007727"/>
            <a:ext cx="8915400" cy="135447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</a:t>
            </a:r>
          </a:p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 Autocrine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b="1" dirty="0" smtClean="0"/>
              <a:t> Nitric Oxide</a:t>
            </a:r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Angiotensin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Bradykinin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Eicosanoids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Histamines</a:t>
            </a:r>
            <a:endParaRPr lang="en-US" sz="2400" b="1" dirty="0"/>
          </a:p>
        </p:txBody>
      </p:sp>
      <p:pic>
        <p:nvPicPr>
          <p:cNvPr id="4915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7" cstate="print"/>
          <a:srcRect t="10631"/>
          <a:stretch>
            <a:fillRect/>
          </a:stretch>
        </p:blipFill>
        <p:spPr bwMode="auto">
          <a:xfrm>
            <a:off x="4191000" y="3048000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Administrator\Pictures\hh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775" y="3677336"/>
            <a:ext cx="1683429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Autocrine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5626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9148</TotalTime>
  <Words>962</Words>
  <Application>Microsoft Office PowerPoint</Application>
  <PresentationFormat>On-screen Show (4:3)</PresentationFormat>
  <Paragraphs>297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Autocrine /Paracrine mediators (Autacoids)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Abdullatif</cp:lastModifiedBy>
  <cp:revision>467</cp:revision>
  <dcterms:created xsi:type="dcterms:W3CDTF">2011-03-05T17:05:47Z</dcterms:created>
  <dcterms:modified xsi:type="dcterms:W3CDTF">2015-10-24T09:15:50Z</dcterms:modified>
</cp:coreProperties>
</file>