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99" r:id="rId4"/>
    <p:sldId id="259" r:id="rId5"/>
    <p:sldId id="261" r:id="rId6"/>
    <p:sldId id="263" r:id="rId7"/>
    <p:sldId id="262" r:id="rId8"/>
    <p:sldId id="265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8" r:id="rId18"/>
    <p:sldId id="276" r:id="rId19"/>
    <p:sldId id="277" r:id="rId20"/>
    <p:sldId id="279" r:id="rId21"/>
    <p:sldId id="280" r:id="rId22"/>
    <p:sldId id="282" r:id="rId23"/>
    <p:sldId id="300" r:id="rId24"/>
    <p:sldId id="281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B0ADAA-1952-45A0-B538-452BCD54BE0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300C308-5CD8-4ABB-B4BF-6258E5F95E81}">
      <dgm:prSet custT="1"/>
      <dgm:spPr/>
      <dgm:t>
        <a:bodyPr/>
        <a:lstStyle/>
        <a:p>
          <a:pPr rtl="0"/>
          <a:r>
            <a:rPr lang="en-US" sz="1200" dirty="0" smtClean="0"/>
            <a:t>Highest amounts in </a:t>
          </a:r>
          <a:r>
            <a:rPr lang="en-US" sz="1600" b="1" i="1" dirty="0" smtClean="0">
              <a:solidFill>
                <a:srgbClr val="FF0000"/>
              </a:solidFill>
            </a:rPr>
            <a:t>mast cells  </a:t>
          </a:r>
          <a:endParaRPr lang="en-US" sz="1600" b="1" i="1" dirty="0">
            <a:solidFill>
              <a:srgbClr val="FF0000"/>
            </a:solidFill>
          </a:endParaRPr>
        </a:p>
      </dgm:t>
    </dgm:pt>
    <dgm:pt modelId="{D26437D4-CCA1-4034-92C5-975471F6D990}" type="parTrans" cxnId="{7BC80C2B-107D-4F09-A3B0-107BBA9221B8}">
      <dgm:prSet/>
      <dgm:spPr/>
      <dgm:t>
        <a:bodyPr/>
        <a:lstStyle/>
        <a:p>
          <a:endParaRPr lang="en-US"/>
        </a:p>
      </dgm:t>
    </dgm:pt>
    <dgm:pt modelId="{0633ACB6-02F2-4D8D-BFE2-3D6CC47514E8}" type="sibTrans" cxnId="{7BC80C2B-107D-4F09-A3B0-107BBA9221B8}">
      <dgm:prSet/>
      <dgm:spPr/>
      <dgm:t>
        <a:bodyPr/>
        <a:lstStyle/>
        <a:p>
          <a:endParaRPr lang="en-US"/>
        </a:p>
      </dgm:t>
    </dgm:pt>
    <dgm:pt modelId="{061CB71B-11B1-4FCE-A4AC-85C099D70C17}">
      <dgm:prSet/>
      <dgm:spPr/>
      <dgm:t>
        <a:bodyPr/>
        <a:lstStyle/>
        <a:p>
          <a:pPr rtl="0"/>
          <a:r>
            <a:rPr lang="en-US" b="1" dirty="0" err="1" smtClean="0"/>
            <a:t>Basophils</a:t>
          </a:r>
          <a:endParaRPr lang="en-US" b="1" dirty="0"/>
        </a:p>
      </dgm:t>
    </dgm:pt>
    <dgm:pt modelId="{59769C87-EDD6-4236-BE74-78E4261DD305}" type="parTrans" cxnId="{E210EF20-17BE-49A1-9C28-6097A1FB4EEA}">
      <dgm:prSet/>
      <dgm:spPr/>
      <dgm:t>
        <a:bodyPr/>
        <a:lstStyle/>
        <a:p>
          <a:endParaRPr lang="en-US"/>
        </a:p>
      </dgm:t>
    </dgm:pt>
    <dgm:pt modelId="{B9CA9989-3DC2-43C7-BF44-70BF42FF2BB6}" type="sibTrans" cxnId="{E210EF20-17BE-49A1-9C28-6097A1FB4EEA}">
      <dgm:prSet/>
      <dgm:spPr/>
      <dgm:t>
        <a:bodyPr/>
        <a:lstStyle/>
        <a:p>
          <a:endParaRPr lang="en-US"/>
        </a:p>
      </dgm:t>
    </dgm:pt>
    <dgm:pt modelId="{5C8E7CE0-6C58-497A-9ACB-8BCC24A5B264}">
      <dgm:prSet/>
      <dgm:spPr/>
      <dgm:t>
        <a:bodyPr/>
        <a:lstStyle/>
        <a:p>
          <a:pPr rtl="0"/>
          <a:r>
            <a:rPr lang="en-US" b="1" dirty="0" smtClean="0"/>
            <a:t>Skin</a:t>
          </a:r>
          <a:endParaRPr lang="en-US" dirty="0"/>
        </a:p>
      </dgm:t>
    </dgm:pt>
    <dgm:pt modelId="{5CA3AD9C-E223-47FB-B814-CC0C2AB162D6}" type="parTrans" cxnId="{A720AB4F-3BFC-4E07-9D69-F5A0C7A4E179}">
      <dgm:prSet/>
      <dgm:spPr/>
      <dgm:t>
        <a:bodyPr/>
        <a:lstStyle/>
        <a:p>
          <a:endParaRPr lang="en-US"/>
        </a:p>
      </dgm:t>
    </dgm:pt>
    <dgm:pt modelId="{6CC05476-C970-41F2-ABBC-1FF376205993}" type="sibTrans" cxnId="{A720AB4F-3BFC-4E07-9D69-F5A0C7A4E179}">
      <dgm:prSet/>
      <dgm:spPr/>
      <dgm:t>
        <a:bodyPr/>
        <a:lstStyle/>
        <a:p>
          <a:endParaRPr lang="en-US"/>
        </a:p>
      </dgm:t>
    </dgm:pt>
    <dgm:pt modelId="{BCEAEEEB-74B9-410D-9DC3-F4494D0C15E2}">
      <dgm:prSet/>
      <dgm:spPr/>
      <dgm:t>
        <a:bodyPr/>
        <a:lstStyle/>
        <a:p>
          <a:pPr rtl="0"/>
          <a:r>
            <a:rPr lang="en-US" b="1" dirty="0" smtClean="0"/>
            <a:t>Lung</a:t>
          </a:r>
          <a:endParaRPr lang="en-US" dirty="0"/>
        </a:p>
      </dgm:t>
    </dgm:pt>
    <dgm:pt modelId="{D4930315-8731-4EEE-A3D4-231BFAF8CFB5}" type="parTrans" cxnId="{2F67CB2B-85AE-422E-8479-D2BAB9CE6F55}">
      <dgm:prSet/>
      <dgm:spPr/>
      <dgm:t>
        <a:bodyPr/>
        <a:lstStyle/>
        <a:p>
          <a:endParaRPr lang="en-US"/>
        </a:p>
      </dgm:t>
    </dgm:pt>
    <dgm:pt modelId="{DC394DEA-21AF-4B0B-A271-4FA8A6C4734E}" type="sibTrans" cxnId="{2F67CB2B-85AE-422E-8479-D2BAB9CE6F55}">
      <dgm:prSet/>
      <dgm:spPr/>
      <dgm:t>
        <a:bodyPr/>
        <a:lstStyle/>
        <a:p>
          <a:endParaRPr lang="en-US"/>
        </a:p>
      </dgm:t>
    </dgm:pt>
    <dgm:pt modelId="{E3D4FDED-DA6A-4678-9A8D-7F4A9BC78324}">
      <dgm:prSet/>
      <dgm:spPr/>
      <dgm:t>
        <a:bodyPr/>
        <a:lstStyle/>
        <a:p>
          <a:pPr rtl="0"/>
          <a:r>
            <a:rPr lang="en-US" b="1" dirty="0" smtClean="0"/>
            <a:t>Intestinal mucosa </a:t>
          </a:r>
          <a:endParaRPr lang="en-US" dirty="0"/>
        </a:p>
      </dgm:t>
    </dgm:pt>
    <dgm:pt modelId="{58530C12-C0C0-44CD-B199-478D4431088C}" type="parTrans" cxnId="{206B0349-480B-4CF5-8FC9-A9FE071C00F1}">
      <dgm:prSet/>
      <dgm:spPr/>
      <dgm:t>
        <a:bodyPr/>
        <a:lstStyle/>
        <a:p>
          <a:endParaRPr lang="en-US"/>
        </a:p>
      </dgm:t>
    </dgm:pt>
    <dgm:pt modelId="{121AE57C-1AA9-49EC-997A-32A7AA3DE10A}" type="sibTrans" cxnId="{206B0349-480B-4CF5-8FC9-A9FE071C00F1}">
      <dgm:prSet/>
      <dgm:spPr/>
      <dgm:t>
        <a:bodyPr/>
        <a:lstStyle/>
        <a:p>
          <a:endParaRPr lang="en-US"/>
        </a:p>
      </dgm:t>
    </dgm:pt>
    <dgm:pt modelId="{8781BCE5-7561-429F-AF2C-BDA015D7A57F}">
      <dgm:prSet/>
      <dgm:spPr/>
      <dgm:t>
        <a:bodyPr/>
        <a:lstStyle/>
        <a:p>
          <a:pPr rtl="0"/>
          <a:r>
            <a:rPr lang="en-US" b="1" dirty="0" smtClean="0"/>
            <a:t>Stomach</a:t>
          </a:r>
          <a:endParaRPr lang="en-US" dirty="0"/>
        </a:p>
      </dgm:t>
    </dgm:pt>
    <dgm:pt modelId="{E71E867D-7DED-430B-85B4-2CF89F0CAD66}" type="parTrans" cxnId="{8670D157-B635-4F90-A258-BE56D2F71FE8}">
      <dgm:prSet/>
      <dgm:spPr/>
      <dgm:t>
        <a:bodyPr/>
        <a:lstStyle/>
        <a:p>
          <a:endParaRPr lang="en-US"/>
        </a:p>
      </dgm:t>
    </dgm:pt>
    <dgm:pt modelId="{7D273BDB-41F2-4BA2-A925-6339B7F669BA}" type="sibTrans" cxnId="{8670D157-B635-4F90-A258-BE56D2F71FE8}">
      <dgm:prSet/>
      <dgm:spPr/>
      <dgm:t>
        <a:bodyPr/>
        <a:lstStyle/>
        <a:p>
          <a:endParaRPr lang="en-US"/>
        </a:p>
      </dgm:t>
    </dgm:pt>
    <dgm:pt modelId="{50BD0E19-ECA6-4BFC-B858-BEEE8F618A89}">
      <dgm:prSet/>
      <dgm:spPr/>
      <dgm:t>
        <a:bodyPr/>
        <a:lstStyle/>
        <a:p>
          <a:pPr rtl="0"/>
          <a:r>
            <a:rPr lang="en-US" b="1" dirty="0" smtClean="0"/>
            <a:t>Brain</a:t>
          </a:r>
          <a:r>
            <a:rPr lang="en-US" dirty="0" smtClean="0"/>
            <a:t> </a:t>
          </a:r>
          <a:endParaRPr lang="en-US" dirty="0"/>
        </a:p>
      </dgm:t>
    </dgm:pt>
    <dgm:pt modelId="{D0A32617-0785-4303-8688-0A2EE6CD9284}" type="parTrans" cxnId="{7BAC9E08-50AC-4470-81F6-FCE06CCAED41}">
      <dgm:prSet/>
      <dgm:spPr/>
      <dgm:t>
        <a:bodyPr/>
        <a:lstStyle/>
        <a:p>
          <a:endParaRPr lang="en-US"/>
        </a:p>
      </dgm:t>
    </dgm:pt>
    <dgm:pt modelId="{07B9EF47-6E89-4BD2-8729-8CA3DB625C87}" type="sibTrans" cxnId="{7BAC9E08-50AC-4470-81F6-FCE06CCAED41}">
      <dgm:prSet/>
      <dgm:spPr/>
      <dgm:t>
        <a:bodyPr/>
        <a:lstStyle/>
        <a:p>
          <a:endParaRPr lang="en-US"/>
        </a:p>
      </dgm:t>
    </dgm:pt>
    <dgm:pt modelId="{5CEBEA18-12A8-4807-A71C-92F9FD68CBFC}" type="pres">
      <dgm:prSet presAssocID="{68B0ADAA-1952-45A0-B538-452BCD54BE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966CD38-ECB7-43C7-AF44-6C642F90724C}" type="pres">
      <dgm:prSet presAssocID="{D300C308-5CD8-4ABB-B4BF-6258E5F95E81}" presName="hierRoot1" presStyleCnt="0"/>
      <dgm:spPr/>
    </dgm:pt>
    <dgm:pt modelId="{9E106E8D-F34B-4D6D-9FE8-86140ED47E38}" type="pres">
      <dgm:prSet presAssocID="{D300C308-5CD8-4ABB-B4BF-6258E5F95E81}" presName="composite" presStyleCnt="0"/>
      <dgm:spPr/>
    </dgm:pt>
    <dgm:pt modelId="{A5D75FF1-2013-446F-A523-3F6B7A27A5A0}" type="pres">
      <dgm:prSet presAssocID="{D300C308-5CD8-4ABB-B4BF-6258E5F95E81}" presName="background" presStyleLbl="node0" presStyleIdx="0" presStyleCnt="7"/>
      <dgm:spPr/>
    </dgm:pt>
    <dgm:pt modelId="{B04248BF-A929-465A-B1EC-3A7C8EBCA210}" type="pres">
      <dgm:prSet presAssocID="{D300C308-5CD8-4ABB-B4BF-6258E5F95E81}" presName="text" presStyleLbl="fgAcc0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AD1D03-A600-483C-A8B5-544DC906392E}" type="pres">
      <dgm:prSet presAssocID="{D300C308-5CD8-4ABB-B4BF-6258E5F95E81}" presName="hierChild2" presStyleCnt="0"/>
      <dgm:spPr/>
    </dgm:pt>
    <dgm:pt modelId="{7029B788-0C95-45C0-93CB-F9F8A61F1D7B}" type="pres">
      <dgm:prSet presAssocID="{061CB71B-11B1-4FCE-A4AC-85C099D70C17}" presName="hierRoot1" presStyleCnt="0"/>
      <dgm:spPr/>
    </dgm:pt>
    <dgm:pt modelId="{CE48D14A-2236-47FB-9A6F-A021AF84DC8D}" type="pres">
      <dgm:prSet presAssocID="{061CB71B-11B1-4FCE-A4AC-85C099D70C17}" presName="composite" presStyleCnt="0"/>
      <dgm:spPr/>
    </dgm:pt>
    <dgm:pt modelId="{67FF6FB8-0131-4120-8004-25E562A03268}" type="pres">
      <dgm:prSet presAssocID="{061CB71B-11B1-4FCE-A4AC-85C099D70C17}" presName="background" presStyleLbl="node0" presStyleIdx="1" presStyleCnt="7"/>
      <dgm:spPr/>
    </dgm:pt>
    <dgm:pt modelId="{015BBE75-E406-42B1-A2B6-FDEC3036A9E0}" type="pres">
      <dgm:prSet presAssocID="{061CB71B-11B1-4FCE-A4AC-85C099D70C17}" presName="text" presStyleLbl="fgAcc0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A4741A-B194-4CB1-AF3A-DC60744D5E0F}" type="pres">
      <dgm:prSet presAssocID="{061CB71B-11B1-4FCE-A4AC-85C099D70C17}" presName="hierChild2" presStyleCnt="0"/>
      <dgm:spPr/>
    </dgm:pt>
    <dgm:pt modelId="{89DCCA47-B5B5-45D1-84C3-96525D6B5F92}" type="pres">
      <dgm:prSet presAssocID="{5C8E7CE0-6C58-497A-9ACB-8BCC24A5B264}" presName="hierRoot1" presStyleCnt="0"/>
      <dgm:spPr/>
    </dgm:pt>
    <dgm:pt modelId="{827CF461-8700-4CB5-9397-D28F0B5D936A}" type="pres">
      <dgm:prSet presAssocID="{5C8E7CE0-6C58-497A-9ACB-8BCC24A5B264}" presName="composite" presStyleCnt="0"/>
      <dgm:spPr/>
    </dgm:pt>
    <dgm:pt modelId="{22B1F465-0FBF-4CE1-A62C-4EC130D147AC}" type="pres">
      <dgm:prSet presAssocID="{5C8E7CE0-6C58-497A-9ACB-8BCC24A5B264}" presName="background" presStyleLbl="node0" presStyleIdx="2" presStyleCnt="7"/>
      <dgm:spPr/>
    </dgm:pt>
    <dgm:pt modelId="{99F42D97-67FF-4EB6-9804-938FFF5B53D2}" type="pres">
      <dgm:prSet presAssocID="{5C8E7CE0-6C58-497A-9ACB-8BCC24A5B264}" presName="text" presStyleLbl="fgAcc0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EA8ECE-90F8-4F6A-9FE2-073A7822F3EB}" type="pres">
      <dgm:prSet presAssocID="{5C8E7CE0-6C58-497A-9ACB-8BCC24A5B264}" presName="hierChild2" presStyleCnt="0"/>
      <dgm:spPr/>
    </dgm:pt>
    <dgm:pt modelId="{BABD661D-1AF2-4747-BCDA-421DE3FC0968}" type="pres">
      <dgm:prSet presAssocID="{BCEAEEEB-74B9-410D-9DC3-F4494D0C15E2}" presName="hierRoot1" presStyleCnt="0"/>
      <dgm:spPr/>
    </dgm:pt>
    <dgm:pt modelId="{B3ABCA02-30F4-447C-A726-51F8B8697B80}" type="pres">
      <dgm:prSet presAssocID="{BCEAEEEB-74B9-410D-9DC3-F4494D0C15E2}" presName="composite" presStyleCnt="0"/>
      <dgm:spPr/>
    </dgm:pt>
    <dgm:pt modelId="{B8985ACF-2E1B-426D-80D0-A22C64283736}" type="pres">
      <dgm:prSet presAssocID="{BCEAEEEB-74B9-410D-9DC3-F4494D0C15E2}" presName="background" presStyleLbl="node0" presStyleIdx="3" presStyleCnt="7"/>
      <dgm:spPr/>
    </dgm:pt>
    <dgm:pt modelId="{F59CC75C-BFD0-47F7-88C9-8FEFA5B3D736}" type="pres">
      <dgm:prSet presAssocID="{BCEAEEEB-74B9-410D-9DC3-F4494D0C15E2}" presName="text" presStyleLbl="fgAcc0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13DEFB-7C28-473C-A9D4-C5BB26AF124D}" type="pres">
      <dgm:prSet presAssocID="{BCEAEEEB-74B9-410D-9DC3-F4494D0C15E2}" presName="hierChild2" presStyleCnt="0"/>
      <dgm:spPr/>
    </dgm:pt>
    <dgm:pt modelId="{A091BE85-E86B-43EA-8D3D-84FF36919EFE}" type="pres">
      <dgm:prSet presAssocID="{E3D4FDED-DA6A-4678-9A8D-7F4A9BC78324}" presName="hierRoot1" presStyleCnt="0"/>
      <dgm:spPr/>
    </dgm:pt>
    <dgm:pt modelId="{ADB4CFC7-D7B5-4EB7-8FC0-DB69803B92A3}" type="pres">
      <dgm:prSet presAssocID="{E3D4FDED-DA6A-4678-9A8D-7F4A9BC78324}" presName="composite" presStyleCnt="0"/>
      <dgm:spPr/>
    </dgm:pt>
    <dgm:pt modelId="{99B4C9A7-BEC4-4AF9-B843-EEDE0BDEC66B}" type="pres">
      <dgm:prSet presAssocID="{E3D4FDED-DA6A-4678-9A8D-7F4A9BC78324}" presName="background" presStyleLbl="node0" presStyleIdx="4" presStyleCnt="7"/>
      <dgm:spPr/>
    </dgm:pt>
    <dgm:pt modelId="{444D0C72-E373-43C9-99D0-DB9EC4738D72}" type="pres">
      <dgm:prSet presAssocID="{E3D4FDED-DA6A-4678-9A8D-7F4A9BC78324}" presName="text" presStyleLbl="fgAcc0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B1D74E-5CEF-491A-AAC8-39240E3BF338}" type="pres">
      <dgm:prSet presAssocID="{E3D4FDED-DA6A-4678-9A8D-7F4A9BC78324}" presName="hierChild2" presStyleCnt="0"/>
      <dgm:spPr/>
    </dgm:pt>
    <dgm:pt modelId="{202EB20D-6A98-447D-BD6F-337DAE4D018A}" type="pres">
      <dgm:prSet presAssocID="{8781BCE5-7561-429F-AF2C-BDA015D7A57F}" presName="hierRoot1" presStyleCnt="0"/>
      <dgm:spPr/>
    </dgm:pt>
    <dgm:pt modelId="{8F9F1D80-C4A1-4EC5-9EAE-0D1A5770FA4D}" type="pres">
      <dgm:prSet presAssocID="{8781BCE5-7561-429F-AF2C-BDA015D7A57F}" presName="composite" presStyleCnt="0"/>
      <dgm:spPr/>
    </dgm:pt>
    <dgm:pt modelId="{844EF29C-4CB9-4B76-8F82-8C9634500FC5}" type="pres">
      <dgm:prSet presAssocID="{8781BCE5-7561-429F-AF2C-BDA015D7A57F}" presName="background" presStyleLbl="node0" presStyleIdx="5" presStyleCnt="7"/>
      <dgm:spPr/>
    </dgm:pt>
    <dgm:pt modelId="{25F60612-915B-4C3D-A6AB-7D00B0C07295}" type="pres">
      <dgm:prSet presAssocID="{8781BCE5-7561-429F-AF2C-BDA015D7A57F}" presName="text" presStyleLbl="fgAcc0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AD98A4-C361-4D9C-B401-6A28F0AC7368}" type="pres">
      <dgm:prSet presAssocID="{8781BCE5-7561-429F-AF2C-BDA015D7A57F}" presName="hierChild2" presStyleCnt="0"/>
      <dgm:spPr/>
    </dgm:pt>
    <dgm:pt modelId="{BC253DE5-952C-4856-A9C5-D6E41A1B5276}" type="pres">
      <dgm:prSet presAssocID="{50BD0E19-ECA6-4BFC-B858-BEEE8F618A89}" presName="hierRoot1" presStyleCnt="0"/>
      <dgm:spPr/>
    </dgm:pt>
    <dgm:pt modelId="{51F93BE1-E301-4BBA-B325-B934AE362ECF}" type="pres">
      <dgm:prSet presAssocID="{50BD0E19-ECA6-4BFC-B858-BEEE8F618A89}" presName="composite" presStyleCnt="0"/>
      <dgm:spPr/>
    </dgm:pt>
    <dgm:pt modelId="{7CFFDC95-2162-4F3B-A28C-FD3289F0C868}" type="pres">
      <dgm:prSet presAssocID="{50BD0E19-ECA6-4BFC-B858-BEEE8F618A89}" presName="background" presStyleLbl="node0" presStyleIdx="6" presStyleCnt="7"/>
      <dgm:spPr/>
    </dgm:pt>
    <dgm:pt modelId="{BDEEBC40-5563-43CF-A733-54CDA17C1633}" type="pres">
      <dgm:prSet presAssocID="{50BD0E19-ECA6-4BFC-B858-BEEE8F618A89}" presName="text" presStyleLbl="fgAcc0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2ED5C9-8C96-4563-92C9-246D4C03FBBD}" type="pres">
      <dgm:prSet presAssocID="{50BD0E19-ECA6-4BFC-B858-BEEE8F618A89}" presName="hierChild2" presStyleCnt="0"/>
      <dgm:spPr/>
    </dgm:pt>
  </dgm:ptLst>
  <dgm:cxnLst>
    <dgm:cxn modelId="{8670D157-B635-4F90-A258-BE56D2F71FE8}" srcId="{68B0ADAA-1952-45A0-B538-452BCD54BE0C}" destId="{8781BCE5-7561-429F-AF2C-BDA015D7A57F}" srcOrd="5" destOrd="0" parTransId="{E71E867D-7DED-430B-85B4-2CF89F0CAD66}" sibTransId="{7D273BDB-41F2-4BA2-A925-6339B7F669BA}"/>
    <dgm:cxn modelId="{39CE20FF-2E6C-486E-B04C-DE8758457C98}" type="presOf" srcId="{061CB71B-11B1-4FCE-A4AC-85C099D70C17}" destId="{015BBE75-E406-42B1-A2B6-FDEC3036A9E0}" srcOrd="0" destOrd="0" presId="urn:microsoft.com/office/officeart/2005/8/layout/hierarchy1"/>
    <dgm:cxn modelId="{2F67CB2B-85AE-422E-8479-D2BAB9CE6F55}" srcId="{68B0ADAA-1952-45A0-B538-452BCD54BE0C}" destId="{BCEAEEEB-74B9-410D-9DC3-F4494D0C15E2}" srcOrd="3" destOrd="0" parTransId="{D4930315-8731-4EEE-A3D4-231BFAF8CFB5}" sibTransId="{DC394DEA-21AF-4B0B-A271-4FA8A6C4734E}"/>
    <dgm:cxn modelId="{1032291A-3210-412C-A5B4-64CFDF07C29C}" type="presOf" srcId="{68B0ADAA-1952-45A0-B538-452BCD54BE0C}" destId="{5CEBEA18-12A8-4807-A71C-92F9FD68CBFC}" srcOrd="0" destOrd="0" presId="urn:microsoft.com/office/officeart/2005/8/layout/hierarchy1"/>
    <dgm:cxn modelId="{50D7619D-4DBD-4FF3-8AC7-EDBA262B6DAC}" type="presOf" srcId="{8781BCE5-7561-429F-AF2C-BDA015D7A57F}" destId="{25F60612-915B-4C3D-A6AB-7D00B0C07295}" srcOrd="0" destOrd="0" presId="urn:microsoft.com/office/officeart/2005/8/layout/hierarchy1"/>
    <dgm:cxn modelId="{A720AB4F-3BFC-4E07-9D69-F5A0C7A4E179}" srcId="{68B0ADAA-1952-45A0-B538-452BCD54BE0C}" destId="{5C8E7CE0-6C58-497A-9ACB-8BCC24A5B264}" srcOrd="2" destOrd="0" parTransId="{5CA3AD9C-E223-47FB-B814-CC0C2AB162D6}" sibTransId="{6CC05476-C970-41F2-ABBC-1FF376205993}"/>
    <dgm:cxn modelId="{E210EF20-17BE-49A1-9C28-6097A1FB4EEA}" srcId="{68B0ADAA-1952-45A0-B538-452BCD54BE0C}" destId="{061CB71B-11B1-4FCE-A4AC-85C099D70C17}" srcOrd="1" destOrd="0" parTransId="{59769C87-EDD6-4236-BE74-78E4261DD305}" sibTransId="{B9CA9989-3DC2-43C7-BF44-70BF42FF2BB6}"/>
    <dgm:cxn modelId="{206B0349-480B-4CF5-8FC9-A9FE071C00F1}" srcId="{68B0ADAA-1952-45A0-B538-452BCD54BE0C}" destId="{E3D4FDED-DA6A-4678-9A8D-7F4A9BC78324}" srcOrd="4" destOrd="0" parTransId="{58530C12-C0C0-44CD-B199-478D4431088C}" sibTransId="{121AE57C-1AA9-49EC-997A-32A7AA3DE10A}"/>
    <dgm:cxn modelId="{7BAC9E08-50AC-4470-81F6-FCE06CCAED41}" srcId="{68B0ADAA-1952-45A0-B538-452BCD54BE0C}" destId="{50BD0E19-ECA6-4BFC-B858-BEEE8F618A89}" srcOrd="6" destOrd="0" parTransId="{D0A32617-0785-4303-8688-0A2EE6CD9284}" sibTransId="{07B9EF47-6E89-4BD2-8729-8CA3DB625C87}"/>
    <dgm:cxn modelId="{6D09D5E4-ACC9-4887-9344-178A2723CC3E}" type="presOf" srcId="{D300C308-5CD8-4ABB-B4BF-6258E5F95E81}" destId="{B04248BF-A929-465A-B1EC-3A7C8EBCA210}" srcOrd="0" destOrd="0" presId="urn:microsoft.com/office/officeart/2005/8/layout/hierarchy1"/>
    <dgm:cxn modelId="{CCBBFD8B-1783-4C5C-8D5C-2803742D9055}" type="presOf" srcId="{5C8E7CE0-6C58-497A-9ACB-8BCC24A5B264}" destId="{99F42D97-67FF-4EB6-9804-938FFF5B53D2}" srcOrd="0" destOrd="0" presId="urn:microsoft.com/office/officeart/2005/8/layout/hierarchy1"/>
    <dgm:cxn modelId="{6DEA5BC1-A919-4CF5-9B1C-6BC0E85383A9}" type="presOf" srcId="{50BD0E19-ECA6-4BFC-B858-BEEE8F618A89}" destId="{BDEEBC40-5563-43CF-A733-54CDA17C1633}" srcOrd="0" destOrd="0" presId="urn:microsoft.com/office/officeart/2005/8/layout/hierarchy1"/>
    <dgm:cxn modelId="{7BC80C2B-107D-4F09-A3B0-107BBA9221B8}" srcId="{68B0ADAA-1952-45A0-B538-452BCD54BE0C}" destId="{D300C308-5CD8-4ABB-B4BF-6258E5F95E81}" srcOrd="0" destOrd="0" parTransId="{D26437D4-CCA1-4034-92C5-975471F6D990}" sibTransId="{0633ACB6-02F2-4D8D-BFE2-3D6CC47514E8}"/>
    <dgm:cxn modelId="{C095EC7D-AE40-44A1-9E2D-98D34CD064FD}" type="presOf" srcId="{E3D4FDED-DA6A-4678-9A8D-7F4A9BC78324}" destId="{444D0C72-E373-43C9-99D0-DB9EC4738D72}" srcOrd="0" destOrd="0" presId="urn:microsoft.com/office/officeart/2005/8/layout/hierarchy1"/>
    <dgm:cxn modelId="{E728AD7A-0115-45C8-85A4-E1A97EA0118F}" type="presOf" srcId="{BCEAEEEB-74B9-410D-9DC3-F4494D0C15E2}" destId="{F59CC75C-BFD0-47F7-88C9-8FEFA5B3D736}" srcOrd="0" destOrd="0" presId="urn:microsoft.com/office/officeart/2005/8/layout/hierarchy1"/>
    <dgm:cxn modelId="{0F6ADFA4-561A-4108-B584-8B05FCFFED2A}" type="presParOf" srcId="{5CEBEA18-12A8-4807-A71C-92F9FD68CBFC}" destId="{E966CD38-ECB7-43C7-AF44-6C642F90724C}" srcOrd="0" destOrd="0" presId="urn:microsoft.com/office/officeart/2005/8/layout/hierarchy1"/>
    <dgm:cxn modelId="{389DBF3C-1568-48C2-B5C9-5A53A0C6F684}" type="presParOf" srcId="{E966CD38-ECB7-43C7-AF44-6C642F90724C}" destId="{9E106E8D-F34B-4D6D-9FE8-86140ED47E38}" srcOrd="0" destOrd="0" presId="urn:microsoft.com/office/officeart/2005/8/layout/hierarchy1"/>
    <dgm:cxn modelId="{AC2F69E8-8293-4F7D-82EE-8EADF3719898}" type="presParOf" srcId="{9E106E8D-F34B-4D6D-9FE8-86140ED47E38}" destId="{A5D75FF1-2013-446F-A523-3F6B7A27A5A0}" srcOrd="0" destOrd="0" presId="urn:microsoft.com/office/officeart/2005/8/layout/hierarchy1"/>
    <dgm:cxn modelId="{F5F428C6-172F-4400-8FFE-53A1DE3C64A2}" type="presParOf" srcId="{9E106E8D-F34B-4D6D-9FE8-86140ED47E38}" destId="{B04248BF-A929-465A-B1EC-3A7C8EBCA210}" srcOrd="1" destOrd="0" presId="urn:microsoft.com/office/officeart/2005/8/layout/hierarchy1"/>
    <dgm:cxn modelId="{AF329B02-6489-41D1-AB7B-4AD17004FD15}" type="presParOf" srcId="{E966CD38-ECB7-43C7-AF44-6C642F90724C}" destId="{C4AD1D03-A600-483C-A8B5-544DC906392E}" srcOrd="1" destOrd="0" presId="urn:microsoft.com/office/officeart/2005/8/layout/hierarchy1"/>
    <dgm:cxn modelId="{25243311-DF5C-4D78-91AB-EF4AEDB87F28}" type="presParOf" srcId="{5CEBEA18-12A8-4807-A71C-92F9FD68CBFC}" destId="{7029B788-0C95-45C0-93CB-F9F8A61F1D7B}" srcOrd="1" destOrd="0" presId="urn:microsoft.com/office/officeart/2005/8/layout/hierarchy1"/>
    <dgm:cxn modelId="{9FBE36C6-FA7B-4E9F-9F58-6461C2CC9078}" type="presParOf" srcId="{7029B788-0C95-45C0-93CB-F9F8A61F1D7B}" destId="{CE48D14A-2236-47FB-9A6F-A021AF84DC8D}" srcOrd="0" destOrd="0" presId="urn:microsoft.com/office/officeart/2005/8/layout/hierarchy1"/>
    <dgm:cxn modelId="{84794FD2-D361-45B0-AB51-2C9A50D96BBD}" type="presParOf" srcId="{CE48D14A-2236-47FB-9A6F-A021AF84DC8D}" destId="{67FF6FB8-0131-4120-8004-25E562A03268}" srcOrd="0" destOrd="0" presId="urn:microsoft.com/office/officeart/2005/8/layout/hierarchy1"/>
    <dgm:cxn modelId="{04DF5A2D-0984-49C2-939F-49D212351DD5}" type="presParOf" srcId="{CE48D14A-2236-47FB-9A6F-A021AF84DC8D}" destId="{015BBE75-E406-42B1-A2B6-FDEC3036A9E0}" srcOrd="1" destOrd="0" presId="urn:microsoft.com/office/officeart/2005/8/layout/hierarchy1"/>
    <dgm:cxn modelId="{9312350C-6250-4902-9667-599B04B93371}" type="presParOf" srcId="{7029B788-0C95-45C0-93CB-F9F8A61F1D7B}" destId="{92A4741A-B194-4CB1-AF3A-DC60744D5E0F}" srcOrd="1" destOrd="0" presId="urn:microsoft.com/office/officeart/2005/8/layout/hierarchy1"/>
    <dgm:cxn modelId="{72A502A9-CEF0-4AE0-AFB5-CC2B59D8A9E0}" type="presParOf" srcId="{5CEBEA18-12A8-4807-A71C-92F9FD68CBFC}" destId="{89DCCA47-B5B5-45D1-84C3-96525D6B5F92}" srcOrd="2" destOrd="0" presId="urn:microsoft.com/office/officeart/2005/8/layout/hierarchy1"/>
    <dgm:cxn modelId="{7B0E6D92-98A2-4FDA-82BE-7E6D35431E0D}" type="presParOf" srcId="{89DCCA47-B5B5-45D1-84C3-96525D6B5F92}" destId="{827CF461-8700-4CB5-9397-D28F0B5D936A}" srcOrd="0" destOrd="0" presId="urn:microsoft.com/office/officeart/2005/8/layout/hierarchy1"/>
    <dgm:cxn modelId="{70CC78BA-17E5-4800-BBC7-B9843B2C0AFD}" type="presParOf" srcId="{827CF461-8700-4CB5-9397-D28F0B5D936A}" destId="{22B1F465-0FBF-4CE1-A62C-4EC130D147AC}" srcOrd="0" destOrd="0" presId="urn:microsoft.com/office/officeart/2005/8/layout/hierarchy1"/>
    <dgm:cxn modelId="{B978ABBC-561D-4877-9C55-ED3BF7E6F80B}" type="presParOf" srcId="{827CF461-8700-4CB5-9397-D28F0B5D936A}" destId="{99F42D97-67FF-4EB6-9804-938FFF5B53D2}" srcOrd="1" destOrd="0" presId="urn:microsoft.com/office/officeart/2005/8/layout/hierarchy1"/>
    <dgm:cxn modelId="{C06A8D88-2FED-4BB3-B62A-AC759F1664E8}" type="presParOf" srcId="{89DCCA47-B5B5-45D1-84C3-96525D6B5F92}" destId="{BCEA8ECE-90F8-4F6A-9FE2-073A7822F3EB}" srcOrd="1" destOrd="0" presId="urn:microsoft.com/office/officeart/2005/8/layout/hierarchy1"/>
    <dgm:cxn modelId="{21DFEF76-D805-4E2D-B5D0-EC5F40155268}" type="presParOf" srcId="{5CEBEA18-12A8-4807-A71C-92F9FD68CBFC}" destId="{BABD661D-1AF2-4747-BCDA-421DE3FC0968}" srcOrd="3" destOrd="0" presId="urn:microsoft.com/office/officeart/2005/8/layout/hierarchy1"/>
    <dgm:cxn modelId="{B556C815-3BC1-4E63-B4A1-901201AACFCD}" type="presParOf" srcId="{BABD661D-1AF2-4747-BCDA-421DE3FC0968}" destId="{B3ABCA02-30F4-447C-A726-51F8B8697B80}" srcOrd="0" destOrd="0" presId="urn:microsoft.com/office/officeart/2005/8/layout/hierarchy1"/>
    <dgm:cxn modelId="{79484BAD-ABA3-416C-907F-E7A1E18A820F}" type="presParOf" srcId="{B3ABCA02-30F4-447C-A726-51F8B8697B80}" destId="{B8985ACF-2E1B-426D-80D0-A22C64283736}" srcOrd="0" destOrd="0" presId="urn:microsoft.com/office/officeart/2005/8/layout/hierarchy1"/>
    <dgm:cxn modelId="{8CA443C2-61BB-40B9-9EBA-831CD1B729C3}" type="presParOf" srcId="{B3ABCA02-30F4-447C-A726-51F8B8697B80}" destId="{F59CC75C-BFD0-47F7-88C9-8FEFA5B3D736}" srcOrd="1" destOrd="0" presId="urn:microsoft.com/office/officeart/2005/8/layout/hierarchy1"/>
    <dgm:cxn modelId="{0A1E37C5-3C63-49A1-B49E-A5491F14330A}" type="presParOf" srcId="{BABD661D-1AF2-4747-BCDA-421DE3FC0968}" destId="{8013DEFB-7C28-473C-A9D4-C5BB26AF124D}" srcOrd="1" destOrd="0" presId="urn:microsoft.com/office/officeart/2005/8/layout/hierarchy1"/>
    <dgm:cxn modelId="{7E1D256D-9A94-4047-9D72-88F0E4E39C54}" type="presParOf" srcId="{5CEBEA18-12A8-4807-A71C-92F9FD68CBFC}" destId="{A091BE85-E86B-43EA-8D3D-84FF36919EFE}" srcOrd="4" destOrd="0" presId="urn:microsoft.com/office/officeart/2005/8/layout/hierarchy1"/>
    <dgm:cxn modelId="{90CABAF9-5552-40BE-B6F1-871D1ADDD8C9}" type="presParOf" srcId="{A091BE85-E86B-43EA-8D3D-84FF36919EFE}" destId="{ADB4CFC7-D7B5-4EB7-8FC0-DB69803B92A3}" srcOrd="0" destOrd="0" presId="urn:microsoft.com/office/officeart/2005/8/layout/hierarchy1"/>
    <dgm:cxn modelId="{1127D208-EB66-4211-A3D6-1793D18EE592}" type="presParOf" srcId="{ADB4CFC7-D7B5-4EB7-8FC0-DB69803B92A3}" destId="{99B4C9A7-BEC4-4AF9-B843-EEDE0BDEC66B}" srcOrd="0" destOrd="0" presId="urn:microsoft.com/office/officeart/2005/8/layout/hierarchy1"/>
    <dgm:cxn modelId="{16DB8B71-CFB8-453A-96C3-E9E2380ECAA8}" type="presParOf" srcId="{ADB4CFC7-D7B5-4EB7-8FC0-DB69803B92A3}" destId="{444D0C72-E373-43C9-99D0-DB9EC4738D72}" srcOrd="1" destOrd="0" presId="urn:microsoft.com/office/officeart/2005/8/layout/hierarchy1"/>
    <dgm:cxn modelId="{F7746C8F-7038-4B1D-9F36-A64161FD1C53}" type="presParOf" srcId="{A091BE85-E86B-43EA-8D3D-84FF36919EFE}" destId="{85B1D74E-5CEF-491A-AAC8-39240E3BF338}" srcOrd="1" destOrd="0" presId="urn:microsoft.com/office/officeart/2005/8/layout/hierarchy1"/>
    <dgm:cxn modelId="{57E5F05B-92F7-4557-B2B1-A22E381C5E6D}" type="presParOf" srcId="{5CEBEA18-12A8-4807-A71C-92F9FD68CBFC}" destId="{202EB20D-6A98-447D-BD6F-337DAE4D018A}" srcOrd="5" destOrd="0" presId="urn:microsoft.com/office/officeart/2005/8/layout/hierarchy1"/>
    <dgm:cxn modelId="{6368AEA1-23A1-48D5-9992-349556D1F84D}" type="presParOf" srcId="{202EB20D-6A98-447D-BD6F-337DAE4D018A}" destId="{8F9F1D80-C4A1-4EC5-9EAE-0D1A5770FA4D}" srcOrd="0" destOrd="0" presId="urn:microsoft.com/office/officeart/2005/8/layout/hierarchy1"/>
    <dgm:cxn modelId="{94EE39BE-1924-47EE-A3F0-C8642AF69E6F}" type="presParOf" srcId="{8F9F1D80-C4A1-4EC5-9EAE-0D1A5770FA4D}" destId="{844EF29C-4CB9-4B76-8F82-8C9634500FC5}" srcOrd="0" destOrd="0" presId="urn:microsoft.com/office/officeart/2005/8/layout/hierarchy1"/>
    <dgm:cxn modelId="{01F0E15B-CE26-4231-8356-14BCE8ABB50B}" type="presParOf" srcId="{8F9F1D80-C4A1-4EC5-9EAE-0D1A5770FA4D}" destId="{25F60612-915B-4C3D-A6AB-7D00B0C07295}" srcOrd="1" destOrd="0" presId="urn:microsoft.com/office/officeart/2005/8/layout/hierarchy1"/>
    <dgm:cxn modelId="{7F5EB63F-A4DE-47EF-81D9-7AC004131752}" type="presParOf" srcId="{202EB20D-6A98-447D-BD6F-337DAE4D018A}" destId="{DAAD98A4-C361-4D9C-B401-6A28F0AC7368}" srcOrd="1" destOrd="0" presId="urn:microsoft.com/office/officeart/2005/8/layout/hierarchy1"/>
    <dgm:cxn modelId="{88C92545-BB61-468A-A4A6-65B533C8C7B4}" type="presParOf" srcId="{5CEBEA18-12A8-4807-A71C-92F9FD68CBFC}" destId="{BC253DE5-952C-4856-A9C5-D6E41A1B5276}" srcOrd="6" destOrd="0" presId="urn:microsoft.com/office/officeart/2005/8/layout/hierarchy1"/>
    <dgm:cxn modelId="{5C74DBB8-47D1-42E2-AA07-3C68CDA59AEA}" type="presParOf" srcId="{BC253DE5-952C-4856-A9C5-D6E41A1B5276}" destId="{51F93BE1-E301-4BBA-B325-B934AE362ECF}" srcOrd="0" destOrd="0" presId="urn:microsoft.com/office/officeart/2005/8/layout/hierarchy1"/>
    <dgm:cxn modelId="{EAD2F2BF-C309-40BD-8D68-8A685FEE2BE0}" type="presParOf" srcId="{51F93BE1-E301-4BBA-B325-B934AE362ECF}" destId="{7CFFDC95-2162-4F3B-A28C-FD3289F0C868}" srcOrd="0" destOrd="0" presId="urn:microsoft.com/office/officeart/2005/8/layout/hierarchy1"/>
    <dgm:cxn modelId="{C8F13089-5DF1-4DAB-9C90-4AB594F2B87C}" type="presParOf" srcId="{51F93BE1-E301-4BBA-B325-B934AE362ECF}" destId="{BDEEBC40-5563-43CF-A733-54CDA17C1633}" srcOrd="1" destOrd="0" presId="urn:microsoft.com/office/officeart/2005/8/layout/hierarchy1"/>
    <dgm:cxn modelId="{E8C6B2BB-4B17-4E2B-9FA9-939CC5A5C6E3}" type="presParOf" srcId="{BC253DE5-952C-4856-A9C5-D6E41A1B5276}" destId="{352ED5C9-8C96-4563-92C9-246D4C03FBB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75FF1-2013-446F-A523-3F6B7A27A5A0}">
      <dsp:nvSpPr>
        <dsp:cNvPr id="0" name=""/>
        <dsp:cNvSpPr/>
      </dsp:nvSpPr>
      <dsp:spPr>
        <a:xfrm>
          <a:off x="7166" y="1891012"/>
          <a:ext cx="963836" cy="612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248BF-A929-465A-B1EC-3A7C8EBCA210}">
      <dsp:nvSpPr>
        <dsp:cNvPr id="0" name=""/>
        <dsp:cNvSpPr/>
      </dsp:nvSpPr>
      <dsp:spPr>
        <a:xfrm>
          <a:off x="114259" y="1992750"/>
          <a:ext cx="963836" cy="612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Highest amounts in </a:t>
          </a:r>
          <a:r>
            <a:rPr lang="en-US" sz="1600" b="1" i="1" kern="1200" dirty="0" smtClean="0">
              <a:solidFill>
                <a:srgbClr val="FF0000"/>
              </a:solidFill>
            </a:rPr>
            <a:t>mast cells  </a:t>
          </a:r>
          <a:endParaRPr lang="en-US" sz="1600" b="1" i="1" kern="1200" dirty="0">
            <a:solidFill>
              <a:srgbClr val="FF0000"/>
            </a:solidFill>
          </a:endParaRPr>
        </a:p>
      </dsp:txBody>
      <dsp:txXfrm>
        <a:off x="132185" y="2010676"/>
        <a:ext cx="927984" cy="576184"/>
      </dsp:txXfrm>
    </dsp:sp>
    <dsp:sp modelId="{67FF6FB8-0131-4120-8004-25E562A03268}">
      <dsp:nvSpPr>
        <dsp:cNvPr id="0" name=""/>
        <dsp:cNvSpPr/>
      </dsp:nvSpPr>
      <dsp:spPr>
        <a:xfrm>
          <a:off x="1185189" y="1891012"/>
          <a:ext cx="963836" cy="612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BBE75-E406-42B1-A2B6-FDEC3036A9E0}">
      <dsp:nvSpPr>
        <dsp:cNvPr id="0" name=""/>
        <dsp:cNvSpPr/>
      </dsp:nvSpPr>
      <dsp:spPr>
        <a:xfrm>
          <a:off x="1292282" y="1992750"/>
          <a:ext cx="963836" cy="612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Basophils</a:t>
          </a:r>
          <a:endParaRPr lang="en-US" sz="1600" b="1" kern="1200" dirty="0"/>
        </a:p>
      </dsp:txBody>
      <dsp:txXfrm>
        <a:off x="1310208" y="2010676"/>
        <a:ext cx="927984" cy="576184"/>
      </dsp:txXfrm>
    </dsp:sp>
    <dsp:sp modelId="{22B1F465-0FBF-4CE1-A62C-4EC130D147AC}">
      <dsp:nvSpPr>
        <dsp:cNvPr id="0" name=""/>
        <dsp:cNvSpPr/>
      </dsp:nvSpPr>
      <dsp:spPr>
        <a:xfrm>
          <a:off x="2363212" y="1891012"/>
          <a:ext cx="963836" cy="612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42D97-67FF-4EB6-9804-938FFF5B53D2}">
      <dsp:nvSpPr>
        <dsp:cNvPr id="0" name=""/>
        <dsp:cNvSpPr/>
      </dsp:nvSpPr>
      <dsp:spPr>
        <a:xfrm>
          <a:off x="2470305" y="1992750"/>
          <a:ext cx="963836" cy="612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Skin</a:t>
          </a:r>
          <a:endParaRPr lang="en-US" sz="1600" kern="1200" dirty="0"/>
        </a:p>
      </dsp:txBody>
      <dsp:txXfrm>
        <a:off x="2488231" y="2010676"/>
        <a:ext cx="927984" cy="576184"/>
      </dsp:txXfrm>
    </dsp:sp>
    <dsp:sp modelId="{B8985ACF-2E1B-426D-80D0-A22C64283736}">
      <dsp:nvSpPr>
        <dsp:cNvPr id="0" name=""/>
        <dsp:cNvSpPr/>
      </dsp:nvSpPr>
      <dsp:spPr>
        <a:xfrm>
          <a:off x="3541235" y="1891012"/>
          <a:ext cx="963836" cy="612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CC75C-BFD0-47F7-88C9-8FEFA5B3D736}">
      <dsp:nvSpPr>
        <dsp:cNvPr id="0" name=""/>
        <dsp:cNvSpPr/>
      </dsp:nvSpPr>
      <dsp:spPr>
        <a:xfrm>
          <a:off x="3648328" y="1992750"/>
          <a:ext cx="963836" cy="612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Lung</a:t>
          </a:r>
          <a:endParaRPr lang="en-US" sz="1600" kern="1200" dirty="0"/>
        </a:p>
      </dsp:txBody>
      <dsp:txXfrm>
        <a:off x="3666254" y="2010676"/>
        <a:ext cx="927984" cy="576184"/>
      </dsp:txXfrm>
    </dsp:sp>
    <dsp:sp modelId="{99B4C9A7-BEC4-4AF9-B843-EEDE0BDEC66B}">
      <dsp:nvSpPr>
        <dsp:cNvPr id="0" name=""/>
        <dsp:cNvSpPr/>
      </dsp:nvSpPr>
      <dsp:spPr>
        <a:xfrm>
          <a:off x="4719257" y="1891012"/>
          <a:ext cx="963836" cy="612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D0C72-E373-43C9-99D0-DB9EC4738D72}">
      <dsp:nvSpPr>
        <dsp:cNvPr id="0" name=""/>
        <dsp:cNvSpPr/>
      </dsp:nvSpPr>
      <dsp:spPr>
        <a:xfrm>
          <a:off x="4826350" y="1992750"/>
          <a:ext cx="963836" cy="612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Intestinal mucosa </a:t>
          </a:r>
          <a:endParaRPr lang="en-US" sz="1600" kern="1200" dirty="0"/>
        </a:p>
      </dsp:txBody>
      <dsp:txXfrm>
        <a:off x="4844276" y="2010676"/>
        <a:ext cx="927984" cy="576184"/>
      </dsp:txXfrm>
    </dsp:sp>
    <dsp:sp modelId="{844EF29C-4CB9-4B76-8F82-8C9634500FC5}">
      <dsp:nvSpPr>
        <dsp:cNvPr id="0" name=""/>
        <dsp:cNvSpPr/>
      </dsp:nvSpPr>
      <dsp:spPr>
        <a:xfrm>
          <a:off x="5897280" y="1891012"/>
          <a:ext cx="963836" cy="612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60612-915B-4C3D-A6AB-7D00B0C07295}">
      <dsp:nvSpPr>
        <dsp:cNvPr id="0" name=""/>
        <dsp:cNvSpPr/>
      </dsp:nvSpPr>
      <dsp:spPr>
        <a:xfrm>
          <a:off x="6004373" y="1992750"/>
          <a:ext cx="963836" cy="612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Stomach</a:t>
          </a:r>
          <a:endParaRPr lang="en-US" sz="1600" kern="1200" dirty="0"/>
        </a:p>
      </dsp:txBody>
      <dsp:txXfrm>
        <a:off x="6022299" y="2010676"/>
        <a:ext cx="927984" cy="576184"/>
      </dsp:txXfrm>
    </dsp:sp>
    <dsp:sp modelId="{7CFFDC95-2162-4F3B-A28C-FD3289F0C868}">
      <dsp:nvSpPr>
        <dsp:cNvPr id="0" name=""/>
        <dsp:cNvSpPr/>
      </dsp:nvSpPr>
      <dsp:spPr>
        <a:xfrm>
          <a:off x="7075303" y="1891012"/>
          <a:ext cx="963836" cy="612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EBC40-5563-43CF-A733-54CDA17C1633}">
      <dsp:nvSpPr>
        <dsp:cNvPr id="0" name=""/>
        <dsp:cNvSpPr/>
      </dsp:nvSpPr>
      <dsp:spPr>
        <a:xfrm>
          <a:off x="7182396" y="1992750"/>
          <a:ext cx="963836" cy="612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Brain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>
        <a:off x="7200322" y="2010676"/>
        <a:ext cx="927984" cy="576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D1692-96A3-4862-9315-0822C2D3C8AD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FCE96-AE9E-4B71-8338-6286D84BC6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2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54C531-3198-423F-B274-244F27B500B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34AC31-773D-4BB9-9149-D637F27D17B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C6B235-C90D-48E4-B281-CF573A477D2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31D018-D88A-4E06-AB2F-A1C5FCB1F75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4815E3-7BC8-4DC8-9A36-0F1599B2ABA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0F03-9520-4AC4-AA05-682CA5E25008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7E460-D750-4CC6-A066-97E65835A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0F03-9520-4AC4-AA05-682CA5E25008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7E460-D750-4CC6-A066-97E65835A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0F03-9520-4AC4-AA05-682CA5E25008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7E460-D750-4CC6-A066-97E65835A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0F03-9520-4AC4-AA05-682CA5E25008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7E460-D750-4CC6-A066-97E65835A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0F03-9520-4AC4-AA05-682CA5E25008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7E460-D750-4CC6-A066-97E65835A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0F03-9520-4AC4-AA05-682CA5E25008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7E460-D750-4CC6-A066-97E65835A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0F03-9520-4AC4-AA05-682CA5E25008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7E460-D750-4CC6-A066-97E65835A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0F03-9520-4AC4-AA05-682CA5E25008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7E460-D750-4CC6-A066-97E65835A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0F03-9520-4AC4-AA05-682CA5E25008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7E460-D750-4CC6-A066-97E65835A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0F03-9520-4AC4-AA05-682CA5E25008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7E460-D750-4CC6-A066-97E65835A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0F03-9520-4AC4-AA05-682CA5E25008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7E460-D750-4CC6-A066-97E65835A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50F03-9520-4AC4-AA05-682CA5E25008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7E460-D750-4CC6-A066-97E65835A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medical-dictionary.thefreedictionary.com/abortion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772400" cy="1828799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Wide Latin" pitchFamily="18" charset="0"/>
              </a:rPr>
              <a:t>Autocrine</a:t>
            </a:r>
            <a:r>
              <a:rPr lang="en-US" sz="3200" dirty="0" smtClean="0">
                <a:solidFill>
                  <a:srgbClr val="C00000"/>
                </a:solidFill>
                <a:latin typeface="Wide Latin" pitchFamily="18" charset="0"/>
              </a:rPr>
              <a:t> and </a:t>
            </a:r>
            <a:r>
              <a:rPr lang="en-US" sz="3200" dirty="0" err="1" smtClean="0">
                <a:solidFill>
                  <a:srgbClr val="C00000"/>
                </a:solidFill>
                <a:latin typeface="Wide Latin" pitchFamily="18" charset="0"/>
              </a:rPr>
              <a:t>Paracrine</a:t>
            </a:r>
            <a:r>
              <a:rPr lang="en-US" sz="3200" dirty="0" smtClean="0">
                <a:solidFill>
                  <a:srgbClr val="C00000"/>
                </a:solidFill>
                <a:latin typeface="Wide Latin" pitchFamily="18" charset="0"/>
              </a:rPr>
              <a:t> mediators and their </a:t>
            </a:r>
            <a:r>
              <a:rPr lang="en-US" sz="3200" dirty="0" smtClean="0">
                <a:solidFill>
                  <a:srgbClr val="7030A0"/>
                </a:solidFill>
                <a:latin typeface="Wide Latin" pitchFamily="18" charset="0"/>
              </a:rPr>
              <a:t>antagonists</a:t>
            </a:r>
            <a:endParaRPr lang="en-US" sz="3200" dirty="0">
              <a:solidFill>
                <a:srgbClr val="7030A0"/>
              </a:solidFill>
              <a:latin typeface="Wide Lati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1800" dirty="0" err="1" smtClean="0">
                <a:solidFill>
                  <a:srgbClr val="0070C0"/>
                </a:solidFill>
                <a:latin typeface="Wide Latin" pitchFamily="18" charset="0"/>
              </a:rPr>
              <a:t>Dr.Abdul</a:t>
            </a:r>
            <a:r>
              <a:rPr lang="en-US" sz="1800" dirty="0" smtClean="0">
                <a:solidFill>
                  <a:srgbClr val="0070C0"/>
                </a:solidFill>
                <a:latin typeface="Wide Latin" pitchFamily="18" charset="0"/>
              </a:rPr>
              <a:t> latif Mahesar</a:t>
            </a:r>
          </a:p>
          <a:p>
            <a:pPr algn="r"/>
            <a:r>
              <a:rPr lang="en-US" sz="1800" dirty="0" smtClean="0">
                <a:solidFill>
                  <a:srgbClr val="0070C0"/>
                </a:solidFill>
                <a:latin typeface="Wide Latin" pitchFamily="18" charset="0"/>
              </a:rPr>
              <a:t>Pharmacology</a:t>
            </a:r>
            <a:r>
              <a:rPr lang="en-US" sz="1800" dirty="0" smtClean="0">
                <a:solidFill>
                  <a:srgbClr val="92D050"/>
                </a:solidFill>
                <a:latin typeface="Wide Latin" pitchFamily="18" charset="0"/>
              </a:rPr>
              <a:t>.</a:t>
            </a:r>
          </a:p>
          <a:p>
            <a:pPr algn="r"/>
            <a:endParaRPr lang="en-US" sz="1800" dirty="0">
              <a:solidFill>
                <a:srgbClr val="92D050"/>
              </a:solidFill>
              <a:latin typeface="Wide Latin" pitchFamily="18" charset="0"/>
            </a:endParaRPr>
          </a:p>
          <a:p>
            <a:pPr algn="r"/>
            <a:r>
              <a:rPr lang="en-US" sz="1800" dirty="0" smtClean="0">
                <a:solidFill>
                  <a:schemeClr val="tx1"/>
                </a:solidFill>
                <a:latin typeface="Wide Latin" pitchFamily="18" charset="0"/>
              </a:rPr>
              <a:t>2015</a:t>
            </a:r>
            <a:endParaRPr lang="en-US" sz="1800" dirty="0">
              <a:solidFill>
                <a:schemeClr val="tx1"/>
              </a:solidFill>
              <a:latin typeface="Wide Lati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153400" cy="25146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Histamine receptors antagonists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10000"/>
          </a:bodyPr>
          <a:lstStyle/>
          <a:p>
            <a:pPr algn="l">
              <a:buFont typeface="Wingdings" pitchFamily="2" charset="2"/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Physiologic </a:t>
            </a:r>
            <a:r>
              <a:rPr lang="en-US" b="1" i="1" dirty="0" err="1" smtClean="0">
                <a:solidFill>
                  <a:srgbClr val="FF0000"/>
                </a:solidFill>
              </a:rPr>
              <a:t>antagonists:its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effects can be reduced by physiologic antagonism such as epinephrine which acts on different receptors but produces effects opposite to histamine especially in anaphylaxis.</a:t>
            </a:r>
          </a:p>
          <a:p>
            <a:pPr algn="l">
              <a:buFont typeface="Wingdings" pitchFamily="2" charset="2"/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Specific receptor blockage</a:t>
            </a:r>
            <a:r>
              <a:rPr lang="en-US" dirty="0" smtClean="0"/>
              <a:t>: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/>
              <a:t>Of Blocking of histamine receptors.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/>
              <a:t>Specific histamine blockers are indicated  in particular receptor stimulations.</a:t>
            </a:r>
          </a:p>
          <a:p>
            <a:pPr algn="l">
              <a:buFont typeface="Wingdings" pitchFamily="2" charset="2"/>
              <a:buNone/>
            </a:pPr>
            <a:endParaRPr lang="en-US" dirty="0" smtClean="0"/>
          </a:p>
          <a:p>
            <a:pPr algn="l">
              <a:buFont typeface="Wingdings" pitchFamily="2" charset="2"/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l"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First generation H1 receptor Blockers</a:t>
            </a:r>
            <a:r>
              <a:rPr lang="en-US" dirty="0" smtClean="0"/>
              <a:t>.</a:t>
            </a:r>
          </a:p>
          <a:p>
            <a:pPr algn="l">
              <a:buFont typeface="Wingdings" pitchFamily="2" charset="2"/>
              <a:buNone/>
            </a:pPr>
            <a:r>
              <a:rPr lang="en-US" dirty="0" err="1" smtClean="0"/>
              <a:t>Diphenhydramine</a:t>
            </a:r>
            <a:r>
              <a:rPr lang="en-US" dirty="0" smtClean="0"/>
              <a:t> ,</a:t>
            </a:r>
          </a:p>
          <a:p>
            <a:pPr algn="l">
              <a:buFont typeface="Wingdings" pitchFamily="2" charset="2"/>
              <a:buNone/>
            </a:pPr>
            <a:r>
              <a:rPr lang="en-US" dirty="0" err="1" smtClean="0"/>
              <a:t>cyclizine</a:t>
            </a:r>
            <a:r>
              <a:rPr lang="en-US" dirty="0" smtClean="0"/>
              <a:t> ,</a:t>
            </a:r>
          </a:p>
          <a:p>
            <a:pPr algn="l">
              <a:buFont typeface="Wingdings" pitchFamily="2" charset="2"/>
              <a:buNone/>
            </a:pPr>
            <a:r>
              <a:rPr lang="en-US" dirty="0" err="1" smtClean="0"/>
              <a:t>promethazine</a:t>
            </a:r>
            <a:endParaRPr lang="en-US" dirty="0" smtClean="0"/>
          </a:p>
          <a:p>
            <a:pPr algn="l"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Second generation H1 receptor blockers</a:t>
            </a:r>
          </a:p>
          <a:p>
            <a:pPr algn="l">
              <a:buFont typeface="Wingdings" pitchFamily="2" charset="2"/>
              <a:buNone/>
            </a:pPr>
            <a:r>
              <a:rPr lang="en-US" dirty="0" err="1" smtClean="0"/>
              <a:t>Loratidine</a:t>
            </a:r>
            <a:endParaRPr lang="en-US" dirty="0" smtClean="0"/>
          </a:p>
          <a:p>
            <a:pPr algn="l">
              <a:buFont typeface="Wingdings" pitchFamily="2" charset="2"/>
              <a:buNone/>
            </a:pPr>
            <a:r>
              <a:rPr lang="en-US" dirty="0" err="1" smtClean="0"/>
              <a:t>Citrizine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228600"/>
            <a:ext cx="4392612" cy="6229350"/>
            <a:chOff x="0" y="0"/>
            <a:chExt cx="2016" cy="4320"/>
          </a:xfrm>
          <a:blipFill>
            <a:blip r:embed="rId2"/>
            <a:tile tx="0" ty="0" sx="100000" sy="100000" flip="none" algn="tl"/>
          </a:blipFill>
        </p:grpSpPr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14325" y="433388"/>
            <a:ext cx="3043238" cy="1816100"/>
          </a:xfrm>
          <a:prstGeom prst="rect">
            <a:avLst/>
          </a:prstGeom>
          <a:solidFill>
            <a:srgbClr val="575AD5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63500" dir="5400000" algn="ctr" rotWithShape="0">
                    <a:srgbClr val="00206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50800" dist="63500" dir="5400000" algn="ctr" rotWithShape="0">
                    <a:srgbClr val="002060"/>
                  </a:outerShdw>
                </a:effectLst>
              </a:rPr>
              <a:t>Diphenhydramin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5400000" algn="ctr" rotWithShape="0">
                  <a:srgbClr val="002060"/>
                </a:outerShdw>
              </a:effectLst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63500" dir="5400000" algn="ctr" rotWithShape="0">
                    <a:srgbClr val="002060"/>
                  </a:outerShdw>
                </a:effectLst>
              </a:rPr>
              <a:t>(First generation)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2938" y="1473200"/>
            <a:ext cx="8143875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600" b="1">
                <a:solidFill>
                  <a:srgbClr val="FF0000"/>
                </a:solidFill>
                <a:latin typeface="Arial Narrow" pitchFamily="34" charset="0"/>
              </a:rPr>
              <a:t>		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lang="en-US" sz="2600" b="1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3200" b="1">
                <a:solidFill>
                  <a:srgbClr val="FF0000"/>
                </a:solidFill>
                <a:latin typeface="Arial Narrow" pitchFamily="34" charset="0"/>
              </a:rPr>
              <a:t>        Has a  Sedating effect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3200" b="1">
                <a:solidFill>
                  <a:srgbClr val="FF0000"/>
                </a:solidFill>
                <a:latin typeface="Arial Narrow" pitchFamily="34" charset="0"/>
              </a:rPr>
              <a:t>Clinical uses :</a:t>
            </a:r>
          </a:p>
          <a:p>
            <a:pPr marL="342900" indent="-342900">
              <a:spcBef>
                <a:spcPct val="20000"/>
              </a:spcBef>
            </a:pPr>
            <a:endParaRPr lang="en-US" sz="2600" b="1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600" b="1">
                <a:solidFill>
                  <a:srgbClr val="0070C0"/>
                </a:solidFill>
                <a:latin typeface="Arial Narrow" pitchFamily="34" charset="0"/>
              </a:rPr>
              <a:t>Insomnia 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600" b="1">
                <a:solidFill>
                  <a:srgbClr val="0070C0"/>
                </a:solidFill>
                <a:latin typeface="Arial Narrow" pitchFamily="34" charset="0"/>
              </a:rPr>
              <a:t>Motion sickness 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6629400" y="685800"/>
            <a:ext cx="2038350" cy="8302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6600FF"/>
            </a:solidFill>
          </a:ln>
          <a:effectLst>
            <a:outerShdw blurRad="50800" dist="50800" dir="5400000" sx="94000" sy="94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2E31B8"/>
                </a:solidFill>
                <a:latin typeface="Arial Narrow" pitchFamily="34" charset="0"/>
              </a:rPr>
              <a:t>H</a:t>
            </a:r>
            <a:r>
              <a:rPr lang="en-US" sz="2400" b="1" baseline="-25000" dirty="0">
                <a:solidFill>
                  <a:srgbClr val="2E31B8"/>
                </a:solidFill>
                <a:latin typeface="Arial Narrow" pitchFamily="34" charset="0"/>
              </a:rPr>
              <a:t>1</a:t>
            </a:r>
            <a:r>
              <a:rPr lang="en-US" sz="2400" b="1" dirty="0">
                <a:solidFill>
                  <a:srgbClr val="2E31B8"/>
                </a:solidFill>
                <a:latin typeface="Arial Narrow" pitchFamily="34" charset="0"/>
              </a:rPr>
              <a:t> antagonists ( Blockers )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221544"/>
            <a:ext cx="4392612" cy="6229350"/>
            <a:chOff x="0" y="0"/>
            <a:chExt cx="2016" cy="4320"/>
          </a:xfrm>
          <a:blipFill>
            <a:blip r:embed="rId2"/>
            <a:tile tx="0" ty="0" sx="100000" sy="100000" flip="none" algn="tl"/>
          </a:blipFill>
        </p:grpSpPr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14325" y="433388"/>
            <a:ext cx="3043238" cy="1384300"/>
          </a:xfrm>
          <a:prstGeom prst="rect">
            <a:avLst/>
          </a:prstGeom>
          <a:solidFill>
            <a:srgbClr val="575AD5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63500" dir="5400000" algn="ctr" rotWithShape="0">
                    <a:srgbClr val="00206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50800" dist="63500" dir="5400000" algn="ctr" rotWithShape="0">
                    <a:srgbClr val="002060"/>
                  </a:outerShdw>
                </a:effectLst>
              </a:rPr>
              <a:t>Loratadine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63500" dir="5400000" algn="ctr" rotWithShape="0">
                    <a:srgbClr val="002060"/>
                  </a:outerShdw>
                </a:effectLst>
              </a:rPr>
              <a:t>  (Second generation)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2938" y="1473200"/>
            <a:ext cx="8143875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600" b="1" dirty="0">
                <a:solidFill>
                  <a:srgbClr val="FF0000"/>
                </a:solidFill>
                <a:latin typeface="Arial Narrow" pitchFamily="34" charset="0"/>
              </a:rPr>
              <a:t>		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  <a:defRPr/>
            </a:pPr>
            <a:endParaRPr lang="en-US" sz="2600" b="1" dirty="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3600" b="1" dirty="0">
                <a:solidFill>
                  <a:srgbClr val="7030A0"/>
                </a:solidFill>
                <a:latin typeface="Arial Narrow" pitchFamily="34" charset="0"/>
              </a:rPr>
              <a:t>Non-sedating effect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  <a:t>Clinical uses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600" b="1" dirty="0">
                <a:latin typeface="Arial Narrow" pitchFamily="34" charset="0"/>
              </a:rPr>
              <a:t>Allergic conditions as :</a:t>
            </a:r>
            <a:endParaRPr lang="en-US" sz="2600" b="1" dirty="0">
              <a:solidFill>
                <a:srgbClr val="FF0000"/>
              </a:solidFill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600" b="1" dirty="0">
                <a:latin typeface="Arial Narrow" pitchFamily="34" charset="0"/>
              </a:rPr>
              <a:t> 			allergic rhinitis </a:t>
            </a:r>
          </a:p>
          <a:p>
            <a:pPr marL="3086100" lvl="6" indent="-34290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600" b="1" dirty="0">
                <a:latin typeface="Arial Narrow" pitchFamily="34" charset="0"/>
              </a:rPr>
              <a:t>Conjunctivitis</a:t>
            </a:r>
          </a:p>
          <a:p>
            <a:pPr marL="3543300" lvl="7" indent="-34290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600" b="1" dirty="0" err="1">
                <a:latin typeface="Arial Narrow" pitchFamily="34" charset="0"/>
              </a:rPr>
              <a:t>Urticaria</a:t>
            </a:r>
            <a:endParaRPr lang="en-US" sz="2600" b="1" dirty="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600" b="1" dirty="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600" b="1" dirty="0"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6686550" y="857250"/>
            <a:ext cx="203835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6600FF"/>
            </a:solidFill>
          </a:ln>
          <a:effectLst>
            <a:outerShdw blurRad="50800" dist="50800" dir="5400000" sx="94000" sy="94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2E31B8"/>
                </a:solidFill>
                <a:latin typeface="Arial Narrow" pitchFamily="34" charset="0"/>
              </a:rPr>
              <a:t>H</a:t>
            </a:r>
            <a:r>
              <a:rPr lang="en-US" sz="2400" b="1" baseline="-25000" dirty="0">
                <a:solidFill>
                  <a:srgbClr val="2E31B8"/>
                </a:solidFill>
                <a:latin typeface="Arial Narrow" pitchFamily="34" charset="0"/>
              </a:rPr>
              <a:t>1</a:t>
            </a:r>
            <a:r>
              <a:rPr lang="en-US" sz="2400" b="1" dirty="0">
                <a:solidFill>
                  <a:srgbClr val="2E31B8"/>
                </a:solidFill>
                <a:latin typeface="Arial Narrow" pitchFamily="34" charset="0"/>
              </a:rPr>
              <a:t> antagonists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221544"/>
            <a:ext cx="4392612" cy="6229350"/>
            <a:chOff x="0" y="0"/>
            <a:chExt cx="2016" cy="4320"/>
          </a:xfrm>
          <a:blipFill>
            <a:blip r:embed="rId2"/>
            <a:tile tx="0" ty="0" sx="100000" sy="100000" flip="none" algn="tl"/>
          </a:blipFill>
        </p:grpSpPr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14325" y="433388"/>
            <a:ext cx="3043238" cy="523875"/>
          </a:xfrm>
          <a:prstGeom prst="rect">
            <a:avLst/>
          </a:prstGeom>
          <a:solidFill>
            <a:srgbClr val="575AD5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63500" dir="5400000" algn="ctr" rotWithShape="0">
                    <a:srgbClr val="00206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50800" dist="63500" dir="5400000" algn="ctr" rotWithShape="0">
                    <a:srgbClr val="002060"/>
                  </a:outerShdw>
                </a:effectLst>
              </a:rPr>
              <a:t>Cimetidine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5400000" algn="ctr" rotWithShape="0">
                  <a:srgbClr val="002060"/>
                </a:outerShdw>
              </a:effectLst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2938" y="2133600"/>
            <a:ext cx="814387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4000" b="1" dirty="0">
                <a:latin typeface="Arial Narrow" pitchFamily="34" charset="0"/>
              </a:rPr>
              <a:t> </a:t>
            </a:r>
            <a:r>
              <a:rPr lang="en-US" sz="2800" b="1" dirty="0" smtClean="0">
                <a:latin typeface="Times" pitchFamily="18" charset="0"/>
              </a:rPr>
              <a:t>Histamine plays an important role in the formation and </a:t>
            </a:r>
            <a:r>
              <a:rPr lang="en-US" sz="2800" b="1" dirty="0" err="1" smtClean="0">
                <a:latin typeface="Times" pitchFamily="18" charset="0"/>
              </a:rPr>
              <a:t>secrtion</a:t>
            </a:r>
            <a:r>
              <a:rPr lang="en-US" sz="2800" b="1" dirty="0" smtClean="0">
                <a:latin typeface="Times" pitchFamily="18" charset="0"/>
              </a:rPr>
              <a:t> of </a:t>
            </a:r>
            <a:r>
              <a:rPr lang="en-US" sz="2800" b="1" dirty="0" err="1" smtClean="0">
                <a:latin typeface="Times" pitchFamily="18" charset="0"/>
              </a:rPr>
              <a:t>HCl</a:t>
            </a:r>
            <a:r>
              <a:rPr lang="en-US" sz="2800" b="1" dirty="0" smtClean="0">
                <a:latin typeface="Times" pitchFamily="18" charset="0"/>
              </a:rPr>
              <a:t> by the activity of H2 receptors. Blocker of H</a:t>
            </a:r>
            <a:r>
              <a:rPr lang="en-US" sz="2400" b="1" dirty="0" smtClean="0">
                <a:latin typeface="Times" pitchFamily="18" charset="0"/>
              </a:rPr>
              <a:t>2</a:t>
            </a:r>
            <a:r>
              <a:rPr lang="en-US" sz="2800" b="1" dirty="0" smtClean="0">
                <a:latin typeface="Times" pitchFamily="18" charset="0"/>
              </a:rPr>
              <a:t> receptors inhibit </a:t>
            </a:r>
            <a:r>
              <a:rPr lang="en-US" sz="2800" b="1" dirty="0">
                <a:latin typeface="Times" pitchFamily="18" charset="0"/>
              </a:rPr>
              <a:t>of gastric acid secretion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4000" b="1" dirty="0">
                <a:latin typeface="Arial Narrow" pitchFamily="34" charset="0"/>
              </a:rPr>
              <a:t>   </a:t>
            </a:r>
            <a:r>
              <a:rPr lang="en-US" sz="4000" b="1" dirty="0">
                <a:solidFill>
                  <a:srgbClr val="FF0000"/>
                </a:solidFill>
                <a:latin typeface="Arial Narrow" pitchFamily="34" charset="0"/>
              </a:rPr>
              <a:t>Used </a:t>
            </a:r>
            <a:r>
              <a:rPr lang="en-US" sz="4000" b="1" dirty="0" smtClean="0">
                <a:solidFill>
                  <a:srgbClr val="FF0000"/>
                </a:solidFill>
                <a:latin typeface="Arial Narrow" pitchFamily="34" charset="0"/>
              </a:rPr>
              <a:t>for </a:t>
            </a:r>
            <a:r>
              <a:rPr lang="en-US" sz="4000" b="1" dirty="0">
                <a:solidFill>
                  <a:srgbClr val="FF0000"/>
                </a:solidFill>
                <a:latin typeface="Arial Narrow" pitchFamily="34" charset="0"/>
              </a:rPr>
              <a:t>the treatment of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4000" b="1" dirty="0">
                <a:latin typeface="Arial Narrow" pitchFamily="34" charset="0"/>
              </a:rPr>
              <a:t>       </a:t>
            </a:r>
            <a:r>
              <a:rPr lang="en-US" sz="4000" b="1" dirty="0">
                <a:solidFill>
                  <a:srgbClr val="0070C0"/>
                </a:solidFill>
                <a:latin typeface="Arial Narrow" pitchFamily="34" charset="0"/>
              </a:rPr>
              <a:t>peptic ulcers 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6686550" y="857250"/>
            <a:ext cx="203835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6600FF"/>
            </a:solidFill>
          </a:ln>
          <a:effectLst>
            <a:outerShdw blurRad="50800" dist="50800" dir="5400000" sx="94000" sy="94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2E31B8"/>
                </a:solidFill>
                <a:latin typeface="Arial Narrow" pitchFamily="34" charset="0"/>
              </a:rPr>
              <a:t>H</a:t>
            </a:r>
            <a:r>
              <a:rPr lang="en-US" sz="2400" b="1" baseline="-25000" dirty="0">
                <a:solidFill>
                  <a:srgbClr val="2E31B8"/>
                </a:solidFill>
                <a:latin typeface="Arial Narrow" pitchFamily="34" charset="0"/>
              </a:rPr>
              <a:t>2</a:t>
            </a:r>
            <a:r>
              <a:rPr lang="en-US" sz="2400" b="1" dirty="0">
                <a:solidFill>
                  <a:srgbClr val="2E31B8"/>
                </a:solidFill>
                <a:latin typeface="Arial Narrow" pitchFamily="34" charset="0"/>
              </a:rPr>
              <a:t> antagonists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221544"/>
            <a:ext cx="4392612" cy="6229350"/>
            <a:chOff x="0" y="0"/>
            <a:chExt cx="2016" cy="4320"/>
          </a:xfrm>
          <a:blipFill>
            <a:blip r:embed="rId2"/>
            <a:tile tx="0" ty="0" sx="100000" sy="100000" flip="none" algn="tl"/>
          </a:blipFill>
        </p:grpSpPr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14325" y="433388"/>
            <a:ext cx="3043238" cy="523875"/>
          </a:xfrm>
          <a:prstGeom prst="rect">
            <a:avLst/>
          </a:prstGeom>
          <a:solidFill>
            <a:srgbClr val="575AD5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63500" dir="5400000" algn="ctr" rotWithShape="0">
                    <a:srgbClr val="002060"/>
                  </a:outerShdw>
                </a:effectLst>
              </a:rPr>
              <a:t>BETAHISTINE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2938" y="1473200"/>
            <a:ext cx="8143875" cy="425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endParaRPr lang="en-US" sz="2600" b="1" dirty="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lang="en-US" sz="2600" b="1" dirty="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600" b="1" dirty="0" smtClean="0">
                <a:latin typeface="Arial Narrow" pitchFamily="34" charset="0"/>
              </a:rPr>
              <a:t>Its effect  produced is  dilatation of blood vessels in inner ear.</a:t>
            </a:r>
            <a:endParaRPr lang="en-US" sz="2600" b="1" dirty="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lang="en-US" sz="2600" b="1" dirty="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600" b="1" dirty="0">
                <a:latin typeface="Arial Narrow" pitchFamily="34" charset="0"/>
              </a:rPr>
              <a:t>    </a:t>
            </a:r>
            <a:r>
              <a:rPr lang="en-US" sz="2600" b="1" dirty="0">
                <a:solidFill>
                  <a:srgbClr val="FF0000"/>
                </a:solidFill>
                <a:latin typeface="Arial Narrow" pitchFamily="34" charset="0"/>
              </a:rPr>
              <a:t>Used in treatment of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600" b="1" dirty="0">
                <a:solidFill>
                  <a:srgbClr val="0070C0"/>
                </a:solidFill>
                <a:latin typeface="Arial Narrow" pitchFamily="34" charset="0"/>
              </a:rPr>
              <a:t>           vertigo </a:t>
            </a:r>
            <a:r>
              <a:rPr lang="en-US" sz="2600" b="1" dirty="0" smtClean="0">
                <a:solidFill>
                  <a:srgbClr val="0070C0"/>
                </a:solidFill>
                <a:latin typeface="Arial Narrow" pitchFamily="34" charset="0"/>
              </a:rPr>
              <a:t>and Balance disturbances.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lang="en-US" sz="26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600" b="1" dirty="0" smtClean="0">
                <a:solidFill>
                  <a:srgbClr val="0070C0"/>
                </a:solidFill>
                <a:latin typeface="Arial Narrow" pitchFamily="34" charset="0"/>
              </a:rPr>
              <a:t>May produce headache and insomnia.</a:t>
            </a:r>
            <a:endParaRPr lang="en-US" sz="2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6686550" y="857250"/>
            <a:ext cx="203835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6600FF"/>
            </a:solidFill>
          </a:ln>
          <a:effectLst>
            <a:outerShdw blurRad="50800" dist="50800" dir="5400000" sx="94000" sy="94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2E31B8"/>
                </a:solidFill>
                <a:latin typeface="Arial Narrow" pitchFamily="34" charset="0"/>
              </a:rPr>
              <a:t>H</a:t>
            </a:r>
            <a:r>
              <a:rPr lang="en-US" sz="2400" b="1" baseline="-25000" dirty="0">
                <a:solidFill>
                  <a:srgbClr val="2E31B8"/>
                </a:solidFill>
                <a:latin typeface="Arial Narrow" pitchFamily="34" charset="0"/>
              </a:rPr>
              <a:t>3</a:t>
            </a:r>
            <a:r>
              <a:rPr lang="en-US" sz="2400" b="1" dirty="0">
                <a:solidFill>
                  <a:srgbClr val="2E31B8"/>
                </a:solidFill>
                <a:latin typeface="Arial Narrow" pitchFamily="34" charset="0"/>
              </a:rPr>
              <a:t> antagonists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696200" cy="198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err="1" smtClean="0">
                <a:solidFill>
                  <a:srgbClr val="FF0000"/>
                </a:solidFill>
              </a:rPr>
              <a:t>Eicosanoids</a:t>
            </a:r>
            <a:r>
              <a:rPr lang="en-US" sz="5400" b="1" dirty="0" smtClean="0">
                <a:solidFill>
                  <a:srgbClr val="FF0000"/>
                </a:solidFill>
              </a:rPr>
              <a:t/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en-US" sz="5400" b="1" dirty="0" smtClean="0">
                <a:solidFill>
                  <a:srgbClr val="FF0000"/>
                </a:solidFill>
              </a:rPr>
              <a:t/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en-US" sz="3100" b="1" dirty="0" smtClean="0">
                <a:latin typeface="Times" pitchFamily="18" charset="0"/>
              </a:rPr>
              <a:t>These are 20 carbon atom fatty acids.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endParaRPr lang="en-US" sz="5400" b="1" dirty="0" smtClean="0"/>
          </a:p>
        </p:txBody>
      </p:sp>
      <p:pic>
        <p:nvPicPr>
          <p:cNvPr id="225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9488" y="4114800"/>
            <a:ext cx="69230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620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31242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 INHIBITORS OF EICOSANOIDS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723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2400" dirty="0" smtClean="0">
                <a:solidFill>
                  <a:srgbClr val="C00000"/>
                </a:solidFill>
                <a:latin typeface="Wide Latin" pitchFamily="18" charset="0"/>
              </a:rPr>
              <a:t>Intended learning objectives.</a:t>
            </a:r>
          </a:p>
          <a:p>
            <a:r>
              <a:rPr lang="en-US" dirty="0">
                <a:latin typeface="Times" pitchFamily="18" charset="0"/>
              </a:rPr>
              <a:t> </a:t>
            </a:r>
            <a:r>
              <a:rPr lang="en-US" dirty="0" smtClean="0">
                <a:latin typeface="Times" pitchFamily="18" charset="0"/>
              </a:rPr>
              <a:t>Cell to cell communication</a:t>
            </a:r>
          </a:p>
          <a:p>
            <a:r>
              <a:rPr lang="en-US" dirty="0">
                <a:latin typeface="Times" pitchFamily="18" charset="0"/>
              </a:rPr>
              <a:t> </a:t>
            </a:r>
            <a:r>
              <a:rPr lang="en-US" dirty="0" smtClean="0">
                <a:latin typeface="Times" pitchFamily="18" charset="0"/>
              </a:rPr>
              <a:t>local hormones which play role in communication</a:t>
            </a:r>
          </a:p>
          <a:p>
            <a:r>
              <a:rPr lang="en-US" dirty="0">
                <a:latin typeface="Times" pitchFamily="18" charset="0"/>
              </a:rPr>
              <a:t> </a:t>
            </a:r>
            <a:r>
              <a:rPr lang="en-US" dirty="0" smtClean="0">
                <a:latin typeface="Times" pitchFamily="18" charset="0"/>
              </a:rPr>
              <a:t>Histamine, </a:t>
            </a:r>
            <a:r>
              <a:rPr lang="en-US" dirty="0" err="1">
                <a:latin typeface="Times" pitchFamily="18" charset="0"/>
              </a:rPr>
              <a:t>E</a:t>
            </a:r>
            <a:r>
              <a:rPr lang="en-US" dirty="0" err="1" smtClean="0">
                <a:latin typeface="Times" pitchFamily="18" charset="0"/>
              </a:rPr>
              <a:t>icosanoids</a:t>
            </a:r>
            <a:r>
              <a:rPr lang="en-US" dirty="0" smtClean="0">
                <a:latin typeface="Times" pitchFamily="18" charset="0"/>
              </a:rPr>
              <a:t> ,nitric oxide , </a:t>
            </a:r>
            <a:r>
              <a:rPr lang="en-US" dirty="0" err="1" smtClean="0">
                <a:latin typeface="Times" pitchFamily="18" charset="0"/>
              </a:rPr>
              <a:t>Angiotensins</a:t>
            </a:r>
            <a:r>
              <a:rPr lang="en-US" dirty="0" smtClean="0">
                <a:latin typeface="Times" pitchFamily="18" charset="0"/>
              </a:rPr>
              <a:t>,  </a:t>
            </a:r>
            <a:r>
              <a:rPr lang="en-US" dirty="0" err="1" smtClean="0">
                <a:latin typeface="Times" pitchFamily="18" charset="0"/>
              </a:rPr>
              <a:t>kinins</a:t>
            </a:r>
            <a:r>
              <a:rPr lang="en-US" dirty="0" smtClean="0">
                <a:latin typeface="Times" pitchFamily="18" charset="0"/>
              </a:rPr>
              <a:t>.</a:t>
            </a:r>
          </a:p>
          <a:p>
            <a:r>
              <a:rPr lang="en-US" dirty="0">
                <a:latin typeface="Times" pitchFamily="18" charset="0"/>
              </a:rPr>
              <a:t> </a:t>
            </a:r>
            <a:r>
              <a:rPr lang="en-US" dirty="0" smtClean="0">
                <a:latin typeface="Times" pitchFamily="18" charset="0"/>
              </a:rPr>
              <a:t>their synthesis and role in body functions </a:t>
            </a:r>
          </a:p>
          <a:p>
            <a:r>
              <a:rPr lang="en-US" dirty="0">
                <a:latin typeface="Times" pitchFamily="18" charset="0"/>
              </a:rPr>
              <a:t> </a:t>
            </a:r>
            <a:r>
              <a:rPr lang="en-US" dirty="0" smtClean="0">
                <a:latin typeface="Times" pitchFamily="18" charset="0"/>
              </a:rPr>
              <a:t>Agents which increase or block their functions</a:t>
            </a:r>
            <a:endParaRPr lang="en-US" dirty="0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620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31242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 INHIBITORS OF EICOSANOIDS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723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838200" y="533400"/>
            <a:ext cx="685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</a:rPr>
              <a:t>Actions of prostaglandins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838200" y="1066800"/>
            <a:ext cx="7467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Causes  vasodilatation of vascular smooth muscle cells</a:t>
            </a:r>
          </a:p>
          <a:p>
            <a:endParaRPr lang="en-US" dirty="0"/>
          </a:p>
          <a:p>
            <a:r>
              <a:rPr lang="en-US" dirty="0"/>
              <a:t>Causes inhibition of platelets aggregation</a:t>
            </a:r>
          </a:p>
          <a:p>
            <a:endParaRPr lang="en-US" dirty="0"/>
          </a:p>
          <a:p>
            <a:r>
              <a:rPr lang="en-US" dirty="0"/>
              <a:t>Sensitize neurons to cause pain</a:t>
            </a:r>
          </a:p>
          <a:p>
            <a:endParaRPr lang="en-US" dirty="0"/>
          </a:p>
          <a:p>
            <a:r>
              <a:rPr lang="en-US" dirty="0"/>
              <a:t>Induce labor</a:t>
            </a:r>
          </a:p>
          <a:p>
            <a:endParaRPr lang="en-US" dirty="0"/>
          </a:p>
          <a:p>
            <a:r>
              <a:rPr lang="en-US" dirty="0"/>
              <a:t>Decrease intraocular pressure</a:t>
            </a:r>
          </a:p>
          <a:p>
            <a:endParaRPr lang="en-US" dirty="0"/>
          </a:p>
          <a:p>
            <a:r>
              <a:rPr lang="en-US" dirty="0"/>
              <a:t>Acts on thermoregulatory center of hypothalamus</a:t>
            </a:r>
          </a:p>
          <a:p>
            <a:endParaRPr lang="en-US" dirty="0"/>
          </a:p>
          <a:p>
            <a:r>
              <a:rPr lang="en-US" dirty="0"/>
              <a:t>Acts on kidney to increase </a:t>
            </a:r>
            <a:r>
              <a:rPr lang="en-US" dirty="0" err="1"/>
              <a:t>glomerular</a:t>
            </a:r>
            <a:r>
              <a:rPr lang="en-US" dirty="0"/>
              <a:t> filtration</a:t>
            </a:r>
          </a:p>
          <a:p>
            <a:endParaRPr lang="en-US" dirty="0"/>
          </a:p>
          <a:p>
            <a:r>
              <a:rPr lang="en-US" dirty="0"/>
              <a:t>Acts </a:t>
            </a:r>
            <a:r>
              <a:rPr lang="en-US" dirty="0" smtClean="0"/>
              <a:t>on  parietal </a:t>
            </a:r>
            <a:r>
              <a:rPr lang="en-US" dirty="0"/>
              <a:t>cells of stomach to prevent gastric mucosa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8100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Prostaglandin actions.</a:t>
            </a:r>
          </a:p>
          <a:p>
            <a:r>
              <a:rPr lang="en-US" dirty="0" smtClean="0"/>
              <a:t>  that stimulate contractility of the </a:t>
            </a:r>
            <a:r>
              <a:rPr lang="en-US" dirty="0" err="1" smtClean="0"/>
              <a:t>uterineand</a:t>
            </a:r>
            <a:r>
              <a:rPr lang="en-US" dirty="0" smtClean="0"/>
              <a:t> other smooth muscle and have the ability to lower blood pressure, regulate acid secretion of the stomach, regulate body temperature and platelet aggregation, and control inflammation and vascular permeability. </a:t>
            </a:r>
          </a:p>
          <a:p>
            <a:r>
              <a:rPr lang="en-US" dirty="0" smtClean="0"/>
              <a:t>They also affect the action of </a:t>
            </a:r>
            <a:r>
              <a:rPr lang="en-US" dirty="0" err="1" smtClean="0"/>
              <a:t>certainhormones</a:t>
            </a:r>
            <a:r>
              <a:rPr lang="en-US" dirty="0" smtClean="0"/>
              <a:t>.  </a:t>
            </a:r>
          </a:p>
          <a:p>
            <a:r>
              <a:rPr lang="en-US" dirty="0" smtClean="0"/>
              <a:t>First found in semen, </a:t>
            </a:r>
            <a:r>
              <a:rPr lang="en-US" u="sng" dirty="0" smtClean="0"/>
              <a:t>they</a:t>
            </a:r>
            <a:r>
              <a:rPr lang="en-US" dirty="0" smtClean="0"/>
              <a:t> have since been found in cells throughout the body and in menstrual fluid. 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Prostaglandins are used clinically to control postpartum hemorrhage, to temporarily manage patent </a:t>
            </a:r>
            <a:r>
              <a:rPr lang="en-US" dirty="0" err="1" smtClean="0"/>
              <a:t>ductus</a:t>
            </a:r>
            <a:r>
              <a:rPr lang="en-US" dirty="0" smtClean="0"/>
              <a:t> </a:t>
            </a:r>
            <a:r>
              <a:rPr lang="en-US" dirty="0" err="1" smtClean="0"/>
              <a:t>arteriosus</a:t>
            </a:r>
            <a:r>
              <a:rPr lang="en-US" dirty="0" smtClean="0"/>
              <a:t>, and to treat impotence in men</a:t>
            </a:r>
          </a:p>
          <a:p>
            <a:r>
              <a:rPr lang="en-US" dirty="0" smtClean="0"/>
              <a:t> prostaglandin injections into the amniotic sac, an in-hospital procedure, have been used as an </a:t>
            </a:r>
            <a:r>
              <a:rPr lang="en-US" b="1" cap="small" dirty="0" err="1" smtClean="0">
                <a:hlinkClick r:id="rId2"/>
              </a:rPr>
              <a:t>abortion</a:t>
            </a:r>
            <a:r>
              <a:rPr lang="en-US" dirty="0" err="1" smtClean="0"/>
              <a:t>technique</a:t>
            </a:r>
            <a:r>
              <a:rPr lang="en-US" dirty="0" smtClean="0"/>
              <a:t> in pregnancies after the 16th week. About 30 minutes after an injection of prostaglandin F</a:t>
            </a:r>
            <a:r>
              <a:rPr lang="en-US" baseline="-25000" dirty="0" smtClean="0"/>
              <a:t>2α</a:t>
            </a:r>
            <a:r>
              <a:rPr lang="en-US" dirty="0" smtClean="0"/>
              <a:t>, contractions begin, </a:t>
            </a:r>
            <a:r>
              <a:rPr lang="en-US" dirty="0" err="1" smtClean="0"/>
              <a:t>andabortion</a:t>
            </a:r>
            <a:r>
              <a:rPr lang="en-US" dirty="0" smtClean="0"/>
              <a:t> takes place within 19 to 20 hours.</a:t>
            </a:r>
          </a:p>
          <a:p>
            <a:r>
              <a:rPr lang="en-US" dirty="0" smtClean="0"/>
              <a:t>These are also used in induction of </a:t>
            </a:r>
            <a:r>
              <a:rPr lang="en-US" dirty="0" err="1" smtClean="0"/>
              <a:t>labour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55638" y="457200"/>
            <a:ext cx="7620000" cy="6135688"/>
            <a:chOff x="655637" y="457200"/>
            <a:chExt cx="7620000" cy="6135707"/>
          </a:xfrm>
        </p:grpSpPr>
        <p:sp>
          <p:nvSpPr>
            <p:cNvPr id="31753" name="Text Box 2"/>
            <p:cNvSpPr txBox="1">
              <a:spLocks noChangeArrowheads="1"/>
            </p:cNvSpPr>
            <p:nvPr/>
          </p:nvSpPr>
          <p:spPr bwMode="auto">
            <a:xfrm>
              <a:off x="3124200" y="457200"/>
              <a:ext cx="2865437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latin typeface="Berlin Sans FB Demi" pitchFamily="34" charset="0"/>
                </a:rPr>
                <a:t>Phospholipids</a:t>
              </a:r>
            </a:p>
          </p:txBody>
        </p:sp>
        <p:sp>
          <p:nvSpPr>
            <p:cNvPr id="31754" name="Text Box 3"/>
            <p:cNvSpPr txBox="1">
              <a:spLocks noChangeArrowheads="1"/>
            </p:cNvSpPr>
            <p:nvPr/>
          </p:nvSpPr>
          <p:spPr bwMode="auto">
            <a:xfrm>
              <a:off x="4237037" y="990600"/>
              <a:ext cx="254909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u="sng">
                  <a:solidFill>
                    <a:srgbClr val="FF0000"/>
                  </a:solidFill>
                  <a:latin typeface="Berlin Sans FB Demi" pitchFamily="34" charset="0"/>
                </a:rPr>
                <a:t>Phospholipase</a:t>
              </a:r>
              <a:r>
                <a:rPr lang="en-US" sz="2400" b="1">
                  <a:solidFill>
                    <a:srgbClr val="FF0000"/>
                  </a:solidFill>
                  <a:latin typeface="Berlin Sans FB Demi" pitchFamily="34" charset="0"/>
                </a:rPr>
                <a:t> A</a:t>
              </a:r>
              <a:r>
                <a:rPr lang="en-US" sz="2400" b="1" baseline="-25000">
                  <a:solidFill>
                    <a:srgbClr val="FF0000"/>
                  </a:solidFill>
                  <a:latin typeface="Berlin Sans FB Demi" pitchFamily="34" charset="0"/>
                </a:rPr>
                <a:t>2</a:t>
              </a:r>
              <a:endParaRPr lang="en-US" sz="2400" b="1">
                <a:solidFill>
                  <a:srgbClr val="FF0000"/>
                </a:solidFill>
                <a:latin typeface="Berlin Sans FB Demi" pitchFamily="34" charset="0"/>
              </a:endParaRPr>
            </a:p>
          </p:txBody>
        </p:sp>
        <p:sp>
          <p:nvSpPr>
            <p:cNvPr id="31755" name="Text Box 4"/>
            <p:cNvSpPr txBox="1">
              <a:spLocks noChangeArrowheads="1"/>
            </p:cNvSpPr>
            <p:nvPr/>
          </p:nvSpPr>
          <p:spPr bwMode="auto">
            <a:xfrm>
              <a:off x="3230562" y="1665288"/>
              <a:ext cx="288412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Berlin Sans FB Demi" pitchFamily="34" charset="0"/>
                </a:rPr>
                <a:t>Arachidonic Acid</a:t>
              </a:r>
            </a:p>
          </p:txBody>
        </p:sp>
        <p:sp>
          <p:nvSpPr>
            <p:cNvPr id="31756" name="Line 5"/>
            <p:cNvSpPr>
              <a:spLocks noChangeShapeType="1"/>
            </p:cNvSpPr>
            <p:nvPr/>
          </p:nvSpPr>
          <p:spPr bwMode="auto">
            <a:xfrm>
              <a:off x="3932237" y="8382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7" name="Text Box 6"/>
            <p:cNvSpPr txBox="1">
              <a:spLocks noChangeArrowheads="1"/>
            </p:cNvSpPr>
            <p:nvPr/>
          </p:nvSpPr>
          <p:spPr bwMode="auto">
            <a:xfrm>
              <a:off x="4465637" y="3810000"/>
              <a:ext cx="3810000" cy="95410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latin typeface="Berlin Sans FB Demi" pitchFamily="34" charset="0"/>
                </a:rPr>
                <a:t>Prostaglandins </a:t>
              </a:r>
            </a:p>
            <a:p>
              <a:endParaRPr lang="en-US" sz="2800" b="1">
                <a:latin typeface="Berlin Sans FB Demi" pitchFamily="34" charset="0"/>
              </a:endParaRPr>
            </a:p>
          </p:txBody>
        </p:sp>
        <p:sp>
          <p:nvSpPr>
            <p:cNvPr id="31758" name="Text Box 7"/>
            <p:cNvSpPr txBox="1">
              <a:spLocks noChangeArrowheads="1"/>
            </p:cNvSpPr>
            <p:nvPr/>
          </p:nvSpPr>
          <p:spPr bwMode="auto">
            <a:xfrm>
              <a:off x="4618037" y="5638800"/>
              <a:ext cx="3346450" cy="95410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latin typeface="Berlin Sans FB Demi" pitchFamily="34" charset="0"/>
                </a:rPr>
                <a:t>Thromboxane (TXA2)</a:t>
              </a:r>
            </a:p>
          </p:txBody>
        </p:sp>
        <p:sp>
          <p:nvSpPr>
            <p:cNvPr id="31759" name="Text Box 8"/>
            <p:cNvSpPr txBox="1">
              <a:spLocks noChangeArrowheads="1"/>
            </p:cNvSpPr>
            <p:nvPr/>
          </p:nvSpPr>
          <p:spPr bwMode="auto">
            <a:xfrm>
              <a:off x="4694237" y="4953000"/>
              <a:ext cx="2201244" cy="52322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7030A0"/>
                  </a:solidFill>
                  <a:latin typeface="Berlin Sans FB Demi" pitchFamily="34" charset="0"/>
                </a:rPr>
                <a:t>Prostacyclin </a:t>
              </a:r>
              <a:endParaRPr lang="en-US" sz="2800" b="1">
                <a:solidFill>
                  <a:srgbClr val="0070C0"/>
                </a:solidFill>
                <a:latin typeface="Berlin Sans FB Demi" pitchFamily="34" charset="0"/>
              </a:endParaRPr>
            </a:p>
          </p:txBody>
        </p:sp>
        <p:sp>
          <p:nvSpPr>
            <p:cNvPr id="31760" name="Line 9"/>
            <p:cNvSpPr>
              <a:spLocks noChangeShapeType="1"/>
            </p:cNvSpPr>
            <p:nvPr/>
          </p:nvSpPr>
          <p:spPr bwMode="auto">
            <a:xfrm flipH="1">
              <a:off x="2332037" y="2209800"/>
              <a:ext cx="152400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1" name="Text Box 12"/>
            <p:cNvSpPr txBox="1">
              <a:spLocks noChangeArrowheads="1"/>
            </p:cNvSpPr>
            <p:nvPr/>
          </p:nvSpPr>
          <p:spPr bwMode="auto">
            <a:xfrm>
              <a:off x="5791200" y="3048000"/>
              <a:ext cx="2420856" cy="46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u="sng">
                  <a:solidFill>
                    <a:srgbClr val="FF0000"/>
                  </a:solidFill>
                  <a:latin typeface="Berlin Sans FB Demi" pitchFamily="34" charset="0"/>
                </a:rPr>
                <a:t>Cyclooxygenase </a:t>
              </a:r>
            </a:p>
          </p:txBody>
        </p:sp>
        <p:sp>
          <p:nvSpPr>
            <p:cNvPr id="31762" name="Text Box 13"/>
            <p:cNvSpPr txBox="1">
              <a:spLocks noChangeArrowheads="1"/>
            </p:cNvSpPr>
            <p:nvPr/>
          </p:nvSpPr>
          <p:spPr bwMode="auto">
            <a:xfrm>
              <a:off x="655637" y="3886200"/>
              <a:ext cx="2743200" cy="954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latin typeface="Berlin Sans FB Demi" pitchFamily="34" charset="0"/>
                </a:rPr>
                <a:t>Leukotrienes</a:t>
              </a:r>
            </a:p>
            <a:p>
              <a:endParaRPr lang="en-US" sz="2800" b="1">
                <a:solidFill>
                  <a:srgbClr val="0070C0"/>
                </a:solidFill>
                <a:latin typeface="Berlin Sans FB Demi" pitchFamily="34" charset="0"/>
              </a:endParaRPr>
            </a:p>
          </p:txBody>
        </p:sp>
        <p:sp>
          <p:nvSpPr>
            <p:cNvPr id="31763" name="Line 14"/>
            <p:cNvSpPr>
              <a:spLocks noChangeShapeType="1"/>
            </p:cNvSpPr>
            <p:nvPr/>
          </p:nvSpPr>
          <p:spPr bwMode="auto">
            <a:xfrm>
              <a:off x="4618037" y="2133600"/>
              <a:ext cx="129540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4" name="Text Box 15"/>
            <p:cNvSpPr txBox="1">
              <a:spLocks noChangeArrowheads="1"/>
            </p:cNvSpPr>
            <p:nvPr/>
          </p:nvSpPr>
          <p:spPr bwMode="auto">
            <a:xfrm>
              <a:off x="808037" y="2590800"/>
              <a:ext cx="205216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u="sng">
                  <a:solidFill>
                    <a:srgbClr val="FF0000"/>
                  </a:solidFill>
                  <a:latin typeface="Berlin Sans FB Demi" pitchFamily="34" charset="0"/>
                </a:rPr>
                <a:t>Lipoxygenase</a:t>
              </a: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28600" y="228600"/>
            <a:ext cx="1752600" cy="708025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B050"/>
                </a:solidFill>
                <a:latin typeface="Berlin Sans FB Demi" pitchFamily="34" charset="0"/>
              </a:rPr>
              <a:t>Drugs </a:t>
            </a:r>
            <a:endParaRPr lang="ar-EG" sz="4000" b="1">
              <a:solidFill>
                <a:srgbClr val="00B050"/>
              </a:solidFill>
              <a:latin typeface="Berlin Sans FB Dem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791200" y="2438400"/>
            <a:ext cx="19859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latin typeface="Berlin Sans FB Demi" pitchFamily="34" charset="0"/>
              </a:rPr>
              <a:t>NSAIDs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09600" y="990600"/>
            <a:ext cx="295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latin typeface="Berlin Sans FB Demi" pitchFamily="34" charset="0"/>
              </a:rPr>
              <a:t>Corticosteroids </a:t>
            </a:r>
            <a:endParaRPr lang="ar-EG" sz="3200" b="1">
              <a:solidFill>
                <a:srgbClr val="00B050"/>
              </a:solidFill>
              <a:latin typeface="Berlin Sans FB Dem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09600" y="1981200"/>
            <a:ext cx="177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latin typeface="Berlin Sans FB Demi" pitchFamily="34" charset="0"/>
              </a:rPr>
              <a:t>Zileuton </a:t>
            </a:r>
            <a:endParaRPr lang="ar-EG" sz="3200" b="1">
              <a:solidFill>
                <a:srgbClr val="00B050"/>
              </a:solidFill>
              <a:latin typeface="Berlin Sans FB Demi" pitchFamily="34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505200" y="1219200"/>
            <a:ext cx="855663" cy="187325"/>
          </a:xfrm>
          <a:custGeom>
            <a:avLst/>
            <a:gdLst>
              <a:gd name="connsiteX0" fmla="*/ 0 w 854869"/>
              <a:gd name="connsiteY0" fmla="*/ 23812 h 188118"/>
              <a:gd name="connsiteX1" fmla="*/ 671512 w 854869"/>
              <a:gd name="connsiteY1" fmla="*/ 23812 h 188118"/>
              <a:gd name="connsiteX2" fmla="*/ 828675 w 854869"/>
              <a:gd name="connsiteY2" fmla="*/ 166687 h 188118"/>
              <a:gd name="connsiteX3" fmla="*/ 828675 w 854869"/>
              <a:gd name="connsiteY3" fmla="*/ 152399 h 18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869" h="188118">
                <a:moveTo>
                  <a:pt x="0" y="23812"/>
                </a:moveTo>
                <a:cubicBezTo>
                  <a:pt x="266700" y="11906"/>
                  <a:pt x="533400" y="0"/>
                  <a:pt x="671512" y="23812"/>
                </a:cubicBezTo>
                <a:cubicBezTo>
                  <a:pt x="809624" y="47624"/>
                  <a:pt x="802481" y="145256"/>
                  <a:pt x="828675" y="166687"/>
                </a:cubicBezTo>
                <a:cubicBezTo>
                  <a:pt x="854869" y="188118"/>
                  <a:pt x="841772" y="170258"/>
                  <a:pt x="828675" y="152399"/>
                </a:cubicBezTo>
              </a:path>
            </a:pathLst>
          </a:cu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28" name="Freeform 27"/>
          <p:cNvSpPr/>
          <p:nvPr/>
        </p:nvSpPr>
        <p:spPr>
          <a:xfrm>
            <a:off x="1943100" y="2319338"/>
            <a:ext cx="941388" cy="395287"/>
          </a:xfrm>
          <a:custGeom>
            <a:avLst/>
            <a:gdLst>
              <a:gd name="connsiteX0" fmla="*/ 314325 w 940594"/>
              <a:gd name="connsiteY0" fmla="*/ 9525 h 395287"/>
              <a:gd name="connsiteX1" fmla="*/ 557213 w 940594"/>
              <a:gd name="connsiteY1" fmla="*/ 9525 h 395287"/>
              <a:gd name="connsiteX2" fmla="*/ 828675 w 940594"/>
              <a:gd name="connsiteY2" fmla="*/ 66675 h 395287"/>
              <a:gd name="connsiteX3" fmla="*/ 828675 w 940594"/>
              <a:gd name="connsiteY3" fmla="*/ 323850 h 395287"/>
              <a:gd name="connsiteX4" fmla="*/ 157163 w 940594"/>
              <a:gd name="connsiteY4" fmla="*/ 280987 h 395287"/>
              <a:gd name="connsiteX5" fmla="*/ 0 w 940594"/>
              <a:gd name="connsiteY5" fmla="*/ 395287 h 39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0594" h="395287">
                <a:moveTo>
                  <a:pt x="314325" y="9525"/>
                </a:moveTo>
                <a:cubicBezTo>
                  <a:pt x="392906" y="4762"/>
                  <a:pt x="471488" y="0"/>
                  <a:pt x="557213" y="9525"/>
                </a:cubicBezTo>
                <a:cubicBezTo>
                  <a:pt x="642938" y="19050"/>
                  <a:pt x="783431" y="14288"/>
                  <a:pt x="828675" y="66675"/>
                </a:cubicBezTo>
                <a:cubicBezTo>
                  <a:pt x="873919" y="119063"/>
                  <a:pt x="940594" y="288131"/>
                  <a:pt x="828675" y="323850"/>
                </a:cubicBezTo>
                <a:cubicBezTo>
                  <a:pt x="716756" y="359569"/>
                  <a:pt x="295276" y="269081"/>
                  <a:pt x="157163" y="280987"/>
                </a:cubicBezTo>
                <a:cubicBezTo>
                  <a:pt x="19051" y="292893"/>
                  <a:pt x="9525" y="344090"/>
                  <a:pt x="0" y="395287"/>
                </a:cubicBez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Comparison in actions  between 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l"/>
            <a:endParaRPr lang="en-US" smtClean="0"/>
          </a:p>
          <a:p>
            <a:pPr algn="l"/>
            <a:r>
              <a:rPr lang="en-US" sz="3600" b="1" smtClean="0"/>
              <a:t>Prostaglandins</a:t>
            </a:r>
          </a:p>
          <a:p>
            <a:pPr algn="l"/>
            <a:endParaRPr lang="en-US" smtClean="0"/>
          </a:p>
          <a:p>
            <a:pPr lvl="1" algn="l"/>
            <a:r>
              <a:rPr lang="en-US" sz="3600" b="1" smtClean="0"/>
              <a:t>Thromboxane A2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2060"/>
                </a:solidFill>
              </a:rPr>
              <a:t>Vascular smooth muscles:</a:t>
            </a:r>
            <a:endParaRPr lang="ar-EG" smtClean="0"/>
          </a:p>
        </p:txBody>
      </p:sp>
      <p:sp>
        <p:nvSpPr>
          <p:cNvPr id="27651" name="Content Placeholder 3"/>
          <p:cNvSpPr>
            <a:spLocks noGrp="1"/>
          </p:cNvSpPr>
          <p:nvPr>
            <p:ph sz="quarter" idx="4"/>
          </p:nvPr>
        </p:nvSpPr>
        <p:spPr>
          <a:xfrm>
            <a:off x="4953000" y="3962400"/>
            <a:ext cx="3733800" cy="1295400"/>
          </a:xfrm>
        </p:spPr>
        <p:txBody>
          <a:bodyPr/>
          <a:lstStyle/>
          <a:p>
            <a:pPr algn="l">
              <a:buFont typeface="Wingdings" pitchFamily="2" charset="2"/>
              <a:buNone/>
            </a:pPr>
            <a:r>
              <a:rPr lang="en-US" b="1" smtClean="0"/>
              <a:t>Potent vasoconstrictor.</a:t>
            </a:r>
            <a:endParaRPr lang="ar-EG" smtClean="0"/>
          </a:p>
        </p:txBody>
      </p:sp>
      <p:sp>
        <p:nvSpPr>
          <p:cNvPr id="27652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pPr algn="l"/>
            <a:r>
              <a:rPr lang="en-US" sz="3200" smtClean="0">
                <a:solidFill>
                  <a:srgbClr val="002060"/>
                </a:solidFill>
              </a:rPr>
              <a:t>Prostaglandins</a:t>
            </a:r>
            <a:endParaRPr lang="ar-EG" sz="3200" smtClean="0">
              <a:solidFill>
                <a:srgbClr val="00206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/>
          <a:lstStyle/>
          <a:p>
            <a:pPr algn="l">
              <a:defRPr/>
            </a:pPr>
            <a:r>
              <a:rPr lang="ar-EG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Thromboxane</a:t>
            </a:r>
            <a:r>
              <a:rPr lang="en-US" sz="3200" dirty="0" smtClean="0">
                <a:solidFill>
                  <a:srgbClr val="7030A0"/>
                </a:solidFill>
              </a:rPr>
              <a:t> A</a:t>
            </a:r>
            <a:r>
              <a:rPr lang="en-US" sz="3200" baseline="-25000" dirty="0" smtClean="0">
                <a:solidFill>
                  <a:srgbClr val="7030A0"/>
                </a:solidFill>
              </a:rPr>
              <a:t>2</a:t>
            </a:r>
            <a:endParaRPr lang="ar-EG" baseline="-25000" dirty="0">
              <a:solidFill>
                <a:srgbClr val="7030A0"/>
              </a:solidFill>
            </a:endParaRPr>
          </a:p>
        </p:txBody>
      </p:sp>
      <p:pic>
        <p:nvPicPr>
          <p:cNvPr id="27654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2819400"/>
            <a:ext cx="3200400" cy="1454150"/>
          </a:xfrm>
          <a:noFill/>
        </p:spPr>
      </p:pic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533400" y="4114800"/>
            <a:ext cx="373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rtl="1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2900" b="1" dirty="0">
                <a:latin typeface="+mn-lt"/>
                <a:cs typeface="+mn-cs"/>
              </a:rPr>
              <a:t>Potent vasodilators .</a:t>
            </a:r>
            <a:endParaRPr lang="ar-EG" sz="2900" dirty="0">
              <a:latin typeface="+mn-lt"/>
              <a:cs typeface="+mn-cs"/>
            </a:endParaRPr>
          </a:p>
        </p:txBody>
      </p:sp>
      <p:pic>
        <p:nvPicPr>
          <p:cNvPr id="276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124200"/>
            <a:ext cx="27098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  <p:bldP spid="27652" grpId="0" build="p" animBg="1"/>
      <p:bldP spid="6" grpId="0" build="p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>
                <a:solidFill>
                  <a:srgbClr val="002060"/>
                </a:solidFill>
              </a:rPr>
              <a:t>Blood:</a:t>
            </a:r>
            <a:endParaRPr lang="ar-EG" b="1" smtClean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4953000"/>
            <a:ext cx="6400800" cy="1905000"/>
          </a:xfrm>
        </p:spPr>
        <p:txBody>
          <a:bodyPr/>
          <a:lstStyle/>
          <a:p>
            <a:pPr algn="l" rtl="0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 Prostaglandins</a:t>
            </a:r>
            <a:r>
              <a:rPr lang="en-US" dirty="0" smtClean="0">
                <a:solidFill>
                  <a:srgbClr val="00B0F0"/>
                </a:solidFill>
                <a:latin typeface="Berlin Sans FB Demi" pitchFamily="34" charset="0"/>
              </a:rPr>
              <a:t> </a:t>
            </a:r>
          </a:p>
          <a:p>
            <a:pPr marL="514350" indent="-514350" algn="l" rtl="0">
              <a:buClr>
                <a:srgbClr val="002060"/>
              </a:buClr>
              <a:buSzPct val="100000"/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002060"/>
                </a:solidFill>
                <a:latin typeface="Berlin Sans FB Demi" pitchFamily="34" charset="0"/>
              </a:rPr>
              <a:t>inhibit platelet aggregation</a:t>
            </a:r>
          </a:p>
          <a:p>
            <a:pPr marL="514350" indent="-514350" algn="l" rtl="0">
              <a:buClr>
                <a:srgbClr val="002060"/>
              </a:buClr>
              <a:buSzPct val="100000"/>
              <a:buFont typeface="Wingdings" pitchFamily="2" charset="2"/>
              <a:buNone/>
              <a:defRPr/>
            </a:pPr>
            <a:endParaRPr lang="ar-EG" sz="3600" dirty="0" smtClean="0">
              <a:solidFill>
                <a:srgbClr val="002060"/>
              </a:solidFill>
              <a:latin typeface="Berlin Sans FB Demi" pitchFamily="34" charset="0"/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25" y="244475"/>
            <a:ext cx="5705475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1600200"/>
            <a:ext cx="2743200" cy="2432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7030A0"/>
                </a:solidFill>
                <a:latin typeface="+mn-lt"/>
                <a:cs typeface="+mn-cs"/>
              </a:rPr>
              <a:t>TXA2</a:t>
            </a:r>
            <a:r>
              <a:rPr lang="en-US" sz="3600" b="1" dirty="0">
                <a:latin typeface="+mn-lt"/>
                <a:cs typeface="+mn-cs"/>
              </a:rPr>
              <a:t> </a:t>
            </a:r>
          </a:p>
          <a:p>
            <a:pPr marL="514350" indent="-514350">
              <a:defRPr/>
            </a:pPr>
            <a:r>
              <a:rPr lang="en-US" sz="2900" b="1" dirty="0">
                <a:latin typeface="+mn-lt"/>
                <a:cs typeface="+mn-cs"/>
              </a:rPr>
              <a:t>a potent inducer of </a:t>
            </a:r>
            <a:r>
              <a:rPr lang="en-US" sz="2900" b="1" u="sng" dirty="0">
                <a:latin typeface="+mn-lt"/>
                <a:cs typeface="+mn-cs"/>
              </a:rPr>
              <a:t>platelet aggregation</a:t>
            </a:r>
            <a:r>
              <a:rPr lang="en-US" sz="2900" b="1" dirty="0">
                <a:latin typeface="+mn-lt"/>
                <a:cs typeface="+mn-cs"/>
              </a:rPr>
              <a:t>.</a:t>
            </a:r>
          </a:p>
          <a:p>
            <a:pPr marL="514350" indent="-514350">
              <a:defRPr/>
            </a:pPr>
            <a:endParaRPr lang="ar-EG" sz="29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" grpId="0" build="p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Placeholder 1"/>
          <p:cNvSpPr>
            <a:spLocks noGrp="1"/>
          </p:cNvSpPr>
          <p:nvPr>
            <p:ph type="body" idx="1"/>
          </p:nvPr>
        </p:nvSpPr>
        <p:spPr>
          <a:xfrm>
            <a:off x="762000" y="2971800"/>
            <a:ext cx="7123113" cy="2743200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en-US" b="1" smtClean="0">
                <a:solidFill>
                  <a:srgbClr val="002060"/>
                </a:solidFill>
              </a:rPr>
              <a:t>Both play important role  in inflammatory reactions.</a:t>
            </a:r>
          </a:p>
          <a:p>
            <a:pPr algn="l"/>
            <a:endParaRPr lang="ar-EG" b="1" smtClean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</a:rPr>
              <a:t>Inflammation: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ar-E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Placeholder 1"/>
          <p:cNvSpPr>
            <a:spLocks noGrp="1"/>
          </p:cNvSpPr>
          <p:nvPr>
            <p:ph type="body" idx="1"/>
          </p:nvPr>
        </p:nvSpPr>
        <p:spPr>
          <a:xfrm>
            <a:off x="533400" y="4572000"/>
            <a:ext cx="7391400" cy="2057400"/>
          </a:xfrm>
        </p:spPr>
        <p:txBody>
          <a:bodyPr/>
          <a:lstStyle/>
          <a:p>
            <a:pPr algn="l">
              <a:defRPr/>
            </a:pP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en-US" b="1" dirty="0" err="1" smtClean="0">
                <a:solidFill>
                  <a:schemeClr val="tx1"/>
                </a:solidFill>
              </a:rPr>
              <a:t>T</a:t>
            </a:r>
            <a:r>
              <a:rPr lang="en-US" b="1" u="sng" dirty="0" err="1" smtClean="0">
                <a:solidFill>
                  <a:schemeClr val="tx1"/>
                </a:solidFill>
              </a:rPr>
              <a:t>hromboxane</a:t>
            </a:r>
            <a:r>
              <a:rPr lang="en-US" b="1" u="sng" dirty="0" smtClean="0">
                <a:solidFill>
                  <a:schemeClr val="tx1"/>
                </a:solidFill>
              </a:rPr>
              <a:t> </a:t>
            </a:r>
          </a:p>
          <a:p>
            <a:pPr algn="l">
              <a:defRPr/>
            </a:pPr>
            <a:r>
              <a:rPr lang="en-US" b="1" dirty="0" smtClean="0">
                <a:solidFill>
                  <a:srgbClr val="002060"/>
                </a:solidFill>
              </a:rPr>
              <a:t> 			                  		        		                                (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bronchoconstriction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b="1" dirty="0" smtClean="0">
                <a:solidFill>
                  <a:srgbClr val="002060"/>
                </a:solidFill>
              </a:rPr>
              <a:t>   </a:t>
            </a:r>
          </a:p>
          <a:p>
            <a:pPr algn="l">
              <a:defRPr/>
            </a:pPr>
            <a:endParaRPr lang="ar-EG" b="1" dirty="0" smtClean="0">
              <a:solidFill>
                <a:srgbClr val="002060"/>
              </a:solidFill>
            </a:endParaRPr>
          </a:p>
        </p:txBody>
      </p:sp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2060"/>
                </a:solidFill>
              </a:rPr>
              <a:t>Bronchial smooth muscle:</a:t>
            </a:r>
            <a:endParaRPr lang="ar-EG" smtClean="0">
              <a:solidFill>
                <a:srgbClr val="002060"/>
              </a:solidFill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352801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2667000"/>
            <a:ext cx="8610600" cy="95408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US" sz="2800" dirty="0"/>
              <a:t>-</a:t>
            </a:r>
            <a:r>
              <a:rPr lang="en-US" sz="2800" b="1" dirty="0"/>
              <a:t>Prostaglandins                     (</a:t>
            </a:r>
            <a:r>
              <a:rPr lang="en-US" b="1" dirty="0"/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bronchorelaxation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 )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>
              <a:defRPr/>
            </a:pPr>
            <a:endParaRPr lang="ar-EG" sz="28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381000"/>
            <a:ext cx="16764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181600"/>
            <a:ext cx="14287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  <p:bldP spid="29699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Wide Latin" pitchFamily="18" charset="0"/>
              </a:rPr>
              <a:t>HISTAMINE</a:t>
            </a:r>
          </a:p>
          <a:p>
            <a:pPr algn="ctr"/>
            <a:endParaRPr lang="en-US" dirty="0" smtClean="0">
              <a:solidFill>
                <a:srgbClr val="C00000"/>
              </a:solidFill>
              <a:latin typeface="Wide Lati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an amine synthesized from an amino acid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histidine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Stored in vesicles</a:t>
            </a:r>
          </a:p>
          <a:p>
            <a:pPr algn="ctr"/>
            <a:endParaRPr lang="en-US" dirty="0">
              <a:solidFill>
                <a:srgbClr val="C00000"/>
              </a:solidFill>
              <a:latin typeface="Wide Lati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858000" cy="533400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Uterine smooth muscle:</a:t>
            </a:r>
            <a:endParaRPr lang="ar-EG" smtClean="0">
              <a:ea typeface="Times New Roman" pitchFamily="18" charset="0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533400" y="3892550"/>
            <a:ext cx="8229600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2900" b="1" dirty="0">
                <a:solidFill>
                  <a:srgbClr val="FF0000"/>
                </a:solidFill>
                <a:latin typeface="+mn-lt"/>
                <a:cs typeface="+mn-cs"/>
              </a:rPr>
              <a:t>Prostaglandins</a:t>
            </a:r>
            <a:r>
              <a:rPr lang="en-US" sz="2900" b="1" dirty="0">
                <a:solidFill>
                  <a:srgbClr val="0070C0"/>
                </a:solidFill>
                <a:latin typeface="+mn-lt"/>
                <a:cs typeface="+mn-cs"/>
              </a:rPr>
              <a:t> increase uterine contractions </a:t>
            </a:r>
            <a:r>
              <a:rPr lang="en-US" sz="2900" b="1" baseline="-250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900" b="1" dirty="0">
                <a:solidFill>
                  <a:srgbClr val="0070C0"/>
                </a:solidFill>
                <a:latin typeface="+mn-lt"/>
                <a:cs typeface="+mn-cs"/>
              </a:rPr>
              <a:t>→ Menstruation/ </a:t>
            </a:r>
            <a:r>
              <a:rPr lang="en-US" sz="2900" b="1" dirty="0" err="1">
                <a:solidFill>
                  <a:srgbClr val="0070C0"/>
                </a:solidFill>
                <a:latin typeface="+mn-lt"/>
                <a:cs typeface="+mn-cs"/>
              </a:rPr>
              <a:t>Dysmenorrhea</a:t>
            </a:r>
            <a:r>
              <a:rPr lang="en-US" sz="2900" b="1" dirty="0">
                <a:solidFill>
                  <a:srgbClr val="0070C0"/>
                </a:solidFill>
                <a:latin typeface="+mn-lt"/>
                <a:cs typeface="+mn-cs"/>
              </a:rPr>
              <a:t>/ L</a:t>
            </a:r>
            <a:r>
              <a:rPr lang="en-US" sz="2900" b="1" dirty="0">
                <a:solidFill>
                  <a:srgbClr val="0070C0"/>
                </a:solidFill>
                <a:latin typeface="+mn-lt"/>
                <a:cs typeface="+mn-cs"/>
                <a:sym typeface="Symbol" pitchFamily="18" charset="2"/>
              </a:rPr>
              <a:t>abor contractions</a:t>
            </a:r>
          </a:p>
          <a:p>
            <a:pPr eaLnBrk="0" hangingPunct="0">
              <a:defRPr/>
            </a:pPr>
            <a:endParaRPr lang="en-US" sz="2900" b="1" dirty="0">
              <a:latin typeface="+mn-lt"/>
              <a:cs typeface="+mn-cs"/>
              <a:sym typeface="Symbol" pitchFamily="18" charset="2"/>
            </a:endParaRPr>
          </a:p>
          <a:p>
            <a:pPr eaLnBrk="0" hangingPunct="0">
              <a:defRPr/>
            </a:pPr>
            <a:endParaRPr lang="en-US" sz="2900" b="1" dirty="0">
              <a:latin typeface="+mn-lt"/>
              <a:cs typeface="+mn-cs"/>
              <a:sym typeface="Symbol" pitchFamily="18" charset="2"/>
            </a:endParaRPr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19200"/>
            <a:ext cx="36576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522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Placeholder 1"/>
          <p:cNvSpPr>
            <a:spLocks noGrp="1"/>
          </p:cNvSpPr>
          <p:nvPr>
            <p:ph type="body" idx="1"/>
          </p:nvPr>
        </p:nvSpPr>
        <p:spPr>
          <a:xfrm>
            <a:off x="609600" y="2895600"/>
            <a:ext cx="7123113" cy="1673225"/>
          </a:xfrm>
        </p:spPr>
        <p:txBody>
          <a:bodyPr/>
          <a:lstStyle/>
          <a:p>
            <a:pPr algn="l" rtl="0"/>
            <a:r>
              <a:rPr lang="en-US" b="1" smtClean="0">
                <a:solidFill>
                  <a:srgbClr val="002060"/>
                </a:solidFill>
              </a:rPr>
              <a:t>- </a:t>
            </a:r>
            <a:r>
              <a:rPr lang="en-US" sz="3200" b="1" smtClean="0">
                <a:solidFill>
                  <a:srgbClr val="FF0000"/>
                </a:solidFill>
              </a:rPr>
              <a:t>Prostaglandins </a:t>
            </a:r>
          </a:p>
          <a:p>
            <a:pPr algn="l" rtl="0"/>
            <a:endParaRPr lang="ar-EG" b="1" smtClean="0">
              <a:solidFill>
                <a:srgbClr val="002060"/>
              </a:solidFill>
            </a:endParaRPr>
          </a:p>
        </p:txBody>
      </p:sp>
      <p:sp>
        <p:nvSpPr>
          <p:cNvPr id="31747" name="Title 2"/>
          <p:cNvSpPr>
            <a:spLocks noGrp="1"/>
          </p:cNvSpPr>
          <p:nvPr>
            <p:ph type="title"/>
          </p:nvPr>
        </p:nvSpPr>
        <p:spPr>
          <a:xfrm>
            <a:off x="1524000" y="1676400"/>
            <a:ext cx="7620000" cy="990600"/>
          </a:xfrm>
        </p:spPr>
        <p:txBody>
          <a:bodyPr/>
          <a:lstStyle/>
          <a:p>
            <a:r>
              <a:rPr lang="en-US" b="1" smtClean="0">
                <a:solidFill>
                  <a:srgbClr val="002060"/>
                </a:solidFill>
              </a:rPr>
              <a:t>GIT smooth muscle:</a:t>
            </a:r>
            <a:endParaRPr lang="ar-EG" smtClean="0">
              <a:solidFill>
                <a:srgbClr val="002060"/>
              </a:solidFill>
            </a:endParaRP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733800"/>
            <a:ext cx="37909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990600" y="4648200"/>
            <a:ext cx="26463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Char char="­"/>
            </a:pPr>
            <a:r>
              <a:rPr lang="en-US" sz="5400" b="1">
                <a:solidFill>
                  <a:srgbClr val="002060"/>
                </a:solidFill>
                <a:sym typeface="Symbol" pitchFamily="18" charset="2"/>
              </a:rPr>
              <a:t>GIT</a:t>
            </a:r>
          </a:p>
          <a:p>
            <a:r>
              <a:rPr lang="en-US" sz="5400" b="1">
                <a:solidFill>
                  <a:srgbClr val="002060"/>
                </a:solidFill>
                <a:sym typeface="Symbol" pitchFamily="18" charset="2"/>
              </a:rPr>
              <a:t>motility</a:t>
            </a:r>
            <a:endParaRPr lang="ar-EG" sz="5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  <p:bldP spid="31747" grpId="0"/>
      <p:bldP spid="3174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3810000" cy="914400"/>
          </a:xfrm>
        </p:spPr>
        <p:txBody>
          <a:bodyPr/>
          <a:lstStyle/>
          <a:p>
            <a:r>
              <a:rPr lang="en-US" b="1" smtClean="0">
                <a:solidFill>
                  <a:srgbClr val="002060"/>
                </a:solidFill>
              </a:rPr>
              <a:t>GIT secretions:</a:t>
            </a:r>
            <a:endParaRPr lang="ar-EG" smtClean="0">
              <a:solidFill>
                <a:srgbClr val="002060"/>
              </a:solidFill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 algn="l" rtl="0">
              <a:buFont typeface="Wingdings" pitchFamily="2" charset="2"/>
              <a:buNone/>
            </a:pPr>
            <a:r>
              <a:rPr lang="en-US" smtClean="0"/>
              <a:t> </a:t>
            </a:r>
            <a:r>
              <a:rPr lang="en-US" sz="3200" b="1" smtClean="0">
                <a:solidFill>
                  <a:srgbClr val="FF0000"/>
                </a:solidFill>
              </a:rPr>
              <a:t>Prostaglandins </a:t>
            </a:r>
          </a:p>
          <a:p>
            <a:pPr algn="l" rtl="0">
              <a:buFont typeface="Wingdings" pitchFamily="2" charset="2"/>
              <a:buNone/>
            </a:pPr>
            <a:r>
              <a:rPr lang="en-US" sz="4400" b="1" smtClean="0">
                <a:sym typeface="Symbol" pitchFamily="18" charset="2"/>
              </a:rPr>
              <a:t>↓</a:t>
            </a:r>
            <a:r>
              <a:rPr lang="en-US" b="1" u="sng" smtClean="0">
                <a:solidFill>
                  <a:srgbClr val="0070C0"/>
                </a:solidFill>
              </a:rPr>
              <a:t>acid  secretion </a:t>
            </a:r>
          </a:p>
          <a:p>
            <a:pPr algn="l" rtl="0">
              <a:buFont typeface="Wingdings" pitchFamily="2" charset="2"/>
              <a:buNone/>
            </a:pPr>
            <a:endParaRPr lang="en-US" smtClean="0"/>
          </a:p>
          <a:p>
            <a:pPr algn="l" rtl="0">
              <a:buFont typeface="Wingdings" pitchFamily="2" charset="2"/>
              <a:buNone/>
            </a:pPr>
            <a:r>
              <a:rPr lang="en-US" sz="4000" b="1" smtClean="0">
                <a:sym typeface="Symbol" pitchFamily="18" charset="2"/>
              </a:rPr>
              <a:t></a:t>
            </a:r>
            <a:r>
              <a:rPr lang="en-US" smtClean="0">
                <a:sym typeface="Symbol" pitchFamily="18" charset="2"/>
              </a:rPr>
              <a:t> </a:t>
            </a:r>
            <a:r>
              <a:rPr lang="en-US" b="1" u="sng" smtClean="0">
                <a:solidFill>
                  <a:srgbClr val="0070C0"/>
                </a:solidFill>
              </a:rPr>
              <a:t>Mucin secretion</a:t>
            </a:r>
            <a:endParaRPr lang="en-US" smtClean="0"/>
          </a:p>
          <a:p>
            <a:pPr algn="l" rtl="0"/>
            <a:endParaRPr lang="ar-EG" smtClean="0"/>
          </a:p>
        </p:txBody>
      </p:sp>
      <p:pic>
        <p:nvPicPr>
          <p:cNvPr id="32772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981200"/>
            <a:ext cx="3181350" cy="2565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Placeholder 1"/>
          <p:cNvSpPr>
            <a:spLocks noGrp="1"/>
          </p:cNvSpPr>
          <p:nvPr>
            <p:ph type="body" idx="1"/>
          </p:nvPr>
        </p:nvSpPr>
        <p:spPr>
          <a:xfrm>
            <a:off x="533400" y="2209800"/>
            <a:ext cx="4648200" cy="2130425"/>
          </a:xfrm>
        </p:spPr>
        <p:txBody>
          <a:bodyPr>
            <a:normAutofit fontScale="92500" lnSpcReduction="20000"/>
          </a:bodyPr>
          <a:lstStyle/>
          <a:p>
            <a:pPr lvl="2" algn="l"/>
            <a:endParaRPr lang="en-US" sz="3200" b="1" dirty="0" smtClean="0">
              <a:solidFill>
                <a:srgbClr val="FF0000"/>
              </a:solidFill>
            </a:endParaRPr>
          </a:p>
          <a:p>
            <a:pPr lvl="2" algn="l"/>
            <a:r>
              <a:rPr lang="en-US" sz="3200" b="1" dirty="0" smtClean="0">
                <a:solidFill>
                  <a:srgbClr val="FF0000"/>
                </a:solidFill>
              </a:rPr>
              <a:t>Prostaglandins  </a:t>
            </a:r>
            <a:r>
              <a:rPr lang="en-US" sz="2900" b="1" dirty="0" smtClean="0">
                <a:solidFill>
                  <a:schemeClr val="tx1"/>
                </a:solidFill>
              </a:rPr>
              <a:t> increase  renal blood</a:t>
            </a:r>
          </a:p>
          <a:p>
            <a:pPr lvl="2" algn="l"/>
            <a:r>
              <a:rPr lang="en-US" sz="2900" b="1" dirty="0" smtClean="0">
                <a:solidFill>
                  <a:schemeClr val="tx1"/>
                </a:solidFill>
              </a:rPr>
              <a:t>flow and </a:t>
            </a:r>
            <a:r>
              <a:rPr lang="en-US" sz="2900" b="1" dirty="0" err="1" smtClean="0">
                <a:solidFill>
                  <a:schemeClr val="tx1"/>
                </a:solidFill>
              </a:rPr>
              <a:t>and</a:t>
            </a:r>
            <a:r>
              <a:rPr lang="en-US" sz="2900" b="1" dirty="0" smtClean="0">
                <a:solidFill>
                  <a:schemeClr val="tx1"/>
                </a:solidFill>
              </a:rPr>
              <a:t> may cause  </a:t>
            </a:r>
            <a:r>
              <a:rPr lang="en-US" sz="2900" b="1" dirty="0" err="1" smtClean="0">
                <a:solidFill>
                  <a:schemeClr val="tx1"/>
                </a:solidFill>
              </a:rPr>
              <a:t>diuresis</a:t>
            </a:r>
            <a:r>
              <a:rPr lang="en-US" sz="2900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ar-EG" dirty="0" smtClean="0"/>
          </a:p>
        </p:txBody>
      </p:sp>
      <p:sp>
        <p:nvSpPr>
          <p:cNvPr id="41987" name="Title 2"/>
          <p:cNvSpPr>
            <a:spLocks noGrp="1"/>
          </p:cNvSpPr>
          <p:nvPr>
            <p:ph type="title"/>
          </p:nvPr>
        </p:nvSpPr>
        <p:spPr>
          <a:xfrm>
            <a:off x="722313" y="609601"/>
            <a:ext cx="7772400" cy="990600"/>
          </a:xfrm>
        </p:spPr>
        <p:txBody>
          <a:bodyPr/>
          <a:lstStyle/>
          <a:p>
            <a:r>
              <a:rPr lang="en-US" sz="5400" b="1" dirty="0" err="1" smtClean="0">
                <a:solidFill>
                  <a:srgbClr val="002060"/>
                </a:solidFill>
              </a:rPr>
              <a:t>Kideny</a:t>
            </a:r>
            <a:endParaRPr lang="ar-EG" b="1" dirty="0" smtClean="0">
              <a:solidFill>
                <a:srgbClr val="002060"/>
              </a:solidFill>
            </a:endParaRP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7725" y="1752600"/>
            <a:ext cx="42767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rgbClr val="002060"/>
                </a:solidFill>
              </a:rPr>
              <a:t>Central and peripheral nervous systems</a:t>
            </a:r>
            <a:endParaRPr lang="ar-EG" smtClean="0">
              <a:solidFill>
                <a:srgbClr val="002060"/>
              </a:solidFill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2057400"/>
          </a:xfrm>
        </p:spPr>
        <p:txBody>
          <a:bodyPr/>
          <a:lstStyle/>
          <a:p>
            <a:pPr lvl="1" algn="l" rtl="0"/>
            <a:r>
              <a:rPr lang="en-US" sz="3600" smtClean="0"/>
              <a:t>Fever </a:t>
            </a:r>
          </a:p>
          <a:p>
            <a:pPr algn="l" rtl="0"/>
            <a:endParaRPr lang="ar-EG" smtClean="0"/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971800"/>
            <a:ext cx="30099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581400"/>
            <a:ext cx="2473325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15240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Clinical uses of prostaglandins analogs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l"/>
            <a:endParaRPr lang="en-US" smtClean="0"/>
          </a:p>
          <a:p>
            <a:pPr algn="l"/>
            <a:endParaRPr lang="en-US" smtClean="0"/>
          </a:p>
          <a:p>
            <a:pPr algn="l"/>
            <a:endParaRPr lang="en-US" smtClean="0"/>
          </a:p>
          <a:p>
            <a:pPr algn="l"/>
            <a:endParaRPr lang="en-US" smtClean="0"/>
          </a:p>
          <a:p>
            <a:pPr algn="l"/>
            <a:r>
              <a:rPr lang="en-US" smtClean="0"/>
              <a:t>   (   </a:t>
            </a:r>
            <a:r>
              <a:rPr lang="en-US" sz="3600" b="1" smtClean="0"/>
              <a:t>Synthetic prostaglandins </a:t>
            </a:r>
            <a:r>
              <a:rPr lang="en-US" smtClean="0"/>
              <a:t>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28600"/>
            <a:ext cx="36576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itle 5"/>
          <p:cNvSpPr>
            <a:spLocks noGrp="1"/>
          </p:cNvSpPr>
          <p:nvPr>
            <p:ph type="title"/>
          </p:nvPr>
        </p:nvSpPr>
        <p:spPr>
          <a:xfrm>
            <a:off x="228600" y="0"/>
            <a:ext cx="4876800" cy="1295400"/>
          </a:xfrm>
        </p:spPr>
        <p:txBody>
          <a:bodyPr/>
          <a:lstStyle/>
          <a:p>
            <a:r>
              <a:rPr lang="en-US" sz="5400" b="1" smtClean="0">
                <a:solidFill>
                  <a:srgbClr val="7030A0"/>
                </a:solidFill>
              </a:rPr>
              <a:t>Carboprost</a:t>
            </a:r>
            <a:endParaRPr lang="ar-EG" sz="5400" b="1" smtClean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752600"/>
            <a:ext cx="8458200" cy="326231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971550" lvl="1" indent="-514350">
              <a:defRPr/>
            </a:pPr>
            <a:endParaRPr lang="en-US" sz="4000" b="1" u="sng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971550" lvl="1" indent="-514350">
              <a:buFontTx/>
              <a:buAutoNum type="arabicParenR"/>
              <a:defRPr/>
            </a:pPr>
            <a:r>
              <a:rPr lang="en-US" sz="3200" b="1" dirty="0">
                <a:solidFill>
                  <a:srgbClr val="FF0000"/>
                </a:solidFill>
              </a:rPr>
              <a:t>Abortion</a:t>
            </a:r>
          </a:p>
          <a:p>
            <a:pPr marL="1428750" lvl="2" indent="-514350">
              <a:defRPr/>
            </a:pPr>
            <a:endParaRPr lang="en-US" sz="2900" b="1" dirty="0">
              <a:latin typeface="+mn-lt"/>
              <a:cs typeface="+mn-cs"/>
              <a:sym typeface="Symbol" pitchFamily="18" charset="2"/>
            </a:endParaRPr>
          </a:p>
          <a:p>
            <a:pPr lvl="2">
              <a:defRPr/>
            </a:pPr>
            <a:endParaRPr lang="en-US" sz="2900" b="1" dirty="0">
              <a:latin typeface="+mn-lt"/>
              <a:cs typeface="+mn-cs"/>
              <a:sym typeface="Symbol" pitchFamily="18" charset="2"/>
            </a:endParaRPr>
          </a:p>
          <a:p>
            <a:pPr lvl="2">
              <a:defRPr/>
            </a:pPr>
            <a:r>
              <a:rPr lang="en-US" sz="2900" b="1" dirty="0">
                <a:latin typeface="+mn-lt"/>
                <a:cs typeface="+mn-cs"/>
                <a:sym typeface="Symbol" pitchFamily="18" charset="2"/>
              </a:rPr>
              <a:t>Induce  abortion in  first trimester.</a:t>
            </a:r>
          </a:p>
          <a:p>
            <a:pPr lvl="1">
              <a:defRPr/>
            </a:pPr>
            <a:r>
              <a:rPr lang="en-US" sz="2900" b="1" dirty="0">
                <a:latin typeface="+mn-lt"/>
                <a:cs typeface="+mn-cs"/>
                <a:sym typeface="Symbol" pitchFamily="18" charset="2"/>
              </a:rPr>
              <a:t> </a:t>
            </a:r>
            <a:endParaRPr lang="en-US" dirty="0"/>
          </a:p>
          <a:p>
            <a:pPr>
              <a:defRPr/>
            </a:pP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3657600"/>
            <a:ext cx="8458200" cy="215423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lvl="1">
              <a:defRPr/>
            </a:pPr>
            <a:r>
              <a:rPr lang="en-US" sz="2900" b="1" dirty="0">
                <a:solidFill>
                  <a:srgbClr val="0070C0"/>
                </a:solidFill>
                <a:latin typeface="+mn-lt"/>
                <a:cs typeface="+mn-cs"/>
                <a:sym typeface="Symbol" pitchFamily="18" charset="2"/>
              </a:rPr>
              <a:t>2) Treatment of postpartum </a:t>
            </a:r>
            <a:r>
              <a:rPr lang="en-US" sz="2900" b="1" dirty="0" err="1">
                <a:solidFill>
                  <a:srgbClr val="0070C0"/>
                </a:solidFill>
                <a:latin typeface="+mn-lt"/>
                <a:cs typeface="+mn-cs"/>
                <a:sym typeface="Symbol" pitchFamily="18" charset="2"/>
              </a:rPr>
              <a:t>haemorrhage</a:t>
            </a:r>
            <a:r>
              <a:rPr lang="en-US" sz="2900" b="1" dirty="0">
                <a:latin typeface="+mn-lt"/>
                <a:cs typeface="+mn-cs"/>
                <a:sym typeface="Symbol" pitchFamily="18" charset="2"/>
              </a:rPr>
              <a:t> </a:t>
            </a:r>
          </a:p>
          <a:p>
            <a:pPr lvl="1">
              <a:defRPr/>
            </a:pPr>
            <a:endParaRPr lang="en-US" sz="2900" b="1" dirty="0">
              <a:latin typeface="+mn-lt"/>
              <a:cs typeface="+mn-cs"/>
              <a:sym typeface="Symbol" pitchFamily="18" charset="2"/>
            </a:endParaRPr>
          </a:p>
          <a:p>
            <a:pPr lvl="1">
              <a:defRPr/>
            </a:pPr>
            <a:r>
              <a:rPr lang="en-US" sz="2900" b="1" dirty="0">
                <a:solidFill>
                  <a:srgbClr val="FF0000"/>
                </a:solidFill>
                <a:latin typeface="+mn-lt"/>
                <a:cs typeface="+mn-cs"/>
                <a:sym typeface="Symbol" pitchFamily="18" charset="2"/>
              </a:rPr>
              <a:t>      ( </a:t>
            </a:r>
            <a:r>
              <a:rPr lang="en-US" sz="2900" b="1" dirty="0">
                <a:latin typeface="+mn-lt"/>
                <a:cs typeface="+mn-cs"/>
                <a:sym typeface="Symbol" pitchFamily="18" charset="2"/>
              </a:rPr>
              <a:t>vasoconstriction + </a:t>
            </a:r>
            <a:r>
              <a:rPr lang="en-US" sz="2900" b="1" dirty="0">
                <a:latin typeface="+mn-lt"/>
                <a:cs typeface="+mn-cs"/>
                <a:sym typeface="Wingdings"/>
              </a:rPr>
              <a:t></a:t>
            </a:r>
            <a:r>
              <a:rPr lang="en-US" sz="2900" b="1" dirty="0">
                <a:latin typeface="+mn-lt"/>
                <a:cs typeface="+mn-cs"/>
                <a:sym typeface="Symbol" pitchFamily="18" charset="2"/>
              </a:rPr>
              <a:t>uterine muscle 							contraction)  </a:t>
            </a:r>
          </a:p>
          <a:p>
            <a:pPr>
              <a:defRPr/>
            </a:pPr>
            <a:endParaRPr lang="ar-EG" dirty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685800"/>
            <a:ext cx="30099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Placeholder 1"/>
          <p:cNvSpPr>
            <a:spLocks noGrp="1"/>
          </p:cNvSpPr>
          <p:nvPr>
            <p:ph type="body" idx="1"/>
          </p:nvPr>
        </p:nvSpPr>
        <p:spPr>
          <a:xfrm>
            <a:off x="457200" y="3505200"/>
            <a:ext cx="7656513" cy="2514600"/>
          </a:xfrm>
        </p:spPr>
        <p:txBody>
          <a:bodyPr/>
          <a:lstStyle/>
          <a:p>
            <a:pPr algn="l" rtl="0"/>
            <a:r>
              <a:rPr lang="en-US" b="1" smtClean="0">
                <a:solidFill>
                  <a:srgbClr val="002060"/>
                </a:solidFill>
              </a:rPr>
              <a:t>  </a:t>
            </a:r>
            <a:endParaRPr lang="en-US" b="1" baseline="-250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b="1" smtClean="0">
                <a:solidFill>
                  <a:srgbClr val="002060"/>
                </a:solidFill>
              </a:rPr>
              <a:t> eye drops /in treatment of </a:t>
            </a:r>
            <a:r>
              <a:rPr lang="en-US" b="1" smtClean="0">
                <a:solidFill>
                  <a:srgbClr val="FF0000"/>
                </a:solidFill>
              </a:rPr>
              <a:t>open angle glaucoma</a:t>
            </a:r>
            <a:r>
              <a:rPr lang="en-US" b="1" smtClean="0">
                <a:solidFill>
                  <a:srgbClr val="002060"/>
                </a:solidFill>
              </a:rPr>
              <a:t>. </a:t>
            </a:r>
          </a:p>
          <a:p>
            <a:pPr algn="l" rtl="0"/>
            <a:r>
              <a:rPr lang="en-US" sz="3600" b="1" smtClean="0">
                <a:solidFill>
                  <a:srgbClr val="002060"/>
                </a:solidFill>
                <a:latin typeface="Gill Sans Ultra Bold" pitchFamily="34" charset="0"/>
              </a:rPr>
              <a:t>(↓</a:t>
            </a:r>
            <a:r>
              <a:rPr lang="en-US" b="1" smtClean="0">
                <a:solidFill>
                  <a:srgbClr val="002060"/>
                </a:solidFill>
                <a:latin typeface="JansonText-Roman"/>
              </a:rPr>
              <a:t> IOP </a:t>
            </a:r>
            <a:r>
              <a:rPr lang="en-US" b="1" smtClean="0">
                <a:solidFill>
                  <a:srgbClr val="002060"/>
                </a:solidFill>
              </a:rPr>
              <a:t> by enhancing outflow of the aqueous 				humar</a:t>
            </a:r>
            <a:r>
              <a:rPr lang="en-US" smtClean="0">
                <a:solidFill>
                  <a:srgbClr val="002060"/>
                </a:solidFill>
              </a:rPr>
              <a:t>) </a:t>
            </a:r>
          </a:p>
          <a:p>
            <a:pPr algn="l"/>
            <a:endParaRPr lang="ar-EG" b="1" smtClean="0">
              <a:solidFill>
                <a:srgbClr val="002060"/>
              </a:solidFill>
            </a:endParaRPr>
          </a:p>
        </p:txBody>
      </p:sp>
      <p:sp>
        <p:nvSpPr>
          <p:cNvPr id="39939" name="Title 2"/>
          <p:cNvSpPr>
            <a:spLocks noGrp="1"/>
          </p:cNvSpPr>
          <p:nvPr>
            <p:ph type="title"/>
          </p:nvPr>
        </p:nvSpPr>
        <p:spPr>
          <a:xfrm>
            <a:off x="304800" y="1676400"/>
            <a:ext cx="4648200" cy="9906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Latanoprost</a:t>
            </a:r>
            <a:endParaRPr lang="ar-EG" dirty="0" smtClean="0">
              <a:solidFill>
                <a:srgbClr val="002060"/>
              </a:solidFill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28600"/>
            <a:ext cx="47434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 rot="20152700">
            <a:off x="5129213" y="2741613"/>
            <a:ext cx="1220787" cy="209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/>
      <p:bldP spid="39939" grpId="0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4800" b="1" smtClean="0">
                <a:solidFill>
                  <a:srgbClr val="7030A0"/>
                </a:solidFill>
              </a:rPr>
              <a:t>Misoprostol</a:t>
            </a:r>
            <a:endParaRPr lang="ar-EG" smtClean="0">
              <a:solidFill>
                <a:srgbClr val="7030A0"/>
              </a:solidFill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438400"/>
            <a:ext cx="7391400" cy="3352800"/>
          </a:xfrm>
        </p:spPr>
        <p:txBody>
          <a:bodyPr/>
          <a:lstStyle/>
          <a:p>
            <a:pPr lvl="1" algn="l" rtl="0"/>
            <a:r>
              <a:rPr lang="en-US" sz="2800" b="1" smtClean="0"/>
              <a:t>  </a:t>
            </a:r>
          </a:p>
          <a:p>
            <a:pPr lvl="1" algn="l" rtl="0"/>
            <a:endParaRPr lang="en-US" sz="2800" b="1" smtClean="0"/>
          </a:p>
          <a:p>
            <a:pPr lvl="1" algn="l" rtl="0">
              <a:buFont typeface="Wingdings 2" pitchFamily="18" charset="2"/>
              <a:buNone/>
            </a:pPr>
            <a:r>
              <a:rPr lang="en-US" sz="2800" b="1" smtClean="0">
                <a:solidFill>
                  <a:srgbClr val="0070C0"/>
                </a:solidFill>
              </a:rPr>
              <a:t>   Treatment of </a:t>
            </a:r>
            <a:r>
              <a:rPr lang="en-US" sz="3600" b="1" smtClean="0">
                <a:solidFill>
                  <a:srgbClr val="FF0000"/>
                </a:solidFill>
              </a:rPr>
              <a:t>Peptic ulcer</a:t>
            </a:r>
          </a:p>
          <a:p>
            <a:pPr lvl="3" algn="l" rtl="0"/>
            <a:endParaRPr lang="en-US" sz="3200" b="1" smtClean="0"/>
          </a:p>
        </p:txBody>
      </p:sp>
      <p:pic>
        <p:nvPicPr>
          <p:cNvPr id="4301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0"/>
            <a:ext cx="25733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dirty="0" smtClean="0"/>
              <a:t>Storage Sites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001000" cy="2438400"/>
          </a:xfrm>
        </p:spPr>
        <p:txBody>
          <a:bodyPr/>
          <a:lstStyle/>
          <a:p>
            <a:r>
              <a:rPr lang="en-US" sz="9600" b="1" smtClean="0">
                <a:solidFill>
                  <a:srgbClr val="FF0000"/>
                </a:solidFill>
              </a:rPr>
              <a:t>Thank you</a:t>
            </a:r>
            <a:r>
              <a:rPr lang="en-US" sz="6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1828800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latin typeface="Albertus Medium" pitchFamily="34" charset="0"/>
              </a:rPr>
              <a:t> </a:t>
            </a:r>
            <a:r>
              <a:rPr lang="en-US" sz="3100" b="1" dirty="0">
                <a:latin typeface="Albertus Medium" pitchFamily="34" charset="0"/>
              </a:rPr>
              <a:t>B</a:t>
            </a:r>
            <a:r>
              <a:rPr lang="en-US" sz="3100" b="1" dirty="0" smtClean="0">
                <a:latin typeface="Albertus Medium" pitchFamily="34" charset="0"/>
              </a:rPr>
              <a:t>io synthesis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2000" b="1" dirty="0" smtClean="0"/>
              <a:t>it is synthesized by </a:t>
            </a:r>
            <a:r>
              <a:rPr lang="en-US" sz="2000" b="1" dirty="0" err="1" smtClean="0"/>
              <a:t>decrboxylation</a:t>
            </a:r>
            <a:r>
              <a:rPr lang="en-US" sz="2000" b="1" dirty="0" smtClean="0"/>
              <a:t> of amino acid </a:t>
            </a:r>
            <a:r>
              <a:rPr lang="en-US" sz="2000" b="1" dirty="0" err="1" smtClean="0"/>
              <a:t>histidine</a:t>
            </a:r>
            <a:endParaRPr lang="en-US" sz="2000" b="1" dirty="0" smtClean="0"/>
          </a:p>
        </p:txBody>
      </p:sp>
      <p:pic>
        <p:nvPicPr>
          <p:cNvPr id="10243" name="صورة 1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2286000"/>
            <a:ext cx="7467600" cy="4038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india-shopping.net/india-ayurveda-products/image/fainting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30000"/>
          </a:blip>
          <a:srcRect l="2232" t="4145" r="4025" b="4663"/>
          <a:stretch>
            <a:fillRect/>
          </a:stretch>
        </p:blipFill>
        <p:spPr bwMode="auto">
          <a:xfrm rot="20568202">
            <a:off x="1369761" y="4641705"/>
            <a:ext cx="4586333" cy="2155371"/>
          </a:xfrm>
          <a:prstGeom prst="rect">
            <a:avLst/>
          </a:prstGeom>
          <a:noFill/>
          <a:effectLst>
            <a:glow rad="228600">
              <a:srgbClr val="FFFFFF"/>
            </a:glow>
          </a:effectLst>
        </p:spPr>
      </p:pic>
      <p:pic>
        <p:nvPicPr>
          <p:cNvPr id="14339" name="Picture 2" descr="C:\Users\Administrator\Pictures\AnAn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4" t="2162" r="8609" b="2702"/>
          <a:stretch>
            <a:fillRect/>
          </a:stretch>
        </p:blipFill>
        <p:spPr bwMode="auto">
          <a:xfrm>
            <a:off x="4038600" y="3429000"/>
            <a:ext cx="5181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http://t2.gstatic.com/images?q=tbn:ANd9GcRLpdVHcIw3sUPWD5jEtjyA22IgxrsXlY1ug_rFbN_U8fWErnZYB_XZ99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133600"/>
            <a:ext cx="1520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52400"/>
            <a:ext cx="45021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RELEASE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1676400"/>
            <a:ext cx="685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/>
              <a:t>Primary mechanism, during allergic reactions on sensitizing [ </a:t>
            </a:r>
            <a:r>
              <a:rPr lang="en-US" b="1">
                <a:solidFill>
                  <a:srgbClr val="FF0000"/>
                </a:solidFill>
              </a:rPr>
              <a:t>IgE antibody </a:t>
            </a:r>
            <a:r>
              <a:rPr lang="en-US"/>
              <a:t>interacts with </a:t>
            </a:r>
            <a:r>
              <a:rPr lang="en-US" b="1">
                <a:solidFill>
                  <a:srgbClr val="FF0000"/>
                </a:solidFill>
              </a:rPr>
              <a:t>antigen</a:t>
            </a:r>
            <a:r>
              <a:rPr lang="en-US"/>
              <a:t> on the surface of mast cells ]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304800" y="2514600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Mast cells </a:t>
            </a:r>
            <a:r>
              <a:rPr lang="en-US" dirty="0" smtClean="0"/>
              <a:t>get </a:t>
            </a:r>
            <a:r>
              <a:rPr lang="en-US" dirty="0" err="1"/>
              <a:t>degranulated</a:t>
            </a:r>
            <a:r>
              <a:rPr lang="en-US" dirty="0"/>
              <a:t> and release histamine and leads to allergic reactions.</a:t>
            </a: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685800" y="3657600"/>
            <a:ext cx="2895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It also has some role in acute inflammation ,on injury it causes local </a:t>
            </a:r>
            <a:r>
              <a:rPr lang="en-US" dirty="0" err="1"/>
              <a:t>vasodialtion</a:t>
            </a:r>
            <a:r>
              <a:rPr lang="en-US" dirty="0"/>
              <a:t> and leakage of plasma ,anti bodies and inflammatory cells.</a:t>
            </a:r>
          </a:p>
        </p:txBody>
      </p:sp>
      <p:sp>
        <p:nvSpPr>
          <p:cNvPr id="17417" name="TextBox 8"/>
          <p:cNvSpPr txBox="1">
            <a:spLocks noChangeArrowheads="1"/>
          </p:cNvSpPr>
          <p:nvPr/>
        </p:nvSpPr>
        <p:spPr bwMode="auto">
          <a:xfrm>
            <a:off x="762000" y="5867400"/>
            <a:ext cx="2971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Its release is modulated by binding to H3 presynaptic receptors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Enzymes as </a:t>
            </a:r>
            <a:r>
              <a:rPr lang="en-US" dirty="0" err="1" smtClean="0"/>
              <a:t>trypsin</a:t>
            </a:r>
            <a:r>
              <a:rPr lang="en-US" dirty="0" smtClean="0"/>
              <a:t> or drugs such as morphine or other chemicals can also liberate histamine  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Tissue injury by trauma or burn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14313" y="1887538"/>
          <a:ext cx="7215239" cy="3898636"/>
        </p:xfrm>
        <a:graphic>
          <a:graphicData uri="http://schemas.openxmlformats.org/drawingml/2006/table">
            <a:tbl>
              <a:tblPr/>
              <a:tblGrid>
                <a:gridCol w="1357322"/>
                <a:gridCol w="2143140"/>
                <a:gridCol w="3714777"/>
              </a:tblGrid>
              <a:tr h="6802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ernard MT Condensed" pitchFamily="18" charset="0"/>
                        </a:rPr>
                        <a:t>Receptor</a:t>
                      </a:r>
                      <a:br>
                        <a:rPr lang="en-US" sz="2000" dirty="0">
                          <a:latin typeface="Bernard MT Condensed" pitchFamily="18" charset="0"/>
                        </a:rPr>
                      </a:br>
                      <a:r>
                        <a:rPr lang="en-US" sz="2000" dirty="0">
                          <a:latin typeface="Bernard MT Condensed" pitchFamily="18" charset="0"/>
                        </a:rPr>
                        <a:t>Type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ernard MT Condensed" pitchFamily="18" charset="0"/>
                        </a:rPr>
                        <a:t>Major Tissue Locations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ernard MT Condensed" pitchFamily="18" charset="0"/>
                        </a:rPr>
                        <a:t>Major Biologic Effects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63553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400" dirty="0" smtClean="0">
                          <a:latin typeface="Bernard MT Condensed" pitchFamily="18" charset="0"/>
                        </a:rPr>
                        <a:t>H</a:t>
                      </a:r>
                      <a:r>
                        <a:rPr lang="en-US" sz="2400" baseline="-25000" dirty="0" smtClean="0">
                          <a:latin typeface="Bernard MT Condensed" pitchFamily="18" charset="0"/>
                        </a:rPr>
                        <a:t>1</a:t>
                      </a:r>
                      <a:endParaRPr lang="en-US" sz="2400" dirty="0">
                        <a:latin typeface="Bernard MT Condensed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/>
                        <a:t>smooth muscle, endothelial cells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 smtClean="0"/>
                        <a:t>acute allergic responses</a:t>
                      </a:r>
                      <a:endParaRPr lang="en-US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63553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400" dirty="0">
                          <a:latin typeface="Bernard MT Condensed" pitchFamily="18" charset="0"/>
                        </a:rPr>
                        <a:t>H</a:t>
                      </a:r>
                      <a:r>
                        <a:rPr lang="en-US" sz="2400" baseline="-25000" dirty="0">
                          <a:latin typeface="Bernard MT Condensed" pitchFamily="18" charset="0"/>
                        </a:rPr>
                        <a:t>2</a:t>
                      </a:r>
                      <a:endParaRPr lang="en-US" sz="2400" dirty="0">
                        <a:latin typeface="Bernard MT Condensed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/>
                        <a:t>gastric parietal cells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/>
                        <a:t>secretion of gastric acid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</a:tr>
              <a:tr h="63553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400" dirty="0">
                          <a:latin typeface="Bernard MT Condensed" pitchFamily="18" charset="0"/>
                        </a:rPr>
                        <a:t>H</a:t>
                      </a:r>
                      <a:r>
                        <a:rPr lang="en-US" sz="2400" baseline="-25000" dirty="0">
                          <a:latin typeface="Bernard MT Condensed" pitchFamily="18" charset="0"/>
                        </a:rPr>
                        <a:t>3</a:t>
                      </a:r>
                      <a:endParaRPr lang="en-US" sz="2400" dirty="0">
                        <a:latin typeface="Bernard MT Condensed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B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/>
                        <a:t>central nervous system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B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 smtClean="0"/>
                        <a:t>neurotransmission</a:t>
                      </a:r>
                      <a:endParaRPr lang="en-US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B9FF"/>
                    </a:solidFill>
                  </a:tcPr>
                </a:tc>
              </a:tr>
              <a:tr h="1199356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400" dirty="0">
                          <a:latin typeface="Bernard MT Condensed" pitchFamily="18" charset="0"/>
                        </a:rPr>
                        <a:t>H</a:t>
                      </a:r>
                      <a:r>
                        <a:rPr lang="en-US" sz="2400" baseline="-25000" dirty="0">
                          <a:latin typeface="Bernard MT Condensed" pitchFamily="18" charset="0"/>
                        </a:rPr>
                        <a:t>4</a:t>
                      </a:r>
                      <a:endParaRPr lang="en-US" sz="2400" dirty="0">
                        <a:latin typeface="Bernard MT Condensed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fr-FR" dirty="0" err="1"/>
                        <a:t>mast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cells</a:t>
                      </a:r>
                      <a:r>
                        <a:rPr lang="fr-FR" dirty="0"/>
                        <a:t>, </a:t>
                      </a:r>
                      <a:r>
                        <a:rPr lang="fr-FR" dirty="0" err="1"/>
                        <a:t>eosinophils</a:t>
                      </a:r>
                      <a:r>
                        <a:rPr lang="fr-FR" dirty="0"/>
                        <a:t>, T </a:t>
                      </a:r>
                      <a:r>
                        <a:rPr lang="fr-FR" dirty="0" err="1" smtClean="0"/>
                        <a:t>cells</a:t>
                      </a:r>
                      <a:endParaRPr lang="fr-FR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/>
                        <a:t>regulating immune responses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</a:tr>
            </a:tbl>
          </a:graphicData>
        </a:graphic>
      </p:graphicFrame>
      <p:sp>
        <p:nvSpPr>
          <p:cNvPr id="17" name="Down Arrow Callout 16"/>
          <p:cNvSpPr/>
          <p:nvPr/>
        </p:nvSpPr>
        <p:spPr bwMode="auto">
          <a:xfrm>
            <a:off x="214313" y="500063"/>
            <a:ext cx="2909887" cy="1357312"/>
          </a:xfrm>
          <a:prstGeom prst="downArrowCallout">
            <a:avLst/>
          </a:prstGeom>
          <a:solidFill>
            <a:schemeClr val="tx1"/>
          </a:solidFill>
          <a:ln w="38100" cap="flat" cmpd="sng" algn="ctr">
            <a:solidFill>
              <a:srgbClr val="FFCC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88900" dir="5400000" sx="9000" sy="9000" algn="ctr" rotWithShape="0">
              <a:srgbClr val="66FFFF"/>
            </a:outerShdw>
          </a:effectLst>
        </p:spPr>
        <p:txBody>
          <a:bodyPr/>
          <a:lstStyle/>
          <a:p>
            <a:pPr algn="ctr" rtl="1">
              <a:defRPr/>
            </a:pPr>
            <a:endParaRPr 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rtl="1">
              <a:defRPr/>
            </a:pPr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</a:rPr>
              <a:t>Histamine receptors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i="1" smtClean="0">
                <a:solidFill>
                  <a:srgbClr val="FF0000"/>
                </a:solidFill>
              </a:rPr>
              <a:t> Effects Of Histamine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None/>
            </a:pPr>
            <a:r>
              <a:rPr lang="en-US" b="1" smtClean="0"/>
              <a:t>Pain ,itching,hives</a:t>
            </a:r>
          </a:p>
          <a:p>
            <a:pPr algn="l">
              <a:buFont typeface="Wingdings" pitchFamily="2" charset="2"/>
              <a:buNone/>
            </a:pPr>
            <a:r>
              <a:rPr lang="en-US" b="1" smtClean="0"/>
              <a:t>Hypotension, tachycardia, flushing</a:t>
            </a:r>
          </a:p>
          <a:p>
            <a:pPr algn="l"/>
            <a:endParaRPr lang="en-US" b="1" smtClean="0"/>
          </a:p>
          <a:p>
            <a:pPr algn="l"/>
            <a:r>
              <a:rPr lang="en-US" b="1" smtClean="0"/>
              <a:t>Headache, visual disturbances, increase </a:t>
            </a:r>
          </a:p>
          <a:p>
            <a:pPr algn="l"/>
            <a:r>
              <a:rPr lang="en-US" b="1" smtClean="0"/>
              <a:t>skin temperature</a:t>
            </a:r>
          </a:p>
          <a:p>
            <a:pPr algn="l"/>
            <a:endParaRPr lang="en-US" b="1" smtClean="0"/>
          </a:p>
          <a:p>
            <a:pPr algn="l"/>
            <a:r>
              <a:rPr lang="en-US" b="1" smtClean="0"/>
              <a:t>Excessive secretion of gastric acids,diarrhea </a:t>
            </a:r>
          </a:p>
          <a:p>
            <a:pPr algn="l"/>
            <a:r>
              <a:rPr lang="en-US" b="1" smtClean="0"/>
              <a:t>Bronchoconstriction, dyspnea,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672</Words>
  <Application>Microsoft Office PowerPoint</Application>
  <PresentationFormat>On-screen Show (4:3)</PresentationFormat>
  <Paragraphs>213</Paragraphs>
  <Slides>40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Autocrine and Paracrine mediators and their antagonists</vt:lpstr>
      <vt:lpstr>PowerPoint Presentation</vt:lpstr>
      <vt:lpstr>PowerPoint Presentation</vt:lpstr>
      <vt:lpstr>Storage Sites</vt:lpstr>
      <vt:lpstr> Bio synthesis   it is synthesized by decrboxylation of amino acid histidine</vt:lpstr>
      <vt:lpstr>PowerPoint Presentation</vt:lpstr>
      <vt:lpstr>PowerPoint Presentation</vt:lpstr>
      <vt:lpstr>PowerPoint Presentation</vt:lpstr>
      <vt:lpstr> Effects Of Histamine</vt:lpstr>
      <vt:lpstr>Histamine receptors antagonists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Eicosanoids  These are 20 carbon atom fatty acids. </vt:lpstr>
      <vt:lpstr>PowerPoint Presentation</vt:lpstr>
      <vt:lpstr> INHIBITORS OF EICOSANOIDS</vt:lpstr>
      <vt:lpstr>PowerPoint Presentation</vt:lpstr>
      <vt:lpstr> INHIBITORS OF EICOSANOIDS</vt:lpstr>
      <vt:lpstr>PowerPoint Presentation</vt:lpstr>
      <vt:lpstr>PowerPoint Presentation</vt:lpstr>
      <vt:lpstr>PowerPoint Presentation</vt:lpstr>
      <vt:lpstr>Comparison in actions  between </vt:lpstr>
      <vt:lpstr>Vascular smooth muscles:</vt:lpstr>
      <vt:lpstr>Blood:</vt:lpstr>
      <vt:lpstr>Inflammation: </vt:lpstr>
      <vt:lpstr>Bronchial smooth muscle:</vt:lpstr>
      <vt:lpstr>Uterine smooth muscle:</vt:lpstr>
      <vt:lpstr>GIT smooth muscle:</vt:lpstr>
      <vt:lpstr>GIT secretions:</vt:lpstr>
      <vt:lpstr>Kideny</vt:lpstr>
      <vt:lpstr>Central and peripheral nervous systems</vt:lpstr>
      <vt:lpstr>Clinical uses of prostaglandins analogs</vt:lpstr>
      <vt:lpstr>Carboprost</vt:lpstr>
      <vt:lpstr>PowerPoint Presentation</vt:lpstr>
      <vt:lpstr>Latanoprost</vt:lpstr>
      <vt:lpstr>Misoprostol</vt:lpstr>
      <vt:lpstr>Thank you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Autocrine and Paracrine mediators and their antagonists</dc:title>
  <dc:creator>dr.abdullatif</dc:creator>
  <cp:lastModifiedBy>Abdullatif</cp:lastModifiedBy>
  <cp:revision>54</cp:revision>
  <dcterms:created xsi:type="dcterms:W3CDTF">2015-10-19T09:05:39Z</dcterms:created>
  <dcterms:modified xsi:type="dcterms:W3CDTF">2015-10-23T14:14:47Z</dcterms:modified>
</cp:coreProperties>
</file>