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702" r:id="rId2"/>
  </p:sldMasterIdLst>
  <p:notesMasterIdLst>
    <p:notesMasterId r:id="rId27"/>
  </p:notesMasterIdLst>
  <p:handoutMasterIdLst>
    <p:handoutMasterId r:id="rId28"/>
  </p:handoutMasterIdLst>
  <p:sldIdLst>
    <p:sldId id="304" r:id="rId3"/>
    <p:sldId id="301" r:id="rId4"/>
    <p:sldId id="300" r:id="rId5"/>
    <p:sldId id="256" r:id="rId6"/>
    <p:sldId id="303" r:id="rId7"/>
    <p:sldId id="274" r:id="rId8"/>
    <p:sldId id="259" r:id="rId9"/>
    <p:sldId id="299" r:id="rId10"/>
    <p:sldId id="287" r:id="rId11"/>
    <p:sldId id="291" r:id="rId12"/>
    <p:sldId id="292" r:id="rId13"/>
    <p:sldId id="288" r:id="rId14"/>
    <p:sldId id="289" r:id="rId15"/>
    <p:sldId id="290" r:id="rId16"/>
    <p:sldId id="294" r:id="rId17"/>
    <p:sldId id="293" r:id="rId18"/>
    <p:sldId id="295" r:id="rId19"/>
    <p:sldId id="297" r:id="rId20"/>
    <p:sldId id="298" r:id="rId21"/>
    <p:sldId id="262" r:id="rId22"/>
    <p:sldId id="263" r:id="rId23"/>
    <p:sldId id="276" r:id="rId24"/>
    <p:sldId id="277" r:id="rId25"/>
    <p:sldId id="305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0606"/>
    <a:srgbClr val="FFCC99"/>
    <a:srgbClr val="0000CC"/>
    <a:srgbClr val="C0C7BD"/>
    <a:srgbClr val="800000"/>
    <a:srgbClr val="FFFFCC"/>
    <a:srgbClr val="FFCCCC"/>
    <a:srgbClr val="FFCC66"/>
    <a:srgbClr val="996633"/>
    <a:srgbClr val="D1D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02" autoAdjust="0"/>
    <p:restoredTop sz="98208" autoAdjust="0"/>
  </p:normalViewPr>
  <p:slideViewPr>
    <p:cSldViewPr>
      <p:cViewPr>
        <p:scale>
          <a:sx n="70" d="100"/>
          <a:sy n="70" d="100"/>
        </p:scale>
        <p:origin x="-3216" y="-1068"/>
      </p:cViewPr>
      <p:guideLst>
        <p:guide orient="horz" pos="720"/>
        <p:guide pos="3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C212AE2-8BA4-4A23-965B-59D2251CED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4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5B501ED-EDBF-40F5-B33E-AA627C5334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9502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25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25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25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25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25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952993-9B73-404D-99FB-87CBEA570535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5A706B-BE36-48CD-AE83-8B4B5FF50108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2225" y="796925"/>
            <a:ext cx="4276725" cy="3206750"/>
          </a:xfrm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730" tIns="44865" rIns="89730" bIns="44865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B501ED-EDBF-40F5-B33E-AA627C5334E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9AF1D7-5BC6-43FD-822B-8E82F49AD810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0132ED-98AB-4820-AB5C-F2B8DC6D21B6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0"/>
            <a:ext cx="4648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0"/>
            <a:ext cx="2311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533400" y="914400"/>
            <a:ext cx="3048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/>
              <a:t>U N I T  </a:t>
            </a:r>
            <a:r>
              <a:rPr lang="en-US" sz="4000">
                <a:solidFill>
                  <a:schemeClr val="bg1"/>
                </a:solidFill>
              </a:rPr>
              <a:t>I</a:t>
            </a:r>
            <a:endParaRPr lang="en-US" sz="4000"/>
          </a:p>
        </p:txBody>
      </p:sp>
      <p:sp>
        <p:nvSpPr>
          <p:cNvPr id="7" name="Rectangle 17"/>
          <p:cNvSpPr>
            <a:spLocks noChangeArrowheads="1"/>
          </p:cNvSpPr>
          <p:nvPr userDrawn="1"/>
        </p:nvSpPr>
        <p:spPr bwMode="auto">
          <a:xfrm>
            <a:off x="609600" y="1447800"/>
            <a:ext cx="2895600" cy="76200"/>
          </a:xfrm>
          <a:prstGeom prst="rect">
            <a:avLst/>
          </a:prstGeom>
          <a:gradFill rotWithShape="0">
            <a:gsLst>
              <a:gs pos="0">
                <a:srgbClr val="A6000C"/>
              </a:gs>
              <a:gs pos="100000">
                <a:srgbClr val="A6000C">
                  <a:gamma/>
                  <a:tint val="6274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8" name="Rectangle 18"/>
          <p:cNvSpPr>
            <a:spLocks noChangeArrowheads="1"/>
          </p:cNvSpPr>
          <p:nvPr userDrawn="1"/>
        </p:nvSpPr>
        <p:spPr bwMode="auto">
          <a:xfrm>
            <a:off x="6248400" y="6400800"/>
            <a:ext cx="2895600" cy="76200"/>
          </a:xfrm>
          <a:prstGeom prst="rect">
            <a:avLst/>
          </a:prstGeom>
          <a:gradFill rotWithShape="0">
            <a:gsLst>
              <a:gs pos="0">
                <a:srgbClr val="A6000C"/>
              </a:gs>
              <a:gs pos="100000">
                <a:srgbClr val="A6000C">
                  <a:gamma/>
                  <a:tint val="6274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9" name="Text Box 19"/>
          <p:cNvSpPr txBox="1">
            <a:spLocks noChangeArrowheads="1"/>
          </p:cNvSpPr>
          <p:nvPr userDrawn="1"/>
        </p:nvSpPr>
        <p:spPr bwMode="auto">
          <a:xfrm>
            <a:off x="1828800" y="2209800"/>
            <a:ext cx="571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>
                <a:ea typeface="ヒラギノ角ゴ Pro W3" pitchFamily="-25" charset="-128"/>
              </a:rPr>
              <a:t>Textbook of Medical Physiology, 11th Edition</a:t>
            </a:r>
          </a:p>
        </p:txBody>
      </p:sp>
      <p:sp>
        <p:nvSpPr>
          <p:cNvPr id="10" name="Text Box 20"/>
          <p:cNvSpPr txBox="1">
            <a:spLocks noChangeArrowheads="1"/>
          </p:cNvSpPr>
          <p:nvPr userDrawn="1"/>
        </p:nvSpPr>
        <p:spPr bwMode="auto">
          <a:xfrm>
            <a:off x="6172200" y="6096000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800">
                <a:solidFill>
                  <a:srgbClr val="A6000C"/>
                </a:solidFill>
                <a:latin typeface="Arial" charset="0"/>
                <a:ea typeface="ヒラギノ角ゴ Pro W3" pitchFamily="-25" charset="-128"/>
              </a:rPr>
              <a:t>GUYTON &amp; HALL</a:t>
            </a:r>
            <a:endParaRPr lang="en-US">
              <a:ea typeface="ヒラギノ角ゴ Pro W3" pitchFamily="-25" charset="-128"/>
            </a:endParaRPr>
          </a:p>
        </p:txBody>
      </p:sp>
      <p:sp>
        <p:nvSpPr>
          <p:cNvPr id="11" name="Text Box 21"/>
          <p:cNvSpPr txBox="1">
            <a:spLocks noChangeArrowheads="1"/>
          </p:cNvSpPr>
          <p:nvPr userDrawn="1"/>
        </p:nvSpPr>
        <p:spPr bwMode="auto">
          <a:xfrm>
            <a:off x="228600" y="6629400"/>
            <a:ext cx="419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/>
              <a:t>Copyright © 2006 by Elsevier, Inc.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8077200" cy="114300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4419600"/>
            <a:ext cx="8001000" cy="1066800"/>
          </a:xfrm>
        </p:spPr>
        <p:txBody>
          <a:bodyPr/>
          <a:lstStyle>
            <a:lvl1pPr marL="0" indent="0" algn="ctr">
              <a:buFont typeface="Times" pitchFamily="-25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A4363-A391-4668-ABB0-49C1C352D1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685800"/>
            <a:ext cx="19812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85800"/>
            <a:ext cx="57912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EFCE8-F2DB-4B49-8A9B-461E9D4FD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685800"/>
            <a:ext cx="79248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DBA58-834C-4EE7-91B5-BAD1AC471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E9B4F58-9D18-4952-929B-332E8D5368A3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02BD0FB-3522-49B9-AD80-0D305BE40E2B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500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3515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0169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3564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102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B94D5-A7F9-4582-A78D-1C013A8A23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2932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7213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6565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7133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1582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3991-F7E9-4789-8DAF-F6C1B96CDB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3DA70-A5ED-4F33-8688-21F6906AD7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2376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29738-4F6A-486A-8CA1-E8FE68129FE3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442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84F8A-7C5D-4751-9A5F-535E9E125B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38100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38100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0DA1E-6729-41FB-BA3A-AFB8619561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2E21-AA2D-4A7F-9BB5-DC752818A9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2FF71-9518-412E-92AA-9A0AB47EA9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41616-40BC-432D-8704-D0AAB716CA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BC262-F424-4D62-B1AD-C3AC0F8E1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84CB4-8421-4F0B-AC5F-5391BB1E78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86000"/>
            <a:ext cx="7772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7C798FC-6B54-4B03-8AD4-881BC53DEE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102" name="Picture 7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451600" y="0"/>
            <a:ext cx="2692400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6477000" cy="1295400"/>
          </a:xfrm>
          <a:prstGeom prst="rect">
            <a:avLst/>
          </a:prstGeom>
          <a:solidFill>
            <a:srgbClr val="A8132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10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858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228600" y="6629400"/>
            <a:ext cx="419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/>
              <a:t>Copyright © 2006 by Elsevier, Inc.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700" r:id="rId13"/>
    <p:sldLayoutId id="2147483701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6000C"/>
        </a:buClr>
        <a:buFont typeface="Times" pitchFamily="-2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B Helvetica Condensed Bold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 Helvetica Condensed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 Helvetica Condensed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 Helvetica Condensed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 Helvetica Condensed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 Helvetica Condensed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 Helvetica Condensed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 Helvetica Condense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F443991-F7E9-4789-8DAF-F6C1B96CDB5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8/31/2014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C93DA70-A5ED-4F33-8688-21F6906AD7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01581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png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7.png"/><Relationship Id="rId4" Type="http://schemas.openxmlformats.org/officeDocument/2006/relationships/oleObject" Target="../embeddings/oleObject2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762000" y="533400"/>
            <a:ext cx="7772400" cy="533400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14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rgbClr val="FFFF00"/>
                </a:solidFill>
              </a:rPr>
              <a:t>Dr. </a:t>
            </a:r>
            <a:r>
              <a:rPr lang="en-US" sz="6000" b="1" dirty="0" err="1" smtClean="0">
                <a:solidFill>
                  <a:srgbClr val="FFFF00"/>
                </a:solidFill>
              </a:rPr>
              <a:t>Nervana</a:t>
            </a:r>
            <a:r>
              <a:rPr lang="en-US" sz="6000" b="1" dirty="0" smtClean="0">
                <a:solidFill>
                  <a:srgbClr val="FFFF00"/>
                </a:solidFill>
              </a:rPr>
              <a:t> </a:t>
            </a:r>
            <a:r>
              <a:rPr lang="en-US" sz="6000" b="1" dirty="0" err="1" smtClean="0">
                <a:solidFill>
                  <a:srgbClr val="FFFF00"/>
                </a:solidFill>
              </a:rPr>
              <a:t>Mostafa</a:t>
            </a:r>
            <a:r>
              <a:rPr lang="en-US" sz="6000" b="1" dirty="0" smtClean="0">
                <a:solidFill>
                  <a:schemeClr val="bg1"/>
                </a:solidFill>
              </a:rPr>
              <a:t/>
            </a:r>
            <a:br>
              <a:rPr lang="en-US" sz="6000" b="1" dirty="0" smtClean="0">
                <a:solidFill>
                  <a:schemeClr val="bg1"/>
                </a:solidFill>
              </a:rPr>
            </a:br>
            <a:r>
              <a:rPr lang="en-US" sz="6000" b="1" dirty="0" smtClean="0">
                <a:solidFill>
                  <a:schemeClr val="bg1"/>
                </a:solidFill>
              </a:rPr>
              <a:t/>
            </a:r>
            <a:br>
              <a:rPr lang="en-US" sz="60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>MB BS, MD, PhD (UK)</a:t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/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700" b="1" dirty="0" smtClean="0">
                <a:solidFill>
                  <a:schemeClr val="bg1"/>
                </a:solidFill>
              </a:rPr>
              <a:t>Associate Professor of Physiology </a:t>
            </a:r>
            <a:br>
              <a:rPr lang="en-US" sz="2700" b="1" dirty="0" smtClean="0">
                <a:solidFill>
                  <a:schemeClr val="bg1"/>
                </a:solidFill>
              </a:rPr>
            </a:br>
            <a:r>
              <a:rPr lang="en-US" sz="2700" b="1" dirty="0" smtClean="0">
                <a:solidFill>
                  <a:schemeClr val="bg1"/>
                </a:solidFill>
              </a:rPr>
              <a:t/>
            </a:r>
            <a:br>
              <a:rPr lang="en-US" sz="2700" b="1" dirty="0" smtClean="0">
                <a:solidFill>
                  <a:schemeClr val="bg1"/>
                </a:solidFill>
              </a:rPr>
            </a:br>
            <a:r>
              <a:rPr lang="en-US" sz="2700" b="1" dirty="0" smtClean="0">
                <a:solidFill>
                  <a:schemeClr val="bg1"/>
                </a:solidFill>
              </a:rPr>
              <a:t>Consultant Molecular Biology</a:t>
            </a:r>
            <a:br>
              <a:rPr lang="en-US" sz="2700" b="1" dirty="0" smtClean="0">
                <a:solidFill>
                  <a:schemeClr val="bg1"/>
                </a:solidFill>
              </a:rPr>
            </a:br>
            <a:r>
              <a:rPr lang="en-US" sz="2700" b="1" dirty="0" smtClean="0">
                <a:solidFill>
                  <a:schemeClr val="bg1"/>
                </a:solidFill>
              </a:rPr>
              <a:t/>
            </a:r>
            <a:br>
              <a:rPr lang="en-US" sz="2700" b="1" dirty="0" smtClean="0">
                <a:solidFill>
                  <a:schemeClr val="bg1"/>
                </a:solidFill>
              </a:rPr>
            </a:br>
            <a:r>
              <a:rPr lang="en-US" sz="2700" b="1" dirty="0" smtClean="0">
                <a:solidFill>
                  <a:schemeClr val="bg1"/>
                </a:solidFill>
              </a:rPr>
              <a:t>Director of Academic Quality Unit</a:t>
            </a:r>
            <a:br>
              <a:rPr lang="en-US" sz="2700" b="1" dirty="0" smtClean="0">
                <a:solidFill>
                  <a:schemeClr val="bg1"/>
                </a:solidFill>
              </a:rPr>
            </a:br>
            <a:r>
              <a:rPr lang="en-US" sz="2700" b="1" dirty="0" smtClean="0">
                <a:solidFill>
                  <a:schemeClr val="bg1"/>
                </a:solidFill>
              </a:rPr>
              <a:t>College of Medicine, KKUH, KSU</a:t>
            </a:r>
            <a:r>
              <a:rPr lang="en-US" sz="2700" b="1" dirty="0" smtClean="0">
                <a:solidFill>
                  <a:srgbClr val="FFFF00"/>
                </a:solidFill>
              </a:rPr>
              <a:t/>
            </a:r>
            <a:br>
              <a:rPr lang="en-US" sz="2700" b="1" dirty="0" smtClean="0">
                <a:solidFill>
                  <a:srgbClr val="FFFF00"/>
                </a:solidFill>
              </a:rPr>
            </a:b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3031976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6781800" cy="1371600"/>
          </a:xfrm>
        </p:spPr>
        <p:txBody>
          <a:bodyPr/>
          <a:lstStyle/>
          <a:p>
            <a:r>
              <a:rPr lang="en-US" b="0" dirty="0"/>
              <a:t>EPITHELIAL TISSUES: covers body, lines cavities</a:t>
            </a:r>
            <a:br>
              <a:rPr lang="en-US" b="0" dirty="0"/>
            </a:br>
            <a:endParaRPr lang="en-CA" b="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 dirty="0" smtClean="0"/>
              <a:t>Covers </a:t>
            </a:r>
            <a:r>
              <a:rPr lang="en-US" sz="2400" dirty="0"/>
              <a:t>entire body surface and most of the body's inner cavities.</a:t>
            </a:r>
          </a:p>
          <a:p>
            <a:r>
              <a:rPr lang="en-US" sz="2400" dirty="0" smtClean="0"/>
              <a:t>Outer </a:t>
            </a:r>
            <a:r>
              <a:rPr lang="en-US" sz="2400" dirty="0"/>
              <a:t>epidermis (skin) </a:t>
            </a:r>
            <a:r>
              <a:rPr lang="en-US" sz="2400" b="1" dirty="0"/>
              <a:t>protects from injury</a:t>
            </a:r>
            <a:r>
              <a:rPr lang="en-US" sz="2400" dirty="0"/>
              <a:t> and </a:t>
            </a:r>
            <a:r>
              <a:rPr lang="en-US" sz="2400" b="1" dirty="0"/>
              <a:t>drying out</a:t>
            </a:r>
            <a:endParaRPr lang="en-US" sz="2400" dirty="0"/>
          </a:p>
          <a:p>
            <a:r>
              <a:rPr lang="en-US" sz="2400" dirty="0" smtClean="0"/>
              <a:t>Inner </a:t>
            </a:r>
            <a:r>
              <a:rPr lang="en-US" sz="2400" dirty="0"/>
              <a:t>epidermal tissue, on internal surfaces protects, secretes mucus (e.g. along digestive tract)</a:t>
            </a:r>
            <a:endParaRPr lang="en-CA" sz="2400" dirty="0"/>
          </a:p>
        </p:txBody>
      </p:sp>
      <p:pic>
        <p:nvPicPr>
          <p:cNvPr id="7173" name="Picture 5" descr="Epithelial%20Tissue%20A%20copy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00600" y="2438400"/>
            <a:ext cx="4038600" cy="30289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229600" cy="815975"/>
          </a:xfrm>
        </p:spPr>
        <p:txBody>
          <a:bodyPr/>
          <a:lstStyle/>
          <a:p>
            <a:r>
              <a:rPr lang="en-US" b="0" dirty="0"/>
              <a:t>CONNECTIVE </a:t>
            </a:r>
            <a:r>
              <a:rPr lang="en-US" b="0" dirty="0" smtClean="0"/>
              <a:t>TISSUES</a:t>
            </a:r>
            <a:endParaRPr lang="en-CA" b="0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501775"/>
            <a:ext cx="3352800" cy="4899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 smtClean="0"/>
              <a:t>Connects </a:t>
            </a:r>
            <a:r>
              <a:rPr lang="en-US" sz="2800" b="1" dirty="0"/>
              <a:t>organs</a:t>
            </a:r>
            <a:endParaRPr lang="en-US" sz="2800" i="1" dirty="0"/>
          </a:p>
          <a:p>
            <a:pPr>
              <a:lnSpc>
                <a:spcPct val="90000"/>
              </a:lnSpc>
            </a:pPr>
            <a:r>
              <a:rPr lang="en-US" sz="2800" b="1" i="1" dirty="0" smtClean="0">
                <a:solidFill>
                  <a:srgbClr val="7030A0"/>
                </a:solidFill>
              </a:rPr>
              <a:t>Functions</a:t>
            </a:r>
            <a:r>
              <a:rPr lang="en-US" sz="2800" i="1" dirty="0" smtClean="0"/>
              <a:t>: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bind structures together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fill up spaces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provide support and protection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store fat</a:t>
            </a:r>
            <a:endParaRPr lang="en-CA" sz="2800" dirty="0"/>
          </a:p>
        </p:txBody>
      </p:sp>
      <p:pic>
        <p:nvPicPr>
          <p:cNvPr id="23565" name="Picture 13" descr="c40x2connective-tissu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95688" y="1600200"/>
            <a:ext cx="5472112" cy="46085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010400" cy="609600"/>
          </a:xfrm>
        </p:spPr>
        <p:txBody>
          <a:bodyPr/>
          <a:lstStyle/>
          <a:p>
            <a:r>
              <a:rPr lang="en-US" b="0" dirty="0" smtClean="0"/>
              <a:t>Muscle Tissues: Contract for Movement</a:t>
            </a:r>
            <a:endParaRPr lang="en-GB" b="0" dirty="0"/>
          </a:p>
        </p:txBody>
      </p:sp>
      <p:grpSp>
        <p:nvGrpSpPr>
          <p:cNvPr id="8" name="Group 7"/>
          <p:cNvGrpSpPr/>
          <p:nvPr/>
        </p:nvGrpSpPr>
        <p:grpSpPr>
          <a:xfrm>
            <a:off x="457200" y="1828800"/>
            <a:ext cx="8458200" cy="3317796"/>
            <a:chOff x="457200" y="1828800"/>
            <a:chExt cx="8458200" cy="3317796"/>
          </a:xfrm>
        </p:grpSpPr>
        <p:pic>
          <p:nvPicPr>
            <p:cNvPr id="4" name="Picture 4"/>
            <p:cNvPicPr>
              <a:picLocks noGrp="1" noChangeAspect="1" noChangeArrowheads="1"/>
            </p:cNvPicPr>
            <p:nvPr>
              <p:ph idx="1"/>
            </p:nvPr>
          </p:nvPicPr>
          <p:blipFill>
            <a:blip r:embed="rId2" cstate="print"/>
            <a:srcRect/>
            <a:stretch>
              <a:fillRect/>
            </a:stretch>
          </p:blipFill>
          <p:spPr>
            <a:xfrm>
              <a:off x="457200" y="1828800"/>
              <a:ext cx="8229600" cy="2981325"/>
            </a:xfrm>
            <a:noFill/>
            <a:ln/>
          </p:spPr>
        </p:pic>
        <p:sp>
          <p:nvSpPr>
            <p:cNvPr id="5" name="TextBox 4"/>
            <p:cNvSpPr txBox="1"/>
            <p:nvPr/>
          </p:nvSpPr>
          <p:spPr>
            <a:xfrm>
              <a:off x="533400" y="3845004"/>
              <a:ext cx="2057400" cy="1107996"/>
            </a:xfrm>
            <a:prstGeom prst="rect">
              <a:avLst/>
            </a:prstGeom>
            <a:solidFill>
              <a:srgbClr val="FFCC9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200" b="1" dirty="0" smtClean="0"/>
                <a:t>Skeletal Muscle</a:t>
              </a:r>
            </a:p>
            <a:p>
              <a:pPr algn="ctr"/>
              <a:r>
                <a:rPr lang="en-GB" sz="2200" b="1" dirty="0" smtClean="0"/>
                <a:t>Striated </a:t>
              </a:r>
            </a:p>
            <a:p>
              <a:pPr algn="ctr"/>
              <a:r>
                <a:rPr lang="en-GB" sz="2200" b="1" dirty="0" smtClean="0"/>
                <a:t>Voluntary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276600" y="3845004"/>
              <a:ext cx="2057400" cy="1107996"/>
            </a:xfrm>
            <a:prstGeom prst="rect">
              <a:avLst/>
            </a:prstGeom>
            <a:solidFill>
              <a:srgbClr val="FFCC9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200" b="1" dirty="0" smtClean="0"/>
                <a:t>Smooth Muscle</a:t>
              </a:r>
            </a:p>
            <a:p>
              <a:pPr algn="ctr"/>
              <a:r>
                <a:rPr lang="en-GB" sz="2200" b="1" dirty="0" smtClean="0"/>
                <a:t>Non-striated </a:t>
              </a:r>
            </a:p>
            <a:p>
              <a:pPr algn="ctr"/>
              <a:r>
                <a:rPr lang="en-GB" sz="2200" b="1" dirty="0" smtClean="0"/>
                <a:t>Involuntary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705600" y="4038600"/>
              <a:ext cx="2209800" cy="1107996"/>
            </a:xfrm>
            <a:prstGeom prst="rect">
              <a:avLst/>
            </a:prstGeom>
            <a:solidFill>
              <a:srgbClr val="FFCC9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200" b="1" dirty="0" smtClean="0"/>
                <a:t>Cardiac Muscle</a:t>
              </a:r>
            </a:p>
            <a:p>
              <a:pPr algn="ctr"/>
              <a:r>
                <a:rPr lang="en-GB" sz="2200" b="1" dirty="0" smtClean="0"/>
                <a:t>Striated</a:t>
              </a:r>
            </a:p>
            <a:p>
              <a:pPr algn="ctr"/>
              <a:r>
                <a:rPr lang="en-GB" sz="2200" b="1" dirty="0" smtClean="0"/>
                <a:t> Involuntary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2819400" cy="4724400"/>
          </a:xfrm>
        </p:spPr>
        <p:txBody>
          <a:bodyPr/>
          <a:lstStyle/>
          <a:p>
            <a:pPr>
              <a:buNone/>
            </a:pPr>
            <a:r>
              <a:rPr lang="en-US" sz="2400" b="1" u="sng" dirty="0" smtClean="0">
                <a:solidFill>
                  <a:srgbClr val="0070C0"/>
                </a:solidFill>
              </a:rPr>
              <a:t>SKELETAL MUSCLE</a:t>
            </a:r>
            <a:r>
              <a:rPr lang="en-US" sz="2400" dirty="0" smtClean="0">
                <a:solidFill>
                  <a:srgbClr val="0070C0"/>
                </a:solidFill>
              </a:rPr>
              <a:t>:</a:t>
            </a:r>
          </a:p>
          <a:p>
            <a:pPr>
              <a:buNone/>
            </a:pPr>
            <a:r>
              <a:rPr lang="en-US" sz="2400" b="1" u="sng" dirty="0" smtClean="0"/>
              <a:t>striated</a:t>
            </a:r>
            <a:r>
              <a:rPr lang="en-US" sz="2400" dirty="0" smtClean="0"/>
              <a:t> (alternating</a:t>
            </a:r>
          </a:p>
          <a:p>
            <a:pPr>
              <a:buNone/>
            </a:pPr>
            <a:r>
              <a:rPr lang="en-US" sz="2400" dirty="0" smtClean="0"/>
              <a:t>light and dark bands)</a:t>
            </a:r>
          </a:p>
          <a:p>
            <a:pPr>
              <a:buNone/>
            </a:pPr>
            <a:r>
              <a:rPr lang="en-US" sz="2400" dirty="0" smtClean="0"/>
              <a:t>attached to bones,</a:t>
            </a:r>
          </a:p>
          <a:p>
            <a:pPr>
              <a:buNone/>
            </a:pPr>
            <a:r>
              <a:rPr lang="en-US" sz="2400" dirty="0" smtClean="0"/>
              <a:t>used for movement</a:t>
            </a:r>
          </a:p>
          <a:p>
            <a:pPr>
              <a:buNone/>
            </a:pPr>
            <a:r>
              <a:rPr lang="en-US" sz="2400" b="1" u="sng" dirty="0" smtClean="0"/>
              <a:t>voluntary control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Can contract quickly</a:t>
            </a:r>
          </a:p>
          <a:p>
            <a:pPr>
              <a:buNone/>
            </a:pPr>
            <a:r>
              <a:rPr lang="en-US" sz="2400" dirty="0" smtClean="0"/>
              <a:t>and strongly but will</a:t>
            </a:r>
          </a:p>
          <a:p>
            <a:pPr>
              <a:buNone/>
            </a:pPr>
            <a:r>
              <a:rPr lang="en-US" sz="2400" dirty="0" smtClean="0"/>
              <a:t>fatigue in time.</a:t>
            </a:r>
            <a:endParaRPr lang="en-CA" sz="2400" dirty="0" smtClean="0"/>
          </a:p>
          <a:p>
            <a:endParaRPr lang="en-GB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010400" cy="609600"/>
          </a:xfrm>
        </p:spPr>
        <p:txBody>
          <a:bodyPr/>
          <a:lstStyle/>
          <a:p>
            <a:r>
              <a:rPr lang="en-US" sz="4500" b="0" dirty="0" smtClean="0"/>
              <a:t>Muscle Tissues</a:t>
            </a:r>
            <a:endParaRPr lang="en-GB" sz="4500" b="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895600" y="1219200"/>
            <a:ext cx="3048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lnSpc>
                <a:spcPct val="150000"/>
              </a:lnSpc>
            </a:pPr>
            <a:r>
              <a:rPr lang="en-US" b="1" u="sng" dirty="0" smtClean="0">
                <a:solidFill>
                  <a:srgbClr val="0070C0"/>
                </a:solidFill>
              </a:rPr>
              <a:t>SMOOTH MUSCLE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</a:p>
          <a:p>
            <a:pPr marL="609600" indent="-609600">
              <a:lnSpc>
                <a:spcPct val="150000"/>
              </a:lnSpc>
            </a:pPr>
            <a:r>
              <a:rPr lang="en-US" b="1" u="sng" dirty="0" smtClean="0"/>
              <a:t>non-striated</a:t>
            </a:r>
            <a:r>
              <a:rPr lang="en-US" dirty="0" smtClean="0"/>
              <a:t>,</a:t>
            </a:r>
          </a:p>
          <a:p>
            <a:pPr marL="609600" indent="-609600">
              <a:lnSpc>
                <a:spcPct val="150000"/>
              </a:lnSpc>
            </a:pPr>
            <a:r>
              <a:rPr lang="en-US" b="1" u="sng" dirty="0" smtClean="0"/>
              <a:t>involuntary control</a:t>
            </a:r>
            <a:r>
              <a:rPr lang="en-US" dirty="0" smtClean="0"/>
              <a:t>,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found in walls of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internal organs,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intestine, stomach,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blood vessels. 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Contracts more slowly,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but can contract over a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longer period of time.</a:t>
            </a:r>
            <a:endParaRPr lang="en-CA" dirty="0" smtClean="0"/>
          </a:p>
          <a:p>
            <a:pPr marL="342900" marR="0" lvl="0" indent="-342900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A6000C"/>
              </a:buClr>
              <a:buSzTx/>
              <a:buFont typeface="Times" pitchFamily="-25" charset="0"/>
              <a:buChar char="•"/>
              <a:tabLst/>
              <a:defRPr/>
            </a:pP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019800" y="1219200"/>
            <a:ext cx="3124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lnSpc>
                <a:spcPct val="150000"/>
              </a:lnSpc>
            </a:pPr>
            <a:r>
              <a:rPr lang="en-US" b="1" u="sng" dirty="0" smtClean="0">
                <a:solidFill>
                  <a:srgbClr val="0070C0"/>
                </a:solidFill>
              </a:rPr>
              <a:t>CARDIAC MUSCLE</a:t>
            </a:r>
            <a:r>
              <a:rPr lang="en-US" dirty="0" smtClean="0">
                <a:solidFill>
                  <a:srgbClr val="0070C0"/>
                </a:solidFill>
              </a:rPr>
              <a:t>:  </a:t>
            </a:r>
          </a:p>
          <a:p>
            <a:pPr marL="609600" indent="-609600">
              <a:lnSpc>
                <a:spcPct val="150000"/>
              </a:lnSpc>
            </a:pPr>
            <a:r>
              <a:rPr lang="en-US" b="1" u="sng" dirty="0" smtClean="0"/>
              <a:t>striated</a:t>
            </a:r>
            <a:r>
              <a:rPr lang="en-US" dirty="0" smtClean="0"/>
              <a:t>, </a:t>
            </a:r>
            <a:r>
              <a:rPr lang="en-US" b="1" u="sng" dirty="0" smtClean="0"/>
              <a:t>involuntary</a:t>
            </a:r>
            <a:r>
              <a:rPr lang="en-US" dirty="0" smtClean="0"/>
              <a:t>,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forms </a:t>
            </a:r>
            <a:r>
              <a:rPr lang="en-US" b="1" u="sng" dirty="0" smtClean="0"/>
              <a:t>heart muscle</a:t>
            </a:r>
            <a:r>
              <a:rPr lang="en-US" dirty="0" smtClean="0"/>
              <a:t>.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Found only in the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heart.  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Can contract quickly,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and beats your whole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life through.</a:t>
            </a:r>
            <a:endParaRPr lang="en-CA" dirty="0" smtClean="0"/>
          </a:p>
          <a:p>
            <a:pPr marL="342900" marR="0" lvl="0" indent="-342900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A6000C"/>
              </a:buClr>
              <a:buSzTx/>
              <a:tabLst/>
              <a:defRPr/>
            </a:pP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819400" y="1295400"/>
            <a:ext cx="0" cy="5562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943600" y="1295400"/>
            <a:ext cx="0" cy="5562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772400" cy="609600"/>
          </a:xfrm>
        </p:spPr>
        <p:txBody>
          <a:bodyPr/>
          <a:lstStyle/>
          <a:p>
            <a:r>
              <a:rPr lang="en-US" b="0" dirty="0" smtClean="0"/>
              <a:t>Nervous Tissues: Conduct Electrochemical Messages</a:t>
            </a:r>
            <a:endParaRPr lang="en-GB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8915400" cy="3733800"/>
          </a:xfrm>
        </p:spPr>
        <p:txBody>
          <a:bodyPr/>
          <a:lstStyle/>
          <a:p>
            <a:pPr marL="609600" indent="-609600"/>
            <a:r>
              <a:rPr lang="en-US" dirty="0" smtClean="0"/>
              <a:t>Specialized tissue that forms </a:t>
            </a:r>
            <a:r>
              <a:rPr lang="en-US" b="1" u="sng" dirty="0" smtClean="0"/>
              <a:t>nerves</a:t>
            </a:r>
            <a:r>
              <a:rPr lang="en-US" dirty="0" smtClean="0"/>
              <a:t>, </a:t>
            </a:r>
            <a:r>
              <a:rPr lang="en-US" b="1" u="sng" dirty="0" smtClean="0"/>
              <a:t>brain</a:t>
            </a:r>
            <a:r>
              <a:rPr lang="en-US" dirty="0" smtClean="0"/>
              <a:t>, </a:t>
            </a:r>
            <a:r>
              <a:rPr lang="en-US" b="1" u="sng" dirty="0" smtClean="0"/>
              <a:t>spinal cord</a:t>
            </a:r>
            <a:endParaRPr lang="en-US" dirty="0" smtClean="0"/>
          </a:p>
          <a:p>
            <a:pPr marL="609600" indent="-609600"/>
            <a:r>
              <a:rPr lang="en-US" dirty="0" smtClean="0"/>
              <a:t>Conduct electrical &amp; chemical messages along special cells called neurons.  Composed of </a:t>
            </a:r>
            <a:r>
              <a:rPr lang="en-US" b="1" u="sng" dirty="0" smtClean="0"/>
              <a:t>cell body</a:t>
            </a:r>
            <a:r>
              <a:rPr lang="en-US" dirty="0" smtClean="0"/>
              <a:t>, </a:t>
            </a:r>
            <a:r>
              <a:rPr lang="en-US" b="1" u="sng" dirty="0" smtClean="0"/>
              <a:t>dendrites</a:t>
            </a:r>
            <a:r>
              <a:rPr lang="en-US" dirty="0" smtClean="0"/>
              <a:t> (conduct messages </a:t>
            </a:r>
            <a:r>
              <a:rPr lang="en-US" b="1" i="1" dirty="0" smtClean="0"/>
              <a:t>to</a:t>
            </a:r>
            <a:r>
              <a:rPr lang="en-US" dirty="0" smtClean="0"/>
              <a:t> cell body), </a:t>
            </a:r>
            <a:r>
              <a:rPr lang="en-US" b="1" u="sng" dirty="0" smtClean="0"/>
              <a:t>axon</a:t>
            </a:r>
            <a:r>
              <a:rPr lang="en-US" dirty="0" smtClean="0"/>
              <a:t> (send messages </a:t>
            </a:r>
            <a:r>
              <a:rPr lang="en-US" b="1" i="1" dirty="0" smtClean="0"/>
              <a:t>away</a:t>
            </a:r>
            <a:r>
              <a:rPr lang="en-US" dirty="0" smtClean="0"/>
              <a:t> from cell body).</a:t>
            </a:r>
            <a:endParaRPr lang="en-CA" dirty="0" smtClean="0"/>
          </a:p>
          <a:p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953000"/>
            <a:ext cx="4572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686800" cy="3733800"/>
          </a:xfrm>
        </p:spPr>
        <p:txBody>
          <a:bodyPr/>
          <a:lstStyle/>
          <a:p>
            <a:pPr marL="609600" indent="-609600">
              <a:lnSpc>
                <a:spcPct val="150000"/>
              </a:lnSpc>
            </a:pPr>
            <a:r>
              <a:rPr lang="en-US" b="1" u="sng" dirty="0" err="1" smtClean="0"/>
              <a:t>Glial</a:t>
            </a:r>
            <a:r>
              <a:rPr lang="en-US" dirty="0" smtClean="0"/>
              <a:t> </a:t>
            </a:r>
            <a:r>
              <a:rPr lang="en-US" dirty="0"/>
              <a:t>cells are cells that surround nerve cells.  They help to support, protect, and nourish nerve cells.  They provide nutrients to the neurons and help keep the tissue free of debris.</a:t>
            </a:r>
            <a:endParaRPr lang="en-CA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7772400" cy="609600"/>
          </a:xfrm>
        </p:spPr>
        <p:txBody>
          <a:bodyPr/>
          <a:lstStyle/>
          <a:p>
            <a:r>
              <a:rPr lang="en-US" sz="4000" b="0" i="1" dirty="0"/>
              <a:t>What are </a:t>
            </a:r>
            <a:r>
              <a:rPr lang="en-US" sz="4000" b="0" i="1" dirty="0" err="1" smtClean="0"/>
              <a:t>Glial</a:t>
            </a:r>
            <a:r>
              <a:rPr lang="en-US" sz="4000" b="0" i="1" dirty="0" smtClean="0"/>
              <a:t> cells?</a:t>
            </a:r>
            <a:r>
              <a:rPr lang="en-US" sz="4000" b="0" u="sng" dirty="0"/>
              <a:t/>
            </a:r>
            <a:br>
              <a:rPr lang="en-US" sz="4000" b="0" u="sng" dirty="0"/>
            </a:br>
            <a:endParaRPr lang="en-CA" sz="4000" b="0" u="sng" dirty="0"/>
          </a:p>
        </p:txBody>
      </p:sp>
      <p:pic>
        <p:nvPicPr>
          <p:cNvPr id="3074" name="Picture 2" descr="http://4.bp.blogspot.com/_Um_MFFpjTxg/TIiqvJL9pDI/AAAAAAAAAuA/OCtzxC-o5L4/s1600/1_125723493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3762" y="4267200"/>
            <a:ext cx="4840638" cy="242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0" i="1" dirty="0"/>
              <a:t>What are Glands?</a:t>
            </a:r>
            <a:r>
              <a:rPr lang="en-US" sz="4000" b="0" u="sng" dirty="0"/>
              <a:t/>
            </a:r>
            <a:br>
              <a:rPr lang="en-US" sz="4000" b="0" u="sng" dirty="0"/>
            </a:br>
            <a:endParaRPr lang="en-CA" sz="4000" b="0" u="sng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534400" cy="4800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b="1" u="sng" dirty="0"/>
              <a:t>Gland</a:t>
            </a:r>
            <a:r>
              <a:rPr lang="en-US" sz="2800" dirty="0"/>
              <a:t>:  a single cell, or a collection of cells that </a:t>
            </a:r>
            <a:r>
              <a:rPr lang="en-US" sz="2800" b="1" dirty="0"/>
              <a:t>secrete</a:t>
            </a:r>
            <a:r>
              <a:rPr lang="en-US" sz="2800" dirty="0"/>
              <a:t> </a:t>
            </a:r>
            <a:r>
              <a:rPr lang="en-US" sz="2800" dirty="0" smtClean="0"/>
              <a:t>chemicals</a:t>
            </a:r>
            <a:endParaRPr lang="en-US" sz="2800" b="1" dirty="0"/>
          </a:p>
          <a:p>
            <a:pPr>
              <a:lnSpc>
                <a:spcPct val="150000"/>
              </a:lnSpc>
            </a:pPr>
            <a:r>
              <a:rPr lang="en-US" sz="2800" b="1" dirty="0" err="1" smtClean="0">
                <a:solidFill>
                  <a:srgbClr val="7030A0"/>
                </a:solidFill>
              </a:rPr>
              <a:t>i</a:t>
            </a:r>
            <a:r>
              <a:rPr lang="en-US" sz="2800" b="1" dirty="0" smtClean="0">
                <a:solidFill>
                  <a:srgbClr val="7030A0"/>
                </a:solidFill>
              </a:rPr>
              <a:t>. </a:t>
            </a:r>
            <a:r>
              <a:rPr lang="en-US" sz="2800" b="1" u="sng" dirty="0" smtClean="0">
                <a:solidFill>
                  <a:srgbClr val="7030A0"/>
                </a:solidFill>
              </a:rPr>
              <a:t>Exocrine </a:t>
            </a:r>
            <a:r>
              <a:rPr lang="en-US" sz="2800" b="1" u="sng" dirty="0">
                <a:solidFill>
                  <a:srgbClr val="7030A0"/>
                </a:solidFill>
              </a:rPr>
              <a:t>glands</a:t>
            </a:r>
            <a:r>
              <a:rPr lang="en-US" sz="2800" dirty="0">
                <a:solidFill>
                  <a:srgbClr val="7030A0"/>
                </a:solidFill>
              </a:rPr>
              <a:t>:  </a:t>
            </a:r>
            <a:r>
              <a:rPr lang="en-US" sz="2800" dirty="0"/>
              <a:t>secrete into </a:t>
            </a:r>
            <a:r>
              <a:rPr lang="en-US" sz="2800" b="1" u="sng" dirty="0"/>
              <a:t>ducts</a:t>
            </a:r>
            <a:r>
              <a:rPr lang="en-US" sz="2800" dirty="0"/>
              <a:t>. e.g. the gall bladder is an exocrine gland because it secretes bile in a duct.  Sweat glands are exocrine glands.</a:t>
            </a:r>
            <a:endParaRPr lang="en-US" sz="2800" b="1" dirty="0"/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7030A0"/>
                </a:solidFill>
              </a:rPr>
              <a:t>ii. </a:t>
            </a:r>
            <a:r>
              <a:rPr lang="en-US" sz="2800" b="1" u="sng" dirty="0" smtClean="0">
                <a:solidFill>
                  <a:srgbClr val="7030A0"/>
                </a:solidFill>
              </a:rPr>
              <a:t>Endocrine</a:t>
            </a:r>
            <a:r>
              <a:rPr lang="en-US" sz="2800" u="sng" dirty="0" smtClean="0">
                <a:solidFill>
                  <a:srgbClr val="7030A0"/>
                </a:solidFill>
              </a:rPr>
              <a:t> </a:t>
            </a:r>
            <a:r>
              <a:rPr lang="en-US" sz="2800" b="1" u="sng" dirty="0">
                <a:solidFill>
                  <a:srgbClr val="7030A0"/>
                </a:solidFill>
              </a:rPr>
              <a:t>glands</a:t>
            </a:r>
            <a:r>
              <a:rPr lang="en-US" sz="2800" dirty="0">
                <a:solidFill>
                  <a:srgbClr val="7030A0"/>
                </a:solidFill>
              </a:rPr>
              <a:t>: </a:t>
            </a:r>
            <a:r>
              <a:rPr lang="en-US" sz="2800" dirty="0"/>
              <a:t>secrete chemicals (especially </a:t>
            </a:r>
            <a:r>
              <a:rPr lang="en-US" sz="2800" b="1" u="sng" dirty="0"/>
              <a:t>hormones</a:t>
            </a:r>
            <a:r>
              <a:rPr lang="en-US" sz="2800" dirty="0"/>
              <a:t>) into </a:t>
            </a:r>
            <a:r>
              <a:rPr lang="en-US" sz="2800" b="1" u="sng" dirty="0"/>
              <a:t>bloodstream</a:t>
            </a:r>
            <a:r>
              <a:rPr lang="en-US" sz="2800" dirty="0"/>
              <a:t> (e.g. pituitary gland, pancreas secretes insulin into the blood).</a:t>
            </a:r>
            <a:endParaRPr lang="en-C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6629400" cy="1371600"/>
          </a:xfrm>
        </p:spPr>
        <p:txBody>
          <a:bodyPr/>
          <a:lstStyle/>
          <a:p>
            <a:r>
              <a:rPr lang="en-US" b="0" dirty="0"/>
              <a:t>ORGANS: Tissues working together</a:t>
            </a:r>
            <a:endParaRPr lang="en-CA" b="0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1676400"/>
            <a:ext cx="6019800" cy="4114800"/>
          </a:xfrm>
        </p:spPr>
        <p:txBody>
          <a:bodyPr/>
          <a:lstStyle/>
          <a:p>
            <a:pPr marL="0" indent="17463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 smtClean="0"/>
              <a:t> Organs </a:t>
            </a:r>
            <a:r>
              <a:rPr lang="en-US" sz="2400" dirty="0"/>
              <a:t>(e.g. the heart) are made up of </a:t>
            </a:r>
            <a:r>
              <a:rPr lang="en-US" sz="2400" b="1" dirty="0"/>
              <a:t>one or </a:t>
            </a:r>
            <a:r>
              <a:rPr lang="en-US" sz="2400" b="1" dirty="0" smtClean="0"/>
              <a:t>more types </a:t>
            </a:r>
            <a:r>
              <a:rPr lang="en-US" sz="2400" b="1" dirty="0"/>
              <a:t>of tissues</a:t>
            </a:r>
            <a:r>
              <a:rPr lang="en-US" sz="2400" dirty="0"/>
              <a:t> (usually more).</a:t>
            </a:r>
            <a:endParaRPr lang="en-US" sz="2400" b="1" u="sng" dirty="0"/>
          </a:p>
          <a:p>
            <a:pPr marL="0" indent="17463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b="1" u="sng" dirty="0" smtClean="0"/>
              <a:t> SKIN</a:t>
            </a:r>
            <a:r>
              <a:rPr lang="en-US" sz="2400" dirty="0" smtClean="0"/>
              <a:t> </a:t>
            </a:r>
            <a:r>
              <a:rPr lang="en-US" sz="2400" dirty="0"/>
              <a:t>is also an example of an organ.  It is </a:t>
            </a:r>
            <a:r>
              <a:rPr lang="en-US" sz="2400" dirty="0" smtClean="0"/>
              <a:t>the </a:t>
            </a:r>
            <a:r>
              <a:rPr lang="en-US" sz="2400" dirty="0"/>
              <a:t>largest organ, and has several tissue layers.</a:t>
            </a:r>
          </a:p>
          <a:p>
            <a:pPr marL="0" indent="17463">
              <a:lnSpc>
                <a:spcPct val="150000"/>
              </a:lnSpc>
              <a:buNone/>
            </a:pPr>
            <a:r>
              <a:rPr lang="en-US" sz="2400" dirty="0"/>
              <a:t>Skin </a:t>
            </a:r>
            <a:r>
              <a:rPr lang="en-US" sz="2400" b="1" dirty="0"/>
              <a:t>covers</a:t>
            </a:r>
            <a:r>
              <a:rPr lang="en-US" sz="2400" dirty="0"/>
              <a:t> body surfaces, gives </a:t>
            </a:r>
            <a:r>
              <a:rPr lang="en-US" sz="2400" b="1" dirty="0"/>
              <a:t>protection</a:t>
            </a:r>
            <a:r>
              <a:rPr lang="en-US" sz="2400" dirty="0"/>
              <a:t> from water loss and invasion by microorganisms, contains </a:t>
            </a:r>
            <a:r>
              <a:rPr lang="en-US" sz="2400" b="1" dirty="0"/>
              <a:t>sense organs</a:t>
            </a:r>
            <a:r>
              <a:rPr lang="en-US" sz="2400" dirty="0"/>
              <a:t>, helps to regulate body </a:t>
            </a:r>
            <a:r>
              <a:rPr lang="en-US" sz="2400" dirty="0" smtClean="0"/>
              <a:t>temperature</a:t>
            </a:r>
            <a:endParaRPr lang="en-CA" sz="2400" dirty="0"/>
          </a:p>
        </p:txBody>
      </p:sp>
      <p:pic>
        <p:nvPicPr>
          <p:cNvPr id="3789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77000" y="1600200"/>
            <a:ext cx="2200275" cy="1885950"/>
          </a:xfrm>
          <a:noFill/>
          <a:ln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810000"/>
            <a:ext cx="2895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0" dirty="0"/>
              <a:t>Human Organ Systems</a:t>
            </a:r>
            <a:br>
              <a:rPr lang="en-US" sz="4000" b="0" dirty="0"/>
            </a:br>
            <a:endParaRPr lang="en-CA" sz="4000" b="0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763000" cy="3733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Each </a:t>
            </a:r>
            <a:r>
              <a:rPr lang="en-US" dirty="0"/>
              <a:t>located in specific location, with specific functions. (e.g. digestive system).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Many </a:t>
            </a:r>
            <a:r>
              <a:rPr lang="en-US" dirty="0"/>
              <a:t>internal organ systems enclosed within </a:t>
            </a:r>
            <a:r>
              <a:rPr lang="en-US" b="1" dirty="0" err="1"/>
              <a:t>coelom</a:t>
            </a:r>
            <a:r>
              <a:rPr lang="en-US" dirty="0"/>
              <a:t>, a cavity within the body.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Organ </a:t>
            </a:r>
            <a:r>
              <a:rPr lang="en-US" dirty="0"/>
              <a:t>systems contribute to maintaining a stable internal environment (</a:t>
            </a:r>
            <a:r>
              <a:rPr lang="en-US" b="1" dirty="0"/>
              <a:t>homeostasis</a:t>
            </a:r>
            <a:r>
              <a:rPr lang="en-US" dirty="0"/>
              <a:t>).  e.g. Temp, pH, [glucose], blood pressure.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077" name="Group 117"/>
          <p:cNvGraphicFramePr>
            <a:graphicFrameLocks noGrp="1"/>
          </p:cNvGraphicFramePr>
          <p:nvPr>
            <p:ph idx="1"/>
          </p:nvPr>
        </p:nvGraphicFramePr>
        <p:xfrm>
          <a:off x="304800" y="1371600"/>
          <a:ext cx="8610600" cy="5438324"/>
        </p:xfrm>
        <a:graphic>
          <a:graphicData uri="http://schemas.openxmlformats.org/drawingml/2006/table">
            <a:tbl>
              <a:tblPr/>
              <a:tblGrid>
                <a:gridCol w="2795456"/>
                <a:gridCol w="5815144"/>
              </a:tblGrid>
              <a:tr h="59176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1.	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Digestive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7BD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convert food to usable nutrients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7BD"/>
                    </a:solidFill>
                  </a:tcPr>
                </a:tc>
              </a:tr>
              <a:tr h="59176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2.	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Circulatory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7BD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transport of necessary molecules to cells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7BD"/>
                    </a:solidFill>
                  </a:tcPr>
                </a:tc>
              </a:tr>
              <a:tr h="59333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3.	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Immune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7BD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defense against invading pathogens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7BD"/>
                    </a:solidFill>
                  </a:tcPr>
                </a:tc>
              </a:tr>
              <a:tr h="59176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4.	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Respiratory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7BD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gas exchange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7BD"/>
                    </a:solidFill>
                  </a:tcPr>
                </a:tc>
              </a:tr>
              <a:tr h="59176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5.	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Excretory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7BD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gets rid of metabolic wastes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7BD"/>
                    </a:solidFill>
                  </a:tcPr>
                </a:tc>
              </a:tr>
              <a:tr h="69133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6.	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Nervous &amp; Sensory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7BD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regulation and control, response to stimuli, processing information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7BD"/>
                    </a:solidFill>
                  </a:tcPr>
                </a:tc>
              </a:tr>
              <a:tr h="59333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7.	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Muscular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&amp;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Skeletal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7BD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support and movement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7BD"/>
                    </a:solidFill>
                  </a:tcPr>
                </a:tc>
              </a:tr>
              <a:tr h="59176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8.	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Hormonal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7BD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regulation of internal environment, development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7BD"/>
                    </a:solidFill>
                  </a:tcPr>
                </a:tc>
              </a:tr>
              <a:tr h="59176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9.	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Reproductive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7BD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producing offspring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7BD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7772400" cy="609600"/>
          </a:xfrm>
        </p:spPr>
        <p:txBody>
          <a:bodyPr/>
          <a:lstStyle/>
          <a:p>
            <a:r>
              <a:rPr lang="en-US" sz="4000" b="0" dirty="0" smtClean="0"/>
              <a:t>Function of </a:t>
            </a:r>
            <a:r>
              <a:rPr lang="en-US" sz="4000" b="0" dirty="0"/>
              <a:t>Organ Systems</a:t>
            </a:r>
            <a:br>
              <a:rPr lang="en-US" sz="4000" b="0" dirty="0"/>
            </a:br>
            <a:endParaRPr lang="en-CA" sz="40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752600"/>
            <a:ext cx="8153400" cy="609600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Physiology lectures in Foundation Block</a:t>
            </a:r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90600" y="3093261"/>
          <a:ext cx="6858000" cy="239313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763438"/>
                <a:gridCol w="2094562"/>
              </a:tblGrid>
              <a:tr h="762000">
                <a:tc>
                  <a:txBody>
                    <a:bodyPr/>
                    <a:lstStyle/>
                    <a:p>
                      <a:r>
                        <a:rPr lang="en-GB" sz="2200" b="0" dirty="0" smtClean="0">
                          <a:solidFill>
                            <a:schemeClr val="bg1"/>
                          </a:solidFill>
                        </a:rPr>
                        <a:t>Introduction, body fluids,</a:t>
                      </a:r>
                      <a:r>
                        <a:rPr lang="en-GB" sz="2200" b="0" baseline="0" dirty="0" smtClean="0">
                          <a:solidFill>
                            <a:schemeClr val="bg1"/>
                          </a:solidFill>
                        </a:rPr>
                        <a:t> cell membrane structure and homeostasis </a:t>
                      </a:r>
                      <a:endParaRPr lang="en-GB" sz="22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200" b="1" dirty="0" smtClean="0">
                        <a:solidFill>
                          <a:schemeClr val="lt1"/>
                        </a:solidFill>
                      </a:endParaRPr>
                    </a:p>
                    <a:p>
                      <a:r>
                        <a:rPr lang="en-GB" sz="2200" b="0" dirty="0" smtClean="0">
                          <a:solidFill>
                            <a:schemeClr val="tx1"/>
                          </a:solidFill>
                        </a:rPr>
                        <a:t>5 lectures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543713">
                <a:tc>
                  <a:txBody>
                    <a:bodyPr/>
                    <a:lstStyle/>
                    <a:p>
                      <a:r>
                        <a:rPr lang="en-GB" sz="2200" b="0" dirty="0" smtClean="0">
                          <a:solidFill>
                            <a:schemeClr val="bg1"/>
                          </a:solidFill>
                        </a:rPr>
                        <a:t>Autonomic nervous system I &amp; II</a:t>
                      </a:r>
                      <a:endParaRPr lang="en-GB" sz="22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200" dirty="0" smtClean="0"/>
                        <a:t>2 lectures</a:t>
                      </a:r>
                      <a:endParaRPr lang="en-GB" sz="220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543713">
                <a:tc>
                  <a:txBody>
                    <a:bodyPr/>
                    <a:lstStyle/>
                    <a:p>
                      <a:r>
                        <a:rPr lang="en-GB" sz="2200" b="0" dirty="0" smtClean="0">
                          <a:solidFill>
                            <a:schemeClr val="bg1"/>
                          </a:solidFill>
                        </a:rPr>
                        <a:t>Blood Physiology</a:t>
                      </a:r>
                      <a:endParaRPr lang="en-GB" sz="22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200" dirty="0" smtClean="0"/>
                        <a:t>6 lectures</a:t>
                      </a:r>
                      <a:endParaRPr lang="en-GB" sz="220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543713">
                <a:tc>
                  <a:txBody>
                    <a:bodyPr/>
                    <a:lstStyle/>
                    <a:p>
                      <a:endParaRPr lang="en-GB" sz="220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200" b="1" u="sng" dirty="0" smtClean="0">
                          <a:solidFill>
                            <a:srgbClr val="0000CC"/>
                          </a:solidFill>
                        </a:rPr>
                        <a:t>13 lectures</a:t>
                      </a:r>
                      <a:endParaRPr lang="en-GB" sz="2200" b="1" u="sng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7" name="Group 2"/>
          <p:cNvGrpSpPr>
            <a:grpSpLocks/>
          </p:cNvGrpSpPr>
          <p:nvPr/>
        </p:nvGrpSpPr>
        <p:grpSpPr bwMode="auto">
          <a:xfrm>
            <a:off x="228600" y="228600"/>
            <a:ext cx="4267200" cy="6400800"/>
            <a:chOff x="1812" y="144"/>
            <a:chExt cx="2688" cy="4032"/>
          </a:xfrm>
        </p:grpSpPr>
        <p:sp>
          <p:nvSpPr>
            <p:cNvPr id="1030" name="Rectangle 3"/>
            <p:cNvSpPr>
              <a:spLocks noChangeArrowheads="1"/>
            </p:cNvSpPr>
            <p:nvPr/>
          </p:nvSpPr>
          <p:spPr bwMode="auto">
            <a:xfrm>
              <a:off x="1812" y="144"/>
              <a:ext cx="2688" cy="4032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aphicFrame>
          <p:nvGraphicFramePr>
            <p:cNvPr id="1026" name="Object 4"/>
            <p:cNvGraphicFramePr>
              <a:graphicFrameLocks noChangeAspect="1"/>
            </p:cNvGraphicFramePr>
            <p:nvPr/>
          </p:nvGraphicFramePr>
          <p:xfrm>
            <a:off x="2433" y="156"/>
            <a:ext cx="1602" cy="3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2" name="Photo Editor Photo" r:id="rId4" imgW="4839375" imgH="11965070" progId="">
                    <p:embed/>
                  </p:oleObj>
                </mc:Choice>
                <mc:Fallback>
                  <p:oleObj name="Photo Editor Photo" r:id="rId4" imgW="4839375" imgH="11965070" progId="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33" y="156"/>
                          <a:ext cx="1602" cy="39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8" name="Text Box 5"/>
          <p:cNvSpPr txBox="1">
            <a:spLocks noChangeArrowheads="1"/>
          </p:cNvSpPr>
          <p:nvPr/>
        </p:nvSpPr>
        <p:spPr bwMode="auto">
          <a:xfrm>
            <a:off x="4800600" y="6019800"/>
            <a:ext cx="1111250" cy="639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Times New Roman" pitchFamily="18" charset="0"/>
              </a:rPr>
              <a:t>Figure 1-1;</a:t>
            </a:r>
          </a:p>
          <a:p>
            <a:r>
              <a:rPr lang="en-US" sz="1200">
                <a:latin typeface="Times New Roman" pitchFamily="18" charset="0"/>
              </a:rPr>
              <a:t>Guyton &amp; Hall</a:t>
            </a:r>
          </a:p>
          <a:p>
            <a:endParaRPr lang="en-US" sz="1200">
              <a:latin typeface="Times New Roman" pitchFamily="18" charset="0"/>
            </a:endParaRPr>
          </a:p>
        </p:txBody>
      </p:sp>
      <p:sp>
        <p:nvSpPr>
          <p:cNvPr id="1029" name="Text Box 6"/>
          <p:cNvSpPr txBox="1">
            <a:spLocks noChangeArrowheads="1"/>
          </p:cNvSpPr>
          <p:nvPr/>
        </p:nvSpPr>
        <p:spPr bwMode="auto">
          <a:xfrm>
            <a:off x="4572000" y="2667000"/>
            <a:ext cx="4343400" cy="17543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  <a:latin typeface="Times New Roman" pitchFamily="18" charset="0"/>
              </a:rPr>
              <a:t>General Organization</a:t>
            </a:r>
          </a:p>
          <a:p>
            <a:pPr algn="ctr"/>
            <a:r>
              <a:rPr lang="en-US" sz="3600" dirty="0">
                <a:solidFill>
                  <a:srgbClr val="FF0000"/>
                </a:solidFill>
                <a:latin typeface="Times New Roman" pitchFamily="18" charset="0"/>
              </a:rPr>
              <a:t>of the Circulatory System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Grp="1" noChangeAspect="1"/>
          </p:cNvGraphicFramePr>
          <p:nvPr>
            <p:ph/>
          </p:nvPr>
        </p:nvGraphicFramePr>
        <p:xfrm>
          <a:off x="1600200" y="1776413"/>
          <a:ext cx="6254750" cy="454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Photo Editor Photo" r:id="rId4" imgW="6904762" imgH="5020376" progId="">
                  <p:embed/>
                </p:oleObj>
              </mc:Choice>
              <mc:Fallback>
                <p:oleObj name="Photo Editor Photo" r:id="rId4" imgW="6904762" imgH="5020376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776413"/>
                        <a:ext cx="6254750" cy="4548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524000" y="6354763"/>
            <a:ext cx="180975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Times New Roman" pitchFamily="18" charset="0"/>
              </a:rPr>
              <a:t>Figure 1-2; Guyton &amp; Hall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04800" y="111125"/>
            <a:ext cx="6858000" cy="1108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Times New Roman" pitchFamily="18" charset="0"/>
              </a:rPr>
              <a:t>Exchange Between the Capillaries </a:t>
            </a:r>
          </a:p>
          <a:p>
            <a:r>
              <a:rPr lang="en-US" sz="3300" dirty="0">
                <a:solidFill>
                  <a:schemeClr val="bg1"/>
                </a:solidFill>
                <a:latin typeface="Times New Roman" pitchFamily="18" charset="0"/>
              </a:rPr>
              <a:t>and Interstitial Fluid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477000" cy="609600"/>
          </a:xfrm>
        </p:spPr>
        <p:txBody>
          <a:bodyPr/>
          <a:lstStyle/>
          <a:p>
            <a:r>
              <a:rPr lang="en-GB" b="0" dirty="0" smtClean="0"/>
              <a:t>Origin of nutrients in the extracellular fluid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7772400" cy="4419600"/>
          </a:xfrm>
        </p:spPr>
        <p:txBody>
          <a:bodyPr/>
          <a:lstStyle/>
          <a:p>
            <a:r>
              <a:rPr lang="en-US" smtClean="0"/>
              <a:t> Respiratory system: O</a:t>
            </a:r>
            <a:r>
              <a:rPr lang="en-US" baseline="-25000" smtClean="0"/>
              <a:t>2</a:t>
            </a:r>
          </a:p>
          <a:p>
            <a:r>
              <a:rPr lang="en-US" smtClean="0"/>
              <a:t>Gastrointestinal tract:</a:t>
            </a:r>
            <a:endParaRPr lang="en-GB" smtClean="0"/>
          </a:p>
          <a:p>
            <a:pPr lvl="1"/>
            <a:r>
              <a:rPr lang="en-US" smtClean="0"/>
              <a:t>Carbohydrates</a:t>
            </a:r>
            <a:endParaRPr lang="en-GB" smtClean="0"/>
          </a:p>
          <a:p>
            <a:pPr lvl="1"/>
            <a:r>
              <a:rPr lang="en-US" smtClean="0"/>
              <a:t>Fatty acids</a:t>
            </a:r>
            <a:endParaRPr lang="en-GB" smtClean="0"/>
          </a:p>
          <a:p>
            <a:pPr lvl="1"/>
            <a:r>
              <a:rPr lang="en-US" smtClean="0"/>
              <a:t>Amino acids</a:t>
            </a:r>
            <a:endParaRPr lang="en-GB" smtClean="0"/>
          </a:p>
          <a:p>
            <a:r>
              <a:rPr lang="en-US" smtClean="0"/>
              <a:t>Liver and other organs</a:t>
            </a:r>
          </a:p>
          <a:p>
            <a:r>
              <a:rPr lang="en-US" smtClean="0"/>
              <a:t>Musculoskeletal system </a:t>
            </a:r>
          </a:p>
          <a:p>
            <a:pPr>
              <a:buFont typeface="Times" pitchFamily="-25" charset="0"/>
              <a:buNone/>
            </a:pP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6629400" cy="609600"/>
          </a:xfrm>
        </p:spPr>
        <p:txBody>
          <a:bodyPr/>
          <a:lstStyle/>
          <a:p>
            <a:r>
              <a:rPr lang="en-US" sz="3400" b="0" dirty="0" smtClean="0"/>
              <a:t>Removal of Metabolic End–products</a:t>
            </a:r>
            <a:r>
              <a:rPr lang="en-GB" sz="3400" b="0" dirty="0" smtClean="0"/>
              <a:t/>
            </a:r>
            <a:br>
              <a:rPr lang="en-GB" sz="3400" b="0" dirty="0" smtClean="0"/>
            </a:br>
            <a:endParaRPr lang="en-GB" sz="3400" b="0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7772400" cy="3733800"/>
          </a:xfrm>
        </p:spPr>
        <p:txBody>
          <a:bodyPr/>
          <a:lstStyle/>
          <a:p>
            <a:r>
              <a:rPr lang="en-US" smtClean="0"/>
              <a:t>CO</a:t>
            </a:r>
            <a:r>
              <a:rPr lang="en-US" baseline="-25000" smtClean="0"/>
              <a:t>2</a:t>
            </a:r>
            <a:r>
              <a:rPr lang="en-US" smtClean="0"/>
              <a:t> (by lung)</a:t>
            </a:r>
            <a:endParaRPr lang="en-GB" smtClean="0"/>
          </a:p>
          <a:p>
            <a:r>
              <a:rPr lang="en-US" smtClean="0"/>
              <a:t>Urea, uric acid, excess water and ions (kidneys)</a:t>
            </a:r>
            <a:endParaRPr lang="en-GB" smtClean="0"/>
          </a:p>
          <a:p>
            <a:r>
              <a:rPr lang="en-US" smtClean="0"/>
              <a:t>others</a:t>
            </a:r>
            <a:endParaRPr lang="en-GB" smtClean="0"/>
          </a:p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2438400" y="2743198"/>
            <a:ext cx="4191000" cy="1981201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 w="57150" cap="flat" cmpd="sng" algn="ctr">
            <a:solidFill>
              <a:srgbClr val="FE060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-25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3225966"/>
            <a:ext cx="312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anose="04030905020B02020C02" pitchFamily="82" charset="0"/>
              </a:rPr>
              <a:t>الله الموفق </a:t>
            </a:r>
            <a:endParaRPr lang="en-US" sz="6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149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763000" cy="4953000"/>
          </a:xfr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Physiology is one of the </a:t>
            </a:r>
            <a:r>
              <a:rPr lang="en-US" sz="2400" b="1" u="sng" dirty="0" smtClean="0">
                <a:solidFill>
                  <a:schemeClr val="tx1"/>
                </a:solidFill>
              </a:rPr>
              <a:t>cornerstones</a:t>
            </a:r>
            <a:r>
              <a:rPr lang="en-US" sz="2400" dirty="0" smtClean="0">
                <a:solidFill>
                  <a:schemeClr val="tx1"/>
                </a:solidFill>
              </a:rPr>
              <a:t> of medicine.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Physiology </a:t>
            </a:r>
            <a:r>
              <a:rPr lang="en-US" sz="2400" dirty="0">
                <a:solidFill>
                  <a:schemeClr val="tx1"/>
                </a:solidFill>
              </a:rPr>
              <a:t>is the study of </a:t>
            </a:r>
            <a:r>
              <a:rPr lang="en-US" sz="2400" u="sng" dirty="0">
                <a:solidFill>
                  <a:srgbClr val="FF0000"/>
                </a:solidFill>
              </a:rPr>
              <a:t>how the body </a:t>
            </a:r>
            <a:r>
              <a:rPr lang="en-US" sz="2400" u="sng" dirty="0" smtClean="0">
                <a:solidFill>
                  <a:srgbClr val="FF0000"/>
                </a:solidFill>
              </a:rPr>
              <a:t>works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>
                <a:solidFill>
                  <a:schemeClr val="tx1"/>
                </a:solidFill>
              </a:rPr>
              <a:t>the ways in which </a:t>
            </a:r>
            <a:r>
              <a:rPr lang="en-US" sz="2400" dirty="0" smtClean="0">
                <a:solidFill>
                  <a:schemeClr val="tx1"/>
                </a:solidFill>
              </a:rPr>
              <a:t>cells, organs </a:t>
            </a:r>
            <a:r>
              <a:rPr lang="en-US" sz="2400" dirty="0">
                <a:solidFill>
                  <a:schemeClr val="tx1"/>
                </a:solidFill>
              </a:rPr>
              <a:t>and the whole body functions, and how these functions are </a:t>
            </a:r>
            <a:r>
              <a:rPr lang="en-US" sz="2400" dirty="0" smtClean="0">
                <a:solidFill>
                  <a:schemeClr val="tx1"/>
                </a:solidFill>
              </a:rPr>
              <a:t>maintained in </a:t>
            </a:r>
            <a:r>
              <a:rPr lang="en-US" sz="2400" dirty="0">
                <a:solidFill>
                  <a:schemeClr val="tx1"/>
                </a:solidFill>
              </a:rPr>
              <a:t>a changing environment.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7030A0"/>
                </a:solidFill>
              </a:rPr>
              <a:t>Cellular</a:t>
            </a:r>
            <a:r>
              <a:rPr lang="en-US" sz="2400" b="1" dirty="0" smtClean="0">
                <a:solidFill>
                  <a:srgbClr val="7030A0"/>
                </a:solidFill>
              </a:rPr>
              <a:t> </a:t>
            </a:r>
            <a:r>
              <a:rPr lang="en-US" sz="2400" b="1" dirty="0">
                <a:solidFill>
                  <a:srgbClr val="7030A0"/>
                </a:solidFill>
              </a:rPr>
              <a:t>physiology </a:t>
            </a:r>
            <a:r>
              <a:rPr lang="en-US" sz="2400" dirty="0">
                <a:solidFill>
                  <a:schemeClr val="tx1"/>
                </a:solidFill>
              </a:rPr>
              <a:t>is </a:t>
            </a:r>
            <a:r>
              <a:rPr lang="en-US" sz="2400" dirty="0" smtClean="0">
                <a:solidFill>
                  <a:schemeClr val="tx1"/>
                </a:solidFill>
              </a:rPr>
              <a:t>the study </a:t>
            </a:r>
            <a:r>
              <a:rPr lang="en-US" sz="2400" dirty="0">
                <a:solidFill>
                  <a:schemeClr val="tx1"/>
                </a:solidFill>
              </a:rPr>
              <a:t>of the cellular components that primarily determines organ function.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7030A0"/>
                </a:solidFill>
              </a:rPr>
              <a:t>Systems</a:t>
            </a:r>
            <a:r>
              <a:rPr lang="en-US" sz="2400" b="1" dirty="0" smtClean="0">
                <a:solidFill>
                  <a:srgbClr val="7030A0"/>
                </a:solidFill>
              </a:rPr>
              <a:t> </a:t>
            </a:r>
            <a:r>
              <a:rPr lang="en-US" sz="2400" b="1" dirty="0">
                <a:solidFill>
                  <a:srgbClr val="7030A0"/>
                </a:solidFill>
              </a:rPr>
              <a:t>physiology </a:t>
            </a:r>
            <a:r>
              <a:rPr lang="en-US" sz="2400" dirty="0">
                <a:solidFill>
                  <a:schemeClr val="tx1"/>
                </a:solidFill>
              </a:rPr>
              <a:t>is the study of the coordinated and networked </a:t>
            </a:r>
            <a:r>
              <a:rPr lang="en-US" sz="2400" dirty="0" smtClean="0">
                <a:solidFill>
                  <a:schemeClr val="tx1"/>
                </a:solidFill>
              </a:rPr>
              <a:t>processes that </a:t>
            </a:r>
            <a:r>
              <a:rPr lang="en-US" sz="2400" dirty="0">
                <a:solidFill>
                  <a:schemeClr val="tx1"/>
                </a:solidFill>
              </a:rPr>
              <a:t>determine whole body function and adaption to change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57200" y="457200"/>
            <a:ext cx="5134739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Introduction to Physiology</a:t>
            </a:r>
            <a:endParaRPr lang="en-US" sz="4400" dirty="0">
              <a:solidFill>
                <a:srgbClr val="FAFD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-25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 l="39239" t="21875" r="24451" b="6250"/>
          <a:stretch>
            <a:fillRect/>
          </a:stretch>
        </p:blipFill>
        <p:spPr bwMode="auto">
          <a:xfrm>
            <a:off x="5181600" y="447674"/>
            <a:ext cx="381000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books.sitamol.net/images/guyt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47675"/>
            <a:ext cx="3810000" cy="4504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371600" y="5019675"/>
            <a:ext cx="1752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dirty="0">
                <a:latin typeface="Calibri" pitchFamily="34" charset="0"/>
              </a:rPr>
              <a:t>11</a:t>
            </a:r>
            <a:r>
              <a:rPr lang="en-US" sz="5400" baseline="30000" dirty="0">
                <a:latin typeface="Calibri" pitchFamily="34" charset="0"/>
              </a:rPr>
              <a:t>th</a:t>
            </a: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6324600" y="5019675"/>
            <a:ext cx="1600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5400" dirty="0">
                <a:latin typeface="Calibri" pitchFamily="34" charset="0"/>
              </a:rPr>
              <a:t>12</a:t>
            </a:r>
            <a:r>
              <a:rPr lang="en-US" sz="5400" baseline="30000" dirty="0">
                <a:latin typeface="Calibri" pitchFamily="34" charset="0"/>
              </a:rPr>
              <a:t>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/>
        </p:nvSpPr>
        <p:spPr bwMode="auto">
          <a:xfrm>
            <a:off x="0" y="1981200"/>
            <a:ext cx="9144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/>
            <a:r>
              <a:rPr lang="en-US" sz="4000" b="1" u="sng" dirty="0" smtClean="0">
                <a:solidFill>
                  <a:srgbClr val="7030A0"/>
                </a:solidFill>
              </a:rPr>
              <a:t>Lecture 1:</a:t>
            </a:r>
          </a:p>
          <a:p>
            <a:pPr algn="ctr"/>
            <a:endParaRPr lang="en-US" sz="4000" b="1" u="sng" dirty="0" smtClean="0">
              <a:solidFill>
                <a:srgbClr val="7030A0"/>
              </a:solidFill>
            </a:endParaRPr>
          </a:p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Functional </a:t>
            </a:r>
            <a:r>
              <a:rPr lang="en-US" sz="4000" dirty="0">
                <a:solidFill>
                  <a:srgbClr val="7030A0"/>
                </a:solidFill>
              </a:rPr>
              <a:t>Organization of the Human Body</a:t>
            </a:r>
          </a:p>
          <a:p>
            <a:pPr algn="ctr"/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772400" cy="609600"/>
          </a:xfrm>
        </p:spPr>
        <p:txBody>
          <a:bodyPr/>
          <a:lstStyle/>
          <a:p>
            <a:r>
              <a:rPr lang="en-GB" sz="5000" b="0" dirty="0" smtClean="0"/>
              <a:t>Objectives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3733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/>
              <a:t>Understand the level of body organization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Distinguish the primary tissues and their subtypes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 Recognize the regulation of extracellular fluid transport and mixing system</a:t>
            </a:r>
          </a:p>
          <a:p>
            <a:pPr>
              <a:lnSpc>
                <a:spcPct val="150000"/>
              </a:lnSpc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772400" cy="762000"/>
          </a:xfrm>
          <a:noFill/>
        </p:spPr>
        <p:txBody>
          <a:bodyPr lIns="90488" tIns="44450" rIns="90488" bIns="44450"/>
          <a:lstStyle/>
          <a:p>
            <a:pPr eaLnBrk="1" hangingPunct="1"/>
            <a:r>
              <a:rPr lang="en-US" sz="3900" smtClean="0"/>
              <a:t>Levels of Organization</a:t>
            </a:r>
            <a:endParaRPr lang="en-US" sz="3900" b="0" smtClean="0"/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530225" y="2057400"/>
            <a:ext cx="7840289" cy="10746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>
              <a:buFontTx/>
              <a:buChar char="•"/>
            </a:pPr>
            <a:r>
              <a:rPr lang="en-US" sz="3200" b="1" dirty="0">
                <a:solidFill>
                  <a:srgbClr val="800000"/>
                </a:solidFill>
                <a:latin typeface="Times New Roman" pitchFamily="18" charset="0"/>
              </a:rPr>
              <a:t> Cells:</a:t>
            </a:r>
            <a:r>
              <a:rPr lang="en-US" sz="3200" b="1" dirty="0">
                <a:solidFill>
                  <a:srgbClr val="FAFD00"/>
                </a:solidFill>
                <a:latin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</a:rPr>
              <a:t>the basic structural and functional unit</a:t>
            </a:r>
          </a:p>
          <a:p>
            <a:r>
              <a:rPr lang="en-US" sz="3200" dirty="0">
                <a:latin typeface="Times New Roman" pitchFamily="18" charset="0"/>
              </a:rPr>
              <a:t>		(~ 100 trillion)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530225" y="3121025"/>
            <a:ext cx="7565727" cy="5822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>
              <a:buFontTx/>
              <a:buChar char="•"/>
            </a:pPr>
            <a:r>
              <a:rPr lang="en-US" sz="3200" b="1" dirty="0">
                <a:solidFill>
                  <a:srgbClr val="800000"/>
                </a:solidFill>
                <a:latin typeface="Times New Roman" pitchFamily="18" charset="0"/>
              </a:rPr>
              <a:t> Tissues:</a:t>
            </a:r>
            <a:r>
              <a:rPr lang="en-US" sz="3200" b="1" dirty="0">
                <a:solidFill>
                  <a:srgbClr val="FAFD00"/>
                </a:solidFill>
                <a:latin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</a:rPr>
              <a:t>(e.g. muscles, epithelial, nervous )</a:t>
            </a:r>
          </a:p>
        </p:txBody>
      </p:sp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530225" y="3806825"/>
            <a:ext cx="7636900" cy="5822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>
              <a:buFontTx/>
              <a:buChar char="•"/>
            </a:pPr>
            <a:r>
              <a:rPr lang="en-US" sz="3200" dirty="0">
                <a:solidFill>
                  <a:srgbClr val="800000"/>
                </a:solidFill>
                <a:latin typeface="Times New Roman" pitchFamily="18" charset="0"/>
              </a:rPr>
              <a:t> </a:t>
            </a:r>
            <a:r>
              <a:rPr lang="en-US" sz="3200" b="1" dirty="0">
                <a:solidFill>
                  <a:srgbClr val="800000"/>
                </a:solidFill>
                <a:latin typeface="Times New Roman" pitchFamily="18" charset="0"/>
              </a:rPr>
              <a:t>Organs:</a:t>
            </a:r>
            <a:r>
              <a:rPr lang="en-US" sz="3200" b="1" dirty="0">
                <a:solidFill>
                  <a:srgbClr val="FAFD00"/>
                </a:solidFill>
                <a:latin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</a:rPr>
              <a:t>(e.g. kidney, heart, liver, pancreas)</a:t>
            </a:r>
            <a:endParaRPr lang="en-US" sz="3200" b="1" dirty="0">
              <a:latin typeface="Times New Roman" pitchFamily="18" charset="0"/>
            </a:endParaRPr>
          </a:p>
        </p:txBody>
      </p:sp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530225" y="4495800"/>
            <a:ext cx="8461375" cy="1074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buFontTx/>
              <a:buChar char="•"/>
            </a:pPr>
            <a:r>
              <a:rPr lang="en-US" sz="3200" b="1" dirty="0">
                <a:solidFill>
                  <a:srgbClr val="800000"/>
                </a:solidFill>
                <a:latin typeface="Times New Roman" pitchFamily="18" charset="0"/>
              </a:rPr>
              <a:t> Organ systems:</a:t>
            </a:r>
            <a:r>
              <a:rPr lang="en-US" sz="32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</a:rPr>
              <a:t>(e.g. cardiovascular, respiratory, urinary)</a:t>
            </a:r>
            <a:endParaRPr lang="en-US" sz="32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b="3404"/>
          <a:stretch>
            <a:fillRect/>
          </a:stretch>
        </p:blipFill>
        <p:spPr bwMode="auto">
          <a:xfrm>
            <a:off x="304800" y="914400"/>
            <a:ext cx="7469188" cy="593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03" name="Rectangle 3"/>
          <p:cNvSpPr>
            <a:spLocks noChangeArrowheads="1"/>
          </p:cNvSpPr>
          <p:nvPr/>
        </p:nvSpPr>
        <p:spPr bwMode="auto">
          <a:xfrm>
            <a:off x="4314825" y="2570163"/>
            <a:ext cx="1670050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" b="1" dirty="0">
                <a:solidFill>
                  <a:srgbClr val="FE0606"/>
                </a:solidFill>
              </a:rPr>
              <a:t>Chemical level</a:t>
            </a:r>
            <a:r>
              <a:rPr lang="en-US" sz="1200" b="1" dirty="0"/>
              <a:t/>
            </a:r>
            <a:br>
              <a:rPr lang="en-US" sz="1200" b="1" dirty="0"/>
            </a:br>
            <a:r>
              <a:rPr lang="en-US" sz="1200" b="1" dirty="0"/>
              <a:t>Atoms combine to form molecules</a:t>
            </a:r>
          </a:p>
        </p:txBody>
      </p:sp>
      <p:sp>
        <p:nvSpPr>
          <p:cNvPr id="512004" name="Oval 4"/>
          <p:cNvSpPr>
            <a:spLocks noChangeArrowheads="1"/>
          </p:cNvSpPr>
          <p:nvPr/>
        </p:nvSpPr>
        <p:spPr bwMode="auto">
          <a:xfrm>
            <a:off x="4168775" y="2614613"/>
            <a:ext cx="195263" cy="195262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/>
              <a:t>1</a:t>
            </a:r>
          </a:p>
        </p:txBody>
      </p:sp>
      <p:sp>
        <p:nvSpPr>
          <p:cNvPr id="512005" name="Oval 5"/>
          <p:cNvSpPr>
            <a:spLocks noChangeArrowheads="1"/>
          </p:cNvSpPr>
          <p:nvPr/>
        </p:nvSpPr>
        <p:spPr bwMode="auto">
          <a:xfrm>
            <a:off x="768350" y="1924050"/>
            <a:ext cx="193675" cy="196850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/>
              <a:t>2</a:t>
            </a:r>
            <a:endParaRPr lang="en-US" sz="1200">
              <a:latin typeface="Calibri" pitchFamily="34" charset="0"/>
            </a:endParaRPr>
          </a:p>
        </p:txBody>
      </p:sp>
      <p:sp>
        <p:nvSpPr>
          <p:cNvPr id="512006" name="Oval 6"/>
          <p:cNvSpPr>
            <a:spLocks noChangeArrowheads="1"/>
          </p:cNvSpPr>
          <p:nvPr/>
        </p:nvSpPr>
        <p:spPr bwMode="auto">
          <a:xfrm>
            <a:off x="577850" y="3675063"/>
            <a:ext cx="196850" cy="198437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/>
              <a:t>3</a:t>
            </a:r>
            <a:endParaRPr lang="en-US" sz="1200">
              <a:latin typeface="Calibri" pitchFamily="34" charset="0"/>
            </a:endParaRPr>
          </a:p>
        </p:txBody>
      </p:sp>
      <p:sp>
        <p:nvSpPr>
          <p:cNvPr id="512007" name="Oval 7"/>
          <p:cNvSpPr>
            <a:spLocks noChangeArrowheads="1"/>
          </p:cNvSpPr>
          <p:nvPr/>
        </p:nvSpPr>
        <p:spPr bwMode="auto">
          <a:xfrm>
            <a:off x="1373188" y="6151563"/>
            <a:ext cx="196850" cy="195262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/>
              <a:t>4</a:t>
            </a:r>
          </a:p>
        </p:txBody>
      </p:sp>
      <p:sp>
        <p:nvSpPr>
          <p:cNvPr id="512008" name="Rectangle 8"/>
          <p:cNvSpPr>
            <a:spLocks noChangeArrowheads="1"/>
          </p:cNvSpPr>
          <p:nvPr/>
        </p:nvSpPr>
        <p:spPr bwMode="auto">
          <a:xfrm>
            <a:off x="914400" y="1865313"/>
            <a:ext cx="2214517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300" b="1" dirty="0">
                <a:solidFill>
                  <a:srgbClr val="FE0606"/>
                </a:solidFill>
              </a:rPr>
              <a:t>Cellular level</a:t>
            </a:r>
            <a:r>
              <a:rPr lang="en-US" sz="1200" b="1" dirty="0"/>
              <a:t/>
            </a:r>
            <a:br>
              <a:rPr lang="en-US" sz="1200" b="1" dirty="0"/>
            </a:br>
            <a:r>
              <a:rPr lang="en-US" sz="1200" b="1" dirty="0"/>
              <a:t>Cells are made up of molecules</a:t>
            </a:r>
          </a:p>
        </p:txBody>
      </p:sp>
      <p:sp>
        <p:nvSpPr>
          <p:cNvPr id="512009" name="Rectangle 9"/>
          <p:cNvSpPr>
            <a:spLocks noChangeArrowheads="1"/>
          </p:cNvSpPr>
          <p:nvPr/>
        </p:nvSpPr>
        <p:spPr bwMode="auto">
          <a:xfrm>
            <a:off x="738188" y="3643313"/>
            <a:ext cx="1646237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" b="1" dirty="0">
                <a:solidFill>
                  <a:srgbClr val="FE0606"/>
                </a:solidFill>
              </a:rPr>
              <a:t>Tissue level</a:t>
            </a:r>
            <a:r>
              <a:rPr lang="en-US" sz="1200" b="1" dirty="0"/>
              <a:t/>
            </a:r>
            <a:br>
              <a:rPr lang="en-US" sz="1200" b="1" dirty="0"/>
            </a:br>
            <a:r>
              <a:rPr lang="en-US" sz="1200" b="1" dirty="0"/>
              <a:t>Tissues consist of similar types of cells</a:t>
            </a:r>
          </a:p>
        </p:txBody>
      </p:sp>
      <p:sp>
        <p:nvSpPr>
          <p:cNvPr id="512010" name="Oval 10"/>
          <p:cNvSpPr>
            <a:spLocks noChangeArrowheads="1"/>
          </p:cNvSpPr>
          <p:nvPr/>
        </p:nvSpPr>
        <p:spPr bwMode="auto">
          <a:xfrm>
            <a:off x="4213225" y="6261100"/>
            <a:ext cx="193675" cy="19843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/>
              <a:t>5</a:t>
            </a:r>
          </a:p>
        </p:txBody>
      </p:sp>
      <p:sp>
        <p:nvSpPr>
          <p:cNvPr id="512011" name="Rectangle 11"/>
          <p:cNvSpPr>
            <a:spLocks noChangeArrowheads="1"/>
          </p:cNvSpPr>
          <p:nvPr/>
        </p:nvSpPr>
        <p:spPr bwMode="auto">
          <a:xfrm>
            <a:off x="4373563" y="6218238"/>
            <a:ext cx="3278187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" b="1" dirty="0">
                <a:solidFill>
                  <a:srgbClr val="FE0606"/>
                </a:solidFill>
              </a:rPr>
              <a:t>Organ system level</a:t>
            </a:r>
            <a:r>
              <a:rPr lang="en-US" sz="1200" b="1" dirty="0"/>
              <a:t/>
            </a:r>
            <a:br>
              <a:rPr lang="en-US" sz="1200" b="1" dirty="0"/>
            </a:br>
            <a:r>
              <a:rPr lang="en-US" sz="1200" b="1" dirty="0"/>
              <a:t>Organ systems consist of different organs that work together  closely</a:t>
            </a:r>
          </a:p>
        </p:txBody>
      </p:sp>
      <p:sp>
        <p:nvSpPr>
          <p:cNvPr id="512012" name="Rectangle 12"/>
          <p:cNvSpPr>
            <a:spLocks noChangeArrowheads="1"/>
          </p:cNvSpPr>
          <p:nvPr/>
        </p:nvSpPr>
        <p:spPr bwMode="auto">
          <a:xfrm>
            <a:off x="1520825" y="6105525"/>
            <a:ext cx="2262188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" b="1" dirty="0">
                <a:solidFill>
                  <a:srgbClr val="FE0606"/>
                </a:solidFill>
              </a:rPr>
              <a:t>Organ level</a:t>
            </a:r>
            <a:r>
              <a:rPr lang="en-US" sz="1200" b="1" dirty="0"/>
              <a:t/>
            </a:r>
            <a:br>
              <a:rPr lang="en-US" sz="1200" b="1" dirty="0"/>
            </a:br>
            <a:r>
              <a:rPr lang="en-US" sz="1200" b="1" dirty="0"/>
              <a:t>Organs are made up of different types of tissues</a:t>
            </a:r>
          </a:p>
        </p:txBody>
      </p:sp>
      <p:sp>
        <p:nvSpPr>
          <p:cNvPr id="512013" name="Oval 13"/>
          <p:cNvSpPr>
            <a:spLocks noChangeArrowheads="1"/>
          </p:cNvSpPr>
          <p:nvPr/>
        </p:nvSpPr>
        <p:spPr bwMode="auto">
          <a:xfrm>
            <a:off x="6045200" y="5327650"/>
            <a:ext cx="195263" cy="196850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/>
              <a:t>6</a:t>
            </a:r>
          </a:p>
        </p:txBody>
      </p:sp>
      <p:sp>
        <p:nvSpPr>
          <p:cNvPr id="512014" name="Rectangle 14"/>
          <p:cNvSpPr>
            <a:spLocks noChangeArrowheads="1"/>
          </p:cNvSpPr>
          <p:nvPr/>
        </p:nvSpPr>
        <p:spPr bwMode="auto">
          <a:xfrm>
            <a:off x="6096000" y="5292725"/>
            <a:ext cx="2054225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" b="1" dirty="0" err="1">
                <a:solidFill>
                  <a:srgbClr val="FE0606"/>
                </a:solidFill>
              </a:rPr>
              <a:t>Organismal</a:t>
            </a:r>
            <a:r>
              <a:rPr lang="en-US" sz="1300" b="1" dirty="0">
                <a:solidFill>
                  <a:srgbClr val="FE0606"/>
                </a:solidFill>
              </a:rPr>
              <a:t> level</a:t>
            </a:r>
            <a:r>
              <a:rPr lang="en-US" sz="1200" b="1" dirty="0"/>
              <a:t/>
            </a:r>
            <a:br>
              <a:rPr lang="en-US" sz="1200" b="1" dirty="0"/>
            </a:br>
            <a:r>
              <a:rPr lang="en-US" sz="1200" b="1" dirty="0"/>
              <a:t>The human organism is made up of many organ systems</a:t>
            </a:r>
          </a:p>
        </p:txBody>
      </p:sp>
      <p:sp>
        <p:nvSpPr>
          <p:cNvPr id="512015" name="Line 15"/>
          <p:cNvSpPr>
            <a:spLocks noChangeShapeType="1"/>
          </p:cNvSpPr>
          <p:nvPr/>
        </p:nvSpPr>
        <p:spPr bwMode="auto">
          <a:xfrm flipH="1" flipV="1">
            <a:off x="2989263" y="4641850"/>
            <a:ext cx="133350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12016" name="Line 16"/>
          <p:cNvSpPr>
            <a:spLocks noChangeShapeType="1"/>
          </p:cNvSpPr>
          <p:nvPr/>
        </p:nvSpPr>
        <p:spPr bwMode="auto">
          <a:xfrm flipH="1" flipV="1">
            <a:off x="3883025" y="3965575"/>
            <a:ext cx="123825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12017" name="Rectangle 17"/>
          <p:cNvSpPr>
            <a:spLocks noChangeArrowheads="1"/>
          </p:cNvSpPr>
          <p:nvPr/>
        </p:nvSpPr>
        <p:spPr bwMode="auto">
          <a:xfrm>
            <a:off x="3751263" y="2062163"/>
            <a:ext cx="657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Atoms</a:t>
            </a:r>
          </a:p>
        </p:txBody>
      </p:sp>
      <p:sp>
        <p:nvSpPr>
          <p:cNvPr id="512018" name="Rectangle 18"/>
          <p:cNvSpPr>
            <a:spLocks noChangeArrowheads="1"/>
          </p:cNvSpPr>
          <p:nvPr/>
        </p:nvSpPr>
        <p:spPr bwMode="auto">
          <a:xfrm>
            <a:off x="3332163" y="1674813"/>
            <a:ext cx="9207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Molecules</a:t>
            </a:r>
          </a:p>
        </p:txBody>
      </p:sp>
      <p:sp>
        <p:nvSpPr>
          <p:cNvPr id="512019" name="Rectangle 19"/>
          <p:cNvSpPr>
            <a:spLocks noChangeArrowheads="1"/>
          </p:cNvSpPr>
          <p:nvPr/>
        </p:nvSpPr>
        <p:spPr bwMode="auto">
          <a:xfrm>
            <a:off x="1493838" y="1441450"/>
            <a:ext cx="16160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Smooth muscle cell</a:t>
            </a:r>
          </a:p>
        </p:txBody>
      </p:sp>
      <p:sp>
        <p:nvSpPr>
          <p:cNvPr id="512020" name="Rectangle 20"/>
          <p:cNvSpPr>
            <a:spLocks noChangeArrowheads="1"/>
          </p:cNvSpPr>
          <p:nvPr/>
        </p:nvSpPr>
        <p:spPr bwMode="auto">
          <a:xfrm>
            <a:off x="3076575" y="2987675"/>
            <a:ext cx="80645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/>
              <a:t>Smooth muscle tissue</a:t>
            </a:r>
          </a:p>
        </p:txBody>
      </p:sp>
      <p:sp>
        <p:nvSpPr>
          <p:cNvPr id="512021" name="Rectangle 21"/>
          <p:cNvSpPr>
            <a:spLocks noChangeArrowheads="1"/>
          </p:cNvSpPr>
          <p:nvPr/>
        </p:nvSpPr>
        <p:spPr bwMode="auto">
          <a:xfrm>
            <a:off x="2408238" y="5541963"/>
            <a:ext cx="1052512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b="1"/>
              <a:t>Connective tissue</a:t>
            </a:r>
          </a:p>
        </p:txBody>
      </p:sp>
      <p:sp>
        <p:nvSpPr>
          <p:cNvPr id="512022" name="Rectangle 22"/>
          <p:cNvSpPr>
            <a:spLocks noChangeArrowheads="1"/>
          </p:cNvSpPr>
          <p:nvPr/>
        </p:nvSpPr>
        <p:spPr bwMode="auto">
          <a:xfrm>
            <a:off x="2938463" y="4862513"/>
            <a:ext cx="887412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b="1"/>
              <a:t>Smooth muscle tissue</a:t>
            </a:r>
          </a:p>
        </p:txBody>
      </p:sp>
      <p:sp>
        <p:nvSpPr>
          <p:cNvPr id="512023" name="Rectangle 23"/>
          <p:cNvSpPr>
            <a:spLocks noChangeArrowheads="1"/>
          </p:cNvSpPr>
          <p:nvPr/>
        </p:nvSpPr>
        <p:spPr bwMode="auto">
          <a:xfrm>
            <a:off x="3089275" y="4475163"/>
            <a:ext cx="1052513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b="1"/>
              <a:t>Epithelial tissue</a:t>
            </a:r>
          </a:p>
        </p:txBody>
      </p:sp>
      <p:sp>
        <p:nvSpPr>
          <p:cNvPr id="512024" name="Rectangle 24"/>
          <p:cNvSpPr>
            <a:spLocks noChangeArrowheads="1"/>
          </p:cNvSpPr>
          <p:nvPr/>
        </p:nvSpPr>
        <p:spPr bwMode="auto">
          <a:xfrm>
            <a:off x="4021138" y="4903788"/>
            <a:ext cx="725487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b="1"/>
              <a:t>Blood vessel (organ)</a:t>
            </a:r>
          </a:p>
        </p:txBody>
      </p:sp>
      <p:sp>
        <p:nvSpPr>
          <p:cNvPr id="512025" name="Line 25"/>
          <p:cNvSpPr>
            <a:spLocks noChangeShapeType="1"/>
          </p:cNvSpPr>
          <p:nvPr/>
        </p:nvSpPr>
        <p:spPr bwMode="auto">
          <a:xfrm flipH="1" flipV="1">
            <a:off x="2822575" y="4978400"/>
            <a:ext cx="168275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12026" name="Line 26"/>
          <p:cNvSpPr>
            <a:spLocks noChangeShapeType="1"/>
          </p:cNvSpPr>
          <p:nvPr/>
        </p:nvSpPr>
        <p:spPr bwMode="auto">
          <a:xfrm flipH="1" flipV="1">
            <a:off x="2081213" y="5643563"/>
            <a:ext cx="355600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12027" name="AutoShape 27"/>
          <p:cNvSpPr>
            <a:spLocks/>
          </p:cNvSpPr>
          <p:nvPr/>
        </p:nvSpPr>
        <p:spPr bwMode="auto">
          <a:xfrm rot="10800000">
            <a:off x="4010025" y="3546475"/>
            <a:ext cx="92075" cy="868363"/>
          </a:xfrm>
          <a:prstGeom prst="rightBracket">
            <a:avLst>
              <a:gd name="adj" fmla="val 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12028" name="AutoShape 28"/>
          <p:cNvSpPr>
            <a:spLocks/>
          </p:cNvSpPr>
          <p:nvPr/>
        </p:nvSpPr>
        <p:spPr bwMode="auto">
          <a:xfrm>
            <a:off x="3827463" y="4483100"/>
            <a:ext cx="117475" cy="1470025"/>
          </a:xfrm>
          <a:prstGeom prst="rightBracket">
            <a:avLst>
              <a:gd name="adj" fmla="val 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12029" name="Line 29"/>
          <p:cNvSpPr>
            <a:spLocks noChangeShapeType="1"/>
          </p:cNvSpPr>
          <p:nvPr/>
        </p:nvSpPr>
        <p:spPr bwMode="auto">
          <a:xfrm flipH="1" flipV="1">
            <a:off x="3944938" y="5192713"/>
            <a:ext cx="112712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12030" name="Rectangle 30"/>
          <p:cNvSpPr>
            <a:spLocks noChangeArrowheads="1"/>
          </p:cNvSpPr>
          <p:nvPr/>
        </p:nvSpPr>
        <p:spPr bwMode="auto">
          <a:xfrm>
            <a:off x="4030663" y="3536950"/>
            <a:ext cx="596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/>
              <a:t>Heart</a:t>
            </a:r>
          </a:p>
        </p:txBody>
      </p:sp>
      <p:sp>
        <p:nvSpPr>
          <p:cNvPr id="512031" name="Rectangle 31"/>
          <p:cNvSpPr>
            <a:spLocks noChangeArrowheads="1"/>
          </p:cNvSpPr>
          <p:nvPr/>
        </p:nvSpPr>
        <p:spPr bwMode="auto">
          <a:xfrm>
            <a:off x="4030663" y="3989388"/>
            <a:ext cx="750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/>
              <a:t>Blood vessels</a:t>
            </a:r>
          </a:p>
        </p:txBody>
      </p:sp>
      <p:sp>
        <p:nvSpPr>
          <p:cNvPr id="512032" name="Rectangle 32"/>
          <p:cNvSpPr>
            <a:spLocks noChangeArrowheads="1"/>
          </p:cNvSpPr>
          <p:nvPr/>
        </p:nvSpPr>
        <p:spPr bwMode="auto">
          <a:xfrm>
            <a:off x="2476500" y="3736975"/>
            <a:ext cx="1416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b="1"/>
              <a:t>Cardiovascular system</a:t>
            </a:r>
          </a:p>
        </p:txBody>
      </p:sp>
      <p:sp>
        <p:nvSpPr>
          <p:cNvPr id="512033" name="Line 33"/>
          <p:cNvSpPr>
            <a:spLocks noChangeShapeType="1"/>
          </p:cNvSpPr>
          <p:nvPr/>
        </p:nvSpPr>
        <p:spPr bwMode="auto">
          <a:xfrm flipH="1" flipV="1">
            <a:off x="4592638" y="3675063"/>
            <a:ext cx="601662" cy="2571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12034" name="Line 34"/>
          <p:cNvSpPr>
            <a:spLocks noChangeShapeType="1"/>
          </p:cNvSpPr>
          <p:nvPr/>
        </p:nvSpPr>
        <p:spPr bwMode="auto">
          <a:xfrm flipH="1">
            <a:off x="4630738" y="4132263"/>
            <a:ext cx="249237" cy="5556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12035" name="Line 35"/>
          <p:cNvSpPr>
            <a:spLocks noChangeShapeType="1"/>
          </p:cNvSpPr>
          <p:nvPr/>
        </p:nvSpPr>
        <p:spPr bwMode="auto">
          <a:xfrm flipH="1" flipV="1">
            <a:off x="4654550" y="4183063"/>
            <a:ext cx="271463" cy="4603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12036" name="AutoShape 36"/>
          <p:cNvSpPr>
            <a:spLocks/>
          </p:cNvSpPr>
          <p:nvPr/>
        </p:nvSpPr>
        <p:spPr bwMode="auto">
          <a:xfrm>
            <a:off x="2857500" y="2947988"/>
            <a:ext cx="125413" cy="695325"/>
          </a:xfrm>
          <a:prstGeom prst="rightBracket">
            <a:avLst>
              <a:gd name="adj" fmla="val 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12037" name="Line 37"/>
          <p:cNvSpPr>
            <a:spLocks noChangeShapeType="1"/>
          </p:cNvSpPr>
          <p:nvPr/>
        </p:nvSpPr>
        <p:spPr bwMode="auto">
          <a:xfrm>
            <a:off x="2982913" y="3300413"/>
            <a:ext cx="103187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254" name="Rectangle 38"/>
          <p:cNvSpPr>
            <a:spLocks noGrp="1" noChangeArrowheads="1"/>
          </p:cNvSpPr>
          <p:nvPr>
            <p:ph type="title"/>
          </p:nvPr>
        </p:nvSpPr>
        <p:spPr>
          <a:xfrm>
            <a:off x="-381000" y="-762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b="0" dirty="0" smtClean="0"/>
              <a:t>Levels of Structural Organization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5984875" y="990600"/>
            <a:ext cx="1558925" cy="4227512"/>
          </a:xfrm>
          <a:prstGeom prst="round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-25" charset="0"/>
            </a:endParaRPr>
          </a:p>
        </p:txBody>
      </p:sp>
      <p:sp>
        <p:nvSpPr>
          <p:cNvPr id="3" name="Rounded Rectangle 2"/>
          <p:cNvSpPr/>
          <p:nvPr/>
        </p:nvSpPr>
        <p:spPr bwMode="auto">
          <a:xfrm>
            <a:off x="6012656" y="990600"/>
            <a:ext cx="1531144" cy="4227512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-2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0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5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5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03" grpId="0" autoUpdateAnimBg="0"/>
      <p:bldP spid="512004" grpId="0" animBg="1" autoUpdateAnimBg="0"/>
      <p:bldP spid="512005" grpId="0" animBg="1" autoUpdateAnimBg="0"/>
      <p:bldP spid="512006" grpId="0" animBg="1" autoUpdateAnimBg="0"/>
      <p:bldP spid="512007" grpId="0" animBg="1" autoUpdateAnimBg="0"/>
      <p:bldP spid="512008" grpId="0" autoUpdateAnimBg="0"/>
      <p:bldP spid="512009" grpId="0" autoUpdateAnimBg="0"/>
      <p:bldP spid="512010" grpId="0" animBg="1" autoUpdateAnimBg="0"/>
      <p:bldP spid="512011" grpId="0" autoUpdateAnimBg="0"/>
      <p:bldP spid="512012" grpId="0" autoUpdateAnimBg="0"/>
      <p:bldP spid="512013" grpId="0" animBg="1" autoUpdateAnimBg="0"/>
      <p:bldP spid="512014" grpId="0" autoUpdateAnimBg="0"/>
      <p:bldP spid="512015" grpId="0" animBg="1"/>
      <p:bldP spid="512016" grpId="0" animBg="1"/>
      <p:bldP spid="512017" grpId="0" autoUpdateAnimBg="0"/>
      <p:bldP spid="512018" grpId="0" autoUpdateAnimBg="0"/>
      <p:bldP spid="512019" grpId="0" autoUpdateAnimBg="0"/>
      <p:bldP spid="512020" grpId="0" autoUpdateAnimBg="0"/>
      <p:bldP spid="512021" grpId="0" autoUpdateAnimBg="0"/>
      <p:bldP spid="512022" grpId="0" autoUpdateAnimBg="0"/>
      <p:bldP spid="512023" grpId="0" autoUpdateAnimBg="0"/>
      <p:bldP spid="512024" grpId="0" autoUpdateAnimBg="0"/>
      <p:bldP spid="512025" grpId="0" animBg="1"/>
      <p:bldP spid="512026" grpId="0" animBg="1"/>
      <p:bldP spid="512027" grpId="0" animBg="1"/>
      <p:bldP spid="512028" grpId="0" animBg="1"/>
      <p:bldP spid="512029" grpId="0" animBg="1"/>
      <p:bldP spid="512030" grpId="0" autoUpdateAnimBg="0"/>
      <p:bldP spid="512031" grpId="0" autoUpdateAnimBg="0"/>
      <p:bldP spid="512032" grpId="0" autoUpdateAnimBg="0"/>
      <p:bldP spid="512033" grpId="0" animBg="1"/>
      <p:bldP spid="512034" grpId="0" animBg="1"/>
      <p:bldP spid="512035" grpId="0" animBg="1"/>
      <p:bldP spid="512036" grpId="0" animBg="1"/>
      <p:bldP spid="5120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7772400" cy="609600"/>
          </a:xfrm>
        </p:spPr>
        <p:txBody>
          <a:bodyPr/>
          <a:lstStyle/>
          <a:p>
            <a:r>
              <a:rPr lang="en-GB" b="0" dirty="0" smtClean="0"/>
              <a:t>THE PRIMARY TISSUES</a:t>
            </a:r>
            <a:endParaRPr lang="en-GB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  <a:solidFill>
            <a:srgbClr val="FFCC99"/>
          </a:solidFill>
          <a:ln>
            <a:solidFill>
              <a:srgbClr val="800000"/>
            </a:solidFill>
          </a:ln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FOUR MAJOR TYPES OF TISSUES IN THE HUMAN BODY:</a:t>
            </a:r>
            <a:endParaRPr lang="en-US" b="1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3000" b="1" u="sng" dirty="0" smtClean="0"/>
              <a:t>EPITHELIAL</a:t>
            </a:r>
            <a:r>
              <a:rPr lang="en-US" sz="3000" dirty="0" smtClean="0"/>
              <a:t>: Covers body surfaces and lines body cavities</a:t>
            </a:r>
            <a:endParaRPr lang="en-US" sz="3000" b="1" u="sng" dirty="0" smtClean="0"/>
          </a:p>
          <a:p>
            <a:pPr>
              <a:lnSpc>
                <a:spcPct val="150000"/>
              </a:lnSpc>
            </a:pPr>
            <a:r>
              <a:rPr lang="en-US" sz="3000" b="1" u="sng" dirty="0" smtClean="0"/>
              <a:t>CONNECTIVE</a:t>
            </a:r>
            <a:r>
              <a:rPr lang="en-US" sz="3000" b="1" dirty="0" smtClean="0"/>
              <a:t>:</a:t>
            </a:r>
            <a:r>
              <a:rPr lang="en-US" sz="3000" dirty="0" smtClean="0"/>
              <a:t> Binds and supports body parts</a:t>
            </a:r>
            <a:endParaRPr lang="en-US" sz="3000" b="1" u="sng" dirty="0" smtClean="0"/>
          </a:p>
          <a:p>
            <a:pPr>
              <a:lnSpc>
                <a:spcPct val="150000"/>
              </a:lnSpc>
            </a:pPr>
            <a:r>
              <a:rPr lang="en-US" sz="3000" b="1" u="sng" dirty="0" smtClean="0"/>
              <a:t>MUSCULAR</a:t>
            </a:r>
            <a:r>
              <a:rPr lang="en-US" sz="3000" b="1" dirty="0" smtClean="0"/>
              <a:t>: </a:t>
            </a:r>
            <a:r>
              <a:rPr lang="en-US" sz="3000" dirty="0" smtClean="0"/>
              <a:t>Causes body parts to move</a:t>
            </a:r>
            <a:endParaRPr lang="en-US" sz="3000" b="1" u="sng" dirty="0" smtClean="0"/>
          </a:p>
          <a:p>
            <a:pPr>
              <a:lnSpc>
                <a:spcPct val="150000"/>
              </a:lnSpc>
            </a:pPr>
            <a:r>
              <a:rPr lang="en-US" sz="3000" b="1" u="sng" dirty="0" smtClean="0"/>
              <a:t>NERVOUS</a:t>
            </a:r>
            <a:r>
              <a:rPr lang="en-US" sz="3000" b="1" dirty="0" smtClean="0"/>
              <a:t>: </a:t>
            </a:r>
            <a:r>
              <a:rPr lang="en-US" sz="3000" dirty="0" smtClean="0"/>
              <a:t>Responds to stimuli and transmits impulses from one body part to another</a:t>
            </a:r>
            <a:endParaRPr lang="en-CA" sz="3000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2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25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</TotalTime>
  <Words>927</Words>
  <Application>Microsoft Office PowerPoint</Application>
  <PresentationFormat>On-screen Show (4:3)</PresentationFormat>
  <Paragraphs>173</Paragraphs>
  <Slides>24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Blank</vt:lpstr>
      <vt:lpstr>Office Theme</vt:lpstr>
      <vt:lpstr>Photo Editor Photo</vt:lpstr>
      <vt:lpstr>Dr. Nervana Mostafa  MB BS, MD, PhD (UK)  Associate Professor of Physiology   Consultant Molecular Biology  Director of Academic Quality Unit College of Medicine, KKUH, KSU </vt:lpstr>
      <vt:lpstr>Physiology lectures in Foundation Block</vt:lpstr>
      <vt:lpstr>PowerPoint Presentation</vt:lpstr>
      <vt:lpstr>PowerPoint Presentation</vt:lpstr>
      <vt:lpstr>PowerPoint Presentation</vt:lpstr>
      <vt:lpstr>Objectives</vt:lpstr>
      <vt:lpstr>Levels of Organization</vt:lpstr>
      <vt:lpstr>Levels of Structural Organization</vt:lpstr>
      <vt:lpstr>THE PRIMARY TISSUES</vt:lpstr>
      <vt:lpstr>EPITHELIAL TISSUES: covers body, lines cavities </vt:lpstr>
      <vt:lpstr>CONNECTIVE TISSUES</vt:lpstr>
      <vt:lpstr>Muscle Tissues: Contract for Movement</vt:lpstr>
      <vt:lpstr>Muscle Tissues</vt:lpstr>
      <vt:lpstr>Nervous Tissues: Conduct Electrochemical Messages</vt:lpstr>
      <vt:lpstr>What are Glial cells? </vt:lpstr>
      <vt:lpstr>What are Glands? </vt:lpstr>
      <vt:lpstr>ORGANS: Tissues working together</vt:lpstr>
      <vt:lpstr>Human Organ Systems </vt:lpstr>
      <vt:lpstr>Function of Organ Systems </vt:lpstr>
      <vt:lpstr>PowerPoint Presentation</vt:lpstr>
      <vt:lpstr>PowerPoint Presentation</vt:lpstr>
      <vt:lpstr>Origin of nutrients in the extracellular fluid</vt:lpstr>
      <vt:lpstr>Removal of Metabolic End–products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Physiology:  The Cell and General Physiology</dc:title>
  <dc:creator>Denise Roslonski</dc:creator>
  <cp:lastModifiedBy>Home</cp:lastModifiedBy>
  <cp:revision>258</cp:revision>
  <cp:lastPrinted>2005-05-20T19:48:39Z</cp:lastPrinted>
  <dcterms:created xsi:type="dcterms:W3CDTF">2005-05-20T19:06:17Z</dcterms:created>
  <dcterms:modified xsi:type="dcterms:W3CDTF">2014-08-31T17:16:40Z</dcterms:modified>
</cp:coreProperties>
</file>