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6"/>
  </p:notesMasterIdLst>
  <p:sldIdLst>
    <p:sldId id="370" r:id="rId2"/>
    <p:sldId id="257" r:id="rId3"/>
    <p:sldId id="369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63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362" r:id="rId38"/>
    <p:sldId id="371" r:id="rId39"/>
    <p:sldId id="365" r:id="rId40"/>
    <p:sldId id="366" r:id="rId41"/>
    <p:sldId id="364" r:id="rId42"/>
    <p:sldId id="292" r:id="rId43"/>
    <p:sldId id="293" r:id="rId44"/>
    <p:sldId id="291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72" r:id="rId59"/>
    <p:sldId id="373" r:id="rId60"/>
    <p:sldId id="377" r:id="rId61"/>
    <p:sldId id="374" r:id="rId62"/>
    <p:sldId id="390" r:id="rId63"/>
    <p:sldId id="307" r:id="rId64"/>
    <p:sldId id="308" r:id="rId65"/>
    <p:sldId id="391" r:id="rId66"/>
    <p:sldId id="387" r:id="rId67"/>
    <p:sldId id="378" r:id="rId68"/>
    <p:sldId id="309" r:id="rId69"/>
    <p:sldId id="381" r:id="rId70"/>
    <p:sldId id="310" r:id="rId71"/>
    <p:sldId id="382" r:id="rId72"/>
    <p:sldId id="311" r:id="rId73"/>
    <p:sldId id="384" r:id="rId74"/>
    <p:sldId id="388" r:id="rId75"/>
    <p:sldId id="386" r:id="rId76"/>
    <p:sldId id="312" r:id="rId77"/>
    <p:sldId id="385" r:id="rId78"/>
    <p:sldId id="313" r:id="rId79"/>
    <p:sldId id="314" r:id="rId80"/>
    <p:sldId id="376" r:id="rId81"/>
    <p:sldId id="315" r:id="rId82"/>
    <p:sldId id="317" r:id="rId83"/>
    <p:sldId id="375" r:id="rId84"/>
    <p:sldId id="319" r:id="rId85"/>
    <p:sldId id="318" r:id="rId86"/>
    <p:sldId id="389" r:id="rId87"/>
    <p:sldId id="320" r:id="rId88"/>
    <p:sldId id="321" r:id="rId89"/>
    <p:sldId id="322" r:id="rId90"/>
    <p:sldId id="323" r:id="rId91"/>
    <p:sldId id="324" r:id="rId92"/>
    <p:sldId id="327" r:id="rId93"/>
    <p:sldId id="368" r:id="rId94"/>
    <p:sldId id="326" r:id="rId95"/>
    <p:sldId id="329" r:id="rId96"/>
    <p:sldId id="344" r:id="rId97"/>
    <p:sldId id="331" r:id="rId98"/>
    <p:sldId id="332" r:id="rId99"/>
    <p:sldId id="333" r:id="rId100"/>
    <p:sldId id="334" r:id="rId101"/>
    <p:sldId id="335" r:id="rId102"/>
    <p:sldId id="336" r:id="rId103"/>
    <p:sldId id="367" r:id="rId104"/>
    <p:sldId id="337" r:id="rId105"/>
    <p:sldId id="338" r:id="rId106"/>
    <p:sldId id="339" r:id="rId107"/>
    <p:sldId id="340" r:id="rId108"/>
    <p:sldId id="341" r:id="rId109"/>
    <p:sldId id="342" r:id="rId110"/>
    <p:sldId id="345" r:id="rId111"/>
    <p:sldId id="343" r:id="rId112"/>
    <p:sldId id="347" r:id="rId113"/>
    <p:sldId id="348" r:id="rId114"/>
    <p:sldId id="392" r:id="rId115"/>
    <p:sldId id="351" r:id="rId116"/>
    <p:sldId id="350" r:id="rId117"/>
    <p:sldId id="352" r:id="rId118"/>
    <p:sldId id="353" r:id="rId119"/>
    <p:sldId id="354" r:id="rId120"/>
    <p:sldId id="355" r:id="rId121"/>
    <p:sldId id="356" r:id="rId122"/>
    <p:sldId id="357" r:id="rId123"/>
    <p:sldId id="359" r:id="rId124"/>
    <p:sldId id="360" r:id="rId1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01" autoAdjust="0"/>
  </p:normalViewPr>
  <p:slideViewPr>
    <p:cSldViewPr>
      <p:cViewPr varScale="1">
        <p:scale>
          <a:sx n="100" d="100"/>
          <a:sy n="100" d="100"/>
        </p:scale>
        <p:origin x="-19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B39937-A8DD-4D39-A22E-42D0045F6CF8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D4E1747B-1CFE-4720-8525-AF25337BECD9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C00000"/>
              </a:solidFill>
            </a:rPr>
            <a:t>Edema: is excessive fluid in the tissues </a:t>
          </a:r>
          <a:endParaRPr lang="ar-SA" b="1" dirty="0">
            <a:solidFill>
              <a:srgbClr val="C00000"/>
            </a:solidFill>
          </a:endParaRPr>
        </a:p>
      </dgm:t>
    </dgm:pt>
    <dgm:pt modelId="{F693BA5A-6FEE-4C8C-9E52-E6E12A7C756F}" type="parTrans" cxnId="{D7131861-9F3E-4C99-8B4D-E03E549495E3}">
      <dgm:prSet/>
      <dgm:spPr/>
      <dgm:t>
        <a:bodyPr/>
        <a:lstStyle/>
        <a:p>
          <a:pPr rtl="1"/>
          <a:endParaRPr lang="ar-SA"/>
        </a:p>
      </dgm:t>
    </dgm:pt>
    <dgm:pt modelId="{535CC99C-AF24-4621-8FB1-7008E7E34E2F}" type="sibTrans" cxnId="{D7131861-9F3E-4C99-8B4D-E03E549495E3}">
      <dgm:prSet/>
      <dgm:spPr/>
      <dgm:t>
        <a:bodyPr/>
        <a:lstStyle/>
        <a:p>
          <a:pPr rtl="1"/>
          <a:endParaRPr lang="ar-SA"/>
        </a:p>
      </dgm:t>
    </dgm:pt>
    <dgm:pt modelId="{AA50BACD-0559-4493-A5A9-3806438E823A}">
      <dgm:prSet phldrT="[Text]"/>
      <dgm:spPr/>
      <dgm:t>
        <a:bodyPr/>
        <a:lstStyle/>
        <a:p>
          <a:pPr rtl="1"/>
          <a:r>
            <a:rPr lang="en-US" dirty="0" smtClean="0"/>
            <a:t>Intracellular</a:t>
          </a:r>
          <a:endParaRPr lang="ar-SA" dirty="0"/>
        </a:p>
      </dgm:t>
    </dgm:pt>
    <dgm:pt modelId="{F42CD7B0-9E6E-4598-8516-CA8C95A8807B}" type="parTrans" cxnId="{8243D580-CD1B-43DD-B7AD-608995296A8A}">
      <dgm:prSet/>
      <dgm:spPr/>
      <dgm:t>
        <a:bodyPr/>
        <a:lstStyle/>
        <a:p>
          <a:pPr rtl="1"/>
          <a:endParaRPr lang="ar-SA">
            <a:solidFill>
              <a:srgbClr val="C00000"/>
            </a:solidFill>
          </a:endParaRPr>
        </a:p>
      </dgm:t>
    </dgm:pt>
    <dgm:pt modelId="{01544099-3D3D-490D-A909-D0777E3711D4}" type="sibTrans" cxnId="{8243D580-CD1B-43DD-B7AD-608995296A8A}">
      <dgm:prSet/>
      <dgm:spPr/>
      <dgm:t>
        <a:bodyPr/>
        <a:lstStyle/>
        <a:p>
          <a:pPr rtl="1"/>
          <a:endParaRPr lang="ar-SA"/>
        </a:p>
      </dgm:t>
    </dgm:pt>
    <dgm:pt modelId="{1AE192A2-D8B2-4E66-98BE-CB5E1E580298}">
      <dgm:prSet phldrT="[Text]"/>
      <dgm:spPr/>
      <dgm:t>
        <a:bodyPr/>
        <a:lstStyle/>
        <a:p>
          <a:pPr rtl="1"/>
          <a:r>
            <a:rPr lang="en-US" dirty="0" smtClean="0"/>
            <a:t>Extracellular</a:t>
          </a:r>
          <a:endParaRPr lang="ar-SA" dirty="0"/>
        </a:p>
      </dgm:t>
    </dgm:pt>
    <dgm:pt modelId="{CFF1D3B3-A0EC-4BE5-B1DC-7583533B677B}" type="parTrans" cxnId="{39939F2B-F59F-49FF-A0C7-23B081DB98D5}">
      <dgm:prSet/>
      <dgm:spPr/>
      <dgm:t>
        <a:bodyPr/>
        <a:lstStyle/>
        <a:p>
          <a:pPr rtl="1"/>
          <a:endParaRPr lang="ar-SA">
            <a:solidFill>
              <a:srgbClr val="C00000"/>
            </a:solidFill>
          </a:endParaRPr>
        </a:p>
      </dgm:t>
    </dgm:pt>
    <dgm:pt modelId="{BE9A30A6-A000-4C2D-A05A-5CD59F311E88}" type="sibTrans" cxnId="{39939F2B-F59F-49FF-A0C7-23B081DB98D5}">
      <dgm:prSet/>
      <dgm:spPr/>
      <dgm:t>
        <a:bodyPr/>
        <a:lstStyle/>
        <a:p>
          <a:pPr rtl="1"/>
          <a:endParaRPr lang="ar-SA"/>
        </a:p>
      </dgm:t>
    </dgm:pt>
    <dgm:pt modelId="{BD96BFEC-C70A-4E1C-B424-C4D23A041C18}" type="pres">
      <dgm:prSet presAssocID="{19B39937-A8DD-4D39-A22E-42D0045F6C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8B9B752-AF1C-45FA-974D-797D8C3D9388}" type="pres">
      <dgm:prSet presAssocID="{D4E1747B-1CFE-4720-8525-AF25337BECD9}" presName="hierRoot1" presStyleCnt="0"/>
      <dgm:spPr/>
      <dgm:t>
        <a:bodyPr/>
        <a:lstStyle/>
        <a:p>
          <a:endParaRPr lang="en-US"/>
        </a:p>
      </dgm:t>
    </dgm:pt>
    <dgm:pt modelId="{1ECF5841-7025-408F-AAE8-F87078345679}" type="pres">
      <dgm:prSet presAssocID="{D4E1747B-1CFE-4720-8525-AF25337BECD9}" presName="composite" presStyleCnt="0"/>
      <dgm:spPr/>
      <dgm:t>
        <a:bodyPr/>
        <a:lstStyle/>
        <a:p>
          <a:endParaRPr lang="en-US"/>
        </a:p>
      </dgm:t>
    </dgm:pt>
    <dgm:pt modelId="{BA6906F2-CA68-4110-B0EC-7E39F7A9D5DB}" type="pres">
      <dgm:prSet presAssocID="{D4E1747B-1CFE-4720-8525-AF25337BECD9}" presName="background" presStyleLbl="node0" presStyleIdx="0" presStyleCnt="1"/>
      <dgm:spPr/>
      <dgm:t>
        <a:bodyPr/>
        <a:lstStyle/>
        <a:p>
          <a:endParaRPr lang="en-US"/>
        </a:p>
      </dgm:t>
    </dgm:pt>
    <dgm:pt modelId="{D9B31181-C7C4-49E0-A567-3AEEDE6DBE16}" type="pres">
      <dgm:prSet presAssocID="{D4E1747B-1CFE-4720-8525-AF25337BECD9}" presName="text" presStyleLbl="fgAcc0" presStyleIdx="0" presStyleCnt="1" custAng="0" custLinFactNeighborX="2808" custLinFactNeighborY="2045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F7847A7-1B33-4798-88DD-4723F79E4BBC}" type="pres">
      <dgm:prSet presAssocID="{D4E1747B-1CFE-4720-8525-AF25337BECD9}" presName="hierChild2" presStyleCnt="0"/>
      <dgm:spPr/>
      <dgm:t>
        <a:bodyPr/>
        <a:lstStyle/>
        <a:p>
          <a:endParaRPr lang="en-US"/>
        </a:p>
      </dgm:t>
    </dgm:pt>
    <dgm:pt modelId="{8174C8FD-2CC6-4AA7-AD4F-E2D46E83058E}" type="pres">
      <dgm:prSet presAssocID="{F42CD7B0-9E6E-4598-8516-CA8C95A8807B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26826634-E0EC-45B5-B45A-13ED567BEE6C}" type="pres">
      <dgm:prSet presAssocID="{AA50BACD-0559-4493-A5A9-3806438E823A}" presName="hierRoot2" presStyleCnt="0"/>
      <dgm:spPr/>
      <dgm:t>
        <a:bodyPr/>
        <a:lstStyle/>
        <a:p>
          <a:endParaRPr lang="en-US"/>
        </a:p>
      </dgm:t>
    </dgm:pt>
    <dgm:pt modelId="{551E79D9-AD3B-4CD7-8622-27353263B3CD}" type="pres">
      <dgm:prSet presAssocID="{AA50BACD-0559-4493-A5A9-3806438E823A}" presName="composite2" presStyleCnt="0"/>
      <dgm:spPr/>
      <dgm:t>
        <a:bodyPr/>
        <a:lstStyle/>
        <a:p>
          <a:endParaRPr lang="en-US"/>
        </a:p>
      </dgm:t>
    </dgm:pt>
    <dgm:pt modelId="{CA06E414-D4E3-4311-A471-8C4D32341919}" type="pres">
      <dgm:prSet presAssocID="{AA50BACD-0559-4493-A5A9-3806438E823A}" presName="background2" presStyleLbl="node2" presStyleIdx="0" presStyleCnt="2"/>
      <dgm:spPr/>
      <dgm:t>
        <a:bodyPr/>
        <a:lstStyle/>
        <a:p>
          <a:endParaRPr lang="en-US"/>
        </a:p>
      </dgm:t>
    </dgm:pt>
    <dgm:pt modelId="{02D9C912-B239-444F-B14A-E06F281567B9}" type="pres">
      <dgm:prSet presAssocID="{AA50BACD-0559-4493-A5A9-3806438E823A}" presName="text2" presStyleLbl="fgAcc2" presStyleIdx="0" presStyleCnt="2" custLinFactNeighborX="-2688" custLinFactNeighborY="-296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D39E72-0A95-4AE2-BAB7-4FA7C95BB284}" type="pres">
      <dgm:prSet presAssocID="{AA50BACD-0559-4493-A5A9-3806438E823A}" presName="hierChild3" presStyleCnt="0"/>
      <dgm:spPr/>
      <dgm:t>
        <a:bodyPr/>
        <a:lstStyle/>
        <a:p>
          <a:endParaRPr lang="en-US"/>
        </a:p>
      </dgm:t>
    </dgm:pt>
    <dgm:pt modelId="{C226A4DF-DA1B-4FC3-9BA9-5EAF963BA286}" type="pres">
      <dgm:prSet presAssocID="{CFF1D3B3-A0EC-4BE5-B1DC-7583533B677B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E0D01EEB-D060-42FD-AA25-B59FB420B038}" type="pres">
      <dgm:prSet presAssocID="{1AE192A2-D8B2-4E66-98BE-CB5E1E580298}" presName="hierRoot2" presStyleCnt="0"/>
      <dgm:spPr/>
      <dgm:t>
        <a:bodyPr/>
        <a:lstStyle/>
        <a:p>
          <a:endParaRPr lang="en-US"/>
        </a:p>
      </dgm:t>
    </dgm:pt>
    <dgm:pt modelId="{F304E326-D70F-4BDA-BFEF-26F286046473}" type="pres">
      <dgm:prSet presAssocID="{1AE192A2-D8B2-4E66-98BE-CB5E1E580298}" presName="composite2" presStyleCnt="0"/>
      <dgm:spPr/>
      <dgm:t>
        <a:bodyPr/>
        <a:lstStyle/>
        <a:p>
          <a:endParaRPr lang="en-US"/>
        </a:p>
      </dgm:t>
    </dgm:pt>
    <dgm:pt modelId="{26BED423-56B2-4937-932A-F802B305206B}" type="pres">
      <dgm:prSet presAssocID="{1AE192A2-D8B2-4E66-98BE-CB5E1E580298}" presName="background2" presStyleLbl="node2" presStyleIdx="1" presStyleCnt="2"/>
      <dgm:spPr/>
      <dgm:t>
        <a:bodyPr/>
        <a:lstStyle/>
        <a:p>
          <a:endParaRPr lang="en-US"/>
        </a:p>
      </dgm:t>
    </dgm:pt>
    <dgm:pt modelId="{E2F391F3-CA26-4F1B-8695-D3CD7829E74D}" type="pres">
      <dgm:prSet presAssocID="{1AE192A2-D8B2-4E66-98BE-CB5E1E580298}" presName="text2" presStyleLbl="fgAcc2" presStyleIdx="1" presStyleCnt="2" custLinFactNeighborX="-1024" custLinFactNeighborY="-296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B912D2-6704-4D77-A44B-EF528F4473BA}" type="pres">
      <dgm:prSet presAssocID="{1AE192A2-D8B2-4E66-98BE-CB5E1E580298}" presName="hierChild3" presStyleCnt="0"/>
      <dgm:spPr/>
      <dgm:t>
        <a:bodyPr/>
        <a:lstStyle/>
        <a:p>
          <a:endParaRPr lang="en-US"/>
        </a:p>
      </dgm:t>
    </dgm:pt>
  </dgm:ptLst>
  <dgm:cxnLst>
    <dgm:cxn modelId="{2D187C15-4AA5-445B-98EC-5A7C9FAA5DA4}" type="presOf" srcId="{1AE192A2-D8B2-4E66-98BE-CB5E1E580298}" destId="{E2F391F3-CA26-4F1B-8695-D3CD7829E74D}" srcOrd="0" destOrd="0" presId="urn:microsoft.com/office/officeart/2005/8/layout/hierarchy1"/>
    <dgm:cxn modelId="{BE12B8AE-647A-4364-BFFF-D68C25278277}" type="presOf" srcId="{D4E1747B-1CFE-4720-8525-AF25337BECD9}" destId="{D9B31181-C7C4-49E0-A567-3AEEDE6DBE16}" srcOrd="0" destOrd="0" presId="urn:microsoft.com/office/officeart/2005/8/layout/hierarchy1"/>
    <dgm:cxn modelId="{B527682C-D228-43B1-AE7C-281826B0B07E}" type="presOf" srcId="{F42CD7B0-9E6E-4598-8516-CA8C95A8807B}" destId="{8174C8FD-2CC6-4AA7-AD4F-E2D46E83058E}" srcOrd="0" destOrd="0" presId="urn:microsoft.com/office/officeart/2005/8/layout/hierarchy1"/>
    <dgm:cxn modelId="{39939F2B-F59F-49FF-A0C7-23B081DB98D5}" srcId="{D4E1747B-1CFE-4720-8525-AF25337BECD9}" destId="{1AE192A2-D8B2-4E66-98BE-CB5E1E580298}" srcOrd="1" destOrd="0" parTransId="{CFF1D3B3-A0EC-4BE5-B1DC-7583533B677B}" sibTransId="{BE9A30A6-A000-4C2D-A05A-5CD59F311E88}"/>
    <dgm:cxn modelId="{8243D580-CD1B-43DD-B7AD-608995296A8A}" srcId="{D4E1747B-1CFE-4720-8525-AF25337BECD9}" destId="{AA50BACD-0559-4493-A5A9-3806438E823A}" srcOrd="0" destOrd="0" parTransId="{F42CD7B0-9E6E-4598-8516-CA8C95A8807B}" sibTransId="{01544099-3D3D-490D-A909-D0777E3711D4}"/>
    <dgm:cxn modelId="{D7131861-9F3E-4C99-8B4D-E03E549495E3}" srcId="{19B39937-A8DD-4D39-A22E-42D0045F6CF8}" destId="{D4E1747B-1CFE-4720-8525-AF25337BECD9}" srcOrd="0" destOrd="0" parTransId="{F693BA5A-6FEE-4C8C-9E52-E6E12A7C756F}" sibTransId="{535CC99C-AF24-4621-8FB1-7008E7E34E2F}"/>
    <dgm:cxn modelId="{BC198382-7B5D-4EDE-8BA0-D10B1DA8F1C9}" type="presOf" srcId="{CFF1D3B3-A0EC-4BE5-B1DC-7583533B677B}" destId="{C226A4DF-DA1B-4FC3-9BA9-5EAF963BA286}" srcOrd="0" destOrd="0" presId="urn:microsoft.com/office/officeart/2005/8/layout/hierarchy1"/>
    <dgm:cxn modelId="{45849BE5-E2C5-4404-A00F-754559107D29}" type="presOf" srcId="{AA50BACD-0559-4493-A5A9-3806438E823A}" destId="{02D9C912-B239-444F-B14A-E06F281567B9}" srcOrd="0" destOrd="0" presId="urn:microsoft.com/office/officeart/2005/8/layout/hierarchy1"/>
    <dgm:cxn modelId="{649DBAA3-5311-4C1E-B99C-D15505F8F49F}" type="presOf" srcId="{19B39937-A8DD-4D39-A22E-42D0045F6CF8}" destId="{BD96BFEC-C70A-4E1C-B424-C4D23A041C18}" srcOrd="0" destOrd="0" presId="urn:microsoft.com/office/officeart/2005/8/layout/hierarchy1"/>
    <dgm:cxn modelId="{963AC0BC-8EC4-4979-A4B6-B251E48C9B83}" type="presParOf" srcId="{BD96BFEC-C70A-4E1C-B424-C4D23A041C18}" destId="{A8B9B752-AF1C-45FA-974D-797D8C3D9388}" srcOrd="0" destOrd="0" presId="urn:microsoft.com/office/officeart/2005/8/layout/hierarchy1"/>
    <dgm:cxn modelId="{53BC1F36-CAD7-49A4-B585-3CFB1239A871}" type="presParOf" srcId="{A8B9B752-AF1C-45FA-974D-797D8C3D9388}" destId="{1ECF5841-7025-408F-AAE8-F87078345679}" srcOrd="0" destOrd="0" presId="urn:microsoft.com/office/officeart/2005/8/layout/hierarchy1"/>
    <dgm:cxn modelId="{22D55D84-62A4-4EE4-91BE-1D2E5826CD83}" type="presParOf" srcId="{1ECF5841-7025-408F-AAE8-F87078345679}" destId="{BA6906F2-CA68-4110-B0EC-7E39F7A9D5DB}" srcOrd="0" destOrd="0" presId="urn:microsoft.com/office/officeart/2005/8/layout/hierarchy1"/>
    <dgm:cxn modelId="{7D43A5F3-37DD-4308-8B93-2F372F80746E}" type="presParOf" srcId="{1ECF5841-7025-408F-AAE8-F87078345679}" destId="{D9B31181-C7C4-49E0-A567-3AEEDE6DBE16}" srcOrd="1" destOrd="0" presId="urn:microsoft.com/office/officeart/2005/8/layout/hierarchy1"/>
    <dgm:cxn modelId="{697CF336-04B7-471E-8AD7-64F153B92956}" type="presParOf" srcId="{A8B9B752-AF1C-45FA-974D-797D8C3D9388}" destId="{7F7847A7-1B33-4798-88DD-4723F79E4BBC}" srcOrd="1" destOrd="0" presId="urn:microsoft.com/office/officeart/2005/8/layout/hierarchy1"/>
    <dgm:cxn modelId="{5C4BAF76-2755-4380-A3A8-3917EB119C1A}" type="presParOf" srcId="{7F7847A7-1B33-4798-88DD-4723F79E4BBC}" destId="{8174C8FD-2CC6-4AA7-AD4F-E2D46E83058E}" srcOrd="0" destOrd="0" presId="urn:microsoft.com/office/officeart/2005/8/layout/hierarchy1"/>
    <dgm:cxn modelId="{7F48AA85-FAA8-4B5E-BFB0-85240105038B}" type="presParOf" srcId="{7F7847A7-1B33-4798-88DD-4723F79E4BBC}" destId="{26826634-E0EC-45B5-B45A-13ED567BEE6C}" srcOrd="1" destOrd="0" presId="urn:microsoft.com/office/officeart/2005/8/layout/hierarchy1"/>
    <dgm:cxn modelId="{0D9EC2B9-FFCD-4CD9-A6C4-4A9759784D6A}" type="presParOf" srcId="{26826634-E0EC-45B5-B45A-13ED567BEE6C}" destId="{551E79D9-AD3B-4CD7-8622-27353263B3CD}" srcOrd="0" destOrd="0" presId="urn:microsoft.com/office/officeart/2005/8/layout/hierarchy1"/>
    <dgm:cxn modelId="{0F5AE29D-6FD4-4A10-A1DB-39039430C6C2}" type="presParOf" srcId="{551E79D9-AD3B-4CD7-8622-27353263B3CD}" destId="{CA06E414-D4E3-4311-A471-8C4D32341919}" srcOrd="0" destOrd="0" presId="urn:microsoft.com/office/officeart/2005/8/layout/hierarchy1"/>
    <dgm:cxn modelId="{1BB34152-6978-4197-8712-4D7522E807E0}" type="presParOf" srcId="{551E79D9-AD3B-4CD7-8622-27353263B3CD}" destId="{02D9C912-B239-444F-B14A-E06F281567B9}" srcOrd="1" destOrd="0" presId="urn:microsoft.com/office/officeart/2005/8/layout/hierarchy1"/>
    <dgm:cxn modelId="{A4E347B6-87A3-4EB1-BBA8-AB7B90FA646D}" type="presParOf" srcId="{26826634-E0EC-45B5-B45A-13ED567BEE6C}" destId="{D7D39E72-0A95-4AE2-BAB7-4FA7C95BB284}" srcOrd="1" destOrd="0" presId="urn:microsoft.com/office/officeart/2005/8/layout/hierarchy1"/>
    <dgm:cxn modelId="{845CBF43-15C1-4512-BD03-D2B51F821334}" type="presParOf" srcId="{7F7847A7-1B33-4798-88DD-4723F79E4BBC}" destId="{C226A4DF-DA1B-4FC3-9BA9-5EAF963BA286}" srcOrd="2" destOrd="0" presId="urn:microsoft.com/office/officeart/2005/8/layout/hierarchy1"/>
    <dgm:cxn modelId="{952B5EEA-4C5B-4DCE-834C-E731529579EE}" type="presParOf" srcId="{7F7847A7-1B33-4798-88DD-4723F79E4BBC}" destId="{E0D01EEB-D060-42FD-AA25-B59FB420B038}" srcOrd="3" destOrd="0" presId="urn:microsoft.com/office/officeart/2005/8/layout/hierarchy1"/>
    <dgm:cxn modelId="{5214BACB-3B62-4D54-8712-9BCB8C62DD95}" type="presParOf" srcId="{E0D01EEB-D060-42FD-AA25-B59FB420B038}" destId="{F304E326-D70F-4BDA-BFEF-26F286046473}" srcOrd="0" destOrd="0" presId="urn:microsoft.com/office/officeart/2005/8/layout/hierarchy1"/>
    <dgm:cxn modelId="{4D932661-0FB6-431C-B5E4-00A45BE87855}" type="presParOf" srcId="{F304E326-D70F-4BDA-BFEF-26F286046473}" destId="{26BED423-56B2-4937-932A-F802B305206B}" srcOrd="0" destOrd="0" presId="urn:microsoft.com/office/officeart/2005/8/layout/hierarchy1"/>
    <dgm:cxn modelId="{31F3D8DF-A9EB-4327-A27C-32DE1C2185FF}" type="presParOf" srcId="{F304E326-D70F-4BDA-BFEF-26F286046473}" destId="{E2F391F3-CA26-4F1B-8695-D3CD7829E74D}" srcOrd="1" destOrd="0" presId="urn:microsoft.com/office/officeart/2005/8/layout/hierarchy1"/>
    <dgm:cxn modelId="{ECE6B4B6-52BB-41E6-AF8E-1345867FA663}" type="presParOf" srcId="{E0D01EEB-D060-42FD-AA25-B59FB420B038}" destId="{C2B912D2-6704-4D77-A44B-EF528F4473B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D1C19E-4ED6-44D6-B99D-77C7DC8557F5}" type="doc">
      <dgm:prSet loTypeId="urn:microsoft.com/office/officeart/2005/8/layout/process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0998EB7-80B3-4A78-A9D9-4381ECC2596A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sz="2400" b="1" dirty="0" smtClean="0">
              <a:solidFill>
                <a:srgbClr val="C00000"/>
              </a:solidFill>
            </a:rPr>
            <a:t>filtration</a:t>
          </a:r>
          <a:r>
            <a:rPr lang="en-US" sz="2300" b="1" dirty="0" smtClean="0">
              <a:solidFill>
                <a:srgbClr val="C00000"/>
              </a:solidFill>
            </a:rPr>
            <a:t>.</a:t>
          </a:r>
          <a:endParaRPr lang="ar-SA" sz="2300" b="1" dirty="0">
            <a:solidFill>
              <a:srgbClr val="C00000"/>
            </a:solidFill>
          </a:endParaRPr>
        </a:p>
      </dgm:t>
    </dgm:pt>
    <dgm:pt modelId="{ED900644-9E5A-40B4-950A-C3507D525B7D}" type="parTrans" cxnId="{B810CB94-D147-4F18-85B5-89E6D6C6AF38}">
      <dgm:prSet/>
      <dgm:spPr/>
      <dgm:t>
        <a:bodyPr/>
        <a:lstStyle/>
        <a:p>
          <a:pPr rtl="1"/>
          <a:endParaRPr lang="ar-SA"/>
        </a:p>
      </dgm:t>
    </dgm:pt>
    <dgm:pt modelId="{484AF42F-EB6D-4EAE-B585-1F03F0572BEC}" type="sibTrans" cxnId="{B810CB94-D147-4F18-85B5-89E6D6C6AF38}">
      <dgm:prSet/>
      <dgm:spPr/>
      <dgm:t>
        <a:bodyPr/>
        <a:lstStyle/>
        <a:p>
          <a:pPr rtl="1"/>
          <a:endParaRPr lang="ar-SA"/>
        </a:p>
      </dgm:t>
    </dgm:pt>
    <dgm:pt modelId="{F0036EED-8765-47AE-B411-AEC85CD29F05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b="1" dirty="0" smtClean="0">
              <a:solidFill>
                <a:srgbClr val="C00000"/>
              </a:solidFill>
            </a:rPr>
            <a:t>edema</a:t>
          </a:r>
          <a:endParaRPr lang="ar-SA" b="1" dirty="0">
            <a:solidFill>
              <a:srgbClr val="C00000"/>
            </a:solidFill>
          </a:endParaRPr>
        </a:p>
      </dgm:t>
    </dgm:pt>
    <dgm:pt modelId="{C6D03AA2-9FEB-4200-9DB6-E14AA62BC415}" type="parTrans" cxnId="{82B1C54F-B7A1-44CF-BC8F-45E7DADED452}">
      <dgm:prSet/>
      <dgm:spPr/>
      <dgm:t>
        <a:bodyPr/>
        <a:lstStyle/>
        <a:p>
          <a:pPr rtl="1"/>
          <a:endParaRPr lang="ar-SA"/>
        </a:p>
      </dgm:t>
    </dgm:pt>
    <dgm:pt modelId="{7C11BAD0-85AE-4443-957B-C76DE80661B5}" type="sibTrans" cxnId="{82B1C54F-B7A1-44CF-BC8F-45E7DADED452}">
      <dgm:prSet/>
      <dgm:spPr/>
      <dgm:t>
        <a:bodyPr/>
        <a:lstStyle/>
        <a:p>
          <a:pPr rtl="1"/>
          <a:endParaRPr lang="ar-SA"/>
        </a:p>
      </dgm:t>
    </dgm:pt>
    <dgm:pt modelId="{1D8AC17D-D46F-4C9F-9C1D-02C166E07155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capillary pressure</a:t>
          </a:r>
          <a:endParaRPr lang="en-US" b="1" dirty="0">
            <a:solidFill>
              <a:srgbClr val="C00000"/>
            </a:solidFill>
          </a:endParaRPr>
        </a:p>
      </dgm:t>
    </dgm:pt>
    <dgm:pt modelId="{28E02CB2-9AA6-429D-BE38-4389560D0168}" type="parTrans" cxnId="{1AA77C4A-D84B-4E7F-BD22-D3AAA145151B}">
      <dgm:prSet/>
      <dgm:spPr/>
      <dgm:t>
        <a:bodyPr/>
        <a:lstStyle/>
        <a:p>
          <a:endParaRPr lang="en-US"/>
        </a:p>
      </dgm:t>
    </dgm:pt>
    <dgm:pt modelId="{DB3EAD3C-1AFD-4B05-A260-72889A7C1FE9}" type="sibTrans" cxnId="{1AA77C4A-D84B-4E7F-BD22-D3AAA145151B}">
      <dgm:prSet/>
      <dgm:spPr/>
      <dgm:t>
        <a:bodyPr/>
        <a:lstStyle/>
        <a:p>
          <a:endParaRPr lang="en-US"/>
        </a:p>
      </dgm:t>
    </dgm:pt>
    <dgm:pt modelId="{F135172D-5EF9-4B37-8335-97EB7670ADF9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sz="2800" b="1" dirty="0" smtClean="0">
              <a:solidFill>
                <a:srgbClr val="C00000"/>
              </a:solidFill>
            </a:rPr>
            <a:t>Heart failure</a:t>
          </a:r>
          <a:r>
            <a:rPr lang="en-US" sz="1900" dirty="0" smtClean="0">
              <a:solidFill>
                <a:schemeClr val="accent3">
                  <a:lumMod val="75000"/>
                </a:schemeClr>
              </a:solidFill>
            </a:rPr>
            <a:t>.</a:t>
          </a:r>
          <a:endParaRPr lang="en-US" sz="1900" dirty="0"/>
        </a:p>
      </dgm:t>
    </dgm:pt>
    <dgm:pt modelId="{4FFEE464-D35F-45E2-87CD-A683E04DE4A4}" type="sibTrans" cxnId="{4F29E404-8CD1-49BA-8655-3A91937F03FB}">
      <dgm:prSet/>
      <dgm:spPr/>
      <dgm:t>
        <a:bodyPr/>
        <a:lstStyle/>
        <a:p>
          <a:endParaRPr lang="en-US"/>
        </a:p>
      </dgm:t>
    </dgm:pt>
    <dgm:pt modelId="{8DF94A40-E03F-4D4D-9BE0-1A9F761BCA63}" type="parTrans" cxnId="{4F29E404-8CD1-49BA-8655-3A91937F03FB}">
      <dgm:prSet/>
      <dgm:spPr/>
      <dgm:t>
        <a:bodyPr/>
        <a:lstStyle/>
        <a:p>
          <a:endParaRPr lang="en-US"/>
        </a:p>
      </dgm:t>
    </dgm:pt>
    <dgm:pt modelId="{D413DE7F-6B0C-4DB8-A3EF-9ACECB11FE3B}" type="pres">
      <dgm:prSet presAssocID="{6AD1C19E-4ED6-44D6-B99D-77C7DC8557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22A3F99-6E1D-4C7F-B71C-B4D9E1669EDD}" type="pres">
      <dgm:prSet presAssocID="{F0036EED-8765-47AE-B411-AEC85CD29F05}" presName="boxAndChildren" presStyleCnt="0"/>
      <dgm:spPr/>
      <dgm:t>
        <a:bodyPr/>
        <a:lstStyle/>
        <a:p>
          <a:endParaRPr lang="en-US"/>
        </a:p>
      </dgm:t>
    </dgm:pt>
    <dgm:pt modelId="{D06F8725-AD24-426C-A88C-A34CE208ED28}" type="pres">
      <dgm:prSet presAssocID="{F0036EED-8765-47AE-B411-AEC85CD29F05}" presName="parentText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B8D8B5D8-20D9-4856-902E-F548B810B7A0}" type="pres">
      <dgm:prSet presAssocID="{484AF42F-EB6D-4EAE-B585-1F03F0572BEC}" presName="sp" presStyleCnt="0"/>
      <dgm:spPr/>
      <dgm:t>
        <a:bodyPr/>
        <a:lstStyle/>
        <a:p>
          <a:endParaRPr lang="en-US"/>
        </a:p>
      </dgm:t>
    </dgm:pt>
    <dgm:pt modelId="{EE05D40C-5FBC-4B75-9738-7EECA6F762A9}" type="pres">
      <dgm:prSet presAssocID="{D0998EB7-80B3-4A78-A9D9-4381ECC2596A}" presName="arrowAndChildren" presStyleCnt="0"/>
      <dgm:spPr/>
      <dgm:t>
        <a:bodyPr/>
        <a:lstStyle/>
        <a:p>
          <a:endParaRPr lang="en-US"/>
        </a:p>
      </dgm:t>
    </dgm:pt>
    <dgm:pt modelId="{6F527CA3-93C7-447E-995B-DEAF78CB0353}" type="pres">
      <dgm:prSet presAssocID="{D0998EB7-80B3-4A78-A9D9-4381ECC2596A}" presName="parentTextArrow" presStyleLbl="node1" presStyleIdx="1" presStyleCnt="4"/>
      <dgm:spPr/>
      <dgm:t>
        <a:bodyPr/>
        <a:lstStyle/>
        <a:p>
          <a:pPr rtl="1"/>
          <a:endParaRPr lang="ar-SA"/>
        </a:p>
      </dgm:t>
    </dgm:pt>
    <dgm:pt modelId="{3104DDBD-C2AF-4147-85C4-111EE76C1BD7}" type="pres">
      <dgm:prSet presAssocID="{DB3EAD3C-1AFD-4B05-A260-72889A7C1FE9}" presName="sp" presStyleCnt="0"/>
      <dgm:spPr/>
    </dgm:pt>
    <dgm:pt modelId="{4FFF4ED3-B45A-4A4D-8F63-13FAEDA10739}" type="pres">
      <dgm:prSet presAssocID="{1D8AC17D-D46F-4C9F-9C1D-02C166E07155}" presName="arrowAndChildren" presStyleCnt="0"/>
      <dgm:spPr/>
    </dgm:pt>
    <dgm:pt modelId="{69F12ED5-25A4-4B82-973F-68F15149ACE2}" type="pres">
      <dgm:prSet presAssocID="{1D8AC17D-D46F-4C9F-9C1D-02C166E07155}" presName="parentTextArrow" presStyleLbl="node1" presStyleIdx="2" presStyleCnt="4" custLinFactNeighborX="-8359" custLinFactNeighborY="4226"/>
      <dgm:spPr/>
      <dgm:t>
        <a:bodyPr/>
        <a:lstStyle/>
        <a:p>
          <a:endParaRPr lang="en-US"/>
        </a:p>
      </dgm:t>
    </dgm:pt>
    <dgm:pt modelId="{2C9EDE95-252E-44FD-893D-76F1329EA117}" type="pres">
      <dgm:prSet presAssocID="{4FFEE464-D35F-45E2-87CD-A683E04DE4A4}" presName="sp" presStyleCnt="0"/>
      <dgm:spPr/>
    </dgm:pt>
    <dgm:pt modelId="{74883F86-2637-45D8-BF3D-9FD1B8D989B3}" type="pres">
      <dgm:prSet presAssocID="{F135172D-5EF9-4B37-8335-97EB7670ADF9}" presName="arrowAndChildren" presStyleCnt="0"/>
      <dgm:spPr/>
    </dgm:pt>
    <dgm:pt modelId="{A3DAA4D2-1F64-448A-91F9-753D6226279E}" type="pres">
      <dgm:prSet presAssocID="{F135172D-5EF9-4B37-8335-97EB7670ADF9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12E1074B-D219-4DE8-A542-58ADDA8B7F33}" type="presOf" srcId="{1D8AC17D-D46F-4C9F-9C1D-02C166E07155}" destId="{69F12ED5-25A4-4B82-973F-68F15149ACE2}" srcOrd="0" destOrd="0" presId="urn:microsoft.com/office/officeart/2005/8/layout/process4"/>
    <dgm:cxn modelId="{36DC3558-8E49-4C45-8212-D2CDC423F1B0}" type="presOf" srcId="{F0036EED-8765-47AE-B411-AEC85CD29F05}" destId="{D06F8725-AD24-426C-A88C-A34CE208ED28}" srcOrd="0" destOrd="0" presId="urn:microsoft.com/office/officeart/2005/8/layout/process4"/>
    <dgm:cxn modelId="{0257F5A8-C1E8-49FB-9330-A98E4A672E40}" type="presOf" srcId="{D0998EB7-80B3-4A78-A9D9-4381ECC2596A}" destId="{6F527CA3-93C7-447E-995B-DEAF78CB0353}" srcOrd="0" destOrd="0" presId="urn:microsoft.com/office/officeart/2005/8/layout/process4"/>
    <dgm:cxn modelId="{B810CB94-D147-4F18-85B5-89E6D6C6AF38}" srcId="{6AD1C19E-4ED6-44D6-B99D-77C7DC8557F5}" destId="{D0998EB7-80B3-4A78-A9D9-4381ECC2596A}" srcOrd="2" destOrd="0" parTransId="{ED900644-9E5A-40B4-950A-C3507D525B7D}" sibTransId="{484AF42F-EB6D-4EAE-B585-1F03F0572BEC}"/>
    <dgm:cxn modelId="{4F29E404-8CD1-49BA-8655-3A91937F03FB}" srcId="{6AD1C19E-4ED6-44D6-B99D-77C7DC8557F5}" destId="{F135172D-5EF9-4B37-8335-97EB7670ADF9}" srcOrd="0" destOrd="0" parTransId="{8DF94A40-E03F-4D4D-9BE0-1A9F761BCA63}" sibTransId="{4FFEE464-D35F-45E2-87CD-A683E04DE4A4}"/>
    <dgm:cxn modelId="{1AA77C4A-D84B-4E7F-BD22-D3AAA145151B}" srcId="{6AD1C19E-4ED6-44D6-B99D-77C7DC8557F5}" destId="{1D8AC17D-D46F-4C9F-9C1D-02C166E07155}" srcOrd="1" destOrd="0" parTransId="{28E02CB2-9AA6-429D-BE38-4389560D0168}" sibTransId="{DB3EAD3C-1AFD-4B05-A260-72889A7C1FE9}"/>
    <dgm:cxn modelId="{26423F1B-454C-4852-84A5-EED90111D93F}" type="presOf" srcId="{F135172D-5EF9-4B37-8335-97EB7670ADF9}" destId="{A3DAA4D2-1F64-448A-91F9-753D6226279E}" srcOrd="0" destOrd="0" presId="urn:microsoft.com/office/officeart/2005/8/layout/process4"/>
    <dgm:cxn modelId="{E262E947-C368-4D71-8B1F-346371F4D782}" type="presOf" srcId="{6AD1C19E-4ED6-44D6-B99D-77C7DC8557F5}" destId="{D413DE7F-6B0C-4DB8-A3EF-9ACECB11FE3B}" srcOrd="0" destOrd="0" presId="urn:microsoft.com/office/officeart/2005/8/layout/process4"/>
    <dgm:cxn modelId="{82B1C54F-B7A1-44CF-BC8F-45E7DADED452}" srcId="{6AD1C19E-4ED6-44D6-B99D-77C7DC8557F5}" destId="{F0036EED-8765-47AE-B411-AEC85CD29F05}" srcOrd="3" destOrd="0" parTransId="{C6D03AA2-9FEB-4200-9DB6-E14AA62BC415}" sibTransId="{7C11BAD0-85AE-4443-957B-C76DE80661B5}"/>
    <dgm:cxn modelId="{18E3EE43-1479-4B65-B71C-BB21C9921E18}" type="presParOf" srcId="{D413DE7F-6B0C-4DB8-A3EF-9ACECB11FE3B}" destId="{522A3F99-6E1D-4C7F-B71C-B4D9E1669EDD}" srcOrd="0" destOrd="0" presId="urn:microsoft.com/office/officeart/2005/8/layout/process4"/>
    <dgm:cxn modelId="{A43BBC51-84F0-47A8-BDBE-CCE4898F1C82}" type="presParOf" srcId="{522A3F99-6E1D-4C7F-B71C-B4D9E1669EDD}" destId="{D06F8725-AD24-426C-A88C-A34CE208ED28}" srcOrd="0" destOrd="0" presId="urn:microsoft.com/office/officeart/2005/8/layout/process4"/>
    <dgm:cxn modelId="{FDFBE19F-4B35-4BAB-B7D2-EA8196CA2B64}" type="presParOf" srcId="{D413DE7F-6B0C-4DB8-A3EF-9ACECB11FE3B}" destId="{B8D8B5D8-20D9-4856-902E-F548B810B7A0}" srcOrd="1" destOrd="0" presId="urn:microsoft.com/office/officeart/2005/8/layout/process4"/>
    <dgm:cxn modelId="{0C0505BB-50CC-42EA-838B-D45402BCF025}" type="presParOf" srcId="{D413DE7F-6B0C-4DB8-A3EF-9ACECB11FE3B}" destId="{EE05D40C-5FBC-4B75-9738-7EECA6F762A9}" srcOrd="2" destOrd="0" presId="urn:microsoft.com/office/officeart/2005/8/layout/process4"/>
    <dgm:cxn modelId="{B1B46194-C6C5-48B1-A66B-47CC39C60AA9}" type="presParOf" srcId="{EE05D40C-5FBC-4B75-9738-7EECA6F762A9}" destId="{6F527CA3-93C7-447E-995B-DEAF78CB0353}" srcOrd="0" destOrd="0" presId="urn:microsoft.com/office/officeart/2005/8/layout/process4"/>
    <dgm:cxn modelId="{C875CC23-D2F6-45A7-A250-EF2629163459}" type="presParOf" srcId="{D413DE7F-6B0C-4DB8-A3EF-9ACECB11FE3B}" destId="{3104DDBD-C2AF-4147-85C4-111EE76C1BD7}" srcOrd="3" destOrd="0" presId="urn:microsoft.com/office/officeart/2005/8/layout/process4"/>
    <dgm:cxn modelId="{98577828-8778-445D-9888-EFD6E5C2711A}" type="presParOf" srcId="{D413DE7F-6B0C-4DB8-A3EF-9ACECB11FE3B}" destId="{4FFF4ED3-B45A-4A4D-8F63-13FAEDA10739}" srcOrd="4" destOrd="0" presId="urn:microsoft.com/office/officeart/2005/8/layout/process4"/>
    <dgm:cxn modelId="{C7949CB8-BAFB-447D-8A04-4640136E39D0}" type="presParOf" srcId="{4FFF4ED3-B45A-4A4D-8F63-13FAEDA10739}" destId="{69F12ED5-25A4-4B82-973F-68F15149ACE2}" srcOrd="0" destOrd="0" presId="urn:microsoft.com/office/officeart/2005/8/layout/process4"/>
    <dgm:cxn modelId="{5858F20F-98C4-4683-8B93-D875E750A2E5}" type="presParOf" srcId="{D413DE7F-6B0C-4DB8-A3EF-9ACECB11FE3B}" destId="{2C9EDE95-252E-44FD-893D-76F1329EA117}" srcOrd="5" destOrd="0" presId="urn:microsoft.com/office/officeart/2005/8/layout/process4"/>
    <dgm:cxn modelId="{0BE7DCAB-71AE-4182-89A2-2508D322C609}" type="presParOf" srcId="{D413DE7F-6B0C-4DB8-A3EF-9ACECB11FE3B}" destId="{74883F86-2637-45D8-BF3D-9FD1B8D989B3}" srcOrd="6" destOrd="0" presId="urn:microsoft.com/office/officeart/2005/8/layout/process4"/>
    <dgm:cxn modelId="{3A0D52B1-D882-4190-9D1C-42FC30CB4E5A}" type="presParOf" srcId="{74883F86-2637-45D8-BF3D-9FD1B8D989B3}" destId="{A3DAA4D2-1F64-448A-91F9-753D6226279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D1C19E-4ED6-44D6-B99D-77C7DC8557F5}" type="doc">
      <dgm:prSet loTypeId="urn:microsoft.com/office/officeart/2005/8/layout/process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11B5F31-E468-46D9-9523-308ED68F8A7F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lang="en-US" sz="3200" b="1" dirty="0" smtClean="0">
              <a:solidFill>
                <a:srgbClr val="C00000"/>
              </a:solidFill>
            </a:rPr>
            <a:t>inflammation of tissues.</a:t>
          </a:r>
        </a:p>
      </dgm:t>
    </dgm:pt>
    <dgm:pt modelId="{753E2B6F-C5FF-4F03-A5FB-D9586B46DEC2}" type="parTrans" cxnId="{EE8A20D5-5A1C-41CF-A2DA-8D74034644D2}">
      <dgm:prSet/>
      <dgm:spPr/>
      <dgm:t>
        <a:bodyPr/>
        <a:lstStyle/>
        <a:p>
          <a:pPr rtl="1"/>
          <a:endParaRPr lang="ar-SA" sz="3200"/>
        </a:p>
      </dgm:t>
    </dgm:pt>
    <dgm:pt modelId="{066F35D3-1835-405F-8934-7AE8B6A0A312}" type="sibTrans" cxnId="{EE8A20D5-5A1C-41CF-A2DA-8D74034644D2}">
      <dgm:prSet/>
      <dgm:spPr/>
      <dgm:t>
        <a:bodyPr/>
        <a:lstStyle/>
        <a:p>
          <a:pPr rtl="1"/>
          <a:endParaRPr lang="ar-SA" sz="3200"/>
        </a:p>
      </dgm:t>
    </dgm:pt>
    <dgm:pt modelId="{90226686-5000-4627-B708-2BA0C69EF76B}">
      <dgm:prSet custT="1"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pPr rtl="0"/>
          <a:r>
            <a:rPr lang="en-US" sz="3200" b="1" dirty="0" smtClean="0">
              <a:solidFill>
                <a:srgbClr val="C00000"/>
              </a:solidFill>
            </a:rPr>
            <a:t>membrane permeability. </a:t>
          </a:r>
          <a:endParaRPr lang="ar-SA" sz="3200" b="1" dirty="0">
            <a:solidFill>
              <a:srgbClr val="C00000"/>
            </a:solidFill>
          </a:endParaRPr>
        </a:p>
      </dgm:t>
    </dgm:pt>
    <dgm:pt modelId="{FBBB60F0-F7D4-4FE7-9161-47F5AB346F55}" type="parTrans" cxnId="{FE7180CB-C22E-4C31-96D6-0A133DE01D35}">
      <dgm:prSet/>
      <dgm:spPr/>
      <dgm:t>
        <a:bodyPr/>
        <a:lstStyle/>
        <a:p>
          <a:pPr rtl="1"/>
          <a:endParaRPr lang="ar-SA" sz="3200"/>
        </a:p>
      </dgm:t>
    </dgm:pt>
    <dgm:pt modelId="{0F43EAD7-6188-4669-A768-D32EF32A937D}" type="sibTrans" cxnId="{FE7180CB-C22E-4C31-96D6-0A133DE01D35}">
      <dgm:prSet/>
      <dgm:spPr/>
      <dgm:t>
        <a:bodyPr/>
        <a:lstStyle/>
        <a:p>
          <a:pPr rtl="1"/>
          <a:endParaRPr lang="ar-SA" sz="3200"/>
        </a:p>
      </dgm:t>
    </dgm:pt>
    <dgm:pt modelId="{D0998EB7-80B3-4A78-A9D9-4381ECC2596A}">
      <dgm:prSet custT="1"/>
      <dgm:spPr>
        <a:solidFill>
          <a:srgbClr val="00B0F0"/>
        </a:solidFill>
      </dgm:spPr>
      <dgm:t>
        <a:bodyPr/>
        <a:lstStyle/>
        <a:p>
          <a:pPr rtl="1"/>
          <a:r>
            <a:rPr lang="en-US" sz="3200" b="1" dirty="0" smtClean="0">
              <a:solidFill>
                <a:srgbClr val="C00000"/>
              </a:solidFill>
            </a:rPr>
            <a:t>Na inside cells.</a:t>
          </a:r>
          <a:endParaRPr lang="ar-SA" sz="3200" b="1" dirty="0">
            <a:solidFill>
              <a:srgbClr val="C00000"/>
            </a:solidFill>
          </a:endParaRPr>
        </a:p>
      </dgm:t>
    </dgm:pt>
    <dgm:pt modelId="{ED900644-9E5A-40B4-950A-C3507D525B7D}" type="parTrans" cxnId="{B810CB94-D147-4F18-85B5-89E6D6C6AF38}">
      <dgm:prSet/>
      <dgm:spPr/>
      <dgm:t>
        <a:bodyPr/>
        <a:lstStyle/>
        <a:p>
          <a:pPr rtl="1"/>
          <a:endParaRPr lang="ar-SA" sz="3200"/>
        </a:p>
      </dgm:t>
    </dgm:pt>
    <dgm:pt modelId="{484AF42F-EB6D-4EAE-B585-1F03F0572BEC}" type="sibTrans" cxnId="{B810CB94-D147-4F18-85B5-89E6D6C6AF38}">
      <dgm:prSet/>
      <dgm:spPr/>
      <dgm:t>
        <a:bodyPr/>
        <a:lstStyle/>
        <a:p>
          <a:pPr rtl="1"/>
          <a:endParaRPr lang="ar-SA" sz="3200"/>
        </a:p>
      </dgm:t>
    </dgm:pt>
    <dgm:pt modelId="{29279143-375F-463F-ADEC-BDD464B5F34D}">
      <dgm:prSet custT="1"/>
      <dgm:spPr>
        <a:solidFill>
          <a:srgbClr val="00B0F0"/>
        </a:solidFill>
      </dgm:spPr>
      <dgm:t>
        <a:bodyPr/>
        <a:lstStyle/>
        <a:p>
          <a:pPr rtl="1"/>
          <a:r>
            <a:rPr lang="en-US" sz="3200" b="1" dirty="0" smtClean="0">
              <a:solidFill>
                <a:srgbClr val="C00000"/>
              </a:solidFill>
            </a:rPr>
            <a:t>water</a:t>
          </a:r>
          <a:endParaRPr lang="ar-SA" sz="3200" b="1" dirty="0">
            <a:solidFill>
              <a:srgbClr val="C00000"/>
            </a:solidFill>
          </a:endParaRPr>
        </a:p>
      </dgm:t>
    </dgm:pt>
    <dgm:pt modelId="{076AA41F-7118-4C26-BA07-6E57F3296AD9}" type="parTrans" cxnId="{C1A4F17C-9742-4077-8DE2-F9F0129B2390}">
      <dgm:prSet/>
      <dgm:spPr/>
      <dgm:t>
        <a:bodyPr/>
        <a:lstStyle/>
        <a:p>
          <a:pPr rtl="1"/>
          <a:endParaRPr lang="ar-SA" sz="3200"/>
        </a:p>
      </dgm:t>
    </dgm:pt>
    <dgm:pt modelId="{A0F2E208-8295-404D-B80E-21C2C9252069}" type="sibTrans" cxnId="{C1A4F17C-9742-4077-8DE2-F9F0129B2390}">
      <dgm:prSet/>
      <dgm:spPr/>
      <dgm:t>
        <a:bodyPr/>
        <a:lstStyle/>
        <a:p>
          <a:pPr rtl="1"/>
          <a:endParaRPr lang="ar-SA" sz="3200"/>
        </a:p>
      </dgm:t>
    </dgm:pt>
    <dgm:pt modelId="{F0036EED-8765-47AE-B411-AEC85CD29F05}">
      <dgm:prSet custT="1"/>
      <dgm:spPr>
        <a:solidFill>
          <a:srgbClr val="00B0F0"/>
        </a:solidFill>
      </dgm:spPr>
      <dgm:t>
        <a:bodyPr/>
        <a:lstStyle/>
        <a:p>
          <a:pPr rtl="1"/>
          <a:r>
            <a:rPr lang="en-US" sz="3200" b="1" dirty="0" smtClean="0">
              <a:solidFill>
                <a:srgbClr val="C00000"/>
              </a:solidFill>
            </a:rPr>
            <a:t>edema</a:t>
          </a:r>
          <a:endParaRPr lang="ar-SA" sz="3200" b="1" dirty="0">
            <a:solidFill>
              <a:srgbClr val="C00000"/>
            </a:solidFill>
          </a:endParaRPr>
        </a:p>
      </dgm:t>
    </dgm:pt>
    <dgm:pt modelId="{C6D03AA2-9FEB-4200-9DB6-E14AA62BC415}" type="parTrans" cxnId="{82B1C54F-B7A1-44CF-BC8F-45E7DADED452}">
      <dgm:prSet/>
      <dgm:spPr/>
      <dgm:t>
        <a:bodyPr/>
        <a:lstStyle/>
        <a:p>
          <a:pPr rtl="1"/>
          <a:endParaRPr lang="ar-SA" sz="3200"/>
        </a:p>
      </dgm:t>
    </dgm:pt>
    <dgm:pt modelId="{7C11BAD0-85AE-4443-957B-C76DE80661B5}" type="sibTrans" cxnId="{82B1C54F-B7A1-44CF-BC8F-45E7DADED452}">
      <dgm:prSet/>
      <dgm:spPr/>
      <dgm:t>
        <a:bodyPr/>
        <a:lstStyle/>
        <a:p>
          <a:pPr rtl="1"/>
          <a:endParaRPr lang="ar-SA" sz="3200"/>
        </a:p>
      </dgm:t>
    </dgm:pt>
    <dgm:pt modelId="{D413DE7F-6B0C-4DB8-A3EF-9ACECB11FE3B}" type="pres">
      <dgm:prSet presAssocID="{6AD1C19E-4ED6-44D6-B99D-77C7DC8557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22A3F99-6E1D-4C7F-B71C-B4D9E1669EDD}" type="pres">
      <dgm:prSet presAssocID="{F0036EED-8765-47AE-B411-AEC85CD29F05}" presName="boxAndChildren" presStyleCnt="0"/>
      <dgm:spPr/>
      <dgm:t>
        <a:bodyPr/>
        <a:lstStyle/>
        <a:p>
          <a:endParaRPr lang="en-US"/>
        </a:p>
      </dgm:t>
    </dgm:pt>
    <dgm:pt modelId="{D06F8725-AD24-426C-A88C-A34CE208ED28}" type="pres">
      <dgm:prSet presAssocID="{F0036EED-8765-47AE-B411-AEC85CD29F05}" presName="parentTextBox" presStyleLbl="node1" presStyleIdx="0" presStyleCnt="5"/>
      <dgm:spPr/>
      <dgm:t>
        <a:bodyPr/>
        <a:lstStyle/>
        <a:p>
          <a:pPr rtl="1"/>
          <a:endParaRPr lang="ar-SA"/>
        </a:p>
      </dgm:t>
    </dgm:pt>
    <dgm:pt modelId="{AE824276-D672-4182-B03F-B9287C94DE6D}" type="pres">
      <dgm:prSet presAssocID="{A0F2E208-8295-404D-B80E-21C2C9252069}" presName="sp" presStyleCnt="0"/>
      <dgm:spPr/>
      <dgm:t>
        <a:bodyPr/>
        <a:lstStyle/>
        <a:p>
          <a:endParaRPr lang="en-US"/>
        </a:p>
      </dgm:t>
    </dgm:pt>
    <dgm:pt modelId="{692FAD59-BDC5-4382-992B-13A8B268220B}" type="pres">
      <dgm:prSet presAssocID="{29279143-375F-463F-ADEC-BDD464B5F34D}" presName="arrowAndChildren" presStyleCnt="0"/>
      <dgm:spPr/>
      <dgm:t>
        <a:bodyPr/>
        <a:lstStyle/>
        <a:p>
          <a:endParaRPr lang="en-US"/>
        </a:p>
      </dgm:t>
    </dgm:pt>
    <dgm:pt modelId="{76D400B7-F54A-4EBA-B1E6-331871BFD112}" type="pres">
      <dgm:prSet presAssocID="{29279143-375F-463F-ADEC-BDD464B5F34D}" presName="parentTextArrow" presStyleLbl="node1" presStyleIdx="1" presStyleCnt="5" custLinFactNeighborY="982"/>
      <dgm:spPr/>
      <dgm:t>
        <a:bodyPr/>
        <a:lstStyle/>
        <a:p>
          <a:pPr rtl="1"/>
          <a:endParaRPr lang="ar-SA"/>
        </a:p>
      </dgm:t>
    </dgm:pt>
    <dgm:pt modelId="{B8D8B5D8-20D9-4856-902E-F548B810B7A0}" type="pres">
      <dgm:prSet presAssocID="{484AF42F-EB6D-4EAE-B585-1F03F0572BEC}" presName="sp" presStyleCnt="0"/>
      <dgm:spPr/>
      <dgm:t>
        <a:bodyPr/>
        <a:lstStyle/>
        <a:p>
          <a:endParaRPr lang="en-US"/>
        </a:p>
      </dgm:t>
    </dgm:pt>
    <dgm:pt modelId="{EE05D40C-5FBC-4B75-9738-7EECA6F762A9}" type="pres">
      <dgm:prSet presAssocID="{D0998EB7-80B3-4A78-A9D9-4381ECC2596A}" presName="arrowAndChildren" presStyleCnt="0"/>
      <dgm:spPr/>
      <dgm:t>
        <a:bodyPr/>
        <a:lstStyle/>
        <a:p>
          <a:endParaRPr lang="en-US"/>
        </a:p>
      </dgm:t>
    </dgm:pt>
    <dgm:pt modelId="{6F527CA3-93C7-447E-995B-DEAF78CB0353}" type="pres">
      <dgm:prSet presAssocID="{D0998EB7-80B3-4A78-A9D9-4381ECC2596A}" presName="parentTextArrow" presStyleLbl="node1" presStyleIdx="2" presStyleCnt="5"/>
      <dgm:spPr/>
      <dgm:t>
        <a:bodyPr/>
        <a:lstStyle/>
        <a:p>
          <a:pPr rtl="1"/>
          <a:endParaRPr lang="ar-SA"/>
        </a:p>
      </dgm:t>
    </dgm:pt>
    <dgm:pt modelId="{DD06F7E1-7544-41E2-A428-9FCE51CA4F97}" type="pres">
      <dgm:prSet presAssocID="{0F43EAD7-6188-4669-A768-D32EF32A937D}" presName="sp" presStyleCnt="0"/>
      <dgm:spPr/>
      <dgm:t>
        <a:bodyPr/>
        <a:lstStyle/>
        <a:p>
          <a:endParaRPr lang="en-US"/>
        </a:p>
      </dgm:t>
    </dgm:pt>
    <dgm:pt modelId="{E546F1D8-701F-4CDF-9941-EED73548A366}" type="pres">
      <dgm:prSet presAssocID="{90226686-5000-4627-B708-2BA0C69EF76B}" presName="arrowAndChildren" presStyleCnt="0"/>
      <dgm:spPr/>
      <dgm:t>
        <a:bodyPr/>
        <a:lstStyle/>
        <a:p>
          <a:endParaRPr lang="en-US"/>
        </a:p>
      </dgm:t>
    </dgm:pt>
    <dgm:pt modelId="{072F9DF9-7306-4AE3-BC46-E1563EC9BAC5}" type="pres">
      <dgm:prSet presAssocID="{90226686-5000-4627-B708-2BA0C69EF76B}" presName="parentTextArrow" presStyleLbl="node1" presStyleIdx="3" presStyleCnt="5" custLinFactNeighborX="391" custLinFactNeighborY="3091"/>
      <dgm:spPr/>
      <dgm:t>
        <a:bodyPr/>
        <a:lstStyle/>
        <a:p>
          <a:pPr rtl="1"/>
          <a:endParaRPr lang="ar-SA"/>
        </a:p>
      </dgm:t>
    </dgm:pt>
    <dgm:pt modelId="{8914C780-F6C4-4ABE-BBEA-B8FD41FE00EA}" type="pres">
      <dgm:prSet presAssocID="{066F35D3-1835-405F-8934-7AE8B6A0A312}" presName="sp" presStyleCnt="0"/>
      <dgm:spPr/>
      <dgm:t>
        <a:bodyPr/>
        <a:lstStyle/>
        <a:p>
          <a:endParaRPr lang="en-US"/>
        </a:p>
      </dgm:t>
    </dgm:pt>
    <dgm:pt modelId="{CC431BFE-059F-42BE-96D7-7094EB254C4F}" type="pres">
      <dgm:prSet presAssocID="{411B5F31-E468-46D9-9523-308ED68F8A7F}" presName="arrowAndChildren" presStyleCnt="0"/>
      <dgm:spPr/>
      <dgm:t>
        <a:bodyPr/>
        <a:lstStyle/>
        <a:p>
          <a:endParaRPr lang="en-US"/>
        </a:p>
      </dgm:t>
    </dgm:pt>
    <dgm:pt modelId="{0A22112A-4870-471D-B460-4BE28B6A68F4}" type="pres">
      <dgm:prSet presAssocID="{411B5F31-E468-46D9-9523-308ED68F8A7F}" presName="parentTextArrow" presStyleLbl="node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C1A4F17C-9742-4077-8DE2-F9F0129B2390}" srcId="{6AD1C19E-4ED6-44D6-B99D-77C7DC8557F5}" destId="{29279143-375F-463F-ADEC-BDD464B5F34D}" srcOrd="3" destOrd="0" parTransId="{076AA41F-7118-4C26-BA07-6E57F3296AD9}" sibTransId="{A0F2E208-8295-404D-B80E-21C2C9252069}"/>
    <dgm:cxn modelId="{EE8A20D5-5A1C-41CF-A2DA-8D74034644D2}" srcId="{6AD1C19E-4ED6-44D6-B99D-77C7DC8557F5}" destId="{411B5F31-E468-46D9-9523-308ED68F8A7F}" srcOrd="0" destOrd="0" parTransId="{753E2B6F-C5FF-4F03-A5FB-D9586B46DEC2}" sibTransId="{066F35D3-1835-405F-8934-7AE8B6A0A312}"/>
    <dgm:cxn modelId="{FE7180CB-C22E-4C31-96D6-0A133DE01D35}" srcId="{6AD1C19E-4ED6-44D6-B99D-77C7DC8557F5}" destId="{90226686-5000-4627-B708-2BA0C69EF76B}" srcOrd="1" destOrd="0" parTransId="{FBBB60F0-F7D4-4FE7-9161-47F5AB346F55}" sibTransId="{0F43EAD7-6188-4669-A768-D32EF32A937D}"/>
    <dgm:cxn modelId="{49AF0AFC-7B23-4344-A5E9-B996B798321F}" type="presOf" srcId="{29279143-375F-463F-ADEC-BDD464B5F34D}" destId="{76D400B7-F54A-4EBA-B1E6-331871BFD112}" srcOrd="0" destOrd="0" presId="urn:microsoft.com/office/officeart/2005/8/layout/process4"/>
    <dgm:cxn modelId="{B810CB94-D147-4F18-85B5-89E6D6C6AF38}" srcId="{6AD1C19E-4ED6-44D6-B99D-77C7DC8557F5}" destId="{D0998EB7-80B3-4A78-A9D9-4381ECC2596A}" srcOrd="2" destOrd="0" parTransId="{ED900644-9E5A-40B4-950A-C3507D525B7D}" sibTransId="{484AF42F-EB6D-4EAE-B585-1F03F0572BEC}"/>
    <dgm:cxn modelId="{E44E9715-95D8-45FD-9ADE-9244711207D2}" type="presOf" srcId="{D0998EB7-80B3-4A78-A9D9-4381ECC2596A}" destId="{6F527CA3-93C7-447E-995B-DEAF78CB0353}" srcOrd="0" destOrd="0" presId="urn:microsoft.com/office/officeart/2005/8/layout/process4"/>
    <dgm:cxn modelId="{DD1FBD91-E5DD-404D-8DEF-FCDB9DCA0FE4}" type="presOf" srcId="{90226686-5000-4627-B708-2BA0C69EF76B}" destId="{072F9DF9-7306-4AE3-BC46-E1563EC9BAC5}" srcOrd="0" destOrd="0" presId="urn:microsoft.com/office/officeart/2005/8/layout/process4"/>
    <dgm:cxn modelId="{C9D29488-671B-4533-9C00-046FB7625316}" type="presOf" srcId="{6AD1C19E-4ED6-44D6-B99D-77C7DC8557F5}" destId="{D413DE7F-6B0C-4DB8-A3EF-9ACECB11FE3B}" srcOrd="0" destOrd="0" presId="urn:microsoft.com/office/officeart/2005/8/layout/process4"/>
    <dgm:cxn modelId="{CA0A5DC5-6DBE-4B40-A336-958E66A28D83}" type="presOf" srcId="{F0036EED-8765-47AE-B411-AEC85CD29F05}" destId="{D06F8725-AD24-426C-A88C-A34CE208ED28}" srcOrd="0" destOrd="0" presId="urn:microsoft.com/office/officeart/2005/8/layout/process4"/>
    <dgm:cxn modelId="{82B1C54F-B7A1-44CF-BC8F-45E7DADED452}" srcId="{6AD1C19E-4ED6-44D6-B99D-77C7DC8557F5}" destId="{F0036EED-8765-47AE-B411-AEC85CD29F05}" srcOrd="4" destOrd="0" parTransId="{C6D03AA2-9FEB-4200-9DB6-E14AA62BC415}" sibTransId="{7C11BAD0-85AE-4443-957B-C76DE80661B5}"/>
    <dgm:cxn modelId="{3F8E7DE4-B001-402D-9437-2F878705D283}" type="presOf" srcId="{411B5F31-E468-46D9-9523-308ED68F8A7F}" destId="{0A22112A-4870-471D-B460-4BE28B6A68F4}" srcOrd="0" destOrd="0" presId="urn:microsoft.com/office/officeart/2005/8/layout/process4"/>
    <dgm:cxn modelId="{805362B3-7948-48F5-97BD-284528DE65F5}" type="presParOf" srcId="{D413DE7F-6B0C-4DB8-A3EF-9ACECB11FE3B}" destId="{522A3F99-6E1D-4C7F-B71C-B4D9E1669EDD}" srcOrd="0" destOrd="0" presId="urn:microsoft.com/office/officeart/2005/8/layout/process4"/>
    <dgm:cxn modelId="{6C70A8C3-6C24-47D5-A138-C073C6693464}" type="presParOf" srcId="{522A3F99-6E1D-4C7F-B71C-B4D9E1669EDD}" destId="{D06F8725-AD24-426C-A88C-A34CE208ED28}" srcOrd="0" destOrd="0" presId="urn:microsoft.com/office/officeart/2005/8/layout/process4"/>
    <dgm:cxn modelId="{CD9953F2-7FD1-4BD7-9F08-966F04F008C6}" type="presParOf" srcId="{D413DE7F-6B0C-4DB8-A3EF-9ACECB11FE3B}" destId="{AE824276-D672-4182-B03F-B9287C94DE6D}" srcOrd="1" destOrd="0" presId="urn:microsoft.com/office/officeart/2005/8/layout/process4"/>
    <dgm:cxn modelId="{9D382CFF-9D35-4DDE-85BA-809061CE67A3}" type="presParOf" srcId="{D413DE7F-6B0C-4DB8-A3EF-9ACECB11FE3B}" destId="{692FAD59-BDC5-4382-992B-13A8B268220B}" srcOrd="2" destOrd="0" presId="urn:microsoft.com/office/officeart/2005/8/layout/process4"/>
    <dgm:cxn modelId="{68FF0EDD-FFBD-4B66-ABF3-27F922562509}" type="presParOf" srcId="{692FAD59-BDC5-4382-992B-13A8B268220B}" destId="{76D400B7-F54A-4EBA-B1E6-331871BFD112}" srcOrd="0" destOrd="0" presId="urn:microsoft.com/office/officeart/2005/8/layout/process4"/>
    <dgm:cxn modelId="{F0C53181-2118-4B97-8C39-BABC0C7710F9}" type="presParOf" srcId="{D413DE7F-6B0C-4DB8-A3EF-9ACECB11FE3B}" destId="{B8D8B5D8-20D9-4856-902E-F548B810B7A0}" srcOrd="3" destOrd="0" presId="urn:microsoft.com/office/officeart/2005/8/layout/process4"/>
    <dgm:cxn modelId="{05A2CAC3-79D7-4087-ABE6-62EFBF34708F}" type="presParOf" srcId="{D413DE7F-6B0C-4DB8-A3EF-9ACECB11FE3B}" destId="{EE05D40C-5FBC-4B75-9738-7EECA6F762A9}" srcOrd="4" destOrd="0" presId="urn:microsoft.com/office/officeart/2005/8/layout/process4"/>
    <dgm:cxn modelId="{C9D04835-B940-49B2-90E8-63FAB3835E19}" type="presParOf" srcId="{EE05D40C-5FBC-4B75-9738-7EECA6F762A9}" destId="{6F527CA3-93C7-447E-995B-DEAF78CB0353}" srcOrd="0" destOrd="0" presId="urn:microsoft.com/office/officeart/2005/8/layout/process4"/>
    <dgm:cxn modelId="{D5C74917-4C77-406B-8ACC-2EF6856824B1}" type="presParOf" srcId="{D413DE7F-6B0C-4DB8-A3EF-9ACECB11FE3B}" destId="{DD06F7E1-7544-41E2-A428-9FCE51CA4F97}" srcOrd="5" destOrd="0" presId="urn:microsoft.com/office/officeart/2005/8/layout/process4"/>
    <dgm:cxn modelId="{FE7A2F5E-2E2C-49CB-BE87-DD51CF0E10CB}" type="presParOf" srcId="{D413DE7F-6B0C-4DB8-A3EF-9ACECB11FE3B}" destId="{E546F1D8-701F-4CDF-9941-EED73548A366}" srcOrd="6" destOrd="0" presId="urn:microsoft.com/office/officeart/2005/8/layout/process4"/>
    <dgm:cxn modelId="{E30DD447-4CC6-4132-A6B5-C64296E15907}" type="presParOf" srcId="{E546F1D8-701F-4CDF-9941-EED73548A366}" destId="{072F9DF9-7306-4AE3-BC46-E1563EC9BAC5}" srcOrd="0" destOrd="0" presId="urn:microsoft.com/office/officeart/2005/8/layout/process4"/>
    <dgm:cxn modelId="{58C99D26-22CC-4133-A637-402E90009C52}" type="presParOf" srcId="{D413DE7F-6B0C-4DB8-A3EF-9ACECB11FE3B}" destId="{8914C780-F6C4-4ABE-BBEA-B8FD41FE00EA}" srcOrd="7" destOrd="0" presId="urn:microsoft.com/office/officeart/2005/8/layout/process4"/>
    <dgm:cxn modelId="{87C216A0-5F14-4D94-B0F4-58B61BFBF56F}" type="presParOf" srcId="{D413DE7F-6B0C-4DB8-A3EF-9ACECB11FE3B}" destId="{CC431BFE-059F-42BE-96D7-7094EB254C4F}" srcOrd="8" destOrd="0" presId="urn:microsoft.com/office/officeart/2005/8/layout/process4"/>
    <dgm:cxn modelId="{D6263B97-46D0-472D-A9F5-3D945ED4B3CE}" type="presParOf" srcId="{CC431BFE-059F-42BE-96D7-7094EB254C4F}" destId="{0A22112A-4870-471D-B460-4BE28B6A68F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6A4DF-DA1B-4FC3-9BA9-5EAF963BA286}">
      <dsp:nvSpPr>
        <dsp:cNvPr id="0" name=""/>
        <dsp:cNvSpPr/>
      </dsp:nvSpPr>
      <dsp:spPr>
        <a:xfrm>
          <a:off x="3243654" y="2234471"/>
          <a:ext cx="1630518" cy="404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825"/>
              </a:lnTo>
              <a:lnTo>
                <a:pt x="1630518" y="140825"/>
              </a:lnTo>
              <a:lnTo>
                <a:pt x="1630518" y="4045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4C8FD-2CC6-4AA7-AD4F-E2D46E83058E}">
      <dsp:nvSpPr>
        <dsp:cNvPr id="0" name=""/>
        <dsp:cNvSpPr/>
      </dsp:nvSpPr>
      <dsp:spPr>
        <a:xfrm>
          <a:off x="1347603" y="2234471"/>
          <a:ext cx="1896050" cy="404533"/>
        </a:xfrm>
        <a:custGeom>
          <a:avLst/>
          <a:gdLst/>
          <a:ahLst/>
          <a:cxnLst/>
          <a:rect l="0" t="0" r="0" b="0"/>
          <a:pathLst>
            <a:path>
              <a:moveTo>
                <a:pt x="1896050" y="0"/>
              </a:moveTo>
              <a:lnTo>
                <a:pt x="1896050" y="140825"/>
              </a:lnTo>
              <a:lnTo>
                <a:pt x="0" y="140825"/>
              </a:lnTo>
              <a:lnTo>
                <a:pt x="0" y="4045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906F2-CA68-4110-B0EC-7E39F7A9D5DB}">
      <dsp:nvSpPr>
        <dsp:cNvPr id="0" name=""/>
        <dsp:cNvSpPr/>
      </dsp:nvSpPr>
      <dsp:spPr>
        <a:xfrm>
          <a:off x="1820344" y="426867"/>
          <a:ext cx="2846619" cy="18076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31181-C7C4-49E0-A567-3AEEDE6DBE16}">
      <dsp:nvSpPr>
        <dsp:cNvPr id="0" name=""/>
        <dsp:cNvSpPr/>
      </dsp:nvSpPr>
      <dsp:spPr>
        <a:xfrm>
          <a:off x="2136635" y="727344"/>
          <a:ext cx="2846619" cy="1807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Edema: is excessive fluid in the tissues </a:t>
          </a:r>
          <a:endParaRPr lang="ar-SA" sz="3200" b="1" kern="1200" dirty="0">
            <a:solidFill>
              <a:srgbClr val="C00000"/>
            </a:solidFill>
          </a:endParaRPr>
        </a:p>
      </dsp:txBody>
      <dsp:txXfrm>
        <a:off x="2189578" y="780287"/>
        <a:ext cx="2740733" cy="1701717"/>
      </dsp:txXfrm>
    </dsp:sp>
    <dsp:sp modelId="{CA06E414-D4E3-4311-A471-8C4D32341919}">
      <dsp:nvSpPr>
        <dsp:cNvPr id="0" name=""/>
        <dsp:cNvSpPr/>
      </dsp:nvSpPr>
      <dsp:spPr>
        <a:xfrm>
          <a:off x="-75706" y="2639004"/>
          <a:ext cx="2846619" cy="18076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D9C912-B239-444F-B14A-E06F281567B9}">
      <dsp:nvSpPr>
        <dsp:cNvPr id="0" name=""/>
        <dsp:cNvSpPr/>
      </dsp:nvSpPr>
      <dsp:spPr>
        <a:xfrm>
          <a:off x="240584" y="2939480"/>
          <a:ext cx="2846619" cy="1807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Intracellular</a:t>
          </a:r>
          <a:endParaRPr lang="ar-SA" sz="3200" kern="1200" dirty="0"/>
        </a:p>
      </dsp:txBody>
      <dsp:txXfrm>
        <a:off x="293527" y="2992423"/>
        <a:ext cx="2740733" cy="1701717"/>
      </dsp:txXfrm>
    </dsp:sp>
    <dsp:sp modelId="{26BED423-56B2-4937-932A-F802B305206B}">
      <dsp:nvSpPr>
        <dsp:cNvPr id="0" name=""/>
        <dsp:cNvSpPr/>
      </dsp:nvSpPr>
      <dsp:spPr>
        <a:xfrm>
          <a:off x="3450863" y="2639004"/>
          <a:ext cx="2846619" cy="18076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F391F3-CA26-4F1B-8695-D3CD7829E74D}">
      <dsp:nvSpPr>
        <dsp:cNvPr id="0" name=""/>
        <dsp:cNvSpPr/>
      </dsp:nvSpPr>
      <dsp:spPr>
        <a:xfrm>
          <a:off x="3767154" y="2939480"/>
          <a:ext cx="2846619" cy="1807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Extracellular</a:t>
          </a:r>
          <a:endParaRPr lang="ar-SA" sz="3200" kern="1200" dirty="0"/>
        </a:p>
      </dsp:txBody>
      <dsp:txXfrm>
        <a:off x="3820097" y="2992423"/>
        <a:ext cx="2740733" cy="1701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F8725-AD24-426C-A88C-A34CE208ED28}">
      <dsp:nvSpPr>
        <dsp:cNvPr id="0" name=""/>
        <dsp:cNvSpPr/>
      </dsp:nvSpPr>
      <dsp:spPr>
        <a:xfrm>
          <a:off x="0" y="3717492"/>
          <a:ext cx="6096000" cy="813296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C00000"/>
              </a:solidFill>
            </a:rPr>
            <a:t>edema</a:t>
          </a:r>
          <a:endParaRPr lang="ar-SA" sz="2800" b="1" kern="1200" dirty="0">
            <a:solidFill>
              <a:srgbClr val="C00000"/>
            </a:solidFill>
          </a:endParaRPr>
        </a:p>
      </dsp:txBody>
      <dsp:txXfrm>
        <a:off x="0" y="3717492"/>
        <a:ext cx="6096000" cy="813296"/>
      </dsp:txXfrm>
    </dsp:sp>
    <dsp:sp modelId="{6F527CA3-93C7-447E-995B-DEAF78CB0353}">
      <dsp:nvSpPr>
        <dsp:cNvPr id="0" name=""/>
        <dsp:cNvSpPr/>
      </dsp:nvSpPr>
      <dsp:spPr>
        <a:xfrm rot="10800000">
          <a:off x="0" y="2478842"/>
          <a:ext cx="6096000" cy="1250850"/>
        </a:xfrm>
        <a:prstGeom prst="upArrowCallou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C00000"/>
              </a:solidFill>
            </a:rPr>
            <a:t>filtration</a:t>
          </a:r>
          <a:r>
            <a:rPr lang="en-US" sz="2300" b="1" kern="1200" dirty="0" smtClean="0">
              <a:solidFill>
                <a:srgbClr val="C00000"/>
              </a:solidFill>
            </a:rPr>
            <a:t>.</a:t>
          </a:r>
          <a:endParaRPr lang="ar-SA" sz="2300" b="1" kern="1200" dirty="0">
            <a:solidFill>
              <a:srgbClr val="C00000"/>
            </a:solidFill>
          </a:endParaRPr>
        </a:p>
      </dsp:txBody>
      <dsp:txXfrm rot="10800000">
        <a:off x="0" y="2478842"/>
        <a:ext cx="6096000" cy="812765"/>
      </dsp:txXfrm>
    </dsp:sp>
    <dsp:sp modelId="{69F12ED5-25A4-4B82-973F-68F15149ACE2}">
      <dsp:nvSpPr>
        <dsp:cNvPr id="0" name=""/>
        <dsp:cNvSpPr/>
      </dsp:nvSpPr>
      <dsp:spPr>
        <a:xfrm rot="10800000">
          <a:off x="0" y="1293052"/>
          <a:ext cx="6096000" cy="1250850"/>
        </a:xfrm>
        <a:prstGeom prst="upArrowCallou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C00000"/>
              </a:solidFill>
            </a:rPr>
            <a:t>capillary pressure</a:t>
          </a:r>
          <a:endParaRPr lang="en-US" sz="2800" b="1" kern="1200" dirty="0">
            <a:solidFill>
              <a:srgbClr val="C00000"/>
            </a:solidFill>
          </a:endParaRPr>
        </a:p>
      </dsp:txBody>
      <dsp:txXfrm rot="10800000">
        <a:off x="0" y="1293052"/>
        <a:ext cx="6096000" cy="812765"/>
      </dsp:txXfrm>
    </dsp:sp>
    <dsp:sp modelId="{A3DAA4D2-1F64-448A-91F9-753D6226279E}">
      <dsp:nvSpPr>
        <dsp:cNvPr id="0" name=""/>
        <dsp:cNvSpPr/>
      </dsp:nvSpPr>
      <dsp:spPr>
        <a:xfrm rot="10800000">
          <a:off x="0" y="1540"/>
          <a:ext cx="6096000" cy="1250850"/>
        </a:xfrm>
        <a:prstGeom prst="upArrowCallou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C00000"/>
              </a:solidFill>
            </a:rPr>
            <a:t>Heart failure</a:t>
          </a:r>
          <a:r>
            <a:rPr lang="en-US" sz="1900" kern="1200" dirty="0" smtClean="0">
              <a:solidFill>
                <a:schemeClr val="accent3">
                  <a:lumMod val="75000"/>
                </a:schemeClr>
              </a:solidFill>
            </a:rPr>
            <a:t>.</a:t>
          </a:r>
          <a:endParaRPr lang="en-US" sz="1900" kern="1200" dirty="0"/>
        </a:p>
      </dsp:txBody>
      <dsp:txXfrm rot="10800000">
        <a:off x="0" y="1540"/>
        <a:ext cx="6096000" cy="8127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F8725-AD24-426C-A88C-A34CE208ED28}">
      <dsp:nvSpPr>
        <dsp:cNvPr id="0" name=""/>
        <dsp:cNvSpPr/>
      </dsp:nvSpPr>
      <dsp:spPr>
        <a:xfrm>
          <a:off x="0" y="4396046"/>
          <a:ext cx="6453166" cy="72120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edema</a:t>
          </a:r>
          <a:endParaRPr lang="ar-SA" sz="3200" b="1" kern="1200" dirty="0">
            <a:solidFill>
              <a:srgbClr val="C00000"/>
            </a:solidFill>
          </a:endParaRPr>
        </a:p>
      </dsp:txBody>
      <dsp:txXfrm>
        <a:off x="0" y="4396046"/>
        <a:ext cx="6453166" cy="721208"/>
      </dsp:txXfrm>
    </dsp:sp>
    <dsp:sp modelId="{76D400B7-F54A-4EBA-B1E6-331871BFD112}">
      <dsp:nvSpPr>
        <dsp:cNvPr id="0" name=""/>
        <dsp:cNvSpPr/>
      </dsp:nvSpPr>
      <dsp:spPr>
        <a:xfrm rot="10800000">
          <a:off x="0" y="3308539"/>
          <a:ext cx="6453166" cy="1109217"/>
        </a:xfrm>
        <a:prstGeom prst="upArrowCallou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water</a:t>
          </a:r>
          <a:endParaRPr lang="ar-SA" sz="3200" b="1" kern="1200" dirty="0">
            <a:solidFill>
              <a:srgbClr val="C00000"/>
            </a:solidFill>
          </a:endParaRPr>
        </a:p>
      </dsp:txBody>
      <dsp:txXfrm rot="10800000">
        <a:off x="0" y="3308539"/>
        <a:ext cx="6453166" cy="720736"/>
      </dsp:txXfrm>
    </dsp:sp>
    <dsp:sp modelId="{6F527CA3-93C7-447E-995B-DEAF78CB0353}">
      <dsp:nvSpPr>
        <dsp:cNvPr id="0" name=""/>
        <dsp:cNvSpPr/>
      </dsp:nvSpPr>
      <dsp:spPr>
        <a:xfrm rot="10800000">
          <a:off x="0" y="2199246"/>
          <a:ext cx="6453166" cy="1109217"/>
        </a:xfrm>
        <a:prstGeom prst="upArrowCallou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Na inside cells.</a:t>
          </a:r>
          <a:endParaRPr lang="ar-SA" sz="3200" b="1" kern="1200" dirty="0">
            <a:solidFill>
              <a:srgbClr val="C00000"/>
            </a:solidFill>
          </a:endParaRPr>
        </a:p>
      </dsp:txBody>
      <dsp:txXfrm rot="10800000">
        <a:off x="0" y="2199246"/>
        <a:ext cx="6453166" cy="720736"/>
      </dsp:txXfrm>
    </dsp:sp>
    <dsp:sp modelId="{072F9DF9-7306-4AE3-BC46-E1563EC9BAC5}">
      <dsp:nvSpPr>
        <dsp:cNvPr id="0" name=""/>
        <dsp:cNvSpPr/>
      </dsp:nvSpPr>
      <dsp:spPr>
        <a:xfrm rot="10800000">
          <a:off x="0" y="1135133"/>
          <a:ext cx="6453166" cy="1109217"/>
        </a:xfrm>
        <a:prstGeom prst="upArrowCallout">
          <a:avLst/>
        </a:prstGeom>
        <a:solidFill>
          <a:srgbClr val="00B0F0"/>
        </a:solidFill>
        <a:ln>
          <a:solidFill>
            <a:srgbClr val="00B0F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membrane permeability. </a:t>
          </a:r>
          <a:endParaRPr lang="ar-SA" sz="3200" b="1" kern="1200" dirty="0">
            <a:solidFill>
              <a:srgbClr val="C00000"/>
            </a:solidFill>
          </a:endParaRPr>
        </a:p>
      </dsp:txBody>
      <dsp:txXfrm rot="10800000">
        <a:off x="0" y="1135133"/>
        <a:ext cx="6453166" cy="720736"/>
      </dsp:txXfrm>
    </dsp:sp>
    <dsp:sp modelId="{0A22112A-4870-471D-B460-4BE28B6A68F4}">
      <dsp:nvSpPr>
        <dsp:cNvPr id="0" name=""/>
        <dsp:cNvSpPr/>
      </dsp:nvSpPr>
      <dsp:spPr>
        <a:xfrm rot="10800000">
          <a:off x="0" y="2447"/>
          <a:ext cx="6453166" cy="1109217"/>
        </a:xfrm>
        <a:prstGeom prst="upArrowCallou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</a:rPr>
            <a:t>inflammation of tissues.</a:t>
          </a:r>
        </a:p>
      </dsp:txBody>
      <dsp:txXfrm rot="10800000">
        <a:off x="0" y="2447"/>
        <a:ext cx="6453166" cy="720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C6DB5-97D2-4207-8220-B109B58F520D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C51B1-1450-40DE-B45C-E3054A2020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2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523B0-979F-4402-8A5A-D8A3868BCB24}" type="slidenum">
              <a:rPr lang="ar-SA"/>
              <a:pPr/>
              <a:t>6</a:t>
            </a:fld>
            <a:endParaRPr lang="en-US"/>
          </a:p>
        </p:txBody>
      </p:sp>
      <p:sp>
        <p:nvSpPr>
          <p:cNvPr id="56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3587" cy="3429000"/>
          </a:xfrm>
          <a:ln/>
        </p:spPr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81BF3-9420-48ED-ACF4-0D5697392B84}" type="slidenum">
              <a:rPr lang="ar-SA"/>
              <a:pPr/>
              <a:t>34</a:t>
            </a:fld>
            <a:endParaRPr lang="en-US"/>
          </a:p>
        </p:txBody>
      </p:sp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5AB5C-B434-42AD-9C02-43F306A3918C}" type="slidenum">
              <a:rPr lang="ar-SA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52B0D-6DFC-48D7-8C37-E4563DA44E94}" type="slidenum">
              <a:rPr lang="ar-SA"/>
              <a:pPr/>
              <a:t>46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1200" y="533400"/>
            <a:ext cx="2895600" cy="2171700"/>
          </a:xfrm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820085"/>
            <a:ext cx="6400800" cy="5638675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Note that molecules of water are constantly moving in BOTH directions across the cell membrane.</a:t>
            </a:r>
          </a:p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Water will move faster FROM a low concentration of WATER than it moves AWAY from it.</a:t>
            </a:r>
          </a:p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Though water is moving in both directions, there is a net gain of water on the side that starts out with less water (more stuff dissolved in the water).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B2C94-5439-4E41-97C1-B834FBE6C90B}" type="slidenum">
              <a:rPr lang="ar-SA"/>
              <a:pPr/>
              <a:t>47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87513" y="609103"/>
            <a:ext cx="3484562" cy="2457310"/>
          </a:xfrm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124636"/>
            <a:ext cx="5867400" cy="5334124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These three terms refer to the concentration of dissolved materials in a cell’s environment compared to the concentration within the cell.</a:t>
            </a:r>
          </a:p>
          <a:p>
            <a:pPr lvl="1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Hypotonic environment: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Cell gains water from surrounding environment.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“Hypo-” means “below” (below the concentration in the cell).</a:t>
            </a:r>
          </a:p>
          <a:p>
            <a:pPr lvl="1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Hypertonic environment: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Cell looses water to surrounding environment.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“Hyper-” means “above” (above the concentration in the cell).</a:t>
            </a:r>
          </a:p>
          <a:p>
            <a:pPr lvl="1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Isotonic environment: 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>
                <a:latin typeface="Times" pitchFamily="18" charset="0"/>
              </a:rPr>
              <a:t>No change in cell volume.</a:t>
            </a:r>
          </a:p>
          <a:p>
            <a:pPr lvl="2" eaLnBrk="0" hangingPunct="0">
              <a:spcBef>
                <a:spcPct val="0"/>
              </a:spcBef>
            </a:pPr>
            <a:r>
              <a:rPr lang="en-US" sz="2400" dirty="0" err="1">
                <a:latin typeface="Times" pitchFamily="18" charset="0"/>
              </a:rPr>
              <a:t>Iso</a:t>
            </a:r>
            <a:r>
              <a:rPr lang="en-US" sz="2400" dirty="0">
                <a:latin typeface="Times" pitchFamily="18" charset="0"/>
              </a:rPr>
              <a:t>-” means “same as.”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52B0D-6DFC-48D7-8C37-E4563DA44E94}" type="slidenum">
              <a:rPr lang="ar-SA"/>
              <a:pPr/>
              <a:t>62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1200" y="533400"/>
            <a:ext cx="2895600" cy="2171700"/>
          </a:xfrm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820085"/>
            <a:ext cx="6400800" cy="5638675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Note that molecules of water are constantly moving in BOTH directions across the cell membrane.</a:t>
            </a:r>
          </a:p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Water will move faster FROM a low concentration of WATER than it moves AWAY from it.</a:t>
            </a:r>
          </a:p>
          <a:p>
            <a:pPr eaLnBrk="0" hangingPunct="0">
              <a:spcBef>
                <a:spcPct val="0"/>
              </a:spcBef>
            </a:pPr>
            <a:r>
              <a:rPr lang="en-US" sz="2400">
                <a:latin typeface="Times" pitchFamily="18" charset="0"/>
              </a:rPr>
              <a:t>Though water is moving in both directions, there is a net gain of water on the side that starts out with less water (more stuff dissolved in the water).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C51B1-1450-40DE-B45C-E3054A2020EF}" type="slidenum">
              <a:rPr lang="en-US" smtClean="0"/>
              <a:pPr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68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29738-4F6A-486A-8CA1-E8FE68129FE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43991-F7E9-4789-8DAF-F6C1B96CDB5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3DA70-A5ED-4F33-8688-21F6906AD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bel_Prize_in_Chemistry" TargetMode="External"/><Relationship Id="rId2" Type="http://schemas.openxmlformats.org/officeDocument/2006/relationships/hyperlink" Target="http://en.wikipedia.org/wiki/Jens_Christian_Sko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entconsult.com/content/imagelibrary.cfm?ImgLibID=C02502401&amp;Content_Type=CH" TargetMode="Externa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upload.wikimedia.org/wikipedia/commons/b/b2/Oedem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0" y="533400"/>
            <a:ext cx="7772400" cy="50292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/>
            </a:r>
            <a:br>
              <a:rPr lang="en-US" sz="6000" b="1" dirty="0" smtClean="0">
                <a:solidFill>
                  <a:srgbClr val="FFFF00"/>
                </a:solidFill>
              </a:rPr>
            </a:br>
            <a:r>
              <a:rPr lang="en-US" sz="6000" b="1" dirty="0" smtClean="0">
                <a:solidFill>
                  <a:srgbClr val="FFFF00"/>
                </a:solidFill>
              </a:rPr>
              <a:t>Dr. </a:t>
            </a:r>
            <a:r>
              <a:rPr lang="en-US" sz="6000" b="1" dirty="0" err="1" smtClean="0">
                <a:solidFill>
                  <a:srgbClr val="FFFF00"/>
                </a:solidFill>
              </a:rPr>
              <a:t>Nervana</a:t>
            </a:r>
            <a:r>
              <a:rPr lang="en-US" sz="6000" b="1" dirty="0" smtClean="0">
                <a:solidFill>
                  <a:srgbClr val="FFFF00"/>
                </a:solidFill>
              </a:rPr>
              <a:t> </a:t>
            </a:r>
            <a:r>
              <a:rPr lang="en-US" sz="6000" b="1" dirty="0" err="1" smtClean="0">
                <a:solidFill>
                  <a:srgbClr val="FFFF00"/>
                </a:solidFill>
              </a:rPr>
              <a:t>Mostafa</a:t>
            </a:r>
            <a:r>
              <a:rPr lang="en-US" sz="6000" b="1" dirty="0" smtClean="0">
                <a:solidFill>
                  <a:schemeClr val="bg1"/>
                </a:solidFill>
              </a:rPr>
              <a:t/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6000" b="1" dirty="0" smtClean="0">
                <a:solidFill>
                  <a:schemeClr val="bg1"/>
                </a:solidFill>
              </a:rPr>
              <a:t/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MB BS, MD, PhD (UK)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Associate Professor of Physiology 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/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Consultant Molecular Biology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/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Director of Academic Quality Unit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College of Medicine, KKUH, KSU</a:t>
            </a:r>
            <a:r>
              <a:rPr lang="en-US" sz="2700" b="1" dirty="0" smtClean="0">
                <a:solidFill>
                  <a:srgbClr val="FFFF00"/>
                </a:solidFill>
              </a:rPr>
              <a:t/>
            </a:r>
            <a:br>
              <a:rPr lang="en-US" sz="2700" b="1" dirty="0" smtClean="0">
                <a:solidFill>
                  <a:srgbClr val="FFFF00"/>
                </a:solidFill>
              </a:rPr>
            </a:br>
            <a:endParaRPr lang="en-US" sz="2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FACTORS AFFECTING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66174"/>
            <a:ext cx="8686800" cy="5135252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	 Infant: </a:t>
            </a:r>
            <a:r>
              <a:rPr lang="en-US" b="1" dirty="0" smtClean="0">
                <a:solidFill>
                  <a:srgbClr val="FF0000"/>
                </a:solidFill>
              </a:rPr>
              <a:t>73% </a:t>
            </a:r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endParaRPr lang="en-US" b="1" dirty="0" smtClean="0"/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Male adult: </a:t>
            </a:r>
            <a:r>
              <a:rPr lang="en-US" b="1" dirty="0" smtClean="0">
                <a:solidFill>
                  <a:srgbClr val="FF0000"/>
                </a:solidFill>
              </a:rPr>
              <a:t>60%</a:t>
            </a:r>
            <a:r>
              <a:rPr lang="en-US" b="1" dirty="0" smtClean="0"/>
              <a:t> </a:t>
            </a:r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endParaRPr lang="en-US" b="1" dirty="0" smtClean="0"/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Female adult: </a:t>
            </a:r>
            <a:r>
              <a:rPr lang="en-US" b="1" dirty="0" smtClean="0">
                <a:solidFill>
                  <a:srgbClr val="FF0000"/>
                </a:solidFill>
              </a:rPr>
              <a:t>40-50% </a:t>
            </a:r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endParaRPr lang="en-US" b="1" dirty="0" smtClean="0"/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Obesity  </a:t>
            </a:r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endParaRPr lang="en-US" b="1" dirty="0" smtClean="0"/>
          </a:p>
          <a:p>
            <a:pPr lvl="1" algn="l"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Old age      </a:t>
            </a:r>
            <a:r>
              <a:rPr lang="en-US" b="1" dirty="0" smtClean="0">
                <a:solidFill>
                  <a:srgbClr val="FF0000"/>
                </a:solidFill>
              </a:rPr>
              <a:t>45%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81000" y="4191000"/>
            <a:ext cx="0" cy="10668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1200329"/>
          </a:xfrm>
        </p:spPr>
        <p:txBody>
          <a:bodyPr/>
          <a:lstStyle/>
          <a:p>
            <a:pPr eaLnBrk="1" hangingPunct="1"/>
            <a:r>
              <a:rPr lang="en-US" sz="4000" b="1" u="sng" dirty="0" smtClean="0">
                <a:solidFill>
                  <a:srgbClr val="C00000"/>
                </a:solidFill>
              </a:rPr>
              <a:t>Transport Through The Cell Membrane</a:t>
            </a:r>
            <a:endParaRPr lang="en-GB" sz="4000" b="1" u="sng" dirty="0" smtClean="0">
              <a:solidFill>
                <a:srgbClr val="C0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dirty="0" smtClean="0"/>
              <a:t>Cell membrane is selectively permeable.</a:t>
            </a:r>
            <a:endParaRPr lang="en-GB" dirty="0" smtClean="0"/>
          </a:p>
          <a:p>
            <a:pPr marL="609600" indent="-609600" eaLnBrk="1" hangingPunct="1"/>
            <a:endParaRPr lang="en-US" dirty="0" smtClean="0"/>
          </a:p>
          <a:p>
            <a:pPr marL="609600" indent="-609600" eaLnBrk="1" hangingPunct="1"/>
            <a:r>
              <a:rPr lang="en-US" dirty="0" smtClean="0"/>
              <a:t>Through the proteins. </a:t>
            </a:r>
          </a:p>
          <a:p>
            <a:pPr marL="1009650" lvl="1" indent="-609600"/>
            <a:r>
              <a:rPr lang="en-US" dirty="0" smtClean="0"/>
              <a:t>Water -soluble substances e.g. ions, glucose .. </a:t>
            </a:r>
          </a:p>
          <a:p>
            <a:pPr marL="1009650" lvl="1" indent="-609600"/>
            <a:endParaRPr lang="en-US" dirty="0" smtClean="0"/>
          </a:p>
          <a:p>
            <a:pPr marL="609600" indent="-609600" eaLnBrk="1" hangingPunct="1"/>
            <a:r>
              <a:rPr lang="en-US" dirty="0" smtClean="0"/>
              <a:t>Directly through the </a:t>
            </a:r>
            <a:r>
              <a:rPr lang="en-US" dirty="0" err="1" smtClean="0"/>
              <a:t>bilayer</a:t>
            </a:r>
            <a:r>
              <a:rPr lang="en-US" dirty="0" smtClean="0"/>
              <a:t>.</a:t>
            </a:r>
          </a:p>
          <a:p>
            <a:pPr marL="1009650" lvl="1" indent="-609600"/>
            <a:r>
              <a:rPr lang="en-US" dirty="0" smtClean="0"/>
              <a:t>Fat -soluble substance (O2, CO2, N2, alcohol..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GUYTON 4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Types Of Membrane Transport</a:t>
            </a: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86800" cy="4953000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1- Diffusion</a:t>
            </a:r>
          </a:p>
          <a:p>
            <a:pPr>
              <a:buNone/>
            </a:pPr>
            <a:r>
              <a:rPr lang="en-US" dirty="0" smtClean="0"/>
              <a:t>   a) simple diffusion.</a:t>
            </a:r>
          </a:p>
          <a:p>
            <a:pPr>
              <a:buNone/>
            </a:pPr>
            <a:r>
              <a:rPr lang="en-US" dirty="0" smtClean="0"/>
              <a:t>   b) facilitated diffusion.</a:t>
            </a:r>
          </a:p>
          <a:p>
            <a:pPr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2- Active transport.</a:t>
            </a:r>
          </a:p>
          <a:p>
            <a:pPr>
              <a:buNone/>
            </a:pPr>
            <a:r>
              <a:rPr lang="en-US" dirty="0" smtClean="0"/>
              <a:t>    a) primary active transport.</a:t>
            </a:r>
          </a:p>
          <a:p>
            <a:pPr>
              <a:buNone/>
            </a:pPr>
            <a:r>
              <a:rPr lang="en-US" dirty="0" smtClean="0"/>
              <a:t>    b) secondary active transport.</a:t>
            </a:r>
          </a:p>
          <a:p>
            <a:pPr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3- Osmosis.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en-GB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ansport across cell membr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609600"/>
            <a:ext cx="847605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800" y="4800600"/>
            <a:ext cx="6477000" cy="1752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906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Diffusion</a:t>
            </a:r>
            <a:endParaRPr lang="en-GB" b="1" dirty="0" smtClean="0">
              <a:solidFill>
                <a:srgbClr val="C0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303775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None/>
            </a:pPr>
            <a:r>
              <a:rPr lang="en-US" dirty="0" smtClean="0"/>
              <a:t>Random movement of substance either through the membrane directly or in combination with carrier protein </a:t>
            </a:r>
            <a:r>
              <a:rPr lang="en-US" u="sng" dirty="0" smtClean="0"/>
              <a:t>down</a:t>
            </a:r>
            <a:r>
              <a:rPr lang="en-US" dirty="0" smtClean="0"/>
              <a:t> an electrochemical gradient.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1- Simple diffusion.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2- facilitated diffusion.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838200" y="4876800"/>
            <a:ext cx="60960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2400" dirty="0" smtClean="0"/>
              <a:t>- Simple </a:t>
            </a:r>
            <a:r>
              <a:rPr lang="fr-FR" sz="2400" dirty="0" smtClean="0"/>
              <a:t>diffusion &amp; </a:t>
            </a:r>
            <a:r>
              <a:rPr lang="fr-FR" sz="2400" dirty="0" err="1" smtClean="0"/>
              <a:t>facilitated</a:t>
            </a:r>
            <a:r>
              <a:rPr lang="fr-FR" sz="2400" dirty="0" smtClean="0"/>
              <a:t> transport </a:t>
            </a:r>
            <a:r>
              <a:rPr lang="fr-FR" sz="2400" dirty="0" err="1" smtClean="0"/>
              <a:t>don’t</a:t>
            </a:r>
            <a:endParaRPr lang="fr-FR" sz="2400" dirty="0" smtClean="0"/>
          </a:p>
          <a:p>
            <a:r>
              <a:rPr lang="en-US" sz="2400" dirty="0" smtClean="0"/>
              <a:t>require input of energy = powered by</a:t>
            </a:r>
          </a:p>
          <a:p>
            <a:r>
              <a:rPr lang="en-US" sz="2400" dirty="0" smtClean="0"/>
              <a:t>concentration gradient or electrical </a:t>
            </a:r>
            <a:r>
              <a:rPr lang="en-US" sz="2400" dirty="0" smtClean="0"/>
              <a:t>gradient.</a:t>
            </a:r>
            <a:endParaRPr lang="en-US" sz="2400" dirty="0" smtClean="0"/>
          </a:p>
          <a:p>
            <a:r>
              <a:rPr lang="en-US" sz="2400" dirty="0" smtClean="0"/>
              <a:t>- Active </a:t>
            </a:r>
            <a:r>
              <a:rPr lang="en-US" sz="2400" dirty="0" smtClean="0"/>
              <a:t>transport = directly uses </a:t>
            </a:r>
            <a:r>
              <a:rPr lang="en-US" sz="2400" dirty="0" smtClean="0"/>
              <a:t>ATP.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75713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 smtClean="0">
                <a:solidFill>
                  <a:srgbClr val="C00000"/>
                </a:solidFill>
              </a:rPr>
              <a:t>Simple Diffusion</a:t>
            </a:r>
            <a:endParaRPr lang="en-GB" sz="4800" b="1" dirty="0" smtClean="0">
              <a:solidFill>
                <a:srgbClr val="C0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Non-carrier mediated transport down an electrochemical gradient.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Diffusion of </a:t>
            </a:r>
            <a:r>
              <a:rPr lang="en-US" sz="2800" dirty="0" smtClean="0"/>
              <a:t>non-electrolytes </a:t>
            </a:r>
            <a:r>
              <a:rPr lang="en-US" sz="2800" dirty="0" smtClean="0"/>
              <a:t>(uncharged) from high concentration to low concentration.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r>
              <a:rPr lang="en-US" sz="2800" dirty="0" smtClean="0"/>
              <a:t>Diffusion of electrolytes (charged) depend on both chemical as will as electrical potential difference.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763000" cy="6463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u="sng" dirty="0" smtClean="0">
                <a:solidFill>
                  <a:srgbClr val="C00000"/>
                </a:solidFill>
              </a:rPr>
              <a:t>Rate Of Simple Diffusion Depend On:</a:t>
            </a:r>
            <a:endParaRPr lang="en-GB" sz="4000" b="1" u="sng" dirty="0" smtClean="0">
              <a:solidFill>
                <a:srgbClr val="C0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1- Amount of substance available.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2- The number of opening in the cell membrane for the substance (pores).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selective gating system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3- Chemical concentration difference.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  net diffusion= P x A (Co-</a:t>
            </a:r>
            <a:r>
              <a:rPr lang="en-US" dirty="0" err="1" smtClean="0"/>
              <a:t>Ci</a:t>
            </a:r>
            <a:r>
              <a:rPr lang="en-US" dirty="0" smtClean="0"/>
              <a:t>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4- Electrical potential difference.</a:t>
            </a:r>
          </a:p>
          <a:p>
            <a:pPr eaLnBrk="1" hangingPunct="1">
              <a:buFontTx/>
              <a:buNone/>
            </a:pPr>
            <a:r>
              <a:rPr lang="en-US" smtClean="0"/>
              <a:t>     EPD=</a:t>
            </a:r>
            <a:r>
              <a:rPr lang="en-US" smtClean="0">
                <a:cs typeface="Arial" charset="0"/>
              </a:rPr>
              <a:t>± 61 log C1/C2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5- Molecular size of the substance.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6- Lipid solubility.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7- Temperature.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Facilitated Diffusion</a:t>
            </a:r>
            <a:endParaRPr lang="en-GB" b="1" dirty="0" smtClean="0">
              <a:solidFill>
                <a:srgbClr val="C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 dirty="0" smtClean="0"/>
              <a:t>Carrier mediated</a:t>
            </a:r>
            <a:r>
              <a:rPr lang="en-US" dirty="0" smtClean="0"/>
              <a:t> transport down an electrochemical gradient.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E.g. glucose &amp; amino acids.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12003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u="sng" dirty="0" smtClean="0">
                <a:solidFill>
                  <a:srgbClr val="C00000"/>
                </a:solidFill>
              </a:rPr>
              <a:t>Features Of Carrier Mediated Transport </a:t>
            </a:r>
            <a:r>
              <a:rPr lang="en-US" sz="4000" b="1" u="sng" dirty="0" smtClean="0">
                <a:solidFill>
                  <a:srgbClr val="C00000"/>
                </a:solidFill>
              </a:rPr>
              <a:t>(Facilitated </a:t>
            </a:r>
            <a:r>
              <a:rPr lang="en-US" sz="4000" b="1" u="sng" dirty="0" smtClean="0">
                <a:solidFill>
                  <a:srgbClr val="C00000"/>
                </a:solidFill>
              </a:rPr>
              <a:t>diffusion)</a:t>
            </a:r>
            <a:endParaRPr lang="en-GB" sz="4000" b="1" u="sng" dirty="0" smtClean="0">
              <a:solidFill>
                <a:srgbClr val="C0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49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1-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3400" b="1" dirty="0" smtClean="0">
                <a:solidFill>
                  <a:srgbClr val="C00000"/>
                </a:solidFill>
              </a:rPr>
              <a:t>saturation: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concentration             binding of protein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If all protein is occupied we achieve full saturation.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i.e. The rate of diffusion reaches a maximum (</a:t>
            </a:r>
            <a:r>
              <a:rPr lang="en-US" dirty="0" err="1" smtClean="0"/>
              <a:t>Vmax</a:t>
            </a:r>
            <a:r>
              <a:rPr lang="en-US" dirty="0" smtClean="0"/>
              <a:t>) when all the carriers are functioning as rapidly as possible.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400" b="1" dirty="0" smtClean="0">
                <a:solidFill>
                  <a:srgbClr val="C00000"/>
                </a:solidFill>
              </a:rPr>
              <a:t>2- </a:t>
            </a:r>
            <a:r>
              <a:rPr lang="en-US" sz="3400" b="1" dirty="0" err="1" smtClean="0">
                <a:solidFill>
                  <a:srgbClr val="C00000"/>
                </a:solidFill>
              </a:rPr>
              <a:t>stereopecificity</a:t>
            </a:r>
            <a:r>
              <a:rPr lang="en-US" sz="3400" b="1" dirty="0" smtClean="0">
                <a:solidFill>
                  <a:srgbClr val="C000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The binding site recognize a specific substance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D-glucose but not L-glucose.</a:t>
            </a:r>
            <a:endParaRPr lang="en-GB" dirty="0" smtClean="0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3276600" y="24923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2819400" y="22098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 flipV="1">
            <a:off x="381000" y="1981200"/>
            <a:ext cx="0" cy="4571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9"/>
          <p:cNvSpPr>
            <a:spLocks noChangeShapeType="1"/>
          </p:cNvSpPr>
          <p:nvPr/>
        </p:nvSpPr>
        <p:spPr bwMode="auto">
          <a:xfrm>
            <a:off x="4284663" y="26368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10"/>
          <p:cNvSpPr>
            <a:spLocks noChangeShapeType="1"/>
          </p:cNvSpPr>
          <p:nvPr/>
        </p:nvSpPr>
        <p:spPr bwMode="auto">
          <a:xfrm flipV="1">
            <a:off x="3657600" y="1981200"/>
            <a:ext cx="0" cy="444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u="sng" dirty="0"/>
              <a:t>Body Water Content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638801"/>
          </a:xfrm>
        </p:spPr>
        <p:txBody>
          <a:bodyPr>
            <a:normAutofit lnSpcReduction="10000"/>
          </a:bodyPr>
          <a:lstStyle/>
          <a:p>
            <a:pPr>
              <a:lnSpc>
                <a:spcPct val="85000"/>
              </a:lnSpc>
            </a:pPr>
            <a:r>
              <a:rPr lang="en-US" b="1" dirty="0">
                <a:solidFill>
                  <a:srgbClr val="FF0000"/>
                </a:solidFill>
              </a:rPr>
              <a:t>Infants</a:t>
            </a:r>
            <a:r>
              <a:rPr lang="en-US" dirty="0">
                <a:solidFill>
                  <a:srgbClr val="000000"/>
                </a:solidFill>
              </a:rPr>
              <a:t> have </a:t>
            </a:r>
            <a:r>
              <a:rPr lang="en-US" dirty="0">
                <a:solidFill>
                  <a:srgbClr val="FF0000"/>
                </a:solidFill>
              </a:rPr>
              <a:t>low body fat, low bone mass</a:t>
            </a:r>
            <a:r>
              <a:rPr lang="en-US" dirty="0">
                <a:solidFill>
                  <a:srgbClr val="000000"/>
                </a:solidFill>
              </a:rPr>
              <a:t>, and are 73% or more </a:t>
            </a:r>
            <a:r>
              <a:rPr lang="en-US" dirty="0" smtClean="0">
                <a:solidFill>
                  <a:srgbClr val="000000"/>
                </a:solidFill>
              </a:rPr>
              <a:t>water.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5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000000"/>
                </a:solidFill>
              </a:rPr>
              <a:t>Total </a:t>
            </a:r>
            <a:r>
              <a:rPr lang="en-US" dirty="0">
                <a:solidFill>
                  <a:srgbClr val="000000"/>
                </a:solidFill>
              </a:rPr>
              <a:t>water content declines throughout </a:t>
            </a:r>
            <a:r>
              <a:rPr lang="en-US" dirty="0" smtClean="0">
                <a:solidFill>
                  <a:srgbClr val="000000"/>
                </a:solidFill>
              </a:rPr>
              <a:t>life.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5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000000"/>
                </a:solidFill>
              </a:rPr>
              <a:t>Healthy </a:t>
            </a:r>
            <a:r>
              <a:rPr lang="en-US" b="1" dirty="0">
                <a:solidFill>
                  <a:srgbClr val="FF0000"/>
                </a:solidFill>
              </a:rPr>
              <a:t>males</a:t>
            </a:r>
            <a:r>
              <a:rPr lang="en-US" dirty="0">
                <a:solidFill>
                  <a:srgbClr val="000000"/>
                </a:solidFill>
              </a:rPr>
              <a:t> are about </a:t>
            </a:r>
            <a:r>
              <a:rPr lang="en-US" b="1" dirty="0">
                <a:solidFill>
                  <a:srgbClr val="FF0000"/>
                </a:solidFill>
              </a:rPr>
              <a:t>60% water</a:t>
            </a:r>
            <a:r>
              <a:rPr lang="en-US" dirty="0">
                <a:solidFill>
                  <a:srgbClr val="000000"/>
                </a:solidFill>
              </a:rPr>
              <a:t>; healthy </a:t>
            </a:r>
            <a:r>
              <a:rPr lang="en-US" b="1" dirty="0">
                <a:solidFill>
                  <a:srgbClr val="FF0000"/>
                </a:solidFill>
              </a:rPr>
              <a:t>females</a:t>
            </a:r>
            <a:r>
              <a:rPr lang="en-US" dirty="0">
                <a:solidFill>
                  <a:srgbClr val="000000"/>
                </a:solidFill>
              </a:rPr>
              <a:t> are around </a:t>
            </a:r>
            <a:r>
              <a:rPr lang="en-US" b="1" dirty="0">
                <a:solidFill>
                  <a:srgbClr val="FF0000"/>
                </a:solidFill>
              </a:rPr>
              <a:t>50%</a:t>
            </a:r>
          </a:p>
          <a:p>
            <a:pPr lvl="1">
              <a:lnSpc>
                <a:spcPct val="85000"/>
              </a:lnSpc>
            </a:pPr>
            <a:r>
              <a:rPr lang="en-US" dirty="0">
                <a:solidFill>
                  <a:srgbClr val="000000"/>
                </a:solidFill>
              </a:rPr>
              <a:t>This difference reflects females’:</a:t>
            </a:r>
          </a:p>
          <a:p>
            <a:pPr lvl="2">
              <a:lnSpc>
                <a:spcPct val="85000"/>
              </a:lnSpc>
            </a:pPr>
            <a:r>
              <a:rPr lang="en-US" dirty="0">
                <a:solidFill>
                  <a:srgbClr val="000000"/>
                </a:solidFill>
              </a:rPr>
              <a:t>Higher body fat </a:t>
            </a:r>
          </a:p>
          <a:p>
            <a:pPr lvl="2">
              <a:lnSpc>
                <a:spcPct val="85000"/>
              </a:lnSpc>
            </a:pPr>
            <a:r>
              <a:rPr lang="en-US" dirty="0">
                <a:solidFill>
                  <a:srgbClr val="000000"/>
                </a:solidFill>
              </a:rPr>
              <a:t>Smaller amount of skeletal muscle</a:t>
            </a:r>
          </a:p>
          <a:p>
            <a:pPr>
              <a:lnSpc>
                <a:spcPct val="85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000000"/>
                </a:solidFill>
              </a:rPr>
              <a:t>In </a:t>
            </a:r>
            <a:r>
              <a:rPr lang="en-US" b="1" dirty="0">
                <a:solidFill>
                  <a:srgbClr val="FF0000"/>
                </a:solidFill>
              </a:rPr>
              <a:t>old age</a:t>
            </a:r>
            <a:r>
              <a:rPr lang="en-US" dirty="0">
                <a:solidFill>
                  <a:srgbClr val="000000"/>
                </a:solidFill>
              </a:rPr>
              <a:t>, only about </a:t>
            </a:r>
            <a:r>
              <a:rPr lang="en-US" dirty="0">
                <a:solidFill>
                  <a:srgbClr val="FF0000"/>
                </a:solidFill>
              </a:rPr>
              <a:t>45%</a:t>
            </a:r>
            <a:r>
              <a:rPr lang="en-US" dirty="0">
                <a:solidFill>
                  <a:srgbClr val="000000"/>
                </a:solidFill>
              </a:rPr>
              <a:t> of body weight is </a:t>
            </a:r>
            <a:r>
              <a:rPr lang="en-US" dirty="0" smtClean="0">
                <a:solidFill>
                  <a:srgbClr val="000000"/>
                </a:solidFill>
              </a:rPr>
              <a:t>water.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LINDA  1-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0821"/>
            <a:ext cx="8229600" cy="469667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3- Competition: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Chemically  similar substance can compete for the same binding site.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D- </a:t>
            </a:r>
            <a:r>
              <a:rPr lang="en-US" dirty="0" err="1" smtClean="0"/>
              <a:t>galactose</a:t>
            </a:r>
            <a:r>
              <a:rPr lang="en-US" dirty="0" smtClean="0"/>
              <a:t>  /  D-glucose.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Substance       binding site          substance protein complex         conformational changes          release of substance</a:t>
            </a:r>
          </a:p>
          <a:p>
            <a:pPr eaLnBrk="1" hangingPunct="1">
              <a:buFontTx/>
              <a:buNone/>
            </a:pPr>
            <a:endParaRPr lang="en-GB" dirty="0" smtClean="0"/>
          </a:p>
        </p:txBody>
      </p:sp>
      <p:sp>
        <p:nvSpPr>
          <p:cNvPr id="23555" name="Line 5"/>
          <p:cNvSpPr>
            <a:spLocks noChangeShapeType="1"/>
          </p:cNvSpPr>
          <p:nvPr/>
        </p:nvSpPr>
        <p:spPr bwMode="auto">
          <a:xfrm>
            <a:off x="2133600" y="41910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56" name="Line 8"/>
          <p:cNvSpPr>
            <a:spLocks noChangeShapeType="1"/>
          </p:cNvSpPr>
          <p:nvPr/>
        </p:nvSpPr>
        <p:spPr bwMode="auto">
          <a:xfrm>
            <a:off x="4495800" y="42672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58" name="Line 14"/>
          <p:cNvSpPr>
            <a:spLocks noChangeShapeType="1"/>
          </p:cNvSpPr>
          <p:nvPr/>
        </p:nvSpPr>
        <p:spPr bwMode="auto">
          <a:xfrm>
            <a:off x="2209801" y="4648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6553200" y="46482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dirty="0" smtClean="0">
                <a:solidFill>
                  <a:srgbClr val="C00000"/>
                </a:solidFill>
              </a:rPr>
              <a:t>Active Transport: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36413"/>
            <a:ext cx="8686800" cy="33947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Transport (</a:t>
            </a:r>
            <a:r>
              <a:rPr lang="en-US" u="sng" dirty="0" smtClean="0"/>
              <a:t>uphill</a:t>
            </a:r>
            <a:r>
              <a:rPr lang="en-US" dirty="0" smtClean="0"/>
              <a:t>)         against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            electrochemical gradient.</a:t>
            </a:r>
          </a:p>
          <a:p>
            <a:pPr eaLnBrk="1" hangingPunct="1"/>
            <a:r>
              <a:rPr lang="en-US" dirty="0" smtClean="0"/>
              <a:t>Required energy           direct.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                         indirect.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Required carrier – protein.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3810000" y="2438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3429000" y="3505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3505200" y="3505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505200" y="4114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763000" cy="978729"/>
          </a:xfrm>
        </p:spPr>
        <p:txBody>
          <a:bodyPr>
            <a:normAutofit fontScale="90000"/>
          </a:bodyPr>
          <a:lstStyle/>
          <a:p>
            <a:pPr marL="838200" indent="-838200" eaLnBrk="1" hangingPunct="1"/>
            <a:r>
              <a:rPr lang="en-US" b="1" dirty="0" smtClean="0">
                <a:solidFill>
                  <a:srgbClr val="C00000"/>
                </a:solidFill>
              </a:rPr>
              <a:t>1- Primary Active Transport: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GB" b="1" dirty="0" smtClean="0">
              <a:solidFill>
                <a:srgbClr val="C0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36413"/>
            <a:ext cx="8686800" cy="3394775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None/>
            </a:pPr>
            <a:r>
              <a:rPr lang="en-US" dirty="0" smtClean="0"/>
              <a:t>           -Energy is supplied directly from ATP.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            ATP            ADP +P+ energy.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dirty="0" smtClean="0">
                <a:solidFill>
                  <a:schemeClr val="folHlink"/>
                </a:solidFill>
              </a:rPr>
              <a:t>- </a:t>
            </a:r>
            <a:r>
              <a:rPr lang="en-US" b="1" dirty="0" smtClean="0">
                <a:solidFill>
                  <a:srgbClr val="C00000"/>
                </a:solidFill>
              </a:rPr>
              <a:t>Sodium-Potassium pump (Na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dirty="0" smtClean="0">
                <a:solidFill>
                  <a:srgbClr val="C00000"/>
                </a:solidFill>
              </a:rPr>
              <a:t>-K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dirty="0" smtClean="0">
                <a:solidFill>
                  <a:srgbClr val="C00000"/>
                </a:solidFill>
              </a:rPr>
              <a:t> pump).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      - its present in all  cell membranes.</a:t>
            </a:r>
          </a:p>
          <a:p>
            <a:pPr marL="609600" indent="-609600">
              <a:buNone/>
            </a:pPr>
            <a:r>
              <a:rPr lang="en-US" dirty="0" smtClean="0"/>
              <a:t>      - 3 Na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/>
              <a:t> in          out.</a:t>
            </a:r>
          </a:p>
          <a:p>
            <a:pPr marL="609600" indent="-609600">
              <a:buNone/>
            </a:pPr>
            <a:r>
              <a:rPr lang="en-US" dirty="0" smtClean="0"/>
              <a:t>      - 2 K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/>
              <a:t>  out          in.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209800" y="2819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2590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2667000" y="495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Discovery</a:t>
            </a:r>
            <a:endParaRPr lang="en-US" dirty="0"/>
          </a:p>
          <a:p>
            <a:r>
              <a:rPr lang="en-US" dirty="0"/>
              <a:t>Na</a:t>
            </a:r>
            <a:r>
              <a:rPr lang="en-US" dirty="0" smtClean="0"/>
              <a:t>+/</a:t>
            </a:r>
            <a:r>
              <a:rPr lang="en-US" dirty="0"/>
              <a:t>K</a:t>
            </a:r>
            <a:r>
              <a:rPr lang="en-US" dirty="0" smtClean="0"/>
              <a:t>+-</a:t>
            </a:r>
            <a:r>
              <a:rPr lang="en-US" dirty="0"/>
              <a:t>ATPase was discovered by </a:t>
            </a:r>
            <a:r>
              <a:rPr lang="en-US" dirty="0">
                <a:hlinkClick r:id="rId2" tooltip="Jens Christian Skou"/>
              </a:rPr>
              <a:t>Jens Christian </a:t>
            </a:r>
            <a:r>
              <a:rPr lang="en-US" dirty="0" err="1">
                <a:hlinkClick r:id="rId2" tooltip="Jens Christian Skou"/>
              </a:rPr>
              <a:t>Skou</a:t>
            </a:r>
            <a:r>
              <a:rPr lang="en-US" dirty="0"/>
              <a:t> in </a:t>
            </a:r>
            <a:r>
              <a:rPr lang="en-US" dirty="0" smtClean="0"/>
              <a:t>1957.</a:t>
            </a:r>
          </a:p>
          <a:p>
            <a:endParaRPr lang="en-US" dirty="0"/>
          </a:p>
          <a:p>
            <a:r>
              <a:rPr lang="en-US" dirty="0"/>
              <a:t>In 1997, he received one-half of the </a:t>
            </a:r>
            <a:r>
              <a:rPr lang="en-US" dirty="0">
                <a:hlinkClick r:id="rId3" tooltip="Nobel Prize in Chemistry"/>
              </a:rPr>
              <a:t>Nobel Prize in Chemistry</a:t>
            </a:r>
            <a:r>
              <a:rPr lang="en-US" dirty="0"/>
              <a:t> 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57600"/>
            <a:ext cx="340658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70449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GUYTON 4-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Characteristic  Of The Pump: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Carrier protein is formed from </a:t>
            </a:r>
            <a:r>
              <a:rPr lang="el-GR" dirty="0" smtClean="0">
                <a:cs typeface="Arial" charset="0"/>
              </a:rPr>
              <a:t>α</a:t>
            </a:r>
            <a:r>
              <a:rPr lang="en-US" dirty="0" smtClean="0">
                <a:cs typeface="Arial" charset="0"/>
              </a:rPr>
              <a:t> and </a:t>
            </a:r>
            <a:r>
              <a:rPr lang="el-GR" dirty="0" smtClean="0">
                <a:cs typeface="Arial" charset="0"/>
              </a:rPr>
              <a:t>β</a:t>
            </a:r>
            <a:r>
              <a:rPr lang="en-US" dirty="0" smtClean="0">
                <a:cs typeface="Arial" charset="0"/>
              </a:rPr>
              <a:t> subunits.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>
                <a:cs typeface="Arial" charset="0"/>
              </a:rPr>
              <a:t>Binding site for Na inside the cell.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>
                <a:cs typeface="Arial" charset="0"/>
              </a:rPr>
              <a:t>Binding site for K outside the cell.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>
                <a:cs typeface="Arial" charset="0"/>
              </a:rPr>
              <a:t>It has </a:t>
            </a:r>
            <a:r>
              <a:rPr lang="en-US" dirty="0" err="1" smtClean="0">
                <a:cs typeface="Arial" charset="0"/>
              </a:rPr>
              <a:t>ATPase</a:t>
            </a:r>
            <a:r>
              <a:rPr lang="en-US" dirty="0" smtClean="0">
                <a:cs typeface="Arial" charset="0"/>
              </a:rPr>
              <a:t> activity.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>
                <a:cs typeface="Arial" charset="0"/>
              </a:rPr>
              <a:t>3 Na out.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>
                <a:cs typeface="Arial" charset="0"/>
              </a:rPr>
              <a:t>2 K in.</a:t>
            </a:r>
          </a:p>
          <a:p>
            <a:pPr marL="609600" indent="-609600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marL="609600" indent="-609600" eaLnBrk="1" hangingPunct="1">
              <a:buFontTx/>
              <a:buAutoNum type="arabicPeriod"/>
            </a:pPr>
            <a:endParaRPr lang="el-GR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Function: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Maintaining Na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/>
              <a:t> and K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dirty="0" smtClean="0"/>
              <a:t> concentration difference 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It’s the basis of nerve signal </a:t>
            </a:r>
            <a:r>
              <a:rPr lang="en-US" dirty="0" err="1" smtClean="0"/>
              <a:t>transmtion</a:t>
            </a:r>
            <a:r>
              <a:rPr lang="en-US" dirty="0" smtClean="0"/>
              <a:t> </a:t>
            </a:r>
            <a:r>
              <a:rPr lang="en-US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Maintaining –</a:t>
            </a:r>
            <a:r>
              <a:rPr lang="en-US" dirty="0" err="1" smtClean="0"/>
              <a:t>ve</a:t>
            </a:r>
            <a:r>
              <a:rPr lang="en-US" dirty="0" smtClean="0"/>
              <a:t> potential inside the cell.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4. Maintains a normal cell volume.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169"/>
            <a:ext cx="8229600" cy="55369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B.  </a:t>
            </a:r>
            <a:r>
              <a:rPr lang="en-US" b="1" dirty="0" smtClean="0">
                <a:solidFill>
                  <a:srgbClr val="C00000"/>
                </a:solidFill>
              </a:rPr>
              <a:t>primary active transport of calcium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        (Ca </a:t>
            </a:r>
            <a:r>
              <a:rPr lang="en-US" b="1" dirty="0" smtClean="0">
                <a:solidFill>
                  <a:srgbClr val="C00000"/>
                </a:solidFill>
                <a:cs typeface="Arial" charset="0"/>
                <a:sym typeface="Wingdings" pitchFamily="2" charset="2"/>
              </a:rPr>
              <a:t>²+ </a:t>
            </a:r>
            <a:r>
              <a:rPr lang="en-US" b="1" dirty="0" err="1" smtClean="0">
                <a:solidFill>
                  <a:srgbClr val="C00000"/>
                </a:solidFill>
                <a:cs typeface="Arial" charset="0"/>
                <a:sym typeface="Wingdings" pitchFamily="2" charset="2"/>
              </a:rPr>
              <a:t>ATPase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).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- </a:t>
            </a:r>
            <a:r>
              <a:rPr lang="en-US" dirty="0" err="1" smtClean="0"/>
              <a:t>sarcoplasmic</a:t>
            </a:r>
            <a:r>
              <a:rPr lang="en-US" dirty="0" smtClean="0"/>
              <a:t> reticulum (SR).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- mitochondria.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- in some cell membranes.</a:t>
            </a:r>
            <a:endParaRPr lang="en-US" dirty="0" smtClean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Function: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Maintaining a low Ca</a:t>
            </a:r>
            <a:r>
              <a:rPr lang="en-US" dirty="0" smtClean="0">
                <a:cs typeface="Arial" charset="0"/>
              </a:rPr>
              <a:t>²+ concentration inside the cell.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30785"/>
            <a:ext cx="8610600" cy="495674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C.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primary active transport of hydrogen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ons </a:t>
            </a:r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b="1" baseline="30000" dirty="0" smtClean="0">
                <a:solidFill>
                  <a:srgbClr val="C00000"/>
                </a:solidFill>
              </a:rPr>
              <a:t>+</a:t>
            </a:r>
            <a:r>
              <a:rPr lang="en-US" b="1" dirty="0" smtClean="0">
                <a:solidFill>
                  <a:srgbClr val="C00000"/>
                </a:solidFill>
              </a:rPr>
              <a:t>-K ATPase.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C00000"/>
                </a:solidFill>
              </a:rPr>
              <a:t>      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- stomach.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- kidneys.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- pump to the lumen.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- H</a:t>
            </a:r>
            <a:r>
              <a:rPr lang="en-US" baseline="30000" dirty="0" smtClean="0"/>
              <a:t>+</a:t>
            </a:r>
            <a:r>
              <a:rPr lang="en-US" dirty="0" smtClean="0"/>
              <a:t>-K </a:t>
            </a:r>
            <a:r>
              <a:rPr lang="en-US" dirty="0" err="1" smtClean="0"/>
              <a:t>ATPase</a:t>
            </a:r>
            <a:r>
              <a:rPr lang="en-US" dirty="0" smtClean="0"/>
              <a:t> inhibitors (treat ulcer 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disease). (</a:t>
            </a:r>
            <a:r>
              <a:rPr lang="en-US" dirty="0" err="1" smtClean="0"/>
              <a:t>omeprazol</a:t>
            </a:r>
            <a:r>
              <a:rPr lang="en-US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Daily intake of water</a:t>
            </a:r>
            <a:endParaRPr lang="en-GB" dirty="0" smtClean="0">
              <a:solidFill>
                <a:srgbClr val="C00000"/>
              </a:solidFill>
            </a:endParaRPr>
          </a:p>
        </p:txBody>
      </p:sp>
      <p:pic>
        <p:nvPicPr>
          <p:cNvPr id="6147" name="Picture 6" descr="00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484313"/>
            <a:ext cx="8964612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763000" cy="978729"/>
          </a:xfrm>
        </p:spPr>
        <p:txBody>
          <a:bodyPr>
            <a:normAutofit fontScale="90000"/>
          </a:bodyPr>
          <a:lstStyle/>
          <a:p>
            <a:pPr marL="838200" indent="-838200" eaLnBrk="1" hangingPunct="1">
              <a:buFontTx/>
              <a:buAutoNum type="arabicParenR" startAt="2"/>
            </a:pPr>
            <a:r>
              <a:rPr lang="en-US" dirty="0" smtClean="0">
                <a:solidFill>
                  <a:srgbClr val="C00000"/>
                </a:solidFill>
              </a:rPr>
              <a:t>Secondary Active Transport: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13274"/>
            <a:ext cx="8686800" cy="3841052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Co- transport and </a:t>
            </a:r>
            <a:r>
              <a:rPr lang="en-US" b="1" dirty="0" err="1" smtClean="0">
                <a:solidFill>
                  <a:srgbClr val="C00000"/>
                </a:solidFill>
              </a:rPr>
              <a:t>countertransport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 eaLnBrk="1" hangingPunct="1"/>
            <a:endParaRPr lang="en-US" b="1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/>
              <a:t>     is transport of one or more solutes against an electrochemical gradient ,coupled to the transport of another solute down an electrochemical gradient .</a:t>
            </a:r>
          </a:p>
          <a:p>
            <a:pPr eaLnBrk="1" hangingPunct="1">
              <a:buFontTx/>
              <a:buChar char="-"/>
            </a:pPr>
            <a:r>
              <a:rPr lang="en-US" dirty="0" smtClean="0"/>
              <a:t>‘’downhill’’ solute is Na.</a:t>
            </a:r>
          </a:p>
          <a:p>
            <a:pPr eaLnBrk="1" hangingPunct="1">
              <a:buFontTx/>
              <a:buChar char="-"/>
            </a:pPr>
            <a:endParaRPr lang="en-US" dirty="0" smtClean="0"/>
          </a:p>
          <a:p>
            <a:pPr eaLnBrk="1" hangingPunct="1">
              <a:buFontTx/>
              <a:buChar char="-"/>
            </a:pPr>
            <a:r>
              <a:rPr lang="en-US" dirty="0" smtClean="0"/>
              <a:t>Energy is supplied indirectly form primary transport.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8686800" cy="3394775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Co-transport: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   </a:t>
            </a:r>
            <a:r>
              <a:rPr lang="en-US" dirty="0" smtClean="0"/>
              <a:t>- All solutes move in the same direction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‘’ inside cell’’.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- e.g. – Na</a:t>
            </a:r>
            <a:r>
              <a:rPr lang="en-US" baseline="30000" dirty="0" smtClean="0"/>
              <a:t>+</a:t>
            </a:r>
            <a:r>
              <a:rPr lang="en-US" dirty="0" smtClean="0"/>
              <a:t> - glucose  Co-transport.</a:t>
            </a:r>
          </a:p>
          <a:p>
            <a:pPr>
              <a:buNone/>
            </a:pPr>
            <a:r>
              <a:rPr lang="en-US" dirty="0" smtClean="0"/>
              <a:t>            - Na</a:t>
            </a:r>
            <a:r>
              <a:rPr lang="en-US" baseline="30000" dirty="0" smtClean="0"/>
              <a:t> +</a:t>
            </a:r>
            <a:r>
              <a:rPr lang="en-US" dirty="0" smtClean="0"/>
              <a:t> - amino acid Co-transport.</a:t>
            </a:r>
          </a:p>
          <a:p>
            <a:pPr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         - in the intestinal tract kidney.</a:t>
            </a:r>
            <a:endParaRPr lang="en-GB" dirty="0" smtClean="0"/>
          </a:p>
        </p:txBody>
      </p:sp>
      <p:pic>
        <p:nvPicPr>
          <p:cNvPr id="3" name="Picture 2" descr="GUYTON 4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2667000"/>
            <a:ext cx="37338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LINDA  1-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9427"/>
            <a:ext cx="8229600" cy="437658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err="1" smtClean="0">
                <a:solidFill>
                  <a:srgbClr val="C00000"/>
                </a:solidFill>
              </a:rPr>
              <a:t>Countertransport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 eaLnBrk="1" hangingPunct="1"/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 is moving to the interior causing  other substance to move out.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r>
              <a:rPr lang="en-US" dirty="0" smtClean="0"/>
              <a:t>Ca</a:t>
            </a:r>
            <a:r>
              <a:rPr lang="en-US" dirty="0" smtClean="0">
                <a:cs typeface="Arial" charset="0"/>
              </a:rPr>
              <a:t>²+ - Na</a:t>
            </a:r>
            <a:r>
              <a:rPr lang="en-US" baseline="30000" dirty="0" smtClean="0"/>
              <a:t> +  </a:t>
            </a:r>
            <a:r>
              <a:rPr lang="en-US" dirty="0" smtClean="0">
                <a:cs typeface="Arial" charset="0"/>
              </a:rPr>
              <a:t>exchange.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     (present in many cell membranes)</a:t>
            </a:r>
          </a:p>
          <a:p>
            <a:pPr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r>
              <a:rPr lang="en-US" dirty="0" smtClean="0">
                <a:cs typeface="Arial" charset="0"/>
              </a:rPr>
              <a:t>Na</a:t>
            </a:r>
            <a:r>
              <a:rPr lang="en-US" baseline="30000" dirty="0" smtClean="0"/>
              <a:t> +</a:t>
            </a:r>
            <a:r>
              <a:rPr lang="en-US" dirty="0" smtClean="0">
                <a:cs typeface="Arial" charset="0"/>
              </a:rPr>
              <a:t> - H</a:t>
            </a:r>
            <a:r>
              <a:rPr lang="en-US" baseline="30000" dirty="0" smtClean="0"/>
              <a:t> +</a:t>
            </a:r>
            <a:r>
              <a:rPr lang="en-US" dirty="0" smtClean="0">
                <a:cs typeface="Arial" charset="0"/>
              </a:rPr>
              <a:t> exchange in the kidney.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LINDA  1-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998" t="18082" r="11998" b="16643"/>
          <a:stretch>
            <a:fillRect/>
          </a:stretch>
        </p:blipFill>
        <p:spPr bwMode="auto">
          <a:xfrm>
            <a:off x="33294" y="0"/>
            <a:ext cx="9110705" cy="6857999"/>
          </a:xfrm>
          <a:prstGeom prst="rect">
            <a:avLst/>
          </a:prstGeom>
          <a:noFill/>
          <a:ln w="63500">
            <a:solidFill>
              <a:srgbClr val="66FFFF"/>
            </a:solidFill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0" y="4800600"/>
            <a:ext cx="4724400" cy="2057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4114800" cy="715962"/>
          </a:xfrm>
        </p:spPr>
        <p:txBody>
          <a:bodyPr>
            <a:no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Intake and Output</a:t>
            </a:r>
          </a:p>
        </p:txBody>
      </p:sp>
      <p:pic>
        <p:nvPicPr>
          <p:cNvPr id="550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25500"/>
            <a:ext cx="6477000" cy="5880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036413"/>
            <a:ext cx="8686800" cy="3394775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Climate</a:t>
            </a:r>
          </a:p>
          <a:p>
            <a:pPr algn="ctr">
              <a:buNone/>
            </a:pP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Habits</a:t>
            </a:r>
          </a:p>
          <a:p>
            <a:pPr algn="ctr">
              <a:buNone/>
            </a:pP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physical activity.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8763000" cy="530225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 of Water Intake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55509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The hypothalamic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thirst center </a:t>
            </a:r>
            <a:r>
              <a:rPr lang="en-US" dirty="0">
                <a:solidFill>
                  <a:srgbClr val="000000"/>
                </a:solidFill>
              </a:rPr>
              <a:t>is stimulated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By a </a:t>
            </a:r>
            <a:r>
              <a:rPr lang="en-US" dirty="0" smtClean="0">
                <a:solidFill>
                  <a:srgbClr val="000000"/>
                </a:solidFill>
              </a:rPr>
              <a:t>decline in </a:t>
            </a:r>
            <a:r>
              <a:rPr lang="en-US" dirty="0">
                <a:solidFill>
                  <a:srgbClr val="000000"/>
                </a:solidFill>
              </a:rPr>
              <a:t>plasma </a:t>
            </a:r>
            <a:r>
              <a:rPr lang="en-US" b="1" dirty="0">
                <a:solidFill>
                  <a:srgbClr val="000000"/>
                </a:solidFill>
              </a:rPr>
              <a:t>volume</a:t>
            </a:r>
            <a:r>
              <a:rPr lang="en-US" dirty="0">
                <a:solidFill>
                  <a:srgbClr val="000000"/>
                </a:solidFill>
              </a:rPr>
              <a:t> of </a:t>
            </a:r>
            <a:r>
              <a:rPr lang="en-US" dirty="0">
                <a:solidFill>
                  <a:srgbClr val="C00000"/>
                </a:solidFill>
              </a:rPr>
              <a:t>10%–15</a:t>
            </a:r>
            <a:r>
              <a:rPr lang="en-US" dirty="0" smtClean="0">
                <a:solidFill>
                  <a:srgbClr val="C00000"/>
                </a:solidFill>
              </a:rPr>
              <a:t>%</a:t>
            </a:r>
          </a:p>
          <a:p>
            <a:pPr lvl="1"/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By increases in plasma </a:t>
            </a:r>
            <a:r>
              <a:rPr lang="en-US" b="1" dirty="0" err="1">
                <a:solidFill>
                  <a:srgbClr val="000000"/>
                </a:solidFill>
              </a:rPr>
              <a:t>osmolality</a:t>
            </a:r>
            <a:r>
              <a:rPr lang="en-US" dirty="0">
                <a:solidFill>
                  <a:srgbClr val="000000"/>
                </a:solidFill>
              </a:rPr>
              <a:t> of </a:t>
            </a:r>
            <a:r>
              <a:rPr lang="en-US" dirty="0">
                <a:solidFill>
                  <a:srgbClr val="C00000"/>
                </a:solidFill>
              </a:rPr>
              <a:t>1–2</a:t>
            </a:r>
            <a:r>
              <a:rPr lang="en-US" dirty="0" smtClean="0">
                <a:solidFill>
                  <a:srgbClr val="C00000"/>
                </a:solidFill>
              </a:rPr>
              <a:t>%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In steady state  water intake = water loss</a:t>
            </a:r>
            <a:endParaRPr lang="en-GB" b="1" dirty="0" smtClean="0">
              <a:solidFill>
                <a:srgbClr val="C00000"/>
              </a:solidFill>
            </a:endParaRP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 of Water Intake</a:t>
            </a:r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 flipH="1">
            <a:off x="457200" y="2895600"/>
            <a:ext cx="3810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flipV="1">
            <a:off x="457200" y="3733800"/>
            <a:ext cx="3810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l"/>
            <a:r>
              <a:rPr lang="en-US" sz="3200" b="1" u="sng" dirty="0">
                <a:effectLst/>
              </a:rPr>
              <a:t>Factors that affect the TBW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76488" cy="4953000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	</a:t>
            </a:r>
            <a:r>
              <a:rPr lang="en-US" sz="2800" b="1" i="1" u="sng" dirty="0" smtClean="0">
                <a:solidFill>
                  <a:srgbClr val="0070C0"/>
                </a:solidFill>
              </a:rPr>
              <a:t>Physiological factors: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800" i="1" u="sng" dirty="0">
              <a:solidFill>
                <a:srgbClr val="0070C0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800" dirty="0"/>
              <a:t>Age</a:t>
            </a:r>
          </a:p>
          <a:p>
            <a:pPr algn="l" rtl="0">
              <a:lnSpc>
                <a:spcPct val="80000"/>
              </a:lnSpc>
            </a:pPr>
            <a:r>
              <a:rPr lang="en-US" sz="2800" dirty="0"/>
              <a:t>Sex</a:t>
            </a:r>
          </a:p>
          <a:p>
            <a:pPr algn="l" rtl="0">
              <a:lnSpc>
                <a:spcPct val="80000"/>
              </a:lnSpc>
            </a:pPr>
            <a:r>
              <a:rPr lang="en-US" sz="2800" dirty="0"/>
              <a:t>Body </a:t>
            </a:r>
            <a:r>
              <a:rPr lang="en-US" sz="2800" dirty="0" smtClean="0"/>
              <a:t>fat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Climate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Physical activity</a:t>
            </a:r>
          </a:p>
          <a:p>
            <a:pPr algn="l" rtl="0">
              <a:lnSpc>
                <a:spcPct val="80000"/>
              </a:lnSpc>
            </a:pPr>
            <a:endParaRPr lang="en-US" sz="2800" dirty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00FF00"/>
                </a:solidFill>
              </a:rPr>
              <a:t>	</a:t>
            </a:r>
            <a:r>
              <a:rPr lang="en-US" sz="2800" b="1" i="1" u="sng" dirty="0" smtClean="0">
                <a:solidFill>
                  <a:srgbClr val="0070C0"/>
                </a:solidFill>
              </a:rPr>
              <a:t>Pathological factors: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800" b="1" i="1" u="sng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Vomiting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Diarrhea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Diseases with excessive loss of water </a:t>
            </a:r>
            <a:r>
              <a:rPr lang="en-US" sz="2800" dirty="0" smtClean="0"/>
              <a:t>(DM</a:t>
            </a:r>
            <a:r>
              <a:rPr lang="en-US" sz="2800" dirty="0"/>
              <a:t>, excessive sweating,….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Blood loss</a:t>
            </a:r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 Compartments</a:t>
            </a:r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50659"/>
            <a:ext cx="8686800" cy="455509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b="1" dirty="0">
                <a:solidFill>
                  <a:srgbClr val="000000"/>
                </a:solidFill>
              </a:rPr>
              <a:t>Water occupies </a:t>
            </a:r>
            <a:r>
              <a:rPr lang="en-US" b="1" dirty="0">
                <a:solidFill>
                  <a:srgbClr val="C00000"/>
                </a:solidFill>
              </a:rPr>
              <a:t>two</a:t>
            </a:r>
            <a:r>
              <a:rPr lang="en-US" b="1" dirty="0">
                <a:solidFill>
                  <a:srgbClr val="000000"/>
                </a:solidFill>
              </a:rPr>
              <a:t> main fluid </a:t>
            </a:r>
            <a:r>
              <a:rPr lang="en-US" b="1" dirty="0" smtClean="0">
                <a:solidFill>
                  <a:srgbClr val="000000"/>
                </a:solidFill>
              </a:rPr>
              <a:t>compartments:</a:t>
            </a:r>
          </a:p>
          <a:p>
            <a:pPr>
              <a:lnSpc>
                <a:spcPct val="95000"/>
              </a:lnSpc>
              <a:buNone/>
            </a:pPr>
            <a:endParaRPr lang="en-US" b="1" dirty="0">
              <a:solidFill>
                <a:srgbClr val="000000"/>
              </a:solidFill>
            </a:endParaRPr>
          </a:p>
          <a:p>
            <a:pPr lvl="1">
              <a:lnSpc>
                <a:spcPct val="95000"/>
              </a:lnSpc>
            </a:pPr>
            <a:r>
              <a:rPr lang="en-US" sz="3600" b="1" dirty="0">
                <a:solidFill>
                  <a:srgbClr val="C00000"/>
                </a:solidFill>
              </a:rPr>
              <a:t>Intracellular fluid (ICF</a:t>
            </a:r>
            <a:r>
              <a:rPr lang="en-US" sz="3600" b="1" dirty="0" smtClean="0">
                <a:solidFill>
                  <a:srgbClr val="C00000"/>
                </a:solidFill>
              </a:rPr>
              <a:t>) </a:t>
            </a:r>
            <a:endParaRPr lang="en-US" sz="3600" b="1" dirty="0">
              <a:solidFill>
                <a:srgbClr val="000000"/>
              </a:solidFill>
            </a:endParaRPr>
          </a:p>
          <a:p>
            <a:pPr lvl="1">
              <a:lnSpc>
                <a:spcPct val="95000"/>
              </a:lnSpc>
            </a:pPr>
            <a:r>
              <a:rPr lang="en-US" sz="3600" b="1" dirty="0" smtClean="0">
                <a:solidFill>
                  <a:srgbClr val="C00000"/>
                </a:solidFill>
              </a:rPr>
              <a:t>Extracellular </a:t>
            </a:r>
            <a:r>
              <a:rPr lang="en-US" sz="3600" b="1" dirty="0">
                <a:solidFill>
                  <a:srgbClr val="C00000"/>
                </a:solidFill>
              </a:rPr>
              <a:t>fluid (ECF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000000"/>
              </a:solidFill>
            </a:endParaRPr>
          </a:p>
          <a:p>
            <a:pPr lvl="2">
              <a:lnSpc>
                <a:spcPct val="95000"/>
              </a:lnSpc>
            </a:pPr>
            <a:r>
              <a:rPr lang="en-US" sz="3200" b="1" dirty="0" smtClean="0"/>
              <a:t>Plasma</a:t>
            </a:r>
            <a:endParaRPr lang="en-US" sz="3200" b="1" dirty="0"/>
          </a:p>
          <a:p>
            <a:pPr lvl="2">
              <a:lnSpc>
                <a:spcPct val="95000"/>
              </a:lnSpc>
            </a:pPr>
            <a:r>
              <a:rPr lang="en-US" sz="3200" b="1" dirty="0"/>
              <a:t>Interstitial fluid (IF</a:t>
            </a:r>
            <a:r>
              <a:rPr lang="en-US" sz="3200" b="1" dirty="0" smtClean="0"/>
              <a:t>)</a:t>
            </a:r>
            <a:endParaRPr lang="en-US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10000"/>
            <a:ext cx="384989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b="1" i="1" u="sng" dirty="0"/>
              <a:t>Fluid Compartments</a:t>
            </a:r>
          </a:p>
        </p:txBody>
      </p:sp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2" cstate="print"/>
          <a:srcRect b="4414"/>
          <a:stretch>
            <a:fillRect/>
          </a:stretch>
        </p:blipFill>
        <p:spPr bwMode="auto">
          <a:xfrm>
            <a:off x="106491" y="838200"/>
            <a:ext cx="9037510" cy="5867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2667000"/>
            <a:ext cx="8305800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300" b="1" u="sng" dirty="0" smtClean="0"/>
              <a:t/>
            </a:r>
            <a:br>
              <a:rPr lang="en-US" sz="4300" b="1" u="sng" dirty="0" smtClean="0"/>
            </a:br>
            <a:r>
              <a:rPr lang="en-US" sz="4300" b="1" u="sng" dirty="0" smtClean="0"/>
              <a:t>Introduction</a:t>
            </a:r>
            <a:r>
              <a:rPr lang="en-US" sz="4300" dirty="0" smtClean="0"/>
              <a:t> </a:t>
            </a:r>
            <a:br>
              <a:rPr lang="en-US" sz="4300" dirty="0" smtClean="0"/>
            </a:br>
            <a:r>
              <a:rPr lang="en-US" sz="4300" dirty="0" smtClean="0"/>
              <a:t/>
            </a:r>
            <a:br>
              <a:rPr lang="en-US" sz="4300" dirty="0" smtClean="0"/>
            </a:br>
            <a:r>
              <a:rPr lang="en-US" sz="4300" dirty="0" smtClean="0"/>
              <a:t>	</a:t>
            </a:r>
            <a:r>
              <a:rPr lang="en-US" sz="3600" dirty="0" smtClean="0"/>
              <a:t>working definition of physiology: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Physiology is the study of the </a:t>
            </a:r>
            <a:r>
              <a:rPr lang="en-US" sz="3600" b="1" i="1" u="sng" dirty="0" smtClean="0">
                <a:solidFill>
                  <a:srgbClr val="FF0000"/>
                </a:solidFill>
              </a:rPr>
              <a:t>function</a:t>
            </a:r>
            <a:r>
              <a:rPr lang="en-US" sz="3600" dirty="0" smtClean="0"/>
              <a:t> of</a:t>
            </a:r>
            <a:br>
              <a:rPr lang="en-US" sz="3600" dirty="0" smtClean="0"/>
            </a:br>
            <a:r>
              <a:rPr lang="en-US" sz="3600" dirty="0" smtClean="0"/>
              <a:t>organisms as integrated systems of molecules,</a:t>
            </a:r>
            <a:br>
              <a:rPr lang="en-US" sz="3600" dirty="0" smtClean="0"/>
            </a:br>
            <a:r>
              <a:rPr lang="en-US" sz="3600" dirty="0" smtClean="0"/>
              <a:t>cells, tissues, and organs, in health and disease.</a:t>
            </a:r>
            <a:r>
              <a:rPr lang="en-US" sz="4300" dirty="0"/>
              <a:t/>
            </a:r>
            <a:br>
              <a:rPr lang="en-US" sz="4300" dirty="0"/>
            </a:br>
            <a:endParaRPr lang="en-US" sz="4300" dirty="0"/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2284413" y="533400"/>
            <a:ext cx="514191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3333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4600" i="0" dirty="0"/>
              <a:t>H</a:t>
            </a:r>
            <a:r>
              <a:rPr lang="en-US" sz="3600" i="0" dirty="0"/>
              <a:t>UMAN</a:t>
            </a:r>
            <a:r>
              <a:rPr lang="en-US" sz="4600" i="0" dirty="0"/>
              <a:t> P</a:t>
            </a:r>
            <a:r>
              <a:rPr lang="en-US" sz="3600" i="0" dirty="0"/>
              <a:t>HYSIOLOGY</a:t>
            </a:r>
            <a:endParaRPr lang="en-US" sz="4600" i="0" dirty="0"/>
          </a:p>
        </p:txBody>
      </p:sp>
      <p:sp>
        <p:nvSpPr>
          <p:cNvPr id="258058" name="Text Box 10"/>
          <p:cNvSpPr txBox="1">
            <a:spLocks noChangeArrowheads="1"/>
          </p:cNvSpPr>
          <p:nvPr/>
        </p:nvSpPr>
        <p:spPr bwMode="auto">
          <a:xfrm>
            <a:off x="2819400" y="45212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830388" y="228600"/>
            <a:ext cx="5027612" cy="711200"/>
          </a:xfrm>
          <a:prstGeom prst="rect">
            <a:avLst/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</p:spPr>
        <p:txBody>
          <a:bodyPr>
            <a:flatTx/>
          </a:bodyPr>
          <a:lstStyle/>
          <a:p>
            <a:pPr algn="l" rtl="0"/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</a:rPr>
              <a:t>FLUID COMPARTMENTS</a:t>
            </a:r>
          </a:p>
        </p:txBody>
      </p:sp>
      <p:sp>
        <p:nvSpPr>
          <p:cNvPr id="26627" name="_s1037"/>
          <p:cNvSpPr>
            <a:spLocks noChangeArrowheads="1"/>
          </p:cNvSpPr>
          <p:nvPr/>
        </p:nvSpPr>
        <p:spPr bwMode="auto">
          <a:xfrm>
            <a:off x="914400" y="1524000"/>
            <a:ext cx="2514600" cy="1069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99">
                  <a:gamma/>
                  <a:shade val="46275"/>
                  <a:invGamma/>
                </a:srgbClr>
              </a:gs>
              <a:gs pos="50000">
                <a:srgbClr val="CC0099">
                  <a:alpha val="50000"/>
                </a:srgbClr>
              </a:gs>
              <a:gs pos="100000">
                <a:srgbClr val="CC00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</p:spPr>
        <p:txBody>
          <a:bodyPr wrap="none" lIns="56785" tIns="28392" rIns="56785" bIns="28392" anchor="ctr">
            <a:flatTx/>
          </a:bodyPr>
          <a:lstStyle/>
          <a:p>
            <a:pPr algn="ctr" rtl="0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</a:rPr>
              <a:t>EXTRA CELLUAR </a:t>
            </a:r>
          </a:p>
          <a:p>
            <a:pPr algn="ctr" rtl="0">
              <a:lnSpc>
                <a:spcPct val="90000"/>
              </a:lnSpc>
              <a:defRPr/>
            </a:pP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</a:rPr>
              <a:t>FLUID</a:t>
            </a:r>
          </a:p>
        </p:txBody>
      </p:sp>
      <p:sp>
        <p:nvSpPr>
          <p:cNvPr id="26628" name="_s1039"/>
          <p:cNvSpPr>
            <a:spLocks noChangeArrowheads="1"/>
          </p:cNvSpPr>
          <p:nvPr/>
        </p:nvSpPr>
        <p:spPr bwMode="auto">
          <a:xfrm>
            <a:off x="5638800" y="1600200"/>
            <a:ext cx="2514600" cy="1069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99">
                  <a:gamma/>
                  <a:shade val="46275"/>
                  <a:invGamma/>
                </a:srgbClr>
              </a:gs>
              <a:gs pos="50000">
                <a:srgbClr val="CC0099">
                  <a:alpha val="50000"/>
                </a:srgbClr>
              </a:gs>
              <a:gs pos="100000">
                <a:srgbClr val="CC0099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0099"/>
            </a:extrusionClr>
          </a:sp3d>
        </p:spPr>
        <p:txBody>
          <a:bodyPr wrap="none" lIns="56785" tIns="28392" rIns="56785" bIns="28392" anchor="ctr">
            <a:flatTx/>
          </a:bodyPr>
          <a:lstStyle/>
          <a:p>
            <a:pPr algn="l" rtl="0">
              <a:defRPr/>
            </a:pPr>
            <a:endParaRPr lang="en-US" sz="2000" b="1" dirty="0">
              <a:solidFill>
                <a:srgbClr val="F2D500"/>
              </a:solidFill>
              <a:latin typeface="Times New Roman" pitchFamily="18" charset="0"/>
            </a:endParaRPr>
          </a:p>
          <a:p>
            <a:pPr algn="ctr" rtl="0">
              <a:defRPr/>
            </a:pP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</a:rPr>
              <a:t>INTRA CELLULAR </a:t>
            </a:r>
          </a:p>
          <a:p>
            <a:pPr algn="ctr" rtl="0">
              <a:defRPr/>
            </a:pP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</a:rPr>
              <a:t>FLUID</a:t>
            </a:r>
          </a:p>
          <a:p>
            <a:pPr algn="l" rtl="0">
              <a:defRPr/>
            </a:pPr>
            <a:endParaRPr lang="en-US" b="1" dirty="0">
              <a:solidFill>
                <a:srgbClr val="F2D500"/>
              </a:solidFill>
              <a:latin typeface="Times New Roman" pitchFamily="18" charset="0"/>
            </a:endParaRPr>
          </a:p>
        </p:txBody>
      </p:sp>
      <p:sp>
        <p:nvSpPr>
          <p:cNvPr id="26629" name="_s1040"/>
          <p:cNvSpPr>
            <a:spLocks noChangeArrowheads="1"/>
          </p:cNvSpPr>
          <p:nvPr/>
        </p:nvSpPr>
        <p:spPr bwMode="auto">
          <a:xfrm>
            <a:off x="2819400" y="3470275"/>
            <a:ext cx="2554288" cy="796925"/>
          </a:xfrm>
          <a:prstGeom prst="roundRect">
            <a:avLst>
              <a:gd name="adj" fmla="val 50000"/>
            </a:avLst>
          </a:prstGeom>
          <a:solidFill>
            <a:srgbClr val="CC3300">
              <a:alpha val="50195"/>
            </a:srgbClr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lIns="56785" tIns="28392" rIns="56785" bIns="28392" anchor="ctr">
            <a:flatTx/>
          </a:bodyPr>
          <a:lstStyle/>
          <a:p>
            <a:pPr algn="l" rtl="0"/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</a:rPr>
              <a:t>INTERSTITIAL </a:t>
            </a:r>
          </a:p>
          <a:p>
            <a:pPr algn="l" rtl="0"/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</a:rPr>
              <a:t>FLUID</a:t>
            </a:r>
          </a:p>
        </p:txBody>
      </p:sp>
      <p:sp>
        <p:nvSpPr>
          <p:cNvPr id="26630" name="_s1041"/>
          <p:cNvSpPr>
            <a:spLocks noChangeArrowheads="1"/>
          </p:cNvSpPr>
          <p:nvPr/>
        </p:nvSpPr>
        <p:spPr bwMode="auto">
          <a:xfrm>
            <a:off x="228600" y="3581400"/>
            <a:ext cx="2420938" cy="685800"/>
          </a:xfrm>
          <a:prstGeom prst="roundRect">
            <a:avLst>
              <a:gd name="adj" fmla="val 16667"/>
            </a:avLst>
          </a:prstGeom>
          <a:solidFill>
            <a:srgbClr val="CC3300">
              <a:alpha val="50195"/>
            </a:srgbClr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lIns="56785" tIns="28392" rIns="56785" bIns="28392" anchor="ctr">
            <a:flatTx/>
          </a:bodyPr>
          <a:lstStyle/>
          <a:p>
            <a:pPr lvl="1" rtl="0"/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</a:rPr>
              <a:t>PLASMA</a:t>
            </a:r>
          </a:p>
        </p:txBody>
      </p:sp>
      <p:sp>
        <p:nvSpPr>
          <p:cNvPr id="26631" name="_s1042"/>
          <p:cNvSpPr>
            <a:spLocks noChangeArrowheads="1"/>
          </p:cNvSpPr>
          <p:nvPr/>
        </p:nvSpPr>
        <p:spPr bwMode="auto">
          <a:xfrm>
            <a:off x="5562600" y="3505200"/>
            <a:ext cx="2957513" cy="762000"/>
          </a:xfrm>
          <a:prstGeom prst="roundRect">
            <a:avLst>
              <a:gd name="adj" fmla="val 16667"/>
            </a:avLst>
          </a:prstGeom>
          <a:solidFill>
            <a:srgbClr val="CC3300">
              <a:alpha val="50195"/>
            </a:srgbClr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lIns="56785" tIns="28392" rIns="56785" bIns="28392" anchor="ctr">
            <a:flatTx/>
          </a:bodyPr>
          <a:lstStyle/>
          <a:p>
            <a:pPr algn="l" rtl="0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TRANSCELLULAR 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FLUID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 rot="16200000" flipH="1">
            <a:off x="6057900" y="3695700"/>
            <a:ext cx="1752600" cy="2895600"/>
          </a:xfrm>
          <a:custGeom>
            <a:avLst/>
            <a:gdLst>
              <a:gd name="T0" fmla="*/ 1251892 w 21600"/>
              <a:gd name="T1" fmla="*/ 0 h 21600"/>
              <a:gd name="T2" fmla="*/ 751103 w 21600"/>
              <a:gd name="T3" fmla="*/ 965200 h 21600"/>
              <a:gd name="T4" fmla="*/ 0 w 21600"/>
              <a:gd name="T5" fmla="*/ 2413134 h 21600"/>
              <a:gd name="T6" fmla="*/ 751103 w 21600"/>
              <a:gd name="T7" fmla="*/ 2895600 h 21600"/>
              <a:gd name="T8" fmla="*/ 1502205 w 21600"/>
              <a:gd name="T9" fmla="*/ 2010833 h 21600"/>
              <a:gd name="T10" fmla="*/ 1752600 w 21600"/>
              <a:gd name="T11" fmla="*/ 965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_s1043"/>
          <p:cNvSpPr>
            <a:spLocks noChangeArrowheads="1"/>
          </p:cNvSpPr>
          <p:nvPr/>
        </p:nvSpPr>
        <p:spPr bwMode="auto">
          <a:xfrm>
            <a:off x="2895600" y="4572001"/>
            <a:ext cx="2590800" cy="2286000"/>
          </a:xfrm>
          <a:prstGeom prst="roundRect">
            <a:avLst>
              <a:gd name="adj" fmla="val 0"/>
            </a:avLst>
          </a:prstGeom>
          <a:solidFill>
            <a:srgbClr val="009900">
              <a:alpha val="50195"/>
            </a:srgbClr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009900"/>
            </a:extrusionClr>
          </a:sp3d>
        </p:spPr>
        <p:txBody>
          <a:bodyPr wrap="none" lIns="65270" tIns="32635" rIns="65270" bIns="32635" anchor="ctr">
            <a:flatTx/>
          </a:bodyPr>
          <a:lstStyle/>
          <a:p>
            <a:pPr algn="l" rtl="0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</a:rPr>
              <a:t>CSF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Intra ocular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Pleural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Peritoneal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Synovial</a:t>
            </a:r>
          </a:p>
          <a:p>
            <a:pPr algn="l" rtl="0"/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Digestive Secretions</a:t>
            </a:r>
          </a:p>
          <a:p>
            <a:pPr algn="l" rtl="0">
              <a:buFontTx/>
              <a:buChar char="•"/>
            </a:pPr>
            <a:endParaRPr lang="en-US" b="1" dirty="0">
              <a:solidFill>
                <a:srgbClr val="F2D500"/>
              </a:solidFill>
              <a:latin typeface="Times New Roman" pitchFamily="18" charset="0"/>
            </a:endParaRP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828800" y="914400"/>
            <a:ext cx="5029200" cy="0"/>
          </a:xfrm>
          <a:prstGeom prst="line">
            <a:avLst/>
          </a:prstGeom>
          <a:noFill/>
          <a:ln w="104775">
            <a:pattFill prst="dkHorz">
              <a:fgClr>
                <a:srgbClr val="CC0099"/>
              </a:fgClr>
              <a:bgClr>
                <a:srgbClr val="A50021"/>
              </a:bgClr>
            </a:patt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1676400" y="914400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AutoShape 12"/>
          <p:cNvSpPr>
            <a:spLocks noChangeArrowheads="1"/>
          </p:cNvSpPr>
          <p:nvPr/>
        </p:nvSpPr>
        <p:spPr bwMode="auto">
          <a:xfrm>
            <a:off x="6553200" y="914400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1066800" y="3048000"/>
            <a:ext cx="6096000" cy="0"/>
          </a:xfrm>
          <a:prstGeom prst="line">
            <a:avLst/>
          </a:prstGeom>
          <a:noFill/>
          <a:ln w="104775">
            <a:pattFill prst="dkHorz">
              <a:fgClr>
                <a:srgbClr val="CC0099"/>
              </a:fgClr>
              <a:bgClr>
                <a:srgbClr val="A50021"/>
              </a:bgClr>
            </a:patt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990600" y="3046413"/>
            <a:ext cx="523875" cy="382587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>
            <a:off x="3667125" y="3048000"/>
            <a:ext cx="523875" cy="38258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6791325" y="3048000"/>
            <a:ext cx="523875" cy="38258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AutoShape 17"/>
          <p:cNvSpPr>
            <a:spLocks noChangeArrowheads="1"/>
          </p:cNvSpPr>
          <p:nvPr/>
        </p:nvSpPr>
        <p:spPr bwMode="auto">
          <a:xfrm>
            <a:off x="1752600" y="2590800"/>
            <a:ext cx="523875" cy="38258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5E0047"/>
              </a:gs>
              <a:gs pos="50000">
                <a:srgbClr val="CC0099"/>
              </a:gs>
              <a:gs pos="100000">
                <a:srgbClr val="5E0047"/>
              </a:gs>
            </a:gsLst>
            <a:lin ang="5400000" scaled="1"/>
          </a:gra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26632" grpId="0" animBg="1"/>
      <p:bldP spid="26633" grpId="0" animBg="1"/>
      <p:bldP spid="26634" grpId="0" animBg="1"/>
      <p:bldP spid="26635" grpId="0" animBg="1"/>
      <p:bldP spid="26636" grpId="0" animBg="1"/>
      <p:bldP spid="26637" grpId="0" animBg="1"/>
      <p:bldP spid="26638" grpId="0" animBg="1"/>
      <p:bldP spid="26639" grpId="0" animBg="1"/>
      <p:bldP spid="26640" grpId="0" animBg="1"/>
      <p:bldP spid="266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6800"/>
            <a:ext cx="8763000" cy="590931"/>
          </a:xfrm>
        </p:spPr>
        <p:txBody>
          <a:bodyPr>
            <a:noAutofit/>
          </a:bodyPr>
          <a:lstStyle/>
          <a:p>
            <a:pPr rtl="0" eaLnBrk="1" hangingPunct="1"/>
            <a:r>
              <a:rPr lang="en-US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Intracellular fluid (ICF)</a:t>
            </a:r>
            <a:endParaRPr lang="en-GB" sz="5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36413"/>
            <a:ext cx="8686800" cy="3394775"/>
          </a:xfrm>
        </p:spPr>
        <p:txBody>
          <a:bodyPr/>
          <a:lstStyle/>
          <a:p>
            <a:pPr algn="l" rtl="0" eaLnBrk="1" hangingPunct="1"/>
            <a:r>
              <a:rPr lang="en-US" b="1" dirty="0" smtClean="0"/>
              <a:t>Inside the cell.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  <a:p>
            <a:pPr algn="l" rtl="0" eaLnBrk="1" hangingPunct="1"/>
            <a:r>
              <a:rPr lang="en-US" b="1" dirty="0" smtClean="0">
                <a:solidFill>
                  <a:srgbClr val="C00000"/>
                </a:solidFill>
              </a:rPr>
              <a:t>2/3</a:t>
            </a:r>
            <a:r>
              <a:rPr lang="en-US" b="1" dirty="0" smtClean="0"/>
              <a:t> of TBW.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  <a:p>
            <a:pPr algn="l" rtl="0" eaLnBrk="1" hangingPunct="1"/>
            <a:r>
              <a:rPr lang="en-US" b="1" dirty="0" smtClean="0"/>
              <a:t>High concentration of protein.</a:t>
            </a:r>
          </a:p>
          <a:p>
            <a:pPr algn="l" rtl="0" eaLnBrk="1" hangingPunct="1"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63000" cy="590931"/>
          </a:xfrm>
        </p:spPr>
        <p:txBody>
          <a:bodyPr>
            <a:noAutofit/>
          </a:bodyPr>
          <a:lstStyle/>
          <a:p>
            <a:pPr eaLnBrk="1" hangingPunct="1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Extracellular fluid (ECF)</a:t>
            </a:r>
            <a:endParaRPr lang="en-GB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49207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/>
              <a:t>Out side the cell.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	1/3 </a:t>
            </a:r>
            <a:r>
              <a:rPr lang="en-US" sz="2800" b="1" dirty="0" smtClean="0"/>
              <a:t>of </a:t>
            </a:r>
            <a:r>
              <a:rPr lang="en-US" sz="2800" b="1" u="sng" dirty="0" smtClean="0"/>
              <a:t>TBW</a:t>
            </a:r>
            <a:r>
              <a:rPr lang="en-US" sz="2800" b="1" dirty="0" smtClean="0"/>
              <a:t>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b="1" dirty="0" smtClean="0"/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		1- Plasma: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Fluid circulating in the blood vessels.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1/4 </a:t>
            </a:r>
            <a:r>
              <a:rPr lang="en-US" sz="2800" b="1" dirty="0" smtClean="0"/>
              <a:t>of </a:t>
            </a:r>
            <a:r>
              <a:rPr lang="en-US" sz="2800" b="1" u="sng" dirty="0" smtClean="0"/>
              <a:t>ECF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		2- Interstitial fluid: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Fluid bathing the cell.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Ultra filtration of plasma.</a:t>
            </a: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3/4</a:t>
            </a:r>
            <a:r>
              <a:rPr lang="en-US" sz="2800" b="1" dirty="0" smtClean="0"/>
              <a:t> of </a:t>
            </a:r>
            <a:r>
              <a:rPr lang="en-US" sz="2800" b="1" u="sng" dirty="0" smtClean="0"/>
              <a:t>ECF</a:t>
            </a:r>
            <a:endParaRPr lang="en-GB" sz="2800" b="1" u="sng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05000"/>
            <a:ext cx="8763000" cy="1654299"/>
          </a:xfrm>
        </p:spPr>
        <p:txBody>
          <a:bodyPr>
            <a:normAutofit lnSpcReduction="10000"/>
          </a:bodyPr>
          <a:lstStyle/>
          <a:p>
            <a:pPr algn="ctr" rtl="0" eaLnBrk="1" hangingPunct="1"/>
            <a:r>
              <a:rPr lang="en-US" b="1" dirty="0" smtClean="0"/>
              <a:t>Plasma and interstitial fluid are almost </a:t>
            </a:r>
          </a:p>
          <a:p>
            <a:pPr algn="ctr" rtl="0" eaLnBrk="1" hangingPunct="1">
              <a:buNone/>
            </a:pPr>
            <a:r>
              <a:rPr lang="en-US" b="1" dirty="0" smtClean="0"/>
              <a:t>having the </a:t>
            </a:r>
            <a:r>
              <a:rPr lang="en-US" b="1" dirty="0" smtClean="0">
                <a:solidFill>
                  <a:srgbClr val="C00000"/>
                </a:solidFill>
              </a:rPr>
              <a:t>same composition </a:t>
            </a:r>
            <a:r>
              <a:rPr lang="en-US" b="1" dirty="0" smtClean="0"/>
              <a:t>except for </a:t>
            </a:r>
          </a:p>
          <a:p>
            <a:pPr algn="ctr" rtl="0" eaLnBrk="1" hangingPunct="1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high protein </a:t>
            </a:r>
            <a:r>
              <a:rPr lang="en-US" b="1" dirty="0" smtClean="0"/>
              <a:t>concentration in </a:t>
            </a:r>
            <a:r>
              <a:rPr lang="en-US" b="1" dirty="0" smtClean="0">
                <a:solidFill>
                  <a:srgbClr val="C00000"/>
                </a:solidFill>
              </a:rPr>
              <a:t>plasma.</a:t>
            </a:r>
            <a:endParaRPr lang="en-GB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200329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C00000"/>
                </a:solidFill>
              </a:rPr>
              <a:t>Trancecellular</a:t>
            </a:r>
            <a:r>
              <a:rPr lang="en-US" sz="4000" dirty="0" smtClean="0">
                <a:solidFill>
                  <a:srgbClr val="C00000"/>
                </a:solidFill>
              </a:rPr>
              <a:t> fluid compartment:</a:t>
            </a:r>
            <a:br>
              <a:rPr lang="en-US" sz="4000" dirty="0" smtClean="0">
                <a:solidFill>
                  <a:srgbClr val="C00000"/>
                </a:solidFill>
              </a:rPr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24019"/>
            <a:ext cx="8686800" cy="4019562"/>
          </a:xfrm>
        </p:spPr>
        <p:txBody>
          <a:bodyPr/>
          <a:lstStyle/>
          <a:p>
            <a:pPr algn="just"/>
            <a:endParaRPr lang="en-US" dirty="0" smtClean="0">
              <a:solidFill>
                <a:srgbClr val="C00000"/>
              </a:solidFill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small amount.</a:t>
            </a:r>
          </a:p>
          <a:p>
            <a:pPr algn="just">
              <a:buNone/>
            </a:pPr>
            <a:r>
              <a:rPr lang="en-US" b="1" dirty="0" smtClean="0"/>
              <a:t>  </a:t>
            </a:r>
          </a:p>
          <a:p>
            <a:pPr algn="just">
              <a:buNone/>
            </a:pPr>
            <a:r>
              <a:rPr lang="en-US" b="1" dirty="0" smtClean="0"/>
              <a:t>    CSF, GIT fluid, </a:t>
            </a:r>
            <a:r>
              <a:rPr lang="en-US" b="1" dirty="0" err="1" smtClean="0"/>
              <a:t>biliary</a:t>
            </a:r>
            <a:r>
              <a:rPr lang="en-US" b="1" dirty="0" smtClean="0"/>
              <a:t> fluid, synovial fluid, </a:t>
            </a:r>
            <a:r>
              <a:rPr lang="en-US" b="1" dirty="0" err="1" smtClean="0"/>
              <a:t>intrapelural</a:t>
            </a:r>
            <a:r>
              <a:rPr lang="en-US" b="1" dirty="0" smtClean="0"/>
              <a:t> fluid, </a:t>
            </a:r>
            <a:r>
              <a:rPr lang="en-US" b="1" dirty="0" err="1" smtClean="0"/>
              <a:t>intraperitoneal</a:t>
            </a:r>
            <a:r>
              <a:rPr lang="en-US" b="1" dirty="0" smtClean="0"/>
              <a:t> fluid, </a:t>
            </a:r>
            <a:r>
              <a:rPr lang="en-US" b="1" dirty="0" err="1" smtClean="0"/>
              <a:t>intrapericardial</a:t>
            </a:r>
            <a:r>
              <a:rPr lang="en-US" b="1" dirty="0" smtClean="0"/>
              <a:t> fluid and </a:t>
            </a:r>
            <a:r>
              <a:rPr lang="en-US" b="1" dirty="0" err="1" smtClean="0"/>
              <a:t>intraoccular</a:t>
            </a:r>
            <a:r>
              <a:rPr lang="en-US" b="1" dirty="0" smtClean="0"/>
              <a:t> fluid.</a:t>
            </a:r>
            <a:endParaRPr lang="en-GB" b="1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e.g.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26492"/>
            <a:ext cx="8686800" cy="2814617"/>
          </a:xfrm>
        </p:spPr>
        <p:txBody>
          <a:bodyPr>
            <a:normAutofit lnSpcReduction="10000"/>
          </a:bodyPr>
          <a:lstStyle/>
          <a:p>
            <a:pPr algn="l" rtl="0" eaLnBrk="1" hangingPunct="1"/>
            <a:r>
              <a:rPr lang="en-US" b="1" dirty="0" smtClean="0"/>
              <a:t>TBW = </a:t>
            </a:r>
            <a:r>
              <a:rPr lang="en-US" b="1" dirty="0" smtClean="0">
                <a:solidFill>
                  <a:srgbClr val="C00000"/>
                </a:solidFill>
              </a:rPr>
              <a:t>42L.</a:t>
            </a:r>
          </a:p>
          <a:p>
            <a:pPr algn="l" rtl="0" eaLnBrk="1" hangingPunct="1"/>
            <a:r>
              <a:rPr lang="en-US" b="1" dirty="0" smtClean="0"/>
              <a:t>ECF = </a:t>
            </a:r>
            <a:r>
              <a:rPr lang="en-US" b="1" dirty="0" smtClean="0">
                <a:solidFill>
                  <a:srgbClr val="C00000"/>
                </a:solidFill>
              </a:rPr>
              <a:t>14L.</a:t>
            </a:r>
          </a:p>
          <a:p>
            <a:pPr algn="l" rtl="0" eaLnBrk="1" hangingPunct="1"/>
            <a:r>
              <a:rPr lang="en-US" b="1" dirty="0" smtClean="0"/>
              <a:t>ICF = </a:t>
            </a:r>
            <a:r>
              <a:rPr lang="en-US" b="1" dirty="0" smtClean="0">
                <a:solidFill>
                  <a:srgbClr val="C00000"/>
                </a:solidFill>
              </a:rPr>
              <a:t>28L.</a:t>
            </a:r>
          </a:p>
          <a:p>
            <a:pPr algn="l" rtl="0" eaLnBrk="1" hangingPunct="1"/>
            <a:r>
              <a:rPr lang="en-US" b="1" dirty="0" smtClean="0"/>
              <a:t>Plasma = </a:t>
            </a:r>
            <a:r>
              <a:rPr lang="en-US" b="1" dirty="0" smtClean="0">
                <a:solidFill>
                  <a:srgbClr val="C00000"/>
                </a:solidFill>
              </a:rPr>
              <a:t>3.5 L.</a:t>
            </a:r>
          </a:p>
          <a:p>
            <a:pPr algn="l" rtl="0" eaLnBrk="1" hangingPunct="1"/>
            <a:r>
              <a:rPr lang="en-US" b="1" dirty="0" smtClean="0"/>
              <a:t>Interstitial = </a:t>
            </a:r>
            <a:r>
              <a:rPr lang="en-US" b="1" dirty="0" smtClean="0">
                <a:solidFill>
                  <a:srgbClr val="C00000"/>
                </a:solidFill>
              </a:rPr>
              <a:t>10.5 L.</a:t>
            </a:r>
            <a:r>
              <a:rPr lang="en-US" b="1" dirty="0" smtClean="0"/>
              <a:t>  </a:t>
            </a: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Composition of Body Fluids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54607"/>
            <a:ext cx="8686800" cy="5358390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C00000"/>
                </a:solidFill>
              </a:rPr>
              <a:t>Water</a:t>
            </a:r>
            <a:r>
              <a:rPr lang="en-US" b="1" dirty="0">
                <a:solidFill>
                  <a:srgbClr val="000000"/>
                </a:solidFill>
              </a:rPr>
              <a:t> is the universal </a:t>
            </a:r>
            <a:r>
              <a:rPr lang="en-US" b="1" dirty="0" smtClean="0">
                <a:solidFill>
                  <a:srgbClr val="000000"/>
                </a:solidFill>
              </a:rPr>
              <a:t>solvent. </a:t>
            </a:r>
          </a:p>
          <a:p>
            <a:pPr algn="just">
              <a:buNone/>
            </a:pPr>
            <a:endParaRPr lang="en-US" b="1" dirty="0">
              <a:solidFill>
                <a:srgbClr val="000000"/>
              </a:solidFill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</a:rPr>
              <a:t>Solutes</a:t>
            </a:r>
            <a:r>
              <a:rPr lang="en-US" b="1" dirty="0">
                <a:solidFill>
                  <a:srgbClr val="000000"/>
                </a:solidFill>
              </a:rPr>
              <a:t> are broadly classified into:</a:t>
            </a:r>
          </a:p>
          <a:p>
            <a:pPr lvl="1" algn="just"/>
            <a:r>
              <a:rPr lang="en-US" b="1" dirty="0">
                <a:solidFill>
                  <a:srgbClr val="C00000"/>
                </a:solidFill>
              </a:rPr>
              <a:t>Electrolytes </a:t>
            </a:r>
            <a:r>
              <a:rPr lang="en-US" b="1" dirty="0">
                <a:solidFill>
                  <a:srgbClr val="000000"/>
                </a:solidFill>
              </a:rPr>
              <a:t>– inorganic salts, all acids and bases, and some proteins</a:t>
            </a:r>
          </a:p>
          <a:p>
            <a:pPr lvl="1" algn="just"/>
            <a:r>
              <a:rPr lang="en-US" b="1" dirty="0" err="1">
                <a:solidFill>
                  <a:srgbClr val="C00000"/>
                </a:solidFill>
              </a:rPr>
              <a:t>Nonelectrolytes</a:t>
            </a:r>
            <a:r>
              <a:rPr lang="en-US" b="1" dirty="0">
                <a:solidFill>
                  <a:srgbClr val="000000"/>
                </a:solidFill>
              </a:rPr>
              <a:t> – examples include glucose, lipids, </a:t>
            </a:r>
            <a:r>
              <a:rPr lang="en-US" b="1" dirty="0" err="1">
                <a:solidFill>
                  <a:srgbClr val="000000"/>
                </a:solidFill>
              </a:rPr>
              <a:t>creatinine</a:t>
            </a:r>
            <a:r>
              <a:rPr lang="en-US" b="1" dirty="0">
                <a:solidFill>
                  <a:srgbClr val="000000"/>
                </a:solidFill>
              </a:rPr>
              <a:t>, and </a:t>
            </a:r>
            <a:r>
              <a:rPr lang="en-US" b="1" dirty="0" smtClean="0">
                <a:solidFill>
                  <a:srgbClr val="000000"/>
                </a:solidFill>
              </a:rPr>
              <a:t>urea</a:t>
            </a:r>
          </a:p>
          <a:p>
            <a:pPr lvl="1" algn="just"/>
            <a:endParaRPr lang="en-US" b="1" dirty="0" smtClean="0">
              <a:solidFill>
                <a:srgbClr val="000000"/>
              </a:solidFill>
            </a:endParaRPr>
          </a:p>
          <a:p>
            <a:pPr lvl="1" algn="just"/>
            <a:r>
              <a:rPr lang="en-US" b="1" dirty="0" smtClean="0"/>
              <a:t>Amount = in </a:t>
            </a:r>
            <a:r>
              <a:rPr lang="en-US" b="1" dirty="0" smtClean="0">
                <a:solidFill>
                  <a:srgbClr val="C00000"/>
                </a:solidFill>
              </a:rPr>
              <a:t>moles, </a:t>
            </a:r>
            <a:r>
              <a:rPr lang="en-US" b="1" dirty="0" err="1" smtClean="0">
                <a:solidFill>
                  <a:srgbClr val="C00000"/>
                </a:solidFill>
              </a:rPr>
              <a:t>osmoles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</a:p>
          <a:p>
            <a:pPr lvl="1" algn="just">
              <a:buNone/>
            </a:pP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701731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sz="4400" b="1" u="sng" dirty="0" smtClean="0">
                <a:solidFill>
                  <a:srgbClr val="C00000"/>
                </a:solidFill>
              </a:rPr>
              <a:t>concentration</a:t>
            </a:r>
            <a:endParaRPr lang="en-GB" sz="4400" b="1" u="sng" dirty="0" smtClean="0">
              <a:solidFill>
                <a:srgbClr val="C0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4419599"/>
          </a:xfrm>
        </p:spPr>
        <p:txBody>
          <a:bodyPr>
            <a:noAutofit/>
          </a:bodyPr>
          <a:lstStyle/>
          <a:p>
            <a:pPr algn="l" rtl="0" eaLnBrk="1" hangingPunct="1">
              <a:buFontTx/>
              <a:buNone/>
            </a:pPr>
            <a:r>
              <a:rPr lang="en-US" sz="2800" b="1" dirty="0" smtClean="0"/>
              <a:t>1- </a:t>
            </a:r>
            <a:r>
              <a:rPr lang="en-US" sz="2800" b="1" dirty="0" err="1" smtClean="0">
                <a:solidFill>
                  <a:srgbClr val="C00000"/>
                </a:solidFill>
              </a:rPr>
              <a:t>Molarity</a:t>
            </a:r>
            <a:r>
              <a:rPr lang="en-US" sz="2800" b="1" dirty="0" smtClean="0"/>
              <a:t> = moles/liter 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	(M/L)</a:t>
            </a:r>
          </a:p>
          <a:p>
            <a:pPr algn="l" rtl="0" eaLnBrk="1" hangingPunct="1">
              <a:buFontTx/>
              <a:buNone/>
            </a:pPr>
            <a:endParaRPr lang="en-US" sz="2800" b="1" dirty="0" smtClean="0"/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2- </a:t>
            </a:r>
            <a:r>
              <a:rPr lang="en-US" sz="2800" b="1" dirty="0" err="1" smtClean="0">
                <a:solidFill>
                  <a:srgbClr val="C00000"/>
                </a:solidFill>
              </a:rPr>
              <a:t>Osmolarity</a:t>
            </a:r>
            <a:r>
              <a:rPr lang="en-US" sz="2800" b="1" dirty="0" smtClean="0"/>
              <a:t> = </a:t>
            </a:r>
            <a:r>
              <a:rPr lang="en-US" sz="2800" b="1" dirty="0" err="1" smtClean="0"/>
              <a:t>osmoles</a:t>
            </a:r>
            <a:r>
              <a:rPr lang="en-US" sz="2800" b="1" dirty="0" smtClean="0"/>
              <a:t>/liter  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	(</a:t>
            </a:r>
            <a:r>
              <a:rPr lang="en-US" sz="2800" b="1" dirty="0" err="1" smtClean="0"/>
              <a:t>osm</a:t>
            </a:r>
            <a:r>
              <a:rPr lang="en-US" sz="2800" b="1" dirty="0" smtClean="0"/>
              <a:t>/L)</a:t>
            </a:r>
          </a:p>
          <a:p>
            <a:pPr algn="l" rtl="0" eaLnBrk="1" hangingPunct="1">
              <a:buFontTx/>
              <a:buNone/>
            </a:pPr>
            <a:endParaRPr lang="en-US" sz="2800" b="1" dirty="0" smtClean="0"/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3- </a:t>
            </a:r>
            <a:r>
              <a:rPr lang="en-US" sz="2800" b="1" dirty="0" err="1" smtClean="0">
                <a:solidFill>
                  <a:srgbClr val="C00000"/>
                </a:solidFill>
              </a:rPr>
              <a:t>Osmolality</a:t>
            </a:r>
            <a:r>
              <a:rPr lang="en-US" sz="2800" b="1" dirty="0" smtClean="0"/>
              <a:t>  = </a:t>
            </a:r>
            <a:r>
              <a:rPr lang="en-US" sz="2800" b="1" dirty="0" err="1" smtClean="0"/>
              <a:t>osmoles</a:t>
            </a:r>
            <a:r>
              <a:rPr lang="en-US" sz="2800" b="1" dirty="0" smtClean="0"/>
              <a:t>/kg  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/>
              <a:t>					(</a:t>
            </a:r>
            <a:r>
              <a:rPr lang="en-US" sz="2800" b="1" dirty="0" err="1" smtClean="0"/>
              <a:t>osm</a:t>
            </a:r>
            <a:r>
              <a:rPr lang="en-US" sz="2800" b="1" dirty="0" smtClean="0"/>
              <a:t>/kg)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7017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400" b="1" u="sng" dirty="0" smtClean="0">
                <a:solidFill>
                  <a:srgbClr val="C00000"/>
                </a:solidFill>
              </a:rPr>
              <a:t>In biological solutions:</a:t>
            </a:r>
            <a:endParaRPr lang="en-GB" sz="4400" b="1" u="sng" dirty="0" smtClean="0">
              <a:solidFill>
                <a:srgbClr val="C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66174"/>
            <a:ext cx="8686800" cy="513525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err="1" smtClean="0"/>
              <a:t>Millimoles</a:t>
            </a:r>
            <a:r>
              <a:rPr lang="en-US" b="1" dirty="0" smtClean="0"/>
              <a:t> per liter  (</a:t>
            </a:r>
            <a:r>
              <a:rPr lang="en-US" b="1" dirty="0" err="1" smtClean="0"/>
              <a:t>mM</a:t>
            </a:r>
            <a:r>
              <a:rPr lang="en-US" b="1" dirty="0" smtClean="0"/>
              <a:t>/L)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err="1" smtClean="0"/>
              <a:t>Milliosmoles</a:t>
            </a:r>
            <a:r>
              <a:rPr lang="en-US" b="1" dirty="0" smtClean="0"/>
              <a:t> per  (</a:t>
            </a:r>
            <a:r>
              <a:rPr lang="en-US" b="1" dirty="0" err="1" smtClean="0"/>
              <a:t>mOsm</a:t>
            </a:r>
            <a:r>
              <a:rPr lang="en-US" b="1" dirty="0" smtClean="0"/>
              <a:t>/L)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/>
              <a:t>1mM=1/1000 M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/>
              <a:t>1mOsm=1/1000  </a:t>
            </a:r>
            <a:r>
              <a:rPr lang="en-US" b="1" dirty="0" err="1" smtClean="0"/>
              <a:t>Osm</a:t>
            </a:r>
            <a:endParaRPr lang="en-GB" b="1" dirty="0" smtClean="0"/>
          </a:p>
          <a:p>
            <a:pPr algn="l" rtl="0" eaLnBrk="1" hangingPunct="1">
              <a:lnSpc>
                <a:spcPct val="90000"/>
              </a:lnSpc>
            </a:pP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Electrolyte 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Expressed in </a:t>
            </a:r>
            <a:r>
              <a:rPr lang="en-US" dirty="0" err="1" smtClean="0"/>
              <a:t>milliequivalents</a:t>
            </a:r>
            <a:r>
              <a:rPr lang="en-US" dirty="0" smtClean="0"/>
              <a:t> per liter (</a:t>
            </a:r>
            <a:r>
              <a:rPr lang="en-US" dirty="0" err="1" smtClean="0"/>
              <a:t>mEq</a:t>
            </a:r>
            <a:r>
              <a:rPr lang="en-US" dirty="0" smtClean="0"/>
              <a:t>/L), a</a:t>
            </a:r>
          </a:p>
          <a:p>
            <a:pPr>
              <a:buNone/>
            </a:pPr>
            <a:r>
              <a:rPr lang="en-US" dirty="0" smtClean="0"/>
              <a:t>measure of the number of electrical charges in</a:t>
            </a:r>
          </a:p>
          <a:p>
            <a:pPr>
              <a:buNone/>
            </a:pPr>
            <a:r>
              <a:rPr lang="en-US" dirty="0" smtClean="0"/>
              <a:t>one liter of solution.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err="1" smtClean="0"/>
              <a:t>mEq</a:t>
            </a:r>
            <a:r>
              <a:rPr lang="en-US" dirty="0" smtClean="0"/>
              <a:t>/L = (concentration of ion in [mg/L]/the</a:t>
            </a:r>
          </a:p>
          <a:p>
            <a:pPr>
              <a:buNone/>
            </a:pPr>
            <a:r>
              <a:rPr lang="en-US" dirty="0" smtClean="0"/>
              <a:t>atomic weight of ion) </a:t>
            </a:r>
            <a:r>
              <a:rPr lang="en-US" b="1" dirty="0" smtClean="0">
                <a:sym typeface="Symbol"/>
              </a:rPr>
              <a:t>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number of electrical</a:t>
            </a:r>
          </a:p>
          <a:p>
            <a:pPr>
              <a:buNone/>
            </a:pPr>
            <a:r>
              <a:rPr lang="en-US" dirty="0" smtClean="0"/>
              <a:t>charges on one ion.</a:t>
            </a:r>
          </a:p>
          <a:p>
            <a:pPr>
              <a:buNone/>
            </a:pPr>
            <a:r>
              <a:rPr lang="en-US" dirty="0" smtClean="0"/>
              <a:t>• For single charged ions, 1 </a:t>
            </a:r>
            <a:r>
              <a:rPr lang="en-US" dirty="0" err="1" smtClean="0"/>
              <a:t>mEq</a:t>
            </a:r>
            <a:r>
              <a:rPr lang="en-US" dirty="0" smtClean="0"/>
              <a:t> = 1 </a:t>
            </a:r>
            <a:r>
              <a:rPr lang="en-US" dirty="0" err="1" smtClean="0"/>
              <a:t>mOsm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• For bivalent ions, 1 </a:t>
            </a:r>
            <a:r>
              <a:rPr lang="en-US" dirty="0" err="1" smtClean="0"/>
              <a:t>mEq</a:t>
            </a:r>
            <a:r>
              <a:rPr lang="en-US" dirty="0" smtClean="0"/>
              <a:t> = 1/2 </a:t>
            </a:r>
            <a:r>
              <a:rPr lang="en-US" dirty="0" err="1" smtClean="0"/>
              <a:t>mOsm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ks.sitamol.net/images/guy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762" y="990600"/>
            <a:ext cx="3447288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rgbClr val="C00000"/>
                </a:solidFill>
              </a:rPr>
              <a:t>Constituents of ECF and ICF </a:t>
            </a:r>
            <a:endParaRPr lang="en-GB" sz="4000" dirty="0" smtClean="0">
              <a:solidFill>
                <a:srgbClr val="C00000"/>
              </a:solidFill>
            </a:endParaRPr>
          </a:p>
        </p:txBody>
      </p:sp>
      <p:pic>
        <p:nvPicPr>
          <p:cNvPr id="17411" name="Picture 3" descr="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62000"/>
            <a:ext cx="9144000" cy="5907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763000" cy="646331"/>
          </a:xfrm>
        </p:spPr>
        <p:txBody>
          <a:bodyPr>
            <a:normAutofit fontScale="90000"/>
          </a:bodyPr>
          <a:lstStyle/>
          <a:p>
            <a:r>
              <a:rPr lang="en-US" sz="4000" b="1" u="sng" dirty="0"/>
              <a:t>Extracellular and Intracellular Fluids</a:t>
            </a:r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34765"/>
            <a:ext cx="8686800" cy="419807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</a:rPr>
              <a:t>Each fluid compartment of the body has a </a:t>
            </a:r>
            <a:r>
              <a:rPr lang="en-US" b="1" dirty="0">
                <a:solidFill>
                  <a:srgbClr val="C00000"/>
                </a:solidFill>
              </a:rPr>
              <a:t>distinctive pattern </a:t>
            </a:r>
            <a:r>
              <a:rPr lang="en-US" b="1" dirty="0">
                <a:solidFill>
                  <a:srgbClr val="000000"/>
                </a:solidFill>
              </a:rPr>
              <a:t>of </a:t>
            </a:r>
            <a:r>
              <a:rPr lang="en-US" b="1" dirty="0" smtClean="0">
                <a:solidFill>
                  <a:srgbClr val="000000"/>
                </a:solidFill>
              </a:rPr>
              <a:t>electrolytes.</a:t>
            </a:r>
            <a:endParaRPr lang="en-US" b="1" dirty="0">
              <a:solidFill>
                <a:srgbClr val="000000"/>
              </a:solidFill>
            </a:endParaRPr>
          </a:p>
          <a:p>
            <a:pPr algn="just"/>
            <a:endParaRPr lang="en-US" b="1" dirty="0" smtClean="0">
              <a:solidFill>
                <a:srgbClr val="C00000"/>
              </a:solidFill>
            </a:endParaRPr>
          </a:p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Extracellular </a:t>
            </a:r>
            <a:r>
              <a:rPr lang="en-US" b="1" dirty="0">
                <a:solidFill>
                  <a:srgbClr val="C00000"/>
                </a:solidFill>
              </a:rPr>
              <a:t>fluids </a:t>
            </a:r>
            <a:r>
              <a:rPr lang="en-US" b="1" dirty="0">
                <a:solidFill>
                  <a:srgbClr val="000000"/>
                </a:solidFill>
              </a:rPr>
              <a:t>are similar (except for the high protein content of plasma)</a:t>
            </a:r>
          </a:p>
          <a:p>
            <a:pPr lvl="1" algn="just"/>
            <a:endParaRPr lang="en-US" b="1" dirty="0" smtClean="0">
              <a:solidFill>
                <a:srgbClr val="C00000"/>
              </a:solidFill>
            </a:endParaRPr>
          </a:p>
          <a:p>
            <a:pPr lvl="1" algn="just"/>
            <a:r>
              <a:rPr lang="en-US" b="1" dirty="0" smtClean="0">
                <a:solidFill>
                  <a:srgbClr val="C00000"/>
                </a:solidFill>
              </a:rPr>
              <a:t>Sodium </a:t>
            </a:r>
            <a:r>
              <a:rPr lang="en-US" b="1" dirty="0">
                <a:solidFill>
                  <a:srgbClr val="000000"/>
                </a:solidFill>
              </a:rPr>
              <a:t>is the chief </a:t>
            </a:r>
            <a:r>
              <a:rPr lang="en-US" b="1" dirty="0" err="1">
                <a:solidFill>
                  <a:srgbClr val="C00000"/>
                </a:solidFill>
              </a:rPr>
              <a:t>cation</a:t>
            </a:r>
            <a:endParaRPr lang="en-US" b="1" dirty="0">
              <a:solidFill>
                <a:srgbClr val="C00000"/>
              </a:solidFill>
            </a:endParaRPr>
          </a:p>
          <a:p>
            <a:pPr lvl="1" algn="just"/>
            <a:r>
              <a:rPr lang="en-US" b="1" dirty="0">
                <a:solidFill>
                  <a:srgbClr val="C00000"/>
                </a:solidFill>
              </a:rPr>
              <a:t>Chloride</a:t>
            </a:r>
            <a:r>
              <a:rPr lang="en-US" b="1" dirty="0">
                <a:solidFill>
                  <a:srgbClr val="000000"/>
                </a:solidFill>
              </a:rPr>
              <a:t> is the major </a:t>
            </a:r>
            <a:r>
              <a:rPr lang="en-US" b="1" dirty="0" smtClean="0">
                <a:solidFill>
                  <a:srgbClr val="C00000"/>
                </a:solidFill>
              </a:rPr>
              <a:t>anion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5980099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Intracellular fluid </a:t>
            </a:r>
            <a:r>
              <a:rPr lang="en-US" b="1" dirty="0" smtClean="0">
                <a:solidFill>
                  <a:srgbClr val="000000"/>
                </a:solidFill>
              </a:rPr>
              <a:t>has low sodium and chloride</a:t>
            </a:r>
          </a:p>
          <a:p>
            <a:pPr algn="just"/>
            <a:endParaRPr lang="en-US" b="1" dirty="0" smtClean="0">
              <a:solidFill>
                <a:srgbClr val="000000"/>
              </a:solidFill>
            </a:endParaRPr>
          </a:p>
          <a:p>
            <a:pPr lvl="1" algn="just"/>
            <a:r>
              <a:rPr lang="en-US" b="1" dirty="0" smtClean="0">
                <a:solidFill>
                  <a:srgbClr val="C00000"/>
                </a:solidFill>
              </a:rPr>
              <a:t>Potassium</a:t>
            </a:r>
            <a:r>
              <a:rPr lang="en-US" b="1" dirty="0" smtClean="0">
                <a:solidFill>
                  <a:srgbClr val="000000"/>
                </a:solidFill>
              </a:rPr>
              <a:t> is the chief </a:t>
            </a:r>
            <a:r>
              <a:rPr lang="en-US" b="1" dirty="0" err="1" smtClean="0">
                <a:solidFill>
                  <a:srgbClr val="C00000"/>
                </a:solidFill>
              </a:rPr>
              <a:t>cation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 algn="just"/>
            <a:r>
              <a:rPr lang="en-US" b="1" dirty="0" smtClean="0">
                <a:solidFill>
                  <a:srgbClr val="C00000"/>
                </a:solidFill>
              </a:rPr>
              <a:t>Phosphate</a:t>
            </a:r>
            <a:r>
              <a:rPr lang="en-US" b="1" dirty="0" smtClean="0">
                <a:solidFill>
                  <a:srgbClr val="000000"/>
                </a:solidFill>
              </a:rPr>
              <a:t> is the chief </a:t>
            </a:r>
            <a:r>
              <a:rPr lang="en-US" b="1" dirty="0" smtClean="0">
                <a:solidFill>
                  <a:srgbClr val="C00000"/>
                </a:solidFill>
              </a:rPr>
              <a:t>anion</a:t>
            </a:r>
          </a:p>
          <a:p>
            <a:pPr lvl="1" algn="just"/>
            <a:endParaRPr lang="en-US" b="1" dirty="0" smtClean="0">
              <a:solidFill>
                <a:srgbClr val="C00000"/>
              </a:solidFill>
            </a:endParaRPr>
          </a:p>
          <a:p>
            <a:pPr lvl="1" algn="just"/>
            <a:endParaRPr lang="en-US" b="1" dirty="0" smtClean="0">
              <a:solidFill>
                <a:srgbClr val="C00000"/>
              </a:solidFill>
            </a:endParaRPr>
          </a:p>
          <a:p>
            <a:pPr marL="346075" lvl="1" indent="-346075" algn="just">
              <a:buFont typeface="Arial" pitchFamily="34" charset="0"/>
              <a:buChar char="•"/>
            </a:pPr>
            <a:r>
              <a:rPr lang="en-US" b="1" dirty="0" smtClean="0"/>
              <a:t>Each compartment must have almost the same concentration of positive charge (</a:t>
            </a:r>
            <a:r>
              <a:rPr lang="en-US" b="1" dirty="0" err="1" smtClean="0"/>
              <a:t>cations</a:t>
            </a:r>
            <a:r>
              <a:rPr lang="en-US" b="1" dirty="0" smtClean="0"/>
              <a:t>) as of negative charge (anion).</a:t>
            </a:r>
            <a:endParaRPr lang="en-GB" b="1" dirty="0" smtClean="0"/>
          </a:p>
          <a:p>
            <a:pPr lvl="1" algn="just">
              <a:buNone/>
            </a:pPr>
            <a:r>
              <a:rPr lang="en-US" b="1" dirty="0" smtClean="0">
                <a:solidFill>
                  <a:srgbClr val="C00000"/>
                </a:solidFill>
              </a:rPr>
              <a:t>				(</a:t>
            </a:r>
            <a:r>
              <a:rPr lang="en-US" sz="3200" b="1" dirty="0" err="1" smtClean="0">
                <a:solidFill>
                  <a:srgbClr val="C00000"/>
                </a:solidFill>
              </a:rPr>
              <a:t>Electroneutrality</a:t>
            </a:r>
            <a:r>
              <a:rPr lang="en-US" sz="3200" b="1" dirty="0" smtClean="0">
                <a:solidFill>
                  <a:srgbClr val="C00000"/>
                </a:solidFill>
              </a:rPr>
              <a:t>)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 algn="just"/>
            <a:endParaRPr lang="en-US" b="1" dirty="0" smtClean="0">
              <a:solidFill>
                <a:srgbClr val="C00000"/>
              </a:solidFill>
            </a:endParaRP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02" name="Picture 2" descr="GUYTON 4-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350" y="260350"/>
            <a:ext cx="6192838" cy="6597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44686"/>
            <a:ext cx="8686800" cy="4778231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</a:rPr>
              <a:t>Hypokalemia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en-US" b="1" dirty="0" smtClean="0"/>
              <a:t>decrease in K concentration in the ECF. </a:t>
            </a:r>
          </a:p>
          <a:p>
            <a:pPr algn="l" rtl="0" eaLnBrk="1" hangingPunct="1">
              <a:buFontTx/>
              <a:buNone/>
            </a:pPr>
            <a:r>
              <a:rPr lang="en-US" b="1" dirty="0" smtClean="0"/>
              <a:t>1-2 </a:t>
            </a:r>
            <a:r>
              <a:rPr lang="en-US" b="1" dirty="0" err="1" smtClean="0"/>
              <a:t>mEq</a:t>
            </a:r>
            <a:r>
              <a:rPr lang="en-US" b="1" dirty="0" smtClean="0"/>
              <a:t>/L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Hyperkalemia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en-US" b="1" dirty="0" smtClean="0"/>
              <a:t>increase in K 60-100% above normal.</a:t>
            </a:r>
          </a:p>
          <a:p>
            <a:pPr algn="l" rtl="0" eaLnBrk="1" hangingPunct="1">
              <a:buFontTx/>
              <a:buNone/>
            </a:pP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065652"/>
            <a:ext cx="8686800" cy="3336298"/>
          </a:xfrm>
        </p:spPr>
        <p:txBody>
          <a:bodyPr>
            <a:normAutofit lnSpcReduction="10000"/>
          </a:bodyPr>
          <a:lstStyle/>
          <a:p>
            <a:pPr algn="l" rtl="0" eaLnBrk="1" hangingPunct="1">
              <a:buNone/>
            </a:pPr>
            <a:r>
              <a:rPr lang="en-US" sz="2800" b="1" dirty="0" err="1" smtClean="0">
                <a:solidFill>
                  <a:srgbClr val="C00000"/>
                </a:solidFill>
              </a:rPr>
              <a:t>Hypernatremia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</a:p>
          <a:p>
            <a:pPr algn="l" rtl="0" eaLnBrk="1" hangingPunct="1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	 </a:t>
            </a:r>
            <a:r>
              <a:rPr lang="en-US" sz="2800" b="1" i="1" dirty="0" smtClean="0"/>
              <a:t>increase</a:t>
            </a:r>
            <a:r>
              <a:rPr lang="en-US" sz="2800" b="1" dirty="0" smtClean="0"/>
              <a:t> in Na concentration in ECF.</a:t>
            </a:r>
          </a:p>
          <a:p>
            <a:pPr algn="l" rtl="0" eaLnBrk="1" hangingPunct="1">
              <a:buFontTx/>
              <a:buNone/>
            </a:pPr>
            <a:r>
              <a:rPr lang="en-US" sz="2400" b="1" dirty="0" smtClean="0"/>
              <a:t>  </a:t>
            </a:r>
          </a:p>
          <a:p>
            <a:pPr algn="l" rtl="0" eaLnBrk="1" hangingPunct="1"/>
            <a:endParaRPr lang="en-US" sz="2400" b="1" dirty="0" smtClean="0"/>
          </a:p>
          <a:p>
            <a:pPr algn="l" rtl="0" eaLnBrk="1" hangingPunct="1">
              <a:buNone/>
            </a:pPr>
            <a:r>
              <a:rPr lang="en-US" sz="2800" b="1" dirty="0" err="1" smtClean="0">
                <a:solidFill>
                  <a:srgbClr val="C00000"/>
                </a:solidFill>
              </a:rPr>
              <a:t>Hyponatremia</a:t>
            </a:r>
            <a:r>
              <a:rPr lang="en-US" sz="2800" b="1" dirty="0" smtClean="0">
                <a:solidFill>
                  <a:srgbClr val="C00000"/>
                </a:solidFill>
              </a:rPr>
              <a:t>: </a:t>
            </a:r>
          </a:p>
          <a:p>
            <a:pPr algn="l" rtl="0" eaLnBrk="1" hangingPunct="1"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	</a:t>
            </a:r>
            <a:r>
              <a:rPr lang="en-US" sz="2800" b="1" i="1" dirty="0" smtClean="0"/>
              <a:t>decrease</a:t>
            </a:r>
            <a:r>
              <a:rPr lang="en-US" sz="2800" b="1" dirty="0" smtClean="0"/>
              <a:t> in Na concentration in the ECF.</a:t>
            </a:r>
            <a:endParaRPr lang="en-US" sz="2400" b="1" dirty="0" smtClean="0"/>
          </a:p>
          <a:p>
            <a:pPr algn="l" rtl="0" eaLnBrk="1" hangingPunct="1">
              <a:buFontTx/>
              <a:buNone/>
            </a:pPr>
            <a:r>
              <a:rPr lang="en-US" sz="2400" b="1" dirty="0" smtClean="0"/>
              <a:t>   </a:t>
            </a:r>
            <a:endParaRPr lang="en-GB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828800" y="1371600"/>
            <a:ext cx="5943600" cy="3200400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8229600" cy="1143000"/>
          </a:xfrm>
        </p:spPr>
        <p:txBody>
          <a:bodyPr>
            <a:noAutofit/>
          </a:bodyPr>
          <a:lstStyle/>
          <a:p>
            <a:r>
              <a:rPr lang="ar-SA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الله يوفقن</a:t>
            </a:r>
            <a:endParaRPr lang="en-U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8288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>Lecture 3</a:t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6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Homeostasis</a:t>
            </a:r>
            <a:br>
              <a:rPr lang="en-US" sz="6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67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b="1" i="1" u="sng" dirty="0"/>
              <a:t>Fluid Compartments</a:t>
            </a:r>
          </a:p>
        </p:txBody>
      </p:sp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2" cstate="print"/>
          <a:srcRect b="4414"/>
          <a:stretch>
            <a:fillRect/>
          </a:stretch>
        </p:blipFill>
        <p:spPr bwMode="auto">
          <a:xfrm>
            <a:off x="106491" y="838200"/>
            <a:ext cx="9037510" cy="5867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953000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Physiology is one of the cornerstones of medicine.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b="1" dirty="0" smtClean="0">
                <a:solidFill>
                  <a:schemeClr val="tx1"/>
                </a:solidFill>
              </a:rPr>
              <a:t>Physiology </a:t>
            </a:r>
            <a:r>
              <a:rPr lang="en-US" sz="2400" b="1" dirty="0">
                <a:solidFill>
                  <a:schemeClr val="tx1"/>
                </a:solidFill>
              </a:rPr>
              <a:t>is the study of </a:t>
            </a:r>
            <a:r>
              <a:rPr lang="en-US" sz="2400" b="1" u="sng" dirty="0">
                <a:solidFill>
                  <a:srgbClr val="FF0000"/>
                </a:solidFill>
              </a:rPr>
              <a:t>how the body </a:t>
            </a:r>
            <a:r>
              <a:rPr lang="en-US" sz="2400" b="1" u="sng" dirty="0" smtClean="0">
                <a:solidFill>
                  <a:srgbClr val="FF0000"/>
                </a:solidFill>
              </a:rPr>
              <a:t>works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the ways in which </a:t>
            </a:r>
            <a:r>
              <a:rPr lang="en-US" sz="2400" b="1" dirty="0" smtClean="0">
                <a:solidFill>
                  <a:schemeClr val="tx1"/>
                </a:solidFill>
              </a:rPr>
              <a:t>cells, organs </a:t>
            </a:r>
            <a:r>
              <a:rPr lang="en-US" sz="2400" b="1" dirty="0">
                <a:solidFill>
                  <a:schemeClr val="tx1"/>
                </a:solidFill>
              </a:rPr>
              <a:t>and the whole body functions, and how these functions are </a:t>
            </a:r>
            <a:r>
              <a:rPr lang="en-US" sz="2400" b="1" dirty="0" smtClean="0">
                <a:solidFill>
                  <a:schemeClr val="tx1"/>
                </a:solidFill>
              </a:rPr>
              <a:t>maintained in </a:t>
            </a:r>
            <a:r>
              <a:rPr lang="en-US" sz="2400" b="1" dirty="0">
                <a:solidFill>
                  <a:schemeClr val="tx1"/>
                </a:solidFill>
              </a:rPr>
              <a:t>a changing environment.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b="1" i="1" dirty="0" smtClean="0">
                <a:solidFill>
                  <a:schemeClr val="tx1"/>
                </a:solidFill>
              </a:rPr>
              <a:t>Cellular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physiology is </a:t>
            </a:r>
            <a:r>
              <a:rPr lang="en-US" sz="2400" b="1" dirty="0" smtClean="0">
                <a:solidFill>
                  <a:schemeClr val="tx1"/>
                </a:solidFill>
              </a:rPr>
              <a:t>the study </a:t>
            </a:r>
            <a:r>
              <a:rPr lang="en-US" sz="2400" b="1" dirty="0">
                <a:solidFill>
                  <a:schemeClr val="tx1"/>
                </a:solidFill>
              </a:rPr>
              <a:t>of the cellular components that primarily determines organ function.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b="1" i="1" dirty="0" smtClean="0">
                <a:solidFill>
                  <a:schemeClr val="tx1"/>
                </a:solidFill>
              </a:rPr>
              <a:t>Systems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physiology is the study of the coordinated and networked </a:t>
            </a:r>
            <a:r>
              <a:rPr lang="en-US" sz="2400" b="1" dirty="0" smtClean="0">
                <a:solidFill>
                  <a:schemeClr val="tx1"/>
                </a:solidFill>
              </a:rPr>
              <a:t>processes that </a:t>
            </a:r>
            <a:r>
              <a:rPr lang="en-US" sz="2400" b="1" dirty="0">
                <a:solidFill>
                  <a:schemeClr val="tx1"/>
                </a:solidFill>
              </a:rPr>
              <a:t>determine whole body function and adaption to change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480131"/>
          </a:xfrm>
        </p:spPr>
        <p:txBody>
          <a:bodyPr>
            <a:normAutofit fontScale="90000"/>
          </a:bodyPr>
          <a:lstStyle/>
          <a:p>
            <a:endParaRPr lang="en-US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143000"/>
            <a:ext cx="8382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Ion fluxes are restricted and move selectively by</a:t>
            </a:r>
          </a:p>
          <a:p>
            <a:r>
              <a:rPr lang="en-US" sz="2800" dirty="0" smtClean="0"/>
              <a:t>active transport.</a:t>
            </a:r>
          </a:p>
          <a:p>
            <a:endParaRPr lang="en-US" sz="2800" dirty="0" smtClean="0"/>
          </a:p>
          <a:p>
            <a:r>
              <a:rPr lang="en-US" sz="2800" dirty="0" smtClean="0"/>
              <a:t>• Nutrients, respiratory gases, and wastes move</a:t>
            </a:r>
          </a:p>
          <a:p>
            <a:r>
              <a:rPr lang="en-US" sz="2800" dirty="0" err="1" smtClean="0"/>
              <a:t>Unidirectionally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• Plasma is the only fluid that circulates throughout</a:t>
            </a:r>
          </a:p>
          <a:p>
            <a:r>
              <a:rPr lang="en-US" sz="2800" dirty="0" smtClean="0"/>
              <a:t>the body and links external and internal</a:t>
            </a:r>
          </a:p>
          <a:p>
            <a:r>
              <a:rPr lang="en-US" sz="2800" dirty="0" smtClean="0"/>
              <a:t>Environments</a:t>
            </a:r>
          </a:p>
          <a:p>
            <a:endParaRPr lang="en-US" sz="2800" dirty="0" smtClean="0"/>
          </a:p>
          <a:p>
            <a:r>
              <a:rPr lang="en-US" sz="2800" dirty="0" smtClean="0"/>
              <a:t>• </a:t>
            </a:r>
            <a:r>
              <a:rPr lang="en-US" sz="2800" dirty="0" err="1" smtClean="0"/>
              <a:t>Osmolalities</a:t>
            </a:r>
            <a:r>
              <a:rPr lang="en-US" sz="2800" dirty="0" smtClean="0"/>
              <a:t> of all body fluids are equal; changes</a:t>
            </a:r>
          </a:p>
          <a:p>
            <a:r>
              <a:rPr lang="en-US" sz="2800" dirty="0" smtClean="0"/>
              <a:t>in solute concentrations are quickly followed by</a:t>
            </a:r>
          </a:p>
          <a:p>
            <a:r>
              <a:rPr lang="en-US" sz="2800" dirty="0" smtClean="0"/>
              <a:t>osmotic changes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990600" y="3048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/>
              <a:t>Extracellular and Intracellular Fluids</a:t>
            </a:r>
            <a:endParaRPr lang="en-US" sz="3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6781800" cy="641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2400" y="6324600"/>
            <a:ext cx="3667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Continuous exchange of Body Fluids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Mechanisms for Movement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2445121"/>
            <a:ext cx="8229600" cy="2234458"/>
          </a:xfrm>
        </p:spPr>
        <p:txBody>
          <a:bodyPr>
            <a:normAutofit lnSpcReduction="10000"/>
          </a:bodyPr>
          <a:lstStyle/>
          <a:p>
            <a:pPr marL="609600" indent="-609600"/>
            <a:r>
              <a:rPr lang="en-US" b="1" dirty="0"/>
              <a:t>3 general mechanisms:</a:t>
            </a:r>
          </a:p>
          <a:p>
            <a:pPr marL="609600" indent="-609600">
              <a:buFontTx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simple diffusion (passive)</a:t>
            </a:r>
          </a:p>
          <a:p>
            <a:pPr marL="609600" indent="-609600">
              <a:buFontTx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Facilitated transport (passive)</a:t>
            </a:r>
          </a:p>
          <a:p>
            <a:pPr marL="609600" indent="-609600">
              <a:buFontTx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Active </a:t>
            </a:r>
            <a:r>
              <a:rPr lang="en-US" b="1" dirty="0" smtClean="0">
                <a:solidFill>
                  <a:srgbClr val="C00000"/>
                </a:solidFill>
              </a:rPr>
              <a:t>transport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2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2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2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2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2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2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2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2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62" grpId="0" autoUpdateAnimBg="0"/>
      <p:bldP spid="55296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75713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osmosis</a:t>
            </a:r>
            <a:endParaRPr lang="en-GB" sz="4800" dirty="0"/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470078"/>
            <a:ext cx="8229600" cy="2457596"/>
          </a:xfrm>
        </p:spPr>
        <p:txBody>
          <a:bodyPr/>
          <a:lstStyle/>
          <a:p>
            <a:pPr algn="just"/>
            <a:r>
              <a:rPr lang="en-US" b="1" dirty="0" smtClean="0"/>
              <a:t>Net </a:t>
            </a:r>
            <a:r>
              <a:rPr lang="en-US" b="1" dirty="0"/>
              <a:t>diffusion of water from a region of </a:t>
            </a:r>
            <a:r>
              <a:rPr lang="en-US" b="1" dirty="0">
                <a:solidFill>
                  <a:srgbClr val="C00000"/>
                </a:solidFill>
              </a:rPr>
              <a:t>high water </a:t>
            </a:r>
            <a:r>
              <a:rPr lang="en-US" b="1" dirty="0"/>
              <a:t>concentration to region of </a:t>
            </a:r>
            <a:r>
              <a:rPr lang="en-US" b="1" dirty="0">
                <a:solidFill>
                  <a:srgbClr val="C00000"/>
                </a:solidFill>
              </a:rPr>
              <a:t>low water </a:t>
            </a:r>
            <a:r>
              <a:rPr lang="en-US" b="1" dirty="0"/>
              <a:t>concentration.</a:t>
            </a:r>
          </a:p>
          <a:p>
            <a:pPr algn="just"/>
            <a:endParaRPr lang="en-US" b="1" dirty="0"/>
          </a:p>
          <a:p>
            <a:pPr algn="just">
              <a:buFont typeface="Times New Roman" pitchFamily="18" charset="0"/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2031325"/>
          </a:xfrm>
        </p:spPr>
        <p:txBody>
          <a:bodyPr>
            <a:normAutofit fontScale="90000"/>
          </a:bodyPr>
          <a:lstStyle/>
          <a:p>
            <a:pPr algn="just" rtl="0" eaLnBrk="1" hangingPunct="1"/>
            <a:r>
              <a:rPr lang="en-US" sz="3500" b="1" dirty="0" smtClean="0">
                <a:solidFill>
                  <a:srgbClr val="C00000"/>
                </a:solidFill>
              </a:rPr>
              <a:t>Osmotic equilibrium is maintained between intracellular and extracellular fluids:</a:t>
            </a:r>
            <a:r>
              <a:rPr lang="en-GB" sz="3500" b="1" dirty="0" smtClean="0">
                <a:solidFill>
                  <a:srgbClr val="C00000"/>
                </a:solidFill>
              </a:rPr>
              <a:t/>
            </a:r>
            <a:br>
              <a:rPr lang="en-GB" sz="3500" b="1" dirty="0" smtClean="0">
                <a:solidFill>
                  <a:srgbClr val="C00000"/>
                </a:solidFill>
              </a:rPr>
            </a:br>
            <a:endParaRPr lang="en-GB" sz="3500" b="1" dirty="0" smtClean="0">
              <a:solidFill>
                <a:srgbClr val="C0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62573"/>
            <a:ext cx="8686800" cy="3342453"/>
          </a:xfrm>
        </p:spPr>
        <p:txBody>
          <a:bodyPr/>
          <a:lstStyle/>
          <a:p>
            <a:pPr algn="just" rtl="0" eaLnBrk="1" hangingPunct="1"/>
            <a:endParaRPr lang="en-US" sz="2400" b="1" dirty="0" smtClean="0"/>
          </a:p>
          <a:p>
            <a:pPr algn="just" rtl="0" eaLnBrk="1" hangingPunct="1"/>
            <a:r>
              <a:rPr lang="en-US" sz="2400" b="1" dirty="0" smtClean="0">
                <a:solidFill>
                  <a:srgbClr val="C00000"/>
                </a:solidFill>
              </a:rPr>
              <a:t>Small</a:t>
            </a:r>
            <a:r>
              <a:rPr lang="en-US" sz="2400" b="1" dirty="0" smtClean="0"/>
              <a:t> changes in concentration of  </a:t>
            </a:r>
            <a:r>
              <a:rPr lang="en-US" sz="2400" b="1" dirty="0" smtClean="0">
                <a:solidFill>
                  <a:srgbClr val="C00000"/>
                </a:solidFill>
              </a:rPr>
              <a:t>solutes</a:t>
            </a:r>
            <a:r>
              <a:rPr lang="en-US" sz="2400" b="1" dirty="0" smtClean="0"/>
              <a:t> in the extracellular fluid can cause </a:t>
            </a:r>
            <a:r>
              <a:rPr lang="en-US" sz="2400" b="1" dirty="0" smtClean="0">
                <a:solidFill>
                  <a:srgbClr val="C00000"/>
                </a:solidFill>
              </a:rPr>
              <a:t>tremendous</a:t>
            </a:r>
            <a:r>
              <a:rPr lang="en-US" sz="2400" b="1" dirty="0" smtClean="0"/>
              <a:t> change in cell volume.</a:t>
            </a:r>
          </a:p>
          <a:p>
            <a:pPr algn="just" rtl="0" eaLnBrk="1" hangingPunct="1"/>
            <a:endParaRPr lang="en-US" sz="2400" b="1" dirty="0" smtClean="0"/>
          </a:p>
          <a:p>
            <a:pPr algn="just" rtl="0" eaLnBrk="1" hangingPunct="1"/>
            <a:r>
              <a:rPr lang="en-US" sz="2400" b="1" dirty="0" smtClean="0"/>
              <a:t>Intracellular </a:t>
            </a:r>
            <a:r>
              <a:rPr lang="en-US" sz="2400" b="1" dirty="0" err="1" smtClean="0">
                <a:solidFill>
                  <a:srgbClr val="C00000"/>
                </a:solidFill>
              </a:rPr>
              <a:t>osmolarity</a:t>
            </a:r>
            <a:r>
              <a:rPr lang="en-US" sz="2400" b="1" dirty="0" smtClean="0"/>
              <a:t>  = extracellular </a:t>
            </a:r>
            <a:r>
              <a:rPr lang="en-US" sz="2400" b="1" dirty="0" err="1" smtClean="0">
                <a:solidFill>
                  <a:srgbClr val="C00000"/>
                </a:solidFill>
              </a:rPr>
              <a:t>osmolarity</a:t>
            </a:r>
            <a:r>
              <a:rPr lang="en-US" sz="2400" b="1" dirty="0" smtClean="0">
                <a:solidFill>
                  <a:srgbClr val="C00000"/>
                </a:solidFill>
              </a:rPr>
              <a:t> .</a:t>
            </a:r>
          </a:p>
          <a:p>
            <a:pPr algn="just" rtl="0" eaLnBrk="1" hangingPunct="1"/>
            <a:r>
              <a:rPr lang="en-US" sz="2400" b="1" dirty="0" smtClean="0"/>
              <a:t>≈ 300 </a:t>
            </a:r>
            <a:r>
              <a:rPr lang="en-US" sz="2400" b="1" dirty="0" err="1" smtClean="0"/>
              <a:t>mosm</a:t>
            </a:r>
            <a:r>
              <a:rPr lang="en-US" sz="2400" b="1" dirty="0" smtClean="0"/>
              <a:t>/L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2667000" cy="914400"/>
          </a:xfrm>
        </p:spPr>
        <p:txBody>
          <a:bodyPr/>
          <a:lstStyle/>
          <a:p>
            <a:r>
              <a:rPr lang="en-US" dirty="0"/>
              <a:t>Osmosis</a:t>
            </a:r>
          </a:p>
        </p:txBody>
      </p:sp>
      <p:graphicFrame>
        <p:nvGraphicFramePr>
          <p:cNvPr id="555011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667000" y="304800"/>
          <a:ext cx="4799013" cy="6316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Photo Editor Photo" r:id="rId3" imgW="2828571" imgH="3723810" progId="">
                  <p:embed/>
                </p:oleObj>
              </mc:Choice>
              <mc:Fallback>
                <p:oleObj name="Photo Editor Photo" r:id="rId3" imgW="2828571" imgH="372381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04800"/>
                        <a:ext cx="4799013" cy="63167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ChangeArrowheads="1"/>
          </p:cNvSpPr>
          <p:nvPr/>
        </p:nvSpPr>
        <p:spPr bwMode="auto">
          <a:xfrm>
            <a:off x="3059113" y="1273175"/>
            <a:ext cx="3073400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35" name="Rectangle 3"/>
          <p:cNvSpPr>
            <a:spLocks noChangeArrowheads="1"/>
          </p:cNvSpPr>
          <p:nvPr/>
        </p:nvSpPr>
        <p:spPr bwMode="auto">
          <a:xfrm>
            <a:off x="53975" y="1273175"/>
            <a:ext cx="6054725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36" name="Rectangle 4"/>
          <p:cNvSpPr>
            <a:spLocks noChangeArrowheads="1"/>
          </p:cNvSpPr>
          <p:nvPr/>
        </p:nvSpPr>
        <p:spPr bwMode="auto">
          <a:xfrm>
            <a:off x="53975" y="1273175"/>
            <a:ext cx="9013825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56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388" y="3354388"/>
            <a:ext cx="2743200" cy="3314700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195638" y="1387475"/>
            <a:ext cx="2806700" cy="2184400"/>
            <a:chOff x="123" y="874"/>
            <a:chExt cx="1768" cy="1376"/>
          </a:xfrm>
        </p:grpSpPr>
        <p:pic>
          <p:nvPicPr>
            <p:cNvPr id="556039" name="Picture 7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ltGray">
            <a:xfrm>
              <a:off x="123" y="874"/>
              <a:ext cx="1768" cy="1376"/>
            </a:xfrm>
            <a:prstGeom prst="rect">
              <a:avLst/>
            </a:prstGeom>
            <a:noFill/>
          </p:spPr>
        </p:pic>
        <p:sp>
          <p:nvSpPr>
            <p:cNvPr id="556040" name="Rectangle 8"/>
            <p:cNvSpPr>
              <a:spLocks noChangeArrowheads="1"/>
            </p:cNvSpPr>
            <p:nvPr/>
          </p:nvSpPr>
          <p:spPr bwMode="ltGray">
            <a:xfrm>
              <a:off x="552" y="966"/>
              <a:ext cx="854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Normal RBCs</a:t>
              </a:r>
            </a:p>
          </p:txBody>
        </p:sp>
        <p:pic>
          <p:nvPicPr>
            <p:cNvPr id="556041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ltGray">
            <a:xfrm>
              <a:off x="341" y="1845"/>
              <a:ext cx="864" cy="296"/>
            </a:xfrm>
            <a:prstGeom prst="rect">
              <a:avLst/>
            </a:prstGeom>
            <a:noFill/>
          </p:spPr>
        </p:pic>
      </p:grpSp>
      <p:sp>
        <p:nvSpPr>
          <p:cNvPr id="556042" name="Rectangle 10"/>
          <p:cNvSpPr>
            <a:spLocks noChangeArrowheads="1"/>
          </p:cNvSpPr>
          <p:nvPr/>
        </p:nvSpPr>
        <p:spPr bwMode="auto">
          <a:xfrm>
            <a:off x="3435350" y="3571875"/>
            <a:ext cx="2362200" cy="3635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Isotonic Solution</a:t>
            </a:r>
          </a:p>
        </p:txBody>
      </p:sp>
      <p:sp>
        <p:nvSpPr>
          <p:cNvPr id="55604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Osmosis</a:t>
            </a:r>
          </a:p>
        </p:txBody>
      </p:sp>
      <p:pic>
        <p:nvPicPr>
          <p:cNvPr id="55604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3525" y="3376613"/>
            <a:ext cx="2743200" cy="3314700"/>
          </a:xfrm>
          <a:prstGeom prst="rect">
            <a:avLst/>
          </a:prstGeom>
          <a:noFill/>
        </p:spPr>
      </p:pic>
      <p:pic>
        <p:nvPicPr>
          <p:cNvPr id="556045" name="Picture 13"/>
          <p:cNvPicPr>
            <a:picLocks noChangeAspect="1" noChangeArrowheads="1"/>
          </p:cNvPicPr>
          <p:nvPr/>
        </p:nvPicPr>
        <p:blipFill>
          <a:blip r:embed="rId7" cstate="print"/>
          <a:srcRect b="3017"/>
          <a:stretch>
            <a:fillRect/>
          </a:stretch>
        </p:blipFill>
        <p:spPr bwMode="auto">
          <a:xfrm>
            <a:off x="6215063" y="3476625"/>
            <a:ext cx="2768600" cy="3214688"/>
          </a:xfrm>
          <a:prstGeom prst="rect">
            <a:avLst/>
          </a:prstGeom>
          <a:noFill/>
        </p:spPr>
      </p:pic>
      <p:sp>
        <p:nvSpPr>
          <p:cNvPr id="556046" name="Rectangle 14"/>
          <p:cNvSpPr>
            <a:spLocks noChangeArrowheads="1"/>
          </p:cNvSpPr>
          <p:nvPr/>
        </p:nvSpPr>
        <p:spPr bwMode="auto">
          <a:xfrm>
            <a:off x="3597275" y="6007100"/>
            <a:ext cx="2012950" cy="4159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Equal movement of water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into and out of cells</a:t>
            </a:r>
          </a:p>
        </p:txBody>
      </p:sp>
      <p:sp>
        <p:nvSpPr>
          <p:cNvPr id="556047" name="Rectangle 15"/>
          <p:cNvSpPr>
            <a:spLocks noChangeArrowheads="1"/>
          </p:cNvSpPr>
          <p:nvPr/>
        </p:nvSpPr>
        <p:spPr bwMode="auto">
          <a:xfrm>
            <a:off x="890588" y="6029325"/>
            <a:ext cx="1370568" cy="41857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Net movement of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water out of cells</a:t>
            </a:r>
          </a:p>
        </p:txBody>
      </p:sp>
      <p:sp>
        <p:nvSpPr>
          <p:cNvPr id="556048" name="Rectangle 16"/>
          <p:cNvSpPr>
            <a:spLocks noChangeArrowheads="1"/>
          </p:cNvSpPr>
          <p:nvPr/>
        </p:nvSpPr>
        <p:spPr bwMode="auto">
          <a:xfrm>
            <a:off x="6950075" y="6140450"/>
            <a:ext cx="1347788" cy="4159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Net movement of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water into cells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44475" y="1387475"/>
            <a:ext cx="2794000" cy="2171700"/>
            <a:chOff x="2017" y="874"/>
            <a:chExt cx="1760" cy="1368"/>
          </a:xfrm>
        </p:grpSpPr>
        <p:pic>
          <p:nvPicPr>
            <p:cNvPr id="556050" name="Picture 18"/>
            <p:cNvPicPr>
              <a:picLocks noChangeAspect="1"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ltGray">
            <a:xfrm>
              <a:off x="2017" y="874"/>
              <a:ext cx="1760" cy="1368"/>
            </a:xfrm>
            <a:prstGeom prst="rect">
              <a:avLst/>
            </a:prstGeom>
            <a:noFill/>
          </p:spPr>
        </p:pic>
        <p:sp>
          <p:nvSpPr>
            <p:cNvPr id="556051" name="Rectangle 19"/>
            <p:cNvSpPr>
              <a:spLocks noChangeArrowheads="1"/>
            </p:cNvSpPr>
            <p:nvPr/>
          </p:nvSpPr>
          <p:spPr bwMode="ltGray">
            <a:xfrm>
              <a:off x="2043" y="883"/>
              <a:ext cx="994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Shriveled</a:t>
              </a:r>
              <a:r>
                <a:rPr lang="en-US" sz="2000" b="1" i="0" dirty="0">
                  <a:solidFill>
                    <a:schemeClr val="tx2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RBCs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197600" y="1387475"/>
            <a:ext cx="2806700" cy="2171700"/>
            <a:chOff x="3904" y="874"/>
            <a:chExt cx="1768" cy="1368"/>
          </a:xfrm>
        </p:grpSpPr>
        <p:pic>
          <p:nvPicPr>
            <p:cNvPr id="556053" name="Picture 21"/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</a:blip>
            <a:srcRect/>
            <a:stretch>
              <a:fillRect/>
            </a:stretch>
          </p:blipFill>
          <p:spPr bwMode="ltGray">
            <a:xfrm>
              <a:off x="3904" y="874"/>
              <a:ext cx="1768" cy="1368"/>
            </a:xfrm>
            <a:prstGeom prst="rect">
              <a:avLst/>
            </a:prstGeom>
            <a:noFill/>
          </p:spPr>
        </p:pic>
        <p:sp>
          <p:nvSpPr>
            <p:cNvPr id="556054" name="Rectangle 22"/>
            <p:cNvSpPr>
              <a:spLocks noChangeArrowheads="1"/>
            </p:cNvSpPr>
            <p:nvPr/>
          </p:nvSpPr>
          <p:spPr bwMode="ltGray">
            <a:xfrm>
              <a:off x="3940" y="2038"/>
              <a:ext cx="898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Swollen RBCs</a:t>
              </a:r>
            </a:p>
          </p:txBody>
        </p:sp>
      </p:grpSp>
      <p:sp>
        <p:nvSpPr>
          <p:cNvPr id="556055" name="Rectangle 23"/>
          <p:cNvSpPr>
            <a:spLocks noChangeArrowheads="1"/>
          </p:cNvSpPr>
          <p:nvPr/>
        </p:nvSpPr>
        <p:spPr bwMode="auto">
          <a:xfrm>
            <a:off x="232552" y="3570517"/>
            <a:ext cx="2794035" cy="36625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Hypertonic Solution</a:t>
            </a:r>
          </a:p>
        </p:txBody>
      </p:sp>
      <p:sp>
        <p:nvSpPr>
          <p:cNvPr id="556056" name="Rectangle 24"/>
          <p:cNvSpPr>
            <a:spLocks noChangeArrowheads="1"/>
          </p:cNvSpPr>
          <p:nvPr/>
        </p:nvSpPr>
        <p:spPr bwMode="auto">
          <a:xfrm>
            <a:off x="6254750" y="3571875"/>
            <a:ext cx="2670175" cy="3635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Hypotonic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56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5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56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556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6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55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556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5" grpId="0" animBg="1"/>
      <p:bldP spid="556036" grpId="0" animBg="1"/>
      <p:bldP spid="556046" grpId="0" autoUpdateAnimBg="0"/>
      <p:bldP spid="556047" grpId="0" autoUpdateAnimBg="0"/>
      <p:bldP spid="556048" grpId="0" autoUpdateAnimBg="0"/>
      <p:bldP spid="556055" grpId="0" autoUpdateAnimBg="0"/>
      <p:bldP spid="556056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701731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Osmosis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61331"/>
            <a:ext cx="8337550" cy="5886227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If </a:t>
            </a:r>
            <a:r>
              <a:rPr lang="en-US" sz="3000" b="1" u="sng" dirty="0"/>
              <a:t>environment</a:t>
            </a:r>
            <a:r>
              <a:rPr lang="en-US" sz="3000" b="1" dirty="0"/>
              <a:t> is: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sz="3000" b="1" u="sng" dirty="0">
                <a:solidFill>
                  <a:srgbClr val="C00000"/>
                </a:solidFill>
              </a:rPr>
              <a:t>Hypertonic</a:t>
            </a:r>
            <a:r>
              <a:rPr lang="en-US" sz="3000" b="1" dirty="0">
                <a:solidFill>
                  <a:srgbClr val="C00000"/>
                </a:solidFill>
              </a:rPr>
              <a:t>: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MORE SOLUTES outside cell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MORE WATER IN CELL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over time, cell</a:t>
            </a:r>
            <a:r>
              <a:rPr lang="en-US" sz="3000" b="1" dirty="0">
                <a:solidFill>
                  <a:srgbClr val="C00000"/>
                </a:solidFill>
              </a:rPr>
              <a:t> </a:t>
            </a:r>
            <a:r>
              <a:rPr lang="en-US" sz="3000" b="1" u="sng" dirty="0">
                <a:solidFill>
                  <a:srgbClr val="C00000"/>
                </a:solidFill>
              </a:rPr>
              <a:t>loses</a:t>
            </a:r>
            <a:r>
              <a:rPr lang="en-US" sz="3000" b="1" dirty="0">
                <a:solidFill>
                  <a:srgbClr val="C00000"/>
                </a:solidFill>
              </a:rPr>
              <a:t> </a:t>
            </a:r>
            <a:r>
              <a:rPr lang="en-US" sz="3000" b="1" dirty="0"/>
              <a:t>water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endParaRPr lang="en-US" sz="3000" b="1" u="sng" dirty="0" smtClean="0">
              <a:solidFill>
                <a:srgbClr val="C00000"/>
              </a:solidFill>
            </a:endParaRP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sz="3000" b="1" u="sng" dirty="0" smtClean="0">
                <a:solidFill>
                  <a:srgbClr val="C00000"/>
                </a:solidFill>
              </a:rPr>
              <a:t>Isotonic</a:t>
            </a:r>
            <a:r>
              <a:rPr lang="en-US" sz="3000" b="1" dirty="0">
                <a:solidFill>
                  <a:srgbClr val="C00000"/>
                </a:solidFill>
              </a:rPr>
              <a:t>: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</a:t>
            </a:r>
            <a:r>
              <a:rPr lang="en-US" sz="3000" b="1" dirty="0" smtClean="0"/>
              <a:t>same </a:t>
            </a:r>
            <a:endParaRPr lang="en-US" sz="3000" b="1" dirty="0"/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 No change in cell volume</a:t>
            </a: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endParaRPr lang="en-US" sz="3000" b="1" u="sng" dirty="0" smtClean="0">
              <a:solidFill>
                <a:srgbClr val="C00000"/>
              </a:solidFill>
            </a:endParaRPr>
          </a:p>
          <a:p>
            <a:pPr lvl="1">
              <a:lnSpc>
                <a:spcPct val="75000"/>
              </a:lnSpc>
              <a:spcBef>
                <a:spcPct val="10000"/>
              </a:spcBef>
            </a:pPr>
            <a:r>
              <a:rPr lang="en-US" sz="3000" b="1" u="sng" dirty="0" smtClean="0">
                <a:solidFill>
                  <a:srgbClr val="C00000"/>
                </a:solidFill>
              </a:rPr>
              <a:t>Hypotonic</a:t>
            </a:r>
            <a:r>
              <a:rPr lang="en-US" sz="3000" b="1" dirty="0">
                <a:solidFill>
                  <a:srgbClr val="C00000"/>
                </a:solidFill>
              </a:rPr>
              <a:t>: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LESS SOLUTES outside cell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LESS WATER IN CELL, more solutes in cell.</a:t>
            </a:r>
          </a:p>
          <a:p>
            <a:pPr marL="1085850" lvl="2">
              <a:lnSpc>
                <a:spcPct val="75000"/>
              </a:lnSpc>
              <a:spcBef>
                <a:spcPct val="10000"/>
              </a:spcBef>
            </a:pPr>
            <a:r>
              <a:rPr lang="en-US" sz="3000" b="1" dirty="0"/>
              <a:t> over time, cell </a:t>
            </a:r>
            <a:r>
              <a:rPr lang="en-US" sz="3000" b="1" u="sng" dirty="0">
                <a:solidFill>
                  <a:srgbClr val="C00000"/>
                </a:solidFill>
              </a:rPr>
              <a:t>gains</a:t>
            </a:r>
            <a:r>
              <a:rPr lang="en-US" sz="3000" b="1" dirty="0"/>
              <a:t>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78205"/>
            <a:ext cx="8229600" cy="5903154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C00000"/>
                </a:solidFill>
              </a:rPr>
              <a:t>Isotonic solution :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                           - (not swell or shrink )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                           -  0.9% solution of sodium 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                              chloride or 5% glucose 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                           - same in and out 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Hypotonic solution :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/>
              <a:t>                           - (swelling)    0.9%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/>
              <a:t>                           - in is higher than out 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dirty="0" smtClean="0"/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C00000"/>
                </a:solidFill>
              </a:rPr>
              <a:t>Hypertonic solution :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/>
              <a:t>                           - (shrink)     0.9%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/>
              <a:t>                           - out is higher than  in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5143504" y="3643314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 flipV="1">
            <a:off x="4929190" y="5357826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3810000" y="2971800"/>
            <a:ext cx="1524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3657600" y="4572000"/>
            <a:ext cx="1524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12003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Glucose and other solutions administered for nutritive purposes</a:t>
            </a: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55429"/>
            <a:ext cx="8686800" cy="495674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/>
              <a:t>People who can not take adequate amount of food.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/>
              <a:t>Slowly.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/>
              <a:t>Prepared in isotonic solution. </a:t>
            </a:r>
          </a:p>
          <a:p>
            <a:pPr algn="l" rtl="0" eaLnBrk="1" hangingPunct="1">
              <a:lnSpc>
                <a:spcPct val="90000"/>
              </a:lnSpc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02" name="Picture 2"/>
          <p:cNvPicPr>
            <a:picLocks noChangeAspect="1" noChangeArrowheads="1"/>
          </p:cNvPicPr>
          <p:nvPr/>
        </p:nvPicPr>
        <p:blipFill>
          <a:blip r:embed="rId2" cstate="print"/>
          <a:srcRect b="3404"/>
          <a:stretch>
            <a:fillRect/>
          </a:stretch>
        </p:blipFill>
        <p:spPr bwMode="auto">
          <a:xfrm>
            <a:off x="762000" y="762000"/>
            <a:ext cx="7469188" cy="5938838"/>
          </a:xfrm>
          <a:prstGeom prst="rect">
            <a:avLst/>
          </a:prstGeom>
          <a:noFill/>
        </p:spPr>
      </p:pic>
      <p:sp>
        <p:nvSpPr>
          <p:cNvPr id="512003" name="Rectangle 3"/>
          <p:cNvSpPr>
            <a:spLocks noChangeArrowheads="1"/>
          </p:cNvSpPr>
          <p:nvPr/>
        </p:nvSpPr>
        <p:spPr bwMode="auto">
          <a:xfrm>
            <a:off x="4772025" y="2417763"/>
            <a:ext cx="16700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Chemical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Atoms combine to form molecules</a:t>
            </a:r>
            <a:endParaRPr lang="en-US" sz="1200" b="1">
              <a:latin typeface="Arial" charset="0"/>
            </a:endParaRPr>
          </a:p>
        </p:txBody>
      </p:sp>
      <p:sp>
        <p:nvSpPr>
          <p:cNvPr id="512004" name="Oval 4"/>
          <p:cNvSpPr>
            <a:spLocks noChangeArrowheads="1"/>
          </p:cNvSpPr>
          <p:nvPr/>
        </p:nvSpPr>
        <p:spPr bwMode="auto">
          <a:xfrm>
            <a:off x="4625975" y="2462213"/>
            <a:ext cx="195263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1</a:t>
            </a:r>
          </a:p>
        </p:txBody>
      </p:sp>
      <p:sp>
        <p:nvSpPr>
          <p:cNvPr id="512005" name="Oval 5"/>
          <p:cNvSpPr>
            <a:spLocks noChangeArrowheads="1"/>
          </p:cNvSpPr>
          <p:nvPr/>
        </p:nvSpPr>
        <p:spPr bwMode="auto">
          <a:xfrm>
            <a:off x="1225550" y="1771650"/>
            <a:ext cx="193675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2</a:t>
            </a:r>
            <a:endParaRPr lang="en-US" sz="1200" i="0"/>
          </a:p>
        </p:txBody>
      </p:sp>
      <p:sp>
        <p:nvSpPr>
          <p:cNvPr id="512006" name="Oval 6"/>
          <p:cNvSpPr>
            <a:spLocks noChangeArrowheads="1"/>
          </p:cNvSpPr>
          <p:nvPr/>
        </p:nvSpPr>
        <p:spPr bwMode="auto">
          <a:xfrm>
            <a:off x="1035050" y="3522663"/>
            <a:ext cx="196850" cy="198437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3</a:t>
            </a:r>
            <a:endParaRPr lang="en-US" sz="1200" i="0"/>
          </a:p>
        </p:txBody>
      </p:sp>
      <p:sp>
        <p:nvSpPr>
          <p:cNvPr id="512007" name="Oval 7"/>
          <p:cNvSpPr>
            <a:spLocks noChangeArrowheads="1"/>
          </p:cNvSpPr>
          <p:nvPr/>
        </p:nvSpPr>
        <p:spPr bwMode="auto">
          <a:xfrm>
            <a:off x="1830388" y="5999163"/>
            <a:ext cx="196850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4</a:t>
            </a:r>
          </a:p>
        </p:txBody>
      </p:sp>
      <p:sp>
        <p:nvSpPr>
          <p:cNvPr id="512008" name="Rectangle 8"/>
          <p:cNvSpPr>
            <a:spLocks noChangeArrowheads="1"/>
          </p:cNvSpPr>
          <p:nvPr/>
        </p:nvSpPr>
        <p:spPr bwMode="auto">
          <a:xfrm>
            <a:off x="1371600" y="1712913"/>
            <a:ext cx="246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Cellular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Cells are made up of molecules</a:t>
            </a:r>
            <a:endParaRPr lang="en-US" sz="1200" b="1">
              <a:latin typeface="Arial" charset="0"/>
            </a:endParaRPr>
          </a:p>
        </p:txBody>
      </p:sp>
      <p:sp>
        <p:nvSpPr>
          <p:cNvPr id="512009" name="Rectangle 9"/>
          <p:cNvSpPr>
            <a:spLocks noChangeArrowheads="1"/>
          </p:cNvSpPr>
          <p:nvPr/>
        </p:nvSpPr>
        <p:spPr bwMode="auto">
          <a:xfrm>
            <a:off x="1195388" y="3490913"/>
            <a:ext cx="16462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Tissue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Tissues consist of similar types of cells</a:t>
            </a:r>
            <a:endParaRPr lang="en-US" sz="1200" b="1">
              <a:latin typeface="Arial" charset="0"/>
            </a:endParaRPr>
          </a:p>
        </p:txBody>
      </p:sp>
      <p:sp>
        <p:nvSpPr>
          <p:cNvPr id="512010" name="Oval 10"/>
          <p:cNvSpPr>
            <a:spLocks noChangeArrowheads="1"/>
          </p:cNvSpPr>
          <p:nvPr/>
        </p:nvSpPr>
        <p:spPr bwMode="auto">
          <a:xfrm>
            <a:off x="4670425" y="6108700"/>
            <a:ext cx="193675" cy="19843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5</a:t>
            </a:r>
          </a:p>
        </p:txBody>
      </p:sp>
      <p:sp>
        <p:nvSpPr>
          <p:cNvPr id="512011" name="Rectangle 11"/>
          <p:cNvSpPr>
            <a:spLocks noChangeArrowheads="1"/>
          </p:cNvSpPr>
          <p:nvPr/>
        </p:nvSpPr>
        <p:spPr bwMode="auto">
          <a:xfrm>
            <a:off x="4830763" y="6065838"/>
            <a:ext cx="327818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Organ system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Organ systems consist of different organs that work together  closely</a:t>
            </a:r>
            <a:endParaRPr lang="en-US" sz="1200" b="1">
              <a:latin typeface="Arial" charset="0"/>
            </a:endParaRPr>
          </a:p>
        </p:txBody>
      </p:sp>
      <p:sp>
        <p:nvSpPr>
          <p:cNvPr id="512012" name="Rectangle 12"/>
          <p:cNvSpPr>
            <a:spLocks noChangeArrowheads="1"/>
          </p:cNvSpPr>
          <p:nvPr/>
        </p:nvSpPr>
        <p:spPr bwMode="auto">
          <a:xfrm>
            <a:off x="1978025" y="5953125"/>
            <a:ext cx="226218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Organ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Organs are made up of different types of tissues</a:t>
            </a:r>
            <a:endParaRPr lang="en-US" sz="1200" b="1">
              <a:latin typeface="Arial" charset="0"/>
            </a:endParaRPr>
          </a:p>
        </p:txBody>
      </p:sp>
      <p:sp>
        <p:nvSpPr>
          <p:cNvPr id="512013" name="Oval 13"/>
          <p:cNvSpPr>
            <a:spLocks noChangeArrowheads="1"/>
          </p:cNvSpPr>
          <p:nvPr/>
        </p:nvSpPr>
        <p:spPr bwMode="auto">
          <a:xfrm>
            <a:off x="6502400" y="5175250"/>
            <a:ext cx="195263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6</a:t>
            </a:r>
          </a:p>
        </p:txBody>
      </p:sp>
      <p:sp>
        <p:nvSpPr>
          <p:cNvPr id="512014" name="Rectangle 14"/>
          <p:cNvSpPr>
            <a:spLocks noChangeArrowheads="1"/>
          </p:cNvSpPr>
          <p:nvPr/>
        </p:nvSpPr>
        <p:spPr bwMode="auto">
          <a:xfrm>
            <a:off x="6662738" y="5140325"/>
            <a:ext cx="2054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Organismal level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The human organism is made up of many organ systems</a:t>
            </a:r>
            <a:endParaRPr lang="en-US" sz="1200" b="1">
              <a:latin typeface="Arial" charset="0"/>
            </a:endParaRPr>
          </a:p>
        </p:txBody>
      </p:sp>
      <p:sp>
        <p:nvSpPr>
          <p:cNvPr id="512015" name="Line 15"/>
          <p:cNvSpPr>
            <a:spLocks noChangeShapeType="1"/>
          </p:cNvSpPr>
          <p:nvPr/>
        </p:nvSpPr>
        <p:spPr bwMode="auto">
          <a:xfrm flipH="1" flipV="1">
            <a:off x="3446463" y="4489450"/>
            <a:ext cx="13335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16" name="Line 16"/>
          <p:cNvSpPr>
            <a:spLocks noChangeShapeType="1"/>
          </p:cNvSpPr>
          <p:nvPr/>
        </p:nvSpPr>
        <p:spPr bwMode="auto">
          <a:xfrm flipH="1" flipV="1">
            <a:off x="4340225" y="3813175"/>
            <a:ext cx="12382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17" name="Rectangle 17"/>
          <p:cNvSpPr>
            <a:spLocks noChangeArrowheads="1"/>
          </p:cNvSpPr>
          <p:nvPr/>
        </p:nvSpPr>
        <p:spPr bwMode="auto">
          <a:xfrm>
            <a:off x="4208463" y="1909763"/>
            <a:ext cx="657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Atoms</a:t>
            </a:r>
          </a:p>
        </p:txBody>
      </p:sp>
      <p:sp>
        <p:nvSpPr>
          <p:cNvPr id="512018" name="Rectangle 18"/>
          <p:cNvSpPr>
            <a:spLocks noChangeArrowheads="1"/>
          </p:cNvSpPr>
          <p:nvPr/>
        </p:nvSpPr>
        <p:spPr bwMode="auto">
          <a:xfrm>
            <a:off x="3789363" y="1522413"/>
            <a:ext cx="920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Molecules</a:t>
            </a:r>
          </a:p>
        </p:txBody>
      </p:sp>
      <p:sp>
        <p:nvSpPr>
          <p:cNvPr id="512019" name="Rectangle 19"/>
          <p:cNvSpPr>
            <a:spLocks noChangeArrowheads="1"/>
          </p:cNvSpPr>
          <p:nvPr/>
        </p:nvSpPr>
        <p:spPr bwMode="auto">
          <a:xfrm>
            <a:off x="1951038" y="1289050"/>
            <a:ext cx="16160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Smooth muscle cell</a:t>
            </a:r>
          </a:p>
        </p:txBody>
      </p:sp>
      <p:sp>
        <p:nvSpPr>
          <p:cNvPr id="512020" name="Rectangle 20"/>
          <p:cNvSpPr>
            <a:spLocks noChangeArrowheads="1"/>
          </p:cNvSpPr>
          <p:nvPr/>
        </p:nvSpPr>
        <p:spPr bwMode="auto">
          <a:xfrm>
            <a:off x="3533775" y="2835275"/>
            <a:ext cx="806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latin typeface="Arial" charset="0"/>
              </a:rPr>
              <a:t>Smooth muscle tissue</a:t>
            </a:r>
          </a:p>
        </p:txBody>
      </p:sp>
      <p:sp>
        <p:nvSpPr>
          <p:cNvPr id="512021" name="Rectangle 21"/>
          <p:cNvSpPr>
            <a:spLocks noChangeArrowheads="1"/>
          </p:cNvSpPr>
          <p:nvPr/>
        </p:nvSpPr>
        <p:spPr bwMode="auto">
          <a:xfrm>
            <a:off x="2865438" y="5389563"/>
            <a:ext cx="10525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i="0">
                <a:latin typeface="Arial" charset="0"/>
              </a:rPr>
              <a:t>Connective tissue</a:t>
            </a:r>
            <a:endParaRPr lang="en-US" sz="1200" b="1">
              <a:latin typeface="Arial" charset="0"/>
            </a:endParaRPr>
          </a:p>
        </p:txBody>
      </p:sp>
      <p:sp>
        <p:nvSpPr>
          <p:cNvPr id="512022" name="Rectangle 22"/>
          <p:cNvSpPr>
            <a:spLocks noChangeArrowheads="1"/>
          </p:cNvSpPr>
          <p:nvPr/>
        </p:nvSpPr>
        <p:spPr bwMode="auto">
          <a:xfrm>
            <a:off x="3395663" y="4710113"/>
            <a:ext cx="8874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i="0">
                <a:latin typeface="Arial" charset="0"/>
              </a:rPr>
              <a:t>Smooth muscle tissue</a:t>
            </a:r>
            <a:endParaRPr lang="en-US" sz="1200" b="1">
              <a:latin typeface="Arial" charset="0"/>
            </a:endParaRPr>
          </a:p>
        </p:txBody>
      </p:sp>
      <p:sp>
        <p:nvSpPr>
          <p:cNvPr id="512023" name="Rectangle 23"/>
          <p:cNvSpPr>
            <a:spLocks noChangeArrowheads="1"/>
          </p:cNvSpPr>
          <p:nvPr/>
        </p:nvSpPr>
        <p:spPr bwMode="auto">
          <a:xfrm>
            <a:off x="3546475" y="4322763"/>
            <a:ext cx="1052513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i="0">
                <a:latin typeface="Arial" charset="0"/>
              </a:rPr>
              <a:t>Epithelial tissue</a:t>
            </a:r>
            <a:endParaRPr lang="en-US" sz="1200" b="1">
              <a:latin typeface="Arial" charset="0"/>
            </a:endParaRPr>
          </a:p>
        </p:txBody>
      </p:sp>
      <p:sp>
        <p:nvSpPr>
          <p:cNvPr id="512024" name="Rectangle 24"/>
          <p:cNvSpPr>
            <a:spLocks noChangeArrowheads="1"/>
          </p:cNvSpPr>
          <p:nvPr/>
        </p:nvSpPr>
        <p:spPr bwMode="auto">
          <a:xfrm>
            <a:off x="4478338" y="4751388"/>
            <a:ext cx="72548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>
                <a:latin typeface="Arial" charset="0"/>
              </a:rPr>
              <a:t>Blood vessel (organ)</a:t>
            </a:r>
          </a:p>
        </p:txBody>
      </p:sp>
      <p:sp>
        <p:nvSpPr>
          <p:cNvPr id="512025" name="Line 25"/>
          <p:cNvSpPr>
            <a:spLocks noChangeShapeType="1"/>
          </p:cNvSpPr>
          <p:nvPr/>
        </p:nvSpPr>
        <p:spPr bwMode="auto">
          <a:xfrm flipH="1" flipV="1">
            <a:off x="3279775" y="4826000"/>
            <a:ext cx="1682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26" name="Line 26"/>
          <p:cNvSpPr>
            <a:spLocks noChangeShapeType="1"/>
          </p:cNvSpPr>
          <p:nvPr/>
        </p:nvSpPr>
        <p:spPr bwMode="auto">
          <a:xfrm flipH="1" flipV="1">
            <a:off x="2538413" y="5491163"/>
            <a:ext cx="355600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27" name="AutoShape 27"/>
          <p:cNvSpPr>
            <a:spLocks/>
          </p:cNvSpPr>
          <p:nvPr/>
        </p:nvSpPr>
        <p:spPr bwMode="auto">
          <a:xfrm rot="10800000">
            <a:off x="4467225" y="3394075"/>
            <a:ext cx="92075" cy="868363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28" name="AutoShape 28"/>
          <p:cNvSpPr>
            <a:spLocks/>
          </p:cNvSpPr>
          <p:nvPr/>
        </p:nvSpPr>
        <p:spPr bwMode="auto">
          <a:xfrm>
            <a:off x="4284663" y="4330700"/>
            <a:ext cx="117475" cy="14700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29" name="Line 29"/>
          <p:cNvSpPr>
            <a:spLocks noChangeShapeType="1"/>
          </p:cNvSpPr>
          <p:nvPr/>
        </p:nvSpPr>
        <p:spPr bwMode="auto">
          <a:xfrm flipH="1" flipV="1">
            <a:off x="4402138" y="5040313"/>
            <a:ext cx="112712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0" name="Rectangle 30"/>
          <p:cNvSpPr>
            <a:spLocks noChangeArrowheads="1"/>
          </p:cNvSpPr>
          <p:nvPr/>
        </p:nvSpPr>
        <p:spPr bwMode="auto">
          <a:xfrm>
            <a:off x="4487863" y="3384550"/>
            <a:ext cx="596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Heart</a:t>
            </a:r>
            <a:endParaRPr lang="en-US" sz="1200" b="1">
              <a:latin typeface="Arial" charset="0"/>
            </a:endParaRPr>
          </a:p>
        </p:txBody>
      </p:sp>
      <p:sp>
        <p:nvSpPr>
          <p:cNvPr id="512031" name="Rectangle 31"/>
          <p:cNvSpPr>
            <a:spLocks noChangeArrowheads="1"/>
          </p:cNvSpPr>
          <p:nvPr/>
        </p:nvSpPr>
        <p:spPr bwMode="auto">
          <a:xfrm>
            <a:off x="4487863" y="3836988"/>
            <a:ext cx="750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Blood vessels</a:t>
            </a:r>
            <a:endParaRPr lang="en-US" sz="1200" b="1">
              <a:latin typeface="Arial" charset="0"/>
            </a:endParaRPr>
          </a:p>
        </p:txBody>
      </p:sp>
      <p:sp>
        <p:nvSpPr>
          <p:cNvPr id="512032" name="Rectangle 32"/>
          <p:cNvSpPr>
            <a:spLocks noChangeArrowheads="1"/>
          </p:cNvSpPr>
          <p:nvPr/>
        </p:nvSpPr>
        <p:spPr bwMode="auto">
          <a:xfrm>
            <a:off x="2933700" y="3584575"/>
            <a:ext cx="141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b="1">
                <a:latin typeface="Arial" charset="0"/>
              </a:rPr>
              <a:t>Cardiovascular system</a:t>
            </a:r>
          </a:p>
        </p:txBody>
      </p:sp>
      <p:sp>
        <p:nvSpPr>
          <p:cNvPr id="512033" name="Line 33"/>
          <p:cNvSpPr>
            <a:spLocks noChangeShapeType="1"/>
          </p:cNvSpPr>
          <p:nvPr/>
        </p:nvSpPr>
        <p:spPr bwMode="auto">
          <a:xfrm flipH="1" flipV="1">
            <a:off x="5049838" y="3522663"/>
            <a:ext cx="601662" cy="2571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4" name="Line 34"/>
          <p:cNvSpPr>
            <a:spLocks noChangeShapeType="1"/>
          </p:cNvSpPr>
          <p:nvPr/>
        </p:nvSpPr>
        <p:spPr bwMode="auto">
          <a:xfrm flipH="1">
            <a:off x="5087938" y="3979863"/>
            <a:ext cx="249237" cy="555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5" name="Line 35"/>
          <p:cNvSpPr>
            <a:spLocks noChangeShapeType="1"/>
          </p:cNvSpPr>
          <p:nvPr/>
        </p:nvSpPr>
        <p:spPr bwMode="auto">
          <a:xfrm flipH="1" flipV="1">
            <a:off x="5111750" y="4030663"/>
            <a:ext cx="271463" cy="460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6" name="AutoShape 36"/>
          <p:cNvSpPr>
            <a:spLocks/>
          </p:cNvSpPr>
          <p:nvPr/>
        </p:nvSpPr>
        <p:spPr bwMode="auto">
          <a:xfrm>
            <a:off x="3314700" y="2795588"/>
            <a:ext cx="125413" cy="6953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7" name="Line 37"/>
          <p:cNvSpPr>
            <a:spLocks noChangeShapeType="1"/>
          </p:cNvSpPr>
          <p:nvPr/>
        </p:nvSpPr>
        <p:spPr bwMode="auto">
          <a:xfrm>
            <a:off x="3440113" y="3148013"/>
            <a:ext cx="10318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8" name="Rectangle 38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/>
              <a:t>Levels of Structural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3" grpId="0" autoUpdateAnimBg="0"/>
      <p:bldP spid="512004" grpId="0" animBg="1" autoUpdateAnimBg="0"/>
      <p:bldP spid="512005" grpId="0" animBg="1" autoUpdateAnimBg="0"/>
      <p:bldP spid="512006" grpId="0" animBg="1" autoUpdateAnimBg="0"/>
      <p:bldP spid="512007" grpId="0" animBg="1" autoUpdateAnimBg="0"/>
      <p:bldP spid="512008" grpId="0" autoUpdateAnimBg="0"/>
      <p:bldP spid="512009" grpId="0" autoUpdateAnimBg="0"/>
      <p:bldP spid="512010" grpId="0" animBg="1" autoUpdateAnimBg="0"/>
      <p:bldP spid="512011" grpId="0" autoUpdateAnimBg="0"/>
      <p:bldP spid="512012" grpId="0" autoUpdateAnimBg="0"/>
      <p:bldP spid="512013" grpId="0" animBg="1" autoUpdateAnimBg="0"/>
      <p:bldP spid="512014" grpId="0" autoUpdateAnimBg="0"/>
      <p:bldP spid="512015" grpId="0" animBg="1"/>
      <p:bldP spid="512016" grpId="0" animBg="1"/>
      <p:bldP spid="512017" grpId="0" autoUpdateAnimBg="0"/>
      <p:bldP spid="512018" grpId="0" autoUpdateAnimBg="0"/>
      <p:bldP spid="512019" grpId="0" autoUpdateAnimBg="0"/>
      <p:bldP spid="512020" grpId="0" autoUpdateAnimBg="0"/>
      <p:bldP spid="512021" grpId="0" autoUpdateAnimBg="0"/>
      <p:bldP spid="512022" grpId="0" autoUpdateAnimBg="0"/>
      <p:bldP spid="512023" grpId="0" autoUpdateAnimBg="0"/>
      <p:bldP spid="512024" grpId="0" autoUpdateAnimBg="0"/>
      <p:bldP spid="512025" grpId="0" animBg="1"/>
      <p:bldP spid="512026" grpId="0" animBg="1"/>
      <p:bldP spid="512027" grpId="0" animBg="1"/>
      <p:bldP spid="512028" grpId="0" animBg="1"/>
      <p:bldP spid="512029" grpId="0" animBg="1"/>
      <p:bldP spid="512030" grpId="0" autoUpdateAnimBg="0"/>
      <p:bldP spid="512031" grpId="0" autoUpdateAnimBg="0"/>
      <p:bldP spid="512032" grpId="0" autoUpdateAnimBg="0"/>
      <p:bldP spid="512033" grpId="0" animBg="1"/>
      <p:bldP spid="512034" grpId="0" animBg="1"/>
      <p:bldP spid="512035" grpId="0" animBg="1"/>
      <p:bldP spid="512036" grpId="0" animBg="1"/>
      <p:bldP spid="51203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Homeostasis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3197"/>
            <a:ext cx="8686800" cy="442121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</a:rPr>
              <a:t>Homeostasis is the ability to maintain a </a:t>
            </a:r>
            <a:r>
              <a:rPr lang="en-US" b="1" dirty="0">
                <a:solidFill>
                  <a:srgbClr val="C00000"/>
                </a:solidFill>
              </a:rPr>
              <a:t>relatively stable internal environment</a:t>
            </a:r>
            <a:r>
              <a:rPr lang="en-US" b="1" dirty="0">
                <a:solidFill>
                  <a:srgbClr val="000000"/>
                </a:solidFill>
              </a:rPr>
              <a:t> in an ever-changing outside world</a:t>
            </a:r>
          </a:p>
          <a:p>
            <a:pPr algn="just"/>
            <a:endParaRPr lang="en-US" b="1" dirty="0" smtClean="0">
              <a:solidFill>
                <a:srgbClr val="000000"/>
              </a:solidFill>
            </a:endParaRPr>
          </a:p>
          <a:p>
            <a:pPr algn="just"/>
            <a:r>
              <a:rPr lang="en-US" b="1" dirty="0" smtClean="0">
                <a:solidFill>
                  <a:srgbClr val="000000"/>
                </a:solidFill>
              </a:rPr>
              <a:t>The </a:t>
            </a:r>
            <a:r>
              <a:rPr lang="en-US" b="1" dirty="0">
                <a:solidFill>
                  <a:srgbClr val="000000"/>
                </a:solidFill>
              </a:rPr>
              <a:t>internal environment of the body </a:t>
            </a:r>
            <a:r>
              <a:rPr lang="en-US" b="1" dirty="0" smtClean="0">
                <a:solidFill>
                  <a:srgbClr val="C00000"/>
                </a:solidFill>
              </a:rPr>
              <a:t>(ECF)</a:t>
            </a:r>
            <a:r>
              <a:rPr lang="en-US" b="1" dirty="0" smtClean="0">
                <a:solidFill>
                  <a:srgbClr val="000000"/>
                </a:solidFill>
              </a:rPr>
              <a:t>is </a:t>
            </a:r>
            <a:r>
              <a:rPr lang="en-US" b="1" dirty="0">
                <a:solidFill>
                  <a:srgbClr val="000000"/>
                </a:solidFill>
              </a:rPr>
              <a:t>in a </a:t>
            </a:r>
            <a:r>
              <a:rPr lang="en-US" b="1" dirty="0">
                <a:solidFill>
                  <a:srgbClr val="C00000"/>
                </a:solidFill>
              </a:rPr>
              <a:t>dynamic state of </a:t>
            </a:r>
            <a:r>
              <a:rPr lang="en-US" b="1" dirty="0" smtClean="0">
                <a:solidFill>
                  <a:srgbClr val="C00000"/>
                </a:solidFill>
              </a:rPr>
              <a:t>equilibrium</a:t>
            </a:r>
          </a:p>
          <a:p>
            <a:pPr algn="just"/>
            <a:endParaRPr lang="en-US" b="1" dirty="0" smtClean="0">
              <a:solidFill>
                <a:srgbClr val="C00000"/>
              </a:solidFill>
            </a:endParaRPr>
          </a:p>
          <a:p>
            <a:pPr algn="just"/>
            <a:r>
              <a:rPr lang="en-US" b="1" dirty="0" smtClean="0"/>
              <a:t>All different body systems operate in </a:t>
            </a:r>
            <a:r>
              <a:rPr lang="en-US" b="1" dirty="0" smtClean="0">
                <a:solidFill>
                  <a:srgbClr val="C00000"/>
                </a:solidFill>
              </a:rPr>
              <a:t>harmony </a:t>
            </a:r>
            <a:r>
              <a:rPr lang="en-US" b="1" dirty="0" smtClean="0"/>
              <a:t>to  provide </a:t>
            </a:r>
            <a:r>
              <a:rPr lang="en-US" b="1" dirty="0" smtClean="0">
                <a:solidFill>
                  <a:srgbClr val="C00000"/>
                </a:solidFill>
              </a:rPr>
              <a:t>homeostasis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Homeostatic Control Mechanisms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33116"/>
            <a:ext cx="8686800" cy="5001369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variable </a:t>
            </a:r>
            <a:r>
              <a:rPr lang="en-US" b="1" dirty="0">
                <a:solidFill>
                  <a:srgbClr val="000000"/>
                </a:solidFill>
              </a:rPr>
              <a:t>produces a </a:t>
            </a:r>
            <a:r>
              <a:rPr lang="en-US" b="1" dirty="0">
                <a:solidFill>
                  <a:srgbClr val="C00000"/>
                </a:solidFill>
              </a:rPr>
              <a:t>change in the body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The </a:t>
            </a:r>
            <a:r>
              <a:rPr lang="en-US" b="1" dirty="0"/>
              <a:t>three interdependent components of control mechanisms are:</a:t>
            </a:r>
          </a:p>
          <a:p>
            <a:pPr lvl="1" algn="just"/>
            <a:r>
              <a:rPr lang="en-US" b="1" dirty="0">
                <a:solidFill>
                  <a:srgbClr val="C00000"/>
                </a:solidFill>
              </a:rPr>
              <a:t>Receptor</a:t>
            </a:r>
            <a:r>
              <a:rPr lang="en-US" b="1" dirty="0">
                <a:solidFill>
                  <a:srgbClr val="000000"/>
                </a:solidFill>
              </a:rPr>
              <a:t> – monitors the environments and responds to changes (stimuli)</a:t>
            </a:r>
          </a:p>
          <a:p>
            <a:pPr lvl="1" algn="just"/>
            <a:r>
              <a:rPr lang="en-US" b="1" dirty="0">
                <a:solidFill>
                  <a:srgbClr val="C00000"/>
                </a:solidFill>
              </a:rPr>
              <a:t>Control center </a:t>
            </a:r>
            <a:r>
              <a:rPr lang="en-US" b="1" dirty="0">
                <a:solidFill>
                  <a:srgbClr val="000000"/>
                </a:solidFill>
              </a:rPr>
              <a:t>– determines the set point at which the variable is maintained</a:t>
            </a:r>
          </a:p>
          <a:p>
            <a:pPr lvl="1" algn="just"/>
            <a:r>
              <a:rPr lang="en-US" b="1" dirty="0" err="1">
                <a:solidFill>
                  <a:srgbClr val="C00000"/>
                </a:solidFill>
              </a:rPr>
              <a:t>Effector</a:t>
            </a:r>
            <a:r>
              <a:rPr lang="en-US" b="1" dirty="0">
                <a:solidFill>
                  <a:srgbClr val="000000"/>
                </a:solidFill>
              </a:rPr>
              <a:t> – provides the means to respond to the stimulus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Regulation of body functions</a:t>
            </a: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875700"/>
            <a:ext cx="8229600" cy="4174989"/>
          </a:xfrm>
        </p:spPr>
        <p:txBody>
          <a:bodyPr/>
          <a:lstStyle/>
          <a:p>
            <a:pPr marL="609600" indent="-609600" algn="l" rtl="0" eaLnBrk="1" hangingPunct="1">
              <a:buClr>
                <a:schemeClr val="tx1"/>
              </a:buClr>
              <a:buFont typeface="Wingdings" pitchFamily="2" charset="2"/>
              <a:buNone/>
            </a:pPr>
            <a:endParaRPr lang="en-US" dirty="0" smtClean="0"/>
          </a:p>
          <a:p>
            <a:pPr marL="609600" indent="-609600" algn="l" rtl="0" eaLnBrk="1" hangingPunct="1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3600" b="1" dirty="0" smtClean="0">
                <a:solidFill>
                  <a:srgbClr val="C00000"/>
                </a:solidFill>
              </a:rPr>
              <a:t>Nervous system</a:t>
            </a:r>
            <a:r>
              <a:rPr lang="en-US" sz="3600" dirty="0" smtClean="0">
                <a:solidFill>
                  <a:srgbClr val="C00000"/>
                </a:solidFill>
              </a:rPr>
              <a:t>     </a:t>
            </a:r>
          </a:p>
          <a:p>
            <a:pPr marL="609600" indent="-609600" algn="l" rtl="0" eaLnBrk="1" hangingPunct="1">
              <a:buClr>
                <a:schemeClr val="tx1"/>
              </a:buClr>
              <a:buNone/>
            </a:pPr>
            <a:r>
              <a:rPr lang="en-US" sz="2800" dirty="0" smtClean="0"/>
              <a:t>- </a:t>
            </a:r>
            <a:r>
              <a:rPr lang="en-US" sz="2800" b="1" dirty="0" smtClean="0"/>
              <a:t>sensory input.</a:t>
            </a:r>
          </a:p>
          <a:p>
            <a:pPr marL="609600" indent="-609600" algn="l" rtl="0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2800" b="1" dirty="0" smtClean="0"/>
              <a:t> - central nervous system.</a:t>
            </a:r>
          </a:p>
          <a:p>
            <a:pPr marL="609600" indent="-609600" algn="l" rtl="0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2800" b="1" dirty="0" smtClean="0"/>
              <a:t> - motor out put.</a:t>
            </a:r>
          </a:p>
          <a:p>
            <a:pPr marL="1371600" lvl="2" indent="-457200" algn="l" rtl="0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3200" dirty="0" smtClean="0"/>
              <a:t>                   </a:t>
            </a:r>
          </a:p>
          <a:p>
            <a:pPr marL="1371600" lvl="2" indent="-457200" algn="l" rtl="0" eaLnBrk="1" hangingPunct="1">
              <a:buClr>
                <a:schemeClr val="tx1"/>
              </a:buClr>
              <a:buNone/>
            </a:pPr>
            <a:endParaRPr lang="en-GB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39560"/>
            <a:ext cx="8229600" cy="4555093"/>
          </a:xfrm>
        </p:spPr>
        <p:txBody>
          <a:bodyPr/>
          <a:lstStyle/>
          <a:p>
            <a:pPr marL="609600" indent="-609600" algn="l" rtl="0" eaLnBrk="1" hangingPunct="1">
              <a:buClr>
                <a:schemeClr val="tx1"/>
              </a:buClr>
              <a:buFontTx/>
              <a:buAutoNum type="arabicPeriod" startAt="2"/>
            </a:pPr>
            <a:r>
              <a:rPr lang="en-US" sz="3200" b="1" dirty="0" smtClean="0">
                <a:solidFill>
                  <a:srgbClr val="C00000"/>
                </a:solidFill>
              </a:rPr>
              <a:t>Hormonal system of regulation.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dirty="0" smtClean="0"/>
              <a:t>     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dirty="0" smtClean="0"/>
              <a:t>     - </a:t>
            </a:r>
            <a:r>
              <a:rPr lang="en-US" b="1" dirty="0" smtClean="0"/>
              <a:t>Endocrine gland. 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b="1" dirty="0" smtClean="0"/>
              <a:t>       Pancreas, thyroid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b="1" dirty="0" smtClean="0"/>
              <a:t>     e.g. : insulin control glucose level.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dirty="0" smtClean="0"/>
              <a:t>  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r>
              <a:rPr lang="en-US" dirty="0" smtClean="0"/>
              <a:t>     </a:t>
            </a:r>
          </a:p>
          <a:p>
            <a:pPr marL="609600" indent="-609600" algn="l" rtl="0" eaLnBrk="1" hangingPunct="1">
              <a:buClr>
                <a:schemeClr val="tx1"/>
              </a:buClr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1458" name="Picture 2"/>
          <p:cNvPicPr>
            <a:picLocks noChangeAspect="1" noChangeArrowheads="1"/>
          </p:cNvPicPr>
          <p:nvPr/>
        </p:nvPicPr>
        <p:blipFill>
          <a:blip r:embed="rId2" cstate="print"/>
          <a:srcRect b="3667"/>
          <a:stretch>
            <a:fillRect/>
          </a:stretch>
        </p:blipFill>
        <p:spPr bwMode="auto">
          <a:xfrm>
            <a:off x="838200" y="1008063"/>
            <a:ext cx="7435850" cy="5849937"/>
          </a:xfrm>
          <a:prstGeom prst="rect">
            <a:avLst/>
          </a:prstGeom>
          <a:noFill/>
        </p:spPr>
      </p:pic>
      <p:sp>
        <p:nvSpPr>
          <p:cNvPr id="531459" name="Rectangle 3"/>
          <p:cNvSpPr>
            <a:spLocks noChangeArrowheads="1"/>
          </p:cNvSpPr>
          <p:nvPr/>
        </p:nvSpPr>
        <p:spPr bwMode="auto">
          <a:xfrm>
            <a:off x="1036638" y="4681538"/>
            <a:ext cx="1111250" cy="877887"/>
          </a:xfrm>
          <a:prstGeom prst="rect">
            <a:avLst/>
          </a:prstGeom>
          <a:solidFill>
            <a:schemeClr val="accent1"/>
          </a:solidFill>
          <a:ln w="15240">
            <a:solidFill>
              <a:srgbClr val="00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1200" b="1" i="0">
                <a:latin typeface="Arial" charset="0"/>
              </a:rPr>
              <a:t>Stimulus: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Produces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change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 variable</a:t>
            </a:r>
            <a:endParaRPr lang="en-US" sz="1200" b="1">
              <a:latin typeface="Arial" charset="0"/>
            </a:endParaRPr>
          </a:p>
        </p:txBody>
      </p:sp>
      <p:sp>
        <p:nvSpPr>
          <p:cNvPr id="531460" name="Oval 4"/>
          <p:cNvSpPr>
            <a:spLocks noChangeArrowheads="1"/>
          </p:cNvSpPr>
          <p:nvPr/>
        </p:nvSpPr>
        <p:spPr bwMode="auto">
          <a:xfrm>
            <a:off x="781050" y="4760913"/>
            <a:ext cx="193675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1</a:t>
            </a:r>
          </a:p>
        </p:txBody>
      </p:sp>
      <p:sp>
        <p:nvSpPr>
          <p:cNvPr id="531461" name="Oval 5"/>
          <p:cNvSpPr>
            <a:spLocks noChangeArrowheads="1"/>
          </p:cNvSpPr>
          <p:nvPr/>
        </p:nvSpPr>
        <p:spPr bwMode="auto">
          <a:xfrm>
            <a:off x="1127125" y="3238500"/>
            <a:ext cx="193675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2</a:t>
            </a:r>
            <a:endParaRPr lang="en-US" sz="1200" i="0"/>
          </a:p>
        </p:txBody>
      </p:sp>
      <p:sp>
        <p:nvSpPr>
          <p:cNvPr id="531462" name="Oval 6"/>
          <p:cNvSpPr>
            <a:spLocks noChangeArrowheads="1"/>
          </p:cNvSpPr>
          <p:nvPr/>
        </p:nvSpPr>
        <p:spPr bwMode="auto">
          <a:xfrm>
            <a:off x="1463675" y="1084263"/>
            <a:ext cx="192088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3</a:t>
            </a:r>
            <a:endParaRPr lang="en-US" sz="1200" i="0"/>
          </a:p>
        </p:txBody>
      </p:sp>
      <p:sp>
        <p:nvSpPr>
          <p:cNvPr id="531463" name="Rectangle 7"/>
          <p:cNvSpPr>
            <a:spLocks noChangeArrowheads="1"/>
          </p:cNvSpPr>
          <p:nvPr/>
        </p:nvSpPr>
        <p:spPr bwMode="auto">
          <a:xfrm>
            <a:off x="1271588" y="3206750"/>
            <a:ext cx="10128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Change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detected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by receptor</a:t>
            </a:r>
            <a:endParaRPr lang="en-US" sz="1200" b="1">
              <a:latin typeface="Arial" charset="0"/>
            </a:endParaRPr>
          </a:p>
        </p:txBody>
      </p:sp>
      <p:sp>
        <p:nvSpPr>
          <p:cNvPr id="531464" name="Rectangle 8"/>
          <p:cNvSpPr>
            <a:spLocks noChangeArrowheads="1"/>
          </p:cNvSpPr>
          <p:nvPr/>
        </p:nvSpPr>
        <p:spPr bwMode="auto">
          <a:xfrm>
            <a:off x="1620838" y="1052513"/>
            <a:ext cx="10795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Input: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Information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sent along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afferent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pathway to</a:t>
            </a:r>
            <a:endParaRPr lang="en-US" sz="1200" b="1">
              <a:latin typeface="Arial" charset="0"/>
            </a:endParaRPr>
          </a:p>
        </p:txBody>
      </p:sp>
      <p:sp>
        <p:nvSpPr>
          <p:cNvPr id="531465" name="Oval 9"/>
          <p:cNvSpPr>
            <a:spLocks noChangeArrowheads="1"/>
          </p:cNvSpPr>
          <p:nvPr/>
        </p:nvSpPr>
        <p:spPr bwMode="auto">
          <a:xfrm>
            <a:off x="6780213" y="4167188"/>
            <a:ext cx="192087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5</a:t>
            </a:r>
          </a:p>
        </p:txBody>
      </p:sp>
      <p:sp>
        <p:nvSpPr>
          <p:cNvPr id="531466" name="Rectangle 10"/>
          <p:cNvSpPr>
            <a:spLocks noChangeArrowheads="1"/>
          </p:cNvSpPr>
          <p:nvPr/>
        </p:nvSpPr>
        <p:spPr bwMode="auto">
          <a:xfrm>
            <a:off x="6937375" y="4135438"/>
            <a:ext cx="14303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Response of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effector feeds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back to influence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magnitude of 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stimulus and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returns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variable to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homeostasis</a:t>
            </a:r>
            <a:endParaRPr lang="en-US" sz="1200" b="1">
              <a:latin typeface="Arial" charset="0"/>
            </a:endParaRPr>
          </a:p>
        </p:txBody>
      </p:sp>
      <p:sp>
        <p:nvSpPr>
          <p:cNvPr id="531467" name="Rectangle 11"/>
          <p:cNvSpPr>
            <a:spLocks noChangeArrowheads="1"/>
          </p:cNvSpPr>
          <p:nvPr/>
        </p:nvSpPr>
        <p:spPr bwMode="auto">
          <a:xfrm>
            <a:off x="3094038" y="5519738"/>
            <a:ext cx="23304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Variable (in homeostasis)</a:t>
            </a:r>
            <a:endParaRPr lang="en-US" sz="1400" b="1">
              <a:latin typeface="Arial" charset="0"/>
            </a:endParaRPr>
          </a:p>
        </p:txBody>
      </p:sp>
      <p:sp>
        <p:nvSpPr>
          <p:cNvPr id="531468" name="Rectangle 12"/>
          <p:cNvSpPr>
            <a:spLocks noChangeArrowheads="1"/>
          </p:cNvSpPr>
          <p:nvPr/>
        </p:nvSpPr>
        <p:spPr bwMode="auto">
          <a:xfrm rot="1420519">
            <a:off x="2667000" y="4968875"/>
            <a:ext cx="10509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Imbalance</a:t>
            </a:r>
            <a:endParaRPr lang="en-US" sz="1400" b="1">
              <a:latin typeface="Arial" charset="0"/>
            </a:endParaRPr>
          </a:p>
        </p:txBody>
      </p:sp>
      <p:sp>
        <p:nvSpPr>
          <p:cNvPr id="531469" name="Rectangle 13"/>
          <p:cNvSpPr>
            <a:spLocks noChangeArrowheads="1"/>
          </p:cNvSpPr>
          <p:nvPr/>
        </p:nvSpPr>
        <p:spPr bwMode="auto">
          <a:xfrm rot="1420519">
            <a:off x="4973638" y="6032500"/>
            <a:ext cx="10509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Imbalance</a:t>
            </a:r>
            <a:endParaRPr lang="en-US" sz="1400" b="1">
              <a:latin typeface="Arial" charset="0"/>
            </a:endParaRPr>
          </a:p>
        </p:txBody>
      </p:sp>
      <p:sp>
        <p:nvSpPr>
          <p:cNvPr id="531470" name="Rectangle 14"/>
          <p:cNvSpPr>
            <a:spLocks noChangeArrowheads="1"/>
          </p:cNvSpPr>
          <p:nvPr/>
        </p:nvSpPr>
        <p:spPr bwMode="auto">
          <a:xfrm>
            <a:off x="1597025" y="2432050"/>
            <a:ext cx="1662113" cy="350838"/>
          </a:xfrm>
          <a:prstGeom prst="rect">
            <a:avLst/>
          </a:prstGeom>
          <a:solidFill>
            <a:schemeClr val="accent1"/>
          </a:solidFill>
          <a:ln w="15875">
            <a:solidFill>
              <a:srgbClr val="00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Receptor (sensor)</a:t>
            </a:r>
            <a:endParaRPr lang="en-US" sz="1200" b="1">
              <a:latin typeface="Arial" charset="0"/>
            </a:endParaRPr>
          </a:p>
        </p:txBody>
      </p:sp>
      <p:sp>
        <p:nvSpPr>
          <p:cNvPr id="531471" name="Rectangle 15"/>
          <p:cNvSpPr>
            <a:spLocks noChangeArrowheads="1"/>
          </p:cNvSpPr>
          <p:nvPr/>
        </p:nvSpPr>
        <p:spPr bwMode="auto">
          <a:xfrm>
            <a:off x="4110038" y="1012825"/>
            <a:ext cx="854075" cy="419100"/>
          </a:xfrm>
          <a:prstGeom prst="rect">
            <a:avLst/>
          </a:prstGeom>
          <a:solidFill>
            <a:srgbClr val="FFCC66"/>
          </a:solidFill>
          <a:ln w="1587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Control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center</a:t>
            </a:r>
            <a:endParaRPr lang="en-US" sz="1200" b="1">
              <a:latin typeface="Arial" charset="0"/>
            </a:endParaRPr>
          </a:p>
        </p:txBody>
      </p:sp>
      <p:sp>
        <p:nvSpPr>
          <p:cNvPr id="531472" name="Oval 16"/>
          <p:cNvSpPr>
            <a:spLocks noChangeArrowheads="1"/>
          </p:cNvSpPr>
          <p:nvPr/>
        </p:nvSpPr>
        <p:spPr bwMode="auto">
          <a:xfrm>
            <a:off x="6130925" y="1123950"/>
            <a:ext cx="192088" cy="195263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4</a:t>
            </a:r>
          </a:p>
        </p:txBody>
      </p:sp>
      <p:sp>
        <p:nvSpPr>
          <p:cNvPr id="531473" name="Rectangle 17"/>
          <p:cNvSpPr>
            <a:spLocks noChangeArrowheads="1"/>
          </p:cNvSpPr>
          <p:nvPr/>
        </p:nvSpPr>
        <p:spPr bwMode="auto">
          <a:xfrm>
            <a:off x="6276975" y="1093788"/>
            <a:ext cx="1379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Output: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Information sent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along efferent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pathway to</a:t>
            </a:r>
            <a:endParaRPr lang="en-US" sz="1200" b="1">
              <a:latin typeface="Arial" charset="0"/>
            </a:endParaRPr>
          </a:p>
        </p:txBody>
      </p:sp>
      <p:sp>
        <p:nvSpPr>
          <p:cNvPr id="531474" name="Rectangle 18"/>
          <p:cNvSpPr>
            <a:spLocks noChangeArrowheads="1"/>
          </p:cNvSpPr>
          <p:nvPr/>
        </p:nvSpPr>
        <p:spPr bwMode="auto">
          <a:xfrm>
            <a:off x="5837238" y="2365375"/>
            <a:ext cx="1169987" cy="350838"/>
          </a:xfrm>
          <a:prstGeom prst="rect">
            <a:avLst/>
          </a:prstGeom>
          <a:solidFill>
            <a:srgbClr val="FFCCCC"/>
          </a:solidFill>
          <a:ln w="158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Effector</a:t>
            </a:r>
            <a:endParaRPr lang="en-US" sz="1200" b="1">
              <a:latin typeface="Arial" charset="0"/>
            </a:endParaRPr>
          </a:p>
        </p:txBody>
      </p:sp>
      <p:sp>
        <p:nvSpPr>
          <p:cNvPr id="531475" name="Rectangle 19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/>
              <a:t>Homeostatic Control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59" grpId="0" animBg="1" autoUpdateAnimBg="0"/>
      <p:bldP spid="531460" grpId="0" animBg="1" autoUpdateAnimBg="0"/>
      <p:bldP spid="531461" grpId="0" animBg="1" autoUpdateAnimBg="0"/>
      <p:bldP spid="531462" grpId="0" animBg="1" autoUpdateAnimBg="0"/>
      <p:bldP spid="531463" grpId="0" autoUpdateAnimBg="0"/>
      <p:bldP spid="531464" grpId="0" autoUpdateAnimBg="0"/>
      <p:bldP spid="531465" grpId="0" animBg="1" autoUpdateAnimBg="0"/>
      <p:bldP spid="531466" grpId="0" autoUpdateAnimBg="0"/>
      <p:bldP spid="531467" grpId="0" autoUpdateAnimBg="0"/>
      <p:bldP spid="531468" grpId="0" autoUpdateAnimBg="0"/>
      <p:bldP spid="531469" grpId="0" autoUpdateAnimBg="0"/>
      <p:bldP spid="531470" grpId="0" animBg="1" autoUpdateAnimBg="0"/>
      <p:bldP spid="531471" grpId="0" animBg="1" autoUpdateAnimBg="0"/>
      <p:bldP spid="531472" grpId="0" animBg="1" autoUpdateAnimBg="0"/>
      <p:bldP spid="531473" grpId="0" autoUpdateAnimBg="0"/>
      <p:bldP spid="531474" grpId="0" animBg="1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>Feedback</a:t>
            </a:r>
          </a:p>
        </p:txBody>
      </p:sp>
      <p:pic>
        <p:nvPicPr>
          <p:cNvPr id="533508" name="Picture 4"/>
          <p:cNvPicPr>
            <a:picLocks noChangeAspect="1" noChangeArrowheads="1"/>
          </p:cNvPicPr>
          <p:nvPr/>
        </p:nvPicPr>
        <p:blipFill>
          <a:blip r:embed="rId2" cstate="print"/>
          <a:srcRect t="757" b="3877"/>
          <a:stretch>
            <a:fillRect/>
          </a:stretch>
        </p:blipFill>
        <p:spPr bwMode="auto">
          <a:xfrm>
            <a:off x="1003300" y="914400"/>
            <a:ext cx="75311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8763000" cy="64633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Homeostatic Imbalance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995905"/>
            <a:ext cx="8686800" cy="1475789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C00000"/>
                </a:solidFill>
              </a:rPr>
              <a:t>Disturbance </a:t>
            </a:r>
            <a:r>
              <a:rPr lang="en-US" b="1" dirty="0">
                <a:solidFill>
                  <a:srgbClr val="000000"/>
                </a:solidFill>
              </a:rPr>
              <a:t>of homeostasis or the body’s normal </a:t>
            </a:r>
            <a:r>
              <a:rPr lang="en-US" b="1" dirty="0" smtClean="0">
                <a:solidFill>
                  <a:srgbClr val="000000"/>
                </a:solidFill>
              </a:rPr>
              <a:t>equilibrium.</a:t>
            </a:r>
            <a:endParaRPr lang="en-US" b="1" dirty="0">
              <a:solidFill>
                <a:srgbClr val="000000"/>
              </a:solidFill>
            </a:endParaRPr>
          </a:p>
          <a:p>
            <a:pPr algn="just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b="1" u="sng" dirty="0"/>
              <a:t>Homeostasis &amp; Controls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1152593"/>
            <a:ext cx="4352925" cy="517988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Successful compensation</a:t>
            </a:r>
          </a:p>
          <a:p>
            <a:pPr lvl="1"/>
            <a:r>
              <a:rPr lang="en-US" b="1" dirty="0"/>
              <a:t>Homeostasis reestablished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Failure </a:t>
            </a:r>
            <a:r>
              <a:rPr lang="en-US" b="1" dirty="0">
                <a:solidFill>
                  <a:srgbClr val="C00000"/>
                </a:solidFill>
              </a:rPr>
              <a:t>to compensate</a:t>
            </a:r>
          </a:p>
          <a:p>
            <a:pPr lvl="1"/>
            <a:r>
              <a:rPr lang="en-US" b="1" dirty="0" err="1"/>
              <a:t>Pathophysiology</a:t>
            </a:r>
            <a:r>
              <a:rPr lang="en-US" b="1" dirty="0"/>
              <a:t> 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Illness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Death</a:t>
            </a:r>
          </a:p>
        </p:txBody>
      </p:sp>
      <p:pic>
        <p:nvPicPr>
          <p:cNvPr id="485381" name="Picture 5"/>
          <p:cNvPicPr>
            <a:picLocks noChangeAspect="1" noChangeArrowheads="1"/>
          </p:cNvPicPr>
          <p:nvPr/>
        </p:nvPicPr>
        <p:blipFill>
          <a:blip r:embed="rId2" cstate="print"/>
          <a:srcRect l="22543" r="23674" b="3600"/>
          <a:stretch>
            <a:fillRect/>
          </a:stretch>
        </p:blipFill>
        <p:spPr bwMode="auto">
          <a:xfrm>
            <a:off x="4826000" y="1023938"/>
            <a:ext cx="4008438" cy="5402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28956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 action="ppaction://hlinkfile" tooltip="Browse images"/>
              </a:rPr>
              <a:t>Changes in The Body Fluid Compartments (ECF &amp; ICF) and Edema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9906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0070C0"/>
                </a:solidFill>
              </a:rPr>
              <a:t>Lecture 4</a:t>
            </a:r>
            <a:br>
              <a:rPr lang="en-US" sz="2800" b="1" u="sng" dirty="0" smtClean="0">
                <a:solidFill>
                  <a:srgbClr val="0070C0"/>
                </a:solidFill>
              </a:rPr>
            </a:br>
            <a:r>
              <a:rPr lang="en-US" sz="2800" b="1" u="sng" dirty="0" smtClean="0">
                <a:solidFill>
                  <a:srgbClr val="0070C0"/>
                </a:solidFill>
              </a:rPr>
              <a:t/>
            </a:r>
            <a:br>
              <a:rPr lang="en-US" sz="2800" b="1" u="sng" dirty="0" smtClean="0">
                <a:solidFill>
                  <a:srgbClr val="0070C0"/>
                </a:solidFill>
              </a:rPr>
            </a:br>
            <a:r>
              <a:rPr lang="en-US" sz="2800" b="1" u="sng" dirty="0" smtClean="0">
                <a:solidFill>
                  <a:srgbClr val="0070C0"/>
                </a:solidFill>
              </a:rPr>
              <a:t/>
            </a:r>
            <a:br>
              <a:rPr lang="en-US" sz="2800" b="1" u="sng" dirty="0" smtClean="0">
                <a:solidFill>
                  <a:srgbClr val="0070C0"/>
                </a:solidFill>
              </a:rPr>
            </a:br>
            <a:r>
              <a:rPr lang="en-US" sz="2800" b="1" u="sng" dirty="0" smtClean="0">
                <a:solidFill>
                  <a:srgbClr val="0070C0"/>
                </a:solidFill>
              </a:rPr>
              <a:t/>
            </a:r>
            <a:br>
              <a:rPr lang="en-US" sz="2800" b="1" u="sng" dirty="0" smtClean="0">
                <a:solidFill>
                  <a:srgbClr val="0070C0"/>
                </a:solidFill>
              </a:rPr>
            </a:br>
            <a:r>
              <a:rPr lang="en-US" sz="2800" b="1" u="sng" dirty="0" smtClean="0">
                <a:solidFill>
                  <a:srgbClr val="0070C0"/>
                </a:solidFill>
              </a:rPr>
              <a:t/>
            </a:r>
            <a:br>
              <a:rPr lang="en-US" sz="2800" b="1" u="sng" dirty="0" smtClean="0">
                <a:solidFill>
                  <a:srgbClr val="0070C0"/>
                </a:solidFill>
              </a:rPr>
            </a:br>
            <a:endParaRPr lang="en-US" sz="28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3200" b="1" i="1" u="sng" dirty="0"/>
              <a:t>Fluid Compartments</a:t>
            </a:r>
          </a:p>
        </p:txBody>
      </p:sp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2" cstate="print"/>
          <a:srcRect b="4414"/>
          <a:stretch>
            <a:fillRect/>
          </a:stretch>
        </p:blipFill>
        <p:spPr bwMode="auto">
          <a:xfrm>
            <a:off x="106491" y="838200"/>
            <a:ext cx="9037510" cy="5867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155" name="Rectangle 3"/>
          <p:cNvSpPr>
            <a:spLocks noChangeArrowheads="1"/>
          </p:cNvSpPr>
          <p:nvPr/>
        </p:nvSpPr>
        <p:spPr bwMode="auto">
          <a:xfrm>
            <a:off x="0" y="3657600"/>
            <a:ext cx="9144000" cy="76200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15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352675"/>
            <a:ext cx="8763000" cy="695325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</a:rPr>
              <a:t>Body </a:t>
            </a:r>
            <a:r>
              <a:rPr lang="en-US" sz="4400" b="1" dirty="0" smtClean="0">
                <a:solidFill>
                  <a:srgbClr val="C00000"/>
                </a:solidFill>
              </a:rPr>
              <a:t>Fluids &amp; Electrolytes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561157" name="Rectangle 5"/>
          <p:cNvSpPr>
            <a:spLocks noChangeArrowheads="1"/>
          </p:cNvSpPr>
          <p:nvPr/>
        </p:nvSpPr>
        <p:spPr bwMode="auto">
          <a:xfrm>
            <a:off x="1371600" y="990600"/>
            <a:ext cx="6324600" cy="396240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5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Rectangle 3"/>
          <p:cNvSpPr/>
          <p:nvPr/>
        </p:nvSpPr>
        <p:spPr>
          <a:xfrm>
            <a:off x="152400" y="1219200"/>
            <a:ext cx="6858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2057400"/>
            <a:ext cx="1905000" cy="685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4495800"/>
            <a:ext cx="16002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5181600"/>
            <a:ext cx="19050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6463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rgbClr val="C00000"/>
                </a:solidFill>
              </a:rPr>
              <a:t>Constituents of ECF and ICF </a:t>
            </a:r>
            <a:endParaRPr lang="en-GB" sz="4000" dirty="0" smtClean="0">
              <a:solidFill>
                <a:srgbClr val="C00000"/>
              </a:solidFill>
            </a:endParaRPr>
          </a:p>
        </p:txBody>
      </p:sp>
      <p:pic>
        <p:nvPicPr>
          <p:cNvPr id="7" name="Picture 6" descr="ECF ICCF electrolyte conc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1091" y="838199"/>
            <a:ext cx="7069909" cy="5915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ChangeArrowheads="1"/>
          </p:cNvSpPr>
          <p:nvPr/>
        </p:nvSpPr>
        <p:spPr bwMode="auto">
          <a:xfrm>
            <a:off x="3059113" y="1273175"/>
            <a:ext cx="3073400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35" name="Rectangle 3"/>
          <p:cNvSpPr>
            <a:spLocks noChangeArrowheads="1"/>
          </p:cNvSpPr>
          <p:nvPr/>
        </p:nvSpPr>
        <p:spPr bwMode="auto">
          <a:xfrm>
            <a:off x="53975" y="1273175"/>
            <a:ext cx="6054725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36" name="Rectangle 4"/>
          <p:cNvSpPr>
            <a:spLocks noChangeArrowheads="1"/>
          </p:cNvSpPr>
          <p:nvPr/>
        </p:nvSpPr>
        <p:spPr bwMode="auto">
          <a:xfrm>
            <a:off x="53975" y="1273175"/>
            <a:ext cx="9013825" cy="5508625"/>
          </a:xfrm>
          <a:prstGeom prst="rect">
            <a:avLst/>
          </a:prstGeom>
          <a:solidFill>
            <a:schemeClr val="tx2"/>
          </a:solidFill>
          <a:ln w="76200">
            <a:solidFill>
              <a:srgbClr val="84B5E3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56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388" y="3354388"/>
            <a:ext cx="2743200" cy="3314700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195638" y="1387475"/>
            <a:ext cx="2806700" cy="2184400"/>
            <a:chOff x="123" y="874"/>
            <a:chExt cx="1768" cy="1376"/>
          </a:xfrm>
        </p:grpSpPr>
        <p:pic>
          <p:nvPicPr>
            <p:cNvPr id="556039" name="Picture 7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ltGray">
            <a:xfrm>
              <a:off x="123" y="874"/>
              <a:ext cx="1768" cy="1376"/>
            </a:xfrm>
            <a:prstGeom prst="rect">
              <a:avLst/>
            </a:prstGeom>
            <a:noFill/>
          </p:spPr>
        </p:pic>
        <p:sp>
          <p:nvSpPr>
            <p:cNvPr id="556040" name="Rectangle 8"/>
            <p:cNvSpPr>
              <a:spLocks noChangeArrowheads="1"/>
            </p:cNvSpPr>
            <p:nvPr/>
          </p:nvSpPr>
          <p:spPr bwMode="ltGray">
            <a:xfrm>
              <a:off x="552" y="966"/>
              <a:ext cx="854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Normal RBCs</a:t>
              </a:r>
            </a:p>
          </p:txBody>
        </p:sp>
        <p:pic>
          <p:nvPicPr>
            <p:cNvPr id="556041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ltGray">
            <a:xfrm>
              <a:off x="341" y="1845"/>
              <a:ext cx="864" cy="296"/>
            </a:xfrm>
            <a:prstGeom prst="rect">
              <a:avLst/>
            </a:prstGeom>
            <a:noFill/>
          </p:spPr>
        </p:pic>
      </p:grpSp>
      <p:sp>
        <p:nvSpPr>
          <p:cNvPr id="556042" name="Rectangle 10"/>
          <p:cNvSpPr>
            <a:spLocks noChangeArrowheads="1"/>
          </p:cNvSpPr>
          <p:nvPr/>
        </p:nvSpPr>
        <p:spPr bwMode="auto">
          <a:xfrm>
            <a:off x="3435350" y="3571875"/>
            <a:ext cx="2362200" cy="3635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Isotonic Solution</a:t>
            </a:r>
          </a:p>
        </p:txBody>
      </p:sp>
      <p:sp>
        <p:nvSpPr>
          <p:cNvPr id="55604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90931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Osmosis</a:t>
            </a:r>
          </a:p>
        </p:txBody>
      </p:sp>
      <p:pic>
        <p:nvPicPr>
          <p:cNvPr id="55604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3525" y="3376613"/>
            <a:ext cx="2743200" cy="3314700"/>
          </a:xfrm>
          <a:prstGeom prst="rect">
            <a:avLst/>
          </a:prstGeom>
          <a:noFill/>
        </p:spPr>
      </p:pic>
      <p:pic>
        <p:nvPicPr>
          <p:cNvPr id="556045" name="Picture 13"/>
          <p:cNvPicPr>
            <a:picLocks noChangeAspect="1" noChangeArrowheads="1"/>
          </p:cNvPicPr>
          <p:nvPr/>
        </p:nvPicPr>
        <p:blipFill>
          <a:blip r:embed="rId7" cstate="print"/>
          <a:srcRect b="3017"/>
          <a:stretch>
            <a:fillRect/>
          </a:stretch>
        </p:blipFill>
        <p:spPr bwMode="auto">
          <a:xfrm>
            <a:off x="6215063" y="3476625"/>
            <a:ext cx="2768600" cy="3214688"/>
          </a:xfrm>
          <a:prstGeom prst="rect">
            <a:avLst/>
          </a:prstGeom>
          <a:noFill/>
        </p:spPr>
      </p:pic>
      <p:sp>
        <p:nvSpPr>
          <p:cNvPr id="556046" name="Rectangle 14"/>
          <p:cNvSpPr>
            <a:spLocks noChangeArrowheads="1"/>
          </p:cNvSpPr>
          <p:nvPr/>
        </p:nvSpPr>
        <p:spPr bwMode="auto">
          <a:xfrm>
            <a:off x="3597275" y="6007100"/>
            <a:ext cx="2012950" cy="4159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Equal movement of water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into and out of cells</a:t>
            </a:r>
          </a:p>
        </p:txBody>
      </p:sp>
      <p:sp>
        <p:nvSpPr>
          <p:cNvPr id="556047" name="Rectangle 15"/>
          <p:cNvSpPr>
            <a:spLocks noChangeArrowheads="1"/>
          </p:cNvSpPr>
          <p:nvPr/>
        </p:nvSpPr>
        <p:spPr bwMode="auto">
          <a:xfrm>
            <a:off x="890588" y="6029325"/>
            <a:ext cx="1370568" cy="41857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Net movement of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water out of cells</a:t>
            </a:r>
          </a:p>
        </p:txBody>
      </p:sp>
      <p:sp>
        <p:nvSpPr>
          <p:cNvPr id="556048" name="Rectangle 16"/>
          <p:cNvSpPr>
            <a:spLocks noChangeArrowheads="1"/>
          </p:cNvSpPr>
          <p:nvPr/>
        </p:nvSpPr>
        <p:spPr bwMode="auto">
          <a:xfrm>
            <a:off x="6950075" y="6140450"/>
            <a:ext cx="1347788" cy="4159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Net movement of</a:t>
            </a:r>
            <a:b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</a:br>
            <a:r>
              <a:rPr lang="en-US" sz="1600" b="1" i="0" dirty="0">
                <a:solidFill>
                  <a:srgbClr val="FF0000"/>
                </a:solidFill>
                <a:latin typeface="Arial Narrow" pitchFamily="34" charset="0"/>
                <a:cs typeface="Arial" charset="0"/>
              </a:rPr>
              <a:t>water into cells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44475" y="1387475"/>
            <a:ext cx="2794000" cy="2171700"/>
            <a:chOff x="2017" y="874"/>
            <a:chExt cx="1760" cy="1368"/>
          </a:xfrm>
        </p:grpSpPr>
        <p:pic>
          <p:nvPicPr>
            <p:cNvPr id="556050" name="Picture 18"/>
            <p:cNvPicPr>
              <a:picLocks noChangeAspect="1"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ltGray">
            <a:xfrm>
              <a:off x="2017" y="874"/>
              <a:ext cx="1760" cy="1368"/>
            </a:xfrm>
            <a:prstGeom prst="rect">
              <a:avLst/>
            </a:prstGeom>
            <a:noFill/>
          </p:spPr>
        </p:pic>
        <p:sp>
          <p:nvSpPr>
            <p:cNvPr id="556051" name="Rectangle 19"/>
            <p:cNvSpPr>
              <a:spLocks noChangeArrowheads="1"/>
            </p:cNvSpPr>
            <p:nvPr/>
          </p:nvSpPr>
          <p:spPr bwMode="ltGray">
            <a:xfrm>
              <a:off x="2043" y="883"/>
              <a:ext cx="994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Shriveled</a:t>
              </a:r>
              <a:r>
                <a:rPr lang="en-US" sz="2000" b="1" i="0" dirty="0">
                  <a:solidFill>
                    <a:schemeClr val="tx2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RBCs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197600" y="1387475"/>
            <a:ext cx="2806700" cy="2171700"/>
            <a:chOff x="3904" y="874"/>
            <a:chExt cx="1768" cy="1368"/>
          </a:xfrm>
        </p:grpSpPr>
        <p:pic>
          <p:nvPicPr>
            <p:cNvPr id="556053" name="Picture 21"/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</a:blip>
            <a:srcRect/>
            <a:stretch>
              <a:fillRect/>
            </a:stretch>
          </p:blipFill>
          <p:spPr bwMode="ltGray">
            <a:xfrm>
              <a:off x="3904" y="874"/>
              <a:ext cx="1768" cy="1368"/>
            </a:xfrm>
            <a:prstGeom prst="rect">
              <a:avLst/>
            </a:prstGeom>
            <a:noFill/>
          </p:spPr>
        </p:pic>
        <p:sp>
          <p:nvSpPr>
            <p:cNvPr id="556054" name="Rectangle 22"/>
            <p:cNvSpPr>
              <a:spLocks noChangeArrowheads="1"/>
            </p:cNvSpPr>
            <p:nvPr/>
          </p:nvSpPr>
          <p:spPr bwMode="ltGray">
            <a:xfrm>
              <a:off x="3940" y="2038"/>
              <a:ext cx="898" cy="1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eaLnBrk="1" hangingPunct="1">
                <a:lnSpc>
                  <a:spcPct val="85000"/>
                </a:lnSpc>
                <a:spcBef>
                  <a:spcPct val="40000"/>
                </a:spcBef>
              </a:pPr>
              <a:r>
                <a:rPr lang="en-US" sz="2000" b="1" i="0" dirty="0">
                  <a:solidFill>
                    <a:srgbClr val="FFFF00"/>
                  </a:solidFill>
                  <a:latin typeface="Arial Narrow" pitchFamily="34" charset="0"/>
                  <a:cs typeface="Arial" charset="0"/>
                </a:rPr>
                <a:t>Swollen RBCs</a:t>
              </a:r>
            </a:p>
          </p:txBody>
        </p:sp>
      </p:grpSp>
      <p:sp>
        <p:nvSpPr>
          <p:cNvPr id="556055" name="Rectangle 23"/>
          <p:cNvSpPr>
            <a:spLocks noChangeArrowheads="1"/>
          </p:cNvSpPr>
          <p:nvPr/>
        </p:nvSpPr>
        <p:spPr bwMode="auto">
          <a:xfrm>
            <a:off x="232552" y="3570517"/>
            <a:ext cx="2794035" cy="36625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Hypertonic Solution</a:t>
            </a:r>
          </a:p>
        </p:txBody>
      </p:sp>
      <p:sp>
        <p:nvSpPr>
          <p:cNvPr id="556056" name="Rectangle 24"/>
          <p:cNvSpPr>
            <a:spLocks noChangeArrowheads="1"/>
          </p:cNvSpPr>
          <p:nvPr/>
        </p:nvSpPr>
        <p:spPr bwMode="auto">
          <a:xfrm>
            <a:off x="6254750" y="3571875"/>
            <a:ext cx="2670175" cy="3635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ct val="40000"/>
              </a:spcBef>
            </a:pPr>
            <a:r>
              <a:rPr lang="en-US" sz="28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Hypotonic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56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5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56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556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6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55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556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5" grpId="0" animBg="1"/>
      <p:bldP spid="556036" grpId="0" animBg="1"/>
      <p:bldP spid="556046" grpId="0" autoUpdateAnimBg="0"/>
      <p:bldP spid="556047" grpId="0" autoUpdateAnimBg="0"/>
      <p:bldP spid="556048" grpId="0" autoUpdateAnimBg="0"/>
      <p:bldP spid="556055" grpId="0" autoUpdateAnimBg="0"/>
      <p:bldP spid="556056" grpId="0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763000" cy="1200329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en-US" sz="4000" b="1" u="sng" dirty="0" smtClean="0">
                <a:solidFill>
                  <a:srgbClr val="C00000"/>
                </a:solidFill>
              </a:rPr>
              <a:t>Volumes And </a:t>
            </a:r>
            <a:r>
              <a:rPr lang="en-US" sz="4000" b="1" u="sng" dirty="0" err="1" smtClean="0">
                <a:solidFill>
                  <a:srgbClr val="C00000"/>
                </a:solidFill>
              </a:rPr>
              <a:t>Osmolarities</a:t>
            </a:r>
            <a:r>
              <a:rPr lang="en-US" sz="4000" b="1" u="sng" dirty="0" smtClean="0">
                <a:solidFill>
                  <a:srgbClr val="C00000"/>
                </a:solidFill>
              </a:rPr>
              <a:t> of ECF and ICF </a:t>
            </a:r>
            <a:br>
              <a:rPr lang="en-US" sz="4000" b="1" u="sng" dirty="0" smtClean="0">
                <a:solidFill>
                  <a:srgbClr val="C00000"/>
                </a:solidFill>
              </a:rPr>
            </a:br>
            <a:r>
              <a:rPr lang="en-US" sz="4000" b="1" u="sng" dirty="0" smtClean="0">
                <a:solidFill>
                  <a:srgbClr val="C00000"/>
                </a:solidFill>
              </a:rPr>
              <a:t>In Abnormal  States.</a:t>
            </a:r>
            <a:endParaRPr lang="en-GB" sz="4000" b="1" u="sng" dirty="0" smtClean="0">
              <a:solidFill>
                <a:srgbClr val="C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46333"/>
            <a:ext cx="8686800" cy="3974934"/>
          </a:xfrm>
        </p:spPr>
        <p:txBody>
          <a:bodyPr>
            <a:noAutofit/>
          </a:bodyPr>
          <a:lstStyle/>
          <a:p>
            <a:pPr algn="l" rtl="0" eaLnBrk="1" hangingPunct="1"/>
            <a:endParaRPr lang="en-US" dirty="0" smtClean="0"/>
          </a:p>
          <a:p>
            <a:pPr algn="l" rtl="0" eaLnBrk="1" hangingPunct="1"/>
            <a:r>
              <a:rPr lang="en-US" b="1" dirty="0" smtClean="0"/>
              <a:t>Some factors can cause the change:</a:t>
            </a:r>
          </a:p>
          <a:p>
            <a:pPr algn="l" rtl="0" eaLnBrk="1" hangingPunct="1">
              <a:buFontTx/>
              <a:buNone/>
            </a:pPr>
            <a:r>
              <a:rPr lang="en-US" dirty="0" smtClean="0"/>
              <a:t>           - dehydration </a:t>
            </a:r>
          </a:p>
          <a:p>
            <a:pPr algn="l" rtl="0" eaLnBrk="1" hangingPunct="1">
              <a:buFontTx/>
              <a:buNone/>
            </a:pP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          - intravenous infusion (IV)</a:t>
            </a:r>
          </a:p>
          <a:p>
            <a:pPr algn="l" rtl="0" eaLnBrk="1" hangingPunct="1">
              <a:buFontTx/>
              <a:buNone/>
            </a:pPr>
            <a:endParaRPr lang="en-US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          - abnormal sweating.</a:t>
            </a:r>
          </a:p>
          <a:p>
            <a:pPr algn="l" rtl="0" eaLnBrk="1" hangingPunct="1">
              <a:buFontTx/>
              <a:buNone/>
            </a:pPr>
            <a:r>
              <a:rPr lang="en-US" dirty="0" smtClean="0"/>
              <a:t>           - etc..</a:t>
            </a:r>
            <a:endParaRPr lang="en-GB" dirty="0" smtClean="0"/>
          </a:p>
          <a:p>
            <a:pPr algn="l" rtl="0" eaLnBrk="1" hangingPunct="1">
              <a:buFontTx/>
              <a:buNone/>
            </a:pPr>
            <a:r>
              <a:rPr lang="en-US" dirty="0" smtClean="0"/>
              <a:t>          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endParaRPr lang="en-GB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77491"/>
            <a:ext cx="8229600" cy="5152180"/>
          </a:xfrm>
        </p:spPr>
        <p:txBody>
          <a:bodyPr/>
          <a:lstStyle/>
          <a:p>
            <a:pPr marL="609600" indent="-609600" algn="l" rtl="0" eaLnBrk="1" hangingPunct="1"/>
            <a:endParaRPr lang="en-US" sz="3600" b="1" dirty="0" smtClean="0"/>
          </a:p>
          <a:p>
            <a:pPr marL="609600" indent="-609600" algn="l" rtl="0" eaLnBrk="1" hangingPunct="1"/>
            <a:r>
              <a:rPr lang="en-US" sz="3600" b="1" dirty="0" smtClean="0">
                <a:solidFill>
                  <a:srgbClr val="C00000"/>
                </a:solidFill>
              </a:rPr>
              <a:t>Changes in  volume :</a:t>
            </a:r>
          </a:p>
          <a:p>
            <a:pPr marL="609600" indent="-609600" algn="l" rtl="0" eaLnBrk="1" hangingPunct="1"/>
            <a:endParaRPr lang="en-US" sz="3600" b="1" dirty="0" smtClean="0"/>
          </a:p>
          <a:p>
            <a:pPr marL="2209800" lvl="4" indent="-381000">
              <a:buFontTx/>
              <a:buAutoNum type="arabicPeriod"/>
            </a:pPr>
            <a:r>
              <a:rPr lang="en-US" sz="3200" b="1" dirty="0" smtClean="0"/>
              <a:t>Volume contraction. </a:t>
            </a:r>
          </a:p>
          <a:p>
            <a:pPr marL="2209800" lvl="4" indent="-381000">
              <a:buFontTx/>
              <a:buAutoNum type="arabicPeriod"/>
            </a:pPr>
            <a:endParaRPr lang="en-US" sz="3200" b="1" dirty="0" smtClean="0"/>
          </a:p>
          <a:p>
            <a:pPr marL="2209800" lvl="4" indent="-381000">
              <a:buFontTx/>
              <a:buAutoNum type="arabicPeriod"/>
            </a:pPr>
            <a:endParaRPr lang="en-US" sz="3200" b="1" dirty="0" smtClean="0"/>
          </a:p>
          <a:p>
            <a:pPr marL="2209800" lvl="4" indent="-381000">
              <a:buFontTx/>
              <a:buAutoNum type="arabicPeriod"/>
            </a:pPr>
            <a:r>
              <a:rPr lang="en-US" sz="3200" b="1" dirty="0" smtClean="0"/>
              <a:t>Volume expansion.</a:t>
            </a:r>
          </a:p>
          <a:p>
            <a:pPr marL="2209800" lvl="4" indent="-381000" algn="l" rtl="0" eaLnBrk="1" hangingPunct="1">
              <a:buFontTx/>
              <a:buAutoNum type="arabicPeriod"/>
            </a:pPr>
            <a:endParaRPr lang="en-US" sz="3200" b="1" dirty="0" smtClean="0"/>
          </a:p>
          <a:p>
            <a:pPr marL="2209800" lvl="4" indent="-381000" algn="l" rtl="0" eaLnBrk="1" hangingPunct="1">
              <a:buFontTx/>
              <a:buNone/>
            </a:pPr>
            <a:endParaRPr lang="en-GB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524000" y="2286000"/>
            <a:ext cx="2057400" cy="533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943600" y="2209800"/>
            <a:ext cx="1524000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Changes in  volume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Autofit/>
          </a:bodyPr>
          <a:lstStyle/>
          <a:p>
            <a:pPr marL="342900" lvl="4" indent="-342900" algn="ctr">
              <a:buNone/>
            </a:pPr>
            <a:r>
              <a:rPr lang="en-US" sz="3200" b="1" u="sng" dirty="0" smtClean="0"/>
              <a:t>Volume contraction</a:t>
            </a:r>
          </a:p>
          <a:p>
            <a:pPr marL="342900" lvl="4" indent="-342900" algn="ctr">
              <a:buNone/>
            </a:pP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en-US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emoving</a:t>
            </a:r>
            <a:r>
              <a:rPr lang="en-US" sz="32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1- </a:t>
            </a:r>
            <a:r>
              <a:rPr lang="en-US" b="1" i="1" dirty="0" smtClean="0"/>
              <a:t>isotonic</a:t>
            </a:r>
            <a:r>
              <a:rPr lang="en-US" dirty="0" smtClean="0"/>
              <a:t> solution.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2- </a:t>
            </a:r>
            <a:r>
              <a:rPr lang="en-US" b="1" i="1" dirty="0" smtClean="0"/>
              <a:t>hypertonic</a:t>
            </a:r>
            <a:r>
              <a:rPr lang="en-US" dirty="0" smtClean="0"/>
              <a:t> solution.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3- </a:t>
            </a:r>
            <a:r>
              <a:rPr lang="en-US" b="1" i="1" dirty="0" smtClean="0"/>
              <a:t>hypotonic</a:t>
            </a:r>
            <a:r>
              <a:rPr lang="en-US" dirty="0" smtClean="0"/>
              <a:t> solution.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4" indent="-342900" algn="ctr">
              <a:buNone/>
            </a:pPr>
            <a:r>
              <a:rPr lang="en-US" sz="3200" b="1" u="sng" dirty="0" smtClean="0"/>
              <a:t>Volume expansion</a:t>
            </a:r>
          </a:p>
          <a:p>
            <a:pPr marL="342900" lvl="4" indent="-342900" algn="ctr">
              <a:buNone/>
            </a:pPr>
            <a:r>
              <a:rPr lang="en-US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Adding</a:t>
            </a:r>
            <a:r>
              <a:rPr lang="en-US" sz="3200" b="1" u="sng" dirty="0" smtClean="0"/>
              <a:t> </a:t>
            </a:r>
          </a:p>
          <a:p>
            <a:pPr>
              <a:buNone/>
            </a:pPr>
            <a:r>
              <a:rPr lang="en-US" dirty="0" smtClean="0"/>
              <a:t>1- </a:t>
            </a:r>
            <a:r>
              <a:rPr lang="en-US" b="1" i="1" dirty="0" smtClean="0"/>
              <a:t>isotonic</a:t>
            </a:r>
            <a:r>
              <a:rPr lang="en-US" dirty="0" smtClean="0"/>
              <a:t> solution.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2- </a:t>
            </a:r>
            <a:r>
              <a:rPr lang="en-US" b="1" i="1" dirty="0" smtClean="0"/>
              <a:t>hypertonic</a:t>
            </a:r>
            <a:r>
              <a:rPr lang="en-US" dirty="0" smtClean="0"/>
              <a:t> solution.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3- </a:t>
            </a:r>
            <a:r>
              <a:rPr lang="en-US" b="1" i="1" dirty="0" smtClean="0"/>
              <a:t>hypotonic</a:t>
            </a:r>
            <a:r>
              <a:rPr lang="en-US" dirty="0" smtClean="0"/>
              <a:t> solution.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1371600"/>
            <a:ext cx="4114800" cy="487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648200" y="1371600"/>
            <a:ext cx="4114800" cy="487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01"/>
          <p:cNvPicPr>
            <a:picLocks noChangeAspect="1" noChangeArrowheads="1"/>
          </p:cNvPicPr>
          <p:nvPr/>
        </p:nvPicPr>
        <p:blipFill>
          <a:blip r:embed="rId2" cstate="print"/>
          <a:srcRect t="2894" r="38750" b="37778"/>
          <a:stretch>
            <a:fillRect/>
          </a:stretch>
        </p:blipFill>
        <p:spPr>
          <a:xfrm>
            <a:off x="0" y="304800"/>
            <a:ext cx="8763000" cy="6248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3" name="Rounded Rectangle 2"/>
          <p:cNvSpPr/>
          <p:nvPr/>
        </p:nvSpPr>
        <p:spPr>
          <a:xfrm>
            <a:off x="4876800" y="3200400"/>
            <a:ext cx="3810000" cy="3048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685800"/>
            <a:ext cx="502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n-US" sz="3200" b="1" dirty="0" smtClean="0">
                <a:solidFill>
                  <a:srgbClr val="C00000"/>
                </a:solidFill>
              </a:rPr>
              <a:t>1- Loss of </a:t>
            </a:r>
            <a:r>
              <a:rPr lang="en-US" sz="3200" b="1" dirty="0" err="1" smtClean="0">
                <a:solidFill>
                  <a:srgbClr val="C00000"/>
                </a:solidFill>
              </a:rPr>
              <a:t>iso</a:t>
            </a:r>
            <a:r>
              <a:rPr lang="en-US" sz="3200" b="1" dirty="0" smtClean="0">
                <a:solidFill>
                  <a:srgbClr val="C00000"/>
                </a:solidFill>
              </a:rPr>
              <a:t>-osmotic fluid</a:t>
            </a:r>
          </a:p>
          <a:p>
            <a:pPr marL="609600" indent="-609600"/>
            <a:r>
              <a:rPr lang="en-US" sz="3200" b="1" dirty="0" smtClean="0">
                <a:solidFill>
                  <a:srgbClr val="C00000"/>
                </a:solidFill>
              </a:rPr>
              <a:t>e.g. Diarrhea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4800" y="3657600"/>
            <a:ext cx="33528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1754326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4000" b="1" u="sng" dirty="0" smtClean="0">
                <a:solidFill>
                  <a:srgbClr val="C00000"/>
                </a:solidFill>
              </a:rPr>
              <a:t>Volume contraction</a:t>
            </a:r>
            <a:r>
              <a:rPr lang="en-US" sz="4000" b="1" dirty="0" smtClean="0">
                <a:solidFill>
                  <a:srgbClr val="C00000"/>
                </a:solidFill>
              </a:rPr>
              <a:t>: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9912"/>
            <a:ext cx="8686800" cy="5927777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/>
            </a:pPr>
            <a:endParaRPr lang="en-US" sz="3600" b="1" dirty="0" smtClean="0"/>
          </a:p>
          <a:p>
            <a:pPr marL="609600" indent="-609600" algn="l" rtl="0" eaLnBrk="1" hangingPunct="1">
              <a:buFontTx/>
              <a:buAutoNum type="arabicPeriod"/>
            </a:pPr>
            <a:r>
              <a:rPr lang="en-US" sz="3600" b="1" dirty="0" smtClean="0"/>
              <a:t>Diarrhea.</a:t>
            </a:r>
          </a:p>
          <a:p>
            <a:pPr marL="609600" indent="-609600" algn="l" rtl="0" eaLnBrk="1" hangingPunct="1">
              <a:buNone/>
            </a:pPr>
            <a:r>
              <a:rPr lang="en-US" sz="3600" b="1" dirty="0" smtClean="0"/>
              <a:t>    </a:t>
            </a:r>
            <a:r>
              <a:rPr lang="en-US" sz="2400" b="1" dirty="0" smtClean="0"/>
              <a:t> -  </a:t>
            </a:r>
            <a:r>
              <a:rPr lang="en-US" sz="3000" b="1" dirty="0" err="1" smtClean="0"/>
              <a:t>osmolarity</a:t>
            </a:r>
            <a:r>
              <a:rPr lang="en-US" sz="3000" b="1" dirty="0" smtClean="0"/>
              <a:t> of fluid lost ≈ </a:t>
            </a:r>
            <a:r>
              <a:rPr lang="en-US" sz="3000" b="1" dirty="0" err="1" smtClean="0"/>
              <a:t>osmolarity</a:t>
            </a:r>
            <a:r>
              <a:rPr lang="en-US" sz="3000" b="1" dirty="0" smtClean="0"/>
              <a:t> of ECF </a:t>
            </a:r>
          </a:p>
          <a:p>
            <a:pPr marL="2209800" lvl="4" indent="-381000" algn="l" rtl="0" eaLnBrk="1" hangingPunct="1">
              <a:buFontTx/>
              <a:buNone/>
            </a:pPr>
            <a:r>
              <a:rPr lang="en-US" sz="3000" b="1" dirty="0" smtClean="0"/>
              <a:t>           </a:t>
            </a:r>
          </a:p>
          <a:p>
            <a:pPr marL="2209800" lvl="4" indent="-381000" algn="l" rtl="0" eaLnBrk="1" hangingPunct="1">
              <a:buFontTx/>
              <a:buNone/>
            </a:pPr>
            <a:r>
              <a:rPr lang="en-US" sz="3000" b="1" dirty="0" smtClean="0"/>
              <a:t>       (loss of </a:t>
            </a:r>
            <a:r>
              <a:rPr lang="en-US" sz="3000" b="1" dirty="0" err="1" smtClean="0"/>
              <a:t>isosmotic</a:t>
            </a:r>
            <a:r>
              <a:rPr lang="en-US" sz="3000" b="1" dirty="0" smtClean="0"/>
              <a:t> fluid).</a:t>
            </a:r>
          </a:p>
          <a:p>
            <a:pPr marL="2209800" lvl="4" indent="-381000" algn="l" rtl="0" eaLnBrk="1" hangingPunct="1">
              <a:buFontTx/>
              <a:buNone/>
            </a:pPr>
            <a:r>
              <a:rPr lang="en-US" sz="3000" b="1" dirty="0" smtClean="0"/>
              <a:t>    </a:t>
            </a:r>
          </a:p>
          <a:p>
            <a:pPr marL="2209800" lvl="4" indent="-381000" algn="l" rtl="0" eaLnBrk="1" hangingPunct="1">
              <a:buFontTx/>
              <a:buNone/>
            </a:pPr>
            <a:r>
              <a:rPr lang="en-US" sz="3000" b="1" dirty="0" smtClean="0"/>
              <a:t>     -    volume in ECF.</a:t>
            </a:r>
          </a:p>
          <a:p>
            <a:pPr marL="2209800" lvl="4" indent="-381000" algn="l" rtl="0" eaLnBrk="1" hangingPunct="1">
              <a:buFontTx/>
              <a:buNone/>
            </a:pPr>
            <a:endParaRPr lang="en-US" sz="3000" b="1" dirty="0" smtClean="0"/>
          </a:p>
          <a:p>
            <a:pPr marL="2209800" lvl="4" indent="-381000" algn="l" rtl="0" eaLnBrk="1" hangingPunct="1">
              <a:buFontTx/>
              <a:buNone/>
            </a:pPr>
            <a:r>
              <a:rPr lang="en-US" sz="3000" b="1" dirty="0" smtClean="0"/>
              <a:t>     -     arterial pressure.</a:t>
            </a:r>
          </a:p>
          <a:p>
            <a:pPr marL="609600" indent="-609600" algn="l" rtl="0" eaLnBrk="1" hangingPunct="1"/>
            <a:endParaRPr lang="en-GB" sz="3000" dirty="0" smtClean="0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3276600" y="5029200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3276600" y="56388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971800" y="4343400"/>
            <a:ext cx="0" cy="533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>
            <a:off x="2971800" y="5486400"/>
            <a:ext cx="0" cy="533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0" t="2222" r="26667" b="37778"/>
          <a:stretch>
            <a:fillRect/>
          </a:stretch>
        </p:blipFill>
        <p:spPr>
          <a:xfrm>
            <a:off x="2286000" y="990600"/>
            <a:ext cx="6104467" cy="5562600"/>
          </a:xfrm>
        </p:spPr>
      </p:pic>
      <p:sp>
        <p:nvSpPr>
          <p:cNvPr id="3" name="Rectangle 2"/>
          <p:cNvSpPr/>
          <p:nvPr/>
        </p:nvSpPr>
        <p:spPr>
          <a:xfrm>
            <a:off x="152400" y="304800"/>
            <a:ext cx="503509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/>
            <a:r>
              <a:rPr lang="en-US" sz="3200" b="1" dirty="0" smtClean="0">
                <a:solidFill>
                  <a:srgbClr val="C00000"/>
                </a:solidFill>
              </a:rPr>
              <a:t>2. Loss of hypotonic solution</a:t>
            </a:r>
          </a:p>
          <a:p>
            <a:pPr marL="609600" indent="-609600"/>
            <a:r>
              <a:rPr lang="en-US" sz="3200" b="1" dirty="0" smtClean="0">
                <a:solidFill>
                  <a:srgbClr val="C00000"/>
                </a:solidFill>
              </a:rPr>
              <a:t>e.g. Water  deprivation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34200" y="59436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Hyperosmotoc</a:t>
            </a:r>
            <a:r>
              <a:rPr lang="en-US" b="1" dirty="0" smtClean="0">
                <a:solidFill>
                  <a:srgbClr val="FF0000"/>
                </a:solidFill>
              </a:rPr>
              <a:t> dehydration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0" y="3505200"/>
            <a:ext cx="5029200" cy="3124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5909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u="sng" dirty="0" smtClean="0">
                <a:solidFill>
                  <a:srgbClr val="C00000"/>
                </a:solidFill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948690"/>
            <a:ext cx="8229600" cy="5299710"/>
          </a:xfrm>
        </p:spPr>
        <p:txBody>
          <a:bodyPr/>
          <a:lstStyle/>
          <a:p>
            <a:pPr algn="just" rtl="0" eaLnBrk="1" hangingPunct="1">
              <a:buFontTx/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At the end of this session, the students should be able to:</a:t>
            </a:r>
          </a:p>
          <a:p>
            <a:pPr algn="just" rtl="0" eaLnBrk="1" hangingPunct="1">
              <a:buFontTx/>
              <a:buNone/>
            </a:pPr>
            <a:endParaRPr lang="en-US" sz="2000" b="1" dirty="0" smtClean="0"/>
          </a:p>
          <a:p>
            <a:pPr algn="just" rtl="0" eaLnBrk="1" hangingPunct="1"/>
            <a:r>
              <a:rPr lang="en-US" sz="2000" b="1" dirty="0" smtClean="0"/>
              <a:t>Identify and describe daily intake and output of water and maintenance of water balance.</a:t>
            </a:r>
          </a:p>
          <a:p>
            <a:pPr algn="just" rtl="0" eaLnBrk="1" hangingPunct="1"/>
            <a:endParaRPr lang="en-US" sz="2000" b="1" dirty="0" smtClean="0"/>
          </a:p>
          <a:p>
            <a:pPr algn="just" rtl="0" eaLnBrk="1" hangingPunct="1"/>
            <a:r>
              <a:rPr lang="en-US" sz="2000" b="1" dirty="0" smtClean="0"/>
              <a:t>List and describe of body fluid compartments as intra-cellular fluid (ICF) Extra-cellular fluid (ECF), interstitial fluid, trans-cellular fluid and total body water (TBW).</a:t>
            </a:r>
          </a:p>
          <a:p>
            <a:pPr algn="just" rtl="0" eaLnBrk="1" hangingPunct="1">
              <a:buFontTx/>
              <a:buNone/>
            </a:pPr>
            <a:endParaRPr lang="en-US" sz="2000" b="1" dirty="0" smtClean="0"/>
          </a:p>
          <a:p>
            <a:pPr algn="just" rtl="0" eaLnBrk="1" hangingPunct="1"/>
            <a:r>
              <a:rPr lang="en-US" sz="2000" b="1" dirty="0" smtClean="0"/>
              <a:t>Describe the composition of each fluid compartment, in terms of volume and ions and represent them in graphic forms.</a:t>
            </a:r>
          </a:p>
          <a:p>
            <a:pPr algn="just" rtl="0" eaLnBrk="1" hangingPunct="1">
              <a:buFontTx/>
              <a:buNone/>
            </a:pPr>
            <a:endParaRPr lang="en-US" sz="2000" b="1" dirty="0" smtClean="0"/>
          </a:p>
          <a:p>
            <a:pPr algn="just" rtl="0" eaLnBrk="1" hangingPunct="1"/>
            <a:r>
              <a:rPr lang="en-US" sz="2000" b="1" dirty="0" smtClean="0"/>
              <a:t>Physiology factor influencing body fluid: age, sex, adipose tissue, etc. Pathological factors: Dehydration, fluid infusion.</a:t>
            </a:r>
          </a:p>
          <a:p>
            <a:pPr algn="just" rtl="0" eaLnBrk="1" hangingPunct="1"/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30205"/>
            <a:ext cx="8229600" cy="6180153"/>
          </a:xfrm>
        </p:spPr>
        <p:txBody>
          <a:bodyPr/>
          <a:lstStyle/>
          <a:p>
            <a:pPr marL="609600" indent="-609600" algn="l" rtl="0" eaLnBrk="1" hangingPunct="1">
              <a:buFontTx/>
              <a:buNone/>
            </a:pPr>
            <a:r>
              <a:rPr lang="en-US" sz="3600" b="1" dirty="0" smtClean="0"/>
              <a:t>2. Water  deprivation :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sz="2800" b="1" dirty="0" smtClean="0"/>
              <a:t>             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sz="2800" b="1" dirty="0" smtClean="0"/>
              <a:t>                - </a:t>
            </a:r>
            <a:r>
              <a:rPr lang="en-US" sz="2800" b="1" dirty="0" err="1" smtClean="0"/>
              <a:t>Osmolarity</a:t>
            </a:r>
            <a:r>
              <a:rPr lang="en-US" sz="2800" b="1" dirty="0" smtClean="0"/>
              <a:t> and volume will change .</a:t>
            </a:r>
          </a:p>
          <a:p>
            <a:pPr marL="609600" indent="-609600" algn="l" rtl="0" eaLnBrk="1" hangingPunct="1">
              <a:buFontTx/>
              <a:buNone/>
            </a:pPr>
            <a:endParaRPr lang="en-US" sz="2800" b="1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sz="2800" b="1" dirty="0" smtClean="0"/>
              <a:t>                -    </a:t>
            </a:r>
            <a:r>
              <a:rPr lang="en-US" sz="2800" b="1" dirty="0" err="1" smtClean="0"/>
              <a:t>Osmolarity</a:t>
            </a:r>
            <a:r>
              <a:rPr lang="en-US" sz="2800" b="1" dirty="0" smtClean="0"/>
              <a:t> in both ECF and ICF.</a:t>
            </a:r>
          </a:p>
          <a:p>
            <a:pPr marL="609600" indent="-609600" algn="l" rtl="0" eaLnBrk="1" hangingPunct="1">
              <a:buFontTx/>
              <a:buNone/>
            </a:pPr>
            <a:endParaRPr lang="en-US" sz="2800" b="1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sz="2800" b="1" dirty="0" smtClean="0"/>
              <a:t>                -    Volume in both ECF and ICF.</a:t>
            </a:r>
          </a:p>
          <a:p>
            <a:pPr marL="609600" indent="-609600" algn="l" rtl="0" eaLnBrk="1" hangingPunct="1">
              <a:buFontTx/>
              <a:buNone/>
            </a:pPr>
            <a:endParaRPr lang="en-US" sz="2800" dirty="0" smtClean="0"/>
          </a:p>
          <a:p>
            <a:pPr marL="1371600" lvl="2" indent="-457200" algn="l" rtl="0" eaLnBrk="1" hangingPunct="1">
              <a:buFontTx/>
              <a:buNone/>
            </a:pPr>
            <a:r>
              <a:rPr lang="en-US" sz="2800" dirty="0" smtClean="0"/>
              <a:t>  </a:t>
            </a:r>
            <a:endParaRPr lang="en-GB" sz="2800" dirty="0" smtClean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5400000" flipH="1" flipV="1">
            <a:off x="1829594" y="2894806"/>
            <a:ext cx="4572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rot="5400000">
            <a:off x="1867694" y="3923506"/>
            <a:ext cx="5334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01"/>
          <p:cNvPicPr>
            <a:picLocks noChangeAspect="1" noChangeArrowheads="1"/>
          </p:cNvPicPr>
          <p:nvPr/>
        </p:nvPicPr>
        <p:blipFill>
          <a:blip r:embed="rId2" cstate="print"/>
          <a:srcRect l="39048" t="2222" r="38036" b="71588"/>
          <a:stretch>
            <a:fillRect/>
          </a:stretch>
        </p:blipFill>
        <p:spPr>
          <a:xfrm>
            <a:off x="2514600" y="1121229"/>
            <a:ext cx="3048000" cy="2612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8100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3- Loss of hypertonic sol. e.g. Adrenal insufficiency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001"/>
          <p:cNvPicPr>
            <a:picLocks noChangeAspect="1" noChangeArrowheads="1"/>
          </p:cNvPicPr>
          <p:nvPr/>
        </p:nvPicPr>
        <p:blipFill>
          <a:blip r:embed="rId2" cstate="print"/>
          <a:srcRect l="73095" t="32778" r="3333" b="40159"/>
          <a:stretch>
            <a:fillRect/>
          </a:stretch>
        </p:blipFill>
        <p:spPr>
          <a:xfrm>
            <a:off x="2121310" y="3429000"/>
            <a:ext cx="3441290" cy="2963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4495800"/>
            <a:ext cx="461665" cy="12837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err="1" smtClean="0"/>
              <a:t>Osmolarity</a:t>
            </a:r>
            <a:endParaRPr lang="en-US" dirty="0"/>
          </a:p>
        </p:txBody>
      </p:sp>
      <p:pic>
        <p:nvPicPr>
          <p:cNvPr id="8" name="Picture 2" descr="Unfortunately we are unable to provide accessible alternative text for this. If you require assistance to access this image, please contact help@nature.com or the author"/>
          <p:cNvPicPr>
            <a:picLocks noChangeAspect="1" noChangeArrowheads="1"/>
          </p:cNvPicPr>
          <p:nvPr/>
        </p:nvPicPr>
        <p:blipFill>
          <a:blip r:embed="rId3" cstate="print"/>
          <a:srcRect b="16524"/>
          <a:stretch>
            <a:fillRect/>
          </a:stretch>
        </p:blipFill>
        <p:spPr bwMode="auto">
          <a:xfrm>
            <a:off x="6477000" y="1066801"/>
            <a:ext cx="2429933" cy="1600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86400" y="5943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Hypo-osmotic dehydration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52600" y="3505200"/>
            <a:ext cx="6019800" cy="3124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652043"/>
          </a:xfrm>
        </p:spPr>
        <p:txBody>
          <a:bodyPr>
            <a:normAutofit fontScale="92500" lnSpcReduction="10000"/>
          </a:bodyPr>
          <a:lstStyle/>
          <a:p>
            <a:pPr marL="609600" indent="-609600" algn="l" rtl="0" eaLnBrk="1" hangingPunct="1">
              <a:buFontTx/>
              <a:buAutoNum type="arabicPeriod" startAt="3"/>
            </a:pPr>
            <a:r>
              <a:rPr lang="en-US" sz="3600" b="1" u="sng" dirty="0" smtClean="0"/>
              <a:t>Loss of hypertonic solution </a:t>
            </a:r>
          </a:p>
          <a:p>
            <a:pPr marL="609600" indent="-609600" algn="l" rtl="0" eaLnBrk="1" hangingPunct="1">
              <a:buNone/>
            </a:pPr>
            <a:r>
              <a:rPr lang="en-US" sz="3600" b="1" u="sng" dirty="0" smtClean="0"/>
              <a:t>e.g. Adrenal insufficiency: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         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         </a:t>
            </a:r>
            <a:r>
              <a:rPr lang="en-US" b="1" dirty="0" smtClean="0"/>
              <a:t>i.e. </a:t>
            </a:r>
            <a:r>
              <a:rPr lang="en-US" b="1" dirty="0" err="1" smtClean="0"/>
              <a:t>Aldosterone</a:t>
            </a:r>
            <a:r>
              <a:rPr lang="en-US" b="1" dirty="0" smtClean="0"/>
              <a:t> deficiency.</a:t>
            </a:r>
          </a:p>
          <a:p>
            <a:pPr marL="609600" indent="-609600" algn="l" rtl="0" eaLnBrk="1" hangingPunct="1">
              <a:buFontTx/>
              <a:buNone/>
            </a:pPr>
            <a:endParaRPr lang="en-US" b="1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b="1" dirty="0" smtClean="0"/>
              <a:t>              - Na</a:t>
            </a:r>
            <a:r>
              <a:rPr lang="en-US" b="1" baseline="30000" dirty="0" smtClean="0"/>
              <a:t>+  </a:t>
            </a:r>
            <a:r>
              <a:rPr lang="en-US" b="1" dirty="0" smtClean="0"/>
              <a:t> in the ECF.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b="1" dirty="0" smtClean="0"/>
              <a:t>              -  </a:t>
            </a:r>
            <a:r>
              <a:rPr lang="en-US" b="1" dirty="0" err="1" smtClean="0"/>
              <a:t>osmolarity</a:t>
            </a:r>
            <a:r>
              <a:rPr lang="en-US" b="1" dirty="0" smtClean="0"/>
              <a:t> in both 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b="1" dirty="0" smtClean="0"/>
              <a:t>              -   in ECF volume.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b="1" dirty="0" smtClean="0"/>
              <a:t>              -   in ICF volume.</a:t>
            </a:r>
          </a:p>
          <a:p>
            <a:pPr marL="609600" indent="-609600" algn="l" rtl="0" eaLnBrk="1" hangingPunct="1">
              <a:buFontTx/>
              <a:buNone/>
            </a:pPr>
            <a:endParaRPr lang="en-GB" dirty="0" smtClean="0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1447800" y="47244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1447800" y="3657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1447800" y="42672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V="1">
            <a:off x="1447800" y="52578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" t="2222" r="2500" b="37778"/>
          <a:stretch>
            <a:fillRect/>
          </a:stretch>
        </p:blipFill>
        <p:spPr>
          <a:xfrm>
            <a:off x="228600" y="228600"/>
            <a:ext cx="8382000" cy="6019800"/>
          </a:xfrm>
        </p:spPr>
      </p:pic>
      <p:sp>
        <p:nvSpPr>
          <p:cNvPr id="3" name="Rounded Rectangle 2"/>
          <p:cNvSpPr/>
          <p:nvPr/>
        </p:nvSpPr>
        <p:spPr>
          <a:xfrm>
            <a:off x="3429000" y="2971800"/>
            <a:ext cx="20574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1143000"/>
          </a:xfrm>
        </p:spPr>
        <p:txBody>
          <a:bodyPr/>
          <a:lstStyle/>
          <a:p>
            <a:r>
              <a:rPr lang="en-US" b="1" dirty="0" smtClean="0"/>
              <a:t>Volume Expansion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d saline.jpg"/>
          <p:cNvPicPr>
            <a:picLocks noChangeAspect="1"/>
          </p:cNvPicPr>
          <p:nvPr/>
        </p:nvPicPr>
        <p:blipFill>
          <a:blip r:embed="rId2" cstate="print"/>
          <a:srcRect l="3560" t="4388" r="3871" b="47349"/>
          <a:stretch>
            <a:fillRect/>
          </a:stretch>
        </p:blipFill>
        <p:spPr>
          <a:xfrm>
            <a:off x="422563" y="1371600"/>
            <a:ext cx="8285017" cy="35052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181600" y="2057400"/>
            <a:ext cx="3276600" cy="2667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5715000"/>
            <a:ext cx="49639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Adding of isotonic </a:t>
            </a:r>
            <a:r>
              <a:rPr lang="en-US" sz="3200" b="1" dirty="0" err="1" smtClean="0">
                <a:solidFill>
                  <a:srgbClr val="002060"/>
                </a:solidFill>
              </a:rPr>
              <a:t>NaCl</a:t>
            </a:r>
            <a:r>
              <a:rPr lang="en-US" sz="3200" b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dirty="0" smtClean="0">
                <a:solidFill>
                  <a:srgbClr val="FF0000"/>
                </a:solidFill>
              </a:rPr>
              <a:t>Volume Expansion  </a:t>
            </a:r>
            <a:endParaRPr lang="en-GB" b="1" u="sng" dirty="0" smtClean="0">
              <a:solidFill>
                <a:srgbClr val="FF00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4976"/>
            <a:ext cx="8229600" cy="5715411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/>
            </a:pPr>
            <a:endParaRPr lang="en-US" dirty="0" smtClean="0"/>
          </a:p>
          <a:p>
            <a:pPr marL="609600" indent="-609600" algn="l" rtl="0" eaLnBrk="1" hangingPunct="1">
              <a:buFontTx/>
              <a:buAutoNum type="arabicPeriod"/>
            </a:pPr>
            <a:r>
              <a:rPr lang="en-US" dirty="0" smtClean="0"/>
              <a:t> </a:t>
            </a:r>
            <a:r>
              <a:rPr lang="en-US" b="1" dirty="0" smtClean="0"/>
              <a:t>Infusion of isotonic </a:t>
            </a:r>
            <a:r>
              <a:rPr lang="en-US" b="1" dirty="0" err="1" smtClean="0"/>
              <a:t>NaCl</a:t>
            </a:r>
            <a:r>
              <a:rPr lang="en-US" b="1" dirty="0" smtClean="0"/>
              <a:t>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in ECF volume.</a:t>
            </a:r>
          </a:p>
          <a:p>
            <a:pPr marL="609600" indent="-609600" algn="l" rtl="0" eaLnBrk="1" hangingPunct="1">
              <a:buFontTx/>
              <a:buNone/>
            </a:pPr>
            <a:endParaRPr lang="en-US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No change in </a:t>
            </a:r>
            <a:r>
              <a:rPr lang="en-US" dirty="0" err="1" smtClean="0"/>
              <a:t>osmolarity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buFontTx/>
              <a:buNone/>
            </a:pPr>
            <a:endParaRPr lang="en-US" dirty="0" smtClean="0"/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</a:t>
            </a:r>
            <a:r>
              <a:rPr lang="en-US" b="1" i="1" dirty="0" err="1" smtClean="0"/>
              <a:t>Isomotic</a:t>
            </a:r>
            <a:r>
              <a:rPr lang="en-US" b="1" i="1" dirty="0" smtClean="0"/>
              <a:t> expansion 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buFontTx/>
              <a:buNone/>
            </a:pPr>
            <a:endParaRPr lang="en-US" dirty="0" smtClean="0"/>
          </a:p>
          <a:p>
            <a:pPr marL="609600" indent="-609600" algn="l" rtl="0" eaLnBrk="1" hangingPunct="1">
              <a:buFontTx/>
              <a:buNone/>
            </a:pPr>
            <a:endParaRPr lang="en-GB" dirty="0" smtClean="0"/>
          </a:p>
          <a:p>
            <a:pPr marL="609600" indent="-609600" algn="l" rtl="0" eaLnBrk="1" hangingPunct="1">
              <a:buFontTx/>
              <a:buNone/>
            </a:pPr>
            <a:endParaRPr lang="en-US" dirty="0" smtClean="0"/>
          </a:p>
          <a:p>
            <a:pPr marL="609600" indent="-609600" algn="l" rtl="0" eaLnBrk="1" hangingPunct="1">
              <a:buFontTx/>
              <a:buNone/>
            </a:pPr>
            <a:endParaRPr lang="en-GB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2000" y="20574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d sa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590" y="151837"/>
            <a:ext cx="8036410" cy="652122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762000" y="3657600"/>
            <a:ext cx="3581400" cy="21336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876800" y="1066800"/>
            <a:ext cx="2895600" cy="2362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724400" y="3581400"/>
            <a:ext cx="2971800" cy="2286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4724400"/>
            <a:ext cx="3413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/>
            <a:r>
              <a:rPr lang="en-US" sz="3200" b="1" dirty="0" smtClean="0">
                <a:solidFill>
                  <a:srgbClr val="002060"/>
                </a:solidFill>
              </a:rPr>
              <a:t>2- High </a:t>
            </a:r>
            <a:r>
              <a:rPr lang="en-US" sz="3200" b="1" dirty="0" err="1" smtClean="0">
                <a:solidFill>
                  <a:srgbClr val="002060"/>
                </a:solidFill>
              </a:rPr>
              <a:t>NaCl</a:t>
            </a:r>
            <a:r>
              <a:rPr lang="en-US" sz="3200" b="1" dirty="0" smtClean="0">
                <a:solidFill>
                  <a:srgbClr val="002060"/>
                </a:solidFill>
              </a:rPr>
              <a:t> intake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235"/>
            <a:ext cx="8229600" cy="4555093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 startAt="2"/>
            </a:pPr>
            <a:r>
              <a:rPr lang="en-US" b="1" dirty="0" smtClean="0"/>
              <a:t> High </a:t>
            </a:r>
            <a:r>
              <a:rPr lang="en-US" b="1" dirty="0" err="1" smtClean="0"/>
              <a:t>NaCl</a:t>
            </a:r>
            <a:r>
              <a:rPr lang="en-US" b="1" dirty="0" smtClean="0"/>
              <a:t> intake.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  eating salt.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  </a:t>
            </a:r>
            <a:r>
              <a:rPr lang="en-US" dirty="0" err="1" smtClean="0"/>
              <a:t>osmolarity</a:t>
            </a:r>
            <a:r>
              <a:rPr lang="en-US" dirty="0" smtClean="0"/>
              <a:t> in both.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  volume of ICF 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  volume of ECF .</a:t>
            </a:r>
          </a:p>
          <a:p>
            <a:pPr marL="609600" indent="-609600" algn="l" rtl="0" eaLnBrk="1" hangingPunct="1">
              <a:buFontTx/>
              <a:buNone/>
            </a:pPr>
            <a:r>
              <a:rPr lang="en-US" dirty="0" smtClean="0"/>
              <a:t>     - </a:t>
            </a:r>
            <a:r>
              <a:rPr lang="en-US" b="1" i="1" dirty="0" err="1" smtClean="0"/>
              <a:t>hyperosmotic</a:t>
            </a:r>
            <a:r>
              <a:rPr lang="en-US" b="1" i="1" dirty="0" smtClean="0"/>
              <a:t> volume expansion</a:t>
            </a:r>
            <a:r>
              <a:rPr lang="en-US" dirty="0" smtClean="0"/>
              <a:t>.</a:t>
            </a:r>
          </a:p>
          <a:p>
            <a:pPr marL="609600" indent="-609600" algn="l" rtl="0" eaLnBrk="1" hangingPunct="1"/>
            <a:endParaRPr lang="en-GB" dirty="0" smtClean="0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 flipV="1">
            <a:off x="1295400" y="23622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1295400" y="34290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14478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V="1">
            <a:off x="1295400" y="2895600"/>
            <a:ext cx="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1067594" y="4267200"/>
            <a:ext cx="456406" cy="79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dd saline.jpg"/>
          <p:cNvPicPr>
            <a:picLocks noChangeAspect="1"/>
          </p:cNvPicPr>
          <p:nvPr/>
        </p:nvPicPr>
        <p:blipFill>
          <a:blip r:embed="rId2" cstate="print"/>
          <a:srcRect l="4529" t="52734" r="50000" b="8998"/>
          <a:stretch>
            <a:fillRect/>
          </a:stretch>
        </p:blipFill>
        <p:spPr>
          <a:xfrm>
            <a:off x="2114550" y="3886200"/>
            <a:ext cx="3905250" cy="2667000"/>
          </a:xfrm>
          <a:prstGeom prst="rect">
            <a:avLst/>
          </a:prstGeom>
        </p:spPr>
      </p:pic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381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3- </a:t>
            </a:r>
            <a:r>
              <a:rPr lang="en-US" b="1" dirty="0" smtClean="0"/>
              <a:t>Adding hypotonic solution e.g. Syndrome of inappropriate </a:t>
            </a:r>
            <a:r>
              <a:rPr lang="en-US" b="1" dirty="0" err="1" smtClean="0"/>
              <a:t>antidiurtic</a:t>
            </a:r>
            <a:r>
              <a:rPr lang="en-US" b="1" dirty="0" smtClean="0"/>
              <a:t> hormone (SIADH)</a:t>
            </a:r>
          </a:p>
          <a:p>
            <a:pPr algn="l" rtl="0" eaLnBrk="1" hangingPunct="1">
              <a:buFontTx/>
              <a:buNone/>
            </a:pPr>
            <a:endParaRPr lang="en-US" b="1" dirty="0" smtClean="0"/>
          </a:p>
          <a:p>
            <a:pPr algn="l" rtl="0" eaLnBrk="1" hangingPunct="1"/>
            <a:r>
              <a:rPr lang="en-US" dirty="0" smtClean="0"/>
              <a:t> volume</a:t>
            </a:r>
          </a:p>
          <a:p>
            <a:pPr algn="l" rtl="0" eaLnBrk="1" hangingPunct="1"/>
            <a:endParaRPr lang="en-US" dirty="0" smtClean="0"/>
          </a:p>
          <a:p>
            <a:pPr algn="l" rtl="0" eaLnBrk="1" hangingPunct="1"/>
            <a:r>
              <a:rPr lang="en-US" dirty="0" smtClean="0"/>
              <a:t>  </a:t>
            </a:r>
            <a:r>
              <a:rPr lang="en-US" dirty="0" err="1" smtClean="0"/>
              <a:t>osmolarity</a:t>
            </a:r>
            <a:endParaRPr lang="en-GB" dirty="0" smtClean="0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 flipV="1">
            <a:off x="609600" y="2133600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609600" y="3276600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5" name="Picture 4" descr="add saline.jpg"/>
          <p:cNvPicPr>
            <a:picLocks noChangeAspect="1"/>
          </p:cNvPicPr>
          <p:nvPr/>
        </p:nvPicPr>
        <p:blipFill>
          <a:blip r:embed="rId2" cstate="print"/>
          <a:srcRect l="5638" t="13098" r="52218" b="47267"/>
          <a:stretch>
            <a:fillRect/>
          </a:stretch>
        </p:blipFill>
        <p:spPr>
          <a:xfrm>
            <a:off x="5029200" y="1371600"/>
            <a:ext cx="3594538" cy="27432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133600" y="3886200"/>
            <a:ext cx="3886200" cy="25908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40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66174"/>
            <a:ext cx="8686800" cy="5135252"/>
          </a:xfrm>
        </p:spPr>
        <p:txBody>
          <a:bodyPr/>
          <a:lstStyle/>
          <a:p>
            <a:pPr algn="l" rtl="0" eaLnBrk="1" hangingPunct="1"/>
            <a:r>
              <a:rPr lang="en-US" b="1" dirty="0" smtClean="0"/>
              <a:t>Human body contain </a:t>
            </a:r>
            <a:r>
              <a:rPr lang="en-US" b="1" dirty="0" smtClean="0">
                <a:solidFill>
                  <a:srgbClr val="FF0000"/>
                </a:solidFill>
              </a:rPr>
              <a:t>50-70%</a:t>
            </a:r>
            <a:r>
              <a:rPr lang="en-US" b="1" dirty="0" smtClean="0"/>
              <a:t> water.</a:t>
            </a:r>
          </a:p>
          <a:p>
            <a:pPr algn="l" rtl="0" eaLnBrk="1" hangingPunct="1"/>
            <a:endParaRPr lang="en-US" b="1" dirty="0" smtClean="0"/>
          </a:p>
          <a:p>
            <a:pPr algn="l" rtl="0" eaLnBrk="1" hangingPunct="1"/>
            <a:r>
              <a:rPr lang="en-US" b="1" dirty="0" smtClean="0">
                <a:solidFill>
                  <a:srgbClr val="FF0000"/>
                </a:solidFill>
              </a:rPr>
              <a:t>E.g.</a:t>
            </a:r>
          </a:p>
          <a:p>
            <a:pPr algn="l" rtl="0" eaLnBrk="1" hangingPunct="1"/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70 kg </a:t>
            </a:r>
            <a:r>
              <a:rPr lang="en-US" b="1" dirty="0" smtClean="0"/>
              <a:t>man has </a:t>
            </a:r>
            <a:r>
              <a:rPr lang="en-US" b="1" dirty="0" smtClean="0">
                <a:solidFill>
                  <a:srgbClr val="FF0000"/>
                </a:solidFill>
              </a:rPr>
              <a:t>42 L</a:t>
            </a:r>
            <a:r>
              <a:rPr lang="en-US" b="1" dirty="0" smtClean="0"/>
              <a:t> of water.</a:t>
            </a:r>
          </a:p>
          <a:p>
            <a:pPr algn="l" rtl="0" eaLnBrk="1" hangingPunct="1"/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(Kg of water = L of water)</a:t>
            </a:r>
          </a:p>
          <a:p>
            <a:pPr algn="l" rtl="0" eaLnBrk="1" hangingPunct="1"/>
            <a:endParaRPr lang="en-US" b="1" dirty="0" smtClean="0"/>
          </a:p>
          <a:p>
            <a:pPr algn="l" rtl="0" eaLnBrk="1" hangingPunct="1"/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d sa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809" y="641350"/>
            <a:ext cx="7191541" cy="583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Rounded Rectangle 2"/>
          <p:cNvSpPr/>
          <p:nvPr/>
        </p:nvSpPr>
        <p:spPr>
          <a:xfrm>
            <a:off x="3505200" y="1905000"/>
            <a:ext cx="20574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657600" y="4267200"/>
            <a:ext cx="20574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4800" dirty="0" smtClean="0">
                <a:solidFill>
                  <a:srgbClr val="C00000"/>
                </a:solidFill>
              </a:rPr>
              <a:t>Edema</a:t>
            </a:r>
            <a:endParaRPr lang="en-US" sz="4800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00" y="1714488"/>
            <a:ext cx="7229500" cy="4411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 flipH="1">
            <a:off x="2286000" y="2286000"/>
            <a:ext cx="2286000" cy="762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572000" y="2286000"/>
            <a:ext cx="1905000" cy="762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6" name="Diagram 5"/>
          <p:cNvGraphicFramePr/>
          <p:nvPr/>
        </p:nvGraphicFramePr>
        <p:xfrm>
          <a:off x="1143000" y="838200"/>
          <a:ext cx="664373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5943600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Edema occurs mainly in the ECF compartment </a:t>
            </a:r>
            <a:endParaRPr lang="en-US" sz="2800" b="1" dirty="0"/>
          </a:p>
        </p:txBody>
      </p:sp>
      <p:sp>
        <p:nvSpPr>
          <p:cNvPr id="8" name="Down Arrow 7"/>
          <p:cNvSpPr/>
          <p:nvPr/>
        </p:nvSpPr>
        <p:spPr>
          <a:xfrm rot="1881551">
            <a:off x="7890421" y="2755863"/>
            <a:ext cx="369513" cy="1143000"/>
          </a:xfrm>
          <a:prstGeom prst="downArrow">
            <a:avLst>
              <a:gd name="adj1" fmla="val 50000"/>
              <a:gd name="adj2" fmla="val 51083"/>
            </a:avLst>
          </a:prstGeom>
          <a:solidFill>
            <a:srgbClr val="7030A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File:Oedem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8000" r="15000" b="29333"/>
          <a:stretch>
            <a:fillRect/>
          </a:stretch>
        </p:blipFill>
        <p:spPr bwMode="auto">
          <a:xfrm>
            <a:off x="228600" y="228600"/>
            <a:ext cx="3886200" cy="3581400"/>
          </a:xfrm>
          <a:prstGeom prst="rect">
            <a:avLst/>
          </a:prstGeom>
          <a:noFill/>
        </p:spPr>
      </p:pic>
      <p:pic>
        <p:nvPicPr>
          <p:cNvPr id="65542" name="Picture 6" descr="http://www.fgf.uk.com/phpThumb/phpThumb.php?src=/images/images/5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0"/>
            <a:ext cx="4464075" cy="2971800"/>
          </a:xfrm>
          <a:prstGeom prst="rect">
            <a:avLst/>
          </a:prstGeom>
          <a:noFill/>
        </p:spPr>
      </p:pic>
      <p:pic>
        <p:nvPicPr>
          <p:cNvPr id="65544" name="Picture 8" descr="http://subcutaneous.net/wp-content/uploads/2011/05/Subcutaneous-Oedema.jpg"/>
          <p:cNvPicPr>
            <a:picLocks noChangeAspect="1" noChangeArrowheads="1"/>
          </p:cNvPicPr>
          <p:nvPr/>
        </p:nvPicPr>
        <p:blipFill>
          <a:blip r:embed="rId5" cstate="print"/>
          <a:srcRect l="9600" t="6400" r="12000" b="10400"/>
          <a:stretch>
            <a:fillRect/>
          </a:stretch>
        </p:blipFill>
        <p:spPr bwMode="auto">
          <a:xfrm>
            <a:off x="4953000" y="3429000"/>
            <a:ext cx="3733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728" y="1357298"/>
            <a:ext cx="6429420" cy="5043502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endParaRPr lang="en-US" sz="2400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</a:t>
            </a:r>
            <a:endParaRPr lang="en-GB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200400" y="2286000"/>
            <a:ext cx="0" cy="609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1752600" y="28194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3200400" y="3276600"/>
            <a:ext cx="0" cy="45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V="1">
            <a:off x="1828800" y="37338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3200400" y="43434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3200400" y="5334000"/>
            <a:ext cx="0" cy="533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pPr rtl="0" eaLnBrk="1" hangingPunct="1"/>
            <a:r>
              <a:rPr lang="en-US" sz="40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z="4000" b="1" u="sng" dirty="0" smtClean="0">
                <a:solidFill>
                  <a:srgbClr val="C00000"/>
                </a:solidFill>
              </a:rPr>
              <a:t>Extracellular</a:t>
            </a:r>
            <a:r>
              <a:rPr lang="en-US" sz="4000" b="1" u="sng" dirty="0" smtClean="0">
                <a:solidFill>
                  <a:srgbClr val="C00000"/>
                </a:solidFill>
                <a:effectLst/>
              </a:rPr>
              <a:t> Edema</a:t>
            </a:r>
          </a:p>
        </p:txBody>
      </p:sp>
      <p:graphicFrame>
        <p:nvGraphicFramePr>
          <p:cNvPr id="11" name="Diagram 10"/>
          <p:cNvGraphicFramePr/>
          <p:nvPr/>
        </p:nvGraphicFramePr>
        <p:xfrm>
          <a:off x="1447800" y="2133600"/>
          <a:ext cx="6096000" cy="453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Straight Arrow Connector 12"/>
          <p:cNvCxnSpPr/>
          <p:nvPr/>
        </p:nvCxnSpPr>
        <p:spPr bwMode="auto">
          <a:xfrm rot="5400000" flipH="1" flipV="1">
            <a:off x="2705894" y="3771106"/>
            <a:ext cx="381000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3391694" y="4990306"/>
            <a:ext cx="381000" cy="1588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52400" y="685800"/>
            <a:ext cx="8458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endParaRPr lang="en-US" sz="2800" b="1" dirty="0" smtClean="0"/>
          </a:p>
          <a:p>
            <a:pPr algn="just" eaLnBrk="1" hangingPunct="1">
              <a:lnSpc>
                <a:spcPct val="90000"/>
              </a:lnSpc>
            </a:pPr>
            <a:r>
              <a:rPr lang="en-US" sz="2800" b="1" dirty="0" smtClean="0"/>
              <a:t>common clinical cause is excessive capillary fluid filtration.</a:t>
            </a:r>
          </a:p>
        </p:txBody>
      </p:sp>
      <p:pic>
        <p:nvPicPr>
          <p:cNvPr id="105474" name="Picture 2" descr="http://nottinghamchildhealth.org.uk/CAL/inotropes/Capillary%20bed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>
            <a:off x="1295400" y="2057400"/>
            <a:ext cx="6637280" cy="4572000"/>
          </a:xfrm>
          <a:prstGeom prst="rect">
            <a:avLst/>
          </a:prstGeom>
          <a:noFill/>
          <a:ln w="76200"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728" y="1357298"/>
            <a:ext cx="6429420" cy="5043502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endParaRPr lang="en-US" sz="2400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</a:t>
            </a:r>
            <a:endParaRPr lang="en-GB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200400" y="2286000"/>
            <a:ext cx="0" cy="609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1752600" y="28194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3200400" y="3276600"/>
            <a:ext cx="0" cy="45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V="1">
            <a:off x="1828800" y="37338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3200400" y="43434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3200400" y="5334000"/>
            <a:ext cx="0" cy="533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pPr rtl="0" eaLnBrk="1" hangingPunct="1"/>
            <a:r>
              <a:rPr lang="en-US" sz="4000" b="1" dirty="0" smtClean="0">
                <a:effectLst/>
              </a:rPr>
              <a:t>Intracellular Edema:</a:t>
            </a:r>
          </a:p>
        </p:txBody>
      </p:sp>
      <p:graphicFrame>
        <p:nvGraphicFramePr>
          <p:cNvPr id="11" name="Diagram 10"/>
          <p:cNvGraphicFramePr/>
          <p:nvPr/>
        </p:nvGraphicFramePr>
        <p:xfrm>
          <a:off x="1143000" y="1357298"/>
          <a:ext cx="6453166" cy="5119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Straight Arrow Connector 12"/>
          <p:cNvCxnSpPr/>
          <p:nvPr/>
        </p:nvCxnSpPr>
        <p:spPr bwMode="auto">
          <a:xfrm flipV="1">
            <a:off x="2133600" y="2514600"/>
            <a:ext cx="0" cy="609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828800" y="1371600"/>
            <a:ext cx="5943600" cy="3200400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8229600" cy="1143000"/>
          </a:xfrm>
        </p:spPr>
        <p:txBody>
          <a:bodyPr>
            <a:noAutofit/>
          </a:bodyPr>
          <a:lstStyle/>
          <a:p>
            <a:r>
              <a:rPr lang="ar-SA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الله يوفقن</a:t>
            </a:r>
            <a:endParaRPr lang="en-U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828800"/>
            <a:ext cx="7772400" cy="233602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200" b="1" u="sng" dirty="0" smtClean="0">
                <a:solidFill>
                  <a:srgbClr val="0070C0"/>
                </a:solidFill>
              </a:rPr>
              <a:t>Lecture 2 </a:t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2200" b="1" u="sng" dirty="0" smtClean="0">
                <a:solidFill>
                  <a:srgbClr val="0070C0"/>
                </a:solidFill>
              </a:rPr>
              <a:t/>
            </a:r>
            <a:br>
              <a:rPr lang="en-US" sz="2200" b="1" u="sng" dirty="0" smtClean="0">
                <a:solidFill>
                  <a:srgbClr val="0070C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/>
            </a:r>
            <a:br>
              <a:rPr lang="en-US" sz="5400" b="1" dirty="0" smtClean="0">
                <a:solidFill>
                  <a:srgbClr val="C0000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>Cell membrane structure and transport across cell membrane</a:t>
            </a:r>
            <a:endParaRPr lang="en-GB" sz="5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/>
              <a:t>At the end of this session, the students should be able to:</a:t>
            </a:r>
            <a:endParaRPr lang="en-US" sz="2400" smtClean="0"/>
          </a:p>
          <a:p>
            <a:pPr eaLnBrk="1" hangingPunct="1"/>
            <a:r>
              <a:rPr lang="en-US" sz="2400" smtClean="0"/>
              <a:t>Describe the fluid mosaic model of membrane structure and function.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Define permeability and list factors influencing permeability.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Identify and describe carried-mediated transport processes: Primary active transport, secondary active transport, facilitates diffusion.</a:t>
            </a:r>
          </a:p>
          <a:p>
            <a:pPr eaLnBrk="1" hangingPunct="1">
              <a:buFontTx/>
              <a:buNone/>
            </a:pPr>
            <a:r>
              <a:rPr lang="en-US" sz="2400" smtClean="0"/>
              <a:t> 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Cell Membrane </a:t>
            </a:r>
            <a:endParaRPr lang="en-GB" b="1" dirty="0" smtClean="0">
              <a:solidFill>
                <a:srgbClr val="C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Envelops the cell.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Thin, pliable and elastic.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7 - 10 nanometer thick.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Also, referred to as the plasma membrane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338" name="Picture 2"/>
          <p:cNvPicPr>
            <a:picLocks noChangeAspect="1" noChangeArrowheads="1"/>
          </p:cNvPicPr>
          <p:nvPr/>
        </p:nvPicPr>
        <p:blipFill>
          <a:blip r:embed="rId2" cstate="print"/>
          <a:srcRect l="12000" t="16667" r="12000" b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66FFFF"/>
            </a:solidFill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1295400" y="685800"/>
            <a:ext cx="6477000" cy="762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057400" y="56388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486400" y="3581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81000" y="29718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505200" y="3962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848600" y="48006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8" grpId="1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Composition</a:t>
            </a:r>
            <a:endParaRPr lang="en-GB" b="1" dirty="0" smtClean="0">
              <a:solidFill>
                <a:srgbClr val="C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46333"/>
            <a:ext cx="8686800" cy="3974934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			protein  55%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                  phospholipids 25%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  cholesterol 13%           </a:t>
            </a:r>
            <a:r>
              <a:rPr lang="en-US" dirty="0" smtClean="0">
                <a:solidFill>
                  <a:srgbClr val="C00000"/>
                </a:solidFill>
              </a:rPr>
              <a:t> lipid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  </a:t>
            </a:r>
            <a:r>
              <a:rPr lang="en-US" dirty="0" err="1" smtClean="0"/>
              <a:t>glycolipid</a:t>
            </a:r>
            <a:r>
              <a:rPr lang="en-US" dirty="0" smtClean="0"/>
              <a:t>    4%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                  carbohydrates 3%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               </a:t>
            </a:r>
            <a:endParaRPr lang="en-GB" dirty="0" smtClean="0"/>
          </a:p>
        </p:txBody>
      </p:sp>
      <p:sp>
        <p:nvSpPr>
          <p:cNvPr id="5124" name="AutoShape 4"/>
          <p:cNvSpPr>
            <a:spLocks/>
          </p:cNvSpPr>
          <p:nvPr/>
        </p:nvSpPr>
        <p:spPr bwMode="auto">
          <a:xfrm>
            <a:off x="5105400" y="2667000"/>
            <a:ext cx="360362" cy="1512888"/>
          </a:xfrm>
          <a:prstGeom prst="rightBrace">
            <a:avLst>
              <a:gd name="adj1" fmla="val 349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82000" cy="12003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The Cell Membrane Phospholipids Consist Of :</a:t>
            </a: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143000"/>
            <a:ext cx="40386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endParaRPr lang="en-US" sz="2800" dirty="0" smtClean="0"/>
          </a:p>
          <a:p>
            <a:pPr marL="609600" indent="-609600" eaLnBrk="1" hangingPunct="1">
              <a:buFontTx/>
              <a:buAutoNum type="arabicPeriod"/>
            </a:pPr>
            <a:endParaRPr 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sz="2800" dirty="0" smtClean="0"/>
              <a:t>Glycerol head (hydrophilic).</a:t>
            </a:r>
          </a:p>
          <a:p>
            <a:pPr marL="609600" indent="-609600" eaLnBrk="1" hangingPunct="1">
              <a:buFontTx/>
              <a:buAutoNum type="arabicPeriod"/>
            </a:pPr>
            <a:endParaRPr 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sz="2800" dirty="0" smtClean="0"/>
              <a:t>Two fatty acid ‘’tails’’ (hydrophobic).</a:t>
            </a:r>
          </a:p>
          <a:p>
            <a:pPr marL="609600" indent="-609600" eaLnBrk="1" hangingPunct="1">
              <a:buFontTx/>
              <a:buNone/>
            </a:pPr>
            <a:endParaRPr lang="en-US" sz="2800" dirty="0" smtClean="0"/>
          </a:p>
          <a:p>
            <a:pPr marL="609600" indent="-609600" eaLnBrk="1" hangingPunct="1">
              <a:buFontTx/>
              <a:buAutoNum type="arabicPeriod"/>
            </a:pPr>
            <a:endParaRPr lang="en-GB" sz="2800" dirty="0" smtClean="0"/>
          </a:p>
        </p:txBody>
      </p:sp>
      <p:pic>
        <p:nvPicPr>
          <p:cNvPr id="6148" name="Picture 4" descr="phys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43667" t="22123" b="24979"/>
          <a:stretch>
            <a:fillRect/>
          </a:stretch>
        </p:blipFill>
        <p:spPr>
          <a:xfrm>
            <a:off x="4495800" y="2514600"/>
            <a:ext cx="3218509" cy="2590800"/>
          </a:xfrm>
          <a:noFill/>
        </p:spPr>
      </p:pic>
      <p:sp>
        <p:nvSpPr>
          <p:cNvPr id="5" name="Oval 4"/>
          <p:cNvSpPr/>
          <p:nvPr/>
        </p:nvSpPr>
        <p:spPr>
          <a:xfrm>
            <a:off x="5334000" y="20574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257800" y="358140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9800" y="53340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ICF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17526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ECF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The Cell Membrane Proteins</a:t>
            </a:r>
            <a:endParaRPr lang="en-US" dirty="0"/>
          </a:p>
        </p:txBody>
      </p:sp>
      <p:pic>
        <p:nvPicPr>
          <p:cNvPr id="4" name="Picture 4" descr="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838200"/>
            <a:ext cx="8393043" cy="5791200"/>
          </a:xfrm>
          <a:noFill/>
        </p:spPr>
      </p:pic>
      <p:sp>
        <p:nvSpPr>
          <p:cNvPr id="6" name="Rectangle 5"/>
          <p:cNvSpPr/>
          <p:nvPr/>
        </p:nvSpPr>
        <p:spPr>
          <a:xfrm>
            <a:off x="4648200" y="5257800"/>
            <a:ext cx="1676400" cy="762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53000" y="5334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Peripheral protein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0" y="1524000"/>
            <a:ext cx="1524000" cy="838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1524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Integral  protein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 membrane prote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6650" y="120650"/>
            <a:ext cx="6870700" cy="661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763000" cy="5355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dirty="0" smtClean="0">
                <a:solidFill>
                  <a:srgbClr val="C00000"/>
                </a:solidFill>
              </a:rPr>
              <a:t>The Cell Membrane Proteins.</a:t>
            </a:r>
            <a:endParaRPr lang="en-GB" b="1" u="sng" dirty="0" smtClean="0">
              <a:solidFill>
                <a:srgbClr val="C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>
            <a:normAutofit fontScale="850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Integral proteins </a:t>
            </a:r>
            <a:r>
              <a:rPr lang="en-US" dirty="0" smtClean="0"/>
              <a:t>span the membrane 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Char char="-"/>
            </a:pPr>
            <a:r>
              <a:rPr lang="en-US" dirty="0" smtClean="0"/>
              <a:t>Proteins provide structural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channels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or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pores</a:t>
            </a:r>
            <a:r>
              <a:rPr lang="en-US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Char char="-"/>
            </a:pP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Carrier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proteins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-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b="1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b="1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</a:rPr>
              <a:t>2.      Peripheral proteins</a:t>
            </a: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                                -Present in one side.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                                - Hormone receptors .                                                                        			- Cell surface antigens 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                                          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 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phys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GUYTON 4-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/>
            <a:r>
              <a:rPr lang="en-GB" sz="3200" b="1" smtClean="0"/>
              <a:t/>
            </a:r>
            <a:br>
              <a:rPr lang="en-GB" sz="3200" b="1" smtClean="0"/>
            </a:br>
            <a:endParaRPr lang="en-GB" sz="3200" b="1" smtClean="0"/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395288" y="333375"/>
            <a:ext cx="821848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38200" indent="-838200" algn="ctr"/>
            <a:r>
              <a:rPr lang="en-US" sz="3600" b="1">
                <a:solidFill>
                  <a:schemeClr val="folHlink"/>
                </a:solidFill>
                <a:cs typeface="Arial" charset="0"/>
              </a:rPr>
              <a:t>The Cell Membrane Carbohydrates:</a:t>
            </a:r>
            <a:r>
              <a:rPr lang="en-GB" sz="3600" b="1">
                <a:solidFill>
                  <a:schemeClr val="folHlink"/>
                </a:solidFill>
                <a:cs typeface="Arial" charset="0"/>
              </a:rPr>
              <a:t> </a:t>
            </a:r>
            <a:endParaRPr lang="en-GB" sz="4800" b="1">
              <a:solidFill>
                <a:schemeClr val="folHlink"/>
              </a:solidFill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63550" y="2182813"/>
            <a:ext cx="8229600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-"/>
            </a:pPr>
            <a:r>
              <a:rPr lang="en-US" sz="3200" dirty="0" err="1">
                <a:cs typeface="Arial" charset="0"/>
              </a:rPr>
              <a:t>Glycoproteins</a:t>
            </a:r>
            <a:r>
              <a:rPr lang="en-US" sz="3200" dirty="0">
                <a:cs typeface="Arial" charset="0"/>
              </a:rPr>
              <a:t> (most of </a:t>
            </a:r>
            <a:r>
              <a:rPr lang="en-US" sz="3200" dirty="0" smtClean="0">
                <a:cs typeface="Arial" charset="0"/>
              </a:rPr>
              <a:t>it). </a:t>
            </a:r>
            <a:endParaRPr lang="en-GB" sz="1200" dirty="0"/>
          </a:p>
          <a:p>
            <a:pPr marL="609600" indent="-609600">
              <a:spcBef>
                <a:spcPct val="20000"/>
              </a:spcBef>
              <a:buFontTx/>
              <a:buChar char="-"/>
            </a:pPr>
            <a:r>
              <a:rPr lang="en-US" sz="3200" dirty="0" err="1">
                <a:cs typeface="Arial" charset="0"/>
              </a:rPr>
              <a:t>Glycolipids</a:t>
            </a:r>
            <a:r>
              <a:rPr lang="en-US" sz="3200" dirty="0">
                <a:cs typeface="Arial" charset="0"/>
              </a:rPr>
              <a:t> (1/10) </a:t>
            </a:r>
            <a:endParaRPr lang="en-GB" sz="1200" dirty="0"/>
          </a:p>
          <a:p>
            <a:pPr marL="609600" indent="-609600">
              <a:spcBef>
                <a:spcPct val="20000"/>
              </a:spcBef>
              <a:buFontTx/>
              <a:buChar char="-"/>
            </a:pPr>
            <a:r>
              <a:rPr lang="en-US" sz="3200" dirty="0" err="1">
                <a:cs typeface="Arial" charset="0"/>
              </a:rPr>
              <a:t>Proteoglycans</a:t>
            </a:r>
            <a:r>
              <a:rPr lang="en-US" sz="3200" dirty="0">
                <a:cs typeface="Arial" charset="0"/>
              </a:rPr>
              <a:t> (mainly carbohydrate substance bound together by protein) </a:t>
            </a:r>
            <a:endParaRPr lang="en-GB" sz="1200" dirty="0"/>
          </a:p>
          <a:p>
            <a:pPr marL="609600" indent="-609600">
              <a:spcBef>
                <a:spcPct val="20000"/>
              </a:spcBef>
              <a:buFontTx/>
              <a:buChar char="-"/>
            </a:pPr>
            <a:r>
              <a:rPr lang="en-US" sz="3200" dirty="0">
                <a:cs typeface="Arial" charset="0"/>
              </a:rPr>
              <a:t>‘’</a:t>
            </a:r>
            <a:r>
              <a:rPr lang="en-US" sz="3200" dirty="0" err="1">
                <a:cs typeface="Arial" charset="0"/>
              </a:rPr>
              <a:t>glyco</a:t>
            </a:r>
            <a:r>
              <a:rPr lang="en-US" sz="3200" dirty="0">
                <a:cs typeface="Arial" charset="0"/>
              </a:rPr>
              <a:t>’’ part is in the surface forming. </a:t>
            </a:r>
            <a:endParaRPr lang="en-GB" sz="1200" dirty="0"/>
          </a:p>
          <a:p>
            <a:pPr marL="609600" indent="-609600">
              <a:spcBef>
                <a:spcPct val="20000"/>
              </a:spcBef>
              <a:buFontTx/>
              <a:buChar char="-"/>
            </a:pPr>
            <a:r>
              <a:rPr lang="en-US" sz="3200" dirty="0" err="1">
                <a:cs typeface="Arial" charset="0"/>
              </a:rPr>
              <a:t>Glycocalyx</a:t>
            </a:r>
            <a:r>
              <a:rPr lang="en-US" sz="3200" dirty="0">
                <a:cs typeface="Arial" charset="0"/>
              </a:rPr>
              <a:t>.</a:t>
            </a:r>
            <a:r>
              <a:rPr lang="en-GB" sz="3200" dirty="0">
                <a:cs typeface="Arial" charset="0"/>
              </a:rPr>
              <a:t>(loose coat of carbohydrates. 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UYTON 2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folHlink"/>
                </a:solidFill>
              </a:rPr>
              <a:t>Function Of Carbohydrates:</a:t>
            </a:r>
            <a:endParaRPr lang="en-GB" b="1" smtClean="0">
              <a:solidFill>
                <a:schemeClr val="fol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endParaRPr lang="en-GB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Attaches cell to each others. </a:t>
            </a:r>
            <a:endParaRPr lang="en-GB" dirty="0" smtClean="0"/>
          </a:p>
          <a:p>
            <a:pPr marL="609600" indent="-609600" eaLnBrk="1" hangingPunct="1">
              <a:lnSpc>
                <a:spcPct val="90000"/>
              </a:lnSpc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Act as receptors substances (help </a:t>
            </a:r>
            <a:r>
              <a:rPr lang="en-US" dirty="0" err="1" smtClean="0"/>
              <a:t>ligend</a:t>
            </a:r>
            <a:r>
              <a:rPr lang="en-US" dirty="0" smtClean="0"/>
              <a:t> to recognize its receptor ). 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Some enter in to immune reactions.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/>
              <a:t>Give most of cells overall –</a:t>
            </a:r>
            <a:r>
              <a:rPr lang="en-US" dirty="0" err="1" smtClean="0"/>
              <a:t>ve</a:t>
            </a:r>
            <a:r>
              <a:rPr lang="en-US" dirty="0" smtClean="0"/>
              <a:t> surface.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2947</Words>
  <Application>Microsoft Office PowerPoint</Application>
  <PresentationFormat>On-screen Show (4:3)</PresentationFormat>
  <Paragraphs>724</Paragraphs>
  <Slides>124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6" baseType="lpstr">
      <vt:lpstr>Office Theme</vt:lpstr>
      <vt:lpstr>Photo Editor Photo</vt:lpstr>
      <vt:lpstr> Dr. Nervana Mostafa  MB BS, MD, PhD (UK)  Associate Professor of Physiology   Consultant Molecular Biology  Director of Academic Quality Unit College of Medicine, KKUH, KSU </vt:lpstr>
      <vt:lpstr> Introduction    working definition of physiology:  Physiology is the study of the function of organisms as integrated systems of molecules, cells, tissues, and organs, in health and disease. </vt:lpstr>
      <vt:lpstr>PowerPoint Presentation</vt:lpstr>
      <vt:lpstr>PowerPoint Presentation</vt:lpstr>
      <vt:lpstr>Levels of Structural Organization</vt:lpstr>
      <vt:lpstr>Body Fluids &amp; Electrolytes</vt:lpstr>
      <vt:lpstr>objectives</vt:lpstr>
      <vt:lpstr>PowerPoint Presentation</vt:lpstr>
      <vt:lpstr>PowerPoint Presentation</vt:lpstr>
      <vt:lpstr>FACTORS AFFECTING</vt:lpstr>
      <vt:lpstr>Body Water Content</vt:lpstr>
      <vt:lpstr>Daily intake of water</vt:lpstr>
      <vt:lpstr>PowerPoint Presentation</vt:lpstr>
      <vt:lpstr>Water Intake and Output</vt:lpstr>
      <vt:lpstr>Regulation of Water Intake</vt:lpstr>
      <vt:lpstr>Regulation of Water Intake</vt:lpstr>
      <vt:lpstr>Factors that affect the TBW</vt:lpstr>
      <vt:lpstr>Fluid Compartments</vt:lpstr>
      <vt:lpstr>Fluid Compartments</vt:lpstr>
      <vt:lpstr>PowerPoint Presentation</vt:lpstr>
      <vt:lpstr>Intracellular fluid (ICF)</vt:lpstr>
      <vt:lpstr>Extracellular fluid (ECF)</vt:lpstr>
      <vt:lpstr>PowerPoint Presentation</vt:lpstr>
      <vt:lpstr>Trancecellular fluid compartment: </vt:lpstr>
      <vt:lpstr>e.g.</vt:lpstr>
      <vt:lpstr>Composition of Body Fluids</vt:lpstr>
      <vt:lpstr>concentration</vt:lpstr>
      <vt:lpstr>In biological solutions:</vt:lpstr>
      <vt:lpstr>Electrolyte Concentration</vt:lpstr>
      <vt:lpstr>Constituents of ECF and ICF </vt:lpstr>
      <vt:lpstr>PowerPoint Presentation</vt:lpstr>
      <vt:lpstr>Extracellular and Intracellular Fluids</vt:lpstr>
      <vt:lpstr>PowerPoint Presentation</vt:lpstr>
      <vt:lpstr>PowerPoint Presentation</vt:lpstr>
      <vt:lpstr>PowerPoint Presentation</vt:lpstr>
      <vt:lpstr>PowerPoint Presentation</vt:lpstr>
      <vt:lpstr>الله يوفقن</vt:lpstr>
      <vt:lpstr> Lecture 3     Homeostasis </vt:lpstr>
      <vt:lpstr>Fluid Compartments</vt:lpstr>
      <vt:lpstr>PowerPoint Presentation</vt:lpstr>
      <vt:lpstr>PowerPoint Presentation</vt:lpstr>
      <vt:lpstr>Mechanisms for Movement</vt:lpstr>
      <vt:lpstr>osmosis</vt:lpstr>
      <vt:lpstr>Osmotic equilibrium is maintained between intracellular and extracellular fluids: </vt:lpstr>
      <vt:lpstr>Osmosis</vt:lpstr>
      <vt:lpstr>Osmosis</vt:lpstr>
      <vt:lpstr>Osmosis</vt:lpstr>
      <vt:lpstr>PowerPoint Presentation</vt:lpstr>
      <vt:lpstr>Glucose and other solutions administered for nutritive purposes</vt:lpstr>
      <vt:lpstr>Homeostasis</vt:lpstr>
      <vt:lpstr>Homeostatic Control Mechanisms</vt:lpstr>
      <vt:lpstr>Regulation of body functions</vt:lpstr>
      <vt:lpstr>PowerPoint Presentation</vt:lpstr>
      <vt:lpstr>Homeostatic Control Mechanisms</vt:lpstr>
      <vt:lpstr> Feedback</vt:lpstr>
      <vt:lpstr>Homeostatic Imbalance</vt:lpstr>
      <vt:lpstr>Homeostasis &amp; Controls</vt:lpstr>
      <vt:lpstr>Changes in The Body Fluid Compartments (ECF &amp; ICF) and Edema</vt:lpstr>
      <vt:lpstr>Fluid Compartments</vt:lpstr>
      <vt:lpstr>PowerPoint Presentation</vt:lpstr>
      <vt:lpstr>Constituents of ECF and ICF </vt:lpstr>
      <vt:lpstr>Osmosis</vt:lpstr>
      <vt:lpstr>Volumes And Osmolarities of ECF and ICF  In Abnormal  States.</vt:lpstr>
      <vt:lpstr> </vt:lpstr>
      <vt:lpstr>PowerPoint Presentation</vt:lpstr>
      <vt:lpstr>Changes in  volume</vt:lpstr>
      <vt:lpstr>PowerPoint Presentation</vt:lpstr>
      <vt:lpstr>Volume contraction: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Volume Expansion </vt:lpstr>
      <vt:lpstr>PowerPoint Presentation</vt:lpstr>
      <vt:lpstr>Volume Expansion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Edema</vt:lpstr>
      <vt:lpstr>PowerPoint Presentation</vt:lpstr>
      <vt:lpstr> Extracellular Edema</vt:lpstr>
      <vt:lpstr>Intracellular Edema:</vt:lpstr>
      <vt:lpstr>الله يوفقن</vt:lpstr>
      <vt:lpstr>Lecture 2       Cell membrane structure and transport across cell membrane</vt:lpstr>
      <vt:lpstr>objectives</vt:lpstr>
      <vt:lpstr>Cell Membrane </vt:lpstr>
      <vt:lpstr>Composition</vt:lpstr>
      <vt:lpstr>The Cell Membrane Phospholipids Consist Of :</vt:lpstr>
      <vt:lpstr>The Cell Membrane Proteins</vt:lpstr>
      <vt:lpstr>PowerPoint Presentation</vt:lpstr>
      <vt:lpstr>The Cell Membrane Proteins.</vt:lpstr>
      <vt:lpstr>PowerPoint Presentation</vt:lpstr>
      <vt:lpstr>PowerPoint Presentation</vt:lpstr>
      <vt:lpstr> </vt:lpstr>
      <vt:lpstr>PowerPoint Presentation</vt:lpstr>
      <vt:lpstr>Function Of Carbohydrates:</vt:lpstr>
      <vt:lpstr>Transport Through The Cell Membrane</vt:lpstr>
      <vt:lpstr>PowerPoint Presentation</vt:lpstr>
      <vt:lpstr>Types Of Membrane Transport</vt:lpstr>
      <vt:lpstr>PowerPoint Presentation</vt:lpstr>
      <vt:lpstr>Diffusion</vt:lpstr>
      <vt:lpstr>Simple Diffusion</vt:lpstr>
      <vt:lpstr>Rate Of Simple Diffusion Depend On:</vt:lpstr>
      <vt:lpstr>PowerPoint Presentation</vt:lpstr>
      <vt:lpstr>Facilitated Diffusion</vt:lpstr>
      <vt:lpstr>Features Of Carrier Mediated Transport (Facilitated diffusion)</vt:lpstr>
      <vt:lpstr>PowerPoint Presentation</vt:lpstr>
      <vt:lpstr>PowerPoint Presentation</vt:lpstr>
      <vt:lpstr>Active Transport:</vt:lpstr>
      <vt:lpstr>1- Primary Active Transport: </vt:lpstr>
      <vt:lpstr>PowerPoint Presentation</vt:lpstr>
      <vt:lpstr>PowerPoint Presentation</vt:lpstr>
      <vt:lpstr>Characteristic  Of The Pump:</vt:lpstr>
      <vt:lpstr>Function:</vt:lpstr>
      <vt:lpstr>PowerPoint Presentation</vt:lpstr>
      <vt:lpstr>PowerPoint Presentation</vt:lpstr>
      <vt:lpstr>Secondary Active Transport: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Physiology</dc:title>
  <dc:creator>DR.ABDUL MAJEED</dc:creator>
  <cp:lastModifiedBy>Home</cp:lastModifiedBy>
  <cp:revision>80</cp:revision>
  <dcterms:created xsi:type="dcterms:W3CDTF">2011-09-05T11:58:15Z</dcterms:created>
  <dcterms:modified xsi:type="dcterms:W3CDTF">2014-09-01T18:30:55Z</dcterms:modified>
</cp:coreProperties>
</file>