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jpg" ContentType="image/jp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3A3A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81097" y="796797"/>
            <a:ext cx="3781805" cy="752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9B9A97"/>
                </a:solidFill>
                <a:latin typeface="Arial"/>
                <a:cs typeface="Arial"/>
              </a:defRPr>
            </a:lvl1pPr>
          </a:lstStyle>
          <a:p>
            <a:pPr marL="95250">
              <a:lnSpc>
                <a:spcPts val="110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600" b="1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chemeClr val="bg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9B9A97"/>
                </a:solidFill>
                <a:latin typeface="Arial"/>
                <a:cs typeface="Arial"/>
              </a:defRPr>
            </a:lvl1pPr>
          </a:lstStyle>
          <a:p>
            <a:pPr marL="95250">
              <a:lnSpc>
                <a:spcPts val="110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600" b="1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9B9A97"/>
                </a:solidFill>
                <a:latin typeface="Arial"/>
                <a:cs typeface="Arial"/>
              </a:defRPr>
            </a:lvl1pPr>
          </a:lstStyle>
          <a:p>
            <a:pPr marL="95250">
              <a:lnSpc>
                <a:spcPts val="110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600" b="1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9B9A97"/>
                </a:solidFill>
                <a:latin typeface="Arial"/>
                <a:cs typeface="Arial"/>
              </a:defRPr>
            </a:lvl1pPr>
          </a:lstStyle>
          <a:p>
            <a:pPr marL="95250">
              <a:lnSpc>
                <a:spcPts val="110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9B9A97"/>
                </a:solidFill>
                <a:latin typeface="Arial"/>
                <a:cs typeface="Arial"/>
              </a:defRPr>
            </a:lvl1pPr>
          </a:lstStyle>
          <a:p>
            <a:pPr marL="95250">
              <a:lnSpc>
                <a:spcPts val="110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3A3A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819" y="267970"/>
            <a:ext cx="7706360" cy="1240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600" b="1" i="0">
                <a:solidFill>
                  <a:srgbClr val="FF000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3580" y="2047875"/>
            <a:ext cx="7936839" cy="330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chemeClr val="bg1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51316" y="6644046"/>
            <a:ext cx="191134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9B9A97"/>
                </a:solidFill>
                <a:latin typeface="Arial"/>
                <a:cs typeface="Arial"/>
              </a:defRPr>
            </a:lvl1pPr>
          </a:lstStyle>
          <a:p>
            <a:pPr marL="95250">
              <a:lnSpc>
                <a:spcPts val="110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jpg"/><Relationship Id="rId6" Type="http://schemas.openxmlformats.org/officeDocument/2006/relationships/image" Target="../media/image47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34614" y="2240915"/>
            <a:ext cx="2933065" cy="381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solidFill>
                  <a:srgbClr val="FFFF00"/>
                </a:solidFill>
                <a:latin typeface="Comic Sans MS"/>
                <a:cs typeface="Comic Sans MS"/>
              </a:rPr>
              <a:t>Dr</a:t>
            </a:r>
            <a:r>
              <a:rPr dirty="0" sz="2400" spc="-20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FFFF00"/>
                </a:solidFill>
                <a:latin typeface="Comic Sans MS"/>
                <a:cs typeface="Comic Sans MS"/>
              </a:rPr>
              <a:t>Nerv</a:t>
            </a:r>
            <a:r>
              <a:rPr dirty="0" sz="2400" spc="-10">
                <a:solidFill>
                  <a:srgbClr val="FFFF00"/>
                </a:solidFill>
                <a:latin typeface="Comic Sans MS"/>
                <a:cs typeface="Comic Sans MS"/>
              </a:rPr>
              <a:t>a</a:t>
            </a:r>
            <a:r>
              <a:rPr dirty="0" sz="2400" spc="-5">
                <a:solidFill>
                  <a:srgbClr val="FFFF00"/>
                </a:solidFill>
                <a:latin typeface="Comic Sans MS"/>
                <a:cs typeface="Comic Sans MS"/>
              </a:rPr>
              <a:t>n</a:t>
            </a:r>
            <a:r>
              <a:rPr dirty="0" sz="2400">
                <a:solidFill>
                  <a:srgbClr val="FFFF00"/>
                </a:solidFill>
                <a:latin typeface="Comic Sans MS"/>
                <a:cs typeface="Comic Sans MS"/>
              </a:rPr>
              <a:t>a</a:t>
            </a:r>
            <a:r>
              <a:rPr dirty="0" sz="2400" spc="-10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FFFF00"/>
                </a:solidFill>
                <a:latin typeface="Comic Sans MS"/>
                <a:cs typeface="Comic Sans MS"/>
              </a:rPr>
              <a:t>Most</a:t>
            </a:r>
            <a:r>
              <a:rPr dirty="0" sz="2400" spc="-15">
                <a:solidFill>
                  <a:srgbClr val="FFFF00"/>
                </a:solidFill>
                <a:latin typeface="Comic Sans MS"/>
                <a:cs typeface="Comic Sans MS"/>
              </a:rPr>
              <a:t>a</a:t>
            </a:r>
            <a:r>
              <a:rPr dirty="0" sz="2400" spc="-5">
                <a:solidFill>
                  <a:srgbClr val="FFFF00"/>
                </a:solidFill>
                <a:latin typeface="Comic Sans MS"/>
                <a:cs typeface="Comic Sans MS"/>
              </a:rPr>
              <a:t>fa</a:t>
            </a:r>
            <a:endParaRPr sz="2400">
              <a:latin typeface="Comic Sans MS"/>
              <a:cs typeface="Comic Sans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pc="-10"/>
              <a:t>BLOO</a:t>
            </a:r>
            <a:r>
              <a:rPr dirty="0" spc="-5"/>
              <a:t>D</a:t>
            </a:r>
            <a:r>
              <a:rPr dirty="0" spc="5"/>
              <a:t> </a:t>
            </a:r>
            <a:r>
              <a:rPr dirty="0" spc="-5"/>
              <a:t>PHY</a:t>
            </a:r>
            <a:r>
              <a:rPr dirty="0"/>
              <a:t>S</a:t>
            </a:r>
            <a:r>
              <a:rPr dirty="0" spc="-10"/>
              <a:t>IOLO</a:t>
            </a:r>
            <a:r>
              <a:rPr dirty="0" spc="-15"/>
              <a:t>G</a:t>
            </a:r>
            <a:r>
              <a:rPr dirty="0" spc="-5"/>
              <a:t>Y</a:t>
            </a:r>
          </a:p>
          <a:p>
            <a:pPr algn="ctr">
              <a:lnSpc>
                <a:spcPct val="100000"/>
              </a:lnSpc>
              <a:spcBef>
                <a:spcPts val="45"/>
              </a:spcBef>
            </a:pPr>
            <a:r>
              <a:rPr dirty="0" sz="2000" b="0">
                <a:latin typeface="Comic Sans MS"/>
                <a:cs typeface="Comic Sans MS"/>
              </a:rPr>
              <a:t>L</a:t>
            </a:r>
            <a:r>
              <a:rPr dirty="0" sz="2000" spc="-10" b="0">
                <a:latin typeface="Comic Sans MS"/>
                <a:cs typeface="Comic Sans MS"/>
              </a:rPr>
              <a:t>e</a:t>
            </a:r>
            <a:r>
              <a:rPr dirty="0" sz="2000" b="0">
                <a:latin typeface="Comic Sans MS"/>
                <a:cs typeface="Comic Sans MS"/>
              </a:rPr>
              <a:t>ct</a:t>
            </a:r>
            <a:r>
              <a:rPr dirty="0" sz="2000" b="0">
                <a:latin typeface="Comic Sans MS"/>
                <a:cs typeface="Comic Sans MS"/>
              </a:rPr>
              <a:t>ure</a:t>
            </a:r>
            <a:r>
              <a:rPr dirty="0" sz="2000" spc="-30" b="0">
                <a:latin typeface="Comic Sans MS"/>
                <a:cs typeface="Comic Sans MS"/>
              </a:rPr>
              <a:t> </a:t>
            </a:r>
            <a:r>
              <a:rPr dirty="0" sz="2000" b="0">
                <a:latin typeface="Comic Sans MS"/>
                <a:cs typeface="Comic Sans MS"/>
              </a:rPr>
              <a:t>2</a:t>
            </a:r>
            <a:endParaRPr sz="20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18819" y="77215"/>
            <a:ext cx="2898140" cy="7194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10">
                <a:solidFill>
                  <a:srgbClr val="FFFF00"/>
                </a:solidFill>
              </a:rPr>
              <a:t>Bloo</a:t>
            </a:r>
            <a:r>
              <a:rPr dirty="0" spc="-5">
                <a:solidFill>
                  <a:srgbClr val="FFFF00"/>
                </a:solidFill>
              </a:rPr>
              <a:t>d</a:t>
            </a:r>
            <a:r>
              <a:rPr dirty="0" spc="20">
                <a:solidFill>
                  <a:srgbClr val="FFFF00"/>
                </a:solidFill>
              </a:rPr>
              <a:t> </a:t>
            </a:r>
            <a:r>
              <a:rPr dirty="0" spc="-5">
                <a:solidFill>
                  <a:srgbClr val="FFFF00"/>
                </a:solidFill>
              </a:rPr>
              <a:t>Film</a:t>
            </a:r>
          </a:p>
        </p:txBody>
      </p:sp>
      <p:sp>
        <p:nvSpPr>
          <p:cNvPr id="8" name="object 8"/>
          <p:cNvSpPr/>
          <p:nvPr/>
        </p:nvSpPr>
        <p:spPr>
          <a:xfrm>
            <a:off x="1371600" y="1143000"/>
            <a:ext cx="6372225" cy="54737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90219" y="3359530"/>
            <a:ext cx="8082915" cy="29368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6850" indent="-184150">
              <a:lnSpc>
                <a:spcPct val="100000"/>
              </a:lnSpc>
              <a:buChar char="-"/>
              <a:tabLst>
                <a:tab pos="197485" algn="l"/>
              </a:tabLst>
            </a:pP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Th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C's</a:t>
            </a:r>
            <a:r>
              <a:rPr dirty="0" sz="24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smaller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than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rmal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nd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an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increased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zone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entral p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400" spc="-12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algn="just" marL="12700" marR="41910" indent="81915">
              <a:lnSpc>
                <a:spcPct val="100000"/>
              </a:lnSpc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is indicative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microc</a:t>
            </a:r>
            <a:r>
              <a:rPr dirty="0" sz="2400" spc="-35" b="1">
                <a:solidFill>
                  <a:srgbClr val="FFFF00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400" spc="2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(smaller size of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ea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R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C)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d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400" spc="-30" b="1">
                <a:solidFill>
                  <a:srgbClr val="FFFF00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po</a:t>
            </a:r>
            <a:r>
              <a:rPr dirty="0" sz="2400" spc="-10" b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hromic</a:t>
            </a:r>
            <a:r>
              <a:rPr dirty="0" sz="2400" spc="2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ess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hemoglobin</a:t>
            </a:r>
            <a:r>
              <a:rPr dirty="0" sz="24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ea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24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C)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an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mia.</a:t>
            </a:r>
            <a:endParaRPr sz="2400">
              <a:latin typeface="Arial"/>
              <a:cs typeface="Arial"/>
            </a:endParaRPr>
          </a:p>
          <a:p>
            <a:pPr marL="196850" indent="-184150">
              <a:lnSpc>
                <a:spcPct val="100000"/>
              </a:lnSpc>
              <a:buChar char="-"/>
              <a:tabLst>
                <a:tab pos="19748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Th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lso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increased</a:t>
            </a:r>
            <a:r>
              <a:rPr dirty="0" sz="24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aniso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tosis</a:t>
            </a:r>
            <a:r>
              <a:rPr dirty="0" sz="24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(variation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ize)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iki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tosis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(variation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e)</a:t>
            </a:r>
            <a:r>
              <a:rPr dirty="0" sz="2400" b="1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743200" y="838200"/>
            <a:ext cx="3752850" cy="244995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820672" y="116332"/>
            <a:ext cx="6129020" cy="50482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>
                <a:solidFill>
                  <a:srgbClr val="FFFF00"/>
                </a:solidFill>
              </a:rPr>
              <a:t>Microcytic</a:t>
            </a:r>
            <a:r>
              <a:rPr dirty="0" sz="3200">
                <a:solidFill>
                  <a:srgbClr val="FFFF00"/>
                </a:solidFill>
              </a:rPr>
              <a:t> </a:t>
            </a:r>
            <a:r>
              <a:rPr dirty="0" sz="3200">
                <a:solidFill>
                  <a:srgbClr val="FFFF00"/>
                </a:solidFill>
              </a:rPr>
              <a:t>hypoc</a:t>
            </a:r>
            <a:r>
              <a:rPr dirty="0" sz="3200" spc="-10">
                <a:solidFill>
                  <a:srgbClr val="FFFF00"/>
                </a:solidFill>
              </a:rPr>
              <a:t>h</a:t>
            </a:r>
            <a:r>
              <a:rPr dirty="0" sz="3200" spc="-5">
                <a:solidFill>
                  <a:srgbClr val="FFFF00"/>
                </a:solidFill>
              </a:rPr>
              <a:t>ro</a:t>
            </a:r>
            <a:r>
              <a:rPr dirty="0" sz="3200" spc="-15">
                <a:solidFill>
                  <a:srgbClr val="FFFF00"/>
                </a:solidFill>
              </a:rPr>
              <a:t>m</a:t>
            </a:r>
            <a:r>
              <a:rPr dirty="0" sz="3200" spc="-5">
                <a:solidFill>
                  <a:srgbClr val="FFFF00"/>
                </a:solidFill>
              </a:rPr>
              <a:t>i</a:t>
            </a:r>
            <a:r>
              <a:rPr dirty="0" sz="3200">
                <a:solidFill>
                  <a:srgbClr val="FFFF00"/>
                </a:solidFill>
              </a:rPr>
              <a:t>c</a:t>
            </a:r>
            <a:r>
              <a:rPr dirty="0" sz="3200" spc="45">
                <a:solidFill>
                  <a:srgbClr val="FFFF00"/>
                </a:solidFill>
              </a:rPr>
              <a:t> </a:t>
            </a:r>
            <a:r>
              <a:rPr dirty="0" sz="3200">
                <a:solidFill>
                  <a:srgbClr val="FFFF00"/>
                </a:solidFill>
              </a:rPr>
              <a:t>ane</a:t>
            </a:r>
            <a:r>
              <a:rPr dirty="0" sz="3200" spc="-15">
                <a:solidFill>
                  <a:srgbClr val="FFFF00"/>
                </a:solidFill>
              </a:rPr>
              <a:t>m</a:t>
            </a:r>
            <a:r>
              <a:rPr dirty="0" sz="3200" spc="-5">
                <a:solidFill>
                  <a:srgbClr val="FFFF00"/>
                </a:solidFill>
              </a:rPr>
              <a:t>ia</a:t>
            </a:r>
            <a:endParaRPr sz="3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207898"/>
            <a:ext cx="7385684" cy="56578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5">
                <a:solidFill>
                  <a:srgbClr val="FFFF00"/>
                </a:solidFill>
              </a:rPr>
              <a:t>Stage</a:t>
            </a:r>
            <a:r>
              <a:rPr dirty="0" sz="3600">
                <a:solidFill>
                  <a:srgbClr val="FFFF00"/>
                </a:solidFill>
              </a:rPr>
              <a:t>s</a:t>
            </a:r>
            <a:r>
              <a:rPr dirty="0" sz="3600">
                <a:solidFill>
                  <a:srgbClr val="FFFF00"/>
                </a:solidFill>
              </a:rPr>
              <a:t> </a:t>
            </a:r>
            <a:r>
              <a:rPr dirty="0" sz="3600">
                <a:solidFill>
                  <a:srgbClr val="FFFF00"/>
                </a:solidFill>
              </a:rPr>
              <a:t>of</a:t>
            </a:r>
            <a:r>
              <a:rPr dirty="0" sz="3600" spc="-25">
                <a:solidFill>
                  <a:srgbClr val="FFFF00"/>
                </a:solidFill>
              </a:rPr>
              <a:t> </a:t>
            </a:r>
            <a:r>
              <a:rPr dirty="0" sz="3600" spc="-5">
                <a:solidFill>
                  <a:srgbClr val="FFFF00"/>
                </a:solidFill>
              </a:rPr>
              <a:t>dif</a:t>
            </a:r>
            <a:r>
              <a:rPr dirty="0" sz="3600" spc="-15">
                <a:solidFill>
                  <a:srgbClr val="FFFF00"/>
                </a:solidFill>
              </a:rPr>
              <a:t>f</a:t>
            </a:r>
            <a:r>
              <a:rPr dirty="0" sz="3600" spc="-5">
                <a:solidFill>
                  <a:srgbClr val="FFFF00"/>
                </a:solidFill>
              </a:rPr>
              <a:t>erentiatio</a:t>
            </a:r>
            <a:r>
              <a:rPr dirty="0" sz="3600">
                <a:solidFill>
                  <a:srgbClr val="FFFF00"/>
                </a:solidFill>
              </a:rPr>
              <a:t>n</a:t>
            </a:r>
            <a:r>
              <a:rPr dirty="0" sz="3600" spc="10">
                <a:solidFill>
                  <a:srgbClr val="FFFF00"/>
                </a:solidFill>
              </a:rPr>
              <a:t> </a:t>
            </a:r>
            <a:r>
              <a:rPr dirty="0" sz="3600">
                <a:solidFill>
                  <a:srgbClr val="FFFF00"/>
                </a:solidFill>
              </a:rPr>
              <a:t>of</a:t>
            </a:r>
            <a:r>
              <a:rPr dirty="0" sz="3600" spc="-5">
                <a:solidFill>
                  <a:srgbClr val="FFFF00"/>
                </a:solidFill>
              </a:rPr>
              <a:t> </a:t>
            </a:r>
            <a:r>
              <a:rPr dirty="0" sz="3600" spc="-5">
                <a:solidFill>
                  <a:srgbClr val="FFFF00"/>
                </a:solidFill>
              </a:rPr>
              <a:t>R</a:t>
            </a:r>
            <a:r>
              <a:rPr dirty="0" sz="3600" spc="-15">
                <a:solidFill>
                  <a:srgbClr val="FFFF00"/>
                </a:solidFill>
              </a:rPr>
              <a:t>B</a:t>
            </a:r>
            <a:r>
              <a:rPr dirty="0" sz="3600">
                <a:solidFill>
                  <a:srgbClr val="FFFF00"/>
                </a:solidFill>
              </a:rPr>
              <a:t>C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3100451" y="1052575"/>
            <a:ext cx="2870200" cy="58054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6419" y="255778"/>
            <a:ext cx="6499225" cy="6273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5">
                <a:solidFill>
                  <a:srgbClr val="FFFFFF"/>
                </a:solidFill>
              </a:rPr>
              <a:t>Ma</a:t>
            </a:r>
            <a:r>
              <a:rPr dirty="0" sz="4000" spc="-15">
                <a:solidFill>
                  <a:srgbClr val="FFFFFF"/>
                </a:solidFill>
              </a:rPr>
              <a:t>l</a:t>
            </a:r>
            <a:r>
              <a:rPr dirty="0" sz="4000" spc="-5">
                <a:solidFill>
                  <a:srgbClr val="FFFF00"/>
                </a:solidFill>
              </a:rPr>
              <a:t>absorpti</a:t>
            </a:r>
            <a:r>
              <a:rPr dirty="0" sz="4000" spc="-30">
                <a:solidFill>
                  <a:srgbClr val="FFFF00"/>
                </a:solidFill>
              </a:rPr>
              <a:t>o</a:t>
            </a:r>
            <a:r>
              <a:rPr dirty="0" sz="4000">
                <a:solidFill>
                  <a:srgbClr val="FFFF00"/>
                </a:solidFill>
              </a:rPr>
              <a:t>n</a:t>
            </a:r>
            <a:r>
              <a:rPr dirty="0" sz="4000" spc="45">
                <a:solidFill>
                  <a:srgbClr val="FFFF00"/>
                </a:solidFill>
              </a:rPr>
              <a:t> </a:t>
            </a:r>
            <a:r>
              <a:rPr dirty="0" sz="4000" spc="-10">
                <a:solidFill>
                  <a:srgbClr val="FFFFFF"/>
                </a:solidFill>
              </a:rPr>
              <a:t>o</a:t>
            </a:r>
            <a:r>
              <a:rPr dirty="0" sz="4000" spc="-5">
                <a:solidFill>
                  <a:srgbClr val="FFFFFF"/>
                </a:solidFill>
              </a:rPr>
              <a:t>f</a:t>
            </a:r>
            <a:r>
              <a:rPr dirty="0" sz="4000" spc="10">
                <a:solidFill>
                  <a:srgbClr val="FFFFFF"/>
                </a:solidFill>
              </a:rPr>
              <a:t> </a:t>
            </a:r>
            <a:r>
              <a:rPr dirty="0" sz="4000" spc="-5">
                <a:solidFill>
                  <a:srgbClr val="FFFFFF"/>
                </a:solidFill>
              </a:rPr>
              <a:t>Vi</a:t>
            </a:r>
            <a:r>
              <a:rPr dirty="0" sz="4000" spc="-10">
                <a:solidFill>
                  <a:srgbClr val="FFFFFF"/>
                </a:solidFill>
              </a:rPr>
              <a:t>t</a:t>
            </a:r>
            <a:r>
              <a:rPr dirty="0" sz="4000" spc="-5">
                <a:solidFill>
                  <a:srgbClr val="FFFFFF"/>
                </a:solidFill>
              </a:rPr>
              <a:t>.</a:t>
            </a:r>
            <a:r>
              <a:rPr dirty="0" sz="4000" spc="10">
                <a:solidFill>
                  <a:srgbClr val="FFFFFF"/>
                </a:solidFill>
              </a:rPr>
              <a:t> </a:t>
            </a:r>
            <a:r>
              <a:rPr dirty="0" sz="4000" spc="-5">
                <a:solidFill>
                  <a:srgbClr val="FFFFFF"/>
                </a:solidFill>
              </a:rPr>
              <a:t>B12</a:t>
            </a:r>
            <a:endParaRPr sz="4000"/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pc="-5"/>
              <a:t>13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457200" y="1371600"/>
            <a:ext cx="3352800" cy="609600"/>
          </a:xfrm>
          <a:prstGeom prst="rect">
            <a:avLst/>
          </a:prstGeom>
          <a:solidFill>
            <a:srgbClr val="FFFF00"/>
          </a:solidFill>
          <a:ln w="19050">
            <a:solidFill>
              <a:srgbClr val="4F7480"/>
            </a:solidFill>
          </a:ln>
        </p:spPr>
        <p:txBody>
          <a:bodyPr wrap="square" lIns="0" tIns="100965" rIns="0" bIns="0" rtlCol="0" vert="horz">
            <a:spAutoFit/>
          </a:bodyPr>
          <a:lstStyle/>
          <a:p>
            <a:pPr marL="112395">
              <a:lnSpc>
                <a:spcPct val="100000"/>
              </a:lnSpc>
              <a:spcBef>
                <a:spcPts val="795"/>
              </a:spcBef>
            </a:pPr>
            <a:r>
              <a:rPr dirty="0" sz="2800" spc="-5" b="1">
                <a:solidFill>
                  <a:srgbClr val="FF0000"/>
                </a:solidFill>
                <a:latin typeface="Comic Sans MS"/>
                <a:cs typeface="Comic Sans MS"/>
              </a:rPr>
              <a:t>Pernicious</a:t>
            </a:r>
            <a:r>
              <a:rPr dirty="0" sz="2800" spc="-20" b="1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0000"/>
                </a:solidFill>
                <a:latin typeface="Comic Sans MS"/>
                <a:cs typeface="Comic Sans MS"/>
              </a:rPr>
              <a:t>Anemia</a:t>
            </a:r>
            <a:endParaRPr sz="2800">
              <a:latin typeface="Comic Sans MS"/>
              <a:cs typeface="Comic Sans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4540" y="2094103"/>
            <a:ext cx="7359650" cy="37655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3070" marR="391160" indent="-384175">
              <a:lnSpc>
                <a:spcPct val="100000"/>
              </a:lnSpc>
              <a:buClr>
                <a:srgbClr val="6D9FAF"/>
              </a:buClr>
              <a:buSzPct val="80357"/>
              <a:buFont typeface="Wingdings"/>
              <a:buChar char=""/>
              <a:tabLst>
                <a:tab pos="433705" algn="l"/>
              </a:tabLst>
            </a:pPr>
            <a:r>
              <a:rPr dirty="0" sz="2800" spc="-10" b="1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dirty="0" sz="2800" spc="-15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ab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orp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ion</a:t>
            </a:r>
            <a:r>
              <a:rPr dirty="0" sz="2800" spc="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ne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ds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int</a:t>
            </a:r>
            <a:r>
              <a:rPr dirty="0" sz="2800" spc="0" b="1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in</a:t>
            </a:r>
            <a:r>
              <a:rPr dirty="0" sz="2800" b="1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ic</a:t>
            </a:r>
            <a:r>
              <a:rPr dirty="0" sz="2800" spc="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FFFF00"/>
                </a:solidFill>
                <a:latin typeface="Arial"/>
                <a:cs typeface="Arial"/>
              </a:rPr>
              <a:t>f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 spc="0" b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tor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dirty="0" sz="28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pa</a:t>
            </a:r>
            <a:r>
              <a:rPr dirty="0" sz="2800" spc="0" b="1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2800" spc="0" b="1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l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8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lls</a:t>
            </a:r>
            <a:r>
              <a:rPr dirty="0" sz="2800" spc="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tom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ch.</a:t>
            </a:r>
            <a:endParaRPr sz="2800">
              <a:latin typeface="Arial"/>
              <a:cs typeface="Arial"/>
            </a:endParaRPr>
          </a:p>
          <a:p>
            <a:pPr marL="433070" indent="-384175">
              <a:lnSpc>
                <a:spcPct val="100000"/>
              </a:lnSpc>
              <a:spcBef>
                <a:spcPts val="670"/>
              </a:spcBef>
              <a:buClr>
                <a:srgbClr val="6D9FAF"/>
              </a:buClr>
              <a:buSzPct val="80357"/>
              <a:buFont typeface="Wingdings"/>
              <a:buChar char=""/>
              <a:tabLst>
                <a:tab pos="433705" algn="l"/>
              </a:tabLst>
            </a:pPr>
            <a:r>
              <a:rPr dirty="0" sz="2800" spc="-10" b="1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dirty="0" sz="2800" spc="-15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int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insic</a:t>
            </a:r>
            <a:r>
              <a:rPr dirty="0" sz="28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tor</a:t>
            </a:r>
            <a:r>
              <a:rPr dirty="0" sz="2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dirty="0" sz="28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ab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orbed</a:t>
            </a:r>
            <a:r>
              <a:rPr dirty="0" sz="2800" spc="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8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endParaRPr sz="2800">
              <a:latin typeface="Arial"/>
              <a:cs typeface="Arial"/>
            </a:endParaRPr>
          </a:p>
          <a:p>
            <a:pPr marL="433070">
              <a:lnSpc>
                <a:spcPct val="100000"/>
              </a:lnSpc>
            </a:pP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2800" spc="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rm</a:t>
            </a:r>
            <a:r>
              <a:rPr dirty="0" sz="2800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nal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Il</a:t>
            </a:r>
            <a:r>
              <a:rPr dirty="0" sz="2800" spc="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um.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lr>
                <a:srgbClr val="D3D2D0"/>
              </a:buClr>
              <a:buSzPct val="89285"/>
              <a:buFont typeface="Arial"/>
              <a:buChar char="•"/>
              <a:tabLst>
                <a:tab pos="356235" algn="l"/>
              </a:tabLst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ncy</a:t>
            </a:r>
            <a:r>
              <a:rPr dirty="0" sz="28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om</a:t>
            </a:r>
            <a:r>
              <a:rPr dirty="0" sz="28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Causes</a:t>
            </a:r>
            <a:r>
              <a:rPr dirty="0" sz="16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6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deficiencies):</a:t>
            </a:r>
            <a:endParaRPr sz="1600">
              <a:latin typeface="Arial"/>
              <a:cs typeface="Arial"/>
            </a:endParaRPr>
          </a:p>
          <a:p>
            <a:pPr lvl="1" marL="735330" indent="-274320">
              <a:lnSpc>
                <a:spcPct val="100000"/>
              </a:lnSpc>
              <a:spcBef>
                <a:spcPts val="675"/>
              </a:spcBef>
              <a:buClr>
                <a:srgbClr val="6D9FAF"/>
              </a:buClr>
              <a:buSzPct val="89285"/>
              <a:buFont typeface="Wingdings"/>
              <a:buChar char=""/>
              <a:tabLst>
                <a:tab pos="735330" algn="l"/>
              </a:tabLst>
            </a:pP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Inadequa</a:t>
            </a:r>
            <a:r>
              <a:rPr dirty="0" sz="2800" spc="0" b="1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800" spc="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int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ke</a:t>
            </a:r>
            <a:endParaRPr sz="2800">
              <a:latin typeface="Arial"/>
              <a:cs typeface="Arial"/>
            </a:endParaRPr>
          </a:p>
          <a:p>
            <a:pPr lvl="1" marL="735330" indent="-274320">
              <a:lnSpc>
                <a:spcPct val="100000"/>
              </a:lnSpc>
              <a:spcBef>
                <a:spcPts val="670"/>
              </a:spcBef>
              <a:buClr>
                <a:srgbClr val="6D9FAF"/>
              </a:buClr>
              <a:buSzPct val="89285"/>
              <a:buFont typeface="Wingdings"/>
              <a:buChar char=""/>
              <a:tabLst>
                <a:tab pos="735330" algn="l"/>
              </a:tabLst>
            </a:pP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Poor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bso</a:t>
            </a:r>
            <a:r>
              <a:rPr dirty="0" sz="2800" b="1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00"/>
                </a:solidFill>
                <a:latin typeface="Arial"/>
                <a:cs typeface="Arial"/>
              </a:rPr>
              <a:t>ption</a:t>
            </a:r>
            <a:r>
              <a:rPr dirty="0" sz="2800" spc="2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due</a:t>
            </a:r>
            <a:r>
              <a:rPr dirty="0" sz="2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nt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endParaRPr sz="2800">
              <a:latin typeface="Arial"/>
              <a:cs typeface="Arial"/>
            </a:endParaRPr>
          </a:p>
          <a:p>
            <a:pPr marL="734695">
              <a:lnSpc>
                <a:spcPct val="100000"/>
              </a:lnSpc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dis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">
                <a:solidFill>
                  <a:srgbClr val="FFFF00"/>
                </a:solidFill>
              </a:rPr>
              <a:t>Iro</a:t>
            </a:r>
            <a:r>
              <a:rPr dirty="0">
                <a:solidFill>
                  <a:srgbClr val="FFFF00"/>
                </a:solidFill>
              </a:rPr>
              <a:t>n</a:t>
            </a:r>
            <a:r>
              <a:rPr dirty="0" spc="25">
                <a:solidFill>
                  <a:srgbClr val="FFFF00"/>
                </a:solidFill>
              </a:rPr>
              <a:t> </a:t>
            </a:r>
            <a:r>
              <a:rPr dirty="0" spc="-5">
                <a:solidFill>
                  <a:srgbClr val="FFFF00"/>
                </a:solidFill>
              </a:rPr>
              <a:t>metabolism</a:t>
            </a:r>
            <a:r>
              <a:rPr dirty="0" spc="5">
                <a:solidFill>
                  <a:srgbClr val="FFFF00"/>
                </a:solidFill>
              </a:rPr>
              <a:t> </a:t>
            </a:r>
            <a:r>
              <a:rPr dirty="0" spc="-10">
                <a:solidFill>
                  <a:srgbClr val="FFFF00"/>
                </a:solidFill>
              </a:rPr>
              <a:t>(Fe)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pc="-5"/>
              <a:t>13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64540" y="1409588"/>
            <a:ext cx="7517765" cy="403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marR="64769" indent="-610235">
              <a:lnSpc>
                <a:spcPct val="80100"/>
              </a:lnSpc>
              <a:tabLst>
                <a:tab pos="2736850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dirty="0" sz="24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is needed for	the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nthes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4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24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haemog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obi</a:t>
            </a:r>
            <a:r>
              <a:rPr dirty="0" sz="2400" spc="-10" b="1">
                <a:solidFill>
                  <a:srgbClr val="FFFF00"/>
                </a:solidFill>
                <a:latin typeface="Arial"/>
                <a:cs typeface="Arial"/>
              </a:rPr>
              <a:t>n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,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oglobin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tochrome</a:t>
            </a:r>
            <a:r>
              <a:rPr dirty="0" sz="24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oxsidas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peroxidase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cata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ase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buClr>
                <a:srgbClr val="6D9FAF"/>
              </a:buClr>
              <a:buSzPct val="79166"/>
              <a:buFont typeface="Wingdings"/>
              <a:buChar char=""/>
              <a:tabLst>
                <a:tab pos="622935" algn="l"/>
              </a:tabLst>
            </a:pPr>
            <a:r>
              <a:rPr dirty="0" sz="2400" spc="-18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otal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the body =</a:t>
            </a:r>
            <a:r>
              <a:rPr dirty="0" sz="24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-5g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6D9FAF"/>
              </a:buClr>
              <a:buFont typeface="Wingdings"/>
              <a:buChar char=""/>
            </a:pPr>
            <a:endParaRPr sz="2500">
              <a:latin typeface="Times New Roman"/>
              <a:cs typeface="Times New Roman"/>
            </a:endParaRPr>
          </a:p>
          <a:p>
            <a:pPr lvl="1" marL="1003300" indent="-533400">
              <a:lnSpc>
                <a:spcPct val="100000"/>
              </a:lnSpc>
              <a:buClr>
                <a:srgbClr val="6D9FAF"/>
              </a:buClr>
              <a:buSzPct val="89583"/>
              <a:buFont typeface="Wingdings"/>
              <a:buChar char=""/>
              <a:tabLst>
                <a:tab pos="1003935" algn="l"/>
              </a:tabLst>
            </a:pP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65%</a:t>
            </a:r>
            <a:r>
              <a:rPr dirty="0" sz="2400" spc="-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…..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Haemoglobin</a:t>
            </a:r>
            <a:endParaRPr sz="2400">
              <a:latin typeface="Arial"/>
              <a:cs typeface="Arial"/>
            </a:endParaRPr>
          </a:p>
          <a:p>
            <a:pPr lvl="1" marL="1003300" indent="-533400">
              <a:lnSpc>
                <a:spcPct val="100000"/>
              </a:lnSpc>
              <a:buClr>
                <a:srgbClr val="6D9FAF"/>
              </a:buClr>
              <a:buSzPct val="89583"/>
              <a:buFont typeface="Wingdings"/>
              <a:buChar char=""/>
              <a:tabLst>
                <a:tab pos="1003935" algn="l"/>
              </a:tabLst>
            </a:pP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5%</a:t>
            </a:r>
            <a:r>
              <a:rPr dirty="0" sz="2400" spc="-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……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he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 lvl="1" marL="1003300" marR="328295" indent="-533400">
              <a:lnSpc>
                <a:spcPts val="2310"/>
              </a:lnSpc>
              <a:spcBef>
                <a:spcPts val="550"/>
              </a:spcBef>
              <a:buClr>
                <a:srgbClr val="6D9FAF"/>
              </a:buClr>
              <a:buSzPct val="89583"/>
              <a:buFont typeface="Wingdings"/>
              <a:buChar char=""/>
              <a:tabLst>
                <a:tab pos="1003935" algn="l"/>
              </a:tabLst>
            </a:pP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1%</a:t>
            </a:r>
            <a:r>
              <a:rPr dirty="0" sz="2400" spc="-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…….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bound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ansfe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(b</a:t>
            </a:r>
            <a:r>
              <a:rPr dirty="0" sz="2000" spc="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taglob</a:t>
            </a:r>
            <a:r>
              <a:rPr dirty="0" sz="2000" spc="5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li</a:t>
            </a:r>
            <a:r>
              <a:rPr dirty="0" sz="2000" spc="-1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dirty="0" sz="20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blood</a:t>
            </a:r>
            <a:endParaRPr sz="2400">
              <a:latin typeface="Arial"/>
              <a:cs typeface="Arial"/>
            </a:endParaRPr>
          </a:p>
          <a:p>
            <a:pPr lvl="1" marL="1003300" marR="5080" indent="-533400">
              <a:lnSpc>
                <a:spcPts val="2300"/>
              </a:lnSpc>
              <a:spcBef>
                <a:spcPts val="575"/>
              </a:spcBef>
              <a:buClr>
                <a:srgbClr val="6D9FAF"/>
              </a:buClr>
              <a:buSzPct val="89583"/>
              <a:buFont typeface="Wingdings"/>
              <a:buChar char=""/>
              <a:tabLst>
                <a:tab pos="1003935" algn="l"/>
              </a:tabLst>
            </a:pP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1</a:t>
            </a:r>
            <a:r>
              <a:rPr dirty="0" sz="2400" spc="-5" b="1">
                <a:solidFill>
                  <a:srgbClr val="FFFF00"/>
                </a:solidFill>
                <a:latin typeface="Arial"/>
                <a:cs typeface="Arial"/>
              </a:rPr>
              <a:t>5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-3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0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%</a:t>
            </a:r>
            <a:r>
              <a:rPr dirty="0" sz="24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…… stored 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ron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m of</a:t>
            </a:r>
            <a:r>
              <a:rPr dirty="0" sz="24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fe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in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the live</a:t>
            </a:r>
            <a:r>
              <a:rPr dirty="0" sz="2400" spc="-12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spleen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bone 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ar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400" spc="-55" b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620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">
                <a:solidFill>
                  <a:srgbClr val="FFFF00"/>
                </a:solidFill>
              </a:rPr>
              <a:t>Iro</a:t>
            </a:r>
            <a:r>
              <a:rPr dirty="0">
                <a:solidFill>
                  <a:srgbClr val="FFFF00"/>
                </a:solidFill>
              </a:rPr>
              <a:t>n</a:t>
            </a:r>
            <a:r>
              <a:rPr dirty="0" spc="30">
                <a:solidFill>
                  <a:srgbClr val="FFFF00"/>
                </a:solidFill>
              </a:rPr>
              <a:t> </a:t>
            </a:r>
            <a:r>
              <a:rPr dirty="0" spc="-5">
                <a:solidFill>
                  <a:srgbClr val="FFFF00"/>
                </a:solidFill>
              </a:rPr>
              <a:t>absorption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pc="-5"/>
              <a:t>13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801116" y="1590166"/>
            <a:ext cx="7318375" cy="3648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94970" indent="-382270">
              <a:lnSpc>
                <a:spcPts val="3404"/>
              </a:lnSpc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</a:tabLst>
            </a:pP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Iron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dirty="0" sz="30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mostly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30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oxidized</a:t>
            </a:r>
            <a:r>
              <a:rPr dirty="0" sz="30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form</a:t>
            </a:r>
            <a:endParaRPr sz="3000">
              <a:latin typeface="Arial"/>
              <a:cs typeface="Arial"/>
            </a:endParaRPr>
          </a:p>
          <a:p>
            <a:pPr marL="394970">
              <a:lnSpc>
                <a:spcPts val="3645"/>
              </a:lnSpc>
            </a:pP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(Ferric,</a:t>
            </a:r>
            <a:r>
              <a:rPr dirty="0" sz="30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baseline="25132" sz="3150" spc="30" b="1">
                <a:solidFill>
                  <a:srgbClr val="FFFFFF"/>
                </a:solidFill>
                <a:latin typeface="Arial"/>
                <a:cs typeface="Arial"/>
              </a:rPr>
              <a:t>+3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3000">
              <a:latin typeface="Arial"/>
              <a:cs typeface="Arial"/>
            </a:endParaRPr>
          </a:p>
          <a:p>
            <a:pPr marL="394970" indent="-382270">
              <a:lnSpc>
                <a:spcPts val="3420"/>
              </a:lnSpc>
              <a:spcBef>
                <a:spcPts val="365"/>
              </a:spcBef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</a:tabLst>
            </a:pP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tter</a:t>
            </a:r>
            <a:r>
              <a:rPr dirty="0" sz="30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ab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dirty="0" sz="30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30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red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u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ced</a:t>
            </a:r>
            <a:r>
              <a:rPr dirty="0" sz="3000" spc="-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form</a:t>
            </a:r>
            <a:endParaRPr sz="3000">
              <a:latin typeface="Arial"/>
              <a:cs typeface="Arial"/>
            </a:endParaRPr>
          </a:p>
          <a:p>
            <a:pPr marL="394970">
              <a:lnSpc>
                <a:spcPts val="3420"/>
              </a:lnSpc>
            </a:pPr>
            <a:r>
              <a:rPr dirty="0" sz="3000" spc="-5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Ferro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dirty="0" sz="3000" spc="-1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30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baseline="24305" sz="2400" spc="-7">
                <a:solidFill>
                  <a:srgbClr val="FFFFFF"/>
                </a:solidFill>
                <a:latin typeface="Arial"/>
                <a:cs typeface="Arial"/>
              </a:rPr>
              <a:t>+2</a:t>
            </a:r>
            <a:r>
              <a:rPr dirty="0" baseline="24305" sz="24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baseline="24305" sz="24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3000">
              <a:latin typeface="Arial"/>
              <a:cs typeface="Arial"/>
            </a:endParaRPr>
          </a:p>
          <a:p>
            <a:pPr marL="394970" marR="157480" indent="-382270">
              <a:lnSpc>
                <a:spcPts val="3240"/>
              </a:lnSpc>
              <a:spcBef>
                <a:spcPts val="765"/>
              </a:spcBef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</a:tabLst>
            </a:pP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Iron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in st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mach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spc="-1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30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red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u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ced</a:t>
            </a:r>
            <a:r>
              <a:rPr dirty="0" sz="3000" spc="-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ga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tric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 acid, </a:t>
            </a:r>
            <a:r>
              <a:rPr dirty="0" sz="3000" spc="-40" b="1">
                <a:solidFill>
                  <a:srgbClr val="FFFF00"/>
                </a:solidFill>
                <a:latin typeface="Arial"/>
                <a:cs typeface="Arial"/>
              </a:rPr>
              <a:t>V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itam</a:t>
            </a:r>
            <a:r>
              <a:rPr dirty="0" sz="3000" spc="-15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n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C.</a:t>
            </a:r>
            <a:endParaRPr sz="3000">
              <a:latin typeface="Arial"/>
              <a:cs typeface="Arial"/>
            </a:endParaRPr>
          </a:p>
          <a:p>
            <a:pPr marL="394970" indent="-382270">
              <a:lnSpc>
                <a:spcPts val="3420"/>
              </a:lnSpc>
              <a:spcBef>
                <a:spcPts val="315"/>
              </a:spcBef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</a:tabLst>
            </a:pP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Rate</a:t>
            </a:r>
            <a:r>
              <a:rPr dirty="0" sz="3000" spc="-3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30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iron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sorption</a:t>
            </a:r>
            <a:r>
              <a:rPr dirty="0" sz="30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dep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nd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endParaRPr sz="3000">
              <a:latin typeface="Arial"/>
              <a:cs typeface="Arial"/>
            </a:endParaRPr>
          </a:p>
          <a:p>
            <a:pPr marL="394970">
              <a:lnSpc>
                <a:spcPts val="3420"/>
              </a:lnSpc>
            </a:pP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amo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nt of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iron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stor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d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8739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100">
                <a:solidFill>
                  <a:srgbClr val="FFFF00"/>
                </a:solidFill>
              </a:rPr>
              <a:t>Transport</a:t>
            </a:r>
            <a:r>
              <a:rPr dirty="0" sz="4100" spc="-30">
                <a:solidFill>
                  <a:srgbClr val="FFFF00"/>
                </a:solidFill>
              </a:rPr>
              <a:t> </a:t>
            </a:r>
            <a:r>
              <a:rPr dirty="0" sz="4100">
                <a:solidFill>
                  <a:srgbClr val="FFFF00"/>
                </a:solidFill>
              </a:rPr>
              <a:t>and</a:t>
            </a:r>
            <a:r>
              <a:rPr dirty="0" sz="4100" spc="-5">
                <a:solidFill>
                  <a:srgbClr val="FFFF00"/>
                </a:solidFill>
              </a:rPr>
              <a:t> </a:t>
            </a:r>
            <a:r>
              <a:rPr dirty="0" sz="4100">
                <a:solidFill>
                  <a:srgbClr val="FFFF00"/>
                </a:solidFill>
              </a:rPr>
              <a:t>storage</a:t>
            </a:r>
            <a:r>
              <a:rPr dirty="0" sz="4100" spc="-20">
                <a:solidFill>
                  <a:srgbClr val="FFFF00"/>
                </a:solidFill>
              </a:rPr>
              <a:t> </a:t>
            </a:r>
            <a:r>
              <a:rPr dirty="0" sz="4100">
                <a:solidFill>
                  <a:srgbClr val="FFFF00"/>
                </a:solidFill>
              </a:rPr>
              <a:t>of</a:t>
            </a:r>
            <a:r>
              <a:rPr dirty="0" sz="4100">
                <a:solidFill>
                  <a:srgbClr val="FFFF00"/>
                </a:solidFill>
              </a:rPr>
              <a:t> </a:t>
            </a:r>
            <a:r>
              <a:rPr dirty="0" sz="4100" spc="-5">
                <a:solidFill>
                  <a:srgbClr val="FFFF00"/>
                </a:solidFill>
              </a:rPr>
              <a:t>iron</a:t>
            </a:r>
            <a:endParaRPr sz="41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pc="-5"/>
              <a:t>13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24916" y="1108201"/>
            <a:ext cx="7378065" cy="44113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94970" marR="5080" indent="-382270">
              <a:lnSpc>
                <a:spcPts val="3240"/>
              </a:lnSpc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  <a:tab pos="6518275" algn="l"/>
              </a:tabLst>
            </a:pP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Iron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is tra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sp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rt in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plasma in</a:t>
            </a:r>
            <a:r>
              <a:rPr dirty="0" sz="30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the	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form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 of</a:t>
            </a:r>
            <a:r>
              <a:rPr dirty="0" sz="30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spc="-165" b="1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ran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ferrin</a:t>
            </a:r>
            <a:r>
              <a:rPr dirty="0" sz="3000" spc="-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spc="-5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ap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tran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ferrin</a:t>
            </a:r>
            <a:r>
              <a:rPr dirty="0" sz="30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+ iro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).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6D9FAF"/>
              </a:buClr>
              <a:buFont typeface="Wingdings"/>
              <a:buChar char=""/>
            </a:pPr>
            <a:endParaRPr sz="3700">
              <a:latin typeface="Times New Roman"/>
              <a:cs typeface="Times New Roman"/>
            </a:endParaRPr>
          </a:p>
          <a:p>
            <a:pPr marL="394970" indent="-382270">
              <a:lnSpc>
                <a:spcPct val="100000"/>
              </a:lnSpc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</a:tabLst>
            </a:pP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Iron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is st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red in</a:t>
            </a:r>
            <a:r>
              <a:rPr dirty="0" sz="30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two</a:t>
            </a:r>
            <a:r>
              <a:rPr dirty="0" sz="30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forms:</a:t>
            </a:r>
            <a:endParaRPr sz="3000">
              <a:latin typeface="Arial"/>
              <a:cs typeface="Arial"/>
            </a:endParaRPr>
          </a:p>
          <a:p>
            <a:pPr lvl="1" marL="698500" indent="-273050">
              <a:lnSpc>
                <a:spcPct val="100000"/>
              </a:lnSpc>
              <a:spcBef>
                <a:spcPts val="330"/>
              </a:spcBef>
              <a:buClr>
                <a:srgbClr val="6D9FAF"/>
              </a:buClr>
              <a:buSzPct val="90384"/>
              <a:buFont typeface="Wingdings"/>
              <a:buChar char=""/>
              <a:tabLst>
                <a:tab pos="699135" algn="l"/>
              </a:tabLst>
            </a:pPr>
            <a:r>
              <a:rPr dirty="0" sz="2600" b="1">
                <a:solidFill>
                  <a:srgbClr val="FFFF00"/>
                </a:solidFill>
                <a:latin typeface="Arial"/>
                <a:cs typeface="Arial"/>
              </a:rPr>
              <a:t>F</a:t>
            </a:r>
            <a:r>
              <a:rPr dirty="0" sz="2600" spc="5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600" b="1">
                <a:solidFill>
                  <a:srgbClr val="FFFF00"/>
                </a:solidFill>
                <a:latin typeface="Arial"/>
                <a:cs typeface="Arial"/>
              </a:rPr>
              <a:t>rr</a:t>
            </a:r>
            <a:r>
              <a:rPr dirty="0" sz="2600" spc="-15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600" b="1">
                <a:solidFill>
                  <a:srgbClr val="FFFF00"/>
                </a:solidFill>
                <a:latin typeface="Arial"/>
                <a:cs typeface="Arial"/>
              </a:rPr>
              <a:t>tin</a:t>
            </a:r>
            <a:r>
              <a:rPr dirty="0" sz="2600" spc="-2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600" spc="5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2600" spc="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rr</a:t>
            </a:r>
            <a:r>
              <a:rPr dirty="0" sz="2600" spc="-1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tin</a:t>
            </a:r>
            <a:r>
              <a:rPr dirty="0" sz="26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600" spc="-1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on)</a:t>
            </a:r>
            <a:endParaRPr sz="2600">
              <a:latin typeface="Arial"/>
              <a:cs typeface="Arial"/>
            </a:endParaRPr>
          </a:p>
          <a:p>
            <a:pPr lvl="1" marL="698500" marR="1086485" indent="-273050">
              <a:lnSpc>
                <a:spcPts val="2810"/>
              </a:lnSpc>
              <a:spcBef>
                <a:spcPts val="665"/>
              </a:spcBef>
              <a:buClr>
                <a:srgbClr val="6D9FAF"/>
              </a:buClr>
              <a:buSzPct val="88461"/>
              <a:buFont typeface="Wingdings"/>
              <a:buChar char=""/>
              <a:tabLst>
                <a:tab pos="699135" algn="l"/>
              </a:tabLst>
            </a:pPr>
            <a:r>
              <a:rPr dirty="0" sz="2600" b="1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600" spc="10" b="1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6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600" spc="5" b="1">
                <a:solidFill>
                  <a:srgbClr val="FFFF00"/>
                </a:solidFill>
                <a:latin typeface="Arial"/>
                <a:cs typeface="Arial"/>
              </a:rPr>
              <a:t>m</a:t>
            </a:r>
            <a:r>
              <a:rPr dirty="0" sz="2600" b="1">
                <a:solidFill>
                  <a:srgbClr val="FFFF00"/>
                </a:solidFill>
                <a:latin typeface="Arial"/>
                <a:cs typeface="Arial"/>
              </a:rPr>
              <a:t>o</a:t>
            </a:r>
            <a:r>
              <a:rPr dirty="0" sz="2600" spc="10" b="1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2600" b="1">
                <a:solidFill>
                  <a:srgbClr val="FFFF00"/>
                </a:solidFill>
                <a:latin typeface="Arial"/>
                <a:cs typeface="Arial"/>
              </a:rPr>
              <a:t>id</a:t>
            </a:r>
            <a:r>
              <a:rPr dirty="0" sz="2600" spc="5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600" b="1">
                <a:solidFill>
                  <a:srgbClr val="FFFF00"/>
                </a:solidFill>
                <a:latin typeface="Arial"/>
                <a:cs typeface="Arial"/>
              </a:rPr>
              <a:t>rin</a:t>
            </a:r>
            <a:r>
              <a:rPr dirty="0" sz="2600" spc="-5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(in</a:t>
            </a:r>
            <a:r>
              <a:rPr dirty="0" sz="2600" spc="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ol</a:t>
            </a:r>
            <a:r>
              <a:rPr dirty="0" sz="2600" spc="5" b="1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ble</a:t>
            </a:r>
            <a:r>
              <a:rPr dirty="0" sz="26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600" spc="1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600" spc="5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lex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 m</a:t>
            </a:r>
            <a:r>
              <a:rPr dirty="0" sz="26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dirty="0" sz="2600" spc="5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ul</a:t>
            </a:r>
            <a:r>
              <a:rPr dirty="0" sz="2600" spc="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6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26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4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dirty="0" sz="2400" spc="-125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24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spleen,</a:t>
            </a:r>
            <a:r>
              <a:rPr dirty="0" sz="2400" spc="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bone</a:t>
            </a:r>
            <a:r>
              <a:rPr dirty="0" sz="24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mar</a:t>
            </a:r>
            <a:r>
              <a:rPr dirty="0" sz="2400" spc="5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400" spc="-25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0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5"/>
              </a:spcBef>
              <a:buFont typeface="Wingdings"/>
              <a:buChar char=""/>
            </a:pPr>
            <a:endParaRPr sz="3600">
              <a:latin typeface="Times New Roman"/>
              <a:cs typeface="Times New Roman"/>
            </a:endParaRPr>
          </a:p>
          <a:p>
            <a:pPr marL="394970" marR="363855" indent="-382270">
              <a:lnSpc>
                <a:spcPts val="3240"/>
              </a:lnSpc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</a:tabLst>
            </a:pP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3000" spc="-1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dirty="0" sz="3000" spc="-1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oss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30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iron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dirty="0" sz="30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0.6</a:t>
            </a:r>
            <a:r>
              <a:rPr dirty="0" sz="30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mg</a:t>
            </a:r>
            <a:r>
              <a:rPr dirty="0" sz="30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30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male &amp;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 1.3mg/day</a:t>
            </a:r>
            <a:r>
              <a:rPr dirty="0" sz="30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FF"/>
                </a:solidFill>
                <a:latin typeface="Arial"/>
                <a:cs typeface="Arial"/>
              </a:rPr>
              <a:t>in females.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2619" y="307085"/>
            <a:ext cx="3828415" cy="4876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u="heavy">
                <a:solidFill>
                  <a:srgbClr val="FFFF00"/>
                </a:solidFill>
              </a:rPr>
              <a:t>Destructio</a:t>
            </a:r>
            <a:r>
              <a:rPr dirty="0" sz="3200" u="heavy">
                <a:solidFill>
                  <a:srgbClr val="FFFF00"/>
                </a:solidFill>
              </a:rPr>
              <a:t>n</a:t>
            </a:r>
            <a:r>
              <a:rPr dirty="0" sz="3200" spc="-40" u="heavy">
                <a:solidFill>
                  <a:srgbClr val="FFFF00"/>
                </a:solidFill>
              </a:rPr>
              <a:t> </a:t>
            </a:r>
            <a:r>
              <a:rPr dirty="0" sz="3200" u="heavy">
                <a:solidFill>
                  <a:srgbClr val="FFFF00"/>
                </a:solidFill>
              </a:rPr>
              <a:t>o</a:t>
            </a:r>
            <a:r>
              <a:rPr dirty="0" sz="3200" u="heavy">
                <a:solidFill>
                  <a:srgbClr val="FFFF00"/>
                </a:solidFill>
              </a:rPr>
              <a:t>f</a:t>
            </a:r>
            <a:r>
              <a:rPr dirty="0" sz="3200" u="heavy">
                <a:solidFill>
                  <a:srgbClr val="FFFF00"/>
                </a:solidFill>
              </a:rPr>
              <a:t> </a:t>
            </a:r>
            <a:r>
              <a:rPr dirty="0" sz="3200" spc="-5" u="heavy">
                <a:solidFill>
                  <a:srgbClr val="FFFF00"/>
                </a:solidFill>
              </a:rPr>
              <a:t>RBC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24916" y="955802"/>
            <a:ext cx="7712075" cy="5234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94970" indent="-382270">
              <a:lnSpc>
                <a:spcPct val="100000"/>
              </a:lnSpc>
              <a:buClr>
                <a:srgbClr val="6D9FAF"/>
              </a:buClr>
              <a:buSzPct val="79166"/>
              <a:buFont typeface="Wingdings"/>
              <a:buChar char=""/>
              <a:tabLst>
                <a:tab pos="39560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RBC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fe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span 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ci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cula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ion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120</a:t>
            </a:r>
            <a:r>
              <a:rPr dirty="0" sz="2400" spc="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da</a:t>
            </a:r>
            <a:r>
              <a:rPr dirty="0" sz="2400" spc="-25" b="1">
                <a:solidFill>
                  <a:srgbClr val="FFFF00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s.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Clr>
                <a:srgbClr val="6D9FAF"/>
              </a:buClr>
              <a:buFont typeface="Wingdings"/>
              <a:buChar char=""/>
            </a:pPr>
            <a:endParaRPr sz="2500">
              <a:latin typeface="Times New Roman"/>
              <a:cs typeface="Times New Roman"/>
            </a:endParaRPr>
          </a:p>
          <a:p>
            <a:pPr marL="394970" indent="-382270">
              <a:lnSpc>
                <a:spcPct val="100000"/>
              </a:lnSpc>
              <a:buClr>
                <a:srgbClr val="6D9FAF"/>
              </a:buClr>
              <a:buSzPct val="79166"/>
              <a:buFont typeface="Wingdings"/>
              <a:buChar char=""/>
              <a:tabLst>
                <a:tab pos="395605" algn="l"/>
              </a:tabLst>
            </a:pP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Metabolic</a:t>
            </a:r>
            <a:r>
              <a:rPr dirty="0" sz="2400" spc="-3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active</a:t>
            </a:r>
            <a:r>
              <a:rPr dirty="0" sz="2400" spc="-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cells.</a:t>
            </a:r>
            <a:endParaRPr sz="2400">
              <a:latin typeface="Arial"/>
              <a:cs typeface="Arial"/>
            </a:endParaRPr>
          </a:p>
          <a:p>
            <a:pPr marL="394970" marR="667385" indent="-382270">
              <a:lnSpc>
                <a:spcPct val="80000"/>
              </a:lnSpc>
              <a:spcBef>
                <a:spcPts val="575"/>
              </a:spcBef>
              <a:buClr>
                <a:srgbClr val="6D9FAF"/>
              </a:buClr>
              <a:buSzPct val="79166"/>
              <a:buFont typeface="Wingdings"/>
              <a:buChar char=""/>
              <a:tabLst>
                <a:tab pos="39560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24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cell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as 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agi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cell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me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brane,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l </a:t>
            </a:r>
            <a:r>
              <a:rPr dirty="0" sz="2400" spc="25" b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rup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ure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passes</a:t>
            </a:r>
            <a:r>
              <a:rPr dirty="0" sz="24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nar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ow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capi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ies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(and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splee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).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Clr>
                <a:srgbClr val="6D9FAF"/>
              </a:buClr>
              <a:buFont typeface="Wingdings"/>
              <a:buChar char=""/>
            </a:pPr>
            <a:endParaRPr sz="3000">
              <a:latin typeface="Times New Roman"/>
              <a:cs typeface="Times New Roman"/>
            </a:endParaRPr>
          </a:p>
          <a:p>
            <a:pPr marL="394970" marR="163195" indent="-382270">
              <a:lnSpc>
                <a:spcPct val="80000"/>
              </a:lnSpc>
              <a:buClr>
                <a:srgbClr val="6D9FAF"/>
              </a:buClr>
              <a:buSzPct val="79166"/>
              <a:buFont typeface="Wingdings"/>
              <a:buChar char=""/>
              <a:tabLst>
                <a:tab pos="39560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Released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b is taken up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mac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ophages</a:t>
            </a:r>
            <a:r>
              <a:rPr dirty="0" sz="24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l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ve</a:t>
            </a:r>
            <a:r>
              <a:rPr dirty="0" sz="2400" spc="-130" b="1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spleen</a:t>
            </a:r>
            <a:r>
              <a:rPr dirty="0" sz="2400" spc="-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&amp;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bone</a:t>
            </a:r>
            <a:r>
              <a:rPr dirty="0" sz="2400" spc="-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ma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ro</a:t>
            </a:r>
            <a:r>
              <a:rPr dirty="0" sz="2400" spc="30" b="1">
                <a:solidFill>
                  <a:srgbClr val="FFFF00"/>
                </a:solidFill>
                <a:latin typeface="Arial"/>
                <a:cs typeface="Arial"/>
              </a:rPr>
              <a:t>w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lvl="1" marL="698500" indent="-273050">
              <a:lnSpc>
                <a:spcPct val="100000"/>
              </a:lnSpc>
              <a:spcBef>
                <a:spcPts val="5"/>
              </a:spcBef>
              <a:buClr>
                <a:srgbClr val="6D9FAF"/>
              </a:buClr>
              <a:buSzPct val="90000"/>
              <a:buFont typeface="Wingdings"/>
              <a:buChar char=""/>
              <a:tabLst>
                <a:tab pos="699135" algn="l"/>
              </a:tabLst>
            </a:pPr>
            <a:r>
              <a:rPr dirty="0" sz="2000" spc="5" b="1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2000" spc="-2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dirty="0" sz="20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bro</a:t>
            </a: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20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dirty="0" sz="20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dirty="0" sz="20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componen</a:t>
            </a:r>
            <a:r>
              <a:rPr dirty="0" sz="2000" spc="-2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20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37"/>
              </a:spcBef>
              <a:buClr>
                <a:srgbClr val="6D9FAF"/>
              </a:buClr>
              <a:buFont typeface="Wingdings"/>
              <a:buChar char=""/>
            </a:pPr>
            <a:endParaRPr sz="2050">
              <a:latin typeface="Times New Roman"/>
              <a:cs typeface="Times New Roman"/>
            </a:endParaRPr>
          </a:p>
          <a:p>
            <a:pPr lvl="2" marL="981710" indent="-255904">
              <a:lnSpc>
                <a:spcPct val="100000"/>
              </a:lnSpc>
              <a:buClr>
                <a:srgbClr val="CCAE09"/>
              </a:buClr>
              <a:buSzPct val="84090"/>
              <a:buFont typeface="Arial"/>
              <a:buChar char="○"/>
              <a:tabLst>
                <a:tab pos="982344" algn="l"/>
              </a:tabLst>
            </a:pP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dirty="0" sz="22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200" spc="-2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22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ptid</a:t>
            </a:r>
            <a:r>
              <a:rPr dirty="0" sz="2200" spc="-1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—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200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200" spc="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200" spc="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2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ids</a:t>
            </a:r>
            <a:r>
              <a:rPr dirty="0" sz="22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(pr</a:t>
            </a:r>
            <a:r>
              <a:rPr dirty="0" sz="220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tein</a:t>
            </a:r>
            <a:r>
              <a:rPr dirty="0" sz="22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220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ol</a:t>
            </a:r>
            <a:r>
              <a:rPr dirty="0" sz="22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tor</a:t>
            </a:r>
            <a:r>
              <a:rPr dirty="0" sz="22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2200" spc="-1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200">
              <a:latin typeface="Arial"/>
              <a:cs typeface="Arial"/>
            </a:endParaRPr>
          </a:p>
          <a:p>
            <a:pPr lvl="2" marL="981710" indent="-255904">
              <a:lnSpc>
                <a:spcPct val="100000"/>
              </a:lnSpc>
              <a:buClr>
                <a:srgbClr val="CCAE09"/>
              </a:buClr>
              <a:buSzPct val="84090"/>
              <a:buFont typeface="Arial"/>
              <a:buChar char="○"/>
              <a:tabLst>
                <a:tab pos="982344" algn="l"/>
              </a:tabLst>
            </a:pP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Iron</a:t>
            </a:r>
            <a:r>
              <a:rPr dirty="0" sz="22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----</a:t>
            </a:r>
            <a:r>
              <a:rPr dirty="0" sz="22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FF"/>
                </a:solidFill>
                <a:latin typeface="Arial"/>
                <a:cs typeface="Arial"/>
              </a:rPr>
              <a:t>ferrtin</a:t>
            </a:r>
            <a:endParaRPr sz="2200">
              <a:latin typeface="Arial"/>
              <a:cs typeface="Arial"/>
            </a:endParaRPr>
          </a:p>
          <a:p>
            <a:pPr lvl="2" marL="981710" marR="5080" indent="-255904">
              <a:lnSpc>
                <a:spcPct val="80000"/>
              </a:lnSpc>
              <a:spcBef>
                <a:spcPts val="525"/>
              </a:spcBef>
              <a:buClr>
                <a:srgbClr val="CCAE09"/>
              </a:buClr>
              <a:buSzPct val="84090"/>
              <a:buFont typeface="Arial"/>
              <a:buChar char="○"/>
              <a:tabLst>
                <a:tab pos="982344" algn="l"/>
              </a:tabLst>
            </a:pP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Ha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m</a:t>
            </a:r>
            <a:r>
              <a:rPr dirty="0" sz="2200" spc="-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(Por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p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200" spc="-20" b="1">
                <a:solidFill>
                  <a:srgbClr val="FFFF00"/>
                </a:solidFill>
                <a:latin typeface="Arial"/>
                <a:cs typeface="Arial"/>
              </a:rPr>
              <a:t>y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rin)&gt;</a:t>
            </a:r>
            <a:r>
              <a:rPr dirty="0" sz="2200" spc="5" b="1">
                <a:solidFill>
                  <a:srgbClr val="FFFF00"/>
                </a:solidFill>
                <a:latin typeface="Arial"/>
                <a:cs typeface="Arial"/>
              </a:rPr>
              <a:t>&gt;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—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bilir</a:t>
            </a:r>
            <a:r>
              <a:rPr dirty="0" sz="2200" spc="5" b="1">
                <a:solidFill>
                  <a:srgbClr val="FFFF00"/>
                </a:solidFill>
                <a:latin typeface="Arial"/>
                <a:cs typeface="Arial"/>
              </a:rPr>
              <a:t>u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2200" spc="5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n&gt;&gt;</a:t>
            </a:r>
            <a:r>
              <a:rPr dirty="0" sz="2200" spc="0" b="1">
                <a:solidFill>
                  <a:srgbClr val="FFFF00"/>
                </a:solidFill>
                <a:latin typeface="Arial"/>
                <a:cs typeface="Arial"/>
              </a:rPr>
              <a:t>—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cr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2200" spc="5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d</a:t>
            </a:r>
            <a:r>
              <a:rPr dirty="0" sz="2200" spc="5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by</a:t>
            </a:r>
            <a:r>
              <a:rPr dirty="0" sz="2200" spc="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the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liv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2200" spc="-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into</a:t>
            </a:r>
            <a:r>
              <a:rPr dirty="0" sz="2200" spc="2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bil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.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[e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x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ss</a:t>
            </a:r>
            <a:r>
              <a:rPr dirty="0" sz="2200" spc="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destru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tion</a:t>
            </a:r>
            <a:r>
              <a:rPr dirty="0" sz="2200" spc="5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of</a:t>
            </a:r>
            <a:r>
              <a:rPr dirty="0" sz="2200" spc="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RBC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J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u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n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di</a:t>
            </a:r>
            <a:r>
              <a:rPr dirty="0" sz="2200" b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200" spc="-5" b="1">
                <a:solidFill>
                  <a:srgbClr val="FFFF00"/>
                </a:solidFill>
                <a:latin typeface="Arial"/>
                <a:cs typeface="Arial"/>
              </a:rPr>
              <a:t>e]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91400" y="5715000"/>
            <a:ext cx="609600" cy="76200"/>
          </a:xfrm>
          <a:custGeom>
            <a:avLst/>
            <a:gdLst/>
            <a:ahLst/>
            <a:cxnLst/>
            <a:rect l="l" t="t" r="r" b="b"/>
            <a:pathLst>
              <a:path w="609600" h="76200">
                <a:moveTo>
                  <a:pt x="571500" y="0"/>
                </a:moveTo>
                <a:lnTo>
                  <a:pt x="571500" y="19050"/>
                </a:lnTo>
                <a:lnTo>
                  <a:pt x="0" y="19050"/>
                </a:lnTo>
                <a:lnTo>
                  <a:pt x="0" y="57150"/>
                </a:lnTo>
                <a:lnTo>
                  <a:pt x="571500" y="57150"/>
                </a:lnTo>
                <a:lnTo>
                  <a:pt x="571500" y="76200"/>
                </a:lnTo>
                <a:lnTo>
                  <a:pt x="609600" y="38100"/>
                </a:lnTo>
                <a:lnTo>
                  <a:pt x="571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91400" y="5715000"/>
            <a:ext cx="609600" cy="76200"/>
          </a:xfrm>
          <a:custGeom>
            <a:avLst/>
            <a:gdLst/>
            <a:ahLst/>
            <a:cxnLst/>
            <a:rect l="l" t="t" r="r" b="b"/>
            <a:pathLst>
              <a:path w="609600" h="76200">
                <a:moveTo>
                  <a:pt x="0" y="19050"/>
                </a:moveTo>
                <a:lnTo>
                  <a:pt x="571500" y="19050"/>
                </a:lnTo>
                <a:lnTo>
                  <a:pt x="571500" y="0"/>
                </a:lnTo>
                <a:lnTo>
                  <a:pt x="609600" y="38100"/>
                </a:lnTo>
                <a:lnTo>
                  <a:pt x="571500" y="76200"/>
                </a:lnTo>
                <a:lnTo>
                  <a:pt x="571500" y="57150"/>
                </a:lnTo>
                <a:lnTo>
                  <a:pt x="0" y="57150"/>
                </a:lnTo>
                <a:lnTo>
                  <a:pt x="0" y="1905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pc="-5"/>
              <a:t>13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7103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5">
                <a:solidFill>
                  <a:srgbClr val="FFC000"/>
                </a:solidFill>
              </a:rPr>
              <a:t>ANAEMIAS</a:t>
            </a:r>
            <a:endParaRPr sz="36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pc="-5"/>
              <a:t>13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1214424" y="1706498"/>
            <a:ext cx="6096635" cy="276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5115" indent="-272415">
              <a:lnSpc>
                <a:spcPct val="100000"/>
              </a:lnSpc>
              <a:buClr>
                <a:srgbClr val="6D9FAF"/>
              </a:buClr>
              <a:buSzPct val="90384"/>
              <a:buFont typeface="Wingdings"/>
              <a:buChar char=""/>
              <a:tabLst>
                <a:tab pos="285750" algn="l"/>
              </a:tabLst>
            </a:pP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Defin</a:t>
            </a: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iat</a:t>
            </a:r>
            <a:r>
              <a:rPr dirty="0" sz="2600" spc="5" b="1">
                <a:solidFill>
                  <a:srgbClr val="FFFF00"/>
                </a:solidFill>
                <a:latin typeface="Comic Sans MS"/>
                <a:cs typeface="Comic Sans MS"/>
              </a:rPr>
              <a:t>i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on</a:t>
            </a:r>
            <a:endParaRPr sz="2600">
              <a:latin typeface="Comic Sans MS"/>
              <a:cs typeface="Comic Sans MS"/>
            </a:endParaRPr>
          </a:p>
          <a:p>
            <a:pPr lvl="1" marL="568325" indent="-255904">
              <a:lnSpc>
                <a:spcPct val="100000"/>
              </a:lnSpc>
              <a:spcBef>
                <a:spcPts val="585"/>
              </a:spcBef>
              <a:buClr>
                <a:srgbClr val="CCAE09"/>
              </a:buClr>
              <a:buSzPct val="85416"/>
              <a:buFont typeface="Arial"/>
              <a:buChar char="○"/>
              <a:tabLst>
                <a:tab pos="568960" algn="l"/>
              </a:tabLst>
            </a:pPr>
            <a:r>
              <a:rPr dirty="0" sz="2400" spc="-5" b="1">
                <a:solidFill>
                  <a:srgbClr val="FFFFFF"/>
                </a:solidFill>
                <a:latin typeface="Comic Sans MS"/>
                <a:cs typeface="Comic Sans MS"/>
              </a:rPr>
              <a:t>Dec</a:t>
            </a:r>
            <a:r>
              <a:rPr dirty="0" sz="2400" spc="-5" b="1">
                <a:solidFill>
                  <a:srgbClr val="FFFFFF"/>
                </a:solidFill>
                <a:latin typeface="Comic Sans MS"/>
                <a:cs typeface="Comic Sans MS"/>
              </a:rPr>
              <a:t>reas</a:t>
            </a:r>
            <a:r>
              <a:rPr dirty="0" sz="240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4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400" spc="5" b="1">
                <a:solidFill>
                  <a:srgbClr val="FFFFFF"/>
                </a:solidFill>
                <a:latin typeface="Comic Sans MS"/>
                <a:cs typeface="Comic Sans MS"/>
              </a:rPr>
              <a:t>u</a:t>
            </a:r>
            <a:r>
              <a:rPr dirty="0" sz="2400" b="1">
                <a:solidFill>
                  <a:srgbClr val="FFFFFF"/>
                </a:solidFill>
                <a:latin typeface="Comic Sans MS"/>
                <a:cs typeface="Comic Sans MS"/>
              </a:rPr>
              <a:t>mb</a:t>
            </a:r>
            <a:r>
              <a:rPr dirty="0" sz="2400" spc="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400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4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omic Sans MS"/>
                <a:cs typeface="Comic Sans MS"/>
              </a:rPr>
              <a:t>of</a:t>
            </a:r>
            <a:r>
              <a:rPr dirty="0" sz="240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Comic Sans MS"/>
                <a:cs typeface="Comic Sans MS"/>
              </a:rPr>
              <a:t>RBC</a:t>
            </a:r>
            <a:endParaRPr sz="2400">
              <a:latin typeface="Comic Sans MS"/>
              <a:cs typeface="Comic Sans MS"/>
            </a:endParaRPr>
          </a:p>
          <a:p>
            <a:pPr lvl="1" marL="568325" indent="-255904">
              <a:lnSpc>
                <a:spcPct val="100000"/>
              </a:lnSpc>
              <a:spcBef>
                <a:spcPts val="575"/>
              </a:spcBef>
              <a:buClr>
                <a:srgbClr val="CCAE09"/>
              </a:buClr>
              <a:buSzPct val="85416"/>
              <a:buFont typeface="Arial"/>
              <a:buChar char="○"/>
              <a:tabLst>
                <a:tab pos="568960" algn="l"/>
              </a:tabLst>
            </a:pPr>
            <a:r>
              <a:rPr dirty="0" sz="2400" spc="-5" b="1">
                <a:solidFill>
                  <a:srgbClr val="FFFFFF"/>
                </a:solidFill>
                <a:latin typeface="Comic Sans MS"/>
                <a:cs typeface="Comic Sans MS"/>
              </a:rPr>
              <a:t>Dec</a:t>
            </a:r>
            <a:r>
              <a:rPr dirty="0" sz="2400" spc="-5" b="1">
                <a:solidFill>
                  <a:srgbClr val="FFFFFF"/>
                </a:solidFill>
                <a:latin typeface="Comic Sans MS"/>
                <a:cs typeface="Comic Sans MS"/>
              </a:rPr>
              <a:t>reas</a:t>
            </a:r>
            <a:r>
              <a:rPr dirty="0" sz="240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4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400" spc="5" b="1">
                <a:solidFill>
                  <a:srgbClr val="FFFFFF"/>
                </a:solidFill>
                <a:latin typeface="Comic Sans MS"/>
                <a:cs typeface="Comic Sans MS"/>
              </a:rPr>
              <a:t>Hb</a:t>
            </a:r>
            <a:endParaRPr sz="2400">
              <a:latin typeface="Comic Sans MS"/>
              <a:cs typeface="Comic Sans MS"/>
            </a:endParaRPr>
          </a:p>
          <a:p>
            <a:pPr marL="312420">
              <a:lnSpc>
                <a:spcPct val="100000"/>
              </a:lnSpc>
              <a:spcBef>
                <a:spcPts val="925"/>
              </a:spcBef>
            </a:pPr>
            <a:r>
              <a:rPr dirty="0" sz="2050" spc="-5">
                <a:solidFill>
                  <a:srgbClr val="CCAE09"/>
                </a:solidFill>
                <a:latin typeface="Arial"/>
                <a:cs typeface="Arial"/>
              </a:rPr>
              <a:t>○</a:t>
            </a:r>
            <a:endParaRPr sz="2050">
              <a:latin typeface="Arial"/>
              <a:cs typeface="Arial"/>
            </a:endParaRPr>
          </a:p>
          <a:p>
            <a:pPr marL="285115" indent="-272415">
              <a:lnSpc>
                <a:spcPct val="100000"/>
              </a:lnSpc>
              <a:spcBef>
                <a:spcPts val="685"/>
              </a:spcBef>
              <a:buClr>
                <a:srgbClr val="6D9FAF"/>
              </a:buClr>
              <a:buSzPct val="88461"/>
              <a:buFont typeface="Wingdings"/>
              <a:buChar char=""/>
              <a:tabLst>
                <a:tab pos="285750" algn="l"/>
              </a:tabLst>
            </a:pP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Sym</a:t>
            </a:r>
            <a:r>
              <a:rPr dirty="0" sz="2600" spc="5" b="1">
                <a:solidFill>
                  <a:srgbClr val="FFFF00"/>
                </a:solidFill>
                <a:latin typeface="Comic Sans MS"/>
                <a:cs typeface="Comic Sans MS"/>
              </a:rPr>
              <a:t>p</a:t>
            </a: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tom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s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:</a:t>
            </a:r>
            <a:r>
              <a:rPr dirty="0" sz="2600" spc="-4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Tired,</a:t>
            </a:r>
            <a:r>
              <a:rPr dirty="0" sz="2600" spc="-2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F</a:t>
            </a:r>
            <a:r>
              <a:rPr dirty="0" sz="2600" spc="10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tigue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,</a:t>
            </a:r>
            <a:r>
              <a:rPr dirty="0" sz="26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short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of</a:t>
            </a:r>
            <a:endParaRPr sz="2600">
              <a:latin typeface="Comic Sans MS"/>
              <a:cs typeface="Comic Sans MS"/>
            </a:endParaRPr>
          </a:p>
          <a:p>
            <a:pPr marL="285115">
              <a:lnSpc>
                <a:spcPct val="100000"/>
              </a:lnSpc>
              <a:spcBef>
                <a:spcPts val="1320"/>
              </a:spcBef>
            </a:pP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bre</a:t>
            </a:r>
            <a:r>
              <a:rPr dirty="0" sz="2600" spc="10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th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,</a:t>
            </a:r>
            <a:r>
              <a:rPr dirty="0" sz="26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heart</a:t>
            </a:r>
            <a:r>
              <a:rPr dirty="0" sz="2600" spc="-4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fa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lure.</a:t>
            </a:r>
            <a:endParaRPr sz="26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59740" y="495553"/>
            <a:ext cx="2783840" cy="3657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solidFill>
                  <a:srgbClr val="FFC000"/>
                </a:solidFill>
                <a:latin typeface="Arial"/>
                <a:cs typeface="Arial"/>
              </a:rPr>
              <a:t>C</a:t>
            </a:r>
            <a:r>
              <a:rPr dirty="0" sz="2400" spc="-10">
                <a:solidFill>
                  <a:srgbClr val="FFC00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FFC000"/>
                </a:solidFill>
                <a:latin typeface="Arial"/>
                <a:cs typeface="Arial"/>
              </a:rPr>
              <a:t>u</a:t>
            </a:r>
            <a:r>
              <a:rPr dirty="0" sz="2400" spc="-10">
                <a:solidFill>
                  <a:srgbClr val="FFC000"/>
                </a:solidFill>
                <a:latin typeface="Arial"/>
                <a:cs typeface="Arial"/>
              </a:rPr>
              <a:t>s</a:t>
            </a:r>
            <a:r>
              <a:rPr dirty="0" sz="2400">
                <a:solidFill>
                  <a:srgbClr val="FFC000"/>
                </a:solidFill>
                <a:latin typeface="Arial"/>
                <a:cs typeface="Arial"/>
              </a:rPr>
              <a:t>es</a:t>
            </a:r>
            <a:r>
              <a:rPr dirty="0" sz="2400" spc="5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C000"/>
                </a:solidFill>
                <a:latin typeface="Arial"/>
                <a:cs typeface="Arial"/>
              </a:rPr>
              <a:t>of</a:t>
            </a:r>
            <a:r>
              <a:rPr dirty="0" sz="2400" spc="-20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C000"/>
                </a:solidFill>
                <a:latin typeface="Arial"/>
                <a:cs typeface="Arial"/>
              </a:rPr>
              <a:t>a</a:t>
            </a:r>
            <a:r>
              <a:rPr dirty="0" sz="2400" spc="-10">
                <a:solidFill>
                  <a:srgbClr val="FFC00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FFC000"/>
                </a:solidFill>
                <a:latin typeface="Arial"/>
                <a:cs typeface="Arial"/>
              </a:rPr>
              <a:t>a</a:t>
            </a:r>
            <a:r>
              <a:rPr dirty="0" sz="2400" spc="-10">
                <a:solidFill>
                  <a:srgbClr val="FFC00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FFC000"/>
                </a:solidFill>
                <a:latin typeface="Arial"/>
                <a:cs typeface="Arial"/>
              </a:rPr>
              <a:t>mia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8340" y="2326259"/>
            <a:ext cx="3052445" cy="559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 b="1" u="heavy">
                <a:solidFill>
                  <a:srgbClr val="FFFF00"/>
                </a:solidFill>
                <a:latin typeface="Arial"/>
                <a:cs typeface="Arial"/>
              </a:rPr>
              <a:t>2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.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Dec</a:t>
            </a:r>
            <a:r>
              <a:rPr dirty="0" sz="1800" spc="-10" b="1" u="heavy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ea</a:t>
            </a:r>
            <a:r>
              <a:rPr dirty="0" sz="1800" spc="-10" b="1" u="heavy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1800" spc="10" b="1" u="heavy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RB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1800" spc="10" b="1" u="heavy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1800" spc="5" b="1" u="heavy">
                <a:solidFill>
                  <a:srgbClr val="FFFF00"/>
                </a:solidFill>
                <a:latin typeface="Arial"/>
                <a:cs typeface="Arial"/>
              </a:rPr>
              <a:t>p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ro</a:t>
            </a:r>
            <a:r>
              <a:rPr dirty="0" sz="1800" spc="5" b="1" u="heavy">
                <a:solidFill>
                  <a:srgbClr val="FFFF00"/>
                </a:solidFill>
                <a:latin typeface="Arial"/>
                <a:cs typeface="Arial"/>
              </a:rPr>
              <a:t>d</a:t>
            </a:r>
            <a:r>
              <a:rPr dirty="0" sz="1800" spc="5" b="1" u="heavy">
                <a:solidFill>
                  <a:srgbClr val="FFFF00"/>
                </a:solidFill>
                <a:latin typeface="Arial"/>
                <a:cs typeface="Arial"/>
              </a:rPr>
              <a:t>u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cti</a:t>
            </a:r>
            <a:r>
              <a:rPr dirty="0" sz="1800" spc="5" b="1" u="heavy">
                <a:solidFill>
                  <a:srgbClr val="FFFF00"/>
                </a:solidFill>
                <a:latin typeface="Arial"/>
                <a:cs typeface="Arial"/>
              </a:rPr>
              <a:t>o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  <a:p>
            <a:pPr marL="256540" indent="-243840">
              <a:lnSpc>
                <a:spcPct val="100000"/>
              </a:lnSpc>
              <a:buFont typeface="Wingdings"/>
              <a:buChar char=""/>
              <a:tabLst>
                <a:tab pos="257175" algn="l"/>
              </a:tabLst>
            </a:pP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Nutriti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dirty="0" sz="18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causes: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8340" y="2874898"/>
            <a:ext cx="538480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•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Iron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78610" y="2874898"/>
            <a:ext cx="3707765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microc</a:t>
            </a: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tic</a:t>
            </a:r>
            <a:r>
              <a:rPr dirty="0" sz="1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chr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mic</a:t>
            </a: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anaemi</a:t>
            </a:r>
            <a:r>
              <a:rPr dirty="0" sz="1800" spc="-2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2140" y="3149472"/>
            <a:ext cx="6853555" cy="3120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8900">
              <a:lnSpc>
                <a:spcPct val="100000"/>
              </a:lnSpc>
              <a:tabLst>
                <a:tab pos="2728595" algn="l"/>
              </a:tabLst>
            </a:pP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•</a:t>
            </a:r>
            <a:r>
              <a:rPr dirty="0" sz="1800" spc="-40" b="1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dirty="0" sz="18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lic</a:t>
            </a: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id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gal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tic</a:t>
            </a:r>
            <a:r>
              <a:rPr dirty="0" sz="18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ana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mia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850">
              <a:latin typeface="Times New Roman"/>
              <a:cs typeface="Times New Roman"/>
            </a:endParaRPr>
          </a:p>
          <a:p>
            <a:pPr marL="88900" marR="5080">
              <a:lnSpc>
                <a:spcPct val="100000"/>
              </a:lnSpc>
            </a:pPr>
            <a:r>
              <a:rPr dirty="0" sz="1800">
                <a:solidFill>
                  <a:srgbClr val="FFFFFF"/>
                </a:solidFill>
                <a:latin typeface="Wingdings"/>
                <a:cs typeface="Wingdings"/>
              </a:rPr>
              <a:t>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Bo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ma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row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fail</a:t>
            </a:r>
            <a:r>
              <a:rPr dirty="0" sz="1800" spc="10" b="1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est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cti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y cance</a:t>
            </a:r>
            <a:r>
              <a:rPr dirty="0" sz="1800" spc="-10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iati</a:t>
            </a:r>
            <a:r>
              <a:rPr dirty="0" sz="1800" spc="1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, dru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lastic</a:t>
            </a:r>
            <a:r>
              <a:rPr dirty="0" sz="1800" spc="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anaemi</a:t>
            </a: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926589" algn="l"/>
              </a:tabLst>
            </a:pP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3.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1800" spc="-10" b="1" u="heavy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1800" spc="-10" b="1" u="heavy">
                <a:solidFill>
                  <a:srgbClr val="FFFF00"/>
                </a:solidFill>
                <a:latin typeface="Arial"/>
                <a:cs typeface="Arial"/>
              </a:rPr>
              <a:t>m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o</a:t>
            </a:r>
            <a:r>
              <a:rPr dirty="0" sz="1800" spc="5" b="1" u="heavy">
                <a:solidFill>
                  <a:srgbClr val="FFFF00"/>
                </a:solidFill>
                <a:latin typeface="Arial"/>
                <a:cs typeface="Arial"/>
              </a:rPr>
              <a:t>l</a:t>
            </a:r>
            <a:r>
              <a:rPr dirty="0" sz="1800" spc="-20" b="1" u="heavy">
                <a:solidFill>
                  <a:srgbClr val="FFFF00"/>
                </a:solidFill>
                <a:latin typeface="Arial"/>
                <a:cs typeface="Arial"/>
              </a:rPr>
              <a:t>y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ti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c	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1800" spc="-10" b="1" u="heavy">
                <a:solidFill>
                  <a:srgbClr val="FFFF00"/>
                </a:solidFill>
                <a:latin typeface="Arial"/>
                <a:cs typeface="Arial"/>
              </a:rPr>
              <a:t>x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1800" spc="-10" b="1" u="heavy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1800" spc="-10" b="1" u="heavy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1800" spc="10" b="1" u="heavy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1800" spc="-30" b="1" u="heavy">
                <a:solidFill>
                  <a:srgbClr val="FFFF00"/>
                </a:solidFill>
                <a:latin typeface="Arial"/>
                <a:cs typeface="Arial"/>
              </a:rPr>
              <a:t>v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1800" spc="30" b="1" u="heavy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de</a:t>
            </a:r>
            <a:r>
              <a:rPr dirty="0" sz="1800" spc="-10" b="1" u="heavy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1800" b="1" u="heavy">
                <a:solidFill>
                  <a:srgbClr val="FFFF00"/>
                </a:solidFill>
                <a:latin typeface="Arial"/>
                <a:cs typeface="Arial"/>
              </a:rPr>
              <a:t>truction</a:t>
            </a:r>
            <a:endParaRPr sz="1800">
              <a:latin typeface="Arial"/>
              <a:cs typeface="Arial"/>
            </a:endParaRPr>
          </a:p>
          <a:p>
            <a:pPr marL="256540" indent="-243840">
              <a:lnSpc>
                <a:spcPct val="100000"/>
              </a:lnSpc>
              <a:buFont typeface="Wingdings"/>
              <a:buChar char=""/>
              <a:tabLst>
                <a:tab pos="257175" algn="l"/>
              </a:tabLst>
            </a:pPr>
            <a:r>
              <a:rPr dirty="0" sz="1800" spc="-5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orm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1800" spc="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s or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Hb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•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Sp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oc</a:t>
            </a:r>
            <a:r>
              <a:rPr dirty="0" sz="1800" spc="-20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tosis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•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si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kle</a:t>
            </a:r>
            <a:r>
              <a:rPr dirty="0" sz="18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  <a:p>
            <a:pPr marL="256540" indent="-243840">
              <a:lnSpc>
                <a:spcPct val="100000"/>
              </a:lnSpc>
              <a:buFont typeface="Wingdings"/>
              <a:buChar char=""/>
              <a:tabLst>
                <a:tab pos="257175" algn="l"/>
              </a:tabLst>
            </a:pP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omp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tible</a:t>
            </a:r>
            <a:r>
              <a:rPr dirty="0" sz="18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blood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tr</a:t>
            </a: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nsfu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ion.</a:t>
            </a:r>
            <a:endParaRPr sz="1800">
              <a:latin typeface="Arial"/>
              <a:cs typeface="Arial"/>
            </a:endParaRPr>
          </a:p>
          <a:p>
            <a:pPr marL="256540" indent="-243840">
              <a:lnSpc>
                <a:spcPct val="100000"/>
              </a:lnSpc>
              <a:buFont typeface="Wingdings"/>
              <a:buChar char=""/>
              <a:tabLst>
                <a:tab pos="257175" algn="l"/>
              </a:tabLst>
            </a:pP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Er</a:t>
            </a:r>
            <a:r>
              <a:rPr dirty="0" sz="1800" spc="-2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thro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tosis</a:t>
            </a:r>
            <a:r>
              <a:rPr dirty="0" sz="1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fet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18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s 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4540" y="1105661"/>
            <a:ext cx="1621790" cy="304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b="1" u="heavy">
                <a:solidFill>
                  <a:srgbClr val="FFFF00"/>
                </a:solidFill>
                <a:latin typeface="Arial"/>
                <a:cs typeface="Arial"/>
              </a:rPr>
              <a:t>1</a:t>
            </a:r>
            <a:r>
              <a:rPr dirty="0" sz="2000" b="1" u="heavy">
                <a:solidFill>
                  <a:srgbClr val="FFFF00"/>
                </a:solidFill>
                <a:latin typeface="Arial"/>
                <a:cs typeface="Arial"/>
              </a:rPr>
              <a:t>.</a:t>
            </a:r>
            <a:r>
              <a:rPr dirty="0" sz="2000" b="1" u="heavy">
                <a:solidFill>
                  <a:srgbClr val="FFFF00"/>
                </a:solidFill>
                <a:latin typeface="Arial"/>
                <a:cs typeface="Arial"/>
              </a:rPr>
              <a:t>Bloo</a:t>
            </a:r>
            <a:r>
              <a:rPr dirty="0" sz="2000" b="1" u="heavy">
                <a:solidFill>
                  <a:srgbClr val="FFFF00"/>
                </a:solidFill>
                <a:latin typeface="Arial"/>
                <a:cs typeface="Arial"/>
              </a:rPr>
              <a:t>d</a:t>
            </a:r>
            <a:r>
              <a:rPr dirty="0" sz="2000" spc="-25" b="1" u="heavy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b="1" u="heavy">
                <a:solidFill>
                  <a:srgbClr val="FFFF00"/>
                </a:solidFill>
                <a:latin typeface="Arial"/>
                <a:cs typeface="Arial"/>
              </a:rPr>
              <a:t>Lo</a:t>
            </a:r>
            <a:r>
              <a:rPr dirty="0" sz="2000" spc="5" b="1" u="heavy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2000" b="1" u="heavy">
                <a:solidFill>
                  <a:srgbClr val="FFFF00"/>
                </a:solidFill>
                <a:latin typeface="Arial"/>
                <a:cs typeface="Arial"/>
              </a:rPr>
              <a:t>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4540" y="1410461"/>
            <a:ext cx="1130935" cy="620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ute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Chronic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27960" y="1410461"/>
            <a:ext cx="5928360" cy="620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cide</a:t>
            </a: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0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2000" spc="1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0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re</a:t>
            </a: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urn</a:t>
            </a:r>
            <a:r>
              <a:rPr dirty="0" sz="20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20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normal</a:t>
            </a:r>
            <a:r>
              <a:rPr dirty="0" sz="20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3-</a:t>
            </a:r>
            <a:r>
              <a:rPr dirty="0" sz="2000" spc="-15" b="1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dirty="0" sz="2000" spc="35" b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000">
              <a:latin typeface="Arial"/>
              <a:cs typeface="Arial"/>
            </a:endParaRPr>
          </a:p>
          <a:p>
            <a:pPr marL="168910">
              <a:lnSpc>
                <a:spcPct val="100000"/>
              </a:lnSpc>
            </a:pP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000" spc="-1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croc</a:t>
            </a:r>
            <a:r>
              <a:rPr dirty="0" sz="2000" spc="-30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tic</a:t>
            </a:r>
            <a:r>
              <a:rPr dirty="0" sz="20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2000" spc="-3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pochrom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anaema</a:t>
            </a:r>
            <a:r>
              <a:rPr dirty="0" sz="20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(ulce</a:t>
            </a:r>
            <a:r>
              <a:rPr dirty="0" sz="2000" spc="-105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20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40" b="1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orm</a:t>
            </a:r>
            <a:r>
              <a:rPr dirty="0" sz="2000" spc="-1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0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752600" y="16002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190500" y="0"/>
                </a:move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752600" y="16002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57150"/>
                </a:move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981200" y="19050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190500" y="0"/>
                </a:move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981200" y="19050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57150"/>
                </a:move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209800" y="47244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190500" y="0"/>
                </a:move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209800" y="47244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57150"/>
                </a:move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971800" y="32766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190500" y="0"/>
                </a:move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971800" y="32766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57150"/>
                </a:move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295400" y="30480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190500" y="0"/>
                </a:move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295400" y="3048000"/>
            <a:ext cx="228600" cy="76200"/>
          </a:xfrm>
          <a:custGeom>
            <a:avLst/>
            <a:gdLst/>
            <a:ahLst/>
            <a:cxnLst/>
            <a:rect l="l" t="t" r="r" b="b"/>
            <a:pathLst>
              <a:path w="228600" h="76200">
                <a:moveTo>
                  <a:pt x="0" y="57150"/>
                </a:moveTo>
                <a:lnTo>
                  <a:pt x="190500" y="57150"/>
                </a:lnTo>
                <a:lnTo>
                  <a:pt x="190500" y="76200"/>
                </a:lnTo>
                <a:lnTo>
                  <a:pt x="228600" y="38100"/>
                </a:lnTo>
                <a:lnTo>
                  <a:pt x="190500" y="0"/>
                </a:lnTo>
                <a:lnTo>
                  <a:pt x="190500" y="19050"/>
                </a:lnTo>
                <a:lnTo>
                  <a:pt x="0" y="19050"/>
                </a:lnTo>
                <a:lnTo>
                  <a:pt x="0" y="5715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10">
                <a:solidFill>
                  <a:srgbClr val="FFFFFF"/>
                </a:solidFill>
              </a:rPr>
              <a:t>Objectives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512436" y="6715369"/>
            <a:ext cx="12128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z="1000" spc="-5">
                <a:solidFill>
                  <a:srgbClr val="9B9A97"/>
                </a:solidFill>
                <a:latin typeface="Arial"/>
                <a:cs typeface="Arial"/>
              </a:rPr>
              <a:t>2</a:t>
            </a:fld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4540" y="1406905"/>
            <a:ext cx="7506334" cy="46723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8895">
              <a:lnSpc>
                <a:spcPct val="100000"/>
              </a:lnSpc>
            </a:pP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At</a:t>
            </a:r>
            <a:r>
              <a:rPr dirty="0" sz="3000" spc="-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the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end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 o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f t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is</a:t>
            </a:r>
            <a:r>
              <a:rPr dirty="0" sz="3000" spc="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lecture you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3000" spc="10" b="1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o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u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ld </a:t>
            </a:r>
            <a:r>
              <a:rPr dirty="0" sz="3000" spc="5" b="1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endParaRPr sz="3000">
              <a:latin typeface="Arial"/>
              <a:cs typeface="Arial"/>
            </a:endParaRPr>
          </a:p>
          <a:p>
            <a:pPr marL="433070">
              <a:lnSpc>
                <a:spcPct val="100000"/>
              </a:lnSpc>
            </a:pP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able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FF00"/>
                </a:solidFill>
                <a:latin typeface="Arial"/>
                <a:cs typeface="Arial"/>
              </a:rPr>
              <a:t>to:</a:t>
            </a:r>
            <a:endParaRPr sz="3000">
              <a:latin typeface="Arial"/>
              <a:cs typeface="Arial"/>
            </a:endParaRPr>
          </a:p>
          <a:p>
            <a:pPr marL="527685" marR="278130" indent="-514984">
              <a:lnSpc>
                <a:spcPct val="100000"/>
              </a:lnSpc>
              <a:spcBef>
                <a:spcPts val="680"/>
              </a:spcBef>
              <a:buClr>
                <a:srgbClr val="6D9FAF"/>
              </a:buClr>
              <a:buSzPct val="80357"/>
              <a:buAutoNum type="arabicPeriod"/>
              <a:tabLst>
                <a:tab pos="528320" algn="l"/>
              </a:tabLst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ibe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8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ne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ded</a:t>
            </a:r>
            <a:r>
              <a:rPr dirty="0" sz="28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 RBC</a:t>
            </a:r>
            <a:r>
              <a:rPr dirty="0" sz="28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on.</a:t>
            </a:r>
            <a:endParaRPr sz="2800">
              <a:latin typeface="Arial"/>
              <a:cs typeface="Arial"/>
            </a:endParaRPr>
          </a:p>
          <a:p>
            <a:pPr marL="527685" marR="1238885" indent="-514984">
              <a:lnSpc>
                <a:spcPct val="100000"/>
              </a:lnSpc>
              <a:spcBef>
                <a:spcPts val="675"/>
              </a:spcBef>
              <a:buClr>
                <a:srgbClr val="6D9FAF"/>
              </a:buClr>
              <a:buSzPct val="80357"/>
              <a:buAutoNum type="arabicPeriod"/>
              <a:tabLst>
                <a:tab pos="528320" algn="l"/>
              </a:tabLst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ibe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he</a:t>
            </a:r>
            <a:r>
              <a:rPr dirty="0" sz="2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60" b="1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dirty="0" sz="28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12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ab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orp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ion</a:t>
            </a:r>
            <a:r>
              <a:rPr dirty="0" sz="28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2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bso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ptio</a:t>
            </a:r>
            <a:r>
              <a:rPr dirty="0" sz="2800" spc="-2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527685" indent="-514984">
              <a:lnSpc>
                <a:spcPct val="100000"/>
              </a:lnSpc>
              <a:spcBef>
                <a:spcPts val="675"/>
              </a:spcBef>
              <a:buClr>
                <a:srgbClr val="6D9FAF"/>
              </a:buClr>
              <a:buSzPct val="80357"/>
              <a:buAutoNum type="arabicPeriod"/>
              <a:tabLst>
                <a:tab pos="528320" algn="l"/>
              </a:tabLst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Re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og</a:t>
            </a:r>
            <a:r>
              <a:rPr dirty="0" sz="2800" spc="-2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ha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maglobin</a:t>
            </a:r>
            <a:r>
              <a:rPr dirty="0" sz="28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ru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tu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28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  <a:p>
            <a:pPr marL="527685">
              <a:lnSpc>
                <a:spcPct val="100000"/>
              </a:lnSpc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fun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ons.</a:t>
            </a:r>
            <a:endParaRPr sz="2800">
              <a:latin typeface="Arial"/>
              <a:cs typeface="Arial"/>
            </a:endParaRPr>
          </a:p>
          <a:p>
            <a:pPr marL="527685" indent="-514984">
              <a:lnSpc>
                <a:spcPct val="100000"/>
              </a:lnSpc>
              <a:spcBef>
                <a:spcPts val="670"/>
              </a:spcBef>
              <a:buClr>
                <a:srgbClr val="6D9FAF"/>
              </a:buClr>
              <a:buSzPct val="80357"/>
              <a:buAutoNum type="arabicPeriod" startAt="4"/>
              <a:tabLst>
                <a:tab pos="528320" algn="l"/>
              </a:tabLst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Di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cu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dirty="0" sz="28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boli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8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bso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ption,</a:t>
            </a:r>
            <a:endParaRPr sz="2800">
              <a:latin typeface="Arial"/>
              <a:cs typeface="Arial"/>
            </a:endParaRPr>
          </a:p>
          <a:p>
            <a:pPr marL="527685">
              <a:lnSpc>
                <a:spcPct val="100000"/>
              </a:lnSpc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ge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nd</a:t>
            </a:r>
            <a:r>
              <a:rPr dirty="0" sz="28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dirty="0" sz="28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port)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"/>
              <a:t>Polycythemia</a:t>
            </a:r>
          </a:p>
          <a:p>
            <a:pPr marL="439420">
              <a:lnSpc>
                <a:spcPct val="100000"/>
              </a:lnSpc>
              <a:spcBef>
                <a:spcPts val="1000"/>
              </a:spcBef>
            </a:pPr>
            <a:r>
              <a:rPr dirty="0" sz="2600">
                <a:solidFill>
                  <a:srgbClr val="FFFFFF"/>
                </a:solidFill>
              </a:rPr>
              <a:t>I</a:t>
            </a:r>
            <a:r>
              <a:rPr dirty="0" sz="2600">
                <a:solidFill>
                  <a:srgbClr val="FFFFFF"/>
                </a:solidFill>
              </a:rPr>
              <a:t>n</a:t>
            </a:r>
            <a:r>
              <a:rPr dirty="0" sz="2600">
                <a:solidFill>
                  <a:srgbClr val="FFFFFF"/>
                </a:solidFill>
              </a:rPr>
              <a:t>creas</a:t>
            </a:r>
            <a:r>
              <a:rPr dirty="0" sz="2600" spc="-5">
                <a:solidFill>
                  <a:srgbClr val="FFFFFF"/>
                </a:solidFill>
              </a:rPr>
              <a:t>e</a:t>
            </a:r>
            <a:r>
              <a:rPr dirty="0" sz="2600">
                <a:solidFill>
                  <a:srgbClr val="FFFFFF"/>
                </a:solidFill>
              </a:rPr>
              <a:t>d</a:t>
            </a:r>
            <a:r>
              <a:rPr dirty="0" sz="2600" spc="-40">
                <a:solidFill>
                  <a:srgbClr val="FFFFFF"/>
                </a:solidFill>
              </a:rPr>
              <a:t> </a:t>
            </a:r>
            <a:r>
              <a:rPr dirty="0" sz="2600">
                <a:solidFill>
                  <a:srgbClr val="FFFFFF"/>
                </a:solidFill>
              </a:rPr>
              <a:t>n</a:t>
            </a:r>
            <a:r>
              <a:rPr dirty="0" sz="2600">
                <a:solidFill>
                  <a:srgbClr val="FFFFFF"/>
                </a:solidFill>
              </a:rPr>
              <a:t>u</a:t>
            </a:r>
            <a:r>
              <a:rPr dirty="0" sz="2600" spc="5">
                <a:solidFill>
                  <a:srgbClr val="FFFFFF"/>
                </a:solidFill>
              </a:rPr>
              <a:t>m</a:t>
            </a:r>
            <a:r>
              <a:rPr dirty="0" sz="2600" spc="-5">
                <a:solidFill>
                  <a:srgbClr val="FFFFFF"/>
                </a:solidFill>
              </a:rPr>
              <a:t>be</a:t>
            </a:r>
            <a:r>
              <a:rPr dirty="0" sz="2600">
                <a:solidFill>
                  <a:srgbClr val="FFFFFF"/>
                </a:solidFill>
              </a:rPr>
              <a:t>r</a:t>
            </a:r>
            <a:r>
              <a:rPr dirty="0" sz="2600" spc="-20">
                <a:solidFill>
                  <a:srgbClr val="FFFFFF"/>
                </a:solidFill>
              </a:rPr>
              <a:t> </a:t>
            </a:r>
            <a:r>
              <a:rPr dirty="0" sz="2600">
                <a:solidFill>
                  <a:srgbClr val="FFFFFF"/>
                </a:solidFill>
              </a:rPr>
              <a:t>of</a:t>
            </a:r>
            <a:r>
              <a:rPr dirty="0" sz="2600">
                <a:solidFill>
                  <a:srgbClr val="FFFFFF"/>
                </a:solidFill>
              </a:rPr>
              <a:t> </a:t>
            </a:r>
            <a:r>
              <a:rPr dirty="0" sz="2600" spc="-5">
                <a:solidFill>
                  <a:srgbClr val="FFFFFF"/>
                </a:solidFill>
              </a:rPr>
              <a:t>R</a:t>
            </a:r>
            <a:r>
              <a:rPr dirty="0" sz="2600" spc="5">
                <a:solidFill>
                  <a:srgbClr val="FFFFFF"/>
                </a:solidFill>
              </a:rPr>
              <a:t>B</a:t>
            </a:r>
            <a:r>
              <a:rPr dirty="0" sz="2600">
                <a:solidFill>
                  <a:srgbClr val="FFFFFF"/>
                </a:solidFill>
              </a:rPr>
              <a:t>C</a:t>
            </a:r>
            <a:endParaRPr sz="2600"/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pc="-5"/>
              <a:t>20</a:t>
            </a:fld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554355">
              <a:lnSpc>
                <a:spcPct val="100000"/>
              </a:lnSpc>
            </a:pPr>
            <a:r>
              <a:rPr dirty="0"/>
              <a:t>Type</a:t>
            </a:r>
            <a:r>
              <a:rPr dirty="0" spc="5"/>
              <a:t>s</a:t>
            </a:r>
            <a:r>
              <a:rPr dirty="0"/>
              <a:t>:</a:t>
            </a:r>
          </a:p>
          <a:p>
            <a:pPr marL="541655">
              <a:lnSpc>
                <a:spcPct val="100000"/>
              </a:lnSpc>
              <a:spcBef>
                <a:spcPts val="17"/>
              </a:spcBef>
            </a:pPr>
            <a:endParaRPr sz="3750">
              <a:latin typeface="Times New Roman"/>
              <a:cs typeface="Times New Roman"/>
            </a:endParaRPr>
          </a:p>
          <a:p>
            <a:pPr marL="1620520" indent="-609600">
              <a:lnSpc>
                <a:spcPct val="100000"/>
              </a:lnSpc>
              <a:buClr>
                <a:srgbClr val="CCAE09"/>
              </a:buClr>
              <a:buSzPct val="85416"/>
              <a:buAutoNum type="arabicPeriod"/>
              <a:tabLst>
                <a:tab pos="1621790" algn="l"/>
              </a:tabLst>
            </a:pPr>
            <a:r>
              <a:rPr dirty="0" sz="2400">
                <a:solidFill>
                  <a:srgbClr val="FFFF00"/>
                </a:solidFill>
              </a:rPr>
              <a:t>Primary</a:t>
            </a:r>
            <a:r>
              <a:rPr dirty="0" sz="2400" spc="-30">
                <a:solidFill>
                  <a:srgbClr val="FFFF00"/>
                </a:solidFill>
              </a:rPr>
              <a:t> </a:t>
            </a:r>
            <a:r>
              <a:rPr dirty="0" sz="2400" spc="-5"/>
              <a:t>(</a:t>
            </a:r>
            <a:r>
              <a:rPr dirty="0" sz="2400"/>
              <a:t>Pol</a:t>
            </a:r>
            <a:r>
              <a:rPr dirty="0" sz="2400" spc="5"/>
              <a:t>y</a:t>
            </a:r>
            <a:r>
              <a:rPr dirty="0" sz="2400"/>
              <a:t>c</a:t>
            </a:r>
            <a:r>
              <a:rPr dirty="0" sz="2400" spc="5"/>
              <a:t>y</a:t>
            </a:r>
            <a:r>
              <a:rPr dirty="0" sz="2400" spc="-5"/>
              <a:t>th</a:t>
            </a:r>
            <a:r>
              <a:rPr dirty="0" sz="2400" spc="5"/>
              <a:t>e</a:t>
            </a:r>
            <a:r>
              <a:rPr dirty="0" sz="2400"/>
              <a:t>mia</a:t>
            </a:r>
            <a:r>
              <a:rPr dirty="0" sz="2400" spc="-55"/>
              <a:t> </a:t>
            </a:r>
            <a:r>
              <a:rPr dirty="0" sz="2400" spc="-5"/>
              <a:t>Ru</a:t>
            </a:r>
            <a:r>
              <a:rPr dirty="0" sz="2400"/>
              <a:t>b</a:t>
            </a:r>
            <a:r>
              <a:rPr dirty="0" sz="2400" spc="-5"/>
              <a:t>r</a:t>
            </a:r>
            <a:r>
              <a:rPr dirty="0" sz="2400"/>
              <a:t>a</a:t>
            </a:r>
            <a:r>
              <a:rPr dirty="0" sz="2400" spc="-5"/>
              <a:t> </a:t>
            </a:r>
            <a:r>
              <a:rPr dirty="0" sz="2400"/>
              <a:t>Vera</a:t>
            </a:r>
            <a:r>
              <a:rPr dirty="0" sz="2400" spc="-10"/>
              <a:t> </a:t>
            </a:r>
            <a:r>
              <a:rPr dirty="0" sz="2400"/>
              <a:t>-</a:t>
            </a:r>
            <a:r>
              <a:rPr dirty="0" sz="2400" spc="-10"/>
              <a:t> </a:t>
            </a:r>
            <a:r>
              <a:rPr dirty="0" sz="2400"/>
              <a:t>PRV</a:t>
            </a:r>
            <a:r>
              <a:rPr dirty="0" sz="2400" spc="-5"/>
              <a:t>):</a:t>
            </a:r>
            <a:endParaRPr sz="2400"/>
          </a:p>
          <a:p>
            <a:pPr marL="1620520">
              <a:lnSpc>
                <a:spcPct val="100000"/>
              </a:lnSpc>
            </a:pPr>
            <a:r>
              <a:rPr dirty="0" sz="2400"/>
              <a:t>u</a:t>
            </a:r>
            <a:r>
              <a:rPr dirty="0" sz="2400" spc="5"/>
              <a:t>n</a:t>
            </a:r>
            <a:r>
              <a:rPr dirty="0" sz="2400"/>
              <a:t>co</a:t>
            </a:r>
            <a:r>
              <a:rPr dirty="0" sz="2400" spc="5"/>
              <a:t>n</a:t>
            </a:r>
            <a:r>
              <a:rPr dirty="0" sz="2400" spc="-5"/>
              <a:t>trol</a:t>
            </a:r>
            <a:r>
              <a:rPr dirty="0" sz="2400" spc="5"/>
              <a:t>l</a:t>
            </a:r>
            <a:r>
              <a:rPr dirty="0" sz="2400" spc="-5"/>
              <a:t>e</a:t>
            </a:r>
            <a:r>
              <a:rPr dirty="0" sz="2400"/>
              <a:t>d</a:t>
            </a:r>
            <a:r>
              <a:rPr dirty="0" sz="2400" spc="-5"/>
              <a:t> </a:t>
            </a:r>
            <a:r>
              <a:rPr dirty="0" sz="2400" spc="5"/>
              <a:t>R</a:t>
            </a:r>
            <a:r>
              <a:rPr dirty="0" sz="2400" spc="-5"/>
              <a:t>B</a:t>
            </a:r>
            <a:r>
              <a:rPr dirty="0" sz="2400"/>
              <a:t>C</a:t>
            </a:r>
            <a:r>
              <a:rPr dirty="0" sz="2400" spc="-20"/>
              <a:t> </a:t>
            </a:r>
            <a:r>
              <a:rPr dirty="0" sz="2400"/>
              <a:t>produc</a:t>
            </a:r>
            <a:r>
              <a:rPr dirty="0" sz="2400" spc="-5"/>
              <a:t>tio</a:t>
            </a:r>
            <a:r>
              <a:rPr dirty="0" sz="2400"/>
              <a:t>n</a:t>
            </a:r>
            <a:r>
              <a:rPr dirty="0" sz="2400" spc="-5"/>
              <a:t>.</a:t>
            </a:r>
            <a:endParaRPr sz="2400"/>
          </a:p>
          <a:p>
            <a:pPr marL="541655"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1620520" marR="750570" indent="-609600">
              <a:lnSpc>
                <a:spcPct val="100000"/>
              </a:lnSpc>
              <a:buClr>
                <a:srgbClr val="CCAE09"/>
              </a:buClr>
              <a:buSzPct val="83333"/>
              <a:buAutoNum type="arabicPeriod" startAt="2"/>
              <a:tabLst>
                <a:tab pos="1621790" algn="l"/>
              </a:tabLst>
            </a:pPr>
            <a:r>
              <a:rPr dirty="0" sz="2400">
                <a:solidFill>
                  <a:srgbClr val="FFFF00"/>
                </a:solidFill>
              </a:rPr>
              <a:t>S</a:t>
            </a:r>
            <a:r>
              <a:rPr dirty="0" sz="2400" spc="-10">
                <a:solidFill>
                  <a:srgbClr val="FFFF00"/>
                </a:solidFill>
              </a:rPr>
              <a:t>e</a:t>
            </a:r>
            <a:r>
              <a:rPr dirty="0" sz="2400">
                <a:solidFill>
                  <a:srgbClr val="FFFF00"/>
                </a:solidFill>
              </a:rPr>
              <a:t>c</a:t>
            </a:r>
            <a:r>
              <a:rPr dirty="0" sz="2400">
                <a:solidFill>
                  <a:srgbClr val="FFFF00"/>
                </a:solidFill>
              </a:rPr>
              <a:t>ondary</a:t>
            </a:r>
            <a:r>
              <a:rPr dirty="0" sz="2400" spc="-25">
                <a:solidFill>
                  <a:srgbClr val="FFFF00"/>
                </a:solidFill>
              </a:rPr>
              <a:t> </a:t>
            </a:r>
            <a:r>
              <a:rPr dirty="0" sz="2400" spc="-5"/>
              <a:t>t</a:t>
            </a:r>
            <a:r>
              <a:rPr dirty="0" sz="2400"/>
              <a:t>o </a:t>
            </a:r>
            <a:r>
              <a:rPr dirty="0" sz="2400" spc="0"/>
              <a:t>h</a:t>
            </a:r>
            <a:r>
              <a:rPr dirty="0" sz="2400"/>
              <a:t>y</a:t>
            </a:r>
            <a:r>
              <a:rPr dirty="0" sz="2400" spc="-5"/>
              <a:t>poxia:</a:t>
            </a:r>
            <a:r>
              <a:rPr dirty="0" sz="2400"/>
              <a:t> </a:t>
            </a:r>
            <a:r>
              <a:rPr dirty="0" sz="2400" spc="-5"/>
              <a:t>high</a:t>
            </a:r>
            <a:r>
              <a:rPr dirty="0" sz="2400"/>
              <a:t> </a:t>
            </a:r>
            <a:r>
              <a:rPr dirty="0" sz="2400" spc="-15"/>
              <a:t>a</a:t>
            </a:r>
            <a:r>
              <a:rPr dirty="0" sz="2400"/>
              <a:t>ltitude</a:t>
            </a:r>
            <a:r>
              <a:rPr dirty="0" sz="2400"/>
              <a:t> </a:t>
            </a:r>
            <a:r>
              <a:rPr dirty="0" sz="2400" spc="-10"/>
              <a:t>(p</a:t>
            </a:r>
            <a:r>
              <a:rPr dirty="0" sz="2400"/>
              <a:t>h</a:t>
            </a:r>
            <a:r>
              <a:rPr dirty="0" sz="2400"/>
              <a:t>y</a:t>
            </a:r>
            <a:r>
              <a:rPr dirty="0" sz="2400" spc="-5"/>
              <a:t>siological),</a:t>
            </a:r>
            <a:r>
              <a:rPr dirty="0" sz="2400" spc="5"/>
              <a:t> </a:t>
            </a:r>
            <a:r>
              <a:rPr dirty="0" sz="2400" spc="-5"/>
              <a:t>chr</a:t>
            </a:r>
            <a:r>
              <a:rPr dirty="0" sz="2400"/>
              <a:t>onic</a:t>
            </a:r>
            <a:r>
              <a:rPr dirty="0" sz="2400" spc="5"/>
              <a:t> </a:t>
            </a:r>
            <a:r>
              <a:rPr dirty="0" sz="2400"/>
              <a:t>r</a:t>
            </a:r>
            <a:r>
              <a:rPr dirty="0" sz="2400" spc="-5"/>
              <a:t>espirato</a:t>
            </a:r>
            <a:r>
              <a:rPr dirty="0" sz="2400" spc="5"/>
              <a:t>r</a:t>
            </a:r>
            <a:r>
              <a:rPr dirty="0" sz="2400" spc="-5"/>
              <a:t>y</a:t>
            </a:r>
            <a:r>
              <a:rPr dirty="0" sz="2400" spc="5"/>
              <a:t> </a:t>
            </a:r>
            <a:r>
              <a:rPr dirty="0" sz="2400" spc="-15"/>
              <a:t>o</a:t>
            </a:r>
            <a:r>
              <a:rPr dirty="0" sz="2400"/>
              <a:t>r</a:t>
            </a:r>
            <a:r>
              <a:rPr dirty="0" sz="2400"/>
              <a:t> </a:t>
            </a:r>
            <a:r>
              <a:rPr dirty="0" sz="2400" spc="-5"/>
              <a:t>car</a:t>
            </a:r>
            <a:r>
              <a:rPr dirty="0" sz="2400" spc="-5"/>
              <a:t>dia</a:t>
            </a:r>
            <a:r>
              <a:rPr dirty="0" sz="2400"/>
              <a:t>c</a:t>
            </a:r>
            <a:r>
              <a:rPr dirty="0" sz="2400" spc="10"/>
              <a:t> </a:t>
            </a:r>
            <a:r>
              <a:rPr dirty="0" sz="2400" spc="-5"/>
              <a:t>disease</a:t>
            </a:r>
            <a:endParaRPr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10"/>
              <a:t>HAEMOGLOBIN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2516" y="1711579"/>
            <a:ext cx="4460875" cy="1437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94970" marR="5080" indent="-382270">
              <a:lnSpc>
                <a:spcPts val="2810"/>
              </a:lnSpc>
              <a:buClr>
                <a:srgbClr val="6D9FAF"/>
              </a:buClr>
              <a:buSzPct val="78846"/>
              <a:buFont typeface="Wingdings"/>
              <a:buChar char=""/>
              <a:tabLst>
                <a:tab pos="395605" algn="l"/>
              </a:tabLst>
            </a:pP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Hb</a:t>
            </a:r>
            <a:r>
              <a:rPr dirty="0" sz="26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mol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cu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600" spc="-3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ns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st</a:t>
            </a:r>
            <a:r>
              <a:rPr dirty="0" sz="2600" spc="-3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4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h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ai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600" spc="-3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eac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h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fo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med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of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h</a:t>
            </a:r>
            <a:r>
              <a:rPr dirty="0" sz="2600" spc="-10" b="1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me</a:t>
            </a:r>
            <a:r>
              <a:rPr dirty="0" sz="2600" spc="-2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&amp;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po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ypep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id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600" spc="-4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h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ain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(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g</a:t>
            </a:r>
            <a:r>
              <a:rPr dirty="0" sz="2600" spc="-10" b="1">
                <a:solidFill>
                  <a:srgbClr val="FFFF00"/>
                </a:solidFill>
                <a:latin typeface="Comic Sans MS"/>
                <a:cs typeface="Comic Sans MS"/>
              </a:rPr>
              <a:t>l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obi</a:t>
            </a:r>
            <a:r>
              <a:rPr dirty="0" sz="2600" spc="5" b="1">
                <a:solidFill>
                  <a:srgbClr val="FFFF00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)</a:t>
            </a:r>
            <a:endParaRPr sz="2600">
              <a:latin typeface="Comic Sans MS"/>
              <a:cs typeface="Comic Sans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58666" y="4401566"/>
            <a:ext cx="968375" cy="412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rin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g</a:t>
            </a:r>
            <a:r>
              <a:rPr dirty="0" sz="2600" spc="-2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+</a:t>
            </a:r>
            <a:endParaRPr sz="2600">
              <a:latin typeface="Comic Sans MS"/>
              <a:cs typeface="Comic Sans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516" y="4084192"/>
            <a:ext cx="2998470" cy="10864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94970" marR="5080" indent="-382270">
              <a:lnSpc>
                <a:spcPct val="90000"/>
              </a:lnSpc>
              <a:buClr>
                <a:srgbClr val="6D9FAF"/>
              </a:buClr>
              <a:buSzPct val="78846"/>
              <a:buFont typeface="Wingdings"/>
              <a:buChar char=""/>
              <a:tabLst>
                <a:tab pos="395605" algn="l"/>
              </a:tabLst>
            </a:pP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Hem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r>
              <a:rPr dirty="0" sz="2600" spc="-2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is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dirty="0" sz="2600" spc="-3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of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pr</a:t>
            </a:r>
            <a:r>
              <a:rPr dirty="0" sz="2600" spc="-10" b="1">
                <a:solidFill>
                  <a:srgbClr val="FFFF00"/>
                </a:solidFill>
                <a:latin typeface="Comic Sans MS"/>
                <a:cs typeface="Comic Sans MS"/>
              </a:rPr>
              <a:t>o</a:t>
            </a: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to</a:t>
            </a:r>
            <a:r>
              <a:rPr dirty="0" sz="2600" spc="-10" b="1">
                <a:solidFill>
                  <a:srgbClr val="FFFF00"/>
                </a:solidFill>
                <a:latin typeface="Comic Sans MS"/>
                <a:cs typeface="Comic Sans MS"/>
              </a:rPr>
              <a:t>p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or</a:t>
            </a:r>
            <a:r>
              <a:rPr dirty="0" sz="2600" spc="-10" b="1">
                <a:solidFill>
                  <a:srgbClr val="FFFF00"/>
                </a:solidFill>
                <a:latin typeface="Comic Sans MS"/>
                <a:cs typeface="Comic Sans MS"/>
              </a:rPr>
              <a:t>p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h</a:t>
            </a:r>
            <a:r>
              <a:rPr dirty="0" sz="2600" spc="-10" b="1">
                <a:solidFill>
                  <a:srgbClr val="FFFF00"/>
                </a:solidFill>
                <a:latin typeface="Comic Sans MS"/>
                <a:cs typeface="Comic Sans MS"/>
              </a:rPr>
              <a:t>y</a:t>
            </a: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rin</a:t>
            </a: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iro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n</a:t>
            </a:r>
            <a:r>
              <a:rPr dirty="0" sz="2600" spc="-3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(F</a:t>
            </a:r>
            <a:r>
              <a:rPr dirty="0" baseline="26143" sz="2550" spc="22" b="1">
                <a:solidFill>
                  <a:srgbClr val="FFFF00"/>
                </a:solidFill>
                <a:latin typeface="Comic Sans MS"/>
                <a:cs typeface="Comic Sans MS"/>
              </a:rPr>
              <a:t>2+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)</a:t>
            </a:r>
            <a:endParaRPr sz="2600">
              <a:latin typeface="Comic Sans MS"/>
              <a:cs typeface="Comic Sans M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638800" y="2209800"/>
            <a:ext cx="3309874" cy="3384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pc="-5"/>
              <a:t>20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841044" y="569721"/>
            <a:ext cx="7499984" cy="4488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170" u="heavy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2800" spc="-5" u="heavy">
                <a:solidFill>
                  <a:srgbClr val="FFFF00"/>
                </a:solidFill>
                <a:latin typeface="Arial"/>
                <a:cs typeface="Arial"/>
              </a:rPr>
              <a:t>y</a:t>
            </a:r>
            <a:r>
              <a:rPr dirty="0" sz="2800" u="heavy">
                <a:solidFill>
                  <a:srgbClr val="FFFF00"/>
                </a:solidFill>
                <a:latin typeface="Arial"/>
                <a:cs typeface="Arial"/>
              </a:rPr>
              <a:t>p</a:t>
            </a:r>
            <a:r>
              <a:rPr dirty="0" sz="2800" spc="-5" u="heavy">
                <a:solidFill>
                  <a:srgbClr val="FFFF00"/>
                </a:solidFill>
                <a:latin typeface="Arial"/>
                <a:cs typeface="Arial"/>
              </a:rPr>
              <a:t>es</a:t>
            </a:r>
            <a:r>
              <a:rPr dirty="0" sz="2800" spc="-10" u="heavy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 u="heavy">
                <a:solidFill>
                  <a:srgbClr val="FFFF00"/>
                </a:solidFill>
                <a:latin typeface="Arial"/>
                <a:cs typeface="Arial"/>
              </a:rPr>
              <a:t>of</a:t>
            </a:r>
            <a:r>
              <a:rPr dirty="0" sz="2800" spc="-5" u="heavy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u="heavy">
                <a:solidFill>
                  <a:srgbClr val="FFFF00"/>
                </a:solidFill>
                <a:latin typeface="Arial"/>
                <a:cs typeface="Arial"/>
              </a:rPr>
              <a:t>n</a:t>
            </a:r>
            <a:r>
              <a:rPr dirty="0" sz="2800" spc="-5" u="heavy">
                <a:solidFill>
                  <a:srgbClr val="FFFF00"/>
                </a:solidFill>
                <a:latin typeface="Arial"/>
                <a:cs typeface="Arial"/>
              </a:rPr>
              <a:t>orm</a:t>
            </a:r>
            <a:r>
              <a:rPr dirty="0" sz="2800" u="heavy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 spc="-5" u="heavy">
                <a:solidFill>
                  <a:srgbClr val="FFFF00"/>
                </a:solidFill>
                <a:latin typeface="Arial"/>
                <a:cs typeface="Arial"/>
              </a:rPr>
              <a:t>l</a:t>
            </a:r>
            <a:r>
              <a:rPr dirty="0" sz="2800" spc="30" u="heavy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10" u="heavy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800" spc="-5" u="heavy">
                <a:solidFill>
                  <a:srgbClr val="FFFF00"/>
                </a:solidFill>
                <a:latin typeface="Arial"/>
                <a:cs typeface="Arial"/>
              </a:rPr>
              <a:t>b.:</a:t>
            </a:r>
            <a:endParaRPr sz="2800">
              <a:latin typeface="Arial"/>
              <a:cs typeface="Arial"/>
            </a:endParaRPr>
          </a:p>
          <a:p>
            <a:pPr marL="109855">
              <a:lnSpc>
                <a:spcPct val="100000"/>
              </a:lnSpc>
              <a:spcBef>
                <a:spcPts val="1680"/>
              </a:spcBef>
            </a:pP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-</a:t>
            </a:r>
            <a:r>
              <a:rPr dirty="0" sz="2800" spc="-10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2800" spc="-15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 spc="-16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(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2</a:t>
            </a:r>
            <a:r>
              <a:rPr dirty="0" sz="2800" spc="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Symbol"/>
                <a:cs typeface="Symbol"/>
              </a:rPr>
              <a:t></a:t>
            </a:r>
            <a:r>
              <a:rPr dirty="0" sz="2800" spc="8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&amp;</a:t>
            </a:r>
            <a:r>
              <a:rPr dirty="0" sz="2800" spc="-2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2</a:t>
            </a:r>
            <a:r>
              <a:rPr dirty="0" sz="2800" spc="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ta</a:t>
            </a:r>
            <a:r>
              <a:rPr dirty="0" sz="2800" spc="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n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)</a:t>
            </a:r>
            <a:r>
              <a:rPr dirty="0" sz="2800" spc="2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(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d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u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lt</a:t>
            </a:r>
            <a:r>
              <a:rPr dirty="0" sz="2800" spc="1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)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0">
                <a:solidFill>
                  <a:srgbClr val="FFFF00"/>
                </a:solidFill>
                <a:latin typeface="Arial"/>
                <a:cs typeface="Arial"/>
              </a:rPr>
              <a:t>(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98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%).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</a:pP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-</a:t>
            </a:r>
            <a:r>
              <a:rPr dirty="0" sz="2800" spc="-1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2800" spc="-15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15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2</a:t>
            </a:r>
            <a:r>
              <a:rPr dirty="0" sz="2800" spc="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(2</a:t>
            </a:r>
            <a:r>
              <a:rPr dirty="0" sz="2800" spc="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Symbol"/>
                <a:cs typeface="Symbol"/>
              </a:rPr>
              <a:t></a:t>
            </a:r>
            <a:r>
              <a:rPr dirty="0" sz="2800" spc="8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&amp;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2</a:t>
            </a:r>
            <a:r>
              <a:rPr dirty="0" sz="2800" spc="-1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de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l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ta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0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ha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n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)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10">
                <a:solidFill>
                  <a:srgbClr val="FFFF00"/>
                </a:solidFill>
                <a:latin typeface="Arial"/>
                <a:cs typeface="Arial"/>
              </a:rPr>
              <a:t>(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2</a:t>
            </a:r>
            <a:r>
              <a:rPr dirty="0" sz="2800" spc="-10">
                <a:solidFill>
                  <a:srgbClr val="FFFF00"/>
                </a:solidFill>
                <a:latin typeface="Arial"/>
                <a:cs typeface="Arial"/>
              </a:rPr>
              <a:t>%)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</a:pP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-</a:t>
            </a:r>
            <a:r>
              <a:rPr dirty="0" sz="2800" spc="-10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2800" spc="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F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(2</a:t>
            </a:r>
            <a:r>
              <a:rPr dirty="0" sz="2800" spc="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Symbol"/>
                <a:cs typeface="Symbol"/>
              </a:rPr>
              <a:t></a:t>
            </a:r>
            <a:r>
              <a:rPr dirty="0" sz="2800" spc="7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&amp;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2</a:t>
            </a:r>
            <a:r>
              <a:rPr dirty="0" sz="2800" spc="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Symbol"/>
                <a:cs typeface="Symbol"/>
              </a:rPr>
              <a:t></a:t>
            </a:r>
            <a:r>
              <a:rPr dirty="0" sz="2800" spc="7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n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)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10">
                <a:solidFill>
                  <a:srgbClr val="FFFF00"/>
                </a:solidFill>
                <a:latin typeface="Arial"/>
                <a:cs typeface="Arial"/>
              </a:rPr>
              <a:t>(</a:t>
            </a:r>
            <a:r>
              <a:rPr dirty="0" sz="2800" spc="-10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2800" spc="1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of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in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ut</a:t>
            </a:r>
            <a:r>
              <a:rPr dirty="0" sz="2800" spc="0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ri</a:t>
            </a:r>
            <a:r>
              <a:rPr dirty="0" sz="2800" spc="0">
                <a:solidFill>
                  <a:srgbClr val="FFFF00"/>
                </a:solidFill>
                <a:latin typeface="Arial"/>
                <a:cs typeface="Arial"/>
              </a:rPr>
              <a:t>n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l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if</a:t>
            </a:r>
            <a:r>
              <a:rPr dirty="0" sz="2800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800" spc="10">
                <a:solidFill>
                  <a:srgbClr val="FFFF00"/>
                </a:solidFill>
                <a:latin typeface="Arial"/>
                <a:cs typeface="Arial"/>
              </a:rPr>
              <a:t>)</a:t>
            </a:r>
            <a:r>
              <a:rPr dirty="0" sz="2800" spc="-5">
                <a:solidFill>
                  <a:srgbClr val="FFFF00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2950">
              <a:latin typeface="Times New Roman"/>
              <a:cs typeface="Times New Roman"/>
            </a:endParaRPr>
          </a:p>
          <a:p>
            <a:pPr marL="12700" marR="640080">
              <a:lnSpc>
                <a:spcPct val="100000"/>
              </a:lnSpc>
            </a:pPr>
            <a:r>
              <a:rPr dirty="0" sz="2800" spc="-10">
                <a:solidFill>
                  <a:srgbClr val="FFFFFF"/>
                </a:solidFill>
                <a:latin typeface="Comic Sans MS"/>
                <a:cs typeface="Comic Sans MS"/>
              </a:rPr>
              <a:t>-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Abnormalit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y</a:t>
            </a:r>
            <a:r>
              <a:rPr dirty="0" sz="2800" spc="3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th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80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p</a:t>
            </a:r>
            <a:r>
              <a:rPr dirty="0" sz="2800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lype</a:t>
            </a:r>
            <a:r>
              <a:rPr dirty="0" sz="2800" b="1">
                <a:solidFill>
                  <a:srgbClr val="FFFFFF"/>
                </a:solidFill>
                <a:latin typeface="Comic Sans MS"/>
                <a:cs typeface="Comic Sans MS"/>
              </a:rPr>
              <a:t>p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tid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800" spc="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chain</a:t>
            </a:r>
            <a:r>
              <a:rPr dirty="0" sz="2800" spc="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-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800" spc="-20" b="1">
                <a:solidFill>
                  <a:srgbClr val="FFFFFF"/>
                </a:solidFill>
                <a:latin typeface="Comic Sans MS"/>
                <a:cs typeface="Comic Sans MS"/>
              </a:rPr>
              <a:t>b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norma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80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H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b</a:t>
            </a:r>
            <a:r>
              <a:rPr dirty="0" sz="2800" spc="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(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hemoglobinopathie</a:t>
            </a:r>
            <a:r>
              <a:rPr dirty="0" sz="2800" spc="-3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800" b="1">
                <a:solidFill>
                  <a:srgbClr val="FFFFFF"/>
                </a:solidFill>
                <a:latin typeface="Comic Sans MS"/>
                <a:cs typeface="Comic Sans MS"/>
              </a:rPr>
              <a:t>)</a:t>
            </a:r>
            <a:r>
              <a:rPr dirty="0" sz="2800" spc="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e.g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thala</a:t>
            </a:r>
            <a:r>
              <a:rPr dirty="0" sz="2800" spc="-15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800" spc="-1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mi</a:t>
            </a:r>
            <a:r>
              <a:rPr dirty="0" sz="2800" spc="-20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,</a:t>
            </a:r>
            <a:r>
              <a:rPr dirty="0" sz="2800" spc="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800" spc="-15" b="1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ckle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Comic Sans MS"/>
                <a:cs typeface="Comic Sans MS"/>
              </a:rPr>
              <a:t>cell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(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Hb</a:t>
            </a:r>
            <a:r>
              <a:rPr dirty="0" sz="280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800" spc="-10" b="1">
                <a:solidFill>
                  <a:srgbClr val="FFFFFF"/>
                </a:solidFill>
                <a:latin typeface="Comic Sans MS"/>
                <a:cs typeface="Comic Sans MS"/>
              </a:rPr>
              <a:t>).</a:t>
            </a:r>
            <a:endParaRPr sz="28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25826" y="384175"/>
            <a:ext cx="3292475" cy="6089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64016" y="6644046"/>
            <a:ext cx="16573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z="1000" spc="-10">
                <a:solidFill>
                  <a:srgbClr val="9B9A97"/>
                </a:solidFill>
                <a:latin typeface="Arial"/>
                <a:cs typeface="Arial"/>
              </a:rPr>
              <a:t>23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2400" y="381000"/>
            <a:ext cx="3292475" cy="60896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736975" y="685800"/>
            <a:ext cx="5141849" cy="5257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620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"/>
              <a:t>Functi</a:t>
            </a:r>
            <a:r>
              <a:rPr dirty="0" spc="-25"/>
              <a:t>o</a:t>
            </a:r>
            <a:r>
              <a:rPr dirty="0" spc="-10"/>
              <a:t>n</a:t>
            </a:r>
            <a:r>
              <a:rPr dirty="0" spc="-5"/>
              <a:t>s</a:t>
            </a:r>
            <a:r>
              <a:rPr dirty="0" spc="25"/>
              <a:t> </a:t>
            </a:r>
            <a:r>
              <a:rPr dirty="0" spc="-5"/>
              <a:t>of</a:t>
            </a:r>
            <a:r>
              <a:rPr dirty="0" spc="-10"/>
              <a:t> </a:t>
            </a:r>
            <a:r>
              <a:rPr dirty="0" spc="-10"/>
              <a:t>He</a:t>
            </a:r>
            <a:r>
              <a:rPr dirty="0" spc="0"/>
              <a:t>m</a:t>
            </a:r>
            <a:r>
              <a:rPr dirty="0" spc="-5"/>
              <a:t>oglobin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764016" y="6644046"/>
            <a:ext cx="16573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z="1000" spc="-10">
                <a:solidFill>
                  <a:srgbClr val="9B9A97"/>
                </a:solidFill>
                <a:latin typeface="Arial"/>
                <a:cs typeface="Arial"/>
              </a:rPr>
              <a:t>25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2516" y="1702942"/>
            <a:ext cx="7604759" cy="3315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94970" indent="-382270">
              <a:lnSpc>
                <a:spcPct val="100000"/>
              </a:lnSpc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</a:tabLst>
            </a:pP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Carriage</a:t>
            </a:r>
            <a:r>
              <a:rPr dirty="0" sz="3000" spc="-2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spc="-15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f</a:t>
            </a:r>
            <a:r>
              <a:rPr dirty="0" sz="3000" spc="-3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b="1">
                <a:solidFill>
                  <a:srgbClr val="FFFF00"/>
                </a:solidFill>
                <a:latin typeface="Comic Sans MS"/>
                <a:cs typeface="Comic Sans MS"/>
              </a:rPr>
              <a:t>O2</a:t>
            </a:r>
            <a:endParaRPr sz="3000">
              <a:latin typeface="Comic Sans MS"/>
              <a:cs typeface="Comic Sans MS"/>
            </a:endParaRPr>
          </a:p>
          <a:p>
            <a:pPr lvl="1" marL="698500" marR="5080" indent="-273050">
              <a:lnSpc>
                <a:spcPct val="100000"/>
              </a:lnSpc>
              <a:spcBef>
                <a:spcPts val="650"/>
              </a:spcBef>
              <a:buClr>
                <a:srgbClr val="6D9FAF"/>
              </a:buClr>
              <a:buSzPct val="88461"/>
              <a:buFont typeface="Wingdings"/>
              <a:buChar char=""/>
              <a:tabLst>
                <a:tab pos="699135" algn="l"/>
                <a:tab pos="4338320" algn="l"/>
              </a:tabLst>
            </a:pP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Hb</a:t>
            </a:r>
            <a:r>
              <a:rPr dirty="0" sz="26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 u="heavy">
                <a:solidFill>
                  <a:srgbClr val="FFFFFF"/>
                </a:solidFill>
                <a:latin typeface="Comic Sans MS"/>
                <a:cs typeface="Comic Sans MS"/>
              </a:rPr>
              <a:t>reversibl</a:t>
            </a:r>
            <a:r>
              <a:rPr dirty="0" sz="2600" b="1" u="heavy">
                <a:solidFill>
                  <a:srgbClr val="FFFFFF"/>
                </a:solidFill>
                <a:latin typeface="Comic Sans MS"/>
                <a:cs typeface="Comic Sans MS"/>
              </a:rPr>
              <a:t>y</a:t>
            </a:r>
            <a:r>
              <a:rPr dirty="0" sz="2600" spc="-4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bi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d</a:t>
            </a:r>
            <a:r>
              <a:rPr dirty="0" sz="2600" spc="-3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baseline="-21241" sz="2550" spc="22" b="1">
                <a:solidFill>
                  <a:srgbClr val="FFFFFF"/>
                </a:solidFill>
                <a:latin typeface="Comic Sans MS"/>
                <a:cs typeface="Comic Sans MS"/>
              </a:rPr>
              <a:t>2</a:t>
            </a:r>
            <a:r>
              <a:rPr dirty="0" baseline="-21241" sz="2550" b="1">
                <a:solidFill>
                  <a:srgbClr val="FFFFFF"/>
                </a:solidFill>
                <a:latin typeface="Comic Sans MS"/>
                <a:cs typeface="Comic Sans MS"/>
              </a:rPr>
              <a:t>	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600" spc="-2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form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oxyh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moglobi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,</a:t>
            </a:r>
            <a:r>
              <a:rPr dirty="0" sz="2600" spc="-5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affe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b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y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pH,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tempe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atr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,</a:t>
            </a:r>
            <a:endParaRPr sz="2600">
              <a:latin typeface="Comic Sans MS"/>
              <a:cs typeface="Comic Sans MS"/>
            </a:endParaRPr>
          </a:p>
          <a:p>
            <a:pPr marL="698500">
              <a:lnSpc>
                <a:spcPts val="2340"/>
              </a:lnSpc>
            </a:pPr>
            <a:r>
              <a:rPr dirty="0" baseline="-17094" sz="3900" spc="7" b="1">
                <a:solidFill>
                  <a:srgbClr val="FFFFFF"/>
                </a:solidFill>
                <a:latin typeface="Comic Sans MS"/>
                <a:cs typeface="Comic Sans MS"/>
              </a:rPr>
              <a:t>H</a:t>
            </a:r>
            <a:r>
              <a:rPr dirty="0" sz="1700" spc="15" b="1">
                <a:solidFill>
                  <a:srgbClr val="FFFFFF"/>
                </a:solidFill>
                <a:latin typeface="Comic Sans MS"/>
                <a:cs typeface="Comic Sans MS"/>
              </a:rPr>
              <a:t>+</a:t>
            </a:r>
            <a:endParaRPr sz="1700">
              <a:latin typeface="Comic Sans MS"/>
              <a:cs typeface="Comic Sans MS"/>
            </a:endParaRPr>
          </a:p>
          <a:p>
            <a:pPr marL="394970" indent="-382270">
              <a:lnSpc>
                <a:spcPct val="100000"/>
              </a:lnSpc>
              <a:spcBef>
                <a:spcPts val="1470"/>
              </a:spcBef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</a:tabLst>
            </a:pP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Carriage</a:t>
            </a:r>
            <a:r>
              <a:rPr dirty="0" sz="3000" spc="-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spc="-20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f</a:t>
            </a:r>
            <a:r>
              <a:rPr dirty="0" sz="3000" spc="-3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b="1">
                <a:solidFill>
                  <a:srgbClr val="FFFF00"/>
                </a:solidFill>
                <a:latin typeface="Comic Sans MS"/>
                <a:cs typeface="Comic Sans MS"/>
              </a:rPr>
              <a:t>CO2</a:t>
            </a:r>
            <a:endParaRPr sz="3000">
              <a:latin typeface="Comic Sans MS"/>
              <a:cs typeface="Comic Sans MS"/>
            </a:endParaRPr>
          </a:p>
          <a:p>
            <a:pPr lvl="1" marL="698500" indent="-273050">
              <a:lnSpc>
                <a:spcPct val="100000"/>
              </a:lnSpc>
              <a:spcBef>
                <a:spcPts val="650"/>
              </a:spcBef>
              <a:buClr>
                <a:srgbClr val="6D9FAF"/>
              </a:buClr>
              <a:buSzPct val="88461"/>
              <a:buFont typeface="Wingdings"/>
              <a:buChar char=""/>
              <a:tabLst>
                <a:tab pos="699135" algn="l"/>
                <a:tab pos="2832100" algn="l"/>
              </a:tabLst>
            </a:pP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Hb</a:t>
            </a:r>
            <a:r>
              <a:rPr dirty="0" sz="26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bi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d</a:t>
            </a:r>
            <a:r>
              <a:rPr dirty="0" sz="2600" spc="-4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baseline="-21241" sz="2550" spc="22" b="1">
                <a:solidFill>
                  <a:srgbClr val="FFFFFF"/>
                </a:solidFill>
                <a:latin typeface="Comic Sans MS"/>
                <a:cs typeface="Comic Sans MS"/>
              </a:rPr>
              <a:t>2</a:t>
            </a:r>
            <a:r>
              <a:rPr dirty="0" baseline="-21241" sz="2550" b="1">
                <a:solidFill>
                  <a:srgbClr val="FFFFFF"/>
                </a:solidFill>
                <a:latin typeface="Comic Sans MS"/>
                <a:cs typeface="Comic Sans MS"/>
              </a:rPr>
              <a:t>	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=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carboxyh</a:t>
            </a:r>
            <a:r>
              <a:rPr dirty="0" sz="2600" spc="-2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m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g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obin</a:t>
            </a:r>
            <a:endParaRPr sz="2600">
              <a:latin typeface="Comic Sans MS"/>
              <a:cs typeface="Comic Sans MS"/>
            </a:endParaRPr>
          </a:p>
          <a:p>
            <a:pPr marL="394970" indent="-382270">
              <a:lnSpc>
                <a:spcPct val="100000"/>
              </a:lnSpc>
              <a:spcBef>
                <a:spcPts val="695"/>
              </a:spcBef>
              <a:buClr>
                <a:srgbClr val="6D9FAF"/>
              </a:buClr>
              <a:buSzPct val="80000"/>
              <a:buFont typeface="Wingdings"/>
              <a:buChar char=""/>
              <a:tabLst>
                <a:tab pos="395605" algn="l"/>
              </a:tabLst>
            </a:pP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Buff</a:t>
            </a:r>
            <a:r>
              <a:rPr dirty="0" sz="3000" spc="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endParaRPr sz="30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10">
                <a:solidFill>
                  <a:srgbClr val="FFFFFF"/>
                </a:solidFill>
              </a:rPr>
              <a:t>Objective</a:t>
            </a:r>
            <a:r>
              <a:rPr dirty="0" spc="-5">
                <a:solidFill>
                  <a:srgbClr val="FFFFFF"/>
                </a:solidFill>
              </a:rPr>
              <a:t>s</a:t>
            </a:r>
            <a:r>
              <a:rPr dirty="0" spc="20">
                <a:solidFill>
                  <a:srgbClr val="FFFFFF"/>
                </a:solidFill>
              </a:rPr>
              <a:t> </a:t>
            </a:r>
            <a:r>
              <a:rPr dirty="0" spc="-5" i="1">
                <a:solidFill>
                  <a:srgbClr val="FFFFFF"/>
                </a:solidFill>
                <a:latin typeface="Comic Sans MS"/>
                <a:cs typeface="Comic Sans MS"/>
              </a:rPr>
              <a:t>–</a:t>
            </a:r>
            <a:r>
              <a:rPr dirty="0" spc="-5" i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2800" b="0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nt</a:t>
            </a:r>
            <a:r>
              <a:rPr dirty="0" spc="-5">
                <a:solidFill>
                  <a:srgbClr val="FFFFFF"/>
                </a:solidFill>
              </a:rPr>
              <a:t>.</a:t>
            </a:r>
            <a:endParaRPr sz="2800">
              <a:latin typeface="Comic Sans MS"/>
              <a:cs typeface="Comic Sans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12436" y="6715369"/>
            <a:ext cx="12128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105"/>
              </a:lnSpc>
            </a:pPr>
            <a:fld id="{81D60167-4931-47E6-BA6A-407CBD079E47}" type="slidenum">
              <a:rPr dirty="0" sz="1000" spc="-5">
                <a:solidFill>
                  <a:srgbClr val="9B9A97"/>
                </a:solidFill>
                <a:latin typeface="Arial"/>
                <a:cs typeface="Arial"/>
              </a:rPr>
              <a:t>2</a:t>
            </a:fld>
            <a:endParaRPr sz="1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4540" y="1737486"/>
            <a:ext cx="6487160" cy="23209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27685" indent="-514984">
              <a:lnSpc>
                <a:spcPct val="100000"/>
              </a:lnSpc>
              <a:buClr>
                <a:srgbClr val="6D9FAF"/>
              </a:buClr>
              <a:buSzPct val="80357"/>
              <a:buAutoNum type="arabicPeriod" startAt="5"/>
              <a:tabLst>
                <a:tab pos="528320" algn="l"/>
              </a:tabLst>
            </a:pP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Describe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FF00"/>
                </a:solidFill>
                <a:latin typeface="Comic Sans MS"/>
                <a:cs typeface="Comic Sans MS"/>
              </a:rPr>
              <a:t>t</a:t>
            </a:r>
            <a:r>
              <a:rPr dirty="0" sz="2800" b="1">
                <a:solidFill>
                  <a:srgbClr val="FFFF00"/>
                </a:solidFill>
                <a:latin typeface="Comic Sans MS"/>
                <a:cs typeface="Comic Sans MS"/>
              </a:rPr>
              <a:t>h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FF00"/>
                </a:solidFill>
                <a:latin typeface="Comic Sans MS"/>
                <a:cs typeface="Comic Sans MS"/>
              </a:rPr>
              <a:t>f</a:t>
            </a:r>
            <a:r>
              <a:rPr dirty="0" sz="2800" spc="-20" b="1">
                <a:solidFill>
                  <a:srgbClr val="FFFF00"/>
                </a:solidFill>
                <a:latin typeface="Comic Sans MS"/>
                <a:cs typeface="Comic Sans MS"/>
              </a:rPr>
              <a:t>a</a:t>
            </a:r>
            <a:r>
              <a:rPr dirty="0" sz="2800" spc="-10" b="1">
                <a:solidFill>
                  <a:srgbClr val="FFFF00"/>
                </a:solidFill>
                <a:latin typeface="Comic Sans MS"/>
                <a:cs typeface="Comic Sans MS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r>
              <a:rPr dirty="0" sz="2800" spc="2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of</a:t>
            </a:r>
            <a:r>
              <a:rPr dirty="0" sz="2800" spc="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old</a:t>
            </a:r>
            <a:r>
              <a:rPr dirty="0" sz="2800" spc="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FFFF00"/>
                </a:solidFill>
                <a:latin typeface="Comic Sans MS"/>
                <a:cs typeface="Comic Sans MS"/>
              </a:rPr>
              <a:t>RBC.</a:t>
            </a:r>
            <a:endParaRPr sz="28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6D9FAF"/>
              </a:buClr>
              <a:buFont typeface="Comic Sans MS"/>
              <a:buAutoNum type="arabicPeriod" startAt="5"/>
            </a:pPr>
            <a:endParaRPr sz="3500">
              <a:latin typeface="Times New Roman"/>
              <a:cs typeface="Times New Roman"/>
            </a:endParaRPr>
          </a:p>
          <a:p>
            <a:pPr marL="527685" indent="-514984">
              <a:lnSpc>
                <a:spcPct val="100000"/>
              </a:lnSpc>
              <a:buClr>
                <a:srgbClr val="6D9FAF"/>
              </a:buClr>
              <a:buSzPct val="80357"/>
              <a:buAutoNum type="arabicPeriod" startAt="5"/>
              <a:tabLst>
                <a:tab pos="528320" algn="l"/>
              </a:tabLst>
            </a:pPr>
            <a:r>
              <a:rPr dirty="0" sz="2800" spc="-5" b="1">
                <a:solidFill>
                  <a:srgbClr val="E1EBEE"/>
                </a:solidFill>
                <a:latin typeface="Comic Sans MS"/>
                <a:cs typeface="Comic Sans MS"/>
              </a:rPr>
              <a:t>Describe</a:t>
            </a:r>
            <a:r>
              <a:rPr dirty="0" sz="2800" spc="10" b="1">
                <a:solidFill>
                  <a:srgbClr val="E1EBEE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E1EBEE"/>
                </a:solidFill>
                <a:latin typeface="Comic Sans MS"/>
                <a:cs typeface="Comic Sans MS"/>
              </a:rPr>
              <a:t>anemia</a:t>
            </a:r>
            <a:r>
              <a:rPr dirty="0" sz="2800" spc="5" b="1">
                <a:solidFill>
                  <a:srgbClr val="E1EBEE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E1EBEE"/>
                </a:solidFill>
                <a:latin typeface="Comic Sans MS"/>
                <a:cs typeface="Comic Sans MS"/>
              </a:rPr>
              <a:t>and</a:t>
            </a:r>
            <a:r>
              <a:rPr dirty="0" sz="2800" spc="-10" b="1">
                <a:solidFill>
                  <a:srgbClr val="E1EBEE"/>
                </a:solidFill>
                <a:latin typeface="Comic Sans MS"/>
                <a:cs typeface="Comic Sans MS"/>
              </a:rPr>
              <a:t> </a:t>
            </a:r>
            <a:r>
              <a:rPr dirty="0" sz="2800" spc="-10" b="1">
                <a:solidFill>
                  <a:srgbClr val="E1EBEE"/>
                </a:solidFill>
                <a:latin typeface="Comic Sans MS"/>
                <a:cs typeface="Comic Sans MS"/>
              </a:rPr>
              <a:t>i</a:t>
            </a:r>
            <a:r>
              <a:rPr dirty="0" sz="2800" b="1">
                <a:solidFill>
                  <a:srgbClr val="E1EBEE"/>
                </a:solidFill>
                <a:latin typeface="Comic Sans MS"/>
                <a:cs typeface="Comic Sans MS"/>
              </a:rPr>
              <a:t>t</a:t>
            </a:r>
            <a:r>
              <a:rPr dirty="0" sz="2800" spc="-5" b="1">
                <a:solidFill>
                  <a:srgbClr val="E1EBEE"/>
                </a:solidFill>
                <a:latin typeface="Comic Sans MS"/>
                <a:cs typeface="Comic Sans MS"/>
              </a:rPr>
              <a:t>s</a:t>
            </a:r>
            <a:r>
              <a:rPr dirty="0" sz="2800" spc="15" b="1">
                <a:solidFill>
                  <a:srgbClr val="E1EBEE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E1EBEE"/>
                </a:solidFill>
                <a:latin typeface="Comic Sans MS"/>
                <a:cs typeface="Comic Sans MS"/>
              </a:rPr>
              <a:t>causes.</a:t>
            </a:r>
            <a:endParaRPr sz="28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9"/>
              </a:spcBef>
              <a:buClr>
                <a:srgbClr val="6D9FAF"/>
              </a:buClr>
              <a:buFont typeface="Comic Sans MS"/>
              <a:buAutoNum type="arabicPeriod" startAt="5"/>
            </a:pPr>
            <a:endParaRPr sz="3500">
              <a:latin typeface="Times New Roman"/>
              <a:cs typeface="Times New Roman"/>
            </a:endParaRPr>
          </a:p>
          <a:p>
            <a:pPr marL="527685" indent="-514984">
              <a:lnSpc>
                <a:spcPct val="100000"/>
              </a:lnSpc>
              <a:buClr>
                <a:srgbClr val="6D9FAF"/>
              </a:buClr>
              <a:buSzPct val="80357"/>
              <a:buAutoNum type="arabicPeriod" startAt="5"/>
              <a:tabLst>
                <a:tab pos="528320" algn="l"/>
                <a:tab pos="2342515" algn="l"/>
              </a:tabLst>
            </a:pPr>
            <a:r>
              <a:rPr dirty="0" sz="2800" spc="-10" b="1">
                <a:solidFill>
                  <a:srgbClr val="FFFF00"/>
                </a:solidFill>
                <a:latin typeface="Comic Sans MS"/>
                <a:cs typeface="Comic Sans MS"/>
              </a:rPr>
              <a:t>Rec</a:t>
            </a:r>
            <a:r>
              <a:rPr dirty="0" sz="2800" spc="0" b="1">
                <a:solidFill>
                  <a:srgbClr val="FFFF00"/>
                </a:solidFill>
                <a:latin typeface="Comic Sans MS"/>
                <a:cs typeface="Comic Sans MS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g</a:t>
            </a:r>
            <a:r>
              <a:rPr dirty="0" sz="2800" b="1">
                <a:solidFill>
                  <a:srgbClr val="FFFF00"/>
                </a:solidFill>
                <a:latin typeface="Comic Sans MS"/>
                <a:cs typeface="Comic Sans MS"/>
              </a:rPr>
              <a:t>n</a:t>
            </a:r>
            <a:r>
              <a:rPr dirty="0" sz="2800" spc="-10" b="1">
                <a:solidFill>
                  <a:srgbClr val="FFFF00"/>
                </a:solidFill>
                <a:latin typeface="Comic Sans MS"/>
                <a:cs typeface="Comic Sans MS"/>
              </a:rPr>
              <a:t>iz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r>
              <a:rPr dirty="0" sz="2800" b="1">
                <a:solidFill>
                  <a:srgbClr val="FFFF00"/>
                </a:solidFill>
                <a:latin typeface="Comic Sans MS"/>
                <a:cs typeface="Comic Sans MS"/>
              </a:rPr>
              <a:t>	</a:t>
            </a:r>
            <a:r>
              <a:rPr dirty="0" sz="2800" spc="0" b="1">
                <a:solidFill>
                  <a:srgbClr val="FFFF00"/>
                </a:solidFill>
                <a:latin typeface="Comic Sans MS"/>
                <a:cs typeface="Comic Sans MS"/>
              </a:rPr>
              <a:t>c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auses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of</a:t>
            </a:r>
            <a:r>
              <a:rPr dirty="0" sz="2800" spc="-3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p</a:t>
            </a:r>
            <a:r>
              <a:rPr dirty="0" sz="2800" spc="0" b="1">
                <a:solidFill>
                  <a:srgbClr val="FFFF00"/>
                </a:solidFill>
                <a:latin typeface="Comic Sans MS"/>
                <a:cs typeface="Comic Sans MS"/>
              </a:rPr>
              <a:t>o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ly</a:t>
            </a:r>
            <a:r>
              <a:rPr dirty="0" sz="2800" b="1">
                <a:solidFill>
                  <a:srgbClr val="FFFF00"/>
                </a:solidFill>
                <a:latin typeface="Comic Sans MS"/>
                <a:cs typeface="Comic Sans MS"/>
              </a:rPr>
              <a:t>c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y</a:t>
            </a:r>
            <a:r>
              <a:rPr dirty="0" sz="2800" b="1">
                <a:solidFill>
                  <a:srgbClr val="FFFF00"/>
                </a:solidFill>
                <a:latin typeface="Comic Sans MS"/>
                <a:cs typeface="Comic Sans MS"/>
              </a:rPr>
              <a:t>t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hemi</a:t>
            </a:r>
            <a:r>
              <a:rPr dirty="0" sz="2800" spc="-20" b="1">
                <a:solidFill>
                  <a:srgbClr val="FFFF00"/>
                </a:solidFill>
                <a:latin typeface="Comic Sans MS"/>
                <a:cs typeface="Comic Sans MS"/>
              </a:rPr>
              <a:t>a</a:t>
            </a:r>
            <a:r>
              <a:rPr dirty="0" sz="2800" spc="-5" b="1">
                <a:solidFill>
                  <a:srgbClr val="FFFF00"/>
                </a:solidFill>
                <a:latin typeface="Comic Sans MS"/>
                <a:cs typeface="Comic Sans MS"/>
              </a:rPr>
              <a:t>.</a:t>
            </a:r>
            <a:endParaRPr sz="28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90219" y="440563"/>
            <a:ext cx="1787525" cy="6273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5">
                <a:solidFill>
                  <a:srgbClr val="FFFF00"/>
                </a:solidFill>
              </a:rPr>
              <a:t>Topics:</a:t>
            </a:r>
            <a:endParaRPr sz="4000"/>
          </a:p>
        </p:txBody>
      </p:sp>
      <p:sp>
        <p:nvSpPr>
          <p:cNvPr id="8" name="object 8"/>
          <p:cNvSpPr txBox="1"/>
          <p:nvPr/>
        </p:nvSpPr>
        <p:spPr>
          <a:xfrm>
            <a:off x="329590" y="1912365"/>
            <a:ext cx="7491730" cy="37661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27685" indent="-514984">
              <a:lnSpc>
                <a:spcPct val="100000"/>
              </a:lnSpc>
              <a:buClr>
                <a:srgbClr val="6D9FAF"/>
              </a:buClr>
              <a:buSzPct val="80000"/>
              <a:buAutoNum type="arabicPeriod"/>
              <a:tabLst>
                <a:tab pos="528320" algn="l"/>
              </a:tabLst>
            </a:pP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Essen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tia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3000" spc="-2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element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3000" spc="-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fo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RB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3000" spc="-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for</a:t>
            </a:r>
            <a:r>
              <a:rPr dirty="0" sz="3000" spc="-10" b="1">
                <a:solidFill>
                  <a:srgbClr val="FFFFFF"/>
                </a:solidFill>
                <a:latin typeface="Comic Sans MS"/>
                <a:cs typeface="Comic Sans MS"/>
              </a:rPr>
              <a:t>m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ation</a:t>
            </a:r>
            <a:endParaRPr sz="3000">
              <a:latin typeface="Comic Sans MS"/>
              <a:cs typeface="Comic Sans MS"/>
            </a:endParaRPr>
          </a:p>
          <a:p>
            <a:pPr lvl="1" marL="927100" indent="-494030">
              <a:lnSpc>
                <a:spcPct val="100000"/>
              </a:lnSpc>
              <a:spcBef>
                <a:spcPts val="720"/>
              </a:spcBef>
              <a:buClr>
                <a:srgbClr val="6D9FAF"/>
              </a:buClr>
              <a:buSzPct val="80000"/>
              <a:buFont typeface="Wingdings"/>
              <a:buChar char=""/>
              <a:tabLst>
                <a:tab pos="927735" algn="l"/>
              </a:tabLst>
            </a:pPr>
            <a:r>
              <a:rPr dirty="0" sz="3000" b="1">
                <a:solidFill>
                  <a:srgbClr val="FFFF00"/>
                </a:solidFill>
                <a:latin typeface="Comic Sans MS"/>
                <a:cs typeface="Comic Sans MS"/>
              </a:rPr>
              <a:t>Pr</a:t>
            </a:r>
            <a:r>
              <a:rPr dirty="0" sz="3000" spc="-15" b="1">
                <a:solidFill>
                  <a:srgbClr val="FFFF00"/>
                </a:solidFill>
                <a:latin typeface="Comic Sans MS"/>
                <a:cs typeface="Comic Sans MS"/>
              </a:rPr>
              <a:t>o</a:t>
            </a:r>
            <a:r>
              <a:rPr dirty="0" sz="3000" spc="-5" b="1">
                <a:solidFill>
                  <a:srgbClr val="FFFF00"/>
                </a:solidFill>
                <a:latin typeface="Comic Sans MS"/>
                <a:cs typeface="Comic Sans MS"/>
              </a:rPr>
              <a:t>teins</a:t>
            </a:r>
            <a:endParaRPr sz="3000">
              <a:latin typeface="Comic Sans MS"/>
              <a:cs typeface="Comic Sans MS"/>
            </a:endParaRPr>
          </a:p>
          <a:p>
            <a:pPr lvl="1" marL="927100" indent="-494030">
              <a:lnSpc>
                <a:spcPct val="100000"/>
              </a:lnSpc>
              <a:spcBef>
                <a:spcPts val="720"/>
              </a:spcBef>
              <a:buClr>
                <a:srgbClr val="6D9FAF"/>
              </a:buClr>
              <a:buSzPct val="80000"/>
              <a:buFont typeface="Wingdings"/>
              <a:buChar char=""/>
              <a:tabLst>
                <a:tab pos="927735" algn="l"/>
                <a:tab pos="7010400" algn="l"/>
              </a:tabLst>
            </a:pPr>
            <a:r>
              <a:rPr dirty="0" sz="3000" b="1">
                <a:solidFill>
                  <a:srgbClr val="FFFF00"/>
                </a:solidFill>
                <a:latin typeface="Comic Sans MS"/>
                <a:cs typeface="Comic Sans MS"/>
              </a:rPr>
              <a:t>Vitamins</a:t>
            </a:r>
            <a:r>
              <a:rPr dirty="0" sz="3000" spc="-5" b="1">
                <a:solidFill>
                  <a:srgbClr val="FFFF00"/>
                </a:solidFill>
                <a:latin typeface="Comic Sans MS"/>
                <a:cs typeface="Comic Sans MS"/>
              </a:rPr>
              <a:t>:</a:t>
            </a:r>
            <a:r>
              <a:rPr dirty="0" sz="3000" spc="-3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3000" spc="10" b="1">
                <a:solidFill>
                  <a:srgbClr val="FFFF00"/>
                </a:solidFill>
                <a:latin typeface="Comic Sans MS"/>
                <a:cs typeface="Comic Sans MS"/>
              </a:rPr>
              <a:t>B</a:t>
            </a:r>
            <a:r>
              <a:rPr dirty="0" sz="3000" spc="5" b="1">
                <a:solidFill>
                  <a:srgbClr val="FFFF00"/>
                </a:solidFill>
                <a:latin typeface="Comic Sans MS"/>
                <a:cs typeface="Comic Sans MS"/>
              </a:rPr>
              <a:t>12</a:t>
            </a:r>
            <a:r>
              <a:rPr dirty="0" sz="3000" spc="-5" b="1">
                <a:solidFill>
                  <a:srgbClr val="FFFF00"/>
                </a:solidFill>
                <a:latin typeface="Comic Sans MS"/>
                <a:cs typeface="Comic Sans MS"/>
              </a:rPr>
              <a:t>,</a:t>
            </a:r>
            <a:r>
              <a:rPr dirty="0" sz="3000" spc="-3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3000" spc="-5" b="1">
                <a:solidFill>
                  <a:srgbClr val="FFFF00"/>
                </a:solidFill>
                <a:latin typeface="Comic Sans MS"/>
                <a:cs typeface="Comic Sans MS"/>
              </a:rPr>
              <a:t>Fo</a:t>
            </a:r>
            <a:r>
              <a:rPr dirty="0" sz="3000" spc="-15" b="1">
                <a:solidFill>
                  <a:srgbClr val="FFFF00"/>
                </a:solidFill>
                <a:latin typeface="Comic Sans MS"/>
                <a:cs typeface="Comic Sans MS"/>
              </a:rPr>
              <a:t>l</a:t>
            </a:r>
            <a:r>
              <a:rPr dirty="0" sz="3000" spc="-5" b="1">
                <a:solidFill>
                  <a:srgbClr val="FFFF00"/>
                </a:solidFill>
                <a:latin typeface="Comic Sans MS"/>
                <a:cs typeface="Comic Sans MS"/>
              </a:rPr>
              <a:t>i</a:t>
            </a:r>
            <a:r>
              <a:rPr dirty="0" sz="3000" spc="-5" b="1">
                <a:solidFill>
                  <a:srgbClr val="FFFF00"/>
                </a:solidFill>
                <a:latin typeface="Comic Sans MS"/>
                <a:cs typeface="Comic Sans MS"/>
              </a:rPr>
              <a:t>c</a:t>
            </a:r>
            <a:r>
              <a:rPr dirty="0" sz="3000" spc="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3000" spc="-5" b="1">
                <a:solidFill>
                  <a:srgbClr val="FFFF00"/>
                </a:solidFill>
                <a:latin typeface="Comic Sans MS"/>
                <a:cs typeface="Comic Sans MS"/>
              </a:rPr>
              <a:t>acid,</a:t>
            </a:r>
            <a:r>
              <a:rPr dirty="0" sz="3000" spc="-1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3000" b="1">
                <a:solidFill>
                  <a:srgbClr val="FFFF00"/>
                </a:solidFill>
                <a:latin typeface="Comic Sans MS"/>
                <a:cs typeface="Comic Sans MS"/>
              </a:rPr>
              <a:t>Vit</a:t>
            </a:r>
            <a:r>
              <a:rPr dirty="0" sz="3000" spc="-1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3000" b="1" i="1">
                <a:solidFill>
                  <a:srgbClr val="FFFF00"/>
                </a:solidFill>
                <a:latin typeface="Comic Sans MS"/>
                <a:cs typeface="Comic Sans MS"/>
              </a:rPr>
              <a:t>C	</a:t>
            </a:r>
            <a:r>
              <a:rPr dirty="0" sz="3000" b="1" i="1">
                <a:solidFill>
                  <a:srgbClr val="FFFF00"/>
                </a:solidFill>
                <a:latin typeface="Comic Sans MS"/>
                <a:cs typeface="Comic Sans MS"/>
              </a:rPr>
              <a:t>…)</a:t>
            </a:r>
            <a:endParaRPr sz="3000">
              <a:latin typeface="Comic Sans MS"/>
              <a:cs typeface="Comic Sans MS"/>
            </a:endParaRPr>
          </a:p>
          <a:p>
            <a:pPr lvl="1" marL="927100" indent="-494030">
              <a:lnSpc>
                <a:spcPct val="100000"/>
              </a:lnSpc>
              <a:spcBef>
                <a:spcPts val="720"/>
              </a:spcBef>
              <a:buClr>
                <a:srgbClr val="6D9FAF"/>
              </a:buClr>
              <a:buSzPct val="80000"/>
              <a:buFont typeface="Wingdings"/>
              <a:buChar char=""/>
              <a:tabLst>
                <a:tab pos="927735" algn="l"/>
              </a:tabLst>
            </a:pPr>
            <a:r>
              <a:rPr dirty="0" sz="3000" spc="-5" b="1">
                <a:solidFill>
                  <a:srgbClr val="FFFF00"/>
                </a:solidFill>
                <a:latin typeface="Comic Sans MS"/>
                <a:cs typeface="Comic Sans MS"/>
              </a:rPr>
              <a:t>Iro</a:t>
            </a:r>
            <a:r>
              <a:rPr dirty="0" sz="3000" b="1">
                <a:solidFill>
                  <a:srgbClr val="FFFF00"/>
                </a:solidFill>
                <a:latin typeface="Comic Sans MS"/>
                <a:cs typeface="Comic Sans MS"/>
              </a:rPr>
              <a:t>n</a:t>
            </a:r>
            <a:r>
              <a:rPr dirty="0" sz="3000" spc="-1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000">
                <a:solidFill>
                  <a:srgbClr val="FFFF00"/>
                </a:solidFill>
                <a:latin typeface="Comic Sans MS"/>
                <a:cs typeface="Comic Sans MS"/>
              </a:rPr>
              <a:t>M</a:t>
            </a:r>
            <a:r>
              <a:rPr dirty="0" sz="2000" spc="-15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r>
              <a:rPr dirty="0" sz="2000" spc="-5">
                <a:solidFill>
                  <a:srgbClr val="FFFF00"/>
                </a:solidFill>
                <a:latin typeface="Comic Sans MS"/>
                <a:cs typeface="Comic Sans MS"/>
              </a:rPr>
              <a:t>tabolis</a:t>
            </a:r>
            <a:r>
              <a:rPr dirty="0" sz="2000" spc="5">
                <a:solidFill>
                  <a:srgbClr val="FFFF00"/>
                </a:solidFill>
                <a:latin typeface="Comic Sans MS"/>
                <a:cs typeface="Comic Sans MS"/>
              </a:rPr>
              <a:t>m</a:t>
            </a:r>
            <a:r>
              <a:rPr dirty="0" sz="3000" spc="-5" b="1">
                <a:solidFill>
                  <a:srgbClr val="FFFF00"/>
                </a:solidFill>
                <a:latin typeface="Comic Sans MS"/>
                <a:cs typeface="Comic Sans MS"/>
              </a:rPr>
              <a:t>.</a:t>
            </a:r>
            <a:endParaRPr sz="3000">
              <a:latin typeface="Comic Sans MS"/>
              <a:cs typeface="Comic Sans MS"/>
            </a:endParaRPr>
          </a:p>
          <a:p>
            <a:pPr marL="546100" indent="-533400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546100" algn="l"/>
              </a:tabLst>
            </a:pP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An</a:t>
            </a:r>
            <a:r>
              <a:rPr dirty="0" sz="3000" spc="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mia</a:t>
            </a:r>
            <a:endParaRPr sz="3000">
              <a:latin typeface="Comic Sans MS"/>
              <a:cs typeface="Comic Sans MS"/>
            </a:endParaRPr>
          </a:p>
          <a:p>
            <a:pPr marL="573405" indent="-560705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574040" algn="l"/>
              </a:tabLst>
            </a:pP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P</a:t>
            </a:r>
            <a:r>
              <a:rPr dirty="0" sz="3000" spc="-15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3000" spc="-15" b="1">
                <a:solidFill>
                  <a:srgbClr val="FFFFFF"/>
                </a:solidFill>
                <a:latin typeface="Comic Sans MS"/>
                <a:cs typeface="Comic Sans MS"/>
              </a:rPr>
              <a:t>y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3000" spc="-15" b="1">
                <a:solidFill>
                  <a:srgbClr val="FFFFFF"/>
                </a:solidFill>
                <a:latin typeface="Comic Sans MS"/>
                <a:cs typeface="Comic Sans MS"/>
              </a:rPr>
              <a:t>y</a:t>
            </a:r>
            <a:r>
              <a:rPr dirty="0" sz="3000" spc="-10" b="1">
                <a:solidFill>
                  <a:srgbClr val="FFFFFF"/>
                </a:solidFill>
                <a:latin typeface="Comic Sans MS"/>
                <a:cs typeface="Comic Sans MS"/>
              </a:rPr>
              <a:t>themia</a:t>
            </a:r>
            <a:endParaRPr sz="3000">
              <a:latin typeface="Comic Sans MS"/>
              <a:cs typeface="Comic Sans MS"/>
            </a:endParaRPr>
          </a:p>
          <a:p>
            <a:pPr marL="573405" indent="-560705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574040" algn="l"/>
              </a:tabLst>
            </a:pP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Structur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30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&amp;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function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3000" spc="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omic Sans MS"/>
                <a:cs typeface="Comic Sans MS"/>
              </a:rPr>
              <a:t>of</a:t>
            </a:r>
            <a:r>
              <a:rPr dirty="0" sz="3000" spc="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3000" spc="-5" b="1">
                <a:solidFill>
                  <a:srgbClr val="FFFFFF"/>
                </a:solidFill>
                <a:latin typeface="Comic Sans MS"/>
                <a:cs typeface="Comic Sans MS"/>
              </a:rPr>
              <a:t>Hb</a:t>
            </a:r>
            <a:endParaRPr sz="30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8176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u="heavy">
                <a:solidFill>
                  <a:srgbClr val="FFFF00"/>
                </a:solidFill>
              </a:rPr>
              <a:t>Essent</a:t>
            </a:r>
            <a:r>
              <a:rPr dirty="0" sz="3200" spc="-5" u="heavy">
                <a:solidFill>
                  <a:srgbClr val="FFFF00"/>
                </a:solidFill>
              </a:rPr>
              <a:t>ia</a:t>
            </a:r>
            <a:r>
              <a:rPr dirty="0" sz="3200" u="heavy">
                <a:solidFill>
                  <a:srgbClr val="FFFF00"/>
                </a:solidFill>
              </a:rPr>
              <a:t>l</a:t>
            </a:r>
            <a:r>
              <a:rPr dirty="0" sz="3200" spc="-20" u="heavy">
                <a:solidFill>
                  <a:srgbClr val="FFFF00"/>
                </a:solidFill>
              </a:rPr>
              <a:t> </a:t>
            </a:r>
            <a:r>
              <a:rPr dirty="0" sz="3200" spc="-5" u="heavy">
                <a:solidFill>
                  <a:srgbClr val="FFFF00"/>
                </a:solidFill>
              </a:rPr>
              <a:t>elem</a:t>
            </a:r>
            <a:r>
              <a:rPr dirty="0" sz="3200" spc="-10" u="heavy">
                <a:solidFill>
                  <a:srgbClr val="FFFF00"/>
                </a:solidFill>
              </a:rPr>
              <a:t>e</a:t>
            </a:r>
            <a:r>
              <a:rPr dirty="0" sz="3200" spc="-5" u="heavy">
                <a:solidFill>
                  <a:srgbClr val="FFFF00"/>
                </a:solidFill>
              </a:rPr>
              <a:t>n</a:t>
            </a:r>
            <a:r>
              <a:rPr dirty="0" sz="3200" spc="5" u="heavy">
                <a:solidFill>
                  <a:srgbClr val="FFFF00"/>
                </a:solidFill>
              </a:rPr>
              <a:t>t</a:t>
            </a:r>
            <a:r>
              <a:rPr dirty="0" sz="3200" u="heavy">
                <a:solidFill>
                  <a:srgbClr val="FFFF00"/>
                </a:solidFill>
              </a:rPr>
              <a:t>s</a:t>
            </a:r>
            <a:r>
              <a:rPr dirty="0" sz="3200" u="heavy">
                <a:solidFill>
                  <a:srgbClr val="FFFF00"/>
                </a:solidFill>
              </a:rPr>
              <a:t> </a:t>
            </a:r>
            <a:r>
              <a:rPr dirty="0" sz="3200" spc="-5" u="heavy">
                <a:solidFill>
                  <a:srgbClr val="FFFF00"/>
                </a:solidFill>
              </a:rPr>
              <a:t>fo</a:t>
            </a:r>
            <a:r>
              <a:rPr dirty="0" sz="3200" u="heavy">
                <a:solidFill>
                  <a:srgbClr val="FFFF00"/>
                </a:solidFill>
              </a:rPr>
              <a:t>r</a:t>
            </a:r>
            <a:r>
              <a:rPr dirty="0" sz="3200" u="heavy">
                <a:solidFill>
                  <a:srgbClr val="FFFF00"/>
                </a:solidFill>
              </a:rPr>
              <a:t> </a:t>
            </a:r>
            <a:r>
              <a:rPr dirty="0" sz="3200" spc="-5" u="heavy">
                <a:solidFill>
                  <a:srgbClr val="FFFF00"/>
                </a:solidFill>
              </a:rPr>
              <a:t>RBC</a:t>
            </a:r>
            <a:r>
              <a:rPr dirty="0" sz="3200" u="heavy">
                <a:solidFill>
                  <a:srgbClr val="FFFF00"/>
                </a:solidFill>
              </a:rPr>
              <a:t>s</a:t>
            </a:r>
            <a:r>
              <a:rPr dirty="0" sz="3200" spc="-15" u="heavy">
                <a:solidFill>
                  <a:srgbClr val="FFFF00"/>
                </a:solidFill>
              </a:rPr>
              <a:t> </a:t>
            </a:r>
            <a:r>
              <a:rPr dirty="0" sz="3200" spc="-5" u="heavy">
                <a:solidFill>
                  <a:srgbClr val="FFFF00"/>
                </a:solidFill>
              </a:rPr>
              <a:t>formation</a:t>
            </a:r>
            <a:endParaRPr sz="3200"/>
          </a:p>
          <a:p>
            <a:pPr marL="12700">
              <a:lnSpc>
                <a:spcPct val="100000"/>
              </a:lnSpc>
            </a:pPr>
            <a:r>
              <a:rPr dirty="0" sz="3200" u="heavy">
                <a:solidFill>
                  <a:srgbClr val="FFFF00"/>
                </a:solidFill>
              </a:rPr>
              <a:t>an</a:t>
            </a:r>
            <a:r>
              <a:rPr dirty="0" sz="3200" u="heavy">
                <a:solidFill>
                  <a:srgbClr val="FFFF00"/>
                </a:solidFill>
              </a:rPr>
              <a:t>d</a:t>
            </a:r>
            <a:r>
              <a:rPr dirty="0" sz="3200" spc="-30" u="heavy">
                <a:solidFill>
                  <a:srgbClr val="FFFF00"/>
                </a:solidFill>
              </a:rPr>
              <a:t> </a:t>
            </a:r>
            <a:r>
              <a:rPr dirty="0" sz="3200" u="heavy">
                <a:solidFill>
                  <a:srgbClr val="FFFF00"/>
                </a:solidFill>
              </a:rPr>
              <a:t>Mat</a:t>
            </a:r>
            <a:r>
              <a:rPr dirty="0" sz="3200" spc="5" u="heavy">
                <a:solidFill>
                  <a:srgbClr val="FFFF00"/>
                </a:solidFill>
              </a:rPr>
              <a:t>u</a:t>
            </a:r>
            <a:r>
              <a:rPr dirty="0" sz="3200" spc="-5" u="heavy">
                <a:solidFill>
                  <a:srgbClr val="FFFF00"/>
                </a:solidFill>
              </a:rPr>
              <a:t>ration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8834119" y="6644046"/>
            <a:ext cx="9588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z="1000" spc="-5">
                <a:solidFill>
                  <a:srgbClr val="9B9A97"/>
                </a:solidFill>
                <a:latin typeface="Arial"/>
                <a:cs typeface="Arial"/>
              </a:rPr>
              <a:t>5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7244" y="2092579"/>
            <a:ext cx="7451090" cy="33413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1665" marR="1139825" indent="-609600">
              <a:lnSpc>
                <a:spcPts val="2810"/>
              </a:lnSpc>
            </a:pP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Ce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tai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spc="-2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ement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600" spc="-2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are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essentia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600" spc="-3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fo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RBC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formatio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spc="-2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d</a:t>
            </a:r>
            <a:r>
              <a:rPr dirty="0" sz="2600" spc="-2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m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turation:</a:t>
            </a:r>
            <a:endParaRPr sz="26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3200">
              <a:latin typeface="Times New Roman"/>
              <a:cs typeface="Times New Roman"/>
            </a:endParaRPr>
          </a:p>
          <a:p>
            <a:pPr marL="621665" indent="-608965">
              <a:lnSpc>
                <a:spcPct val="100000"/>
              </a:lnSpc>
              <a:buClr>
                <a:srgbClr val="6D9FAF"/>
              </a:buClr>
              <a:buSzPct val="88461"/>
              <a:buAutoNum type="arabicPeriod"/>
              <a:tabLst>
                <a:tab pos="622300" algn="l"/>
              </a:tabLst>
            </a:pP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A</a:t>
            </a:r>
            <a:r>
              <a:rPr dirty="0" sz="2600" spc="5" b="1">
                <a:solidFill>
                  <a:srgbClr val="FFFF00"/>
                </a:solidFill>
                <a:latin typeface="Comic Sans MS"/>
                <a:cs typeface="Comic Sans MS"/>
              </a:rPr>
              <a:t>m</a:t>
            </a: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i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o</a:t>
            </a:r>
            <a:r>
              <a:rPr dirty="0" sz="2600" spc="-5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00"/>
                </a:solidFill>
                <a:latin typeface="Comic Sans MS"/>
                <a:cs typeface="Comic Sans MS"/>
              </a:rPr>
              <a:t>acid</a:t>
            </a:r>
            <a:r>
              <a:rPr dirty="0" sz="2600" spc="5" b="1">
                <a:solidFill>
                  <a:srgbClr val="FFFF00"/>
                </a:solidFill>
                <a:latin typeface="Comic Sans MS"/>
                <a:cs typeface="Comic Sans MS"/>
              </a:rPr>
              <a:t>s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: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200" spc="-10" b="1">
                <a:solidFill>
                  <a:srgbClr val="FFFFFF"/>
                </a:solidFill>
                <a:latin typeface="Comic Sans MS"/>
                <a:cs typeface="Comic Sans MS"/>
              </a:rPr>
              <a:t>formati</a:t>
            </a:r>
            <a:r>
              <a:rPr dirty="0" sz="2200" spc="-15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200" spc="-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200" spc="3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200" spc="-5" b="1">
                <a:solidFill>
                  <a:srgbClr val="FFFFFF"/>
                </a:solidFill>
                <a:latin typeface="Comic Sans MS"/>
                <a:cs typeface="Comic Sans MS"/>
              </a:rPr>
              <a:t>of</a:t>
            </a:r>
            <a:r>
              <a:rPr dirty="0" sz="2200" spc="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200" spc="-10" b="1">
                <a:solidFill>
                  <a:srgbClr val="FFFF00"/>
                </a:solidFill>
                <a:latin typeface="Comic Sans MS"/>
                <a:cs typeface="Comic Sans MS"/>
              </a:rPr>
              <a:t>g</a:t>
            </a:r>
            <a:r>
              <a:rPr dirty="0" sz="2200" spc="-5" b="1">
                <a:solidFill>
                  <a:srgbClr val="FFFF00"/>
                </a:solidFill>
                <a:latin typeface="Comic Sans MS"/>
                <a:cs typeface="Comic Sans MS"/>
              </a:rPr>
              <a:t>lobin</a:t>
            </a:r>
            <a:r>
              <a:rPr dirty="0" sz="2200" spc="-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200" spc="-10" b="1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dirty="0" sz="2200" spc="-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2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200" spc="-5" b="1">
                <a:solidFill>
                  <a:srgbClr val="FFFFFF"/>
                </a:solidFill>
                <a:latin typeface="Comic Sans MS"/>
                <a:cs typeface="Comic Sans MS"/>
              </a:rPr>
              <a:t>haem</a:t>
            </a:r>
            <a:r>
              <a:rPr dirty="0" sz="2200" spc="-10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200" spc="-5" b="1">
                <a:solidFill>
                  <a:srgbClr val="FFFF00"/>
                </a:solidFill>
                <a:latin typeface="Comic Sans MS"/>
                <a:cs typeface="Comic Sans MS"/>
              </a:rPr>
              <a:t>gl</a:t>
            </a:r>
            <a:r>
              <a:rPr dirty="0" sz="2200" spc="-15" b="1">
                <a:solidFill>
                  <a:srgbClr val="FFFF00"/>
                </a:solidFill>
                <a:latin typeface="Comic Sans MS"/>
                <a:cs typeface="Comic Sans MS"/>
              </a:rPr>
              <a:t>o</a:t>
            </a:r>
            <a:r>
              <a:rPr dirty="0" sz="2200" spc="-10" b="1">
                <a:solidFill>
                  <a:srgbClr val="FFFF00"/>
                </a:solidFill>
                <a:latin typeface="Comic Sans MS"/>
                <a:cs typeface="Comic Sans MS"/>
              </a:rPr>
              <a:t>bin</a:t>
            </a:r>
            <a:endParaRPr sz="2200">
              <a:latin typeface="Comic Sans MS"/>
              <a:cs typeface="Comic Sans MS"/>
            </a:endParaRPr>
          </a:p>
          <a:p>
            <a:pPr lvl="1" marL="1078865" indent="-609600">
              <a:lnSpc>
                <a:spcPct val="100000"/>
              </a:lnSpc>
              <a:spcBef>
                <a:spcPts val="325"/>
              </a:spcBef>
              <a:buClr>
                <a:srgbClr val="CCAE09"/>
              </a:buClr>
              <a:buSzPct val="84615"/>
              <a:buFont typeface="Comic Sans MS"/>
              <a:buChar char="–"/>
              <a:tabLst>
                <a:tab pos="1079500" algn="l"/>
                <a:tab pos="5545455" algn="l"/>
              </a:tabLst>
            </a:pP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sever</a:t>
            </a:r>
            <a:r>
              <a:rPr dirty="0" sz="2600" spc="-4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prot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d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ficienc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y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Symbol"/>
                <a:cs typeface="Symbol"/>
              </a:rPr>
              <a:t></a:t>
            </a:r>
            <a:r>
              <a:rPr dirty="0" sz="26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aemi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endParaRPr sz="2600">
              <a:latin typeface="Comic Sans MS"/>
              <a:cs typeface="Comic Sans MS"/>
            </a:endParaRPr>
          </a:p>
          <a:p>
            <a:pPr lvl="1">
              <a:lnSpc>
                <a:spcPct val="100000"/>
              </a:lnSpc>
              <a:spcBef>
                <a:spcPts val="55"/>
              </a:spcBef>
              <a:buClr>
                <a:srgbClr val="CCAE09"/>
              </a:buClr>
              <a:buFont typeface="Comic Sans MS"/>
              <a:buChar char="–"/>
            </a:pPr>
            <a:endParaRPr sz="3200">
              <a:latin typeface="Times New Roman"/>
              <a:cs typeface="Times New Roman"/>
            </a:endParaRPr>
          </a:p>
          <a:p>
            <a:pPr marL="621665" indent="-608965">
              <a:lnSpc>
                <a:spcPct val="100000"/>
              </a:lnSpc>
              <a:buClr>
                <a:srgbClr val="6D9FAF"/>
              </a:buClr>
              <a:buSzPct val="88461"/>
              <a:buAutoNum type="arabicPeriod"/>
              <a:tabLst>
                <a:tab pos="622300" algn="l"/>
              </a:tabLst>
            </a:pPr>
            <a:r>
              <a:rPr dirty="0" sz="2600" spc="-5" b="1">
                <a:solidFill>
                  <a:srgbClr val="FFFF00"/>
                </a:solidFill>
                <a:latin typeface="Comic Sans MS"/>
                <a:cs typeface="Comic Sans MS"/>
              </a:rPr>
              <a:t>Iro</a:t>
            </a:r>
            <a:r>
              <a:rPr dirty="0" sz="2600" spc="5" b="1">
                <a:solidFill>
                  <a:srgbClr val="FFFF00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:</a:t>
            </a:r>
            <a:r>
              <a:rPr dirty="0" sz="2600" spc="-4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5" b="1">
                <a:solidFill>
                  <a:srgbClr val="FFFFFF"/>
                </a:solidFill>
                <a:latin typeface="Comic Sans MS"/>
                <a:cs typeface="Comic Sans MS"/>
              </a:rPr>
              <a:t>formatio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spc="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spc="-10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f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haemog</a:t>
            </a:r>
            <a:r>
              <a:rPr dirty="0" sz="2600" spc="-15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obin</a:t>
            </a:r>
            <a:endParaRPr sz="2600">
              <a:latin typeface="Comic Sans MS"/>
              <a:cs typeface="Comic Sans MS"/>
            </a:endParaRPr>
          </a:p>
          <a:p>
            <a:pPr lvl="1" marL="1078865" indent="-609600">
              <a:lnSpc>
                <a:spcPct val="100000"/>
              </a:lnSpc>
              <a:spcBef>
                <a:spcPts val="325"/>
              </a:spcBef>
              <a:buClr>
                <a:srgbClr val="CCAE09"/>
              </a:buClr>
              <a:buSzPct val="84615"/>
              <a:buFont typeface="Comic Sans MS"/>
              <a:buChar char="–"/>
              <a:tabLst>
                <a:tab pos="1079500" algn="l"/>
                <a:tab pos="3342640" algn="l"/>
              </a:tabLst>
            </a:pP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Deficiency</a:t>
            </a:r>
            <a:r>
              <a:rPr dirty="0" sz="2600" spc="-6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600" b="1">
                <a:solidFill>
                  <a:srgbClr val="FFFFFF"/>
                </a:solidFill>
                <a:latin typeface="Symbol"/>
                <a:cs typeface="Symbol"/>
              </a:rPr>
              <a:t></a:t>
            </a:r>
            <a:r>
              <a:rPr dirty="0" sz="26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600" spc="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aemi</a:t>
            </a:r>
            <a:r>
              <a:rPr dirty="0" sz="2600" b="1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endParaRPr sz="26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105400" y="152400"/>
            <a:ext cx="3798824" cy="3581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98450" y="2598737"/>
            <a:ext cx="4654550" cy="3975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8819" y="202184"/>
            <a:ext cx="7136765" cy="44259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Essen</a:t>
            </a:r>
            <a:r>
              <a:rPr dirty="0" sz="2800" spc="-10" b="0">
                <a:solidFill>
                  <a:srgbClr val="FFFFFF"/>
                </a:solidFill>
                <a:latin typeface="Comic Sans MS"/>
                <a:cs typeface="Comic Sans MS"/>
              </a:rPr>
              <a:t>tia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800" spc="20" b="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el</a:t>
            </a:r>
            <a:r>
              <a:rPr dirty="0" sz="2800" spc="0" b="0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me</a:t>
            </a:r>
            <a:r>
              <a:rPr dirty="0" sz="2800" b="0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800" spc="-10" b="0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800" spc="15" b="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Comic Sans MS"/>
                <a:cs typeface="Comic Sans MS"/>
              </a:rPr>
              <a:t>fo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800" spc="20" b="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Comic Sans MS"/>
                <a:cs typeface="Comic Sans MS"/>
              </a:rPr>
              <a:t>RBC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800" spc="30" b="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Comic Sans MS"/>
                <a:cs typeface="Comic Sans MS"/>
              </a:rPr>
              <a:t>fo</a:t>
            </a:r>
            <a:r>
              <a:rPr dirty="0" sz="2800" b="0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mati</a:t>
            </a:r>
            <a:r>
              <a:rPr dirty="0" sz="2800" b="0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800" spc="25" b="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800" spc="-5" b="0">
                <a:solidFill>
                  <a:srgbClr val="FFFFFF"/>
                </a:solidFill>
                <a:latin typeface="Comic Sans MS"/>
                <a:cs typeface="Comic Sans MS"/>
              </a:rPr>
              <a:t>and</a:t>
            </a:r>
            <a:endParaRPr sz="2800">
              <a:latin typeface="Comic Sans MS"/>
              <a:cs typeface="Comic Sans MS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95250">
              <a:lnSpc>
                <a:spcPts val="1105"/>
              </a:lnSpc>
            </a:pPr>
            <a:fld id="{81D60167-4931-47E6-BA6A-407CBD079E47}" type="slidenum">
              <a:rPr dirty="0" spc="-5"/>
              <a:t>7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18819" y="629158"/>
            <a:ext cx="1866264" cy="442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FFFFFF"/>
                </a:solidFill>
                <a:latin typeface="Comic Sans MS"/>
                <a:cs typeface="Comic Sans MS"/>
              </a:rPr>
              <a:t>Ma</a:t>
            </a:r>
            <a:r>
              <a:rPr dirty="0" sz="2800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dirty="0" sz="2800" spc="-5">
                <a:solidFill>
                  <a:srgbClr val="FFFFFF"/>
                </a:solidFill>
                <a:latin typeface="Comic Sans MS"/>
                <a:cs typeface="Comic Sans MS"/>
              </a:rPr>
              <a:t>urat</a:t>
            </a:r>
            <a:r>
              <a:rPr dirty="0" sz="2800" spc="-10">
                <a:solidFill>
                  <a:srgbClr val="FFFFFF"/>
                </a:solidFill>
                <a:latin typeface="Comic Sans MS"/>
                <a:cs typeface="Comic Sans MS"/>
              </a:rPr>
              <a:t>ion</a:t>
            </a:r>
            <a:endParaRPr sz="2800">
              <a:latin typeface="Comic Sans MS"/>
              <a:cs typeface="Comic Sans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20890" y="756158"/>
            <a:ext cx="509905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140" b="1" i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800" spc="-155" b="1" i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800" spc="-105" b="1" i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800" spc="-50" b="1" i="1">
                <a:solidFill>
                  <a:srgbClr val="FFFFFF"/>
                </a:solidFill>
                <a:latin typeface="Arial"/>
                <a:cs typeface="Arial"/>
              </a:rPr>
              <a:t>t.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3016" y="1332229"/>
            <a:ext cx="4390390" cy="748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FFFFFF"/>
              </a:buClr>
              <a:buSzPct val="79166"/>
              <a:buAutoNum type="arabicPeriod" startAt="3"/>
              <a:tabLst>
                <a:tab pos="622935" algn="l"/>
              </a:tabLst>
            </a:pP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Vita</a:t>
            </a:r>
            <a:r>
              <a:rPr dirty="0" sz="2400" spc="-15" b="1">
                <a:solidFill>
                  <a:srgbClr val="FFFF00"/>
                </a:solidFill>
                <a:latin typeface="Comic Sans MS"/>
                <a:cs typeface="Comic Sans MS"/>
              </a:rPr>
              <a:t>m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ins:</a:t>
            </a:r>
            <a:endParaRPr sz="2400">
              <a:latin typeface="Comic Sans MS"/>
              <a:cs typeface="Comic Sans MS"/>
            </a:endParaRPr>
          </a:p>
          <a:p>
            <a:pPr lvl="1" marL="1079500" indent="-609600">
              <a:lnSpc>
                <a:spcPct val="100000"/>
              </a:lnSpc>
              <a:buClr>
                <a:srgbClr val="FFFFFF"/>
              </a:buClr>
              <a:buSzPct val="89583"/>
              <a:buFont typeface="Wingdings"/>
              <a:buChar char=""/>
              <a:tabLst>
                <a:tab pos="1080135" algn="l"/>
              </a:tabLst>
            </a:pP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Vit</a:t>
            </a:r>
            <a:r>
              <a:rPr dirty="0" sz="2400" spc="-2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B1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2</a:t>
            </a:r>
            <a:r>
              <a:rPr dirty="0" sz="2400" spc="-1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and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Folic</a:t>
            </a:r>
            <a:r>
              <a:rPr dirty="0" sz="2400" spc="1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acid</a:t>
            </a:r>
            <a:endParaRPr sz="2400">
              <a:latin typeface="Comic Sans MS"/>
              <a:cs typeface="Comic Sans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77670" y="2104263"/>
            <a:ext cx="156210" cy="5746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○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○</a:t>
            </a:r>
            <a:endParaRPr sz="1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20520" y="2066163"/>
            <a:ext cx="6722109" cy="1282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78865" marR="2381250">
              <a:lnSpc>
                <a:spcPct val="100000"/>
              </a:lnSpc>
            </a:pP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Synt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h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000" spc="-3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of</a:t>
            </a:r>
            <a:r>
              <a:rPr dirty="0" sz="2000" spc="-3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nucleoprotein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Defic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ienc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y</a:t>
            </a:r>
            <a:r>
              <a:rPr dirty="0" sz="2000" spc="-7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Symbol"/>
                <a:cs typeface="Symbol"/>
              </a:rPr>
              <a:t>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an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mia</a:t>
            </a:r>
            <a:endParaRPr sz="2000">
              <a:latin typeface="Comic Sans MS"/>
              <a:cs typeface="Comic Sans MS"/>
            </a:endParaRPr>
          </a:p>
          <a:p>
            <a:pPr marL="621665" indent="-608965">
              <a:lnSpc>
                <a:spcPts val="2575"/>
              </a:lnSpc>
              <a:buClr>
                <a:srgbClr val="FFFFFF"/>
              </a:buClr>
              <a:buSzPct val="89583"/>
              <a:buFont typeface="Wingdings"/>
              <a:buChar char=""/>
              <a:tabLst>
                <a:tab pos="622300" algn="l"/>
              </a:tabLst>
            </a:pP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Ot</a:t>
            </a:r>
            <a:r>
              <a:rPr dirty="0" sz="2400" spc="5" b="1">
                <a:solidFill>
                  <a:srgbClr val="FFFF00"/>
                </a:solidFill>
                <a:latin typeface="Comic Sans MS"/>
                <a:cs typeface="Comic Sans MS"/>
              </a:rPr>
              <a:t>h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r</a:t>
            </a:r>
            <a:r>
              <a:rPr dirty="0" sz="2400" spc="-4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:Vit</a:t>
            </a:r>
            <a:r>
              <a:rPr dirty="0" sz="2400" spc="-1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B6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,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Riboflavin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,</a:t>
            </a:r>
            <a:r>
              <a:rPr dirty="0" sz="2400" spc="1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ni</a:t>
            </a:r>
            <a:r>
              <a:rPr dirty="0" sz="2400" spc="5" b="1">
                <a:solidFill>
                  <a:srgbClr val="FFFF00"/>
                </a:solidFill>
                <a:latin typeface="Comic Sans MS"/>
                <a:cs typeface="Comic Sans MS"/>
              </a:rPr>
              <a:t>c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otinic</a:t>
            </a:r>
            <a:r>
              <a:rPr dirty="0" sz="2400" spc="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acid,</a:t>
            </a:r>
            <a:endParaRPr sz="2400">
              <a:latin typeface="Comic Sans MS"/>
              <a:cs typeface="Comic Sans MS"/>
            </a:endParaRPr>
          </a:p>
          <a:p>
            <a:pPr marL="621665">
              <a:lnSpc>
                <a:spcPts val="2595"/>
              </a:lnSpc>
            </a:pP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biotin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,</a:t>
            </a:r>
            <a:r>
              <a:rPr dirty="0" sz="2400" spc="-2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Vit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C,</a:t>
            </a:r>
            <a:r>
              <a:rPr dirty="0" sz="2400" spc="-1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Vit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endParaRPr sz="2400">
              <a:latin typeface="Comic Sans MS"/>
              <a:cs typeface="Comic Sans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20520" y="4030345"/>
            <a:ext cx="152400" cy="2876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465">
                <a:solidFill>
                  <a:srgbClr val="FFFFFF"/>
                </a:solidFill>
                <a:latin typeface="Wingdings"/>
                <a:cs typeface="Wingdings"/>
              </a:rPr>
              <a:t>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3016" y="3637153"/>
            <a:ext cx="5109210" cy="6883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dirty="0" sz="1900" spc="10" b="1">
                <a:solidFill>
                  <a:srgbClr val="FFFFFF"/>
                </a:solidFill>
                <a:latin typeface="Comic Sans MS"/>
                <a:cs typeface="Comic Sans MS"/>
              </a:rPr>
              <a:t>4.</a:t>
            </a:r>
            <a:r>
              <a:rPr dirty="0" sz="1900" spc="10" b="1">
                <a:solidFill>
                  <a:srgbClr val="FFFFFF"/>
                </a:solidFill>
                <a:latin typeface="Comic Sans MS"/>
                <a:cs typeface="Comic Sans MS"/>
              </a:rPr>
              <a:t>	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Es</a:t>
            </a:r>
            <a:r>
              <a:rPr dirty="0" sz="2400" spc="-15" b="1">
                <a:solidFill>
                  <a:srgbClr val="FFFF00"/>
                </a:solidFill>
                <a:latin typeface="Comic Sans MS"/>
                <a:cs typeface="Comic Sans MS"/>
              </a:rPr>
              <a:t>s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n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tia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l</a:t>
            </a:r>
            <a:r>
              <a:rPr dirty="0" sz="2400" spc="-10" b="1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el</a:t>
            </a:r>
            <a:r>
              <a:rPr dirty="0" sz="2400" spc="5" b="1">
                <a:solidFill>
                  <a:srgbClr val="FFFF00"/>
                </a:solidFill>
                <a:latin typeface="Comic Sans MS"/>
                <a:cs typeface="Comic Sans MS"/>
              </a:rPr>
              <a:t>e</a:t>
            </a:r>
            <a:r>
              <a:rPr dirty="0" sz="2400" b="1">
                <a:solidFill>
                  <a:srgbClr val="FFFF00"/>
                </a:solidFill>
                <a:latin typeface="Comic Sans MS"/>
                <a:cs typeface="Comic Sans MS"/>
              </a:rPr>
              <a:t>ments</a:t>
            </a:r>
            <a:endParaRPr sz="2400">
              <a:latin typeface="Comic Sans MS"/>
              <a:cs typeface="Comic Sans MS"/>
            </a:endParaRPr>
          </a:p>
          <a:p>
            <a:pPr marL="1079500">
              <a:lnSpc>
                <a:spcPct val="100000"/>
              </a:lnSpc>
              <a:spcBef>
                <a:spcPts val="15"/>
              </a:spcBef>
            </a:pP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Co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p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p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,</a:t>
            </a:r>
            <a:r>
              <a:rPr dirty="0" sz="20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Cobalt,</a:t>
            </a:r>
            <a:r>
              <a:rPr dirty="0" sz="2000" spc="-3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zinc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,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manga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se</a:t>
            </a:r>
            <a:endParaRPr sz="2000">
              <a:latin typeface="Comic Sans MS"/>
              <a:cs typeface="Comic Sans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20520" y="5006085"/>
            <a:ext cx="152400" cy="5924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465">
                <a:solidFill>
                  <a:srgbClr val="FFFFFF"/>
                </a:solidFill>
                <a:latin typeface="Wingdings"/>
                <a:cs typeface="Wingdings"/>
              </a:rPr>
              <a:t></a:t>
            </a:r>
            <a:endParaRPr sz="18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800" spc="-465">
                <a:solidFill>
                  <a:srgbClr val="FFFFFF"/>
                </a:solidFill>
                <a:latin typeface="Wingdings"/>
                <a:cs typeface="Wingdings"/>
              </a:rPr>
              <a:t>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3016" y="4612894"/>
            <a:ext cx="7085965" cy="9931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dirty="0" sz="1900" spc="10" b="1">
                <a:solidFill>
                  <a:srgbClr val="FFFFFF"/>
                </a:solidFill>
                <a:latin typeface="Comic Sans MS"/>
                <a:cs typeface="Comic Sans MS"/>
              </a:rPr>
              <a:t>5.</a:t>
            </a:r>
            <a:r>
              <a:rPr dirty="0" sz="1900" spc="10" b="1">
                <a:solidFill>
                  <a:srgbClr val="FFFFFF"/>
                </a:solidFill>
                <a:latin typeface="Comic Sans MS"/>
                <a:cs typeface="Comic Sans MS"/>
              </a:rPr>
              <a:t>	</a:t>
            </a:r>
            <a:r>
              <a:rPr dirty="0" sz="2400" spc="-5" b="1">
                <a:solidFill>
                  <a:srgbClr val="FFFF00"/>
                </a:solidFill>
                <a:latin typeface="Comic Sans MS"/>
                <a:cs typeface="Comic Sans MS"/>
              </a:rPr>
              <a:t>Hormones</a:t>
            </a:r>
            <a:endParaRPr sz="2400">
              <a:latin typeface="Comic Sans MS"/>
              <a:cs typeface="Comic Sans MS"/>
            </a:endParaRPr>
          </a:p>
          <a:p>
            <a:pPr marL="1079500" marR="5080">
              <a:lnSpc>
                <a:spcPct val="100000"/>
              </a:lnSpc>
              <a:spcBef>
                <a:spcPts val="15"/>
              </a:spcBef>
            </a:pP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And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ogen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,</a:t>
            </a:r>
            <a:r>
              <a:rPr dirty="0" sz="20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h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y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oid,</a:t>
            </a:r>
            <a:r>
              <a:rPr dirty="0" sz="2000" spc="-3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cort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iso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0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&amp;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growth</a:t>
            </a:r>
            <a:r>
              <a:rPr dirty="0" sz="2000" spc="-3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h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ormones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 Defic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ienci</a:t>
            </a:r>
            <a:r>
              <a:rPr dirty="0" sz="2000" spc="-15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dirty="0" sz="2000" spc="-6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of</a:t>
            </a:r>
            <a:r>
              <a:rPr dirty="0" sz="2000" spc="-1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any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spc="-2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r</a:t>
            </a:r>
            <a:r>
              <a:rPr dirty="0" sz="2000" spc="-10" b="1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sults</a:t>
            </a:r>
            <a:r>
              <a:rPr dirty="0" sz="2000" spc="-20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000" spc="-5" b="1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omic Sans MS"/>
                <a:cs typeface="Comic Sans MS"/>
              </a:rPr>
              <a:t>anaemia</a:t>
            </a:r>
            <a:endParaRPr sz="20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2619" y="208026"/>
            <a:ext cx="7552055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spc="60" b="1">
                <a:solidFill>
                  <a:srgbClr val="FFFF00"/>
                </a:solidFill>
                <a:latin typeface="Arial Black"/>
                <a:cs typeface="Arial Black"/>
              </a:rPr>
              <a:t>V</a:t>
            </a:r>
            <a:r>
              <a:rPr dirty="0" sz="4400" b="1">
                <a:solidFill>
                  <a:srgbClr val="FFFF00"/>
                </a:solidFill>
                <a:latin typeface="Arial Black"/>
                <a:cs typeface="Arial Black"/>
              </a:rPr>
              <a:t>itam</a:t>
            </a:r>
            <a:r>
              <a:rPr dirty="0" sz="4400" spc="-15" b="1">
                <a:solidFill>
                  <a:srgbClr val="FFFF00"/>
                </a:solidFill>
                <a:latin typeface="Arial Black"/>
                <a:cs typeface="Arial Black"/>
              </a:rPr>
              <a:t>i</a:t>
            </a:r>
            <a:r>
              <a:rPr dirty="0" sz="4400" b="1">
                <a:solidFill>
                  <a:srgbClr val="FFFF00"/>
                </a:solidFill>
                <a:latin typeface="Arial Black"/>
                <a:cs typeface="Arial Black"/>
              </a:rPr>
              <a:t>n</a:t>
            </a:r>
            <a:r>
              <a:rPr dirty="0" sz="4400" spc="-95" b="1">
                <a:solidFill>
                  <a:srgbClr val="FFFF00"/>
                </a:solidFill>
                <a:latin typeface="Arial Black"/>
                <a:cs typeface="Arial Black"/>
              </a:rPr>
              <a:t> </a:t>
            </a:r>
            <a:r>
              <a:rPr dirty="0" sz="4400" spc="-10" b="1">
                <a:solidFill>
                  <a:srgbClr val="FFFF00"/>
                </a:solidFill>
                <a:latin typeface="Arial Black"/>
                <a:cs typeface="Arial Black"/>
              </a:rPr>
              <a:t>B</a:t>
            </a:r>
            <a:r>
              <a:rPr dirty="0" sz="4400" b="1">
                <a:solidFill>
                  <a:srgbClr val="FFFF00"/>
                </a:solidFill>
                <a:latin typeface="Arial Black"/>
                <a:cs typeface="Arial Black"/>
              </a:rPr>
              <a:t>12</a:t>
            </a:r>
            <a:r>
              <a:rPr dirty="0" sz="4400" spc="-85" b="1">
                <a:solidFill>
                  <a:srgbClr val="FFFF00"/>
                </a:solidFill>
                <a:latin typeface="Arial Black"/>
                <a:cs typeface="Arial Black"/>
              </a:rPr>
              <a:t> </a:t>
            </a:r>
            <a:r>
              <a:rPr dirty="0" sz="4400" spc="5" b="1">
                <a:solidFill>
                  <a:srgbClr val="FFFF00"/>
                </a:solidFill>
                <a:latin typeface="Arial Black"/>
                <a:cs typeface="Arial Black"/>
              </a:rPr>
              <a:t>&amp;</a:t>
            </a:r>
            <a:r>
              <a:rPr dirty="0" sz="4400" spc="-90" b="1">
                <a:solidFill>
                  <a:srgbClr val="FFFF00"/>
                </a:solidFill>
                <a:latin typeface="Arial Black"/>
                <a:cs typeface="Arial Black"/>
              </a:rPr>
              <a:t> </a:t>
            </a:r>
            <a:r>
              <a:rPr dirty="0" sz="4400" spc="-155" b="1">
                <a:solidFill>
                  <a:srgbClr val="FFFF00"/>
                </a:solidFill>
                <a:latin typeface="Arial Black"/>
                <a:cs typeface="Arial Black"/>
              </a:rPr>
              <a:t>F</a:t>
            </a:r>
            <a:r>
              <a:rPr dirty="0" sz="4400" b="1">
                <a:solidFill>
                  <a:srgbClr val="FFFF00"/>
                </a:solidFill>
                <a:latin typeface="Arial Black"/>
                <a:cs typeface="Arial Black"/>
              </a:rPr>
              <a:t>olic</a:t>
            </a:r>
            <a:r>
              <a:rPr dirty="0" sz="4400" spc="-90" b="1">
                <a:solidFill>
                  <a:srgbClr val="FFFF00"/>
                </a:solidFill>
                <a:latin typeface="Arial Black"/>
                <a:cs typeface="Arial Black"/>
              </a:rPr>
              <a:t> </a:t>
            </a:r>
            <a:r>
              <a:rPr dirty="0" sz="4400" b="1">
                <a:solidFill>
                  <a:srgbClr val="FFFF00"/>
                </a:solidFill>
                <a:latin typeface="Arial Black"/>
                <a:cs typeface="Arial Black"/>
              </a:rPr>
              <a:t>acid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4916" y="1333754"/>
            <a:ext cx="7527925" cy="41808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94970" marR="5080" indent="-382270">
              <a:lnSpc>
                <a:spcPct val="80000"/>
              </a:lnSpc>
              <a:buClr>
                <a:srgbClr val="6D9FAF"/>
              </a:buClr>
              <a:buSzPct val="79166"/>
              <a:buFont typeface="Wingdings"/>
              <a:buChar char=""/>
              <a:tabLst>
                <a:tab pos="39560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ant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dirty="0" sz="24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nthes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4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inal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ma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ura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ion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of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RBC.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6D9FAF"/>
              </a:buClr>
              <a:buFont typeface="Wingdings"/>
              <a:buChar char=""/>
            </a:pPr>
            <a:endParaRPr sz="2950">
              <a:latin typeface="Times New Roman"/>
              <a:cs typeface="Times New Roman"/>
            </a:endParaRPr>
          </a:p>
          <a:p>
            <a:pPr marL="394970" marR="1009015" indent="-382270">
              <a:lnSpc>
                <a:spcPts val="2300"/>
              </a:lnSpc>
              <a:buClr>
                <a:srgbClr val="6D9FAF"/>
              </a:buClr>
              <a:buSzPct val="79166"/>
              <a:buFont typeface="Wingdings"/>
              <a:buChar char=""/>
              <a:tabLst>
                <a:tab pos="39560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Dietary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source:</a:t>
            </a:r>
            <a:r>
              <a:rPr dirty="0" sz="24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mea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, milk,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dirty="0" sz="2400" spc="-13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fa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green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vegetab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es.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7"/>
              </a:spcBef>
              <a:buClr>
                <a:srgbClr val="6D9FAF"/>
              </a:buClr>
              <a:buFont typeface="Wingdings"/>
              <a:buChar char=""/>
            </a:pPr>
            <a:endParaRPr sz="2500">
              <a:latin typeface="Times New Roman"/>
              <a:cs typeface="Times New Roman"/>
            </a:endParaRPr>
          </a:p>
          <a:p>
            <a:pPr marL="394970" indent="-382270">
              <a:lnSpc>
                <a:spcPct val="100000"/>
              </a:lnSpc>
              <a:buClr>
                <a:srgbClr val="6D9FAF"/>
              </a:buClr>
              <a:buSzPct val="79166"/>
              <a:buFont typeface="Wingdings"/>
              <a:buChar char=""/>
              <a:tabLst>
                <a:tab pos="39560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Defic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ency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leads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to:</a:t>
            </a:r>
            <a:endParaRPr sz="2400">
              <a:latin typeface="Arial"/>
              <a:cs typeface="Arial"/>
            </a:endParaRPr>
          </a:p>
          <a:p>
            <a:pPr lvl="1" marL="698500" indent="-273050">
              <a:lnSpc>
                <a:spcPct val="100000"/>
              </a:lnSpc>
              <a:buClr>
                <a:srgbClr val="6D9FAF"/>
              </a:buClr>
              <a:buSzPct val="89583"/>
              <a:buFont typeface="Wingdings"/>
              <a:buChar char=""/>
              <a:tabLst>
                <a:tab pos="69913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Fai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ure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of nuclear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ma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ura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ion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&amp; div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sion</a:t>
            </a:r>
            <a:endParaRPr sz="2400">
              <a:latin typeface="Arial"/>
              <a:cs typeface="Arial"/>
            </a:endParaRPr>
          </a:p>
          <a:p>
            <a:pPr lvl="1" marL="698500" indent="-273050">
              <a:lnSpc>
                <a:spcPct val="100000"/>
              </a:lnSpc>
              <a:buClr>
                <a:srgbClr val="6D9FAF"/>
              </a:buClr>
              <a:buSzPct val="89583"/>
              <a:buFont typeface="Wingdings"/>
              <a:buChar char=""/>
              <a:tabLst>
                <a:tab pos="69913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Abnormal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4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arge</a:t>
            </a:r>
            <a:r>
              <a:rPr dirty="0" sz="2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&amp; oval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hape RBC</a:t>
            </a:r>
            <a:endParaRPr sz="2400">
              <a:latin typeface="Arial"/>
              <a:cs typeface="Arial"/>
            </a:endParaRPr>
          </a:p>
          <a:p>
            <a:pPr lvl="1" marL="698500" indent="-273050">
              <a:lnSpc>
                <a:spcPct val="100000"/>
              </a:lnSpc>
              <a:buClr>
                <a:srgbClr val="6D9FAF"/>
              </a:buClr>
              <a:buSzPct val="89583"/>
              <a:buFont typeface="Wingdings"/>
              <a:buChar char=""/>
              <a:tabLst>
                <a:tab pos="69913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Short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life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span</a:t>
            </a:r>
            <a:endParaRPr sz="2400">
              <a:latin typeface="Arial"/>
              <a:cs typeface="Arial"/>
            </a:endParaRPr>
          </a:p>
          <a:p>
            <a:pPr lvl="1" marL="698500" indent="-273050">
              <a:lnSpc>
                <a:spcPct val="100000"/>
              </a:lnSpc>
              <a:buClr>
                <a:srgbClr val="6D9FAF"/>
              </a:buClr>
              <a:buSzPct val="89583"/>
              <a:buFont typeface="Wingdings"/>
              <a:buChar char=""/>
              <a:tabLst>
                <a:tab pos="699135" algn="l"/>
              </a:tabLst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reduced R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4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count &amp; Hb</a:t>
            </a:r>
            <a:endParaRPr sz="2400">
              <a:latin typeface="Arial"/>
              <a:cs typeface="Arial"/>
            </a:endParaRPr>
          </a:p>
          <a:p>
            <a:pPr lvl="1" marL="698500" indent="-273050">
              <a:lnSpc>
                <a:spcPct val="100000"/>
              </a:lnSpc>
              <a:buClr>
                <a:srgbClr val="6D9FAF"/>
              </a:buClr>
              <a:buSzPct val="89583"/>
              <a:buFont typeface="Wingdings"/>
              <a:buChar char=""/>
              <a:tabLst>
                <a:tab pos="699135" algn="l"/>
              </a:tabLst>
            </a:pP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Macroc</a:t>
            </a:r>
            <a:r>
              <a:rPr dirty="0" sz="2400" spc="-20" b="1">
                <a:solidFill>
                  <a:srgbClr val="FFFF00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c</a:t>
            </a:r>
            <a:r>
              <a:rPr dirty="0" sz="2400" spc="1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(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m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egalob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ast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c)</a:t>
            </a:r>
            <a:r>
              <a:rPr dirty="0" sz="2400" spc="-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anem</a:t>
            </a:r>
            <a:r>
              <a:rPr dirty="0" sz="2400" spc="5" b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FFFF00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010400" y="4114800"/>
            <a:ext cx="1933575" cy="2371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95250">
              <a:lnSpc>
                <a:spcPts val="1105"/>
              </a:lnSpc>
            </a:pPr>
            <a:fld id="{81D60167-4931-47E6-BA6A-407CBD079E47}" type="slidenum">
              <a:rPr dirty="0" spc="-5"/>
              <a:t>7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654295"/>
            <a:ext cx="9144000" cy="220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4751323"/>
            <a:ext cx="9144000" cy="2106930"/>
          </a:xfrm>
          <a:custGeom>
            <a:avLst/>
            <a:gdLst/>
            <a:ahLst/>
            <a:cxnLst/>
            <a:rect l="l" t="t" r="r" b="b"/>
            <a:pathLst>
              <a:path w="9144000" h="2106929">
                <a:moveTo>
                  <a:pt x="0" y="1692338"/>
                </a:moveTo>
                <a:lnTo>
                  <a:pt x="0" y="2106674"/>
                </a:lnTo>
                <a:lnTo>
                  <a:pt x="9144000" y="2106674"/>
                </a:lnTo>
                <a:lnTo>
                  <a:pt x="9144000" y="1750907"/>
                </a:lnTo>
                <a:lnTo>
                  <a:pt x="2312157" y="1750907"/>
                </a:lnTo>
                <a:lnTo>
                  <a:pt x="1709221" y="1745429"/>
                </a:lnTo>
                <a:lnTo>
                  <a:pt x="0" y="1692338"/>
                </a:lnTo>
                <a:close/>
              </a:path>
              <a:path w="9144000" h="2106929">
                <a:moveTo>
                  <a:pt x="9144000" y="0"/>
                </a:moveTo>
                <a:lnTo>
                  <a:pt x="9016823" y="60107"/>
                </a:lnTo>
                <a:lnTo>
                  <a:pt x="8524222" y="287316"/>
                </a:lnTo>
                <a:lnTo>
                  <a:pt x="8113133" y="469292"/>
                </a:lnTo>
                <a:lnTo>
                  <a:pt x="7719208" y="636191"/>
                </a:lnTo>
                <a:lnTo>
                  <a:pt x="7394174" y="767704"/>
                </a:lnTo>
                <a:lnTo>
                  <a:pt x="7079869" y="888962"/>
                </a:lnTo>
                <a:lnTo>
                  <a:pt x="6825516" y="982451"/>
                </a:lnTo>
                <a:lnTo>
                  <a:pt x="6577508" y="1069302"/>
                </a:lnTo>
                <a:lnTo>
                  <a:pt x="6335343" y="1149736"/>
                </a:lnTo>
                <a:lnTo>
                  <a:pt x="6098516" y="1223970"/>
                </a:lnTo>
                <a:lnTo>
                  <a:pt x="5866526" y="1292227"/>
                </a:lnTo>
                <a:lnTo>
                  <a:pt x="5638870" y="1354724"/>
                </a:lnTo>
                <a:lnTo>
                  <a:pt x="5459528" y="1400723"/>
                </a:lnTo>
                <a:lnTo>
                  <a:pt x="5282381" y="1443290"/>
                </a:lnTo>
                <a:lnTo>
                  <a:pt x="5107172" y="1482537"/>
                </a:lnTo>
                <a:lnTo>
                  <a:pt x="4933643" y="1518576"/>
                </a:lnTo>
                <a:lnTo>
                  <a:pt x="4761536" y="1551520"/>
                </a:lnTo>
                <a:lnTo>
                  <a:pt x="4590595" y="1581482"/>
                </a:lnTo>
                <a:lnTo>
                  <a:pt x="4378165" y="1614912"/>
                </a:lnTo>
                <a:lnTo>
                  <a:pt x="4166652" y="1644077"/>
                </a:lnTo>
                <a:lnTo>
                  <a:pt x="3955553" y="1669197"/>
                </a:lnTo>
                <a:lnTo>
                  <a:pt x="3744365" y="1690492"/>
                </a:lnTo>
                <a:lnTo>
                  <a:pt x="3532585" y="1708182"/>
                </a:lnTo>
                <a:lnTo>
                  <a:pt x="3276961" y="1724960"/>
                </a:lnTo>
                <a:lnTo>
                  <a:pt x="3018893" y="1737243"/>
                </a:lnTo>
                <a:lnTo>
                  <a:pt x="2713565" y="1746398"/>
                </a:lnTo>
                <a:lnTo>
                  <a:pt x="2312157" y="1750907"/>
                </a:lnTo>
                <a:lnTo>
                  <a:pt x="9144000" y="1750907"/>
                </a:lnTo>
                <a:lnTo>
                  <a:pt x="9144000" y="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11568" y="0"/>
            <a:ext cx="1932431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03007" y="129539"/>
            <a:ext cx="106679" cy="106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860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">
                <a:solidFill>
                  <a:srgbClr val="FFFF00"/>
                </a:solidFill>
              </a:rPr>
              <a:t>Macrocytic</a:t>
            </a:r>
            <a:r>
              <a:rPr dirty="0" spc="-5">
                <a:solidFill>
                  <a:srgbClr val="FFFF00"/>
                </a:solidFill>
              </a:rPr>
              <a:t> </a:t>
            </a:r>
            <a:r>
              <a:rPr dirty="0" spc="-5">
                <a:solidFill>
                  <a:srgbClr val="FFFF00"/>
                </a:solidFill>
              </a:rPr>
              <a:t>anemia</a:t>
            </a:r>
          </a:p>
        </p:txBody>
      </p:sp>
      <p:sp>
        <p:nvSpPr>
          <p:cNvPr id="8" name="object 8"/>
          <p:cNvSpPr/>
          <p:nvPr/>
        </p:nvSpPr>
        <p:spPr>
          <a:xfrm>
            <a:off x="468312" y="2019300"/>
            <a:ext cx="5759450" cy="4089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6557009" y="2172842"/>
            <a:ext cx="2141220" cy="30594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0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 h</a:t>
            </a:r>
            <a:r>
              <a:rPr dirty="0" sz="2000" spc="-3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persegment</a:t>
            </a:r>
            <a:r>
              <a:rPr dirty="0" sz="2000" spc="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 neurotrophil</a:t>
            </a:r>
            <a:r>
              <a:rPr dirty="0" sz="20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also</a:t>
            </a:r>
            <a:r>
              <a:rPr dirty="0" sz="20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dirty="0" sz="20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RBC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are</a:t>
            </a:r>
            <a:r>
              <a:rPr dirty="0" sz="2000" spc="-2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al</a:t>
            </a:r>
            <a:r>
              <a:rPr dirty="0" sz="2000" spc="-10" b="1">
                <a:solidFill>
                  <a:srgbClr val="FFFF00"/>
                </a:solidFill>
                <a:latin typeface="Arial"/>
                <a:cs typeface="Arial"/>
              </a:rPr>
              <a:t>m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ost</a:t>
            </a:r>
            <a:r>
              <a:rPr dirty="0" sz="2000" spc="-2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as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 large</a:t>
            </a:r>
            <a:r>
              <a:rPr dirty="0" sz="2000" spc="-3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as</a:t>
            </a:r>
            <a:r>
              <a:rPr dirty="0" sz="2000" spc="-1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the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 l</a:t>
            </a:r>
            <a:r>
              <a:rPr dirty="0" sz="2000" spc="-40" b="1">
                <a:solidFill>
                  <a:srgbClr val="FFFF00"/>
                </a:solidFill>
                <a:latin typeface="Arial"/>
                <a:cs typeface="Arial"/>
              </a:rPr>
              <a:t>y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mp</a:t>
            </a:r>
            <a:r>
              <a:rPr dirty="0" sz="2000" spc="-10" b="1">
                <a:solidFill>
                  <a:srgbClr val="FFFF00"/>
                </a:solidFill>
                <a:latin typeface="Arial"/>
                <a:cs typeface="Arial"/>
              </a:rPr>
              <a:t>h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oc</a:t>
            </a:r>
            <a:r>
              <a:rPr dirty="0" sz="2000" spc="-35" b="1">
                <a:solidFill>
                  <a:srgbClr val="FFFF00"/>
                </a:solidFill>
                <a:latin typeface="Arial"/>
                <a:cs typeface="Arial"/>
              </a:rPr>
              <a:t>y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dirty="0" sz="2000" spc="5" b="1">
                <a:solidFill>
                  <a:srgbClr val="FFFF00"/>
                </a:solidFill>
                <a:latin typeface="Arial"/>
                <a:cs typeface="Arial"/>
              </a:rPr>
              <a:t>e</a:t>
            </a:r>
            <a:r>
              <a:rPr dirty="0" sz="2000" b="1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marL="12700" marR="125095">
              <a:lnSpc>
                <a:spcPct val="100000"/>
              </a:lnSpc>
            </a:pP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000" spc="-18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20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note</a:t>
            </a:r>
            <a:r>
              <a:rPr dirty="0" sz="20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there</a:t>
            </a:r>
            <a:r>
              <a:rPr dirty="0" sz="20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fe</a:t>
            </a:r>
            <a:r>
              <a:rPr dirty="0" sz="2000" spc="30" b="1">
                <a:solidFill>
                  <a:srgbClr val="FFFF00"/>
                </a:solidFill>
                <a:latin typeface="Arial"/>
                <a:cs typeface="Arial"/>
              </a:rPr>
              <a:t>w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er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 R</a:t>
            </a:r>
            <a:r>
              <a:rPr dirty="0" sz="2000" spc="5" b="1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Cs.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Dr.Sitelbanat</dc:creator>
  <dc:title>BLOOD PHYSIOLOGY</dc:title>
  <dcterms:created xsi:type="dcterms:W3CDTF">2015-09-02T08:51:19Z</dcterms:created>
  <dcterms:modified xsi:type="dcterms:W3CDTF">2015-09-02T08:51:19Z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2013-09-10T00:00:00Z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2015-09-02T00:00:00Z</vt:filetime>
  </property>
</Properties>
</file>