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81097" y="796797"/>
            <a:ext cx="3781805" cy="752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B9A97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ts val="110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B9A97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ts val="110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B9A97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ts val="110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B9A97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ts val="110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9B9A97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ts val="110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A3A3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8819" y="267970"/>
            <a:ext cx="7706360" cy="1240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FF0000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3580" y="2047875"/>
            <a:ext cx="7936839" cy="3303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51316" y="6644046"/>
            <a:ext cx="19113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9B9A97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ts val="110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jpg"/><Relationship Id="rId6" Type="http://schemas.openxmlformats.org/officeDocument/2006/relationships/image" Target="../media/image4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4614" y="2240915"/>
            <a:ext cx="2933065" cy="381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FF00"/>
                </a:solidFill>
                <a:latin typeface="Comic Sans MS"/>
                <a:cs typeface="Comic Sans MS"/>
              </a:rPr>
              <a:t>Dr</a:t>
            </a:r>
            <a:r>
              <a:rPr dirty="0" sz="2400" spc="-2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400">
                <a:solidFill>
                  <a:srgbClr val="FFFF00"/>
                </a:solidFill>
                <a:latin typeface="Comic Sans MS"/>
                <a:cs typeface="Comic Sans MS"/>
              </a:rPr>
              <a:t>Nerv</a:t>
            </a:r>
            <a:r>
              <a:rPr dirty="0" sz="2400" spc="-10">
                <a:solidFill>
                  <a:srgbClr val="FFFF00"/>
                </a:solidFill>
                <a:latin typeface="Comic Sans MS"/>
                <a:cs typeface="Comic Sans MS"/>
              </a:rPr>
              <a:t>a</a:t>
            </a:r>
            <a:r>
              <a:rPr dirty="0" sz="2400" spc="-5">
                <a:solidFill>
                  <a:srgbClr val="FFFF00"/>
                </a:solidFill>
                <a:latin typeface="Comic Sans MS"/>
                <a:cs typeface="Comic Sans MS"/>
              </a:rPr>
              <a:t>n</a:t>
            </a:r>
            <a:r>
              <a:rPr dirty="0" sz="2400">
                <a:solidFill>
                  <a:srgbClr val="FFFF00"/>
                </a:solidFill>
                <a:latin typeface="Comic Sans MS"/>
                <a:cs typeface="Comic Sans MS"/>
              </a:rPr>
              <a:t>a</a:t>
            </a:r>
            <a:r>
              <a:rPr dirty="0" sz="2400" spc="-10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400" spc="-5">
                <a:solidFill>
                  <a:srgbClr val="FFFF00"/>
                </a:solidFill>
                <a:latin typeface="Comic Sans MS"/>
                <a:cs typeface="Comic Sans MS"/>
              </a:rPr>
              <a:t>Most</a:t>
            </a:r>
            <a:r>
              <a:rPr dirty="0" sz="2400" spc="-15">
                <a:solidFill>
                  <a:srgbClr val="FFFF00"/>
                </a:solidFill>
                <a:latin typeface="Comic Sans MS"/>
                <a:cs typeface="Comic Sans MS"/>
              </a:rPr>
              <a:t>a</a:t>
            </a:r>
            <a:r>
              <a:rPr dirty="0" sz="2400" spc="-5">
                <a:solidFill>
                  <a:srgbClr val="FFFF00"/>
                </a:solidFill>
                <a:latin typeface="Comic Sans MS"/>
                <a:cs typeface="Comic Sans MS"/>
              </a:rPr>
              <a:t>fa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pc="-10"/>
              <a:t>BLOO</a:t>
            </a:r>
            <a:r>
              <a:rPr dirty="0" spc="-5"/>
              <a:t>D</a:t>
            </a:r>
            <a:r>
              <a:rPr dirty="0" spc="5"/>
              <a:t> </a:t>
            </a:r>
            <a:r>
              <a:rPr dirty="0" spc="-5"/>
              <a:t>PHY</a:t>
            </a:r>
            <a:r>
              <a:rPr dirty="0"/>
              <a:t>S</a:t>
            </a:r>
            <a:r>
              <a:rPr dirty="0" spc="-10"/>
              <a:t>IOLO</a:t>
            </a:r>
            <a:r>
              <a:rPr dirty="0" spc="-15"/>
              <a:t>G</a:t>
            </a:r>
            <a:r>
              <a:rPr dirty="0" spc="-5"/>
              <a:t>Y</a:t>
            </a: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dirty="0" sz="2000" b="0">
                <a:latin typeface="Comic Sans MS"/>
                <a:cs typeface="Comic Sans MS"/>
              </a:rPr>
              <a:t>L</a:t>
            </a:r>
            <a:r>
              <a:rPr dirty="0" sz="2000" spc="-10" b="0">
                <a:latin typeface="Comic Sans MS"/>
                <a:cs typeface="Comic Sans MS"/>
              </a:rPr>
              <a:t>e</a:t>
            </a:r>
            <a:r>
              <a:rPr dirty="0" sz="2000" b="0">
                <a:latin typeface="Comic Sans MS"/>
                <a:cs typeface="Comic Sans MS"/>
              </a:rPr>
              <a:t>ct</a:t>
            </a:r>
            <a:r>
              <a:rPr dirty="0" sz="2000" b="0">
                <a:latin typeface="Comic Sans MS"/>
                <a:cs typeface="Comic Sans MS"/>
              </a:rPr>
              <a:t>ure</a:t>
            </a:r>
            <a:r>
              <a:rPr dirty="0" sz="2000" spc="-30" b="0">
                <a:latin typeface="Comic Sans MS"/>
                <a:cs typeface="Comic Sans MS"/>
              </a:rPr>
              <a:t> </a:t>
            </a:r>
            <a:r>
              <a:rPr dirty="0" sz="2000" b="0">
                <a:latin typeface="Comic Sans MS"/>
                <a:cs typeface="Comic Sans MS"/>
              </a:rPr>
              <a:t>2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18819" y="77215"/>
            <a:ext cx="2898140" cy="7194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solidFill>
                  <a:srgbClr val="FFFF00"/>
                </a:solidFill>
              </a:rPr>
              <a:t>Bloo</a:t>
            </a:r>
            <a:r>
              <a:rPr dirty="0" spc="-5">
                <a:solidFill>
                  <a:srgbClr val="FFFF00"/>
                </a:solidFill>
              </a:rPr>
              <a:t>d</a:t>
            </a:r>
            <a:r>
              <a:rPr dirty="0" spc="20">
                <a:solidFill>
                  <a:srgbClr val="FFFF00"/>
                </a:solidFill>
              </a:rPr>
              <a:t> </a:t>
            </a:r>
            <a:r>
              <a:rPr dirty="0" spc="-5">
                <a:solidFill>
                  <a:srgbClr val="FFFF00"/>
                </a:solidFill>
              </a:rPr>
              <a:t>Film</a:t>
            </a:r>
          </a:p>
        </p:txBody>
      </p:sp>
      <p:sp>
        <p:nvSpPr>
          <p:cNvPr id="8" name="object 8"/>
          <p:cNvSpPr/>
          <p:nvPr/>
        </p:nvSpPr>
        <p:spPr>
          <a:xfrm>
            <a:off x="1371600" y="1143000"/>
            <a:ext cx="6372225" cy="5473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90219" y="3359530"/>
            <a:ext cx="8082915" cy="2936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96850" indent="-184150">
              <a:lnSpc>
                <a:spcPct val="100000"/>
              </a:lnSpc>
              <a:buChar char="-"/>
              <a:tabLst>
                <a:tab pos="197485" algn="l"/>
              </a:tabLst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C's</a:t>
            </a:r>
            <a:r>
              <a:rPr dirty="0" sz="24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smaller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than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rmal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zone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entral p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algn="just" marL="12700" marR="41910" indent="81915">
              <a:lnSpc>
                <a:spcPct val="100000"/>
              </a:lnSpc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is indicative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microc</a:t>
            </a:r>
            <a:r>
              <a:rPr dirty="0" sz="2400" spc="-35" b="1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400" spc="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400" spc="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(smaller size of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R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C)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2400" spc="-30" b="1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po</a:t>
            </a:r>
            <a:r>
              <a:rPr dirty="0" sz="2400" spc="-1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hromic</a:t>
            </a:r>
            <a:r>
              <a:rPr dirty="0" sz="2400" spc="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ess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hemoglobin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ea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C)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an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mia.</a:t>
            </a:r>
            <a:endParaRPr sz="2400">
              <a:latin typeface="Arial"/>
              <a:cs typeface="Arial"/>
            </a:endParaRPr>
          </a:p>
          <a:p>
            <a:pPr marL="196850" indent="-184150">
              <a:lnSpc>
                <a:spcPct val="100000"/>
              </a:lnSpc>
              <a:buChar char="-"/>
              <a:tabLst>
                <a:tab pos="19748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lso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increased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aniso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tosis</a:t>
            </a:r>
            <a:r>
              <a:rPr dirty="0" sz="24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(variation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ize)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iki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tosis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(variation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e)</a:t>
            </a:r>
            <a:r>
              <a:rPr dirty="0" sz="2400" b="1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43200" y="838200"/>
            <a:ext cx="3752850" cy="24499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20672" y="116332"/>
            <a:ext cx="6129020" cy="5048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>
                <a:solidFill>
                  <a:srgbClr val="FFFF00"/>
                </a:solidFill>
              </a:rPr>
              <a:t>Microcytic</a:t>
            </a:r>
            <a:r>
              <a:rPr dirty="0" sz="3200">
                <a:solidFill>
                  <a:srgbClr val="FFFF00"/>
                </a:solidFill>
              </a:rPr>
              <a:t> </a:t>
            </a:r>
            <a:r>
              <a:rPr dirty="0" sz="3200">
                <a:solidFill>
                  <a:srgbClr val="FFFF00"/>
                </a:solidFill>
              </a:rPr>
              <a:t>hypoc</a:t>
            </a:r>
            <a:r>
              <a:rPr dirty="0" sz="3200" spc="-10">
                <a:solidFill>
                  <a:srgbClr val="FFFF00"/>
                </a:solidFill>
              </a:rPr>
              <a:t>h</a:t>
            </a:r>
            <a:r>
              <a:rPr dirty="0" sz="3200" spc="-5">
                <a:solidFill>
                  <a:srgbClr val="FFFF00"/>
                </a:solidFill>
              </a:rPr>
              <a:t>ro</a:t>
            </a:r>
            <a:r>
              <a:rPr dirty="0" sz="3200" spc="-15">
                <a:solidFill>
                  <a:srgbClr val="FFFF00"/>
                </a:solidFill>
              </a:rPr>
              <a:t>m</a:t>
            </a:r>
            <a:r>
              <a:rPr dirty="0" sz="3200" spc="-5">
                <a:solidFill>
                  <a:srgbClr val="FFFF00"/>
                </a:solidFill>
              </a:rPr>
              <a:t>i</a:t>
            </a:r>
            <a:r>
              <a:rPr dirty="0" sz="3200">
                <a:solidFill>
                  <a:srgbClr val="FFFF00"/>
                </a:solidFill>
              </a:rPr>
              <a:t>c</a:t>
            </a:r>
            <a:r>
              <a:rPr dirty="0" sz="3200" spc="45">
                <a:solidFill>
                  <a:srgbClr val="FFFF00"/>
                </a:solidFill>
              </a:rPr>
              <a:t> </a:t>
            </a:r>
            <a:r>
              <a:rPr dirty="0" sz="3200">
                <a:solidFill>
                  <a:srgbClr val="FFFF00"/>
                </a:solidFill>
              </a:rPr>
              <a:t>ane</a:t>
            </a:r>
            <a:r>
              <a:rPr dirty="0" sz="3200" spc="-15">
                <a:solidFill>
                  <a:srgbClr val="FFFF00"/>
                </a:solidFill>
              </a:rPr>
              <a:t>m</a:t>
            </a:r>
            <a:r>
              <a:rPr dirty="0" sz="3200" spc="-5">
                <a:solidFill>
                  <a:srgbClr val="FFFF00"/>
                </a:solidFill>
              </a:rPr>
              <a:t>ia</a:t>
            </a:r>
            <a:endParaRPr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219" y="207898"/>
            <a:ext cx="7385684" cy="5657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>
                <a:solidFill>
                  <a:srgbClr val="FFFF00"/>
                </a:solidFill>
              </a:rPr>
              <a:t>Stage</a:t>
            </a:r>
            <a:r>
              <a:rPr dirty="0" sz="3600">
                <a:solidFill>
                  <a:srgbClr val="FFFF00"/>
                </a:solidFill>
              </a:rPr>
              <a:t>s</a:t>
            </a:r>
            <a:r>
              <a:rPr dirty="0" sz="3600">
                <a:solidFill>
                  <a:srgbClr val="FFFF00"/>
                </a:solidFill>
              </a:rPr>
              <a:t> </a:t>
            </a:r>
            <a:r>
              <a:rPr dirty="0" sz="3600">
                <a:solidFill>
                  <a:srgbClr val="FFFF00"/>
                </a:solidFill>
              </a:rPr>
              <a:t>of</a:t>
            </a:r>
            <a:r>
              <a:rPr dirty="0" sz="3600" spc="-25">
                <a:solidFill>
                  <a:srgbClr val="FFFF00"/>
                </a:solidFill>
              </a:rPr>
              <a:t> </a:t>
            </a:r>
            <a:r>
              <a:rPr dirty="0" sz="3600" spc="-5">
                <a:solidFill>
                  <a:srgbClr val="FFFF00"/>
                </a:solidFill>
              </a:rPr>
              <a:t>dif</a:t>
            </a:r>
            <a:r>
              <a:rPr dirty="0" sz="3600" spc="-15">
                <a:solidFill>
                  <a:srgbClr val="FFFF00"/>
                </a:solidFill>
              </a:rPr>
              <a:t>f</a:t>
            </a:r>
            <a:r>
              <a:rPr dirty="0" sz="3600" spc="-5">
                <a:solidFill>
                  <a:srgbClr val="FFFF00"/>
                </a:solidFill>
              </a:rPr>
              <a:t>erentiatio</a:t>
            </a:r>
            <a:r>
              <a:rPr dirty="0" sz="3600">
                <a:solidFill>
                  <a:srgbClr val="FFFF00"/>
                </a:solidFill>
              </a:rPr>
              <a:t>n</a:t>
            </a:r>
            <a:r>
              <a:rPr dirty="0" sz="3600" spc="10">
                <a:solidFill>
                  <a:srgbClr val="FFFF00"/>
                </a:solidFill>
              </a:rPr>
              <a:t> </a:t>
            </a:r>
            <a:r>
              <a:rPr dirty="0" sz="3600">
                <a:solidFill>
                  <a:srgbClr val="FFFF00"/>
                </a:solidFill>
              </a:rPr>
              <a:t>of</a:t>
            </a:r>
            <a:r>
              <a:rPr dirty="0" sz="3600" spc="-5">
                <a:solidFill>
                  <a:srgbClr val="FFFF00"/>
                </a:solidFill>
              </a:rPr>
              <a:t> </a:t>
            </a:r>
            <a:r>
              <a:rPr dirty="0" sz="3600" spc="-5">
                <a:solidFill>
                  <a:srgbClr val="FFFF00"/>
                </a:solidFill>
              </a:rPr>
              <a:t>R</a:t>
            </a:r>
            <a:r>
              <a:rPr dirty="0" sz="3600" spc="-15">
                <a:solidFill>
                  <a:srgbClr val="FFFF00"/>
                </a:solidFill>
              </a:rPr>
              <a:t>B</a:t>
            </a:r>
            <a:r>
              <a:rPr dirty="0" sz="3600">
                <a:solidFill>
                  <a:srgbClr val="FFFF00"/>
                </a:solidFill>
              </a:rPr>
              <a:t>C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100451" y="1052575"/>
            <a:ext cx="2870200" cy="58054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419" y="255778"/>
            <a:ext cx="6499225" cy="627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>
                <a:solidFill>
                  <a:srgbClr val="FFFFFF"/>
                </a:solidFill>
              </a:rPr>
              <a:t>Ma</a:t>
            </a:r>
            <a:r>
              <a:rPr dirty="0" sz="4000" spc="-15">
                <a:solidFill>
                  <a:srgbClr val="FFFFFF"/>
                </a:solidFill>
              </a:rPr>
              <a:t>l</a:t>
            </a:r>
            <a:r>
              <a:rPr dirty="0" sz="4000" spc="-5">
                <a:solidFill>
                  <a:srgbClr val="FFFF00"/>
                </a:solidFill>
              </a:rPr>
              <a:t>absorpti</a:t>
            </a:r>
            <a:r>
              <a:rPr dirty="0" sz="4000" spc="-30">
                <a:solidFill>
                  <a:srgbClr val="FFFF00"/>
                </a:solidFill>
              </a:rPr>
              <a:t>o</a:t>
            </a:r>
            <a:r>
              <a:rPr dirty="0" sz="4000">
                <a:solidFill>
                  <a:srgbClr val="FFFF00"/>
                </a:solidFill>
              </a:rPr>
              <a:t>n</a:t>
            </a:r>
            <a:r>
              <a:rPr dirty="0" sz="4000" spc="45">
                <a:solidFill>
                  <a:srgbClr val="FFFF00"/>
                </a:solidFill>
              </a:rPr>
              <a:t> </a:t>
            </a:r>
            <a:r>
              <a:rPr dirty="0" sz="4000" spc="-10">
                <a:solidFill>
                  <a:srgbClr val="FFFFFF"/>
                </a:solidFill>
              </a:rPr>
              <a:t>o</a:t>
            </a:r>
            <a:r>
              <a:rPr dirty="0" sz="4000" spc="-5">
                <a:solidFill>
                  <a:srgbClr val="FFFFFF"/>
                </a:solidFill>
              </a:rPr>
              <a:t>f</a:t>
            </a:r>
            <a:r>
              <a:rPr dirty="0" sz="4000" spc="10">
                <a:solidFill>
                  <a:srgbClr val="FFFFFF"/>
                </a:solidFill>
              </a:rPr>
              <a:t> </a:t>
            </a:r>
            <a:r>
              <a:rPr dirty="0" sz="4000" spc="-5">
                <a:solidFill>
                  <a:srgbClr val="FFFFFF"/>
                </a:solidFill>
              </a:rPr>
              <a:t>Vi</a:t>
            </a:r>
            <a:r>
              <a:rPr dirty="0" sz="4000" spc="-10">
                <a:solidFill>
                  <a:srgbClr val="FFFFFF"/>
                </a:solidFill>
              </a:rPr>
              <a:t>t</a:t>
            </a:r>
            <a:r>
              <a:rPr dirty="0" sz="4000" spc="-5">
                <a:solidFill>
                  <a:srgbClr val="FFFFFF"/>
                </a:solidFill>
              </a:rPr>
              <a:t>.</a:t>
            </a:r>
            <a:r>
              <a:rPr dirty="0" sz="4000" spc="10">
                <a:solidFill>
                  <a:srgbClr val="FFFFFF"/>
                </a:solidFill>
              </a:rPr>
              <a:t> </a:t>
            </a:r>
            <a:r>
              <a:rPr dirty="0" sz="4000" spc="-5">
                <a:solidFill>
                  <a:srgbClr val="FFFFFF"/>
                </a:solidFill>
              </a:rPr>
              <a:t>B12</a:t>
            </a:r>
            <a:endParaRPr sz="4000"/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 spc="-5"/>
              <a:t>13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457200" y="1371600"/>
            <a:ext cx="3352800" cy="609600"/>
          </a:xfrm>
          <a:prstGeom prst="rect">
            <a:avLst/>
          </a:prstGeom>
          <a:solidFill>
            <a:srgbClr val="FFFF00"/>
          </a:solidFill>
          <a:ln w="19050">
            <a:solidFill>
              <a:srgbClr val="4F7480"/>
            </a:solidFill>
          </a:ln>
        </p:spPr>
        <p:txBody>
          <a:bodyPr wrap="square" lIns="0" tIns="100965" rIns="0" bIns="0" rtlCol="0" vert="horz">
            <a:spAutoFit/>
          </a:bodyPr>
          <a:lstStyle/>
          <a:p>
            <a:pPr marL="112395">
              <a:lnSpc>
                <a:spcPct val="100000"/>
              </a:lnSpc>
              <a:spcBef>
                <a:spcPts val="795"/>
              </a:spcBef>
            </a:pPr>
            <a:r>
              <a:rPr dirty="0" sz="2800" spc="-5" b="1">
                <a:solidFill>
                  <a:srgbClr val="FF0000"/>
                </a:solidFill>
                <a:latin typeface="Comic Sans MS"/>
                <a:cs typeface="Comic Sans MS"/>
              </a:rPr>
              <a:t>Pernicious</a:t>
            </a:r>
            <a:r>
              <a:rPr dirty="0" sz="2800" spc="-20" b="1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Comic Sans MS"/>
                <a:cs typeface="Comic Sans MS"/>
              </a:rPr>
              <a:t>Anemia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2094103"/>
            <a:ext cx="7359650" cy="3765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33070" marR="391160" indent="-384175">
              <a:lnSpc>
                <a:spcPct val="100000"/>
              </a:lnSpc>
              <a:buClr>
                <a:srgbClr val="6D9FAF"/>
              </a:buClr>
              <a:buSzPct val="80357"/>
              <a:buFont typeface="Wingdings"/>
              <a:buChar char=""/>
              <a:tabLst>
                <a:tab pos="433705" algn="l"/>
              </a:tabLst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orp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dirty="0" sz="28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ds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int</a:t>
            </a:r>
            <a:r>
              <a:rPr dirty="0" sz="2800" spc="0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ic</a:t>
            </a:r>
            <a:r>
              <a:rPr dirty="0" sz="2800" spc="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 spc="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tor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pa</a:t>
            </a:r>
            <a:r>
              <a:rPr dirty="0" sz="2800" spc="0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800" spc="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lls</a:t>
            </a:r>
            <a:r>
              <a:rPr dirty="0" sz="2800" spc="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tom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ch.</a:t>
            </a:r>
            <a:endParaRPr sz="2800">
              <a:latin typeface="Arial"/>
              <a:cs typeface="Arial"/>
            </a:endParaRPr>
          </a:p>
          <a:p>
            <a:pPr marL="433070" indent="-384175">
              <a:lnSpc>
                <a:spcPct val="100000"/>
              </a:lnSpc>
              <a:spcBef>
                <a:spcPts val="670"/>
              </a:spcBef>
              <a:buClr>
                <a:srgbClr val="6D9FAF"/>
              </a:buClr>
              <a:buSzPct val="80357"/>
              <a:buFont typeface="Wingdings"/>
              <a:buChar char=""/>
              <a:tabLst>
                <a:tab pos="433705" algn="l"/>
              </a:tabLst>
            </a:pP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int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insic</a:t>
            </a:r>
            <a:r>
              <a:rPr dirty="0" sz="2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tor</a:t>
            </a:r>
            <a:r>
              <a:rPr dirty="0" sz="2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orbed</a:t>
            </a:r>
            <a:r>
              <a:rPr dirty="0" sz="2800" spc="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</a:pP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800" spc="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rm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nal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Il</a:t>
            </a:r>
            <a:r>
              <a:rPr dirty="0" sz="2800" spc="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um.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lr>
                <a:srgbClr val="D3D2D0"/>
              </a:buClr>
              <a:buSzPct val="89285"/>
              <a:buFont typeface="Arial"/>
              <a:buChar char="•"/>
              <a:tabLst>
                <a:tab pos="356235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ncy</a:t>
            </a:r>
            <a:r>
              <a:rPr dirty="0" sz="2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2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Causes</a:t>
            </a:r>
            <a:r>
              <a:rPr dirty="0" sz="16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FFFF"/>
                </a:solidFill>
                <a:latin typeface="Arial"/>
                <a:cs typeface="Arial"/>
              </a:rPr>
              <a:t>deficiencies):</a:t>
            </a:r>
            <a:endParaRPr sz="1600">
              <a:latin typeface="Arial"/>
              <a:cs typeface="Arial"/>
            </a:endParaRPr>
          </a:p>
          <a:p>
            <a:pPr lvl="1" marL="735330" indent="-274320">
              <a:lnSpc>
                <a:spcPct val="100000"/>
              </a:lnSpc>
              <a:spcBef>
                <a:spcPts val="675"/>
              </a:spcBef>
              <a:buClr>
                <a:srgbClr val="6D9FAF"/>
              </a:buClr>
              <a:buSzPct val="89285"/>
              <a:buFont typeface="Wingdings"/>
              <a:buChar char=""/>
              <a:tabLst>
                <a:tab pos="735330" algn="l"/>
              </a:tabLst>
            </a:pP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Inadequa</a:t>
            </a:r>
            <a:r>
              <a:rPr dirty="0" sz="2800" spc="0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int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ke</a:t>
            </a:r>
            <a:endParaRPr sz="2800">
              <a:latin typeface="Arial"/>
              <a:cs typeface="Arial"/>
            </a:endParaRPr>
          </a:p>
          <a:p>
            <a:pPr lvl="1" marL="735330" indent="-274320">
              <a:lnSpc>
                <a:spcPct val="100000"/>
              </a:lnSpc>
              <a:spcBef>
                <a:spcPts val="670"/>
              </a:spcBef>
              <a:buClr>
                <a:srgbClr val="6D9FAF"/>
              </a:buClr>
              <a:buSzPct val="89285"/>
              <a:buFont typeface="Wingdings"/>
              <a:buChar char=""/>
              <a:tabLst>
                <a:tab pos="735330" algn="l"/>
              </a:tabLst>
            </a:pP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Poor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bso</a:t>
            </a:r>
            <a:r>
              <a:rPr dirty="0" sz="2800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00"/>
                </a:solidFill>
                <a:latin typeface="Arial"/>
                <a:cs typeface="Arial"/>
              </a:rPr>
              <a:t>ption</a:t>
            </a:r>
            <a:r>
              <a:rPr dirty="0" sz="2800" spc="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dirty="0" sz="2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nt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marL="734695">
              <a:lnSpc>
                <a:spcPct val="100000"/>
              </a:lnSpc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dis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solidFill>
                  <a:srgbClr val="FFFF00"/>
                </a:solidFill>
              </a:rPr>
              <a:t>Iro</a:t>
            </a:r>
            <a:r>
              <a:rPr dirty="0">
                <a:solidFill>
                  <a:srgbClr val="FFFF00"/>
                </a:solidFill>
              </a:rPr>
              <a:t>n</a:t>
            </a:r>
            <a:r>
              <a:rPr dirty="0" spc="25">
                <a:solidFill>
                  <a:srgbClr val="FFFF00"/>
                </a:solidFill>
              </a:rPr>
              <a:t> </a:t>
            </a:r>
            <a:r>
              <a:rPr dirty="0" spc="-5">
                <a:solidFill>
                  <a:srgbClr val="FFFF00"/>
                </a:solidFill>
              </a:rPr>
              <a:t>metabolism</a:t>
            </a:r>
            <a:r>
              <a:rPr dirty="0" spc="5">
                <a:solidFill>
                  <a:srgbClr val="FFFF00"/>
                </a:solidFill>
              </a:rPr>
              <a:t> </a:t>
            </a:r>
            <a:r>
              <a:rPr dirty="0" spc="-10">
                <a:solidFill>
                  <a:srgbClr val="FFFF00"/>
                </a:solidFill>
              </a:rPr>
              <a:t>(Fe)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 spc="-5"/>
              <a:t>13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64540" y="1409588"/>
            <a:ext cx="7517765" cy="403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300" marR="64769" indent="-610235">
              <a:lnSpc>
                <a:spcPct val="80100"/>
              </a:lnSpc>
              <a:tabLst>
                <a:tab pos="2736850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4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is needed for	the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nthes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haemog</a:t>
            </a:r>
            <a:r>
              <a:rPr dirty="0" sz="2400" spc="5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obi</a:t>
            </a:r>
            <a:r>
              <a:rPr dirty="0" sz="2400" spc="-10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,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oglobin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tochrome</a:t>
            </a:r>
            <a:r>
              <a:rPr dirty="0" sz="24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oxsidas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peroxidase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cata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ase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622300" indent="-609600">
              <a:lnSpc>
                <a:spcPct val="100000"/>
              </a:lnSpc>
              <a:buClr>
                <a:srgbClr val="6D9FAF"/>
              </a:buClr>
              <a:buSzPct val="79166"/>
              <a:buFont typeface="Wingdings"/>
              <a:buChar char=""/>
              <a:tabLst>
                <a:tab pos="622935" algn="l"/>
              </a:tabLst>
            </a:pPr>
            <a:r>
              <a:rPr dirty="0" sz="2400" spc="-18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otal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the body =</a:t>
            </a:r>
            <a:r>
              <a:rPr dirty="0" sz="24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-5g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6D9FAF"/>
              </a:buClr>
              <a:buFont typeface="Wingdings"/>
              <a:buChar char=""/>
            </a:pPr>
            <a:endParaRPr sz="2500">
              <a:latin typeface="Times New Roman"/>
              <a:cs typeface="Times New Roman"/>
            </a:endParaRPr>
          </a:p>
          <a:p>
            <a:pPr lvl="1" marL="1003300" indent="-533400">
              <a:lnSpc>
                <a:spcPct val="100000"/>
              </a:lnSpc>
              <a:buClr>
                <a:srgbClr val="6D9FAF"/>
              </a:buClr>
              <a:buSzPct val="89583"/>
              <a:buFont typeface="Wingdings"/>
              <a:buChar char=""/>
              <a:tabLst>
                <a:tab pos="1003935" algn="l"/>
              </a:tabLst>
            </a:pP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65%</a:t>
            </a:r>
            <a:r>
              <a:rPr dirty="0" sz="24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…..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Haemoglobin</a:t>
            </a:r>
            <a:endParaRPr sz="2400">
              <a:latin typeface="Arial"/>
              <a:cs typeface="Arial"/>
            </a:endParaRPr>
          </a:p>
          <a:p>
            <a:pPr lvl="1" marL="1003300" indent="-533400">
              <a:lnSpc>
                <a:spcPct val="100000"/>
              </a:lnSpc>
              <a:buClr>
                <a:srgbClr val="6D9FAF"/>
              </a:buClr>
              <a:buSzPct val="89583"/>
              <a:buFont typeface="Wingdings"/>
              <a:buChar char=""/>
              <a:tabLst>
                <a:tab pos="1003935" algn="l"/>
              </a:tabLst>
            </a:pP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5%</a:t>
            </a:r>
            <a:r>
              <a:rPr dirty="0" sz="24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……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other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400">
              <a:latin typeface="Arial"/>
              <a:cs typeface="Arial"/>
            </a:endParaRPr>
          </a:p>
          <a:p>
            <a:pPr lvl="1" marL="1003300" marR="328295" indent="-533400">
              <a:lnSpc>
                <a:spcPts val="2310"/>
              </a:lnSpc>
              <a:spcBef>
                <a:spcPts val="550"/>
              </a:spcBef>
              <a:buClr>
                <a:srgbClr val="6D9FAF"/>
              </a:buClr>
              <a:buSzPct val="89583"/>
              <a:buFont typeface="Wingdings"/>
              <a:buChar char=""/>
              <a:tabLst>
                <a:tab pos="1003935" algn="l"/>
              </a:tabLst>
            </a:pP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1%</a:t>
            </a:r>
            <a:r>
              <a:rPr dirty="0" sz="24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…….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bound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ansfe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(b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taglob</a:t>
            </a:r>
            <a:r>
              <a:rPr dirty="0" sz="2000" spc="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dirty="0" sz="20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blood</a:t>
            </a:r>
            <a:endParaRPr sz="2400">
              <a:latin typeface="Arial"/>
              <a:cs typeface="Arial"/>
            </a:endParaRPr>
          </a:p>
          <a:p>
            <a:pPr lvl="1" marL="1003300" marR="5080" indent="-533400">
              <a:lnSpc>
                <a:spcPts val="2300"/>
              </a:lnSpc>
              <a:spcBef>
                <a:spcPts val="575"/>
              </a:spcBef>
              <a:buClr>
                <a:srgbClr val="6D9FAF"/>
              </a:buClr>
              <a:buSzPct val="89583"/>
              <a:buFont typeface="Wingdings"/>
              <a:buChar char=""/>
              <a:tabLst>
                <a:tab pos="1003935" algn="l"/>
              </a:tabLst>
            </a:pP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dirty="0" sz="2400" spc="-5" b="1">
                <a:solidFill>
                  <a:srgbClr val="FFFF00"/>
                </a:solidFill>
                <a:latin typeface="Arial"/>
                <a:cs typeface="Arial"/>
              </a:rPr>
              <a:t>5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-3</a:t>
            </a:r>
            <a:r>
              <a:rPr dirty="0" sz="2400" spc="5" b="1">
                <a:solidFill>
                  <a:srgbClr val="FFFF00"/>
                </a:solidFill>
                <a:latin typeface="Arial"/>
                <a:cs typeface="Arial"/>
              </a:rPr>
              <a:t>0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%</a:t>
            </a:r>
            <a:r>
              <a:rPr dirty="0" sz="24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…… stored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ron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 of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fe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in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the live</a:t>
            </a:r>
            <a:r>
              <a:rPr dirty="0" sz="2400" spc="-12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spleen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bone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5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solidFill>
                  <a:srgbClr val="FFFF00"/>
                </a:solidFill>
              </a:rPr>
              <a:t>Iro</a:t>
            </a:r>
            <a:r>
              <a:rPr dirty="0">
                <a:solidFill>
                  <a:srgbClr val="FFFF00"/>
                </a:solidFill>
              </a:rPr>
              <a:t>n</a:t>
            </a:r>
            <a:r>
              <a:rPr dirty="0" spc="30">
                <a:solidFill>
                  <a:srgbClr val="FFFF00"/>
                </a:solidFill>
              </a:rPr>
              <a:t> </a:t>
            </a:r>
            <a:r>
              <a:rPr dirty="0" spc="-5">
                <a:solidFill>
                  <a:srgbClr val="FFFF00"/>
                </a:solidFill>
              </a:rPr>
              <a:t>absorption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 spc="-5"/>
              <a:t>13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801116" y="1590166"/>
            <a:ext cx="7318375" cy="36487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4970" indent="-382270">
              <a:lnSpc>
                <a:spcPts val="3404"/>
              </a:lnSpc>
              <a:buClr>
                <a:srgbClr val="6D9FAF"/>
              </a:buClr>
              <a:buSzPct val="80000"/>
              <a:buFont typeface="Wingdings"/>
              <a:buChar char=""/>
              <a:tabLst>
                <a:tab pos="395605" algn="l"/>
              </a:tabLst>
            </a:pP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Iron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od</a:t>
            </a:r>
            <a:r>
              <a:rPr dirty="0" sz="30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mostly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oxidized</a:t>
            </a:r>
            <a:r>
              <a:rPr dirty="0" sz="30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endParaRPr sz="3000">
              <a:latin typeface="Arial"/>
              <a:cs typeface="Arial"/>
            </a:endParaRPr>
          </a:p>
          <a:p>
            <a:pPr marL="394970">
              <a:lnSpc>
                <a:spcPts val="3645"/>
              </a:lnSpc>
            </a:pP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(Ferric,</a:t>
            </a:r>
            <a:r>
              <a:rPr dirty="0" sz="3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baseline="25132" sz="3150" spc="30" b="1">
                <a:solidFill>
                  <a:srgbClr val="FFFFFF"/>
                </a:solidFill>
                <a:latin typeface="Arial"/>
                <a:cs typeface="Arial"/>
              </a:rPr>
              <a:t>+3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  <a:p>
            <a:pPr marL="394970" indent="-382270">
              <a:lnSpc>
                <a:spcPts val="3420"/>
              </a:lnSpc>
              <a:spcBef>
                <a:spcPts val="365"/>
              </a:spcBef>
              <a:buClr>
                <a:srgbClr val="6D9FAF"/>
              </a:buClr>
              <a:buSzPct val="80000"/>
              <a:buFont typeface="Wingdings"/>
              <a:buChar char=""/>
              <a:tabLst>
                <a:tab pos="395605" algn="l"/>
              </a:tabLst>
            </a:pP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tter</a:t>
            </a:r>
            <a:r>
              <a:rPr dirty="0" sz="3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dirty="0" sz="3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red</a:t>
            </a:r>
            <a:r>
              <a:rPr dirty="0" sz="3000" spc="5" b="1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ced</a:t>
            </a:r>
            <a:r>
              <a:rPr dirty="0" sz="30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endParaRPr sz="3000">
              <a:latin typeface="Arial"/>
              <a:cs typeface="Arial"/>
            </a:endParaRPr>
          </a:p>
          <a:p>
            <a:pPr marL="394970">
              <a:lnSpc>
                <a:spcPts val="3420"/>
              </a:lnSpc>
            </a:pPr>
            <a:r>
              <a:rPr dirty="0" sz="3000" spc="-5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Ferro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30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3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baseline="24305" sz="2400" spc="-7">
                <a:solidFill>
                  <a:srgbClr val="FFFFFF"/>
                </a:solidFill>
                <a:latin typeface="Arial"/>
                <a:cs typeface="Arial"/>
              </a:rPr>
              <a:t>+2</a:t>
            </a:r>
            <a:r>
              <a:rPr dirty="0" baseline="24305" sz="24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baseline="24305" sz="24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3000">
              <a:latin typeface="Arial"/>
              <a:cs typeface="Arial"/>
            </a:endParaRPr>
          </a:p>
          <a:p>
            <a:pPr marL="394970" marR="157480" indent="-382270">
              <a:lnSpc>
                <a:spcPts val="3240"/>
              </a:lnSpc>
              <a:spcBef>
                <a:spcPts val="765"/>
              </a:spcBef>
              <a:buClr>
                <a:srgbClr val="6D9FAF"/>
              </a:buClr>
              <a:buSzPct val="80000"/>
              <a:buFont typeface="Wingdings"/>
              <a:buChar char=""/>
              <a:tabLst>
                <a:tab pos="395605" algn="l"/>
              </a:tabLst>
            </a:pP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Iron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in st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mach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3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red</a:t>
            </a:r>
            <a:r>
              <a:rPr dirty="0" sz="3000" spc="5" b="1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ced</a:t>
            </a:r>
            <a:r>
              <a:rPr dirty="0" sz="30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ga</a:t>
            </a:r>
            <a:r>
              <a:rPr dirty="0" sz="3000" spc="5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tric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 acid, </a:t>
            </a:r>
            <a:r>
              <a:rPr dirty="0" sz="3000" spc="-40" b="1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itam</a:t>
            </a:r>
            <a:r>
              <a:rPr dirty="0" sz="3000" spc="-1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3000" spc="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C.</a:t>
            </a:r>
            <a:endParaRPr sz="3000">
              <a:latin typeface="Arial"/>
              <a:cs typeface="Arial"/>
            </a:endParaRPr>
          </a:p>
          <a:p>
            <a:pPr marL="394970" indent="-382270">
              <a:lnSpc>
                <a:spcPts val="3420"/>
              </a:lnSpc>
              <a:spcBef>
                <a:spcPts val="315"/>
              </a:spcBef>
              <a:buClr>
                <a:srgbClr val="6D9FAF"/>
              </a:buClr>
              <a:buSzPct val="80000"/>
              <a:buFont typeface="Wingdings"/>
              <a:buChar char=""/>
              <a:tabLst>
                <a:tab pos="395605" algn="l"/>
              </a:tabLst>
            </a:pP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Rate</a:t>
            </a:r>
            <a:r>
              <a:rPr dirty="0" sz="3000" spc="-3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0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iron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sorption</a:t>
            </a:r>
            <a:r>
              <a:rPr dirty="0" sz="30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dep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3000">
              <a:latin typeface="Arial"/>
              <a:cs typeface="Arial"/>
            </a:endParaRPr>
          </a:p>
          <a:p>
            <a:pPr marL="394970">
              <a:lnSpc>
                <a:spcPts val="3420"/>
              </a:lnSpc>
            </a:pP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amo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nt of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iron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stor</a:t>
            </a:r>
            <a:r>
              <a:rPr dirty="0" sz="3000" spc="5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739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100">
                <a:solidFill>
                  <a:srgbClr val="FFFF00"/>
                </a:solidFill>
              </a:rPr>
              <a:t>Transport</a:t>
            </a:r>
            <a:r>
              <a:rPr dirty="0" sz="4100" spc="-30">
                <a:solidFill>
                  <a:srgbClr val="FFFF00"/>
                </a:solidFill>
              </a:rPr>
              <a:t> </a:t>
            </a:r>
            <a:r>
              <a:rPr dirty="0" sz="4100">
                <a:solidFill>
                  <a:srgbClr val="FFFF00"/>
                </a:solidFill>
              </a:rPr>
              <a:t>and</a:t>
            </a:r>
            <a:r>
              <a:rPr dirty="0" sz="4100" spc="-5">
                <a:solidFill>
                  <a:srgbClr val="FFFF00"/>
                </a:solidFill>
              </a:rPr>
              <a:t> </a:t>
            </a:r>
            <a:r>
              <a:rPr dirty="0" sz="4100">
                <a:solidFill>
                  <a:srgbClr val="FFFF00"/>
                </a:solidFill>
              </a:rPr>
              <a:t>storage</a:t>
            </a:r>
            <a:r>
              <a:rPr dirty="0" sz="4100" spc="-20">
                <a:solidFill>
                  <a:srgbClr val="FFFF00"/>
                </a:solidFill>
              </a:rPr>
              <a:t> </a:t>
            </a:r>
            <a:r>
              <a:rPr dirty="0" sz="4100">
                <a:solidFill>
                  <a:srgbClr val="FFFF00"/>
                </a:solidFill>
              </a:rPr>
              <a:t>of</a:t>
            </a:r>
            <a:r>
              <a:rPr dirty="0" sz="4100">
                <a:solidFill>
                  <a:srgbClr val="FFFF00"/>
                </a:solidFill>
              </a:rPr>
              <a:t> </a:t>
            </a:r>
            <a:r>
              <a:rPr dirty="0" sz="4100" spc="-5">
                <a:solidFill>
                  <a:srgbClr val="FFFF00"/>
                </a:solidFill>
              </a:rPr>
              <a:t>iron</a:t>
            </a:r>
            <a:endParaRPr sz="410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 spc="-5"/>
              <a:t>13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24916" y="1108201"/>
            <a:ext cx="7378065" cy="44113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4970" marR="5080" indent="-382270">
              <a:lnSpc>
                <a:spcPts val="3240"/>
              </a:lnSpc>
              <a:buClr>
                <a:srgbClr val="6D9FAF"/>
              </a:buClr>
              <a:buSzPct val="80000"/>
              <a:buFont typeface="Wingdings"/>
              <a:buChar char=""/>
              <a:tabLst>
                <a:tab pos="395605" algn="l"/>
                <a:tab pos="6518275" algn="l"/>
              </a:tabLst>
            </a:pP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Iron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is tra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rt in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plasma in</a:t>
            </a:r>
            <a:r>
              <a:rPr dirty="0" sz="30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the	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dirty="0" sz="3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165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ran</a:t>
            </a:r>
            <a:r>
              <a:rPr dirty="0" sz="3000" spc="5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ferrin</a:t>
            </a:r>
            <a:r>
              <a:rPr dirty="0" sz="30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ap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tran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ferrin</a:t>
            </a:r>
            <a:r>
              <a:rPr dirty="0" sz="3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+ iro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6D9FAF"/>
              </a:buClr>
              <a:buFont typeface="Wingdings"/>
              <a:buChar char=""/>
            </a:pPr>
            <a:endParaRPr sz="3700">
              <a:latin typeface="Times New Roman"/>
              <a:cs typeface="Times New Roman"/>
            </a:endParaRPr>
          </a:p>
          <a:p>
            <a:pPr marL="394970" indent="-382270">
              <a:lnSpc>
                <a:spcPct val="100000"/>
              </a:lnSpc>
              <a:buClr>
                <a:srgbClr val="6D9FAF"/>
              </a:buClr>
              <a:buSzPct val="80000"/>
              <a:buFont typeface="Wingdings"/>
              <a:buChar char=""/>
              <a:tabLst>
                <a:tab pos="395605" algn="l"/>
              </a:tabLst>
            </a:pP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Iron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is st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red in</a:t>
            </a:r>
            <a:r>
              <a:rPr dirty="0" sz="30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two</a:t>
            </a:r>
            <a:r>
              <a:rPr dirty="0" sz="30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forms:</a:t>
            </a:r>
            <a:endParaRPr sz="3000">
              <a:latin typeface="Arial"/>
              <a:cs typeface="Arial"/>
            </a:endParaRPr>
          </a:p>
          <a:p>
            <a:pPr lvl="1" marL="698500" indent="-273050">
              <a:lnSpc>
                <a:spcPct val="100000"/>
              </a:lnSpc>
              <a:spcBef>
                <a:spcPts val="330"/>
              </a:spcBef>
              <a:buClr>
                <a:srgbClr val="6D9FAF"/>
              </a:buClr>
              <a:buSzPct val="90384"/>
              <a:buFont typeface="Wingdings"/>
              <a:buChar char=""/>
              <a:tabLst>
                <a:tab pos="699135" algn="l"/>
              </a:tabLst>
            </a:pPr>
            <a:r>
              <a:rPr dirty="0" sz="2600" b="1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dirty="0" sz="2600" spc="5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600" b="1">
                <a:solidFill>
                  <a:srgbClr val="FFFF00"/>
                </a:solidFill>
                <a:latin typeface="Arial"/>
                <a:cs typeface="Arial"/>
              </a:rPr>
              <a:t>rr</a:t>
            </a:r>
            <a:r>
              <a:rPr dirty="0" sz="2600" spc="-1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600" b="1">
                <a:solidFill>
                  <a:srgbClr val="FFFF00"/>
                </a:solidFill>
                <a:latin typeface="Arial"/>
                <a:cs typeface="Arial"/>
              </a:rPr>
              <a:t>tin</a:t>
            </a:r>
            <a:r>
              <a:rPr dirty="0" sz="2600" spc="-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600" spc="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6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rr</a:t>
            </a:r>
            <a:r>
              <a:rPr dirty="0" sz="2600" spc="-1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tin</a:t>
            </a:r>
            <a:r>
              <a:rPr dirty="0" sz="26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+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6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on)</a:t>
            </a:r>
            <a:endParaRPr sz="2600">
              <a:latin typeface="Arial"/>
              <a:cs typeface="Arial"/>
            </a:endParaRPr>
          </a:p>
          <a:p>
            <a:pPr lvl="1" marL="698500" marR="1086485" indent="-273050">
              <a:lnSpc>
                <a:spcPts val="2810"/>
              </a:lnSpc>
              <a:spcBef>
                <a:spcPts val="665"/>
              </a:spcBef>
              <a:buClr>
                <a:srgbClr val="6D9FAF"/>
              </a:buClr>
              <a:buSzPct val="88461"/>
              <a:buFont typeface="Wingdings"/>
              <a:buChar char=""/>
              <a:tabLst>
                <a:tab pos="699135" algn="l"/>
              </a:tabLst>
            </a:pPr>
            <a:r>
              <a:rPr dirty="0" sz="2600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2600" spc="1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6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600" spc="5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2600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2600" spc="1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600" b="1">
                <a:solidFill>
                  <a:srgbClr val="FFFF00"/>
                </a:solidFill>
                <a:latin typeface="Arial"/>
                <a:cs typeface="Arial"/>
              </a:rPr>
              <a:t>id</a:t>
            </a:r>
            <a:r>
              <a:rPr dirty="0" sz="2600" spc="5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600" b="1">
                <a:solidFill>
                  <a:srgbClr val="FFFF00"/>
                </a:solidFill>
                <a:latin typeface="Arial"/>
                <a:cs typeface="Arial"/>
              </a:rPr>
              <a:t>rin</a:t>
            </a:r>
            <a:r>
              <a:rPr dirty="0" sz="2600" spc="-5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(in</a:t>
            </a:r>
            <a:r>
              <a:rPr dirty="0" sz="2600" spc="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dirty="0" sz="2600" spc="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ble</a:t>
            </a:r>
            <a:r>
              <a:rPr dirty="0" sz="26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600" spc="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600" spc="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lex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 m</a:t>
            </a:r>
            <a:r>
              <a:rPr dirty="0" sz="26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dirty="0" sz="2600" spc="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ul</a:t>
            </a:r>
            <a:r>
              <a:rPr dirty="0" sz="26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6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6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2400" spc="-12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spleen,</a:t>
            </a:r>
            <a:r>
              <a:rPr dirty="0" sz="24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bone</a:t>
            </a:r>
            <a:r>
              <a:rPr dirty="0" sz="24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mar</a:t>
            </a:r>
            <a:r>
              <a:rPr dirty="0" sz="24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-25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Wingdings"/>
              <a:buChar char=""/>
            </a:pPr>
            <a:endParaRPr sz="3600">
              <a:latin typeface="Times New Roman"/>
              <a:cs typeface="Times New Roman"/>
            </a:endParaRPr>
          </a:p>
          <a:p>
            <a:pPr marL="394970" marR="363855" indent="-382270">
              <a:lnSpc>
                <a:spcPts val="3240"/>
              </a:lnSpc>
              <a:buClr>
                <a:srgbClr val="6D9FAF"/>
              </a:buClr>
              <a:buSzPct val="80000"/>
              <a:buFont typeface="Wingdings"/>
              <a:buChar char=""/>
              <a:tabLst>
                <a:tab pos="395605" algn="l"/>
              </a:tabLst>
            </a:pP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3000" spc="-1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y </a:t>
            </a:r>
            <a:r>
              <a:rPr dirty="0" sz="3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oss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30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iron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30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0.6</a:t>
            </a:r>
            <a:r>
              <a:rPr dirty="0" sz="3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mg</a:t>
            </a:r>
            <a:r>
              <a:rPr dirty="0" sz="30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30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male &amp;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 1.3mg/day</a:t>
            </a:r>
            <a:r>
              <a:rPr dirty="0" sz="3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FF"/>
                </a:solidFill>
                <a:latin typeface="Arial"/>
                <a:cs typeface="Arial"/>
              </a:rPr>
              <a:t>in females.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619" y="307085"/>
            <a:ext cx="3828415" cy="4876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u="heavy">
                <a:solidFill>
                  <a:srgbClr val="FFFF00"/>
                </a:solidFill>
              </a:rPr>
              <a:t>Destructio</a:t>
            </a:r>
            <a:r>
              <a:rPr dirty="0" sz="3200" u="heavy">
                <a:solidFill>
                  <a:srgbClr val="FFFF00"/>
                </a:solidFill>
              </a:rPr>
              <a:t>n</a:t>
            </a:r>
            <a:r>
              <a:rPr dirty="0" sz="3200" spc="-40" u="heavy">
                <a:solidFill>
                  <a:srgbClr val="FFFF00"/>
                </a:solidFill>
              </a:rPr>
              <a:t> </a:t>
            </a:r>
            <a:r>
              <a:rPr dirty="0" sz="3200" u="heavy">
                <a:solidFill>
                  <a:srgbClr val="FFFF00"/>
                </a:solidFill>
              </a:rPr>
              <a:t>o</a:t>
            </a:r>
            <a:r>
              <a:rPr dirty="0" sz="3200" u="heavy">
                <a:solidFill>
                  <a:srgbClr val="FFFF00"/>
                </a:solidFill>
              </a:rPr>
              <a:t>f</a:t>
            </a:r>
            <a:r>
              <a:rPr dirty="0" sz="3200" u="heavy">
                <a:solidFill>
                  <a:srgbClr val="FFFF00"/>
                </a:solidFill>
              </a:rPr>
              <a:t> </a:t>
            </a:r>
            <a:r>
              <a:rPr dirty="0" sz="3200" spc="-5" u="heavy">
                <a:solidFill>
                  <a:srgbClr val="FFFF00"/>
                </a:solidFill>
              </a:rPr>
              <a:t>RBC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24916" y="955802"/>
            <a:ext cx="7712075" cy="52349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4970" indent="-382270">
              <a:lnSpc>
                <a:spcPct val="100000"/>
              </a:lnSpc>
              <a:buClr>
                <a:srgbClr val="6D9FAF"/>
              </a:buClr>
              <a:buSzPct val="79166"/>
              <a:buFont typeface="Wingdings"/>
              <a:buChar char=""/>
              <a:tabLst>
                <a:tab pos="39560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RBC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fe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span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ci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cula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120</a:t>
            </a:r>
            <a:r>
              <a:rPr dirty="0" sz="2400" spc="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da</a:t>
            </a:r>
            <a:r>
              <a:rPr dirty="0" sz="2400" spc="-25" b="1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6D9FAF"/>
              </a:buClr>
              <a:buFont typeface="Wingdings"/>
              <a:buChar char=""/>
            </a:pPr>
            <a:endParaRPr sz="2500">
              <a:latin typeface="Times New Roman"/>
              <a:cs typeface="Times New Roman"/>
            </a:endParaRPr>
          </a:p>
          <a:p>
            <a:pPr marL="394970" indent="-382270">
              <a:lnSpc>
                <a:spcPct val="100000"/>
              </a:lnSpc>
              <a:buClr>
                <a:srgbClr val="6D9FAF"/>
              </a:buClr>
              <a:buSzPct val="79166"/>
              <a:buFont typeface="Wingdings"/>
              <a:buChar char=""/>
              <a:tabLst>
                <a:tab pos="395605" algn="l"/>
              </a:tabLst>
            </a:pP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Metabolic</a:t>
            </a:r>
            <a:r>
              <a:rPr dirty="0" sz="2400" spc="-3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active</a:t>
            </a:r>
            <a:r>
              <a:rPr dirty="0" sz="24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cells.</a:t>
            </a:r>
            <a:endParaRPr sz="2400">
              <a:latin typeface="Arial"/>
              <a:cs typeface="Arial"/>
            </a:endParaRPr>
          </a:p>
          <a:p>
            <a:pPr marL="394970" marR="667385" indent="-382270">
              <a:lnSpc>
                <a:spcPct val="80000"/>
              </a:lnSpc>
              <a:spcBef>
                <a:spcPts val="575"/>
              </a:spcBef>
              <a:buClr>
                <a:srgbClr val="6D9FAF"/>
              </a:buClr>
              <a:buSzPct val="79166"/>
              <a:buFont typeface="Wingdings"/>
              <a:buChar char=""/>
              <a:tabLst>
                <a:tab pos="39560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as a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agi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cell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me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brane,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 </a:t>
            </a:r>
            <a:r>
              <a:rPr dirty="0" sz="2400" spc="2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rup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ure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passes</a:t>
            </a:r>
            <a:r>
              <a:rPr dirty="0" sz="24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nar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ow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capi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ies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(and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splee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).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  <a:buClr>
                <a:srgbClr val="6D9FAF"/>
              </a:buClr>
              <a:buFont typeface="Wingdings"/>
              <a:buChar char=""/>
            </a:pPr>
            <a:endParaRPr sz="3000">
              <a:latin typeface="Times New Roman"/>
              <a:cs typeface="Times New Roman"/>
            </a:endParaRPr>
          </a:p>
          <a:p>
            <a:pPr marL="394970" marR="163195" indent="-382270">
              <a:lnSpc>
                <a:spcPct val="80000"/>
              </a:lnSpc>
              <a:buClr>
                <a:srgbClr val="6D9FAF"/>
              </a:buClr>
              <a:buSzPct val="79166"/>
              <a:buFont typeface="Wingdings"/>
              <a:buChar char=""/>
              <a:tabLst>
                <a:tab pos="39560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Released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 is taken up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mac</a:t>
            </a:r>
            <a:r>
              <a:rPr dirty="0" sz="2400" spc="5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ophages</a:t>
            </a:r>
            <a:r>
              <a:rPr dirty="0" sz="24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400" spc="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ve</a:t>
            </a:r>
            <a:r>
              <a:rPr dirty="0" sz="2400" spc="-130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spleen</a:t>
            </a:r>
            <a:r>
              <a:rPr dirty="0" sz="24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bone</a:t>
            </a:r>
            <a:r>
              <a:rPr dirty="0" sz="24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ma</a:t>
            </a:r>
            <a:r>
              <a:rPr dirty="0" sz="2400" spc="5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ro</a:t>
            </a:r>
            <a:r>
              <a:rPr dirty="0" sz="2400" spc="30" b="1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lvl="1" marL="698500" indent="-273050">
              <a:lnSpc>
                <a:spcPct val="100000"/>
              </a:lnSpc>
              <a:spcBef>
                <a:spcPts val="5"/>
              </a:spcBef>
              <a:buClr>
                <a:srgbClr val="6D9FAF"/>
              </a:buClr>
              <a:buSzPct val="90000"/>
              <a:buFont typeface="Wingdings"/>
              <a:buChar char=""/>
              <a:tabLst>
                <a:tab pos="699135" algn="l"/>
              </a:tabLst>
            </a:pPr>
            <a:r>
              <a:rPr dirty="0" sz="2000" spc="5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2000" spc="-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bro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into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its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componen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37"/>
              </a:spcBef>
              <a:buClr>
                <a:srgbClr val="6D9FAF"/>
              </a:buClr>
              <a:buFont typeface="Wingdings"/>
              <a:buChar char=""/>
            </a:pPr>
            <a:endParaRPr sz="2050">
              <a:latin typeface="Times New Roman"/>
              <a:cs typeface="Times New Roman"/>
            </a:endParaRPr>
          </a:p>
          <a:p>
            <a:pPr lvl="2" marL="981710" indent="-255904">
              <a:lnSpc>
                <a:spcPct val="100000"/>
              </a:lnSpc>
              <a:buClr>
                <a:srgbClr val="CCAE09"/>
              </a:buClr>
              <a:buSzPct val="84090"/>
              <a:buFont typeface="Arial"/>
              <a:buChar char="○"/>
              <a:tabLst>
                <a:tab pos="982344" algn="l"/>
              </a:tabLst>
            </a:pP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200" spc="-2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ptid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—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200" spc="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200" spc="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ids</a:t>
            </a:r>
            <a:r>
              <a:rPr dirty="0" sz="22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(pr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tein</a:t>
            </a:r>
            <a:r>
              <a:rPr dirty="0" sz="22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dirty="0" sz="22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tor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22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200">
              <a:latin typeface="Arial"/>
              <a:cs typeface="Arial"/>
            </a:endParaRPr>
          </a:p>
          <a:p>
            <a:pPr lvl="2" marL="981710" indent="-255904">
              <a:lnSpc>
                <a:spcPct val="100000"/>
              </a:lnSpc>
              <a:buClr>
                <a:srgbClr val="CCAE09"/>
              </a:buClr>
              <a:buSzPct val="84090"/>
              <a:buFont typeface="Arial"/>
              <a:buChar char="○"/>
              <a:tabLst>
                <a:tab pos="982344" algn="l"/>
              </a:tabLst>
            </a:pP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Iron</a:t>
            </a:r>
            <a:r>
              <a:rPr dirty="0" sz="22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----</a:t>
            </a:r>
            <a:r>
              <a:rPr dirty="0" sz="22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Arial"/>
                <a:cs typeface="Arial"/>
              </a:rPr>
              <a:t>ferrtin</a:t>
            </a:r>
            <a:endParaRPr sz="2200">
              <a:latin typeface="Arial"/>
              <a:cs typeface="Arial"/>
            </a:endParaRPr>
          </a:p>
          <a:p>
            <a:pPr lvl="2" marL="981710" marR="5080" indent="-255904">
              <a:lnSpc>
                <a:spcPct val="80000"/>
              </a:lnSpc>
              <a:spcBef>
                <a:spcPts val="525"/>
              </a:spcBef>
              <a:buClr>
                <a:srgbClr val="CCAE09"/>
              </a:buClr>
              <a:buSzPct val="84090"/>
              <a:buFont typeface="Arial"/>
              <a:buChar char="○"/>
              <a:tabLst>
                <a:tab pos="982344" algn="l"/>
              </a:tabLst>
            </a:pP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Ha</a:t>
            </a:r>
            <a:r>
              <a:rPr dirty="0" sz="22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22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(Por</a:t>
            </a:r>
            <a:r>
              <a:rPr dirty="0" sz="2200" b="1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2200" spc="-20" b="1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rin)&gt;</a:t>
            </a:r>
            <a:r>
              <a:rPr dirty="0" sz="2200" spc="5" b="1">
                <a:solidFill>
                  <a:srgbClr val="FFFF00"/>
                </a:solidFill>
                <a:latin typeface="Arial"/>
                <a:cs typeface="Arial"/>
              </a:rPr>
              <a:t>&gt;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—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bilir</a:t>
            </a:r>
            <a:r>
              <a:rPr dirty="0" sz="2200" spc="5" b="1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2200" spc="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n&gt;&gt;</a:t>
            </a:r>
            <a:r>
              <a:rPr dirty="0" sz="2200" spc="0" b="1">
                <a:solidFill>
                  <a:srgbClr val="FFFF00"/>
                </a:solidFill>
                <a:latin typeface="Arial"/>
                <a:cs typeface="Arial"/>
              </a:rPr>
              <a:t>—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2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cr</a:t>
            </a:r>
            <a:r>
              <a:rPr dirty="0" sz="22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200" spc="5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2200" spc="5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by</a:t>
            </a:r>
            <a:r>
              <a:rPr dirty="0" sz="2200" spc="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liv</a:t>
            </a:r>
            <a:r>
              <a:rPr dirty="0" sz="22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22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into</a:t>
            </a:r>
            <a:r>
              <a:rPr dirty="0" sz="2200" spc="2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bil</a:t>
            </a:r>
            <a:r>
              <a:rPr dirty="0" sz="22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[e</a:t>
            </a:r>
            <a:r>
              <a:rPr dirty="0" sz="2200" b="1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2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ss</a:t>
            </a:r>
            <a:r>
              <a:rPr dirty="0" sz="2200" spc="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destru</a:t>
            </a:r>
            <a:r>
              <a:rPr dirty="0" sz="22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tion</a:t>
            </a:r>
            <a:r>
              <a:rPr dirty="0" sz="2200" spc="5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2200" spc="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RBC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J</a:t>
            </a:r>
            <a:r>
              <a:rPr dirty="0" sz="22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dirty="0" sz="2200" b="1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di</a:t>
            </a:r>
            <a:r>
              <a:rPr dirty="0" sz="22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200" spc="-5" b="1">
                <a:solidFill>
                  <a:srgbClr val="FFFF00"/>
                </a:solidFill>
                <a:latin typeface="Arial"/>
                <a:cs typeface="Arial"/>
              </a:rPr>
              <a:t>e]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91400" y="57150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71500" y="0"/>
                </a:moveTo>
                <a:lnTo>
                  <a:pt x="5715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571500" y="57150"/>
                </a:lnTo>
                <a:lnTo>
                  <a:pt x="571500" y="76200"/>
                </a:lnTo>
                <a:lnTo>
                  <a:pt x="609600" y="38100"/>
                </a:lnTo>
                <a:lnTo>
                  <a:pt x="571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91400" y="57150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0" y="19050"/>
                </a:moveTo>
                <a:lnTo>
                  <a:pt x="571500" y="19050"/>
                </a:lnTo>
                <a:lnTo>
                  <a:pt x="571500" y="0"/>
                </a:lnTo>
                <a:lnTo>
                  <a:pt x="609600" y="38100"/>
                </a:lnTo>
                <a:lnTo>
                  <a:pt x="571500" y="76200"/>
                </a:lnTo>
                <a:lnTo>
                  <a:pt x="571500" y="57150"/>
                </a:lnTo>
                <a:lnTo>
                  <a:pt x="0" y="57150"/>
                </a:lnTo>
                <a:lnTo>
                  <a:pt x="0" y="1905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 spc="-5"/>
              <a:t>13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7103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-5">
                <a:solidFill>
                  <a:srgbClr val="FFC000"/>
                </a:solidFill>
              </a:rPr>
              <a:t>ANAEMIAS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 spc="-5"/>
              <a:t>13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1214424" y="1706498"/>
            <a:ext cx="6096635" cy="276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85115" indent="-272415">
              <a:lnSpc>
                <a:spcPct val="100000"/>
              </a:lnSpc>
              <a:buClr>
                <a:srgbClr val="6D9FAF"/>
              </a:buClr>
              <a:buSzPct val="90384"/>
              <a:buFont typeface="Wingdings"/>
              <a:buChar char=""/>
              <a:tabLst>
                <a:tab pos="285750" algn="l"/>
              </a:tabLst>
            </a:pP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Defin</a:t>
            </a:r>
            <a:r>
              <a:rPr dirty="0" sz="2600" spc="-5" b="1">
                <a:solidFill>
                  <a:srgbClr val="FFFF00"/>
                </a:solidFill>
                <a:latin typeface="Comic Sans MS"/>
                <a:cs typeface="Comic Sans MS"/>
              </a:rPr>
              <a:t>iat</a:t>
            </a:r>
            <a:r>
              <a:rPr dirty="0" sz="2600" spc="5" b="1">
                <a:solidFill>
                  <a:srgbClr val="FFFF00"/>
                </a:solidFill>
                <a:latin typeface="Comic Sans MS"/>
                <a:cs typeface="Comic Sans MS"/>
              </a:rPr>
              <a:t>i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on</a:t>
            </a:r>
            <a:endParaRPr sz="2600">
              <a:latin typeface="Comic Sans MS"/>
              <a:cs typeface="Comic Sans MS"/>
            </a:endParaRPr>
          </a:p>
          <a:p>
            <a:pPr lvl="1" marL="568325" indent="-255904">
              <a:lnSpc>
                <a:spcPct val="100000"/>
              </a:lnSpc>
              <a:spcBef>
                <a:spcPts val="585"/>
              </a:spcBef>
              <a:buClr>
                <a:srgbClr val="CCAE09"/>
              </a:buClr>
              <a:buSzPct val="85416"/>
              <a:buFont typeface="Arial"/>
              <a:buChar char="○"/>
              <a:tabLst>
                <a:tab pos="568960" algn="l"/>
              </a:tabLst>
            </a:pPr>
            <a:r>
              <a:rPr dirty="0" sz="2400" spc="-5" b="1">
                <a:solidFill>
                  <a:srgbClr val="FFFFFF"/>
                </a:solidFill>
                <a:latin typeface="Comic Sans MS"/>
                <a:cs typeface="Comic Sans MS"/>
              </a:rPr>
              <a:t>Dec</a:t>
            </a:r>
            <a:r>
              <a:rPr dirty="0" sz="2400" spc="-5" b="1">
                <a:solidFill>
                  <a:srgbClr val="FFFFFF"/>
                </a:solidFill>
                <a:latin typeface="Comic Sans MS"/>
                <a:cs typeface="Comic Sans MS"/>
              </a:rPr>
              <a:t>reas</a:t>
            </a:r>
            <a:r>
              <a:rPr dirty="0" sz="2400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400" spc="-1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400" spc="5" b="1">
                <a:solidFill>
                  <a:srgbClr val="FFFFFF"/>
                </a:solidFill>
                <a:latin typeface="Comic Sans MS"/>
                <a:cs typeface="Comic Sans MS"/>
              </a:rPr>
              <a:t>u</a:t>
            </a:r>
            <a:r>
              <a:rPr dirty="0" sz="2400" b="1">
                <a:solidFill>
                  <a:srgbClr val="FFFFFF"/>
                </a:solidFill>
                <a:latin typeface="Comic Sans MS"/>
                <a:cs typeface="Comic Sans MS"/>
              </a:rPr>
              <a:t>mb</a:t>
            </a:r>
            <a:r>
              <a:rPr dirty="0" sz="2400" spc="5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400" b="1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dirty="0" sz="2400" spc="-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400" b="1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dirty="0" sz="240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400" spc="-5" b="1">
                <a:solidFill>
                  <a:srgbClr val="FFFFFF"/>
                </a:solidFill>
                <a:latin typeface="Comic Sans MS"/>
                <a:cs typeface="Comic Sans MS"/>
              </a:rPr>
              <a:t>RBC</a:t>
            </a:r>
            <a:endParaRPr sz="2400">
              <a:latin typeface="Comic Sans MS"/>
              <a:cs typeface="Comic Sans MS"/>
            </a:endParaRPr>
          </a:p>
          <a:p>
            <a:pPr lvl="1" marL="568325" indent="-255904">
              <a:lnSpc>
                <a:spcPct val="100000"/>
              </a:lnSpc>
              <a:spcBef>
                <a:spcPts val="575"/>
              </a:spcBef>
              <a:buClr>
                <a:srgbClr val="CCAE09"/>
              </a:buClr>
              <a:buSzPct val="85416"/>
              <a:buFont typeface="Arial"/>
              <a:buChar char="○"/>
              <a:tabLst>
                <a:tab pos="568960" algn="l"/>
              </a:tabLst>
            </a:pPr>
            <a:r>
              <a:rPr dirty="0" sz="2400" spc="-5" b="1">
                <a:solidFill>
                  <a:srgbClr val="FFFFFF"/>
                </a:solidFill>
                <a:latin typeface="Comic Sans MS"/>
                <a:cs typeface="Comic Sans MS"/>
              </a:rPr>
              <a:t>Dec</a:t>
            </a:r>
            <a:r>
              <a:rPr dirty="0" sz="2400" spc="-5" b="1">
                <a:solidFill>
                  <a:srgbClr val="FFFFFF"/>
                </a:solidFill>
                <a:latin typeface="Comic Sans MS"/>
                <a:cs typeface="Comic Sans MS"/>
              </a:rPr>
              <a:t>reas</a:t>
            </a:r>
            <a:r>
              <a:rPr dirty="0" sz="2400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400" spc="-2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Comic Sans MS"/>
                <a:cs typeface="Comic Sans MS"/>
              </a:rPr>
              <a:t>Hb</a:t>
            </a:r>
            <a:endParaRPr sz="2400">
              <a:latin typeface="Comic Sans MS"/>
              <a:cs typeface="Comic Sans MS"/>
            </a:endParaRPr>
          </a:p>
          <a:p>
            <a:pPr marL="312420">
              <a:lnSpc>
                <a:spcPct val="100000"/>
              </a:lnSpc>
              <a:spcBef>
                <a:spcPts val="925"/>
              </a:spcBef>
            </a:pPr>
            <a:r>
              <a:rPr dirty="0" sz="2050" spc="-5">
                <a:solidFill>
                  <a:srgbClr val="CCAE09"/>
                </a:solidFill>
                <a:latin typeface="Arial"/>
                <a:cs typeface="Arial"/>
              </a:rPr>
              <a:t>○</a:t>
            </a:r>
            <a:endParaRPr sz="2050">
              <a:latin typeface="Arial"/>
              <a:cs typeface="Arial"/>
            </a:endParaRPr>
          </a:p>
          <a:p>
            <a:pPr marL="285115" indent="-272415">
              <a:lnSpc>
                <a:spcPct val="100000"/>
              </a:lnSpc>
              <a:spcBef>
                <a:spcPts val="685"/>
              </a:spcBef>
              <a:buClr>
                <a:srgbClr val="6D9FAF"/>
              </a:buClr>
              <a:buSzPct val="88461"/>
              <a:buFont typeface="Wingdings"/>
              <a:buChar char=""/>
              <a:tabLst>
                <a:tab pos="285750" algn="l"/>
              </a:tabLst>
            </a:pPr>
            <a:r>
              <a:rPr dirty="0" sz="2600" spc="-5" b="1">
                <a:solidFill>
                  <a:srgbClr val="FFFF00"/>
                </a:solidFill>
                <a:latin typeface="Comic Sans MS"/>
                <a:cs typeface="Comic Sans MS"/>
              </a:rPr>
              <a:t>Sym</a:t>
            </a:r>
            <a:r>
              <a:rPr dirty="0" sz="2600" spc="5" b="1">
                <a:solidFill>
                  <a:srgbClr val="FFFF00"/>
                </a:solidFill>
                <a:latin typeface="Comic Sans MS"/>
                <a:cs typeface="Comic Sans MS"/>
              </a:rPr>
              <a:t>p</a:t>
            </a:r>
            <a:r>
              <a:rPr dirty="0" sz="2600" spc="-5" b="1">
                <a:solidFill>
                  <a:srgbClr val="FFFF00"/>
                </a:solidFill>
                <a:latin typeface="Comic Sans MS"/>
                <a:cs typeface="Comic Sans MS"/>
              </a:rPr>
              <a:t>tom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s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r>
              <a:rPr dirty="0" sz="2600" spc="-4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Tired,</a:t>
            </a:r>
            <a:r>
              <a:rPr dirty="0" sz="2600" spc="-2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F</a:t>
            </a:r>
            <a:r>
              <a:rPr dirty="0" sz="2600" spc="10" b="1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tigue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,</a:t>
            </a:r>
            <a:r>
              <a:rPr dirty="0" sz="2600" spc="-2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short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endParaRPr sz="2600">
              <a:latin typeface="Comic Sans MS"/>
              <a:cs typeface="Comic Sans MS"/>
            </a:endParaRPr>
          </a:p>
          <a:p>
            <a:pPr marL="285115">
              <a:lnSpc>
                <a:spcPct val="100000"/>
              </a:lnSpc>
              <a:spcBef>
                <a:spcPts val="1320"/>
              </a:spcBef>
            </a:pP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bre</a:t>
            </a:r>
            <a:r>
              <a:rPr dirty="0" sz="2600" spc="10" b="1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th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,</a:t>
            </a:r>
            <a:r>
              <a:rPr dirty="0" sz="2600" spc="-2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heart</a:t>
            </a:r>
            <a:r>
              <a:rPr dirty="0" sz="2600" spc="-4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fa</a:t>
            </a:r>
            <a:r>
              <a:rPr dirty="0" sz="2600" spc="5" b="1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lure.</a:t>
            </a:r>
            <a:endParaRPr sz="2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59740" y="495553"/>
            <a:ext cx="2783840" cy="3657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>
                <a:solidFill>
                  <a:srgbClr val="FFC000"/>
                </a:solidFill>
                <a:latin typeface="Arial"/>
                <a:cs typeface="Arial"/>
              </a:rPr>
              <a:t>C</a:t>
            </a:r>
            <a:r>
              <a:rPr dirty="0" sz="2400" spc="-1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z="2400">
                <a:solidFill>
                  <a:srgbClr val="FFC000"/>
                </a:solidFill>
                <a:latin typeface="Arial"/>
                <a:cs typeface="Arial"/>
              </a:rPr>
              <a:t>u</a:t>
            </a:r>
            <a:r>
              <a:rPr dirty="0" sz="2400" spc="-10">
                <a:solidFill>
                  <a:srgbClr val="FFC000"/>
                </a:solidFill>
                <a:latin typeface="Arial"/>
                <a:cs typeface="Arial"/>
              </a:rPr>
              <a:t>s</a:t>
            </a:r>
            <a:r>
              <a:rPr dirty="0" sz="2400">
                <a:solidFill>
                  <a:srgbClr val="FFC000"/>
                </a:solidFill>
                <a:latin typeface="Arial"/>
                <a:cs typeface="Arial"/>
              </a:rPr>
              <a:t>es</a:t>
            </a:r>
            <a:r>
              <a:rPr dirty="0" sz="2400" spc="5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C000"/>
                </a:solidFill>
                <a:latin typeface="Arial"/>
                <a:cs typeface="Arial"/>
              </a:rPr>
              <a:t>of</a:t>
            </a:r>
            <a:r>
              <a:rPr dirty="0" sz="2400" spc="-2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z="2400" spc="-10">
                <a:solidFill>
                  <a:srgbClr val="FFC000"/>
                </a:solidFill>
                <a:latin typeface="Arial"/>
                <a:cs typeface="Arial"/>
              </a:rPr>
              <a:t>n</a:t>
            </a:r>
            <a:r>
              <a:rPr dirty="0" sz="2400">
                <a:solidFill>
                  <a:srgbClr val="FFC000"/>
                </a:solidFill>
                <a:latin typeface="Arial"/>
                <a:cs typeface="Arial"/>
              </a:rPr>
              <a:t>a</a:t>
            </a:r>
            <a:r>
              <a:rPr dirty="0" sz="2400" spc="-10">
                <a:solidFill>
                  <a:srgbClr val="FFC000"/>
                </a:solidFill>
                <a:latin typeface="Arial"/>
                <a:cs typeface="Arial"/>
              </a:rPr>
              <a:t>e</a:t>
            </a:r>
            <a:r>
              <a:rPr dirty="0" sz="2400">
                <a:solidFill>
                  <a:srgbClr val="FFC000"/>
                </a:solidFill>
                <a:latin typeface="Arial"/>
                <a:cs typeface="Arial"/>
              </a:rPr>
              <a:t>mia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2326259"/>
            <a:ext cx="3052445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5" b="1" u="heavy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Dec</a:t>
            </a:r>
            <a:r>
              <a:rPr dirty="0" sz="1800" spc="-10" b="1" u="heavy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ea</a:t>
            </a:r>
            <a:r>
              <a:rPr dirty="0" sz="1800" spc="-10" b="1" u="heavy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1800" spc="10" b="1" u="heavy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RB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1800" spc="10" b="1" u="heavy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spc="5" b="1" u="heavy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ro</a:t>
            </a:r>
            <a:r>
              <a:rPr dirty="0" sz="1800" spc="5" b="1" u="heavy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1800" spc="5" b="1" u="heavy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cti</a:t>
            </a:r>
            <a:r>
              <a:rPr dirty="0" sz="1800" spc="5" b="1" u="heavy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buFont typeface="Wingdings"/>
              <a:buChar char=""/>
              <a:tabLst>
                <a:tab pos="257175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Nutriti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causes: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2874898"/>
            <a:ext cx="538480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Iron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78610" y="2874898"/>
            <a:ext cx="370776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microc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tic</a:t>
            </a:r>
            <a:r>
              <a:rPr dirty="0" sz="1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chr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mic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anaemi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140" y="3149472"/>
            <a:ext cx="6853555" cy="3120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8900">
              <a:lnSpc>
                <a:spcPct val="100000"/>
              </a:lnSpc>
              <a:tabLst>
                <a:tab pos="2728595" algn="l"/>
              </a:tabLst>
            </a:pP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dirty="0" sz="1800" spc="-4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lic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id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gal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tic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mia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88900" marR="5080">
              <a:lnSpc>
                <a:spcPct val="100000"/>
              </a:lnSpc>
            </a:pPr>
            <a:r>
              <a:rPr dirty="0" sz="180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row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fail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cti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y cance</a:t>
            </a:r>
            <a:r>
              <a:rPr dirty="0" sz="1800" spc="-10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iati</a:t>
            </a:r>
            <a:r>
              <a:rPr dirty="0" sz="1800" spc="1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, dru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lastic</a:t>
            </a:r>
            <a:r>
              <a:rPr dirty="0" sz="1800" spc="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anaemi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926589" algn="l"/>
              </a:tabLst>
            </a:pP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3.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1800" spc="-10" b="1" u="heavy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1800" spc="-10" b="1" u="heavy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1800" spc="5" b="1" u="heavy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1800" spc="-20" b="1" u="heavy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ti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c	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1800" spc="-10" b="1" u="heavy">
                <a:solidFill>
                  <a:srgbClr val="FFFF00"/>
                </a:solidFill>
                <a:latin typeface="Arial"/>
                <a:cs typeface="Arial"/>
              </a:rPr>
              <a:t>x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1800" spc="-10" b="1" u="heavy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1800" spc="-10" b="1" u="heavy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1800" spc="10" b="1" u="heavy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1800" spc="-30" b="1" u="heavy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1800" spc="30" b="1" u="heavy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dirty="0" sz="1800" spc="-10" b="1" u="heavy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1800" b="1" u="heavy">
                <a:solidFill>
                  <a:srgbClr val="FFFF00"/>
                </a:solidFill>
                <a:latin typeface="Arial"/>
                <a:cs typeface="Arial"/>
              </a:rPr>
              <a:t>truction</a:t>
            </a:r>
            <a:endParaRPr sz="180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buFont typeface="Wingdings"/>
              <a:buChar char=""/>
              <a:tabLst>
                <a:tab pos="257175" algn="l"/>
              </a:tabLst>
            </a:pP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orm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 or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"/>
                <a:cs typeface="Arial"/>
              </a:rPr>
              <a:t>Hb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Sp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oc</a:t>
            </a: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tosis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5">
                <a:solidFill>
                  <a:srgbClr val="FFFFFF"/>
                </a:solidFill>
                <a:latin typeface="Arial"/>
                <a:cs typeface="Arial"/>
              </a:rPr>
              <a:t>•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kle</a:t>
            </a:r>
            <a:r>
              <a:rPr dirty="0" sz="18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buFont typeface="Wingdings"/>
              <a:buChar char=""/>
              <a:tabLst>
                <a:tab pos="257175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omp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tible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blood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tr</a:t>
            </a:r>
            <a:r>
              <a:rPr dirty="0" sz="1800" spc="-1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nsfu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ion.</a:t>
            </a:r>
            <a:endParaRPr sz="1800">
              <a:latin typeface="Arial"/>
              <a:cs typeface="Arial"/>
            </a:endParaRPr>
          </a:p>
          <a:p>
            <a:pPr marL="256540" indent="-243840">
              <a:lnSpc>
                <a:spcPct val="100000"/>
              </a:lnSpc>
              <a:buFont typeface="Wingdings"/>
              <a:buChar char=""/>
              <a:tabLst>
                <a:tab pos="257175" algn="l"/>
              </a:tabLst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thro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tosis</a:t>
            </a:r>
            <a:r>
              <a:rPr dirty="0" sz="1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fet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18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s 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4540" y="1105661"/>
            <a:ext cx="1621790" cy="304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 u="heavy">
                <a:solidFill>
                  <a:srgbClr val="FFFF00"/>
                </a:solidFill>
                <a:latin typeface="Arial"/>
                <a:cs typeface="Arial"/>
              </a:rPr>
              <a:t>1</a:t>
            </a:r>
            <a:r>
              <a:rPr dirty="0" sz="2000" b="1" u="heavy">
                <a:solidFill>
                  <a:srgbClr val="FFFF00"/>
                </a:solidFill>
                <a:latin typeface="Arial"/>
                <a:cs typeface="Arial"/>
              </a:rPr>
              <a:t>.</a:t>
            </a:r>
            <a:r>
              <a:rPr dirty="0" sz="2000" b="1" u="heavy">
                <a:solidFill>
                  <a:srgbClr val="FFFF00"/>
                </a:solidFill>
                <a:latin typeface="Arial"/>
                <a:cs typeface="Arial"/>
              </a:rPr>
              <a:t>Bloo</a:t>
            </a:r>
            <a:r>
              <a:rPr dirty="0" sz="2000" b="1" u="heavy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2000" spc="-25" b="1" u="heavy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 u="heavy">
                <a:solidFill>
                  <a:srgbClr val="FFFF00"/>
                </a:solidFill>
                <a:latin typeface="Arial"/>
                <a:cs typeface="Arial"/>
              </a:rPr>
              <a:t>Lo</a:t>
            </a:r>
            <a:r>
              <a:rPr dirty="0" sz="2000" spc="5" b="1" u="heavy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000" b="1" u="heavy">
                <a:solidFill>
                  <a:srgbClr val="FFFF00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540" y="1410461"/>
            <a:ext cx="1130935" cy="620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ute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Chronic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7960" y="1410461"/>
            <a:ext cx="5928360" cy="620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cide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000" spc="1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urn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normal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6</a:t>
            </a:r>
            <a:r>
              <a:rPr dirty="0" sz="2000" spc="35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  <a:p>
            <a:pPr marL="168910">
              <a:lnSpc>
                <a:spcPct val="100000"/>
              </a:lnSpc>
            </a:pP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croc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tic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pochrom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anaema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(ulce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40" b="1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orm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52600" y="16002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190500" y="0"/>
                </a:move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52600" y="16002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57150"/>
                </a:move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981200" y="19050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190500" y="0"/>
                </a:move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981200" y="19050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57150"/>
                </a:move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209800" y="47244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190500" y="0"/>
                </a:move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209800" y="47244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57150"/>
                </a:move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971800" y="32766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190500" y="0"/>
                </a:move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971800" y="32766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57150"/>
                </a:move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295400" y="30480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190500" y="0"/>
                </a:move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295400" y="30480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57150"/>
                </a:moveTo>
                <a:lnTo>
                  <a:pt x="190500" y="57150"/>
                </a:lnTo>
                <a:lnTo>
                  <a:pt x="190500" y="76200"/>
                </a:lnTo>
                <a:lnTo>
                  <a:pt x="228600" y="38100"/>
                </a:lnTo>
                <a:lnTo>
                  <a:pt x="190500" y="0"/>
                </a:lnTo>
                <a:lnTo>
                  <a:pt x="190500" y="19050"/>
                </a:lnTo>
                <a:lnTo>
                  <a:pt x="0" y="19050"/>
                </a:lnTo>
                <a:lnTo>
                  <a:pt x="0" y="57150"/>
                </a:lnTo>
                <a:close/>
              </a:path>
            </a:pathLst>
          </a:custGeom>
          <a:ln w="1905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solidFill>
                  <a:srgbClr val="FFFFFF"/>
                </a:solidFill>
              </a:rPr>
              <a:t>Objectives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12436" y="6715369"/>
            <a:ext cx="121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 sz="1000" spc="-5">
                <a:solidFill>
                  <a:srgbClr val="9B9A97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1406905"/>
            <a:ext cx="7506334" cy="4672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8895">
              <a:lnSpc>
                <a:spcPct val="100000"/>
              </a:lnSpc>
            </a:pP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At</a:t>
            </a:r>
            <a:r>
              <a:rPr dirty="0" sz="3000" spc="-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dirty="0" sz="3000" spc="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end</a:t>
            </a:r>
            <a:r>
              <a:rPr dirty="0" sz="3000" spc="5" b="1">
                <a:solidFill>
                  <a:srgbClr val="FFFF00"/>
                </a:solidFill>
                <a:latin typeface="Arial"/>
                <a:cs typeface="Arial"/>
              </a:rPr>
              <a:t> o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f t</a:t>
            </a:r>
            <a:r>
              <a:rPr dirty="0" sz="3000" spc="5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is</a:t>
            </a:r>
            <a:r>
              <a:rPr dirty="0" sz="3000" spc="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lecture you</a:t>
            </a:r>
            <a:r>
              <a:rPr dirty="0" sz="3000" spc="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3000" spc="10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dirty="0" sz="3000" spc="5" b="1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ld </a:t>
            </a:r>
            <a:r>
              <a:rPr dirty="0" sz="3000" spc="5" b="1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endParaRPr sz="3000">
              <a:latin typeface="Arial"/>
              <a:cs typeface="Arial"/>
            </a:endParaRPr>
          </a:p>
          <a:p>
            <a:pPr marL="433070">
              <a:lnSpc>
                <a:spcPct val="100000"/>
              </a:lnSpc>
            </a:pP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able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FF00"/>
                </a:solidFill>
                <a:latin typeface="Arial"/>
                <a:cs typeface="Arial"/>
              </a:rPr>
              <a:t>to:</a:t>
            </a:r>
            <a:endParaRPr sz="3000">
              <a:latin typeface="Arial"/>
              <a:cs typeface="Arial"/>
            </a:endParaRPr>
          </a:p>
          <a:p>
            <a:pPr marL="527685" marR="278130" indent="-514984">
              <a:lnSpc>
                <a:spcPct val="100000"/>
              </a:lnSpc>
              <a:spcBef>
                <a:spcPts val="680"/>
              </a:spcBef>
              <a:buClr>
                <a:srgbClr val="6D9FAF"/>
              </a:buClr>
              <a:buSzPct val="80357"/>
              <a:buAutoNum type="arabicPeriod"/>
              <a:tabLst>
                <a:tab pos="52832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ibe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ded</a:t>
            </a:r>
            <a:r>
              <a:rPr dirty="0" sz="28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 RBC</a:t>
            </a:r>
            <a:r>
              <a:rPr dirty="0" sz="2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fo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on.</a:t>
            </a:r>
            <a:endParaRPr sz="2800">
              <a:latin typeface="Arial"/>
              <a:cs typeface="Arial"/>
            </a:endParaRPr>
          </a:p>
          <a:p>
            <a:pPr marL="527685" marR="1238885" indent="-514984">
              <a:lnSpc>
                <a:spcPct val="100000"/>
              </a:lnSpc>
              <a:spcBef>
                <a:spcPts val="675"/>
              </a:spcBef>
              <a:buClr>
                <a:srgbClr val="6D9FAF"/>
              </a:buClr>
              <a:buSzPct val="80357"/>
              <a:buAutoNum type="arabicPeriod"/>
              <a:tabLst>
                <a:tab pos="52832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ibe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he</a:t>
            </a:r>
            <a:r>
              <a:rPr dirty="0" sz="2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pro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6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it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orp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dirty="0" sz="28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bso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ptio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5"/>
              </a:spcBef>
              <a:buClr>
                <a:srgbClr val="6D9FAF"/>
              </a:buClr>
              <a:buSzPct val="80357"/>
              <a:buAutoNum type="arabicPeriod"/>
              <a:tabLst>
                <a:tab pos="52832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og</a:t>
            </a:r>
            <a:r>
              <a:rPr dirty="0" sz="2800" spc="-2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ha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maglobin</a:t>
            </a:r>
            <a:r>
              <a:rPr dirty="0" sz="28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ru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fun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ons.</a:t>
            </a:r>
            <a:endParaRPr sz="2800">
              <a:latin typeface="Arial"/>
              <a:cs typeface="Arial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Clr>
                <a:srgbClr val="6D9FAF"/>
              </a:buClr>
              <a:buSzPct val="80357"/>
              <a:buAutoNum type="arabicPeriod" startAt="4"/>
              <a:tabLst>
                <a:tab pos="528320" algn="l"/>
              </a:tabLst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8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boli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800" spc="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bso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ption,</a:t>
            </a:r>
            <a:endParaRPr sz="2800">
              <a:latin typeface="Arial"/>
              <a:cs typeface="Arial"/>
            </a:endParaRPr>
          </a:p>
          <a:p>
            <a:pPr marL="527685">
              <a:lnSpc>
                <a:spcPct val="100000"/>
              </a:lnSpc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nd</a:t>
            </a:r>
            <a:r>
              <a:rPr dirty="0" sz="2800" spc="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an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port)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Polycythemia</a:t>
            </a:r>
          </a:p>
          <a:p>
            <a:pPr marL="439420">
              <a:lnSpc>
                <a:spcPct val="100000"/>
              </a:lnSpc>
              <a:spcBef>
                <a:spcPts val="1000"/>
              </a:spcBef>
            </a:pPr>
            <a:r>
              <a:rPr dirty="0" sz="2600">
                <a:solidFill>
                  <a:srgbClr val="FFFFFF"/>
                </a:solidFill>
              </a:rPr>
              <a:t>I</a:t>
            </a:r>
            <a:r>
              <a:rPr dirty="0" sz="2600">
                <a:solidFill>
                  <a:srgbClr val="FFFFFF"/>
                </a:solidFill>
              </a:rPr>
              <a:t>n</a:t>
            </a:r>
            <a:r>
              <a:rPr dirty="0" sz="2600">
                <a:solidFill>
                  <a:srgbClr val="FFFFFF"/>
                </a:solidFill>
              </a:rPr>
              <a:t>creas</a:t>
            </a:r>
            <a:r>
              <a:rPr dirty="0" sz="2600" spc="-5">
                <a:solidFill>
                  <a:srgbClr val="FFFFFF"/>
                </a:solidFill>
              </a:rPr>
              <a:t>e</a:t>
            </a:r>
            <a:r>
              <a:rPr dirty="0" sz="2600">
                <a:solidFill>
                  <a:srgbClr val="FFFFFF"/>
                </a:solidFill>
              </a:rPr>
              <a:t>d</a:t>
            </a:r>
            <a:r>
              <a:rPr dirty="0" sz="2600" spc="-40">
                <a:solidFill>
                  <a:srgbClr val="FFFFFF"/>
                </a:solidFill>
              </a:rPr>
              <a:t> </a:t>
            </a:r>
            <a:r>
              <a:rPr dirty="0" sz="2600">
                <a:solidFill>
                  <a:srgbClr val="FFFFFF"/>
                </a:solidFill>
              </a:rPr>
              <a:t>n</a:t>
            </a:r>
            <a:r>
              <a:rPr dirty="0" sz="2600">
                <a:solidFill>
                  <a:srgbClr val="FFFFFF"/>
                </a:solidFill>
              </a:rPr>
              <a:t>u</a:t>
            </a:r>
            <a:r>
              <a:rPr dirty="0" sz="2600" spc="5">
                <a:solidFill>
                  <a:srgbClr val="FFFFFF"/>
                </a:solidFill>
              </a:rPr>
              <a:t>m</a:t>
            </a:r>
            <a:r>
              <a:rPr dirty="0" sz="2600" spc="-5">
                <a:solidFill>
                  <a:srgbClr val="FFFFFF"/>
                </a:solidFill>
              </a:rPr>
              <a:t>be</a:t>
            </a:r>
            <a:r>
              <a:rPr dirty="0" sz="2600">
                <a:solidFill>
                  <a:srgbClr val="FFFFFF"/>
                </a:solidFill>
              </a:rPr>
              <a:t>r</a:t>
            </a:r>
            <a:r>
              <a:rPr dirty="0" sz="2600" spc="-20">
                <a:solidFill>
                  <a:srgbClr val="FFFFFF"/>
                </a:solidFill>
              </a:rPr>
              <a:t> </a:t>
            </a:r>
            <a:r>
              <a:rPr dirty="0" sz="2600">
                <a:solidFill>
                  <a:srgbClr val="FFFFFF"/>
                </a:solidFill>
              </a:rPr>
              <a:t>of</a:t>
            </a:r>
            <a:r>
              <a:rPr dirty="0" sz="2600">
                <a:solidFill>
                  <a:srgbClr val="FFFFFF"/>
                </a:solidFill>
              </a:rPr>
              <a:t> </a:t>
            </a:r>
            <a:r>
              <a:rPr dirty="0" sz="2600" spc="-5">
                <a:solidFill>
                  <a:srgbClr val="FFFFFF"/>
                </a:solidFill>
              </a:rPr>
              <a:t>R</a:t>
            </a:r>
            <a:r>
              <a:rPr dirty="0" sz="2600" spc="5">
                <a:solidFill>
                  <a:srgbClr val="FFFFFF"/>
                </a:solidFill>
              </a:rPr>
              <a:t>B</a:t>
            </a:r>
            <a:r>
              <a:rPr dirty="0" sz="2600">
                <a:solidFill>
                  <a:srgbClr val="FFFFFF"/>
                </a:solidFill>
              </a:rPr>
              <a:t>C</a:t>
            </a:r>
            <a:endParaRPr sz="2600"/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 spc="-5"/>
              <a:t>20</a:t>
            </a:fld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4355">
              <a:lnSpc>
                <a:spcPct val="100000"/>
              </a:lnSpc>
            </a:pPr>
            <a:r>
              <a:rPr dirty="0"/>
              <a:t>Type</a:t>
            </a:r>
            <a:r>
              <a:rPr dirty="0" spc="5"/>
              <a:t>s</a:t>
            </a:r>
            <a:r>
              <a:rPr dirty="0"/>
              <a:t>:</a:t>
            </a:r>
          </a:p>
          <a:p>
            <a:pPr marL="541655">
              <a:lnSpc>
                <a:spcPct val="100000"/>
              </a:lnSpc>
              <a:spcBef>
                <a:spcPts val="17"/>
              </a:spcBef>
            </a:pPr>
            <a:endParaRPr sz="3750">
              <a:latin typeface="Times New Roman"/>
              <a:cs typeface="Times New Roman"/>
            </a:endParaRPr>
          </a:p>
          <a:p>
            <a:pPr marL="1620520" indent="-609600">
              <a:lnSpc>
                <a:spcPct val="100000"/>
              </a:lnSpc>
              <a:buClr>
                <a:srgbClr val="CCAE09"/>
              </a:buClr>
              <a:buSzPct val="85416"/>
              <a:buAutoNum type="arabicPeriod"/>
              <a:tabLst>
                <a:tab pos="1621790" algn="l"/>
              </a:tabLst>
            </a:pPr>
            <a:r>
              <a:rPr dirty="0" sz="2400">
                <a:solidFill>
                  <a:srgbClr val="FFFF00"/>
                </a:solidFill>
              </a:rPr>
              <a:t>Primary</a:t>
            </a:r>
            <a:r>
              <a:rPr dirty="0" sz="2400" spc="-30">
                <a:solidFill>
                  <a:srgbClr val="FFFF00"/>
                </a:solidFill>
              </a:rPr>
              <a:t> </a:t>
            </a:r>
            <a:r>
              <a:rPr dirty="0" sz="2400" spc="-5"/>
              <a:t>(</a:t>
            </a:r>
            <a:r>
              <a:rPr dirty="0" sz="2400"/>
              <a:t>Pol</a:t>
            </a:r>
            <a:r>
              <a:rPr dirty="0" sz="2400" spc="5"/>
              <a:t>y</a:t>
            </a:r>
            <a:r>
              <a:rPr dirty="0" sz="2400"/>
              <a:t>c</a:t>
            </a:r>
            <a:r>
              <a:rPr dirty="0" sz="2400" spc="5"/>
              <a:t>y</a:t>
            </a:r>
            <a:r>
              <a:rPr dirty="0" sz="2400" spc="-5"/>
              <a:t>th</a:t>
            </a:r>
            <a:r>
              <a:rPr dirty="0" sz="2400" spc="5"/>
              <a:t>e</a:t>
            </a:r>
            <a:r>
              <a:rPr dirty="0" sz="2400"/>
              <a:t>mia</a:t>
            </a:r>
            <a:r>
              <a:rPr dirty="0" sz="2400" spc="-55"/>
              <a:t> </a:t>
            </a:r>
            <a:r>
              <a:rPr dirty="0" sz="2400" spc="-5"/>
              <a:t>Ru</a:t>
            </a:r>
            <a:r>
              <a:rPr dirty="0" sz="2400"/>
              <a:t>b</a:t>
            </a:r>
            <a:r>
              <a:rPr dirty="0" sz="2400" spc="-5"/>
              <a:t>r</a:t>
            </a:r>
            <a:r>
              <a:rPr dirty="0" sz="2400"/>
              <a:t>a</a:t>
            </a:r>
            <a:r>
              <a:rPr dirty="0" sz="2400" spc="-5"/>
              <a:t> </a:t>
            </a:r>
            <a:r>
              <a:rPr dirty="0" sz="2400"/>
              <a:t>Vera</a:t>
            </a:r>
            <a:r>
              <a:rPr dirty="0" sz="2400" spc="-10"/>
              <a:t> </a:t>
            </a:r>
            <a:r>
              <a:rPr dirty="0" sz="2400"/>
              <a:t>-</a:t>
            </a:r>
            <a:r>
              <a:rPr dirty="0" sz="2400" spc="-10"/>
              <a:t> </a:t>
            </a:r>
            <a:r>
              <a:rPr dirty="0" sz="2400"/>
              <a:t>PRV</a:t>
            </a:r>
            <a:r>
              <a:rPr dirty="0" sz="2400" spc="-5"/>
              <a:t>):</a:t>
            </a:r>
            <a:endParaRPr sz="2400"/>
          </a:p>
          <a:p>
            <a:pPr marL="1620520">
              <a:lnSpc>
                <a:spcPct val="100000"/>
              </a:lnSpc>
            </a:pPr>
            <a:r>
              <a:rPr dirty="0" sz="2400"/>
              <a:t>u</a:t>
            </a:r>
            <a:r>
              <a:rPr dirty="0" sz="2400" spc="5"/>
              <a:t>n</a:t>
            </a:r>
            <a:r>
              <a:rPr dirty="0" sz="2400"/>
              <a:t>co</a:t>
            </a:r>
            <a:r>
              <a:rPr dirty="0" sz="2400" spc="5"/>
              <a:t>n</a:t>
            </a:r>
            <a:r>
              <a:rPr dirty="0" sz="2400" spc="-5"/>
              <a:t>trol</a:t>
            </a:r>
            <a:r>
              <a:rPr dirty="0" sz="2400" spc="5"/>
              <a:t>l</a:t>
            </a:r>
            <a:r>
              <a:rPr dirty="0" sz="2400" spc="-5"/>
              <a:t>e</a:t>
            </a:r>
            <a:r>
              <a:rPr dirty="0" sz="2400"/>
              <a:t>d</a:t>
            </a:r>
            <a:r>
              <a:rPr dirty="0" sz="2400" spc="-5"/>
              <a:t> </a:t>
            </a:r>
            <a:r>
              <a:rPr dirty="0" sz="2400" spc="5"/>
              <a:t>R</a:t>
            </a:r>
            <a:r>
              <a:rPr dirty="0" sz="2400" spc="-5"/>
              <a:t>B</a:t>
            </a:r>
            <a:r>
              <a:rPr dirty="0" sz="2400"/>
              <a:t>C</a:t>
            </a:r>
            <a:r>
              <a:rPr dirty="0" sz="2400" spc="-20"/>
              <a:t> </a:t>
            </a:r>
            <a:r>
              <a:rPr dirty="0" sz="2400"/>
              <a:t>produc</a:t>
            </a:r>
            <a:r>
              <a:rPr dirty="0" sz="2400" spc="-5"/>
              <a:t>tio</a:t>
            </a:r>
            <a:r>
              <a:rPr dirty="0" sz="2400"/>
              <a:t>n</a:t>
            </a:r>
            <a:r>
              <a:rPr dirty="0" sz="2400" spc="-5"/>
              <a:t>.</a:t>
            </a:r>
            <a:endParaRPr sz="2400"/>
          </a:p>
          <a:p>
            <a:pPr marL="541655">
              <a:lnSpc>
                <a:spcPct val="100000"/>
              </a:lnSpc>
              <a:spcBef>
                <a:spcPts val="10"/>
              </a:spcBef>
            </a:pPr>
            <a:endParaRPr sz="3500">
              <a:latin typeface="Times New Roman"/>
              <a:cs typeface="Times New Roman"/>
            </a:endParaRPr>
          </a:p>
          <a:p>
            <a:pPr marL="1620520" marR="750570" indent="-609600">
              <a:lnSpc>
                <a:spcPct val="100000"/>
              </a:lnSpc>
              <a:buClr>
                <a:srgbClr val="CCAE09"/>
              </a:buClr>
              <a:buSzPct val="83333"/>
              <a:buAutoNum type="arabicPeriod" startAt="2"/>
              <a:tabLst>
                <a:tab pos="1621790" algn="l"/>
              </a:tabLst>
            </a:pPr>
            <a:r>
              <a:rPr dirty="0" sz="2400">
                <a:solidFill>
                  <a:srgbClr val="FFFF00"/>
                </a:solidFill>
              </a:rPr>
              <a:t>S</a:t>
            </a:r>
            <a:r>
              <a:rPr dirty="0" sz="2400" spc="-10">
                <a:solidFill>
                  <a:srgbClr val="FFFF00"/>
                </a:solidFill>
              </a:rPr>
              <a:t>e</a:t>
            </a:r>
            <a:r>
              <a:rPr dirty="0" sz="2400">
                <a:solidFill>
                  <a:srgbClr val="FFFF00"/>
                </a:solidFill>
              </a:rPr>
              <a:t>c</a:t>
            </a:r>
            <a:r>
              <a:rPr dirty="0" sz="2400">
                <a:solidFill>
                  <a:srgbClr val="FFFF00"/>
                </a:solidFill>
              </a:rPr>
              <a:t>ondary</a:t>
            </a:r>
            <a:r>
              <a:rPr dirty="0" sz="2400" spc="-25">
                <a:solidFill>
                  <a:srgbClr val="FFFF00"/>
                </a:solidFill>
              </a:rPr>
              <a:t> </a:t>
            </a:r>
            <a:r>
              <a:rPr dirty="0" sz="2400" spc="-5"/>
              <a:t>t</a:t>
            </a:r>
            <a:r>
              <a:rPr dirty="0" sz="2400"/>
              <a:t>o </a:t>
            </a:r>
            <a:r>
              <a:rPr dirty="0" sz="2400" spc="0"/>
              <a:t>h</a:t>
            </a:r>
            <a:r>
              <a:rPr dirty="0" sz="2400"/>
              <a:t>y</a:t>
            </a:r>
            <a:r>
              <a:rPr dirty="0" sz="2400" spc="-5"/>
              <a:t>poxia:</a:t>
            </a:r>
            <a:r>
              <a:rPr dirty="0" sz="2400"/>
              <a:t> </a:t>
            </a:r>
            <a:r>
              <a:rPr dirty="0" sz="2400" spc="-5"/>
              <a:t>high</a:t>
            </a:r>
            <a:r>
              <a:rPr dirty="0" sz="2400"/>
              <a:t> </a:t>
            </a:r>
            <a:r>
              <a:rPr dirty="0" sz="2400" spc="-15"/>
              <a:t>a</a:t>
            </a:r>
            <a:r>
              <a:rPr dirty="0" sz="2400"/>
              <a:t>ltitude</a:t>
            </a:r>
            <a:r>
              <a:rPr dirty="0" sz="2400"/>
              <a:t> </a:t>
            </a:r>
            <a:r>
              <a:rPr dirty="0" sz="2400" spc="-10"/>
              <a:t>(p</a:t>
            </a:r>
            <a:r>
              <a:rPr dirty="0" sz="2400"/>
              <a:t>h</a:t>
            </a:r>
            <a:r>
              <a:rPr dirty="0" sz="2400"/>
              <a:t>y</a:t>
            </a:r>
            <a:r>
              <a:rPr dirty="0" sz="2400" spc="-5"/>
              <a:t>siological),</a:t>
            </a:r>
            <a:r>
              <a:rPr dirty="0" sz="2400" spc="5"/>
              <a:t> </a:t>
            </a:r>
            <a:r>
              <a:rPr dirty="0" sz="2400" spc="-5"/>
              <a:t>chr</a:t>
            </a:r>
            <a:r>
              <a:rPr dirty="0" sz="2400"/>
              <a:t>onic</a:t>
            </a:r>
            <a:r>
              <a:rPr dirty="0" sz="2400" spc="5"/>
              <a:t> </a:t>
            </a:r>
            <a:r>
              <a:rPr dirty="0" sz="2400"/>
              <a:t>r</a:t>
            </a:r>
            <a:r>
              <a:rPr dirty="0" sz="2400" spc="-5"/>
              <a:t>espirato</a:t>
            </a:r>
            <a:r>
              <a:rPr dirty="0" sz="2400" spc="5"/>
              <a:t>r</a:t>
            </a:r>
            <a:r>
              <a:rPr dirty="0" sz="2400" spc="-5"/>
              <a:t>y</a:t>
            </a:r>
            <a:r>
              <a:rPr dirty="0" sz="2400" spc="5"/>
              <a:t> </a:t>
            </a:r>
            <a:r>
              <a:rPr dirty="0" sz="2400" spc="-15"/>
              <a:t>o</a:t>
            </a:r>
            <a:r>
              <a:rPr dirty="0" sz="2400"/>
              <a:t>r</a:t>
            </a:r>
            <a:r>
              <a:rPr dirty="0" sz="2400"/>
              <a:t> </a:t>
            </a:r>
            <a:r>
              <a:rPr dirty="0" sz="2400" spc="-5"/>
              <a:t>car</a:t>
            </a:r>
            <a:r>
              <a:rPr dirty="0" sz="2400" spc="-5"/>
              <a:t>dia</a:t>
            </a:r>
            <a:r>
              <a:rPr dirty="0" sz="2400"/>
              <a:t>c</a:t>
            </a:r>
            <a:r>
              <a:rPr dirty="0" sz="2400" spc="10"/>
              <a:t> </a:t>
            </a:r>
            <a:r>
              <a:rPr dirty="0" sz="2400" spc="-5"/>
              <a:t>disease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240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/>
              <a:t>HAEMOGLOBIN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516" y="1711579"/>
            <a:ext cx="4460875" cy="1437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4970" marR="5080" indent="-382270">
              <a:lnSpc>
                <a:spcPts val="2810"/>
              </a:lnSpc>
              <a:buClr>
                <a:srgbClr val="6D9FAF"/>
              </a:buClr>
              <a:buSzPct val="78846"/>
              <a:buFont typeface="Wingdings"/>
              <a:buChar char=""/>
              <a:tabLst>
                <a:tab pos="395605" algn="l"/>
              </a:tabLst>
            </a:pP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Hb</a:t>
            </a:r>
            <a:r>
              <a:rPr dirty="0" sz="2600" spc="-2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mol</a:t>
            </a:r>
            <a:r>
              <a:rPr dirty="0" sz="2600" spc="-15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cu</a:t>
            </a:r>
            <a:r>
              <a:rPr dirty="0" sz="2600" spc="-15" b="1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2600" spc="-3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dirty="0" sz="2600" spc="-15" b="1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ns</a:t>
            </a:r>
            <a:r>
              <a:rPr dirty="0" sz="2600" spc="5" b="1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st</a:t>
            </a:r>
            <a:r>
              <a:rPr dirty="0" sz="2600" spc="-3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4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dirty="0" sz="2600" spc="-10" b="1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ai</a:t>
            </a:r>
            <a:r>
              <a:rPr dirty="0" sz="2600" spc="5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2600" spc="-3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eac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dirty="0" sz="2600" spc="-1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fo</a:t>
            </a:r>
            <a:r>
              <a:rPr dirty="0" sz="2600" spc="-10" b="1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med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h</a:t>
            </a:r>
            <a:r>
              <a:rPr dirty="0" sz="2600" spc="-10" b="1">
                <a:solidFill>
                  <a:srgbClr val="FFFF00"/>
                </a:solidFill>
                <a:latin typeface="Comic Sans MS"/>
                <a:cs typeface="Comic Sans MS"/>
              </a:rPr>
              <a:t>e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me</a:t>
            </a:r>
            <a:r>
              <a:rPr dirty="0" sz="2600" spc="-2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&amp;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po</a:t>
            </a:r>
            <a:r>
              <a:rPr dirty="0" sz="2600" spc="-15" b="1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ypep</a:t>
            </a:r>
            <a:r>
              <a:rPr dirty="0" sz="2600" spc="-10" b="1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id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600" spc="-4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dirty="0" sz="2600" spc="-10" b="1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ain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Comic Sans MS"/>
                <a:cs typeface="Comic Sans MS"/>
              </a:rPr>
              <a:t>(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g</a:t>
            </a:r>
            <a:r>
              <a:rPr dirty="0" sz="2600" spc="-10" b="1">
                <a:solidFill>
                  <a:srgbClr val="FFFF00"/>
                </a:solidFill>
                <a:latin typeface="Comic Sans MS"/>
                <a:cs typeface="Comic Sans MS"/>
              </a:rPr>
              <a:t>l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obi</a:t>
            </a:r>
            <a:r>
              <a:rPr dirty="0" sz="2600" spc="5" b="1">
                <a:solidFill>
                  <a:srgbClr val="FFFF00"/>
                </a:solidFill>
                <a:latin typeface="Comic Sans MS"/>
                <a:cs typeface="Comic Sans MS"/>
              </a:rPr>
              <a:t>n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58666" y="4401566"/>
            <a:ext cx="968375" cy="4127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5" b="1">
                <a:solidFill>
                  <a:srgbClr val="FFFF00"/>
                </a:solidFill>
                <a:latin typeface="Comic Sans MS"/>
                <a:cs typeface="Comic Sans MS"/>
              </a:rPr>
              <a:t>rin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g</a:t>
            </a:r>
            <a:r>
              <a:rPr dirty="0" sz="2600" spc="-2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+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516" y="4084192"/>
            <a:ext cx="2998470" cy="1086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4970" marR="5080" indent="-382270">
              <a:lnSpc>
                <a:spcPct val="90000"/>
              </a:lnSpc>
              <a:buClr>
                <a:srgbClr val="6D9FAF"/>
              </a:buClr>
              <a:buSzPct val="78846"/>
              <a:buFont typeface="Wingdings"/>
              <a:buChar char=""/>
              <a:tabLst>
                <a:tab pos="395605" algn="l"/>
              </a:tabLst>
            </a:pPr>
            <a:r>
              <a:rPr dirty="0" sz="2600" spc="-5" b="1">
                <a:solidFill>
                  <a:srgbClr val="FFFF00"/>
                </a:solidFill>
                <a:latin typeface="Comic Sans MS"/>
                <a:cs typeface="Comic Sans MS"/>
              </a:rPr>
              <a:t>Hem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e</a:t>
            </a:r>
            <a:r>
              <a:rPr dirty="0" sz="2600" spc="-2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dirty="0" sz="2600" spc="-10" b="1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600" spc="5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is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dirty="0" sz="2600" spc="-3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pr</a:t>
            </a:r>
            <a:r>
              <a:rPr dirty="0" sz="2600" spc="-10" b="1">
                <a:solidFill>
                  <a:srgbClr val="FFFF00"/>
                </a:solidFill>
                <a:latin typeface="Comic Sans MS"/>
                <a:cs typeface="Comic Sans MS"/>
              </a:rPr>
              <a:t>o</a:t>
            </a:r>
            <a:r>
              <a:rPr dirty="0" sz="2600" spc="-5" b="1">
                <a:solidFill>
                  <a:srgbClr val="FFFF00"/>
                </a:solidFill>
                <a:latin typeface="Comic Sans MS"/>
                <a:cs typeface="Comic Sans MS"/>
              </a:rPr>
              <a:t>to</a:t>
            </a:r>
            <a:r>
              <a:rPr dirty="0" sz="2600" spc="-10" b="1">
                <a:solidFill>
                  <a:srgbClr val="FFFF00"/>
                </a:solidFill>
                <a:latin typeface="Comic Sans MS"/>
                <a:cs typeface="Comic Sans MS"/>
              </a:rPr>
              <a:t>p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or</a:t>
            </a:r>
            <a:r>
              <a:rPr dirty="0" sz="2600" spc="-10" b="1">
                <a:solidFill>
                  <a:srgbClr val="FFFF00"/>
                </a:solidFill>
                <a:latin typeface="Comic Sans MS"/>
                <a:cs typeface="Comic Sans MS"/>
              </a:rPr>
              <a:t>p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h</a:t>
            </a:r>
            <a:r>
              <a:rPr dirty="0" sz="2600" spc="-10" b="1">
                <a:solidFill>
                  <a:srgbClr val="FFFF00"/>
                </a:solidFill>
                <a:latin typeface="Comic Sans MS"/>
                <a:cs typeface="Comic Sans MS"/>
              </a:rPr>
              <a:t>y</a:t>
            </a:r>
            <a:r>
              <a:rPr dirty="0" sz="2600" spc="-5" b="1">
                <a:solidFill>
                  <a:srgbClr val="FFFF00"/>
                </a:solidFill>
                <a:latin typeface="Comic Sans MS"/>
                <a:cs typeface="Comic Sans MS"/>
              </a:rPr>
              <a:t>rin</a:t>
            </a:r>
            <a:r>
              <a:rPr dirty="0" sz="2600" spc="-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FFFF00"/>
                </a:solidFill>
                <a:latin typeface="Comic Sans MS"/>
                <a:cs typeface="Comic Sans MS"/>
              </a:rPr>
              <a:t>iro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n</a:t>
            </a:r>
            <a:r>
              <a:rPr dirty="0" sz="2600" spc="-3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FFFF00"/>
                </a:solidFill>
                <a:latin typeface="Comic Sans MS"/>
                <a:cs typeface="Comic Sans MS"/>
              </a:rPr>
              <a:t>(F</a:t>
            </a:r>
            <a:r>
              <a:rPr dirty="0" baseline="26143" sz="2550" spc="22" b="1">
                <a:solidFill>
                  <a:srgbClr val="FFFF00"/>
                </a:solidFill>
                <a:latin typeface="Comic Sans MS"/>
                <a:cs typeface="Comic Sans MS"/>
              </a:rPr>
              <a:t>2+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)</a:t>
            </a:r>
            <a:endParaRPr sz="260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38800" y="2209800"/>
            <a:ext cx="3309874" cy="338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 spc="-5"/>
              <a:t>20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1044" y="569721"/>
            <a:ext cx="7499984" cy="44888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170" u="heavy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800" spc="-5" u="heavy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dirty="0" sz="2800" u="heavy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dirty="0" sz="2800" spc="-5" u="heavy">
                <a:solidFill>
                  <a:srgbClr val="FFFF00"/>
                </a:solidFill>
                <a:latin typeface="Arial"/>
                <a:cs typeface="Arial"/>
              </a:rPr>
              <a:t>es</a:t>
            </a:r>
            <a:r>
              <a:rPr dirty="0" sz="2800" spc="-10" u="heavy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 u="heavy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2800" spc="-5" u="heavy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u="heavy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 spc="-5" u="heavy">
                <a:solidFill>
                  <a:srgbClr val="FFFF00"/>
                </a:solidFill>
                <a:latin typeface="Arial"/>
                <a:cs typeface="Arial"/>
              </a:rPr>
              <a:t>orm</a:t>
            </a:r>
            <a:r>
              <a:rPr dirty="0" sz="2800" u="heavy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 spc="-5" u="heavy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800" spc="30" u="heavy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10" u="heavy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2800" spc="-5" u="heavy">
                <a:solidFill>
                  <a:srgbClr val="FFFF00"/>
                </a:solidFill>
                <a:latin typeface="Arial"/>
                <a:cs typeface="Arial"/>
              </a:rPr>
              <a:t>b.:</a:t>
            </a:r>
            <a:endParaRPr sz="2800">
              <a:latin typeface="Arial"/>
              <a:cs typeface="Arial"/>
            </a:endParaRPr>
          </a:p>
          <a:p>
            <a:pPr marL="109855">
              <a:lnSpc>
                <a:spcPct val="100000"/>
              </a:lnSpc>
              <a:spcBef>
                <a:spcPts val="1680"/>
              </a:spcBef>
            </a:pP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dirty="0" sz="2800" spc="-1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2800" spc="-15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 spc="-16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dirty="0" sz="2800" spc="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Symbol"/>
                <a:cs typeface="Symbol"/>
              </a:rPr>
              <a:t></a:t>
            </a:r>
            <a:r>
              <a:rPr dirty="0" sz="2800" spc="8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&amp;</a:t>
            </a:r>
            <a:r>
              <a:rPr dirty="0" sz="2800" spc="-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dirty="0" sz="2800" spc="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ta</a:t>
            </a:r>
            <a:r>
              <a:rPr dirty="0" sz="2800" spc="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dirty="0" sz="2800" spc="2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d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u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lt</a:t>
            </a:r>
            <a:r>
              <a:rPr dirty="0" sz="2800" spc="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98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%).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dirty="0" sz="28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2800" spc="-15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1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dirty="0" sz="2800" spc="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(2</a:t>
            </a:r>
            <a:r>
              <a:rPr dirty="0" sz="2800" spc="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Symbol"/>
                <a:cs typeface="Symbol"/>
              </a:rPr>
              <a:t></a:t>
            </a:r>
            <a:r>
              <a:rPr dirty="0" sz="2800" spc="8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&amp;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dirty="0" sz="2800" spc="-1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de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ta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ha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1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dirty="0" sz="2800" spc="-10">
                <a:solidFill>
                  <a:srgbClr val="FFFF00"/>
                </a:solidFill>
                <a:latin typeface="Arial"/>
                <a:cs typeface="Arial"/>
              </a:rPr>
              <a:t>%)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-</a:t>
            </a:r>
            <a:r>
              <a:rPr dirty="0" sz="2800" spc="-1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2800" spc="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(2</a:t>
            </a:r>
            <a:r>
              <a:rPr dirty="0" sz="2800" spc="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Symbol"/>
                <a:cs typeface="Symbol"/>
              </a:rPr>
              <a:t></a:t>
            </a:r>
            <a:r>
              <a:rPr dirty="0" sz="2800" spc="7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&amp;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2</a:t>
            </a:r>
            <a:r>
              <a:rPr dirty="0" sz="2800" spc="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Symbol"/>
                <a:cs typeface="Symbol"/>
              </a:rPr>
              <a:t></a:t>
            </a:r>
            <a:r>
              <a:rPr dirty="0" sz="2800" spc="7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10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dirty="0" sz="2800" spc="-10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2800" spc="1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of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in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ut</a:t>
            </a:r>
            <a:r>
              <a:rPr dirty="0" sz="2800" spc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ri</a:t>
            </a:r>
            <a:r>
              <a:rPr dirty="0" sz="2800" spc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if</a:t>
            </a:r>
            <a:r>
              <a:rPr dirty="0" sz="280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800" spc="10">
                <a:solidFill>
                  <a:srgbClr val="FFFF00"/>
                </a:solidFill>
                <a:latin typeface="Arial"/>
                <a:cs typeface="Arial"/>
              </a:rPr>
              <a:t>)</a:t>
            </a:r>
            <a:r>
              <a:rPr dirty="0" sz="2800" spc="-5">
                <a:solidFill>
                  <a:srgbClr val="FFFF00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"/>
              </a:spcBef>
            </a:pPr>
            <a:endParaRPr sz="2950">
              <a:latin typeface="Times New Roman"/>
              <a:cs typeface="Times New Roman"/>
            </a:endParaRPr>
          </a:p>
          <a:p>
            <a:pPr marL="12700" marR="640080">
              <a:lnSpc>
                <a:spcPct val="100000"/>
              </a:lnSpc>
            </a:pPr>
            <a:r>
              <a:rPr dirty="0" sz="2800" spc="-10">
                <a:solidFill>
                  <a:srgbClr val="FFFFFF"/>
                </a:solidFill>
                <a:latin typeface="Comic Sans MS"/>
                <a:cs typeface="Comic Sans MS"/>
              </a:rPr>
              <a:t>-</a:t>
            </a:r>
            <a:r>
              <a:rPr dirty="0" sz="2800" spc="-10" b="1">
                <a:solidFill>
                  <a:srgbClr val="FFFFFF"/>
                </a:solidFill>
                <a:latin typeface="Comic Sans MS"/>
                <a:cs typeface="Comic Sans MS"/>
              </a:rPr>
              <a:t>Abnormalit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y</a:t>
            </a:r>
            <a:r>
              <a:rPr dirty="0" sz="2800" spc="3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omic Sans MS"/>
                <a:cs typeface="Comic Sans MS"/>
              </a:rPr>
              <a:t>th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80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dirty="0" sz="2800" b="1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lype</a:t>
            </a:r>
            <a:r>
              <a:rPr dirty="0" sz="2800" b="1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dirty="0" sz="2800" spc="-10" b="1">
                <a:solidFill>
                  <a:srgbClr val="FFFFFF"/>
                </a:solidFill>
                <a:latin typeface="Comic Sans MS"/>
                <a:cs typeface="Comic Sans MS"/>
              </a:rPr>
              <a:t>tid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800" spc="1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chain</a:t>
            </a:r>
            <a:r>
              <a:rPr dirty="0" sz="2800" spc="1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-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dirty="0" sz="2800" spc="-20" b="1">
                <a:solidFill>
                  <a:srgbClr val="FFFFFF"/>
                </a:solidFill>
                <a:latin typeface="Comic Sans MS"/>
                <a:cs typeface="Comic Sans MS"/>
              </a:rPr>
              <a:t>b</a:t>
            </a:r>
            <a:r>
              <a:rPr dirty="0" sz="2800" spc="-10" b="1">
                <a:solidFill>
                  <a:srgbClr val="FFFFFF"/>
                </a:solidFill>
                <a:latin typeface="Comic Sans MS"/>
                <a:cs typeface="Comic Sans MS"/>
              </a:rPr>
              <a:t>norma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dirty="0" sz="280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b</a:t>
            </a:r>
            <a:r>
              <a:rPr dirty="0" sz="2800" spc="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(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hemoglobinopathie</a:t>
            </a:r>
            <a:r>
              <a:rPr dirty="0" sz="2800" spc="-30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2800" b="1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r>
              <a:rPr dirty="0" sz="2800" spc="1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omic Sans MS"/>
                <a:cs typeface="Comic Sans MS"/>
              </a:rPr>
              <a:t>e.g</a:t>
            </a:r>
            <a:r>
              <a:rPr dirty="0" sz="2800" spc="-1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omic Sans MS"/>
                <a:cs typeface="Comic Sans MS"/>
              </a:rPr>
              <a:t>thala</a:t>
            </a:r>
            <a:r>
              <a:rPr dirty="0" sz="2800" spc="-15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2800" spc="-15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mi</a:t>
            </a:r>
            <a:r>
              <a:rPr dirty="0" sz="2800" spc="-20" b="1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dirty="0" sz="2800" spc="-10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,</a:t>
            </a:r>
            <a:r>
              <a:rPr dirty="0" sz="2800" spc="1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2800" spc="-15" b="1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ckle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5" b="1">
                <a:solidFill>
                  <a:srgbClr val="FFFFFF"/>
                </a:solidFill>
                <a:latin typeface="Comic Sans MS"/>
                <a:cs typeface="Comic Sans MS"/>
              </a:rPr>
              <a:t>cell</a:t>
            </a:r>
            <a:r>
              <a:rPr dirty="0" sz="2800" spc="-1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10" b="1">
                <a:solidFill>
                  <a:srgbClr val="FFFFFF"/>
                </a:solidFill>
                <a:latin typeface="Comic Sans MS"/>
                <a:cs typeface="Comic Sans MS"/>
              </a:rPr>
              <a:t>(</a:t>
            </a:r>
            <a:r>
              <a:rPr dirty="0" sz="2800" spc="-10" b="1">
                <a:solidFill>
                  <a:srgbClr val="FFFFFF"/>
                </a:solidFill>
                <a:latin typeface="Comic Sans MS"/>
                <a:cs typeface="Comic Sans MS"/>
              </a:rPr>
              <a:t>Hb</a:t>
            </a:r>
            <a:r>
              <a:rPr dirty="0" sz="2800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2800" spc="-10" b="1">
                <a:solidFill>
                  <a:srgbClr val="FFFFFF"/>
                </a:solidFill>
                <a:latin typeface="Comic Sans MS"/>
                <a:cs typeface="Comic Sans MS"/>
              </a:rPr>
              <a:t>).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5826" y="384175"/>
            <a:ext cx="3292475" cy="6089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64016" y="6644046"/>
            <a:ext cx="165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10">
                <a:solidFill>
                  <a:srgbClr val="9B9A97"/>
                </a:solidFill>
                <a:latin typeface="Arial"/>
                <a:cs typeface="Arial"/>
              </a:rPr>
              <a:t>23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2400" y="381000"/>
            <a:ext cx="3292475" cy="6089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36975" y="685800"/>
            <a:ext cx="5141849" cy="5257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Functi</a:t>
            </a:r>
            <a:r>
              <a:rPr dirty="0" spc="-25"/>
              <a:t>o</a:t>
            </a:r>
            <a:r>
              <a:rPr dirty="0" spc="-10"/>
              <a:t>n</a:t>
            </a:r>
            <a:r>
              <a:rPr dirty="0" spc="-5"/>
              <a:t>s</a:t>
            </a:r>
            <a:r>
              <a:rPr dirty="0" spc="25"/>
              <a:t> </a:t>
            </a:r>
            <a:r>
              <a:rPr dirty="0" spc="-5"/>
              <a:t>of</a:t>
            </a:r>
            <a:r>
              <a:rPr dirty="0" spc="-10"/>
              <a:t> </a:t>
            </a:r>
            <a:r>
              <a:rPr dirty="0" spc="-10"/>
              <a:t>He</a:t>
            </a:r>
            <a:r>
              <a:rPr dirty="0" spc="0"/>
              <a:t>m</a:t>
            </a:r>
            <a:r>
              <a:rPr dirty="0" spc="-5"/>
              <a:t>oglobin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764016" y="6644046"/>
            <a:ext cx="16573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10">
                <a:solidFill>
                  <a:srgbClr val="9B9A97"/>
                </a:solidFill>
                <a:latin typeface="Arial"/>
                <a:cs typeface="Arial"/>
              </a:rPr>
              <a:t>25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516" y="1702942"/>
            <a:ext cx="7604759" cy="3315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4970" indent="-382270">
              <a:lnSpc>
                <a:spcPct val="100000"/>
              </a:lnSpc>
              <a:buClr>
                <a:srgbClr val="6D9FAF"/>
              </a:buClr>
              <a:buSzPct val="80000"/>
              <a:buFont typeface="Wingdings"/>
              <a:buChar char=""/>
              <a:tabLst>
                <a:tab pos="395605" algn="l"/>
              </a:tabLst>
            </a:pPr>
            <a:r>
              <a:rPr dirty="0" sz="3000" b="1">
                <a:solidFill>
                  <a:srgbClr val="FFFFFF"/>
                </a:solidFill>
                <a:latin typeface="Comic Sans MS"/>
                <a:cs typeface="Comic Sans MS"/>
              </a:rPr>
              <a:t>Carriage</a:t>
            </a:r>
            <a:r>
              <a:rPr dirty="0" sz="3000" spc="-2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3000" spc="-15" b="1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3000" b="1">
                <a:solidFill>
                  <a:srgbClr val="FFFFFF"/>
                </a:solidFill>
                <a:latin typeface="Comic Sans MS"/>
                <a:cs typeface="Comic Sans MS"/>
              </a:rPr>
              <a:t>f</a:t>
            </a:r>
            <a:r>
              <a:rPr dirty="0" sz="3000" spc="-3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3000" b="1">
                <a:solidFill>
                  <a:srgbClr val="FFFF00"/>
                </a:solidFill>
                <a:latin typeface="Comic Sans MS"/>
                <a:cs typeface="Comic Sans MS"/>
              </a:rPr>
              <a:t>O2</a:t>
            </a:r>
            <a:endParaRPr sz="3000">
              <a:latin typeface="Comic Sans MS"/>
              <a:cs typeface="Comic Sans MS"/>
            </a:endParaRPr>
          </a:p>
          <a:p>
            <a:pPr lvl="1" marL="698500" marR="5080" indent="-273050">
              <a:lnSpc>
                <a:spcPct val="100000"/>
              </a:lnSpc>
              <a:spcBef>
                <a:spcPts val="650"/>
              </a:spcBef>
              <a:buClr>
                <a:srgbClr val="6D9FAF"/>
              </a:buClr>
              <a:buSzPct val="88461"/>
              <a:buFont typeface="Wingdings"/>
              <a:buChar char=""/>
              <a:tabLst>
                <a:tab pos="699135" algn="l"/>
                <a:tab pos="4338320" algn="l"/>
              </a:tabLst>
            </a:pP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Hb</a:t>
            </a:r>
            <a:r>
              <a:rPr dirty="0" sz="2600" spc="-2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5" b="1" u="heavy">
                <a:solidFill>
                  <a:srgbClr val="FFFFFF"/>
                </a:solidFill>
                <a:latin typeface="Comic Sans MS"/>
                <a:cs typeface="Comic Sans MS"/>
              </a:rPr>
              <a:t>reversibl</a:t>
            </a:r>
            <a:r>
              <a:rPr dirty="0" sz="2600" b="1" u="heavy">
                <a:solidFill>
                  <a:srgbClr val="FFFFFF"/>
                </a:solidFill>
                <a:latin typeface="Comic Sans MS"/>
                <a:cs typeface="Comic Sans MS"/>
              </a:rPr>
              <a:t>y</a:t>
            </a:r>
            <a:r>
              <a:rPr dirty="0" sz="2600" spc="-4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bi</a:t>
            </a:r>
            <a:r>
              <a:rPr dirty="0" sz="2600" spc="5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dirty="0" sz="2600" spc="-3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baseline="-21241" sz="2550" spc="22" b="1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r>
              <a:rPr dirty="0" baseline="-21241" sz="2550" b="1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2600" spc="-2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form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oxyh</a:t>
            </a:r>
            <a:r>
              <a:rPr dirty="0" sz="2600" spc="-15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moglobi</a:t>
            </a:r>
            <a:r>
              <a:rPr dirty="0" sz="2600" spc="-10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,</a:t>
            </a:r>
            <a:r>
              <a:rPr dirty="0" sz="2600" spc="-5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affe</a:t>
            </a:r>
            <a:r>
              <a:rPr dirty="0" sz="2600" spc="-15" b="1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b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y</a:t>
            </a:r>
            <a:r>
              <a:rPr dirty="0" sz="2600" spc="-1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pH,</a:t>
            </a:r>
            <a:r>
              <a:rPr dirty="0" sz="2600" spc="-1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tempe</a:t>
            </a:r>
            <a:r>
              <a:rPr dirty="0" sz="2600" spc="-10" b="1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atr</a:t>
            </a:r>
            <a:r>
              <a:rPr dirty="0" sz="2600" spc="-10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,</a:t>
            </a:r>
            <a:endParaRPr sz="2600">
              <a:latin typeface="Comic Sans MS"/>
              <a:cs typeface="Comic Sans MS"/>
            </a:endParaRPr>
          </a:p>
          <a:p>
            <a:pPr marL="698500">
              <a:lnSpc>
                <a:spcPts val="2340"/>
              </a:lnSpc>
            </a:pPr>
            <a:r>
              <a:rPr dirty="0" baseline="-17094" sz="3900" spc="7" b="1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dirty="0" sz="1700" spc="15" b="1">
                <a:solidFill>
                  <a:srgbClr val="FFFFFF"/>
                </a:solidFill>
                <a:latin typeface="Comic Sans MS"/>
                <a:cs typeface="Comic Sans MS"/>
              </a:rPr>
              <a:t>+</a:t>
            </a:r>
            <a:endParaRPr sz="1700">
              <a:latin typeface="Comic Sans MS"/>
              <a:cs typeface="Comic Sans MS"/>
            </a:endParaRPr>
          </a:p>
          <a:p>
            <a:pPr marL="394970" indent="-382270">
              <a:lnSpc>
                <a:spcPct val="100000"/>
              </a:lnSpc>
              <a:spcBef>
                <a:spcPts val="1470"/>
              </a:spcBef>
              <a:buClr>
                <a:srgbClr val="6D9FAF"/>
              </a:buClr>
              <a:buSzPct val="80000"/>
              <a:buFont typeface="Wingdings"/>
              <a:buChar char=""/>
              <a:tabLst>
                <a:tab pos="395605" algn="l"/>
              </a:tabLst>
            </a:pPr>
            <a:r>
              <a:rPr dirty="0" sz="3000" b="1">
                <a:solidFill>
                  <a:srgbClr val="FFFFFF"/>
                </a:solidFill>
                <a:latin typeface="Comic Sans MS"/>
                <a:cs typeface="Comic Sans MS"/>
              </a:rPr>
              <a:t>Carriage</a:t>
            </a:r>
            <a:r>
              <a:rPr dirty="0" sz="3000" spc="-1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3000" spc="-20" b="1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3000" b="1">
                <a:solidFill>
                  <a:srgbClr val="FFFFFF"/>
                </a:solidFill>
                <a:latin typeface="Comic Sans MS"/>
                <a:cs typeface="Comic Sans MS"/>
              </a:rPr>
              <a:t>f</a:t>
            </a:r>
            <a:r>
              <a:rPr dirty="0" sz="3000" spc="-3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3000" b="1">
                <a:solidFill>
                  <a:srgbClr val="FFFF00"/>
                </a:solidFill>
                <a:latin typeface="Comic Sans MS"/>
                <a:cs typeface="Comic Sans MS"/>
              </a:rPr>
              <a:t>CO2</a:t>
            </a:r>
            <a:endParaRPr sz="3000">
              <a:latin typeface="Comic Sans MS"/>
              <a:cs typeface="Comic Sans MS"/>
            </a:endParaRPr>
          </a:p>
          <a:p>
            <a:pPr lvl="1" marL="698500" indent="-273050">
              <a:lnSpc>
                <a:spcPct val="100000"/>
              </a:lnSpc>
              <a:spcBef>
                <a:spcPts val="650"/>
              </a:spcBef>
              <a:buClr>
                <a:srgbClr val="6D9FAF"/>
              </a:buClr>
              <a:buSzPct val="88461"/>
              <a:buFont typeface="Wingdings"/>
              <a:buChar char=""/>
              <a:tabLst>
                <a:tab pos="699135" algn="l"/>
                <a:tab pos="2832100" algn="l"/>
              </a:tabLst>
            </a:pP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Hb</a:t>
            </a:r>
            <a:r>
              <a:rPr dirty="0" sz="2600" spc="-2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bi</a:t>
            </a:r>
            <a:r>
              <a:rPr dirty="0" sz="2600" spc="5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dirty="0" sz="2600" spc="-4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baseline="-21241" sz="2550" spc="22" b="1">
                <a:solidFill>
                  <a:srgbClr val="FFFFFF"/>
                </a:solidFill>
                <a:latin typeface="Comic Sans MS"/>
                <a:cs typeface="Comic Sans MS"/>
              </a:rPr>
              <a:t>2</a:t>
            </a:r>
            <a:r>
              <a:rPr dirty="0" baseline="-21241" sz="2550" b="1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=</a:t>
            </a:r>
            <a:r>
              <a:rPr dirty="0" sz="2600" spc="-1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carboxyh</a:t>
            </a:r>
            <a:r>
              <a:rPr dirty="0" sz="2600" spc="-20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dirty="0" sz="2600" spc="5" b="1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g</a:t>
            </a:r>
            <a:r>
              <a:rPr dirty="0" sz="2600" spc="-10" b="1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obin</a:t>
            </a:r>
            <a:endParaRPr sz="2600">
              <a:latin typeface="Comic Sans MS"/>
              <a:cs typeface="Comic Sans MS"/>
            </a:endParaRPr>
          </a:p>
          <a:p>
            <a:pPr marL="394970" indent="-382270">
              <a:lnSpc>
                <a:spcPct val="100000"/>
              </a:lnSpc>
              <a:spcBef>
                <a:spcPts val="695"/>
              </a:spcBef>
              <a:buClr>
                <a:srgbClr val="6D9FAF"/>
              </a:buClr>
              <a:buSzPct val="80000"/>
              <a:buFont typeface="Wingdings"/>
              <a:buChar char=""/>
              <a:tabLst>
                <a:tab pos="395605" algn="l"/>
              </a:tabLst>
            </a:pPr>
            <a:r>
              <a:rPr dirty="0" sz="3000" spc="-5" b="1">
                <a:solidFill>
                  <a:srgbClr val="FFFFFF"/>
                </a:solidFill>
                <a:latin typeface="Comic Sans MS"/>
                <a:cs typeface="Comic Sans MS"/>
              </a:rPr>
              <a:t>Buff</a:t>
            </a:r>
            <a:r>
              <a:rPr dirty="0" sz="3000" spc="5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3000" b="1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0">
                <a:solidFill>
                  <a:srgbClr val="FFFFFF"/>
                </a:solidFill>
              </a:rPr>
              <a:t>Objective</a:t>
            </a:r>
            <a:r>
              <a:rPr dirty="0" spc="-5">
                <a:solidFill>
                  <a:srgbClr val="FFFFFF"/>
                </a:solidFill>
              </a:rPr>
              <a:t>s</a:t>
            </a:r>
            <a:r>
              <a:rPr dirty="0" spc="20">
                <a:solidFill>
                  <a:srgbClr val="FFFFFF"/>
                </a:solidFill>
              </a:rPr>
              <a:t> </a:t>
            </a:r>
            <a:r>
              <a:rPr dirty="0" spc="-5" i="1">
                <a:solidFill>
                  <a:srgbClr val="FFFFFF"/>
                </a:solidFill>
                <a:latin typeface="Comic Sans MS"/>
                <a:cs typeface="Comic Sans MS"/>
              </a:rPr>
              <a:t>–</a:t>
            </a:r>
            <a:r>
              <a:rPr dirty="0" spc="-5" i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5" b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dirty="0" sz="2800" b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2800" spc="-5" b="0">
                <a:solidFill>
                  <a:srgbClr val="FFFFFF"/>
                </a:solidFill>
                <a:latin typeface="Comic Sans MS"/>
                <a:cs typeface="Comic Sans MS"/>
              </a:rPr>
              <a:t>nt</a:t>
            </a:r>
            <a:r>
              <a:rPr dirty="0" spc="-5">
                <a:solidFill>
                  <a:srgbClr val="FFFFFF"/>
                </a:solidFill>
              </a:rPr>
              <a:t>.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12436" y="6715369"/>
            <a:ext cx="1212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105"/>
              </a:lnSpc>
            </a:pPr>
            <a:fld id="{81D60167-4931-47E6-BA6A-407CBD079E47}" type="slidenum">
              <a:rPr dirty="0" sz="1000" spc="-5">
                <a:solidFill>
                  <a:srgbClr val="9B9A97"/>
                </a:solidFill>
                <a:latin typeface="Arial"/>
                <a:cs typeface="Arial"/>
              </a:rPr>
              <a:t>2</a:t>
            </a:fld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4540" y="1737486"/>
            <a:ext cx="6487160" cy="2320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buClr>
                <a:srgbClr val="6D9FAF"/>
              </a:buClr>
              <a:buSzPct val="80357"/>
              <a:buAutoNum type="arabicPeriod" startAt="5"/>
              <a:tabLst>
                <a:tab pos="528320" algn="l"/>
              </a:tabLst>
            </a:pPr>
            <a:r>
              <a:rPr dirty="0" sz="2800" spc="-5" b="1">
                <a:solidFill>
                  <a:srgbClr val="FFFF00"/>
                </a:solidFill>
                <a:latin typeface="Comic Sans MS"/>
                <a:cs typeface="Comic Sans MS"/>
              </a:rPr>
              <a:t>Describe</a:t>
            </a:r>
            <a:r>
              <a:rPr dirty="0" sz="2800" spc="-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800" spc="-10" b="1">
                <a:solidFill>
                  <a:srgbClr val="FFFF00"/>
                </a:solidFill>
                <a:latin typeface="Comic Sans MS"/>
                <a:cs typeface="Comic Sans MS"/>
              </a:rPr>
              <a:t>t</a:t>
            </a:r>
            <a:r>
              <a:rPr dirty="0" sz="2800" b="1">
                <a:solidFill>
                  <a:srgbClr val="FFFF00"/>
                </a:solidFill>
                <a:latin typeface="Comic Sans MS"/>
                <a:cs typeface="Comic Sans MS"/>
              </a:rPr>
              <a:t>h</a:t>
            </a:r>
            <a:r>
              <a:rPr dirty="0" sz="2800" spc="-5" b="1">
                <a:solidFill>
                  <a:srgbClr val="FFFF00"/>
                </a:solidFill>
                <a:latin typeface="Comic Sans MS"/>
                <a:cs typeface="Comic Sans MS"/>
              </a:rPr>
              <a:t>e</a:t>
            </a:r>
            <a:r>
              <a:rPr dirty="0" sz="2800" spc="-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800" spc="-10" b="1">
                <a:solidFill>
                  <a:srgbClr val="FFFF00"/>
                </a:solidFill>
                <a:latin typeface="Comic Sans MS"/>
                <a:cs typeface="Comic Sans MS"/>
              </a:rPr>
              <a:t>f</a:t>
            </a:r>
            <a:r>
              <a:rPr dirty="0" sz="2800" spc="-20" b="1">
                <a:solidFill>
                  <a:srgbClr val="FFFF00"/>
                </a:solidFill>
                <a:latin typeface="Comic Sans MS"/>
                <a:cs typeface="Comic Sans MS"/>
              </a:rPr>
              <a:t>a</a:t>
            </a:r>
            <a:r>
              <a:rPr dirty="0" sz="2800" spc="-10" b="1">
                <a:solidFill>
                  <a:srgbClr val="FFFF00"/>
                </a:solidFill>
                <a:latin typeface="Comic Sans MS"/>
                <a:cs typeface="Comic Sans MS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Comic Sans MS"/>
                <a:cs typeface="Comic Sans MS"/>
              </a:rPr>
              <a:t>e</a:t>
            </a:r>
            <a:r>
              <a:rPr dirty="0" sz="2800" spc="20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Comic Sans MS"/>
                <a:cs typeface="Comic Sans MS"/>
              </a:rPr>
              <a:t>of</a:t>
            </a:r>
            <a:r>
              <a:rPr dirty="0" sz="2800" spc="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Comic Sans MS"/>
                <a:cs typeface="Comic Sans MS"/>
              </a:rPr>
              <a:t>old</a:t>
            </a:r>
            <a:r>
              <a:rPr dirty="0" sz="2800" spc="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800" spc="-10" b="1">
                <a:solidFill>
                  <a:srgbClr val="FFFF00"/>
                </a:solidFill>
                <a:latin typeface="Comic Sans MS"/>
                <a:cs typeface="Comic Sans MS"/>
              </a:rPr>
              <a:t>RBC.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6D9FAF"/>
              </a:buClr>
              <a:buFont typeface="Comic Sans MS"/>
              <a:buAutoNum type="arabicPeriod" startAt="5"/>
            </a:pPr>
            <a:endParaRPr sz="35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Clr>
                <a:srgbClr val="6D9FAF"/>
              </a:buClr>
              <a:buSzPct val="80357"/>
              <a:buAutoNum type="arabicPeriod" startAt="5"/>
              <a:tabLst>
                <a:tab pos="528320" algn="l"/>
              </a:tabLst>
            </a:pPr>
            <a:r>
              <a:rPr dirty="0" sz="2800" spc="-5" b="1">
                <a:solidFill>
                  <a:srgbClr val="E1EBEE"/>
                </a:solidFill>
                <a:latin typeface="Comic Sans MS"/>
                <a:cs typeface="Comic Sans MS"/>
              </a:rPr>
              <a:t>Describe</a:t>
            </a:r>
            <a:r>
              <a:rPr dirty="0" sz="2800" spc="10" b="1">
                <a:solidFill>
                  <a:srgbClr val="E1EBEE"/>
                </a:solidFill>
                <a:latin typeface="Comic Sans MS"/>
                <a:cs typeface="Comic Sans MS"/>
              </a:rPr>
              <a:t> </a:t>
            </a:r>
            <a:r>
              <a:rPr dirty="0" sz="2800" spc="-5" b="1">
                <a:solidFill>
                  <a:srgbClr val="E1EBEE"/>
                </a:solidFill>
                <a:latin typeface="Comic Sans MS"/>
                <a:cs typeface="Comic Sans MS"/>
              </a:rPr>
              <a:t>anemia</a:t>
            </a:r>
            <a:r>
              <a:rPr dirty="0" sz="2800" spc="5" b="1">
                <a:solidFill>
                  <a:srgbClr val="E1EBEE"/>
                </a:solidFill>
                <a:latin typeface="Comic Sans MS"/>
                <a:cs typeface="Comic Sans MS"/>
              </a:rPr>
              <a:t> </a:t>
            </a:r>
            <a:r>
              <a:rPr dirty="0" sz="2800" spc="-5" b="1">
                <a:solidFill>
                  <a:srgbClr val="E1EBEE"/>
                </a:solidFill>
                <a:latin typeface="Comic Sans MS"/>
                <a:cs typeface="Comic Sans MS"/>
              </a:rPr>
              <a:t>and</a:t>
            </a:r>
            <a:r>
              <a:rPr dirty="0" sz="2800" spc="-10" b="1">
                <a:solidFill>
                  <a:srgbClr val="E1EBEE"/>
                </a:solidFill>
                <a:latin typeface="Comic Sans MS"/>
                <a:cs typeface="Comic Sans MS"/>
              </a:rPr>
              <a:t> </a:t>
            </a:r>
            <a:r>
              <a:rPr dirty="0" sz="2800" spc="-10" b="1">
                <a:solidFill>
                  <a:srgbClr val="E1EBEE"/>
                </a:solidFill>
                <a:latin typeface="Comic Sans MS"/>
                <a:cs typeface="Comic Sans MS"/>
              </a:rPr>
              <a:t>i</a:t>
            </a:r>
            <a:r>
              <a:rPr dirty="0" sz="2800" b="1">
                <a:solidFill>
                  <a:srgbClr val="E1EBEE"/>
                </a:solidFill>
                <a:latin typeface="Comic Sans MS"/>
                <a:cs typeface="Comic Sans MS"/>
              </a:rPr>
              <a:t>t</a:t>
            </a:r>
            <a:r>
              <a:rPr dirty="0" sz="2800" spc="-5" b="1">
                <a:solidFill>
                  <a:srgbClr val="E1EBEE"/>
                </a:solidFill>
                <a:latin typeface="Comic Sans MS"/>
                <a:cs typeface="Comic Sans MS"/>
              </a:rPr>
              <a:t>s</a:t>
            </a:r>
            <a:r>
              <a:rPr dirty="0" sz="2800" spc="15" b="1">
                <a:solidFill>
                  <a:srgbClr val="E1EBEE"/>
                </a:solidFill>
                <a:latin typeface="Comic Sans MS"/>
                <a:cs typeface="Comic Sans MS"/>
              </a:rPr>
              <a:t> </a:t>
            </a:r>
            <a:r>
              <a:rPr dirty="0" sz="2800" spc="-5" b="1">
                <a:solidFill>
                  <a:srgbClr val="E1EBEE"/>
                </a:solidFill>
                <a:latin typeface="Comic Sans MS"/>
                <a:cs typeface="Comic Sans MS"/>
              </a:rPr>
              <a:t>causes.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9"/>
              </a:spcBef>
              <a:buClr>
                <a:srgbClr val="6D9FAF"/>
              </a:buClr>
              <a:buFont typeface="Comic Sans MS"/>
              <a:buAutoNum type="arabicPeriod" startAt="5"/>
            </a:pPr>
            <a:endParaRPr sz="35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buClr>
                <a:srgbClr val="6D9FAF"/>
              </a:buClr>
              <a:buSzPct val="80357"/>
              <a:buAutoNum type="arabicPeriod" startAt="5"/>
              <a:tabLst>
                <a:tab pos="528320" algn="l"/>
                <a:tab pos="2342515" algn="l"/>
              </a:tabLst>
            </a:pPr>
            <a:r>
              <a:rPr dirty="0" sz="2800" spc="-10" b="1">
                <a:solidFill>
                  <a:srgbClr val="FFFF00"/>
                </a:solidFill>
                <a:latin typeface="Comic Sans MS"/>
                <a:cs typeface="Comic Sans MS"/>
              </a:rPr>
              <a:t>Rec</a:t>
            </a:r>
            <a:r>
              <a:rPr dirty="0" sz="2800" spc="0" b="1">
                <a:solidFill>
                  <a:srgbClr val="FFFF00"/>
                </a:solidFill>
                <a:latin typeface="Comic Sans MS"/>
                <a:cs typeface="Comic Sans MS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Comic Sans MS"/>
                <a:cs typeface="Comic Sans MS"/>
              </a:rPr>
              <a:t>g</a:t>
            </a:r>
            <a:r>
              <a:rPr dirty="0" sz="2800" b="1">
                <a:solidFill>
                  <a:srgbClr val="FFFF00"/>
                </a:solidFill>
                <a:latin typeface="Comic Sans MS"/>
                <a:cs typeface="Comic Sans MS"/>
              </a:rPr>
              <a:t>n</a:t>
            </a:r>
            <a:r>
              <a:rPr dirty="0" sz="2800" spc="-10" b="1">
                <a:solidFill>
                  <a:srgbClr val="FFFF00"/>
                </a:solidFill>
                <a:latin typeface="Comic Sans MS"/>
                <a:cs typeface="Comic Sans MS"/>
              </a:rPr>
              <a:t>iz</a:t>
            </a:r>
            <a:r>
              <a:rPr dirty="0" sz="2800" spc="-5" b="1">
                <a:solidFill>
                  <a:srgbClr val="FFFF00"/>
                </a:solidFill>
                <a:latin typeface="Comic Sans MS"/>
                <a:cs typeface="Comic Sans MS"/>
              </a:rPr>
              <a:t>e</a:t>
            </a:r>
            <a:r>
              <a:rPr dirty="0" sz="2800" b="1">
                <a:solidFill>
                  <a:srgbClr val="FFFF00"/>
                </a:solidFill>
                <a:latin typeface="Comic Sans MS"/>
                <a:cs typeface="Comic Sans MS"/>
              </a:rPr>
              <a:t>	</a:t>
            </a:r>
            <a:r>
              <a:rPr dirty="0" sz="2800" spc="0" b="1">
                <a:solidFill>
                  <a:srgbClr val="FFFF00"/>
                </a:solidFill>
                <a:latin typeface="Comic Sans MS"/>
                <a:cs typeface="Comic Sans MS"/>
              </a:rPr>
              <a:t>c</a:t>
            </a:r>
            <a:r>
              <a:rPr dirty="0" sz="2800" spc="-5" b="1">
                <a:solidFill>
                  <a:srgbClr val="FFFF00"/>
                </a:solidFill>
                <a:latin typeface="Comic Sans MS"/>
                <a:cs typeface="Comic Sans MS"/>
              </a:rPr>
              <a:t>auses</a:t>
            </a:r>
            <a:r>
              <a:rPr dirty="0" sz="2800" spc="-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Comic Sans MS"/>
                <a:cs typeface="Comic Sans MS"/>
              </a:rPr>
              <a:t>of</a:t>
            </a:r>
            <a:r>
              <a:rPr dirty="0" sz="2800" spc="-30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800" spc="-5" b="1">
                <a:solidFill>
                  <a:srgbClr val="FFFF00"/>
                </a:solidFill>
                <a:latin typeface="Comic Sans MS"/>
                <a:cs typeface="Comic Sans MS"/>
              </a:rPr>
              <a:t>p</a:t>
            </a:r>
            <a:r>
              <a:rPr dirty="0" sz="2800" spc="0" b="1">
                <a:solidFill>
                  <a:srgbClr val="FFFF00"/>
                </a:solidFill>
                <a:latin typeface="Comic Sans MS"/>
                <a:cs typeface="Comic Sans MS"/>
              </a:rPr>
              <a:t>o</a:t>
            </a:r>
            <a:r>
              <a:rPr dirty="0" sz="2800" spc="-5" b="1">
                <a:solidFill>
                  <a:srgbClr val="FFFF00"/>
                </a:solidFill>
                <a:latin typeface="Comic Sans MS"/>
                <a:cs typeface="Comic Sans MS"/>
              </a:rPr>
              <a:t>ly</a:t>
            </a:r>
            <a:r>
              <a:rPr dirty="0" sz="2800" b="1">
                <a:solidFill>
                  <a:srgbClr val="FFFF00"/>
                </a:solidFill>
                <a:latin typeface="Comic Sans MS"/>
                <a:cs typeface="Comic Sans MS"/>
              </a:rPr>
              <a:t>c</a:t>
            </a:r>
            <a:r>
              <a:rPr dirty="0" sz="2800" spc="-5" b="1">
                <a:solidFill>
                  <a:srgbClr val="FFFF00"/>
                </a:solidFill>
                <a:latin typeface="Comic Sans MS"/>
                <a:cs typeface="Comic Sans MS"/>
              </a:rPr>
              <a:t>y</a:t>
            </a:r>
            <a:r>
              <a:rPr dirty="0" sz="2800" b="1">
                <a:solidFill>
                  <a:srgbClr val="FFFF00"/>
                </a:solidFill>
                <a:latin typeface="Comic Sans MS"/>
                <a:cs typeface="Comic Sans MS"/>
              </a:rPr>
              <a:t>t</a:t>
            </a:r>
            <a:r>
              <a:rPr dirty="0" sz="2800" spc="-5" b="1">
                <a:solidFill>
                  <a:srgbClr val="FFFF00"/>
                </a:solidFill>
                <a:latin typeface="Comic Sans MS"/>
                <a:cs typeface="Comic Sans MS"/>
              </a:rPr>
              <a:t>hemi</a:t>
            </a:r>
            <a:r>
              <a:rPr dirty="0" sz="2800" spc="-20" b="1">
                <a:solidFill>
                  <a:srgbClr val="FFFF00"/>
                </a:solidFill>
                <a:latin typeface="Comic Sans MS"/>
                <a:cs typeface="Comic Sans MS"/>
              </a:rPr>
              <a:t>a</a:t>
            </a:r>
            <a:r>
              <a:rPr dirty="0" sz="2800" spc="-5" b="1">
                <a:solidFill>
                  <a:srgbClr val="FFFF00"/>
                </a:solidFill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0219" y="440563"/>
            <a:ext cx="1787525" cy="627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>
                <a:solidFill>
                  <a:srgbClr val="FFFF00"/>
                </a:solidFill>
              </a:rPr>
              <a:t>Topics: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329590" y="1912365"/>
            <a:ext cx="7491730" cy="3766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27685" indent="-514984">
              <a:lnSpc>
                <a:spcPct val="100000"/>
              </a:lnSpc>
              <a:buClr>
                <a:srgbClr val="6D9FAF"/>
              </a:buClr>
              <a:buSzPct val="80000"/>
              <a:buAutoNum type="arabicPeriod"/>
              <a:tabLst>
                <a:tab pos="528320" algn="l"/>
              </a:tabLst>
            </a:pPr>
            <a:r>
              <a:rPr dirty="0" sz="3000" b="1">
                <a:solidFill>
                  <a:srgbClr val="FFFFFF"/>
                </a:solidFill>
                <a:latin typeface="Comic Sans MS"/>
                <a:cs typeface="Comic Sans MS"/>
              </a:rPr>
              <a:t>Essen</a:t>
            </a:r>
            <a:r>
              <a:rPr dirty="0" sz="3000" spc="-5" b="1">
                <a:solidFill>
                  <a:srgbClr val="FFFFFF"/>
                </a:solidFill>
                <a:latin typeface="Comic Sans MS"/>
                <a:cs typeface="Comic Sans MS"/>
              </a:rPr>
              <a:t>tia</a:t>
            </a:r>
            <a:r>
              <a:rPr dirty="0" sz="3000" b="1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dirty="0" sz="3000" spc="-2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Comic Sans MS"/>
                <a:cs typeface="Comic Sans MS"/>
              </a:rPr>
              <a:t>element</a:t>
            </a:r>
            <a:r>
              <a:rPr dirty="0" sz="3000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3000" spc="-1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Comic Sans MS"/>
                <a:cs typeface="Comic Sans MS"/>
              </a:rPr>
              <a:t>fo</a:t>
            </a:r>
            <a:r>
              <a:rPr dirty="0" sz="3000" b="1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dirty="0" sz="300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Comic Sans MS"/>
                <a:cs typeface="Comic Sans MS"/>
              </a:rPr>
              <a:t>RB</a:t>
            </a:r>
            <a:r>
              <a:rPr dirty="0" sz="3000" b="1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dirty="0" sz="3000" spc="-1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Comic Sans MS"/>
                <a:cs typeface="Comic Sans MS"/>
              </a:rPr>
              <a:t>for</a:t>
            </a:r>
            <a:r>
              <a:rPr dirty="0" sz="3000" spc="-10" b="1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dirty="0" sz="3000" b="1">
                <a:solidFill>
                  <a:srgbClr val="FFFFFF"/>
                </a:solidFill>
                <a:latin typeface="Comic Sans MS"/>
                <a:cs typeface="Comic Sans MS"/>
              </a:rPr>
              <a:t>ation</a:t>
            </a:r>
            <a:endParaRPr sz="3000">
              <a:latin typeface="Comic Sans MS"/>
              <a:cs typeface="Comic Sans MS"/>
            </a:endParaRPr>
          </a:p>
          <a:p>
            <a:pPr lvl="1" marL="927100" indent="-494030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Font typeface="Wingdings"/>
              <a:buChar char=""/>
              <a:tabLst>
                <a:tab pos="927735" algn="l"/>
              </a:tabLst>
            </a:pPr>
            <a:r>
              <a:rPr dirty="0" sz="3000" b="1">
                <a:solidFill>
                  <a:srgbClr val="FFFF00"/>
                </a:solidFill>
                <a:latin typeface="Comic Sans MS"/>
                <a:cs typeface="Comic Sans MS"/>
              </a:rPr>
              <a:t>Pr</a:t>
            </a:r>
            <a:r>
              <a:rPr dirty="0" sz="3000" spc="-15" b="1">
                <a:solidFill>
                  <a:srgbClr val="FFFF00"/>
                </a:solidFill>
                <a:latin typeface="Comic Sans MS"/>
                <a:cs typeface="Comic Sans MS"/>
              </a:rPr>
              <a:t>o</a:t>
            </a:r>
            <a:r>
              <a:rPr dirty="0" sz="3000" spc="-5" b="1">
                <a:solidFill>
                  <a:srgbClr val="FFFF00"/>
                </a:solidFill>
                <a:latin typeface="Comic Sans MS"/>
                <a:cs typeface="Comic Sans MS"/>
              </a:rPr>
              <a:t>teins</a:t>
            </a:r>
            <a:endParaRPr sz="3000">
              <a:latin typeface="Comic Sans MS"/>
              <a:cs typeface="Comic Sans MS"/>
            </a:endParaRPr>
          </a:p>
          <a:p>
            <a:pPr lvl="1" marL="927100" indent="-494030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Font typeface="Wingdings"/>
              <a:buChar char=""/>
              <a:tabLst>
                <a:tab pos="927735" algn="l"/>
                <a:tab pos="7010400" algn="l"/>
              </a:tabLst>
            </a:pPr>
            <a:r>
              <a:rPr dirty="0" sz="3000" b="1">
                <a:solidFill>
                  <a:srgbClr val="FFFF00"/>
                </a:solidFill>
                <a:latin typeface="Comic Sans MS"/>
                <a:cs typeface="Comic Sans MS"/>
              </a:rPr>
              <a:t>Vitamins</a:t>
            </a:r>
            <a:r>
              <a:rPr dirty="0" sz="3000" spc="-5" b="1">
                <a:solidFill>
                  <a:srgbClr val="FFFF00"/>
                </a:solidFill>
                <a:latin typeface="Comic Sans MS"/>
                <a:cs typeface="Comic Sans MS"/>
              </a:rPr>
              <a:t>:</a:t>
            </a:r>
            <a:r>
              <a:rPr dirty="0" sz="3000" spc="-3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3000" spc="10" b="1">
                <a:solidFill>
                  <a:srgbClr val="FFFF00"/>
                </a:solidFill>
                <a:latin typeface="Comic Sans MS"/>
                <a:cs typeface="Comic Sans MS"/>
              </a:rPr>
              <a:t>B</a:t>
            </a:r>
            <a:r>
              <a:rPr dirty="0" sz="3000" spc="5" b="1">
                <a:solidFill>
                  <a:srgbClr val="FFFF00"/>
                </a:solidFill>
                <a:latin typeface="Comic Sans MS"/>
                <a:cs typeface="Comic Sans MS"/>
              </a:rPr>
              <a:t>12</a:t>
            </a:r>
            <a:r>
              <a:rPr dirty="0" sz="3000" spc="-5" b="1">
                <a:solidFill>
                  <a:srgbClr val="FFFF00"/>
                </a:solidFill>
                <a:latin typeface="Comic Sans MS"/>
                <a:cs typeface="Comic Sans MS"/>
              </a:rPr>
              <a:t>,</a:t>
            </a:r>
            <a:r>
              <a:rPr dirty="0" sz="3000" spc="-3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3000" spc="-5" b="1">
                <a:solidFill>
                  <a:srgbClr val="FFFF00"/>
                </a:solidFill>
                <a:latin typeface="Comic Sans MS"/>
                <a:cs typeface="Comic Sans MS"/>
              </a:rPr>
              <a:t>Fo</a:t>
            </a:r>
            <a:r>
              <a:rPr dirty="0" sz="3000" spc="-15" b="1">
                <a:solidFill>
                  <a:srgbClr val="FFFF00"/>
                </a:solidFill>
                <a:latin typeface="Comic Sans MS"/>
                <a:cs typeface="Comic Sans MS"/>
              </a:rPr>
              <a:t>l</a:t>
            </a:r>
            <a:r>
              <a:rPr dirty="0" sz="3000" spc="-5" b="1">
                <a:solidFill>
                  <a:srgbClr val="FFFF00"/>
                </a:solidFill>
                <a:latin typeface="Comic Sans MS"/>
                <a:cs typeface="Comic Sans MS"/>
              </a:rPr>
              <a:t>i</a:t>
            </a:r>
            <a:r>
              <a:rPr dirty="0" sz="3000" spc="-5" b="1">
                <a:solidFill>
                  <a:srgbClr val="FFFF00"/>
                </a:solidFill>
                <a:latin typeface="Comic Sans MS"/>
                <a:cs typeface="Comic Sans MS"/>
              </a:rPr>
              <a:t>c</a:t>
            </a:r>
            <a:r>
              <a:rPr dirty="0" sz="3000" spc="0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3000" spc="-5" b="1">
                <a:solidFill>
                  <a:srgbClr val="FFFF00"/>
                </a:solidFill>
                <a:latin typeface="Comic Sans MS"/>
                <a:cs typeface="Comic Sans MS"/>
              </a:rPr>
              <a:t>acid,</a:t>
            </a:r>
            <a:r>
              <a:rPr dirty="0" sz="3000" spc="-1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3000" b="1">
                <a:solidFill>
                  <a:srgbClr val="FFFF00"/>
                </a:solidFill>
                <a:latin typeface="Comic Sans MS"/>
                <a:cs typeface="Comic Sans MS"/>
              </a:rPr>
              <a:t>Vit</a:t>
            </a:r>
            <a:r>
              <a:rPr dirty="0" sz="3000" spc="-1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3000" b="1" i="1">
                <a:solidFill>
                  <a:srgbClr val="FFFF00"/>
                </a:solidFill>
                <a:latin typeface="Comic Sans MS"/>
                <a:cs typeface="Comic Sans MS"/>
              </a:rPr>
              <a:t>C	</a:t>
            </a:r>
            <a:r>
              <a:rPr dirty="0" sz="3000" b="1" i="1">
                <a:solidFill>
                  <a:srgbClr val="FFFF00"/>
                </a:solidFill>
                <a:latin typeface="Comic Sans MS"/>
                <a:cs typeface="Comic Sans MS"/>
              </a:rPr>
              <a:t>…)</a:t>
            </a:r>
            <a:endParaRPr sz="3000">
              <a:latin typeface="Comic Sans MS"/>
              <a:cs typeface="Comic Sans MS"/>
            </a:endParaRPr>
          </a:p>
          <a:p>
            <a:pPr lvl="1" marL="927100" indent="-494030">
              <a:lnSpc>
                <a:spcPct val="100000"/>
              </a:lnSpc>
              <a:spcBef>
                <a:spcPts val="720"/>
              </a:spcBef>
              <a:buClr>
                <a:srgbClr val="6D9FAF"/>
              </a:buClr>
              <a:buSzPct val="80000"/>
              <a:buFont typeface="Wingdings"/>
              <a:buChar char=""/>
              <a:tabLst>
                <a:tab pos="927735" algn="l"/>
              </a:tabLst>
            </a:pPr>
            <a:r>
              <a:rPr dirty="0" sz="3000" spc="-5" b="1">
                <a:solidFill>
                  <a:srgbClr val="FFFF00"/>
                </a:solidFill>
                <a:latin typeface="Comic Sans MS"/>
                <a:cs typeface="Comic Sans MS"/>
              </a:rPr>
              <a:t>Iro</a:t>
            </a:r>
            <a:r>
              <a:rPr dirty="0" sz="3000" b="1">
                <a:solidFill>
                  <a:srgbClr val="FFFF00"/>
                </a:solidFill>
                <a:latin typeface="Comic Sans MS"/>
                <a:cs typeface="Comic Sans MS"/>
              </a:rPr>
              <a:t>n</a:t>
            </a:r>
            <a:r>
              <a:rPr dirty="0" sz="3000" spc="-1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000">
                <a:solidFill>
                  <a:srgbClr val="FFFF00"/>
                </a:solidFill>
                <a:latin typeface="Comic Sans MS"/>
                <a:cs typeface="Comic Sans MS"/>
              </a:rPr>
              <a:t>M</a:t>
            </a:r>
            <a:r>
              <a:rPr dirty="0" sz="2000" spc="-15">
                <a:solidFill>
                  <a:srgbClr val="FFFF00"/>
                </a:solidFill>
                <a:latin typeface="Comic Sans MS"/>
                <a:cs typeface="Comic Sans MS"/>
              </a:rPr>
              <a:t>e</a:t>
            </a:r>
            <a:r>
              <a:rPr dirty="0" sz="2000" spc="-5">
                <a:solidFill>
                  <a:srgbClr val="FFFF00"/>
                </a:solidFill>
                <a:latin typeface="Comic Sans MS"/>
                <a:cs typeface="Comic Sans MS"/>
              </a:rPr>
              <a:t>tabolis</a:t>
            </a:r>
            <a:r>
              <a:rPr dirty="0" sz="2000" spc="5">
                <a:solidFill>
                  <a:srgbClr val="FFFF00"/>
                </a:solidFill>
                <a:latin typeface="Comic Sans MS"/>
                <a:cs typeface="Comic Sans MS"/>
              </a:rPr>
              <a:t>m</a:t>
            </a:r>
            <a:r>
              <a:rPr dirty="0" sz="3000" spc="-5" b="1">
                <a:solidFill>
                  <a:srgbClr val="FFFF00"/>
                </a:solidFill>
                <a:latin typeface="Comic Sans MS"/>
                <a:cs typeface="Comic Sans MS"/>
              </a:rPr>
              <a:t>.</a:t>
            </a:r>
            <a:endParaRPr sz="3000">
              <a:latin typeface="Comic Sans MS"/>
              <a:cs typeface="Comic Sans MS"/>
            </a:endParaRPr>
          </a:p>
          <a:p>
            <a:pPr marL="546100" indent="-53340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46100" algn="l"/>
              </a:tabLst>
            </a:pPr>
            <a:r>
              <a:rPr dirty="0" sz="3000" spc="-5" b="1">
                <a:solidFill>
                  <a:srgbClr val="FFFFFF"/>
                </a:solidFill>
                <a:latin typeface="Comic Sans MS"/>
                <a:cs typeface="Comic Sans MS"/>
              </a:rPr>
              <a:t>An</a:t>
            </a:r>
            <a:r>
              <a:rPr dirty="0" sz="3000" spc="5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3000" spc="-5" b="1">
                <a:solidFill>
                  <a:srgbClr val="FFFFFF"/>
                </a:solidFill>
                <a:latin typeface="Comic Sans MS"/>
                <a:cs typeface="Comic Sans MS"/>
              </a:rPr>
              <a:t>mia</a:t>
            </a:r>
            <a:endParaRPr sz="3000">
              <a:latin typeface="Comic Sans MS"/>
              <a:cs typeface="Comic Sans MS"/>
            </a:endParaRPr>
          </a:p>
          <a:p>
            <a:pPr marL="573405" indent="-56070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74040" algn="l"/>
              </a:tabLst>
            </a:pPr>
            <a:r>
              <a:rPr dirty="0" sz="3000" spc="-5" b="1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dirty="0" sz="3000" spc="-15" b="1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3000" spc="-5" b="1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dirty="0" sz="3000" spc="-15" b="1">
                <a:solidFill>
                  <a:srgbClr val="FFFFFF"/>
                </a:solidFill>
                <a:latin typeface="Comic Sans MS"/>
                <a:cs typeface="Comic Sans MS"/>
              </a:rPr>
              <a:t>y</a:t>
            </a:r>
            <a:r>
              <a:rPr dirty="0" sz="3000" spc="-5" b="1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dirty="0" sz="3000" spc="-15" b="1">
                <a:solidFill>
                  <a:srgbClr val="FFFFFF"/>
                </a:solidFill>
                <a:latin typeface="Comic Sans MS"/>
                <a:cs typeface="Comic Sans MS"/>
              </a:rPr>
              <a:t>y</a:t>
            </a:r>
            <a:r>
              <a:rPr dirty="0" sz="3000" spc="-10" b="1">
                <a:solidFill>
                  <a:srgbClr val="FFFFFF"/>
                </a:solidFill>
                <a:latin typeface="Comic Sans MS"/>
                <a:cs typeface="Comic Sans MS"/>
              </a:rPr>
              <a:t>themia</a:t>
            </a:r>
            <a:endParaRPr sz="3000">
              <a:latin typeface="Comic Sans MS"/>
              <a:cs typeface="Comic Sans MS"/>
            </a:endParaRPr>
          </a:p>
          <a:p>
            <a:pPr marL="573405" indent="-560705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574040" algn="l"/>
              </a:tabLst>
            </a:pPr>
            <a:r>
              <a:rPr dirty="0" sz="3000" spc="-5" b="1">
                <a:solidFill>
                  <a:srgbClr val="FFFFFF"/>
                </a:solidFill>
                <a:latin typeface="Comic Sans MS"/>
                <a:cs typeface="Comic Sans MS"/>
              </a:rPr>
              <a:t>Structur</a:t>
            </a:r>
            <a:r>
              <a:rPr dirty="0" sz="3000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3000" spc="-1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omic Sans MS"/>
                <a:cs typeface="Comic Sans MS"/>
              </a:rPr>
              <a:t>&amp;</a:t>
            </a:r>
            <a:r>
              <a:rPr dirty="0" sz="3000" spc="-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Comic Sans MS"/>
                <a:cs typeface="Comic Sans MS"/>
              </a:rPr>
              <a:t>function</a:t>
            </a:r>
            <a:r>
              <a:rPr dirty="0" sz="3000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3000" spc="1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3000" b="1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dirty="0" sz="3000" spc="1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3000" spc="-5" b="1">
                <a:solidFill>
                  <a:srgbClr val="FFFFFF"/>
                </a:solidFill>
                <a:latin typeface="Comic Sans MS"/>
                <a:cs typeface="Comic Sans MS"/>
              </a:rPr>
              <a:t>Hb</a:t>
            </a:r>
            <a:endParaRPr sz="3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8176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u="heavy">
                <a:solidFill>
                  <a:srgbClr val="FFFF00"/>
                </a:solidFill>
              </a:rPr>
              <a:t>Essent</a:t>
            </a:r>
            <a:r>
              <a:rPr dirty="0" sz="3200" spc="-5" u="heavy">
                <a:solidFill>
                  <a:srgbClr val="FFFF00"/>
                </a:solidFill>
              </a:rPr>
              <a:t>ia</a:t>
            </a:r>
            <a:r>
              <a:rPr dirty="0" sz="3200" u="heavy">
                <a:solidFill>
                  <a:srgbClr val="FFFF00"/>
                </a:solidFill>
              </a:rPr>
              <a:t>l</a:t>
            </a:r>
            <a:r>
              <a:rPr dirty="0" sz="3200" spc="-20" u="heavy">
                <a:solidFill>
                  <a:srgbClr val="FFFF00"/>
                </a:solidFill>
              </a:rPr>
              <a:t> </a:t>
            </a:r>
            <a:r>
              <a:rPr dirty="0" sz="3200" spc="-5" u="heavy">
                <a:solidFill>
                  <a:srgbClr val="FFFF00"/>
                </a:solidFill>
              </a:rPr>
              <a:t>elem</a:t>
            </a:r>
            <a:r>
              <a:rPr dirty="0" sz="3200" spc="-10" u="heavy">
                <a:solidFill>
                  <a:srgbClr val="FFFF00"/>
                </a:solidFill>
              </a:rPr>
              <a:t>e</a:t>
            </a:r>
            <a:r>
              <a:rPr dirty="0" sz="3200" spc="-5" u="heavy">
                <a:solidFill>
                  <a:srgbClr val="FFFF00"/>
                </a:solidFill>
              </a:rPr>
              <a:t>n</a:t>
            </a:r>
            <a:r>
              <a:rPr dirty="0" sz="3200" spc="5" u="heavy">
                <a:solidFill>
                  <a:srgbClr val="FFFF00"/>
                </a:solidFill>
              </a:rPr>
              <a:t>t</a:t>
            </a:r>
            <a:r>
              <a:rPr dirty="0" sz="3200" u="heavy">
                <a:solidFill>
                  <a:srgbClr val="FFFF00"/>
                </a:solidFill>
              </a:rPr>
              <a:t>s</a:t>
            </a:r>
            <a:r>
              <a:rPr dirty="0" sz="3200" u="heavy">
                <a:solidFill>
                  <a:srgbClr val="FFFF00"/>
                </a:solidFill>
              </a:rPr>
              <a:t> </a:t>
            </a:r>
            <a:r>
              <a:rPr dirty="0" sz="3200" spc="-5" u="heavy">
                <a:solidFill>
                  <a:srgbClr val="FFFF00"/>
                </a:solidFill>
              </a:rPr>
              <a:t>fo</a:t>
            </a:r>
            <a:r>
              <a:rPr dirty="0" sz="3200" u="heavy">
                <a:solidFill>
                  <a:srgbClr val="FFFF00"/>
                </a:solidFill>
              </a:rPr>
              <a:t>r</a:t>
            </a:r>
            <a:r>
              <a:rPr dirty="0" sz="3200" u="heavy">
                <a:solidFill>
                  <a:srgbClr val="FFFF00"/>
                </a:solidFill>
              </a:rPr>
              <a:t> </a:t>
            </a:r>
            <a:r>
              <a:rPr dirty="0" sz="3200" spc="-5" u="heavy">
                <a:solidFill>
                  <a:srgbClr val="FFFF00"/>
                </a:solidFill>
              </a:rPr>
              <a:t>RBC</a:t>
            </a:r>
            <a:r>
              <a:rPr dirty="0" sz="3200" u="heavy">
                <a:solidFill>
                  <a:srgbClr val="FFFF00"/>
                </a:solidFill>
              </a:rPr>
              <a:t>s</a:t>
            </a:r>
            <a:r>
              <a:rPr dirty="0" sz="3200" spc="-15" u="heavy">
                <a:solidFill>
                  <a:srgbClr val="FFFF00"/>
                </a:solidFill>
              </a:rPr>
              <a:t> </a:t>
            </a:r>
            <a:r>
              <a:rPr dirty="0" sz="3200" spc="-5" u="heavy">
                <a:solidFill>
                  <a:srgbClr val="FFFF00"/>
                </a:solidFill>
              </a:rPr>
              <a:t>formation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dirty="0" sz="3200" u="heavy">
                <a:solidFill>
                  <a:srgbClr val="FFFF00"/>
                </a:solidFill>
              </a:rPr>
              <a:t>an</a:t>
            </a:r>
            <a:r>
              <a:rPr dirty="0" sz="3200" u="heavy">
                <a:solidFill>
                  <a:srgbClr val="FFFF00"/>
                </a:solidFill>
              </a:rPr>
              <a:t>d</a:t>
            </a:r>
            <a:r>
              <a:rPr dirty="0" sz="3200" spc="-30" u="heavy">
                <a:solidFill>
                  <a:srgbClr val="FFFF00"/>
                </a:solidFill>
              </a:rPr>
              <a:t> </a:t>
            </a:r>
            <a:r>
              <a:rPr dirty="0" sz="3200" u="heavy">
                <a:solidFill>
                  <a:srgbClr val="FFFF00"/>
                </a:solidFill>
              </a:rPr>
              <a:t>Mat</a:t>
            </a:r>
            <a:r>
              <a:rPr dirty="0" sz="3200" spc="5" u="heavy">
                <a:solidFill>
                  <a:srgbClr val="FFFF00"/>
                </a:solidFill>
              </a:rPr>
              <a:t>u</a:t>
            </a:r>
            <a:r>
              <a:rPr dirty="0" sz="3200" spc="-5" u="heavy">
                <a:solidFill>
                  <a:srgbClr val="FFFF00"/>
                </a:solidFill>
              </a:rPr>
              <a:t>ration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8834119" y="6644046"/>
            <a:ext cx="95885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105"/>
              </a:lnSpc>
            </a:pPr>
            <a:r>
              <a:rPr dirty="0" sz="1000" spc="-5">
                <a:solidFill>
                  <a:srgbClr val="9B9A97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7244" y="2092579"/>
            <a:ext cx="7451090" cy="33413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1665" marR="1139825" indent="-609600">
              <a:lnSpc>
                <a:spcPts val="2810"/>
              </a:lnSpc>
            </a:pP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Ce</a:t>
            </a:r>
            <a:r>
              <a:rPr dirty="0" sz="2600" spc="-15" b="1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tai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600" spc="-2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600" spc="-15" b="1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ement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2600" spc="-2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are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essentia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dirty="0" sz="2600" spc="-3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fo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RBC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formatio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600" spc="-2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dirty="0" sz="2600" spc="5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dirty="0" sz="2600" spc="-2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m</a:t>
            </a:r>
            <a:r>
              <a:rPr dirty="0" sz="2600" spc="5" b="1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turation:</a:t>
            </a:r>
            <a:endParaRPr sz="26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3200">
              <a:latin typeface="Times New Roman"/>
              <a:cs typeface="Times New Roman"/>
            </a:endParaRPr>
          </a:p>
          <a:p>
            <a:pPr marL="621665" indent="-608965">
              <a:lnSpc>
                <a:spcPct val="100000"/>
              </a:lnSpc>
              <a:buClr>
                <a:srgbClr val="6D9FAF"/>
              </a:buClr>
              <a:buSzPct val="88461"/>
              <a:buAutoNum type="arabicPeriod"/>
              <a:tabLst>
                <a:tab pos="622300" algn="l"/>
              </a:tabLst>
            </a:pPr>
            <a:r>
              <a:rPr dirty="0" sz="2600" spc="-5" b="1">
                <a:solidFill>
                  <a:srgbClr val="FFFF00"/>
                </a:solidFill>
                <a:latin typeface="Comic Sans MS"/>
                <a:cs typeface="Comic Sans MS"/>
              </a:rPr>
              <a:t>A</a:t>
            </a:r>
            <a:r>
              <a:rPr dirty="0" sz="2600" spc="5" b="1">
                <a:solidFill>
                  <a:srgbClr val="FFFF00"/>
                </a:solidFill>
                <a:latin typeface="Comic Sans MS"/>
                <a:cs typeface="Comic Sans MS"/>
              </a:rPr>
              <a:t>m</a:t>
            </a:r>
            <a:r>
              <a:rPr dirty="0" sz="2600" spc="-5" b="1">
                <a:solidFill>
                  <a:srgbClr val="FFFF00"/>
                </a:solidFill>
                <a:latin typeface="Comic Sans MS"/>
                <a:cs typeface="Comic Sans MS"/>
              </a:rPr>
              <a:t>i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n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o</a:t>
            </a:r>
            <a:r>
              <a:rPr dirty="0" sz="2600" spc="-50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00"/>
                </a:solidFill>
                <a:latin typeface="Comic Sans MS"/>
                <a:cs typeface="Comic Sans MS"/>
              </a:rPr>
              <a:t>acid</a:t>
            </a:r>
            <a:r>
              <a:rPr dirty="0" sz="2600" spc="5" b="1">
                <a:solidFill>
                  <a:srgbClr val="FFFF00"/>
                </a:solidFill>
                <a:latin typeface="Comic Sans MS"/>
                <a:cs typeface="Comic Sans MS"/>
              </a:rPr>
              <a:t>s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r>
              <a:rPr dirty="0" sz="2600" spc="-1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omic Sans MS"/>
                <a:cs typeface="Comic Sans MS"/>
              </a:rPr>
              <a:t>formati</a:t>
            </a:r>
            <a:r>
              <a:rPr dirty="0" sz="2200" spc="-15" b="1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2200" spc="-5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200" spc="3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dirty="0" sz="2200" spc="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200" spc="-10" b="1">
                <a:solidFill>
                  <a:srgbClr val="FFFF00"/>
                </a:solidFill>
                <a:latin typeface="Comic Sans MS"/>
                <a:cs typeface="Comic Sans MS"/>
              </a:rPr>
              <a:t>g</a:t>
            </a:r>
            <a:r>
              <a:rPr dirty="0" sz="2200" spc="-5" b="1">
                <a:solidFill>
                  <a:srgbClr val="FFFF00"/>
                </a:solidFill>
                <a:latin typeface="Comic Sans MS"/>
                <a:cs typeface="Comic Sans MS"/>
              </a:rPr>
              <a:t>lobin</a:t>
            </a:r>
            <a:r>
              <a:rPr dirty="0" sz="2200" spc="-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dirty="0" sz="2200" spc="-5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200" spc="-1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200" spc="-5" b="1">
                <a:solidFill>
                  <a:srgbClr val="FFFFFF"/>
                </a:solidFill>
                <a:latin typeface="Comic Sans MS"/>
                <a:cs typeface="Comic Sans MS"/>
              </a:rPr>
              <a:t>haem</a:t>
            </a:r>
            <a:r>
              <a:rPr dirty="0" sz="2200" spc="-10" b="1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2200" spc="-5" b="1">
                <a:solidFill>
                  <a:srgbClr val="FFFF00"/>
                </a:solidFill>
                <a:latin typeface="Comic Sans MS"/>
                <a:cs typeface="Comic Sans MS"/>
              </a:rPr>
              <a:t>gl</a:t>
            </a:r>
            <a:r>
              <a:rPr dirty="0" sz="2200" spc="-15" b="1">
                <a:solidFill>
                  <a:srgbClr val="FFFF00"/>
                </a:solidFill>
                <a:latin typeface="Comic Sans MS"/>
                <a:cs typeface="Comic Sans MS"/>
              </a:rPr>
              <a:t>o</a:t>
            </a:r>
            <a:r>
              <a:rPr dirty="0" sz="2200" spc="-10" b="1">
                <a:solidFill>
                  <a:srgbClr val="FFFF00"/>
                </a:solidFill>
                <a:latin typeface="Comic Sans MS"/>
                <a:cs typeface="Comic Sans MS"/>
              </a:rPr>
              <a:t>bin</a:t>
            </a:r>
            <a:endParaRPr sz="2200">
              <a:latin typeface="Comic Sans MS"/>
              <a:cs typeface="Comic Sans MS"/>
            </a:endParaRPr>
          </a:p>
          <a:p>
            <a:pPr lvl="1" marL="1078865" indent="-609600">
              <a:lnSpc>
                <a:spcPct val="100000"/>
              </a:lnSpc>
              <a:spcBef>
                <a:spcPts val="325"/>
              </a:spcBef>
              <a:buClr>
                <a:srgbClr val="CCAE09"/>
              </a:buClr>
              <a:buSzPct val="84615"/>
              <a:buFont typeface="Comic Sans MS"/>
              <a:buChar char="–"/>
              <a:tabLst>
                <a:tab pos="1079500" algn="l"/>
                <a:tab pos="5545455" algn="l"/>
              </a:tabLst>
            </a:pP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sever</a:t>
            </a:r>
            <a:r>
              <a:rPr dirty="0" sz="2600" spc="-4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prot</a:t>
            </a:r>
            <a:r>
              <a:rPr dirty="0" sz="2600" spc="-15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600" spc="-2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dirty="0" sz="2600" spc="-10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ficienc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y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dirty="0" sz="2600" spc="5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aemi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2600">
              <a:latin typeface="Comic Sans MS"/>
              <a:cs typeface="Comic Sans MS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Clr>
                <a:srgbClr val="CCAE09"/>
              </a:buClr>
              <a:buFont typeface="Comic Sans MS"/>
              <a:buChar char="–"/>
            </a:pPr>
            <a:endParaRPr sz="3200">
              <a:latin typeface="Times New Roman"/>
              <a:cs typeface="Times New Roman"/>
            </a:endParaRPr>
          </a:p>
          <a:p>
            <a:pPr marL="621665" indent="-608965">
              <a:lnSpc>
                <a:spcPct val="100000"/>
              </a:lnSpc>
              <a:buClr>
                <a:srgbClr val="6D9FAF"/>
              </a:buClr>
              <a:buSzPct val="88461"/>
              <a:buAutoNum type="arabicPeriod"/>
              <a:tabLst>
                <a:tab pos="622300" algn="l"/>
              </a:tabLst>
            </a:pPr>
            <a:r>
              <a:rPr dirty="0" sz="2600" spc="-5" b="1">
                <a:solidFill>
                  <a:srgbClr val="FFFF00"/>
                </a:solidFill>
                <a:latin typeface="Comic Sans MS"/>
                <a:cs typeface="Comic Sans MS"/>
              </a:rPr>
              <a:t>Iro</a:t>
            </a:r>
            <a:r>
              <a:rPr dirty="0" sz="2600" spc="5" b="1">
                <a:solidFill>
                  <a:srgbClr val="FFFF00"/>
                </a:solidFill>
                <a:latin typeface="Comic Sans MS"/>
                <a:cs typeface="Comic Sans MS"/>
              </a:rPr>
              <a:t>n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:</a:t>
            </a:r>
            <a:r>
              <a:rPr dirty="0" sz="2600" spc="-4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Comic Sans MS"/>
                <a:cs typeface="Comic Sans MS"/>
              </a:rPr>
              <a:t>formatio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600" spc="1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spc="-10" b="1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f</a:t>
            </a:r>
            <a:r>
              <a:rPr dirty="0" sz="2600" spc="-1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haemog</a:t>
            </a:r>
            <a:r>
              <a:rPr dirty="0" sz="2600" spc="-15" b="1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obin</a:t>
            </a:r>
            <a:endParaRPr sz="2600">
              <a:latin typeface="Comic Sans MS"/>
              <a:cs typeface="Comic Sans MS"/>
            </a:endParaRPr>
          </a:p>
          <a:p>
            <a:pPr lvl="1" marL="1078865" indent="-609600">
              <a:lnSpc>
                <a:spcPct val="100000"/>
              </a:lnSpc>
              <a:spcBef>
                <a:spcPts val="325"/>
              </a:spcBef>
              <a:buClr>
                <a:srgbClr val="CCAE09"/>
              </a:buClr>
              <a:buSzPct val="84615"/>
              <a:buFont typeface="Comic Sans MS"/>
              <a:buChar char="–"/>
              <a:tabLst>
                <a:tab pos="1079500" algn="l"/>
                <a:tab pos="3342640" algn="l"/>
              </a:tabLst>
            </a:pP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Deficiency</a:t>
            </a:r>
            <a:r>
              <a:rPr dirty="0" sz="2600" spc="-6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600" b="1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dirty="0" sz="2600" b="1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dirty="0" sz="2600" spc="5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aemi</a:t>
            </a:r>
            <a:r>
              <a:rPr dirty="0" sz="2600" b="1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endParaRPr sz="2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105400" y="152400"/>
            <a:ext cx="3798824" cy="3581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98450" y="2598737"/>
            <a:ext cx="4654550" cy="397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8819" y="202184"/>
            <a:ext cx="7136765" cy="44259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 b="0">
                <a:solidFill>
                  <a:srgbClr val="FFFFFF"/>
                </a:solidFill>
                <a:latin typeface="Comic Sans MS"/>
                <a:cs typeface="Comic Sans MS"/>
              </a:rPr>
              <a:t>Essen</a:t>
            </a:r>
            <a:r>
              <a:rPr dirty="0" sz="2800" spc="-10" b="0">
                <a:solidFill>
                  <a:srgbClr val="FFFFFF"/>
                </a:solidFill>
                <a:latin typeface="Comic Sans MS"/>
                <a:cs typeface="Comic Sans MS"/>
              </a:rPr>
              <a:t>tia</a:t>
            </a:r>
            <a:r>
              <a:rPr dirty="0" sz="2800" spc="-5" b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dirty="0" sz="2800" spc="20" b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5" b="0">
                <a:solidFill>
                  <a:srgbClr val="FFFFFF"/>
                </a:solidFill>
                <a:latin typeface="Comic Sans MS"/>
                <a:cs typeface="Comic Sans MS"/>
              </a:rPr>
              <a:t>el</a:t>
            </a:r>
            <a:r>
              <a:rPr dirty="0" sz="2800" spc="0" b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800" spc="-5" b="0">
                <a:solidFill>
                  <a:srgbClr val="FFFFFF"/>
                </a:solidFill>
                <a:latin typeface="Comic Sans MS"/>
                <a:cs typeface="Comic Sans MS"/>
              </a:rPr>
              <a:t>me</a:t>
            </a:r>
            <a:r>
              <a:rPr dirty="0" sz="2800" b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800" spc="-10" b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dirty="0" sz="2800" spc="-5" b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2800" spc="15" b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10" b="0">
                <a:solidFill>
                  <a:srgbClr val="FFFFFF"/>
                </a:solidFill>
                <a:latin typeface="Comic Sans MS"/>
                <a:cs typeface="Comic Sans MS"/>
              </a:rPr>
              <a:t>fo</a:t>
            </a:r>
            <a:r>
              <a:rPr dirty="0" sz="2800" spc="-5" b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dirty="0" sz="2800" spc="20" b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10" b="0">
                <a:solidFill>
                  <a:srgbClr val="FFFFFF"/>
                </a:solidFill>
                <a:latin typeface="Comic Sans MS"/>
                <a:cs typeface="Comic Sans MS"/>
              </a:rPr>
              <a:t>RBC</a:t>
            </a:r>
            <a:r>
              <a:rPr dirty="0" sz="2800" spc="-5" b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2800" spc="30" b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10" b="0">
                <a:solidFill>
                  <a:srgbClr val="FFFFFF"/>
                </a:solidFill>
                <a:latin typeface="Comic Sans MS"/>
                <a:cs typeface="Comic Sans MS"/>
              </a:rPr>
              <a:t>fo</a:t>
            </a:r>
            <a:r>
              <a:rPr dirty="0" sz="2800" b="0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dirty="0" sz="2800" spc="-5" b="0">
                <a:solidFill>
                  <a:srgbClr val="FFFFFF"/>
                </a:solidFill>
                <a:latin typeface="Comic Sans MS"/>
                <a:cs typeface="Comic Sans MS"/>
              </a:rPr>
              <a:t>mati</a:t>
            </a:r>
            <a:r>
              <a:rPr dirty="0" sz="2800" b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2800" spc="-5" b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800" spc="25" b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800" spc="-5" b="0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dirty="0" spc="-5"/>
              <a:t>7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718819" y="629158"/>
            <a:ext cx="1866264" cy="442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800" spc="-5">
                <a:solidFill>
                  <a:srgbClr val="FFFFFF"/>
                </a:solidFill>
                <a:latin typeface="Comic Sans MS"/>
                <a:cs typeface="Comic Sans MS"/>
              </a:rPr>
              <a:t>Ma</a:t>
            </a:r>
            <a:r>
              <a:rPr dirty="0" sz="280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dirty="0" sz="2800" spc="-5">
                <a:solidFill>
                  <a:srgbClr val="FFFFFF"/>
                </a:solidFill>
                <a:latin typeface="Comic Sans MS"/>
                <a:cs typeface="Comic Sans MS"/>
              </a:rPr>
              <a:t>urat</a:t>
            </a:r>
            <a:r>
              <a:rPr dirty="0" sz="2800" spc="-10">
                <a:solidFill>
                  <a:srgbClr val="FFFFFF"/>
                </a:solidFill>
                <a:latin typeface="Comic Sans MS"/>
                <a:cs typeface="Comic Sans MS"/>
              </a:rPr>
              <a:t>ion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20890" y="756158"/>
            <a:ext cx="509905" cy="285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40" b="1" i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1800" spc="-155" b="1" i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800" spc="-105" b="1" i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800" spc="-50" b="1" i="1">
                <a:solidFill>
                  <a:srgbClr val="FFFFFF"/>
                </a:solidFill>
                <a:latin typeface="Arial"/>
                <a:cs typeface="Arial"/>
              </a:rPr>
              <a:t>t.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3016" y="1332229"/>
            <a:ext cx="4390390" cy="7480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300" indent="-609600">
              <a:lnSpc>
                <a:spcPct val="100000"/>
              </a:lnSpc>
              <a:buClr>
                <a:srgbClr val="FFFFFF"/>
              </a:buClr>
              <a:buSzPct val="79166"/>
              <a:buAutoNum type="arabicPeriod" startAt="3"/>
              <a:tabLst>
                <a:tab pos="622935" algn="l"/>
              </a:tabLst>
            </a:pP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Vita</a:t>
            </a:r>
            <a:r>
              <a:rPr dirty="0" sz="2400" spc="-15" b="1">
                <a:solidFill>
                  <a:srgbClr val="FFFF00"/>
                </a:solidFill>
                <a:latin typeface="Comic Sans MS"/>
                <a:cs typeface="Comic Sans MS"/>
              </a:rPr>
              <a:t>m</a:t>
            </a:r>
            <a:r>
              <a:rPr dirty="0" sz="2400" spc="-5" b="1">
                <a:solidFill>
                  <a:srgbClr val="FFFF00"/>
                </a:solidFill>
                <a:latin typeface="Comic Sans MS"/>
                <a:cs typeface="Comic Sans MS"/>
              </a:rPr>
              <a:t>ins:</a:t>
            </a:r>
            <a:endParaRPr sz="2400">
              <a:latin typeface="Comic Sans MS"/>
              <a:cs typeface="Comic Sans MS"/>
            </a:endParaRPr>
          </a:p>
          <a:p>
            <a:pPr lvl="1" marL="1079500" indent="-609600">
              <a:lnSpc>
                <a:spcPct val="100000"/>
              </a:lnSpc>
              <a:buClr>
                <a:srgbClr val="FFFFFF"/>
              </a:buClr>
              <a:buSzPct val="89583"/>
              <a:buFont typeface="Wingdings"/>
              <a:buChar char=""/>
              <a:tabLst>
                <a:tab pos="1080135" algn="l"/>
              </a:tabLst>
            </a:pP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Vit</a:t>
            </a:r>
            <a:r>
              <a:rPr dirty="0" sz="2400" spc="-20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Comic Sans MS"/>
                <a:cs typeface="Comic Sans MS"/>
              </a:rPr>
              <a:t>B1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2</a:t>
            </a:r>
            <a:r>
              <a:rPr dirty="0" sz="2400" spc="-1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and</a:t>
            </a:r>
            <a:r>
              <a:rPr dirty="0" sz="2400" spc="-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Folic</a:t>
            </a:r>
            <a:r>
              <a:rPr dirty="0" sz="2400" spc="10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acid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77670" y="2104263"/>
            <a:ext cx="156210" cy="574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○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dirty="0" sz="1700">
                <a:solidFill>
                  <a:srgbClr val="FFFFFF"/>
                </a:solidFill>
                <a:latin typeface="Arial"/>
                <a:cs typeface="Arial"/>
              </a:rPr>
              <a:t>○</a:t>
            </a:r>
            <a:endParaRPr sz="1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0520" y="2066163"/>
            <a:ext cx="6722109" cy="1282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78865" marR="2381250">
              <a:lnSpc>
                <a:spcPct val="100000"/>
              </a:lnSpc>
            </a:pPr>
            <a:r>
              <a:rPr dirty="0" sz="2000" spc="-5" b="1">
                <a:solidFill>
                  <a:srgbClr val="FFFFFF"/>
                </a:solidFill>
                <a:latin typeface="Comic Sans MS"/>
                <a:cs typeface="Comic Sans MS"/>
              </a:rPr>
              <a:t>Synt</a:t>
            </a:r>
            <a:r>
              <a:rPr dirty="0" sz="2000" spc="-10" b="1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dirty="0" sz="2000" spc="-5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000" spc="-10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2000" spc="-5" b="1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2000" spc="-3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dirty="0" sz="2000" spc="-3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omic Sans MS"/>
                <a:cs typeface="Comic Sans MS"/>
              </a:rPr>
              <a:t>nucleoprotein</a:t>
            </a:r>
            <a:r>
              <a:rPr dirty="0" sz="2000" spc="-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Defic</a:t>
            </a:r>
            <a:r>
              <a:rPr dirty="0" sz="2000" spc="-5" b="1">
                <a:solidFill>
                  <a:srgbClr val="FFFFFF"/>
                </a:solidFill>
                <a:latin typeface="Comic Sans MS"/>
                <a:cs typeface="Comic Sans MS"/>
              </a:rPr>
              <a:t>ienc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y</a:t>
            </a:r>
            <a:r>
              <a:rPr dirty="0" sz="2000" spc="-7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FFFFFF"/>
                </a:solidFill>
                <a:latin typeface="Symbol"/>
                <a:cs typeface="Symbol"/>
              </a:rPr>
              <a:t>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an</a:t>
            </a:r>
            <a:r>
              <a:rPr dirty="0" sz="2000" spc="-10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mia</a:t>
            </a:r>
            <a:endParaRPr sz="2000">
              <a:latin typeface="Comic Sans MS"/>
              <a:cs typeface="Comic Sans MS"/>
            </a:endParaRPr>
          </a:p>
          <a:p>
            <a:pPr marL="621665" indent="-608965">
              <a:lnSpc>
                <a:spcPts val="2575"/>
              </a:lnSpc>
              <a:buClr>
                <a:srgbClr val="FFFFFF"/>
              </a:buClr>
              <a:buSzPct val="89583"/>
              <a:buFont typeface="Wingdings"/>
              <a:buChar char=""/>
              <a:tabLst>
                <a:tab pos="622300" algn="l"/>
              </a:tabLst>
            </a:pPr>
            <a:r>
              <a:rPr dirty="0" sz="2400" spc="-5" b="1">
                <a:solidFill>
                  <a:srgbClr val="FFFF00"/>
                </a:solidFill>
                <a:latin typeface="Comic Sans MS"/>
                <a:cs typeface="Comic Sans MS"/>
              </a:rPr>
              <a:t>Ot</a:t>
            </a:r>
            <a:r>
              <a:rPr dirty="0" sz="2400" spc="5" b="1">
                <a:solidFill>
                  <a:srgbClr val="FFFF00"/>
                </a:solidFill>
                <a:latin typeface="Comic Sans MS"/>
                <a:cs typeface="Comic Sans MS"/>
              </a:rPr>
              <a:t>h</a:t>
            </a:r>
            <a:r>
              <a:rPr dirty="0" sz="2400" spc="-5" b="1">
                <a:solidFill>
                  <a:srgbClr val="FFFF00"/>
                </a:solidFill>
                <a:latin typeface="Comic Sans MS"/>
                <a:cs typeface="Comic Sans MS"/>
              </a:rPr>
              <a:t>e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r</a:t>
            </a:r>
            <a:r>
              <a:rPr dirty="0" sz="2400" spc="-4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:Vit</a:t>
            </a:r>
            <a:r>
              <a:rPr dirty="0" sz="2400" spc="-10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Comic Sans MS"/>
                <a:cs typeface="Comic Sans MS"/>
              </a:rPr>
              <a:t>B6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,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Comic Sans MS"/>
                <a:cs typeface="Comic Sans MS"/>
              </a:rPr>
              <a:t>Riboflavin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,</a:t>
            </a:r>
            <a:r>
              <a:rPr dirty="0" sz="2400" spc="10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Comic Sans MS"/>
                <a:cs typeface="Comic Sans MS"/>
              </a:rPr>
              <a:t>ni</a:t>
            </a:r>
            <a:r>
              <a:rPr dirty="0" sz="2400" spc="5" b="1">
                <a:solidFill>
                  <a:srgbClr val="FFFF00"/>
                </a:solidFill>
                <a:latin typeface="Comic Sans MS"/>
                <a:cs typeface="Comic Sans MS"/>
              </a:rPr>
              <a:t>c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otinic</a:t>
            </a:r>
            <a:r>
              <a:rPr dirty="0" sz="2400" spc="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Comic Sans MS"/>
                <a:cs typeface="Comic Sans MS"/>
              </a:rPr>
              <a:t>acid,</a:t>
            </a:r>
            <a:endParaRPr sz="2400">
              <a:latin typeface="Comic Sans MS"/>
              <a:cs typeface="Comic Sans MS"/>
            </a:endParaRPr>
          </a:p>
          <a:p>
            <a:pPr marL="621665">
              <a:lnSpc>
                <a:spcPts val="2595"/>
              </a:lnSpc>
            </a:pPr>
            <a:r>
              <a:rPr dirty="0" sz="2400" spc="-5" b="1">
                <a:solidFill>
                  <a:srgbClr val="FFFF00"/>
                </a:solidFill>
                <a:latin typeface="Comic Sans MS"/>
                <a:cs typeface="Comic Sans MS"/>
              </a:rPr>
              <a:t>biotin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,</a:t>
            </a:r>
            <a:r>
              <a:rPr dirty="0" sz="2400" spc="-20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Vit</a:t>
            </a:r>
            <a:r>
              <a:rPr dirty="0" sz="2400" spc="-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C,</a:t>
            </a:r>
            <a:r>
              <a:rPr dirty="0" sz="2400" spc="-1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Vit</a:t>
            </a:r>
            <a:r>
              <a:rPr dirty="0" sz="2400" spc="-5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E</a:t>
            </a:r>
            <a:endParaRPr sz="2400">
              <a:latin typeface="Comic Sans MS"/>
              <a:cs typeface="Comic Sans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0520" y="4030345"/>
            <a:ext cx="152400" cy="2876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465">
                <a:solidFill>
                  <a:srgbClr val="FFFFFF"/>
                </a:solidFill>
                <a:latin typeface="Wingdings"/>
                <a:cs typeface="Wingdings"/>
              </a:rPr>
              <a:t>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3016" y="3637153"/>
            <a:ext cx="5109210" cy="688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22300" algn="l"/>
              </a:tabLst>
            </a:pPr>
            <a:r>
              <a:rPr dirty="0" sz="1900" spc="10" b="1">
                <a:solidFill>
                  <a:srgbClr val="FFFFFF"/>
                </a:solidFill>
                <a:latin typeface="Comic Sans MS"/>
                <a:cs typeface="Comic Sans MS"/>
              </a:rPr>
              <a:t>4.</a:t>
            </a:r>
            <a:r>
              <a:rPr dirty="0" sz="1900" spc="10" b="1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dirty="0" sz="2400" spc="-5" b="1">
                <a:solidFill>
                  <a:srgbClr val="FFFF00"/>
                </a:solidFill>
                <a:latin typeface="Comic Sans MS"/>
                <a:cs typeface="Comic Sans MS"/>
              </a:rPr>
              <a:t>Es</a:t>
            </a:r>
            <a:r>
              <a:rPr dirty="0" sz="2400" spc="-15" b="1">
                <a:solidFill>
                  <a:srgbClr val="FFFF00"/>
                </a:solidFill>
                <a:latin typeface="Comic Sans MS"/>
                <a:cs typeface="Comic Sans MS"/>
              </a:rPr>
              <a:t>s</a:t>
            </a:r>
            <a:r>
              <a:rPr dirty="0" sz="2400" spc="-5" b="1">
                <a:solidFill>
                  <a:srgbClr val="FFFF00"/>
                </a:solidFill>
                <a:latin typeface="Comic Sans MS"/>
                <a:cs typeface="Comic Sans MS"/>
              </a:rPr>
              <a:t>e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n</a:t>
            </a:r>
            <a:r>
              <a:rPr dirty="0" sz="2400" spc="-5" b="1">
                <a:solidFill>
                  <a:srgbClr val="FFFF00"/>
                </a:solidFill>
                <a:latin typeface="Comic Sans MS"/>
                <a:cs typeface="Comic Sans MS"/>
              </a:rPr>
              <a:t>tia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l</a:t>
            </a:r>
            <a:r>
              <a:rPr dirty="0" sz="2400" spc="-10" b="1">
                <a:solidFill>
                  <a:srgbClr val="FFFF00"/>
                </a:solidFill>
                <a:latin typeface="Comic Sans MS"/>
                <a:cs typeface="Comic Sans MS"/>
              </a:rPr>
              <a:t> </a:t>
            </a:r>
            <a:r>
              <a:rPr dirty="0" sz="2400" spc="-5" b="1">
                <a:solidFill>
                  <a:srgbClr val="FFFF00"/>
                </a:solidFill>
                <a:latin typeface="Comic Sans MS"/>
                <a:cs typeface="Comic Sans MS"/>
              </a:rPr>
              <a:t>el</a:t>
            </a:r>
            <a:r>
              <a:rPr dirty="0" sz="2400" spc="5" b="1">
                <a:solidFill>
                  <a:srgbClr val="FFFF00"/>
                </a:solidFill>
                <a:latin typeface="Comic Sans MS"/>
                <a:cs typeface="Comic Sans MS"/>
              </a:rPr>
              <a:t>e</a:t>
            </a:r>
            <a:r>
              <a:rPr dirty="0" sz="2400" b="1">
                <a:solidFill>
                  <a:srgbClr val="FFFF00"/>
                </a:solidFill>
                <a:latin typeface="Comic Sans MS"/>
                <a:cs typeface="Comic Sans MS"/>
              </a:rPr>
              <a:t>ments</a:t>
            </a:r>
            <a:endParaRPr sz="2400">
              <a:latin typeface="Comic Sans MS"/>
              <a:cs typeface="Comic Sans MS"/>
            </a:endParaRPr>
          </a:p>
          <a:p>
            <a:pPr marL="1079500">
              <a:lnSpc>
                <a:spcPct val="100000"/>
              </a:lnSpc>
              <a:spcBef>
                <a:spcPts val="15"/>
              </a:spcBef>
            </a:pP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Co</a:t>
            </a:r>
            <a:r>
              <a:rPr dirty="0" sz="2000" spc="-10" b="1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p</a:t>
            </a:r>
            <a:r>
              <a:rPr dirty="0" sz="2000" spc="-10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000" spc="-5" b="1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,</a:t>
            </a:r>
            <a:r>
              <a:rPr dirty="0" sz="2000" spc="-2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Cobalt,</a:t>
            </a:r>
            <a:r>
              <a:rPr dirty="0" sz="2000" spc="-3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omic Sans MS"/>
                <a:cs typeface="Comic Sans MS"/>
              </a:rPr>
              <a:t>zinc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,</a:t>
            </a:r>
            <a:r>
              <a:rPr dirty="0" sz="2000" spc="-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manga</a:t>
            </a:r>
            <a:r>
              <a:rPr dirty="0" sz="2000" spc="-5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000" spc="-10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se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0520" y="5006085"/>
            <a:ext cx="152400" cy="5924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465">
                <a:solidFill>
                  <a:srgbClr val="FFFFFF"/>
                </a:solidFill>
                <a:latin typeface="Wingdings"/>
                <a:cs typeface="Wingdings"/>
              </a:rPr>
              <a:t></a:t>
            </a:r>
            <a:endParaRPr sz="18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800" spc="-465">
                <a:solidFill>
                  <a:srgbClr val="FFFFFF"/>
                </a:solidFill>
                <a:latin typeface="Wingdings"/>
                <a:cs typeface="Wingdings"/>
              </a:rPr>
              <a:t></a:t>
            </a:r>
            <a:endParaRPr sz="18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3016" y="4612894"/>
            <a:ext cx="7085965" cy="9931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622300" algn="l"/>
              </a:tabLst>
            </a:pPr>
            <a:r>
              <a:rPr dirty="0" sz="1900" spc="10" b="1">
                <a:solidFill>
                  <a:srgbClr val="FFFFFF"/>
                </a:solidFill>
                <a:latin typeface="Comic Sans MS"/>
                <a:cs typeface="Comic Sans MS"/>
              </a:rPr>
              <a:t>5.</a:t>
            </a:r>
            <a:r>
              <a:rPr dirty="0" sz="1900" spc="10" b="1">
                <a:solidFill>
                  <a:srgbClr val="FFFFFF"/>
                </a:solidFill>
                <a:latin typeface="Comic Sans MS"/>
                <a:cs typeface="Comic Sans MS"/>
              </a:rPr>
              <a:t>	</a:t>
            </a:r>
            <a:r>
              <a:rPr dirty="0" sz="2400" spc="-5" b="1">
                <a:solidFill>
                  <a:srgbClr val="FFFF00"/>
                </a:solidFill>
                <a:latin typeface="Comic Sans MS"/>
                <a:cs typeface="Comic Sans MS"/>
              </a:rPr>
              <a:t>Hormones</a:t>
            </a:r>
            <a:endParaRPr sz="2400">
              <a:latin typeface="Comic Sans MS"/>
              <a:cs typeface="Comic Sans MS"/>
            </a:endParaRPr>
          </a:p>
          <a:p>
            <a:pPr marL="1079500" marR="5080">
              <a:lnSpc>
                <a:spcPct val="100000"/>
              </a:lnSpc>
              <a:spcBef>
                <a:spcPts val="15"/>
              </a:spcBef>
            </a:pPr>
            <a:r>
              <a:rPr dirty="0" sz="2000" spc="-5" b="1">
                <a:solidFill>
                  <a:srgbClr val="FFFFFF"/>
                </a:solidFill>
                <a:latin typeface="Comic Sans MS"/>
                <a:cs typeface="Comic Sans MS"/>
              </a:rPr>
              <a:t>And</a:t>
            </a:r>
            <a:r>
              <a:rPr dirty="0" sz="2000" spc="-10" b="1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ogen</a:t>
            </a:r>
            <a:r>
              <a:rPr dirty="0" sz="2000" spc="-10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,</a:t>
            </a:r>
            <a:r>
              <a:rPr dirty="0" sz="2000" spc="-2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dirty="0" sz="2000" spc="-10" b="1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y</a:t>
            </a:r>
            <a:r>
              <a:rPr dirty="0" sz="2000" spc="-10" b="1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oid,</a:t>
            </a:r>
            <a:r>
              <a:rPr dirty="0" sz="2000" spc="-3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cort</a:t>
            </a:r>
            <a:r>
              <a:rPr dirty="0" sz="2000" spc="-5" b="1">
                <a:solidFill>
                  <a:srgbClr val="FFFFFF"/>
                </a:solidFill>
                <a:latin typeface="Comic Sans MS"/>
                <a:cs typeface="Comic Sans MS"/>
              </a:rPr>
              <a:t>iso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dirty="0" sz="2000" spc="-2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&amp;</a:t>
            </a:r>
            <a:r>
              <a:rPr dirty="0" sz="2000" spc="-1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growth</a:t>
            </a:r>
            <a:r>
              <a:rPr dirty="0" sz="2000" spc="-3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ormones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 Defic</a:t>
            </a:r>
            <a:r>
              <a:rPr dirty="0" sz="2000" spc="-5" b="1">
                <a:solidFill>
                  <a:srgbClr val="FFFFFF"/>
                </a:solidFill>
                <a:latin typeface="Comic Sans MS"/>
                <a:cs typeface="Comic Sans MS"/>
              </a:rPr>
              <a:t>ienci</a:t>
            </a:r>
            <a:r>
              <a:rPr dirty="0" sz="2000" spc="-15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dirty="0" sz="2000" spc="-6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of</a:t>
            </a:r>
            <a:r>
              <a:rPr dirty="0" sz="2000" spc="-1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any</a:t>
            </a:r>
            <a:r>
              <a:rPr dirty="0" sz="2000" spc="-1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dirty="0" sz="2000" spc="-10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000" spc="-2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omic Sans MS"/>
                <a:cs typeface="Comic Sans MS"/>
              </a:rPr>
              <a:t>r</a:t>
            </a:r>
            <a:r>
              <a:rPr dirty="0" sz="2000" spc="-10" b="1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sults</a:t>
            </a:r>
            <a:r>
              <a:rPr dirty="0" sz="2000" spc="-20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spc="-5" b="1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dirty="0" sz="2000" spc="-5" b="1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omic Sans MS"/>
                <a:cs typeface="Comic Sans MS"/>
              </a:rPr>
              <a:t>anaemia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619" y="208026"/>
            <a:ext cx="7552055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400" spc="60" b="1">
                <a:solidFill>
                  <a:srgbClr val="FFFF00"/>
                </a:solidFill>
                <a:latin typeface="Arial Black"/>
                <a:cs typeface="Arial Black"/>
              </a:rPr>
              <a:t>V</a:t>
            </a:r>
            <a:r>
              <a:rPr dirty="0" sz="4400" b="1">
                <a:solidFill>
                  <a:srgbClr val="FFFF00"/>
                </a:solidFill>
                <a:latin typeface="Arial Black"/>
                <a:cs typeface="Arial Black"/>
              </a:rPr>
              <a:t>itam</a:t>
            </a:r>
            <a:r>
              <a:rPr dirty="0" sz="4400" spc="-15" b="1">
                <a:solidFill>
                  <a:srgbClr val="FFFF00"/>
                </a:solidFill>
                <a:latin typeface="Arial Black"/>
                <a:cs typeface="Arial Black"/>
              </a:rPr>
              <a:t>i</a:t>
            </a:r>
            <a:r>
              <a:rPr dirty="0" sz="4400" b="1">
                <a:solidFill>
                  <a:srgbClr val="FFFF00"/>
                </a:solidFill>
                <a:latin typeface="Arial Black"/>
                <a:cs typeface="Arial Black"/>
              </a:rPr>
              <a:t>n</a:t>
            </a:r>
            <a:r>
              <a:rPr dirty="0" sz="4400" spc="-95" b="1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dirty="0" sz="4400" spc="-10" b="1">
                <a:solidFill>
                  <a:srgbClr val="FFFF00"/>
                </a:solidFill>
                <a:latin typeface="Arial Black"/>
                <a:cs typeface="Arial Black"/>
              </a:rPr>
              <a:t>B</a:t>
            </a:r>
            <a:r>
              <a:rPr dirty="0" sz="4400" b="1">
                <a:solidFill>
                  <a:srgbClr val="FFFF00"/>
                </a:solidFill>
                <a:latin typeface="Arial Black"/>
                <a:cs typeface="Arial Black"/>
              </a:rPr>
              <a:t>12</a:t>
            </a:r>
            <a:r>
              <a:rPr dirty="0" sz="4400" spc="-85" b="1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dirty="0" sz="4400" spc="5" b="1">
                <a:solidFill>
                  <a:srgbClr val="FFFF00"/>
                </a:solidFill>
                <a:latin typeface="Arial Black"/>
                <a:cs typeface="Arial Black"/>
              </a:rPr>
              <a:t>&amp;</a:t>
            </a:r>
            <a:r>
              <a:rPr dirty="0" sz="4400" spc="-90" b="1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dirty="0" sz="4400" spc="-155" b="1">
                <a:solidFill>
                  <a:srgbClr val="FFFF00"/>
                </a:solidFill>
                <a:latin typeface="Arial Black"/>
                <a:cs typeface="Arial Black"/>
              </a:rPr>
              <a:t>F</a:t>
            </a:r>
            <a:r>
              <a:rPr dirty="0" sz="4400" b="1">
                <a:solidFill>
                  <a:srgbClr val="FFFF00"/>
                </a:solidFill>
                <a:latin typeface="Arial Black"/>
                <a:cs typeface="Arial Black"/>
              </a:rPr>
              <a:t>olic</a:t>
            </a:r>
            <a:r>
              <a:rPr dirty="0" sz="4400" spc="-90" b="1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dirty="0" sz="4400" b="1">
                <a:solidFill>
                  <a:srgbClr val="FFFF00"/>
                </a:solidFill>
                <a:latin typeface="Arial Black"/>
                <a:cs typeface="Arial Black"/>
              </a:rPr>
              <a:t>acid</a:t>
            </a:r>
            <a:endParaRPr sz="44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4916" y="1333754"/>
            <a:ext cx="7527925" cy="4180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4970" marR="5080" indent="-382270">
              <a:lnSpc>
                <a:spcPct val="80000"/>
              </a:lnSpc>
              <a:buClr>
                <a:srgbClr val="6D9FAF"/>
              </a:buClr>
              <a:buSzPct val="79166"/>
              <a:buFont typeface="Wingdings"/>
              <a:buChar char=""/>
              <a:tabLst>
                <a:tab pos="39560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por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ant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24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nthes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spc="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inal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ura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of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RBC.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6D9FAF"/>
              </a:buClr>
              <a:buFont typeface="Wingdings"/>
              <a:buChar char=""/>
            </a:pPr>
            <a:endParaRPr sz="2950">
              <a:latin typeface="Times New Roman"/>
              <a:cs typeface="Times New Roman"/>
            </a:endParaRPr>
          </a:p>
          <a:p>
            <a:pPr marL="394970" marR="1009015" indent="-382270">
              <a:lnSpc>
                <a:spcPts val="2300"/>
              </a:lnSpc>
              <a:buClr>
                <a:srgbClr val="6D9FAF"/>
              </a:buClr>
              <a:buSzPct val="79166"/>
              <a:buFont typeface="Wingdings"/>
              <a:buChar char=""/>
              <a:tabLst>
                <a:tab pos="39560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Dietary</a:t>
            </a:r>
            <a:r>
              <a:rPr dirty="0" sz="240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source:</a:t>
            </a:r>
            <a:r>
              <a:rPr dirty="0" sz="24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mea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, milk,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2400" spc="-13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fa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green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 vegetab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  <a:buClr>
                <a:srgbClr val="6D9FAF"/>
              </a:buClr>
              <a:buFont typeface="Wingdings"/>
              <a:buChar char=""/>
            </a:pPr>
            <a:endParaRPr sz="2500">
              <a:latin typeface="Times New Roman"/>
              <a:cs typeface="Times New Roman"/>
            </a:endParaRPr>
          </a:p>
          <a:p>
            <a:pPr marL="394970" indent="-382270">
              <a:lnSpc>
                <a:spcPct val="100000"/>
              </a:lnSpc>
              <a:buClr>
                <a:srgbClr val="6D9FAF"/>
              </a:buClr>
              <a:buSzPct val="79166"/>
              <a:buFont typeface="Wingdings"/>
              <a:buChar char=""/>
              <a:tabLst>
                <a:tab pos="39560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Defic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ency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leads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lvl="1" marL="698500" indent="-273050">
              <a:lnSpc>
                <a:spcPct val="100000"/>
              </a:lnSpc>
              <a:buClr>
                <a:srgbClr val="6D9FAF"/>
              </a:buClr>
              <a:buSzPct val="89583"/>
              <a:buFont typeface="Wingdings"/>
              <a:buChar char=""/>
              <a:tabLst>
                <a:tab pos="69913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Fai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ure</a:t>
            </a:r>
            <a:r>
              <a:rPr dirty="0" sz="2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of nuclear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ura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ion</a:t>
            </a: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&amp; div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sion</a:t>
            </a:r>
            <a:endParaRPr sz="2400">
              <a:latin typeface="Arial"/>
              <a:cs typeface="Arial"/>
            </a:endParaRPr>
          </a:p>
          <a:p>
            <a:pPr lvl="1" marL="698500" indent="-273050">
              <a:lnSpc>
                <a:spcPct val="100000"/>
              </a:lnSpc>
              <a:buClr>
                <a:srgbClr val="6D9FAF"/>
              </a:buClr>
              <a:buSzPct val="89583"/>
              <a:buFont typeface="Wingdings"/>
              <a:buChar char=""/>
              <a:tabLst>
                <a:tab pos="69913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Abnormal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arge</a:t>
            </a:r>
            <a:r>
              <a:rPr dirty="0" sz="2400" spc="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&amp; oval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hape RBC</a:t>
            </a:r>
            <a:endParaRPr sz="2400">
              <a:latin typeface="Arial"/>
              <a:cs typeface="Arial"/>
            </a:endParaRPr>
          </a:p>
          <a:p>
            <a:pPr lvl="1" marL="698500" indent="-273050">
              <a:lnSpc>
                <a:spcPct val="100000"/>
              </a:lnSpc>
              <a:buClr>
                <a:srgbClr val="6D9FAF"/>
              </a:buClr>
              <a:buSzPct val="89583"/>
              <a:buFont typeface="Wingdings"/>
              <a:buChar char=""/>
              <a:tabLst>
                <a:tab pos="69913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Short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span</a:t>
            </a:r>
            <a:endParaRPr sz="2400">
              <a:latin typeface="Arial"/>
              <a:cs typeface="Arial"/>
            </a:endParaRPr>
          </a:p>
          <a:p>
            <a:pPr lvl="1" marL="698500" indent="-273050">
              <a:lnSpc>
                <a:spcPct val="100000"/>
              </a:lnSpc>
              <a:buClr>
                <a:srgbClr val="6D9FAF"/>
              </a:buClr>
              <a:buSzPct val="89583"/>
              <a:buFont typeface="Wingdings"/>
              <a:buChar char=""/>
              <a:tabLst>
                <a:tab pos="699135" algn="l"/>
              </a:tabLst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reduced R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2400" spc="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count &amp; Hb</a:t>
            </a:r>
            <a:endParaRPr sz="2400">
              <a:latin typeface="Arial"/>
              <a:cs typeface="Arial"/>
            </a:endParaRPr>
          </a:p>
          <a:p>
            <a:pPr lvl="1" marL="698500" indent="-273050">
              <a:lnSpc>
                <a:spcPct val="100000"/>
              </a:lnSpc>
              <a:buClr>
                <a:srgbClr val="6D9FAF"/>
              </a:buClr>
              <a:buSzPct val="89583"/>
              <a:buFont typeface="Wingdings"/>
              <a:buChar char=""/>
              <a:tabLst>
                <a:tab pos="699135" algn="l"/>
              </a:tabLst>
            </a:pP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Macroc</a:t>
            </a:r>
            <a:r>
              <a:rPr dirty="0" sz="2400" spc="-20" b="1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400" spc="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dirty="0" sz="2400" spc="1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(</a:t>
            </a:r>
            <a:r>
              <a:rPr dirty="0" sz="2400" spc="5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egalob</a:t>
            </a:r>
            <a:r>
              <a:rPr dirty="0" sz="2400" spc="5" b="1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ast</a:t>
            </a:r>
            <a:r>
              <a:rPr dirty="0" sz="2400" spc="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c)</a:t>
            </a:r>
            <a:r>
              <a:rPr dirty="0" sz="24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anem</a:t>
            </a:r>
            <a:r>
              <a:rPr dirty="0" sz="2400" spc="5" b="1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dirty="0" sz="2400" b="1">
                <a:solidFill>
                  <a:srgbClr val="FFFF0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0" y="4114800"/>
            <a:ext cx="1933575" cy="2371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5250">
              <a:lnSpc>
                <a:spcPts val="1105"/>
              </a:lnSpc>
            </a:pPr>
            <a:fld id="{81D60167-4931-47E6-BA6A-407CBD079E47}" type="slidenum">
              <a:rPr dirty="0" spc="-5"/>
              <a:t>7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54295"/>
            <a:ext cx="9144000" cy="2203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751323"/>
            <a:ext cx="9144000" cy="2106930"/>
          </a:xfrm>
          <a:custGeom>
            <a:avLst/>
            <a:gdLst/>
            <a:ahLst/>
            <a:cxnLst/>
            <a:rect l="l" t="t" r="r" b="b"/>
            <a:pathLst>
              <a:path w="9144000" h="2106929">
                <a:moveTo>
                  <a:pt x="0" y="1692338"/>
                </a:moveTo>
                <a:lnTo>
                  <a:pt x="0" y="2106674"/>
                </a:lnTo>
                <a:lnTo>
                  <a:pt x="9144000" y="2106674"/>
                </a:lnTo>
                <a:lnTo>
                  <a:pt x="9144000" y="1750907"/>
                </a:lnTo>
                <a:lnTo>
                  <a:pt x="2312157" y="1750907"/>
                </a:lnTo>
                <a:lnTo>
                  <a:pt x="1709221" y="1745429"/>
                </a:lnTo>
                <a:lnTo>
                  <a:pt x="0" y="1692338"/>
                </a:lnTo>
                <a:close/>
              </a:path>
              <a:path w="9144000" h="2106929">
                <a:moveTo>
                  <a:pt x="9144000" y="0"/>
                </a:moveTo>
                <a:lnTo>
                  <a:pt x="9016823" y="60107"/>
                </a:lnTo>
                <a:lnTo>
                  <a:pt x="8524222" y="287316"/>
                </a:lnTo>
                <a:lnTo>
                  <a:pt x="8113133" y="469292"/>
                </a:lnTo>
                <a:lnTo>
                  <a:pt x="7719208" y="636191"/>
                </a:lnTo>
                <a:lnTo>
                  <a:pt x="7394174" y="767704"/>
                </a:lnTo>
                <a:lnTo>
                  <a:pt x="7079869" y="888962"/>
                </a:lnTo>
                <a:lnTo>
                  <a:pt x="6825516" y="982451"/>
                </a:lnTo>
                <a:lnTo>
                  <a:pt x="6577508" y="1069302"/>
                </a:lnTo>
                <a:lnTo>
                  <a:pt x="6335343" y="1149736"/>
                </a:lnTo>
                <a:lnTo>
                  <a:pt x="6098516" y="1223970"/>
                </a:lnTo>
                <a:lnTo>
                  <a:pt x="5866526" y="1292227"/>
                </a:lnTo>
                <a:lnTo>
                  <a:pt x="5638870" y="1354724"/>
                </a:lnTo>
                <a:lnTo>
                  <a:pt x="5459528" y="1400723"/>
                </a:lnTo>
                <a:lnTo>
                  <a:pt x="5282381" y="1443290"/>
                </a:lnTo>
                <a:lnTo>
                  <a:pt x="5107172" y="1482537"/>
                </a:lnTo>
                <a:lnTo>
                  <a:pt x="4933643" y="1518576"/>
                </a:lnTo>
                <a:lnTo>
                  <a:pt x="4761536" y="1551520"/>
                </a:lnTo>
                <a:lnTo>
                  <a:pt x="4590595" y="1581482"/>
                </a:lnTo>
                <a:lnTo>
                  <a:pt x="4378165" y="1614912"/>
                </a:lnTo>
                <a:lnTo>
                  <a:pt x="4166652" y="1644077"/>
                </a:lnTo>
                <a:lnTo>
                  <a:pt x="3955553" y="1669197"/>
                </a:lnTo>
                <a:lnTo>
                  <a:pt x="3744365" y="1690492"/>
                </a:lnTo>
                <a:lnTo>
                  <a:pt x="3532585" y="1708182"/>
                </a:lnTo>
                <a:lnTo>
                  <a:pt x="3276961" y="1724960"/>
                </a:lnTo>
                <a:lnTo>
                  <a:pt x="3018893" y="1737243"/>
                </a:lnTo>
                <a:lnTo>
                  <a:pt x="2713565" y="1746398"/>
                </a:lnTo>
                <a:lnTo>
                  <a:pt x="2312157" y="1750907"/>
                </a:lnTo>
                <a:lnTo>
                  <a:pt x="9144000" y="1750907"/>
                </a:lnTo>
                <a:lnTo>
                  <a:pt x="9144000" y="0"/>
                </a:lnTo>
                <a:close/>
              </a:path>
            </a:pathLst>
          </a:custGeom>
          <a:solidFill>
            <a:srgbClr val="7B7B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11568" y="0"/>
            <a:ext cx="1932431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303007" y="129539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l" t="t" r="r" b="b"/>
            <a:pathLst>
              <a:path w="1828800" h="6858000">
                <a:moveTo>
                  <a:pt x="0" y="0"/>
                </a:moveTo>
                <a:lnTo>
                  <a:pt x="37678" y="52510"/>
                </a:lnTo>
                <a:lnTo>
                  <a:pt x="74692" y="105059"/>
                </a:lnTo>
                <a:lnTo>
                  <a:pt x="111045" y="157642"/>
                </a:lnTo>
                <a:lnTo>
                  <a:pt x="146740" y="210258"/>
                </a:lnTo>
                <a:lnTo>
                  <a:pt x="181781" y="262903"/>
                </a:lnTo>
                <a:lnTo>
                  <a:pt x="216173" y="315574"/>
                </a:lnTo>
                <a:lnTo>
                  <a:pt x="249918" y="368268"/>
                </a:lnTo>
                <a:lnTo>
                  <a:pt x="283022" y="420982"/>
                </a:lnTo>
                <a:lnTo>
                  <a:pt x="315488" y="473715"/>
                </a:lnTo>
                <a:lnTo>
                  <a:pt x="347319" y="526461"/>
                </a:lnTo>
                <a:lnTo>
                  <a:pt x="378519" y="579219"/>
                </a:lnTo>
                <a:lnTo>
                  <a:pt x="409092" y="631986"/>
                </a:lnTo>
                <a:lnTo>
                  <a:pt x="439043" y="684758"/>
                </a:lnTo>
                <a:lnTo>
                  <a:pt x="468375" y="737534"/>
                </a:lnTo>
                <a:lnTo>
                  <a:pt x="497091" y="790309"/>
                </a:lnTo>
                <a:lnTo>
                  <a:pt x="525196" y="843081"/>
                </a:lnTo>
                <a:lnTo>
                  <a:pt x="552693" y="895847"/>
                </a:lnTo>
                <a:lnTo>
                  <a:pt x="579586" y="948604"/>
                </a:lnTo>
                <a:lnTo>
                  <a:pt x="605880" y="1001349"/>
                </a:lnTo>
                <a:lnTo>
                  <a:pt x="631577" y="1054080"/>
                </a:lnTo>
                <a:lnTo>
                  <a:pt x="656682" y="1106792"/>
                </a:lnTo>
                <a:lnTo>
                  <a:pt x="681198" y="1159484"/>
                </a:lnTo>
                <a:lnTo>
                  <a:pt x="705130" y="1212153"/>
                </a:lnTo>
                <a:lnTo>
                  <a:pt x="728481" y="1264795"/>
                </a:lnTo>
                <a:lnTo>
                  <a:pt x="751256" y="1317407"/>
                </a:lnTo>
                <a:lnTo>
                  <a:pt x="773457" y="1369987"/>
                </a:lnTo>
                <a:lnTo>
                  <a:pt x="795088" y="1422532"/>
                </a:lnTo>
                <a:lnTo>
                  <a:pt x="816155" y="1475038"/>
                </a:lnTo>
                <a:lnTo>
                  <a:pt x="836659" y="1527504"/>
                </a:lnTo>
                <a:lnTo>
                  <a:pt x="856606" y="1579925"/>
                </a:lnTo>
                <a:lnTo>
                  <a:pt x="875999" y="1632299"/>
                </a:lnTo>
                <a:lnTo>
                  <a:pt x="894841" y="1684623"/>
                </a:lnTo>
                <a:lnTo>
                  <a:pt x="913138" y="1736895"/>
                </a:lnTo>
                <a:lnTo>
                  <a:pt x="930891" y="1789110"/>
                </a:lnTo>
                <a:lnTo>
                  <a:pt x="948107" y="1841267"/>
                </a:lnTo>
                <a:lnTo>
                  <a:pt x="964787" y="1893362"/>
                </a:lnTo>
                <a:lnTo>
                  <a:pt x="980936" y="1945392"/>
                </a:lnTo>
                <a:lnTo>
                  <a:pt x="996558" y="1997355"/>
                </a:lnTo>
                <a:lnTo>
                  <a:pt x="1011657" y="2049248"/>
                </a:lnTo>
                <a:lnTo>
                  <a:pt x="1026237" y="2101067"/>
                </a:lnTo>
                <a:lnTo>
                  <a:pt x="1040300" y="2152809"/>
                </a:lnTo>
                <a:lnTo>
                  <a:pt x="1053852" y="2204473"/>
                </a:lnTo>
                <a:lnTo>
                  <a:pt x="1066896" y="2256054"/>
                </a:lnTo>
                <a:lnTo>
                  <a:pt x="1079436" y="2307550"/>
                </a:lnTo>
                <a:lnTo>
                  <a:pt x="1091475" y="2358958"/>
                </a:lnTo>
                <a:lnTo>
                  <a:pt x="1103018" y="2410275"/>
                </a:lnTo>
                <a:lnTo>
                  <a:pt x="1114068" y="2461498"/>
                </a:lnTo>
                <a:lnTo>
                  <a:pt x="1124629" y="2512625"/>
                </a:lnTo>
                <a:lnTo>
                  <a:pt x="1134705" y="2563651"/>
                </a:lnTo>
                <a:lnTo>
                  <a:pt x="1144300" y="2614575"/>
                </a:lnTo>
                <a:lnTo>
                  <a:pt x="1153418" y="2665393"/>
                </a:lnTo>
                <a:lnTo>
                  <a:pt x="1162062" y="2716103"/>
                </a:lnTo>
                <a:lnTo>
                  <a:pt x="1170236" y="2766701"/>
                </a:lnTo>
                <a:lnTo>
                  <a:pt x="1177945" y="2817185"/>
                </a:lnTo>
                <a:lnTo>
                  <a:pt x="1185192" y="2867551"/>
                </a:lnTo>
                <a:lnTo>
                  <a:pt x="1191980" y="2917797"/>
                </a:lnTo>
                <a:lnTo>
                  <a:pt x="1198314" y="2967920"/>
                </a:lnTo>
                <a:lnTo>
                  <a:pt x="1204197" y="3017916"/>
                </a:lnTo>
                <a:lnTo>
                  <a:pt x="1209634" y="3067784"/>
                </a:lnTo>
                <a:lnTo>
                  <a:pt x="1214628" y="3117520"/>
                </a:lnTo>
                <a:lnTo>
                  <a:pt x="1219183" y="3167120"/>
                </a:lnTo>
                <a:lnTo>
                  <a:pt x="1223302" y="3216583"/>
                </a:lnTo>
                <a:lnTo>
                  <a:pt x="1226990" y="3265905"/>
                </a:lnTo>
                <a:lnTo>
                  <a:pt x="1230251" y="3315083"/>
                </a:lnTo>
                <a:lnTo>
                  <a:pt x="1233088" y="3364115"/>
                </a:lnTo>
                <a:lnTo>
                  <a:pt x="1235505" y="3412997"/>
                </a:lnTo>
                <a:lnTo>
                  <a:pt x="1237506" y="3461726"/>
                </a:lnTo>
                <a:lnTo>
                  <a:pt x="1239095" y="3510300"/>
                </a:lnTo>
                <a:lnTo>
                  <a:pt x="1240275" y="3558716"/>
                </a:lnTo>
                <a:lnTo>
                  <a:pt x="1241051" y="3606970"/>
                </a:lnTo>
                <a:lnTo>
                  <a:pt x="1241426" y="3655060"/>
                </a:lnTo>
                <a:lnTo>
                  <a:pt x="1241404" y="3702983"/>
                </a:lnTo>
                <a:lnTo>
                  <a:pt x="1240989" y="3750736"/>
                </a:lnTo>
                <a:lnTo>
                  <a:pt x="1240185" y="3798316"/>
                </a:lnTo>
                <a:lnTo>
                  <a:pt x="1238995" y="3845719"/>
                </a:lnTo>
                <a:lnTo>
                  <a:pt x="1237424" y="3892944"/>
                </a:lnTo>
                <a:lnTo>
                  <a:pt x="1235475" y="3939987"/>
                </a:lnTo>
                <a:lnTo>
                  <a:pt x="1233152" y="3986846"/>
                </a:lnTo>
                <a:lnTo>
                  <a:pt x="1230459" y="4033516"/>
                </a:lnTo>
                <a:lnTo>
                  <a:pt x="1227400" y="4079996"/>
                </a:lnTo>
                <a:lnTo>
                  <a:pt x="1223979" y="4126283"/>
                </a:lnTo>
                <a:lnTo>
                  <a:pt x="1220198" y="4172373"/>
                </a:lnTo>
                <a:lnTo>
                  <a:pt x="1216063" y="4218264"/>
                </a:lnTo>
                <a:lnTo>
                  <a:pt x="1211578" y="4263952"/>
                </a:lnTo>
                <a:lnTo>
                  <a:pt x="1206745" y="4309435"/>
                </a:lnTo>
                <a:lnTo>
                  <a:pt x="1201568" y="4354710"/>
                </a:lnTo>
                <a:lnTo>
                  <a:pt x="1196053" y="4399773"/>
                </a:lnTo>
                <a:lnTo>
                  <a:pt x="1190201" y="4444623"/>
                </a:lnTo>
                <a:lnTo>
                  <a:pt x="1184018" y="4489256"/>
                </a:lnTo>
                <a:lnTo>
                  <a:pt x="1177507" y="4533668"/>
                </a:lnTo>
                <a:lnTo>
                  <a:pt x="1170672" y="4577858"/>
                </a:lnTo>
                <a:lnTo>
                  <a:pt x="1163517" y="4621822"/>
                </a:lnTo>
                <a:lnTo>
                  <a:pt x="1156045" y="4665558"/>
                </a:lnTo>
                <a:lnTo>
                  <a:pt x="1148260" y="4709062"/>
                </a:lnTo>
                <a:lnTo>
                  <a:pt x="1140167" y="4752331"/>
                </a:lnTo>
                <a:lnTo>
                  <a:pt x="1131769" y="4795362"/>
                </a:lnTo>
                <a:lnTo>
                  <a:pt x="1123069" y="4838154"/>
                </a:lnTo>
                <a:lnTo>
                  <a:pt x="1114073" y="4880702"/>
                </a:lnTo>
                <a:lnTo>
                  <a:pt x="1104783" y="4923003"/>
                </a:lnTo>
                <a:lnTo>
                  <a:pt x="1095203" y="4965056"/>
                </a:lnTo>
                <a:lnTo>
                  <a:pt x="1085337" y="5006856"/>
                </a:lnTo>
                <a:lnTo>
                  <a:pt x="1075190" y="5048401"/>
                </a:lnTo>
                <a:lnTo>
                  <a:pt x="1064764" y="5089688"/>
                </a:lnTo>
                <a:lnTo>
                  <a:pt x="1054064" y="5130715"/>
                </a:lnTo>
                <a:lnTo>
                  <a:pt x="1043094" y="5171477"/>
                </a:lnTo>
                <a:lnTo>
                  <a:pt x="1031857" y="5211973"/>
                </a:lnTo>
                <a:lnTo>
                  <a:pt x="1020357" y="5252199"/>
                </a:lnTo>
                <a:lnTo>
                  <a:pt x="1008598" y="5292152"/>
                </a:lnTo>
                <a:lnTo>
                  <a:pt x="996584" y="5331829"/>
                </a:lnTo>
                <a:lnTo>
                  <a:pt x="984319" y="5371228"/>
                </a:lnTo>
                <a:lnTo>
                  <a:pt x="971806" y="5410346"/>
                </a:lnTo>
                <a:lnTo>
                  <a:pt x="959049" y="5449179"/>
                </a:lnTo>
                <a:lnTo>
                  <a:pt x="946053" y="5487725"/>
                </a:lnTo>
                <a:lnTo>
                  <a:pt x="932821" y="5525981"/>
                </a:lnTo>
                <a:lnTo>
                  <a:pt x="919356" y="5563944"/>
                </a:lnTo>
                <a:lnTo>
                  <a:pt x="905664" y="5601610"/>
                </a:lnTo>
                <a:lnTo>
                  <a:pt x="891746" y="5638977"/>
                </a:lnTo>
                <a:lnTo>
                  <a:pt x="877608" y="5676043"/>
                </a:lnTo>
                <a:lnTo>
                  <a:pt x="863253" y="5712803"/>
                </a:lnTo>
                <a:lnTo>
                  <a:pt x="848686" y="5749256"/>
                </a:lnTo>
                <a:lnTo>
                  <a:pt x="833909" y="5785398"/>
                </a:lnTo>
                <a:lnTo>
                  <a:pt x="818926" y="5821227"/>
                </a:lnTo>
                <a:lnTo>
                  <a:pt x="803742" y="5856738"/>
                </a:lnTo>
                <a:lnTo>
                  <a:pt x="788361" y="5891930"/>
                </a:lnTo>
                <a:lnTo>
                  <a:pt x="772785" y="5926800"/>
                </a:lnTo>
                <a:lnTo>
                  <a:pt x="741068" y="5995560"/>
                </a:lnTo>
                <a:lnTo>
                  <a:pt x="708622" y="6062996"/>
                </a:lnTo>
                <a:lnTo>
                  <a:pt x="675477" y="6129082"/>
                </a:lnTo>
                <a:lnTo>
                  <a:pt x="641663" y="6193797"/>
                </a:lnTo>
                <a:lnTo>
                  <a:pt x="607212" y="6257116"/>
                </a:lnTo>
                <a:lnTo>
                  <a:pt x="572155" y="6319017"/>
                </a:lnTo>
                <a:lnTo>
                  <a:pt x="536521" y="6379475"/>
                </a:lnTo>
                <a:lnTo>
                  <a:pt x="500341" y="6438468"/>
                </a:lnTo>
                <a:lnTo>
                  <a:pt x="463647" y="6495971"/>
                </a:lnTo>
                <a:lnTo>
                  <a:pt x="426469" y="6551962"/>
                </a:lnTo>
                <a:lnTo>
                  <a:pt x="388836" y="6606417"/>
                </a:lnTo>
                <a:lnTo>
                  <a:pt x="350781" y="6659313"/>
                </a:lnTo>
                <a:lnTo>
                  <a:pt x="312334" y="6710625"/>
                </a:lnTo>
                <a:lnTo>
                  <a:pt x="273525" y="6760331"/>
                </a:lnTo>
                <a:lnTo>
                  <a:pt x="234385" y="6808408"/>
                </a:lnTo>
                <a:lnTo>
                  <a:pt x="194945" y="6854831"/>
                </a:lnTo>
                <a:lnTo>
                  <a:pt x="1828800" y="6857999"/>
                </a:lnTo>
                <a:lnTo>
                  <a:pt x="1828800" y="14224"/>
                </a:lnTo>
                <a:lnTo>
                  <a:pt x="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860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>
                <a:solidFill>
                  <a:srgbClr val="FFFF00"/>
                </a:solidFill>
              </a:rPr>
              <a:t>Macrocytic</a:t>
            </a:r>
            <a:r>
              <a:rPr dirty="0" spc="-5">
                <a:solidFill>
                  <a:srgbClr val="FFFF00"/>
                </a:solidFill>
              </a:rPr>
              <a:t> </a:t>
            </a:r>
            <a:r>
              <a:rPr dirty="0" spc="-5">
                <a:solidFill>
                  <a:srgbClr val="FFFF00"/>
                </a:solidFill>
              </a:rPr>
              <a:t>anemia</a:t>
            </a:r>
          </a:p>
        </p:txBody>
      </p:sp>
      <p:sp>
        <p:nvSpPr>
          <p:cNvPr id="8" name="object 8"/>
          <p:cNvSpPr/>
          <p:nvPr/>
        </p:nvSpPr>
        <p:spPr>
          <a:xfrm>
            <a:off x="468312" y="2019300"/>
            <a:ext cx="5759450" cy="408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6557009" y="2172842"/>
            <a:ext cx="2141220" cy="30594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 h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persegment</a:t>
            </a:r>
            <a:r>
              <a:rPr dirty="0" sz="2000" spc="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 neurotrophil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also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RBC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are</a:t>
            </a:r>
            <a:r>
              <a:rPr dirty="0" sz="2000" spc="-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al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m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ost</a:t>
            </a:r>
            <a:r>
              <a:rPr dirty="0" sz="2000" spc="-2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 large</a:t>
            </a:r>
            <a:r>
              <a:rPr dirty="0" sz="2000" spc="-30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as</a:t>
            </a:r>
            <a:r>
              <a:rPr dirty="0" sz="2000" spc="-15" b="1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the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 l</a:t>
            </a:r>
            <a:r>
              <a:rPr dirty="0" sz="2000" spc="-40" b="1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mp</a:t>
            </a:r>
            <a:r>
              <a:rPr dirty="0" sz="2000" spc="-10" b="1">
                <a:solidFill>
                  <a:srgbClr val="FFFF00"/>
                </a:solidFill>
                <a:latin typeface="Arial"/>
                <a:cs typeface="Arial"/>
              </a:rPr>
              <a:t>h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oc</a:t>
            </a:r>
            <a:r>
              <a:rPr dirty="0" sz="2000" spc="-35" b="1">
                <a:solidFill>
                  <a:srgbClr val="FFFF00"/>
                </a:solidFill>
                <a:latin typeface="Arial"/>
                <a:cs typeface="Arial"/>
              </a:rPr>
              <a:t>y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dirty="0" sz="2000" spc="5" b="1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dirty="0" sz="2000" b="1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2700" marR="125095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na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2000" spc="-18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note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there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are</a:t>
            </a:r>
            <a:r>
              <a:rPr dirty="0" sz="2000" spc="-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fe</a:t>
            </a:r>
            <a:r>
              <a:rPr dirty="0" sz="2000" spc="30" b="1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er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 R</a:t>
            </a:r>
            <a:r>
              <a:rPr dirty="0" sz="2000" spc="5" b="1">
                <a:solidFill>
                  <a:srgbClr val="FFFF00"/>
                </a:solidFill>
                <a:latin typeface="Arial"/>
                <a:cs typeface="Arial"/>
              </a:rPr>
              <a:t>B</a:t>
            </a:r>
            <a:r>
              <a:rPr dirty="0" sz="2000" b="1">
                <a:solidFill>
                  <a:srgbClr val="FFFF00"/>
                </a:solidFill>
                <a:latin typeface="Arial"/>
                <a:cs typeface="Arial"/>
              </a:rPr>
              <a:t>Cs.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Dr.Sitelbanat</dc:creator>
  <dc:title>BLOOD PHYSIOLOGY</dc:title>
  <dcterms:created xsi:type="dcterms:W3CDTF">2015-09-02T08:51:19Z</dcterms:created>
  <dcterms:modified xsi:type="dcterms:W3CDTF">2015-09-02T08:51:19Z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2013-09-10T00:00:00Z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2015-09-02T00:00:00Z</vt:filetime>
  </property>
</Properties>
</file>