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jpg" ContentType="image/jp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6067" y="826770"/>
            <a:ext cx="2991865" cy="681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540" y="330565"/>
            <a:ext cx="7614919" cy="3059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556765"/>
            <a:ext cx="8376919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5000">
              <a:latin typeface="Times New Roman"/>
              <a:cs typeface="Times New Roman"/>
            </a:endParaRPr>
          </a:p>
          <a:p>
            <a:pPr marL="3792854" marR="1448435" indent="-2184400">
              <a:lnSpc>
                <a:spcPct val="100299"/>
              </a:lnSpc>
            </a:pP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44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800" b="1">
                <a:solidFill>
                  <a:srgbClr val="FFFF00"/>
                </a:solidFill>
                <a:latin typeface="Times New Roman"/>
                <a:cs typeface="Times New Roman"/>
              </a:rPr>
              <a:t>Autonomic</a:t>
            </a:r>
            <a:r>
              <a:rPr dirty="0" sz="4800" spc="-9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Nerv</a:t>
            </a:r>
            <a:r>
              <a:rPr dirty="0" sz="4400" spc="5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us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 System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64994" y="2303906"/>
            <a:ext cx="5011420" cy="293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dirty="0" sz="3200" b="1">
                <a:latin typeface="Times New Roman"/>
                <a:cs typeface="Times New Roman"/>
              </a:rPr>
              <a:t>Ass</a:t>
            </a:r>
            <a:r>
              <a:rPr dirty="0" sz="3200" spc="5" b="1">
                <a:latin typeface="Times New Roman"/>
                <a:cs typeface="Times New Roman"/>
              </a:rPr>
              <a:t>e</a:t>
            </a:r>
            <a:r>
              <a:rPr dirty="0" sz="3200" b="1">
                <a:latin typeface="Times New Roman"/>
                <a:cs typeface="Times New Roman"/>
              </a:rPr>
              <a:t>ss</a:t>
            </a:r>
            <a:r>
              <a:rPr dirty="0" sz="32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P</a:t>
            </a:r>
            <a:r>
              <a:rPr dirty="0" sz="3200" spc="-65" b="1">
                <a:latin typeface="Times New Roman"/>
                <a:cs typeface="Times New Roman"/>
              </a:rPr>
              <a:t>r</a:t>
            </a:r>
            <a:r>
              <a:rPr dirty="0" sz="3200" b="1">
                <a:latin typeface="Times New Roman"/>
                <a:cs typeface="Times New Roman"/>
              </a:rPr>
              <a:t>of.</a:t>
            </a:r>
            <a:r>
              <a:rPr dirty="0" sz="3200" spc="-2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Faw</a:t>
            </a:r>
            <a:r>
              <a:rPr dirty="0" sz="3200" spc="5" b="1">
                <a:latin typeface="Times New Roman"/>
                <a:cs typeface="Times New Roman"/>
              </a:rPr>
              <a:t>z</a:t>
            </a:r>
            <a:r>
              <a:rPr dirty="0" sz="3200" b="1">
                <a:latin typeface="Times New Roman"/>
                <a:cs typeface="Times New Roman"/>
              </a:rPr>
              <a:t>ia</a:t>
            </a:r>
            <a:r>
              <a:rPr dirty="0" sz="3200" spc="-2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A</a:t>
            </a:r>
            <a:r>
              <a:rPr dirty="0" sz="3200" spc="10" b="1">
                <a:latin typeface="Times New Roman"/>
                <a:cs typeface="Times New Roman"/>
              </a:rPr>
              <a:t>l</a:t>
            </a:r>
            <a:r>
              <a:rPr dirty="0" sz="3200" b="1">
                <a:latin typeface="Times New Roman"/>
                <a:cs typeface="Times New Roman"/>
              </a:rPr>
              <a:t>-Rouq</a:t>
            </a:r>
            <a:r>
              <a:rPr dirty="0" sz="32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Department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of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P</a:t>
            </a:r>
            <a:r>
              <a:rPr dirty="0" sz="3200" spc="-10" b="1">
                <a:latin typeface="Times New Roman"/>
                <a:cs typeface="Times New Roman"/>
              </a:rPr>
              <a:t>h</a:t>
            </a:r>
            <a:r>
              <a:rPr dirty="0" sz="3200" b="1">
                <a:latin typeface="Times New Roman"/>
                <a:cs typeface="Times New Roman"/>
              </a:rPr>
              <a:t>ysiolo</a:t>
            </a:r>
            <a:r>
              <a:rPr dirty="0" sz="3200" spc="5" b="1">
                <a:latin typeface="Times New Roman"/>
                <a:cs typeface="Times New Roman"/>
              </a:rPr>
              <a:t>g</a:t>
            </a:r>
            <a:r>
              <a:rPr dirty="0" sz="3200" b="1">
                <a:latin typeface="Times New Roman"/>
                <a:cs typeface="Times New Roman"/>
              </a:rPr>
              <a:t>y</a:t>
            </a:r>
            <a:r>
              <a:rPr dirty="0" sz="32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Colle</a:t>
            </a:r>
            <a:r>
              <a:rPr dirty="0" sz="3200" spc="10" b="1">
                <a:latin typeface="Times New Roman"/>
                <a:cs typeface="Times New Roman"/>
              </a:rPr>
              <a:t>g</a:t>
            </a:r>
            <a:r>
              <a:rPr dirty="0" sz="3200" b="1">
                <a:latin typeface="Times New Roman"/>
                <a:cs typeface="Times New Roman"/>
              </a:rPr>
              <a:t>e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of</a:t>
            </a:r>
            <a:r>
              <a:rPr dirty="0" sz="320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Medicine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3200" b="1">
                <a:latin typeface="Times New Roman"/>
                <a:cs typeface="Times New Roman"/>
              </a:rPr>
              <a:t>King</a:t>
            </a:r>
            <a:r>
              <a:rPr dirty="0" sz="3200" spc="-4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Saud</a:t>
            </a:r>
            <a:r>
              <a:rPr dirty="0" sz="3200" spc="-1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U</a:t>
            </a:r>
            <a:r>
              <a:rPr dirty="0" sz="3200" spc="-20" b="1">
                <a:latin typeface="Times New Roman"/>
                <a:cs typeface="Times New Roman"/>
              </a:rPr>
              <a:t>n</a:t>
            </a:r>
            <a:r>
              <a:rPr dirty="0" sz="3200" b="1">
                <a:latin typeface="Times New Roman"/>
                <a:cs typeface="Times New Roman"/>
              </a:rPr>
              <a:t>ive</a:t>
            </a:r>
            <a:r>
              <a:rPr dirty="0" sz="3200" spc="5" b="1">
                <a:latin typeface="Times New Roman"/>
                <a:cs typeface="Times New Roman"/>
              </a:rPr>
              <a:t>r</a:t>
            </a:r>
            <a:r>
              <a:rPr dirty="0" sz="3200" b="1">
                <a:latin typeface="Times New Roman"/>
                <a:cs typeface="Times New Roman"/>
              </a:rPr>
              <a:t>sity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2536" rIns="0" bIns="0" rtlCol="0" vert="horz">
            <a:spAutoFit/>
          </a:bodyPr>
          <a:lstStyle/>
          <a:p>
            <a:pPr marL="1209040">
              <a:lnSpc>
                <a:spcPct val="100000"/>
              </a:lnSpc>
            </a:pPr>
            <a:r>
              <a:rPr dirty="0" sz="4000" spc="-5" b="1">
                <a:solidFill>
                  <a:srgbClr val="000000"/>
                </a:solidFill>
                <a:latin typeface="Times New Roman"/>
                <a:cs typeface="Times New Roman"/>
              </a:rPr>
              <a:t>Auton</a:t>
            </a:r>
            <a:r>
              <a:rPr dirty="0" sz="4000" spc="5" b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dirty="0" sz="4000" spc="-5" b="1">
                <a:solidFill>
                  <a:srgbClr val="000000"/>
                </a:solidFill>
                <a:latin typeface="Times New Roman"/>
                <a:cs typeface="Times New Roman"/>
              </a:rPr>
              <a:t>mic</a:t>
            </a:r>
            <a:r>
              <a:rPr dirty="0" sz="4000" spc="1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>
                <a:solidFill>
                  <a:srgbClr val="000000"/>
                </a:solidFill>
                <a:latin typeface="Times New Roman"/>
                <a:cs typeface="Times New Roman"/>
              </a:rPr>
              <a:t>Ner</a:t>
            </a:r>
            <a:r>
              <a:rPr dirty="0" sz="4000" spc="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dirty="0" sz="4000" spc="-5" b="1">
                <a:solidFill>
                  <a:srgbClr val="000000"/>
                </a:solidFill>
                <a:latin typeface="Times New Roman"/>
                <a:cs typeface="Times New Roman"/>
              </a:rPr>
              <a:t>ous</a:t>
            </a:r>
            <a:r>
              <a:rPr dirty="0" sz="4000" spc="1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dirty="0" sz="4000" spc="-5" b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dirty="0" sz="4000" spc="0" b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dirty="0" sz="4000" spc="-5" b="1">
                <a:solidFill>
                  <a:srgbClr val="000000"/>
                </a:solidFill>
                <a:latin typeface="Times New Roman"/>
                <a:cs typeface="Times New Roman"/>
              </a:rPr>
              <a:t>tem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58621"/>
            <a:ext cx="8044180" cy="9753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3840"/>
              </a:lnSpc>
              <a:buFont typeface="Times New Roman"/>
              <a:buChar char="•"/>
              <a:tabLst>
                <a:tab pos="355600" algn="l"/>
              </a:tabLst>
            </a:pPr>
            <a:r>
              <a:rPr dirty="0" sz="3200"/>
              <a:t>Ax</a:t>
            </a:r>
            <a:r>
              <a:rPr dirty="0" sz="3200" spc="10"/>
              <a:t>o</a:t>
            </a:r>
            <a:r>
              <a:rPr dirty="0" sz="3200"/>
              <a:t>n</a:t>
            </a:r>
            <a:r>
              <a:rPr dirty="0" sz="3200" spc="-40"/>
              <a:t> </a:t>
            </a:r>
            <a:r>
              <a:rPr dirty="0" sz="3200"/>
              <a:t>of</a:t>
            </a:r>
            <a:r>
              <a:rPr dirty="0" sz="3200"/>
              <a:t> </a:t>
            </a:r>
            <a:r>
              <a:rPr dirty="0" sz="3200" spc="5"/>
              <a:t>1</a:t>
            </a:r>
            <a:r>
              <a:rPr dirty="0" baseline="25132" sz="3150" spc="7"/>
              <a:t>s</a:t>
            </a:r>
            <a:r>
              <a:rPr dirty="0" baseline="25132" sz="3150" spc="15"/>
              <a:t>t</a:t>
            </a:r>
            <a:r>
              <a:rPr dirty="0" baseline="25132" sz="3150"/>
              <a:t> </a:t>
            </a:r>
            <a:r>
              <a:rPr dirty="0" baseline="25132" sz="3150" spc="-397"/>
              <a:t> </a:t>
            </a:r>
            <a:r>
              <a:rPr dirty="0" sz="3200"/>
              <a:t>(</a:t>
            </a:r>
            <a:r>
              <a:rPr dirty="0" sz="3350" spc="-125" i="1">
                <a:latin typeface="Times New Roman"/>
                <a:cs typeface="Times New Roman"/>
              </a:rPr>
              <a:t>pr</a:t>
            </a:r>
            <a:r>
              <a:rPr dirty="0" sz="3350" spc="-120" i="1">
                <a:latin typeface="Times New Roman"/>
                <a:cs typeface="Times New Roman"/>
              </a:rPr>
              <a:t>e</a:t>
            </a:r>
            <a:r>
              <a:rPr dirty="0" sz="3350" spc="-165" i="1">
                <a:latin typeface="Times New Roman"/>
                <a:cs typeface="Times New Roman"/>
              </a:rPr>
              <a:t>g</a:t>
            </a:r>
            <a:r>
              <a:rPr dirty="0" sz="3350" spc="-160" i="1">
                <a:latin typeface="Times New Roman"/>
                <a:cs typeface="Times New Roman"/>
              </a:rPr>
              <a:t>a</a:t>
            </a:r>
            <a:r>
              <a:rPr dirty="0" sz="3350" spc="-75" i="1">
                <a:latin typeface="Times New Roman"/>
                <a:cs typeface="Times New Roman"/>
              </a:rPr>
              <a:t>n</a:t>
            </a:r>
            <a:r>
              <a:rPr dirty="0" sz="3350" spc="-70" i="1">
                <a:latin typeface="Times New Roman"/>
                <a:cs typeface="Times New Roman"/>
              </a:rPr>
              <a:t>g</a:t>
            </a:r>
            <a:r>
              <a:rPr dirty="0" sz="3350" spc="-45" i="1">
                <a:latin typeface="Times New Roman"/>
                <a:cs typeface="Times New Roman"/>
              </a:rPr>
              <a:t>l</a:t>
            </a:r>
            <a:r>
              <a:rPr dirty="0" sz="3350" spc="-65" i="1">
                <a:latin typeface="Times New Roman"/>
                <a:cs typeface="Times New Roman"/>
              </a:rPr>
              <a:t>i</a:t>
            </a:r>
            <a:r>
              <a:rPr dirty="0" sz="3350" spc="-65" i="1">
                <a:latin typeface="Times New Roman"/>
                <a:cs typeface="Times New Roman"/>
              </a:rPr>
              <a:t>oni</a:t>
            </a:r>
            <a:r>
              <a:rPr dirty="0" sz="3350" spc="-55" i="1">
                <a:latin typeface="Times New Roman"/>
                <a:cs typeface="Times New Roman"/>
              </a:rPr>
              <a:t>c</a:t>
            </a:r>
            <a:r>
              <a:rPr dirty="0" sz="3200"/>
              <a:t>)</a:t>
            </a:r>
            <a:r>
              <a:rPr dirty="0" sz="3200" spc="-55"/>
              <a:t> </a:t>
            </a:r>
            <a:r>
              <a:rPr dirty="0" sz="3200"/>
              <a:t>n</a:t>
            </a:r>
            <a:r>
              <a:rPr dirty="0" sz="3200" spc="5"/>
              <a:t>e</a:t>
            </a:r>
            <a:r>
              <a:rPr dirty="0" sz="3200"/>
              <a:t>ur</a:t>
            </a:r>
            <a:r>
              <a:rPr dirty="0" sz="3200" spc="5"/>
              <a:t>o</a:t>
            </a:r>
            <a:r>
              <a:rPr dirty="0" sz="3200"/>
              <a:t>n</a:t>
            </a:r>
            <a:r>
              <a:rPr dirty="0" sz="3200" spc="-40"/>
              <a:t> </a:t>
            </a:r>
            <a:r>
              <a:rPr dirty="0" sz="3200"/>
              <a:t>lea</a:t>
            </a:r>
            <a:r>
              <a:rPr dirty="0" sz="3200" spc="5"/>
              <a:t>v</a:t>
            </a:r>
            <a:r>
              <a:rPr dirty="0" sz="3200"/>
              <a:t>es</a:t>
            </a:r>
            <a:r>
              <a:rPr dirty="0" sz="3200"/>
              <a:t> </a:t>
            </a:r>
            <a:r>
              <a:rPr dirty="0" sz="3200"/>
              <a:t>CNS</a:t>
            </a:r>
            <a:r>
              <a:rPr dirty="0" sz="3200"/>
              <a:t> to</a:t>
            </a:r>
            <a:r>
              <a:rPr dirty="0" sz="3200" spc="-20"/>
              <a:t> </a:t>
            </a:r>
            <a:r>
              <a:rPr dirty="0" sz="3200"/>
              <a:t>sy</a:t>
            </a:r>
            <a:r>
              <a:rPr dirty="0" sz="3200" spc="5"/>
              <a:t>n</a:t>
            </a:r>
            <a:r>
              <a:rPr dirty="0" sz="3200"/>
              <a:t>a</a:t>
            </a:r>
            <a:r>
              <a:rPr dirty="0" sz="3200" spc="5"/>
              <a:t>p</a:t>
            </a:r>
            <a:r>
              <a:rPr dirty="0" sz="3200"/>
              <a:t>se</a:t>
            </a:r>
            <a:r>
              <a:rPr dirty="0" sz="3200" spc="-25"/>
              <a:t> </a:t>
            </a:r>
            <a:r>
              <a:rPr dirty="0" sz="3200"/>
              <a:t>with</a:t>
            </a:r>
            <a:r>
              <a:rPr dirty="0" sz="3200"/>
              <a:t> </a:t>
            </a:r>
            <a:r>
              <a:rPr dirty="0" sz="3200"/>
              <a:t>the</a:t>
            </a:r>
            <a:r>
              <a:rPr dirty="0" sz="3200" spc="5"/>
              <a:t> </a:t>
            </a:r>
            <a:r>
              <a:rPr dirty="0" sz="3200" spc="5"/>
              <a:t>2</a:t>
            </a:r>
            <a:r>
              <a:rPr dirty="0" baseline="25132" sz="3150" spc="22"/>
              <a:t>nd</a:t>
            </a:r>
            <a:r>
              <a:rPr dirty="0" baseline="25132" sz="3150" spc="382"/>
              <a:t> </a:t>
            </a:r>
            <a:r>
              <a:rPr dirty="0" sz="3200"/>
              <a:t>(</a:t>
            </a:r>
            <a:r>
              <a:rPr dirty="0" sz="3350" spc="-165" i="1">
                <a:latin typeface="Times New Roman"/>
                <a:cs typeface="Times New Roman"/>
              </a:rPr>
              <a:t>g</a:t>
            </a:r>
            <a:r>
              <a:rPr dirty="0" sz="3350" spc="-160" i="1">
                <a:latin typeface="Times New Roman"/>
                <a:cs typeface="Times New Roman"/>
              </a:rPr>
              <a:t>a</a:t>
            </a:r>
            <a:r>
              <a:rPr dirty="0" sz="3350" spc="-75" i="1">
                <a:latin typeface="Times New Roman"/>
                <a:cs typeface="Times New Roman"/>
              </a:rPr>
              <a:t>n</a:t>
            </a:r>
            <a:r>
              <a:rPr dirty="0" sz="3350" spc="-70" i="1">
                <a:latin typeface="Times New Roman"/>
                <a:cs typeface="Times New Roman"/>
              </a:rPr>
              <a:t>g</a:t>
            </a:r>
            <a:r>
              <a:rPr dirty="0" sz="3350" spc="-60" i="1">
                <a:latin typeface="Times New Roman"/>
                <a:cs typeface="Times New Roman"/>
              </a:rPr>
              <a:t>lionic</a:t>
            </a:r>
            <a:r>
              <a:rPr dirty="0" sz="3200"/>
              <a:t>)</a:t>
            </a:r>
            <a:r>
              <a:rPr dirty="0" sz="3200" spc="-45"/>
              <a:t> </a:t>
            </a:r>
            <a:r>
              <a:rPr dirty="0" sz="3200"/>
              <a:t>n</a:t>
            </a:r>
            <a:r>
              <a:rPr dirty="0" sz="3200" spc="5"/>
              <a:t>e</a:t>
            </a:r>
            <a:r>
              <a:rPr dirty="0" sz="3200"/>
              <a:t>ur</a:t>
            </a:r>
            <a:r>
              <a:rPr dirty="0" sz="3200" spc="5"/>
              <a:t>o</a:t>
            </a:r>
            <a:r>
              <a:rPr dirty="0" sz="3200"/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1898"/>
            <a:ext cx="7963534" cy="97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3840"/>
              </a:lnSpc>
              <a:buFont typeface="Times New Roman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Ax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r>
              <a:rPr dirty="0" baseline="25132" sz="3150" spc="22">
                <a:solidFill>
                  <a:srgbClr val="FFFF00"/>
                </a:solidFill>
                <a:latin typeface="Times New Roman"/>
                <a:cs typeface="Times New Roman"/>
              </a:rPr>
              <a:t>nd</a:t>
            </a:r>
            <a:r>
              <a:rPr dirty="0" baseline="25132" sz="3150" spc="382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dirty="0" sz="3350" spc="-165" i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350" spc="-160" i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350" spc="-75" i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350" spc="-70" i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350" spc="-55" i="1">
                <a:solidFill>
                  <a:srgbClr val="FFFF00"/>
                </a:solidFill>
                <a:latin typeface="Times New Roman"/>
                <a:cs typeface="Times New Roman"/>
              </a:rPr>
              <a:t>lioni</a:t>
            </a:r>
            <a:r>
              <a:rPr dirty="0" sz="3350" spc="-50" i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r>
              <a:rPr dirty="0" sz="3200" spc="-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ur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x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ten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 spc="-3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or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an</a:t>
            </a:r>
            <a:r>
              <a:rPr dirty="0" sz="3200" spc="-3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ser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6354" y="6290055"/>
            <a:ext cx="214629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4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3200400"/>
            <a:ext cx="6781800" cy="2555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r" marL="2204720" marR="3891279" indent="150495">
              <a:lnSpc>
                <a:spcPct val="100000"/>
              </a:lnSpc>
              <a:spcBef>
                <a:spcPts val="675"/>
              </a:spcBef>
            </a:pPr>
            <a:r>
              <a:rPr dirty="0" sz="1000" spc="-5">
                <a:latin typeface="Times New Roman"/>
                <a:cs typeface="Times New Roman"/>
              </a:rPr>
              <a:t>t</a:t>
            </a:r>
            <a:r>
              <a:rPr dirty="0" sz="1000" spc="-15">
                <a:latin typeface="Times New Roman"/>
                <a:cs typeface="Times New Roman"/>
              </a:rPr>
              <a:t>h</a:t>
            </a:r>
            <a:r>
              <a:rPr dirty="0" sz="1000" spc="-5">
                <a:latin typeface="Times New Roman"/>
                <a:cs typeface="Times New Roman"/>
              </a:rPr>
              <a:t>is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>
                <a:latin typeface="Times New Roman"/>
                <a:cs typeface="Times New Roman"/>
              </a:rPr>
              <a:t>do</a:t>
            </a:r>
            <a:r>
              <a:rPr dirty="0" sz="1000" spc="-5">
                <a:latin typeface="Times New Roman"/>
                <a:cs typeface="Times New Roman"/>
              </a:rPr>
              <a:t>r</a:t>
            </a:r>
            <a:r>
              <a:rPr dirty="0" sz="1000" spc="-10">
                <a:latin typeface="Times New Roman"/>
                <a:cs typeface="Times New Roman"/>
              </a:rPr>
              <a:t>s</a:t>
            </a:r>
            <a:r>
              <a:rPr dirty="0" sz="1000" spc="-5">
                <a:latin typeface="Times New Roman"/>
                <a:cs typeface="Times New Roman"/>
              </a:rPr>
              <a:t>al</a:t>
            </a:r>
            <a:r>
              <a:rPr dirty="0" sz="1000" spc="-5">
                <a:latin typeface="Times New Roman"/>
                <a:cs typeface="Times New Roman"/>
              </a:rPr>
              <a:t> r</a:t>
            </a:r>
            <a:r>
              <a:rPr dirty="0" sz="1000">
                <a:latin typeface="Times New Roman"/>
                <a:cs typeface="Times New Roman"/>
              </a:rPr>
              <a:t>oo</a:t>
            </a:r>
            <a:r>
              <a:rPr dirty="0" sz="1000" spc="-5">
                <a:latin typeface="Times New Roman"/>
                <a:cs typeface="Times New Roman"/>
              </a:rPr>
              <a:t>t</a:t>
            </a:r>
            <a:r>
              <a:rPr dirty="0" sz="1000" spc="-25">
                <a:latin typeface="Times New Roman"/>
                <a:cs typeface="Times New Roman"/>
              </a:rPr>
              <a:t> </a:t>
            </a:r>
            <a:r>
              <a:rPr dirty="0" sz="1000" spc="-15">
                <a:latin typeface="Times New Roman"/>
                <a:cs typeface="Times New Roman"/>
              </a:rPr>
              <a:t>g</a:t>
            </a:r>
            <a:r>
              <a:rPr dirty="0" sz="1000" spc="-5">
                <a:latin typeface="Times New Roman"/>
                <a:cs typeface="Times New Roman"/>
              </a:rPr>
              <a:t>a</a:t>
            </a:r>
            <a:r>
              <a:rPr dirty="0" sz="1000" spc="-10">
                <a:latin typeface="Times New Roman"/>
                <a:cs typeface="Times New Roman"/>
              </a:rPr>
              <a:t>n</a:t>
            </a:r>
            <a:r>
              <a:rPr dirty="0" sz="1000" spc="-15">
                <a:latin typeface="Times New Roman"/>
                <a:cs typeface="Times New Roman"/>
              </a:rPr>
              <a:t>g</a:t>
            </a:r>
            <a:r>
              <a:rPr dirty="0" sz="1000" spc="-5">
                <a:latin typeface="Times New Roman"/>
                <a:cs typeface="Times New Roman"/>
              </a:rPr>
              <a:t>lion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Times New Roman"/>
                <a:cs typeface="Times New Roman"/>
              </a:rPr>
              <a:t>is</a:t>
            </a:r>
            <a:r>
              <a:rPr dirty="0" sz="1000" spc="-20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Times New Roman"/>
                <a:cs typeface="Times New Roman"/>
              </a:rPr>
              <a:t>s</a:t>
            </a:r>
            <a:r>
              <a:rPr dirty="0" sz="1000" spc="-5">
                <a:latin typeface="Times New Roman"/>
                <a:cs typeface="Times New Roman"/>
              </a:rPr>
              <a:t>e</a:t>
            </a:r>
            <a:r>
              <a:rPr dirty="0" sz="1000" spc="-15">
                <a:latin typeface="Times New Roman"/>
                <a:cs typeface="Times New Roman"/>
              </a:rPr>
              <a:t>n</a:t>
            </a:r>
            <a:r>
              <a:rPr dirty="0" sz="1000" spc="-10">
                <a:latin typeface="Times New Roman"/>
                <a:cs typeface="Times New Roman"/>
              </a:rPr>
              <a:t>s</a:t>
            </a:r>
            <a:r>
              <a:rPr dirty="0" sz="1000" spc="-5">
                <a:latin typeface="Times New Roman"/>
                <a:cs typeface="Times New Roman"/>
              </a:rPr>
              <a:t>ory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3200400"/>
            <a:ext cx="6781800" cy="255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7050" y="110490"/>
            <a:ext cx="3009900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1">
                <a:latin typeface="Times New Roman"/>
                <a:cs typeface="Times New Roman"/>
              </a:rPr>
              <a:t>Sympathetic</a:t>
            </a:r>
          </a:p>
        </p:txBody>
      </p:sp>
      <p:sp>
        <p:nvSpPr>
          <p:cNvPr id="3" name="object 3"/>
          <p:cNvSpPr/>
          <p:nvPr/>
        </p:nvSpPr>
        <p:spPr>
          <a:xfrm>
            <a:off x="3079114" y="756666"/>
            <a:ext cx="2984500" cy="0"/>
          </a:xfrm>
          <a:custGeom>
            <a:avLst/>
            <a:gdLst/>
            <a:ahLst/>
            <a:cxnLst/>
            <a:rect l="l" t="t" r="r" b="b"/>
            <a:pathLst>
              <a:path w="2984500" h="0">
                <a:moveTo>
                  <a:pt x="0" y="0"/>
                </a:moveTo>
                <a:lnTo>
                  <a:pt x="2983991" y="0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95400" y="4267200"/>
            <a:ext cx="50292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21400" y="3644900"/>
            <a:ext cx="1574800" cy="245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3540" y="781050"/>
            <a:ext cx="8220075" cy="2570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784">
              <a:lnSpc>
                <a:spcPct val="100000"/>
              </a:lnSpc>
            </a:pP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Innerv</a:t>
            </a:r>
            <a:r>
              <a:rPr dirty="0" sz="4400" spc="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tion</a:t>
            </a:r>
            <a:r>
              <a:rPr dirty="0" sz="44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Visceral</a:t>
            </a:r>
            <a:r>
              <a:rPr dirty="0" sz="4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Tar</a:t>
            </a:r>
            <a:r>
              <a:rPr dirty="0" sz="4400" spc="5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ets</a:t>
            </a:r>
            <a:endParaRPr sz="4400">
              <a:latin typeface="Times New Roman"/>
              <a:cs typeface="Times New Roman"/>
            </a:endParaRPr>
          </a:p>
          <a:p>
            <a:pPr marL="428625" indent="-243840">
              <a:lnSpc>
                <a:spcPct val="100000"/>
              </a:lnSpc>
              <a:spcBef>
                <a:spcPts val="225"/>
              </a:spcBef>
              <a:buFont typeface="Times New Roman"/>
              <a:buChar char="•"/>
              <a:tabLst>
                <a:tab pos="429259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Short,</a:t>
            </a:r>
            <a:r>
              <a:rPr dirty="0" sz="32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lightly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my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linated</a:t>
            </a:r>
            <a:r>
              <a:rPr dirty="0" sz="3200" spc="-3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pr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li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nic</a:t>
            </a:r>
            <a:r>
              <a:rPr dirty="0" sz="3200" spc="-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ur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1560"/>
              </a:spcBef>
              <a:buFont typeface="Times New Roman"/>
              <a:buChar char="•"/>
              <a:tabLst>
                <a:tab pos="256540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g,</a:t>
            </a:r>
            <a:r>
              <a:rPr dirty="0" sz="3200" spc="-3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my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linated</a:t>
            </a:r>
            <a:r>
              <a:rPr dirty="0" sz="3200" spc="-4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stg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lionic</a:t>
            </a:r>
            <a:r>
              <a:rPr dirty="0" sz="3200" spc="-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ur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Ga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glia</a:t>
            </a:r>
            <a:r>
              <a:rPr dirty="0" sz="32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clo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spinal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0" y="4191000"/>
            <a:ext cx="838200" cy="914400"/>
          </a:xfrm>
          <a:custGeom>
            <a:avLst/>
            <a:gdLst/>
            <a:ahLst/>
            <a:cxnLst/>
            <a:rect l="l" t="t" r="r" b="b"/>
            <a:pathLst>
              <a:path w="838200" h="914400">
                <a:moveTo>
                  <a:pt x="0" y="914400"/>
                </a:moveTo>
                <a:lnTo>
                  <a:pt x="838200" y="914400"/>
                </a:lnTo>
                <a:lnTo>
                  <a:pt x="8382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86000" y="3810000"/>
            <a:ext cx="304800" cy="685800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304800" y="514350"/>
                </a:moveTo>
                <a:lnTo>
                  <a:pt x="0" y="514350"/>
                </a:lnTo>
                <a:lnTo>
                  <a:pt x="152400" y="685800"/>
                </a:lnTo>
                <a:lnTo>
                  <a:pt x="304800" y="514350"/>
                </a:lnTo>
                <a:close/>
              </a:path>
              <a:path w="304800" h="685800">
                <a:moveTo>
                  <a:pt x="228600" y="0"/>
                </a:moveTo>
                <a:lnTo>
                  <a:pt x="76200" y="0"/>
                </a:lnTo>
                <a:lnTo>
                  <a:pt x="76200" y="514350"/>
                </a:lnTo>
                <a:lnTo>
                  <a:pt x="228600" y="514350"/>
                </a:lnTo>
                <a:lnTo>
                  <a:pt x="2286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86000" y="3810000"/>
            <a:ext cx="304800" cy="685800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0" y="514350"/>
                </a:moveTo>
                <a:lnTo>
                  <a:pt x="76200" y="51435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514350"/>
                </a:lnTo>
                <a:lnTo>
                  <a:pt x="304800" y="514350"/>
                </a:lnTo>
                <a:lnTo>
                  <a:pt x="152400" y="685800"/>
                </a:lnTo>
                <a:lnTo>
                  <a:pt x="0" y="5143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86000" y="5562600"/>
            <a:ext cx="304800" cy="762000"/>
          </a:xfrm>
          <a:custGeom>
            <a:avLst/>
            <a:gdLst/>
            <a:ahLst/>
            <a:cxnLst/>
            <a:rect l="l" t="t" r="r" b="b"/>
            <a:pathLst>
              <a:path w="304800" h="762000">
                <a:moveTo>
                  <a:pt x="228600" y="190500"/>
                </a:moveTo>
                <a:lnTo>
                  <a:pt x="76200" y="190500"/>
                </a:lnTo>
                <a:lnTo>
                  <a:pt x="76200" y="762000"/>
                </a:lnTo>
                <a:lnTo>
                  <a:pt x="228600" y="762000"/>
                </a:lnTo>
                <a:lnTo>
                  <a:pt x="228600" y="190500"/>
                </a:lnTo>
                <a:close/>
              </a:path>
              <a:path w="304800" h="762000">
                <a:moveTo>
                  <a:pt x="152400" y="0"/>
                </a:moveTo>
                <a:lnTo>
                  <a:pt x="0" y="190500"/>
                </a:lnTo>
                <a:lnTo>
                  <a:pt x="304800" y="190500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86000" y="5562600"/>
            <a:ext cx="304800" cy="762000"/>
          </a:xfrm>
          <a:custGeom>
            <a:avLst/>
            <a:gdLst/>
            <a:ahLst/>
            <a:cxnLst/>
            <a:rect l="l" t="t" r="r" b="b"/>
            <a:pathLst>
              <a:path w="304800" h="762000">
                <a:moveTo>
                  <a:pt x="0" y="190500"/>
                </a:moveTo>
                <a:lnTo>
                  <a:pt x="152400" y="0"/>
                </a:lnTo>
                <a:lnTo>
                  <a:pt x="304800" y="190500"/>
                </a:lnTo>
                <a:lnTo>
                  <a:pt x="228600" y="190500"/>
                </a:lnTo>
                <a:lnTo>
                  <a:pt x="228600" y="762000"/>
                </a:lnTo>
                <a:lnTo>
                  <a:pt x="76200" y="762000"/>
                </a:lnTo>
                <a:lnTo>
                  <a:pt x="76200" y="190500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43400" y="3657600"/>
            <a:ext cx="304800" cy="914400"/>
          </a:xfrm>
          <a:custGeom>
            <a:avLst/>
            <a:gdLst/>
            <a:ahLst/>
            <a:cxnLst/>
            <a:rect l="l" t="t" r="r" b="b"/>
            <a:pathLst>
              <a:path w="304800" h="914400">
                <a:moveTo>
                  <a:pt x="304800" y="685800"/>
                </a:moveTo>
                <a:lnTo>
                  <a:pt x="0" y="685800"/>
                </a:lnTo>
                <a:lnTo>
                  <a:pt x="152400" y="914400"/>
                </a:lnTo>
                <a:lnTo>
                  <a:pt x="304800" y="685800"/>
                </a:lnTo>
                <a:close/>
              </a:path>
              <a:path w="304800" h="914400">
                <a:moveTo>
                  <a:pt x="228600" y="0"/>
                </a:moveTo>
                <a:lnTo>
                  <a:pt x="76200" y="0"/>
                </a:lnTo>
                <a:lnTo>
                  <a:pt x="76200" y="685800"/>
                </a:lnTo>
                <a:lnTo>
                  <a:pt x="228600" y="6858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43400" y="3657600"/>
            <a:ext cx="304800" cy="914400"/>
          </a:xfrm>
          <a:custGeom>
            <a:avLst/>
            <a:gdLst/>
            <a:ahLst/>
            <a:cxnLst/>
            <a:rect l="l" t="t" r="r" b="b"/>
            <a:pathLst>
              <a:path w="304800" h="914400">
                <a:moveTo>
                  <a:pt x="0" y="685800"/>
                </a:moveTo>
                <a:lnTo>
                  <a:pt x="76200" y="6858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685800"/>
                </a:lnTo>
                <a:lnTo>
                  <a:pt x="304800" y="685800"/>
                </a:lnTo>
                <a:lnTo>
                  <a:pt x="152400" y="914400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47800" y="3657600"/>
            <a:ext cx="609600" cy="2667000"/>
          </a:xfrm>
          <a:custGeom>
            <a:avLst/>
            <a:gdLst/>
            <a:ahLst/>
            <a:cxnLst/>
            <a:rect l="l" t="t" r="r" b="b"/>
            <a:pathLst>
              <a:path w="609600" h="2667000">
                <a:moveTo>
                  <a:pt x="0" y="1333500"/>
                </a:moveTo>
                <a:lnTo>
                  <a:pt x="451" y="1260334"/>
                </a:lnTo>
                <a:lnTo>
                  <a:pt x="1789" y="1188200"/>
                </a:lnTo>
                <a:lnTo>
                  <a:pt x="3990" y="1117199"/>
                </a:lnTo>
                <a:lnTo>
                  <a:pt x="7032" y="1047432"/>
                </a:lnTo>
                <a:lnTo>
                  <a:pt x="10892" y="979002"/>
                </a:lnTo>
                <a:lnTo>
                  <a:pt x="15544" y="912010"/>
                </a:lnTo>
                <a:lnTo>
                  <a:pt x="20968" y="846558"/>
                </a:lnTo>
                <a:lnTo>
                  <a:pt x="27138" y="782747"/>
                </a:lnTo>
                <a:lnTo>
                  <a:pt x="34032" y="720679"/>
                </a:lnTo>
                <a:lnTo>
                  <a:pt x="41627" y="660456"/>
                </a:lnTo>
                <a:lnTo>
                  <a:pt x="49900" y="602179"/>
                </a:lnTo>
                <a:lnTo>
                  <a:pt x="58826" y="545951"/>
                </a:lnTo>
                <a:lnTo>
                  <a:pt x="68383" y="491873"/>
                </a:lnTo>
                <a:lnTo>
                  <a:pt x="78548" y="440046"/>
                </a:lnTo>
                <a:lnTo>
                  <a:pt x="89296" y="390572"/>
                </a:lnTo>
                <a:lnTo>
                  <a:pt x="100606" y="343553"/>
                </a:lnTo>
                <a:lnTo>
                  <a:pt x="112453" y="299091"/>
                </a:lnTo>
                <a:lnTo>
                  <a:pt x="124815" y="257287"/>
                </a:lnTo>
                <a:lnTo>
                  <a:pt x="137668" y="218243"/>
                </a:lnTo>
                <a:lnTo>
                  <a:pt x="150988" y="182061"/>
                </a:lnTo>
                <a:lnTo>
                  <a:pt x="178940" y="118688"/>
                </a:lnTo>
                <a:lnTo>
                  <a:pt x="208483" y="67982"/>
                </a:lnTo>
                <a:lnTo>
                  <a:pt x="239431" y="30756"/>
                </a:lnTo>
                <a:lnTo>
                  <a:pt x="271599" y="7824"/>
                </a:lnTo>
                <a:lnTo>
                  <a:pt x="304800" y="0"/>
                </a:lnTo>
                <a:lnTo>
                  <a:pt x="321517" y="1973"/>
                </a:lnTo>
                <a:lnTo>
                  <a:pt x="338000" y="7824"/>
                </a:lnTo>
                <a:lnTo>
                  <a:pt x="370168" y="30756"/>
                </a:lnTo>
                <a:lnTo>
                  <a:pt x="401116" y="67982"/>
                </a:lnTo>
                <a:lnTo>
                  <a:pt x="430659" y="118688"/>
                </a:lnTo>
                <a:lnTo>
                  <a:pt x="458611" y="182061"/>
                </a:lnTo>
                <a:lnTo>
                  <a:pt x="471931" y="218243"/>
                </a:lnTo>
                <a:lnTo>
                  <a:pt x="484784" y="257287"/>
                </a:lnTo>
                <a:lnTo>
                  <a:pt x="497146" y="299091"/>
                </a:lnTo>
                <a:lnTo>
                  <a:pt x="508993" y="343553"/>
                </a:lnTo>
                <a:lnTo>
                  <a:pt x="520303" y="390572"/>
                </a:lnTo>
                <a:lnTo>
                  <a:pt x="531051" y="440046"/>
                </a:lnTo>
                <a:lnTo>
                  <a:pt x="541216" y="491873"/>
                </a:lnTo>
                <a:lnTo>
                  <a:pt x="550773" y="545951"/>
                </a:lnTo>
                <a:lnTo>
                  <a:pt x="559699" y="602179"/>
                </a:lnTo>
                <a:lnTo>
                  <a:pt x="567972" y="660456"/>
                </a:lnTo>
                <a:lnTo>
                  <a:pt x="575567" y="720679"/>
                </a:lnTo>
                <a:lnTo>
                  <a:pt x="582461" y="782747"/>
                </a:lnTo>
                <a:lnTo>
                  <a:pt x="588631" y="846558"/>
                </a:lnTo>
                <a:lnTo>
                  <a:pt x="594055" y="912010"/>
                </a:lnTo>
                <a:lnTo>
                  <a:pt x="598707" y="979002"/>
                </a:lnTo>
                <a:lnTo>
                  <a:pt x="602567" y="1047432"/>
                </a:lnTo>
                <a:lnTo>
                  <a:pt x="605609" y="1117199"/>
                </a:lnTo>
                <a:lnTo>
                  <a:pt x="607810" y="1188200"/>
                </a:lnTo>
                <a:lnTo>
                  <a:pt x="609148" y="1260334"/>
                </a:lnTo>
                <a:lnTo>
                  <a:pt x="609600" y="1333500"/>
                </a:lnTo>
                <a:lnTo>
                  <a:pt x="609148" y="1406665"/>
                </a:lnTo>
                <a:lnTo>
                  <a:pt x="607810" y="1478799"/>
                </a:lnTo>
                <a:lnTo>
                  <a:pt x="605609" y="1549800"/>
                </a:lnTo>
                <a:lnTo>
                  <a:pt x="602567" y="1619567"/>
                </a:lnTo>
                <a:lnTo>
                  <a:pt x="598707" y="1687997"/>
                </a:lnTo>
                <a:lnTo>
                  <a:pt x="594055" y="1754989"/>
                </a:lnTo>
                <a:lnTo>
                  <a:pt x="588631" y="1820441"/>
                </a:lnTo>
                <a:lnTo>
                  <a:pt x="582461" y="1884252"/>
                </a:lnTo>
                <a:lnTo>
                  <a:pt x="575567" y="1946320"/>
                </a:lnTo>
                <a:lnTo>
                  <a:pt x="567972" y="2006543"/>
                </a:lnTo>
                <a:lnTo>
                  <a:pt x="559699" y="2064820"/>
                </a:lnTo>
                <a:lnTo>
                  <a:pt x="550773" y="2121048"/>
                </a:lnTo>
                <a:lnTo>
                  <a:pt x="541216" y="2175126"/>
                </a:lnTo>
                <a:lnTo>
                  <a:pt x="531051" y="2226953"/>
                </a:lnTo>
                <a:lnTo>
                  <a:pt x="520303" y="2276427"/>
                </a:lnTo>
                <a:lnTo>
                  <a:pt x="508993" y="2323446"/>
                </a:lnTo>
                <a:lnTo>
                  <a:pt x="497146" y="2367908"/>
                </a:lnTo>
                <a:lnTo>
                  <a:pt x="484784" y="2409712"/>
                </a:lnTo>
                <a:lnTo>
                  <a:pt x="471931" y="2448756"/>
                </a:lnTo>
                <a:lnTo>
                  <a:pt x="458611" y="2484938"/>
                </a:lnTo>
                <a:lnTo>
                  <a:pt x="430659" y="2548311"/>
                </a:lnTo>
                <a:lnTo>
                  <a:pt x="401116" y="2599017"/>
                </a:lnTo>
                <a:lnTo>
                  <a:pt x="370168" y="2636243"/>
                </a:lnTo>
                <a:lnTo>
                  <a:pt x="338000" y="2659175"/>
                </a:lnTo>
                <a:lnTo>
                  <a:pt x="304800" y="2667000"/>
                </a:lnTo>
                <a:lnTo>
                  <a:pt x="288082" y="2665026"/>
                </a:lnTo>
                <a:lnTo>
                  <a:pt x="271599" y="2659175"/>
                </a:lnTo>
                <a:lnTo>
                  <a:pt x="239431" y="2636243"/>
                </a:lnTo>
                <a:lnTo>
                  <a:pt x="208483" y="2599017"/>
                </a:lnTo>
                <a:lnTo>
                  <a:pt x="178940" y="2548311"/>
                </a:lnTo>
                <a:lnTo>
                  <a:pt x="150988" y="2484938"/>
                </a:lnTo>
                <a:lnTo>
                  <a:pt x="137668" y="2448756"/>
                </a:lnTo>
                <a:lnTo>
                  <a:pt x="124815" y="2409712"/>
                </a:lnTo>
                <a:lnTo>
                  <a:pt x="112453" y="2367908"/>
                </a:lnTo>
                <a:lnTo>
                  <a:pt x="100606" y="2323446"/>
                </a:lnTo>
                <a:lnTo>
                  <a:pt x="89296" y="2276427"/>
                </a:lnTo>
                <a:lnTo>
                  <a:pt x="78548" y="2226953"/>
                </a:lnTo>
                <a:lnTo>
                  <a:pt x="68383" y="2175126"/>
                </a:lnTo>
                <a:lnTo>
                  <a:pt x="58826" y="2121048"/>
                </a:lnTo>
                <a:lnTo>
                  <a:pt x="49900" y="2064820"/>
                </a:lnTo>
                <a:lnTo>
                  <a:pt x="41627" y="2006543"/>
                </a:lnTo>
                <a:lnTo>
                  <a:pt x="34032" y="1946320"/>
                </a:lnTo>
                <a:lnTo>
                  <a:pt x="27138" y="1884252"/>
                </a:lnTo>
                <a:lnTo>
                  <a:pt x="20968" y="1820441"/>
                </a:lnTo>
                <a:lnTo>
                  <a:pt x="15544" y="1754989"/>
                </a:lnTo>
                <a:lnTo>
                  <a:pt x="10892" y="1687997"/>
                </a:lnTo>
                <a:lnTo>
                  <a:pt x="7032" y="1619567"/>
                </a:lnTo>
                <a:lnTo>
                  <a:pt x="3990" y="1549800"/>
                </a:lnTo>
                <a:lnTo>
                  <a:pt x="1789" y="1478799"/>
                </a:lnTo>
                <a:lnTo>
                  <a:pt x="451" y="1406665"/>
                </a:lnTo>
                <a:lnTo>
                  <a:pt x="0" y="1333500"/>
                </a:lnTo>
                <a:close/>
              </a:path>
            </a:pathLst>
          </a:custGeom>
          <a:ln w="3810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37894" y="5901435"/>
            <a:ext cx="953135" cy="986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Spina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9745" y="110490"/>
            <a:ext cx="4065270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1">
                <a:latin typeface="Times New Roman"/>
                <a:cs typeface="Times New Roman"/>
              </a:rPr>
              <a:t>Parasympath</a:t>
            </a:r>
            <a:r>
              <a:rPr dirty="0" spc="-15" b="1">
                <a:latin typeface="Times New Roman"/>
                <a:cs typeface="Times New Roman"/>
              </a:rPr>
              <a:t>e</a:t>
            </a:r>
            <a:r>
              <a:rPr dirty="0" b="1">
                <a:latin typeface="Times New Roman"/>
                <a:cs typeface="Times New Roman"/>
              </a:rPr>
              <a:t>tic</a:t>
            </a:r>
          </a:p>
        </p:txBody>
      </p:sp>
      <p:sp>
        <p:nvSpPr>
          <p:cNvPr id="3" name="object 3"/>
          <p:cNvSpPr/>
          <p:nvPr/>
        </p:nvSpPr>
        <p:spPr>
          <a:xfrm>
            <a:off x="2551810" y="756666"/>
            <a:ext cx="4038600" cy="0"/>
          </a:xfrm>
          <a:custGeom>
            <a:avLst/>
            <a:gdLst/>
            <a:ahLst/>
            <a:cxnLst/>
            <a:rect l="l" t="t" r="r" b="b"/>
            <a:pathLst>
              <a:path w="4038600" h="0">
                <a:moveTo>
                  <a:pt x="0" y="0"/>
                </a:moveTo>
                <a:lnTo>
                  <a:pt x="4038600" y="0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4540" y="781050"/>
            <a:ext cx="7567295" cy="2799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785">
              <a:lnSpc>
                <a:spcPct val="100000"/>
              </a:lnSpc>
            </a:pP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Innerv</a:t>
            </a:r>
            <a:r>
              <a:rPr dirty="0" sz="4400" spc="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tion</a:t>
            </a:r>
            <a:r>
              <a:rPr dirty="0" sz="44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Visceral</a:t>
            </a:r>
            <a:r>
              <a:rPr dirty="0" sz="44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Tar</a:t>
            </a:r>
            <a:r>
              <a:rPr dirty="0" sz="4400" spc="5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4400" b="1">
                <a:solidFill>
                  <a:srgbClr val="FFFF00"/>
                </a:solidFill>
                <a:latin typeface="Times New Roman"/>
                <a:cs typeface="Times New Roman"/>
              </a:rPr>
              <a:t>ets</a:t>
            </a:r>
            <a:endParaRPr sz="4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30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lia</a:t>
            </a:r>
            <a:r>
              <a:rPr dirty="0" sz="3200" spc="-4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cl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se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tar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et</a:t>
            </a:r>
            <a:r>
              <a:rPr dirty="0" sz="32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Pre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glionic</a:t>
            </a:r>
            <a:r>
              <a:rPr dirty="0" sz="3200" spc="-4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 spc="-6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Post</a:t>
            </a:r>
            <a:r>
              <a:rPr dirty="0" sz="32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lionic</a:t>
            </a:r>
            <a:r>
              <a:rPr dirty="0" sz="32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 spc="-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dirty="0" sz="32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6776" y="4521200"/>
            <a:ext cx="4000500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64200" y="3721100"/>
            <a:ext cx="1574800" cy="245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1000" y="45720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762000"/>
                </a:moveTo>
                <a:lnTo>
                  <a:pt x="762000" y="762000"/>
                </a:lnTo>
                <a:lnTo>
                  <a:pt x="762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19400" y="5029200"/>
            <a:ext cx="304800" cy="990600"/>
          </a:xfrm>
          <a:custGeom>
            <a:avLst/>
            <a:gdLst/>
            <a:ahLst/>
            <a:cxnLst/>
            <a:rect l="l" t="t" r="r" b="b"/>
            <a:pathLst>
              <a:path w="304800" h="990600">
                <a:moveTo>
                  <a:pt x="228600" y="247650"/>
                </a:moveTo>
                <a:lnTo>
                  <a:pt x="76200" y="247650"/>
                </a:lnTo>
                <a:lnTo>
                  <a:pt x="76200" y="990600"/>
                </a:lnTo>
                <a:lnTo>
                  <a:pt x="228600" y="990600"/>
                </a:lnTo>
                <a:lnTo>
                  <a:pt x="228600" y="247650"/>
                </a:lnTo>
                <a:close/>
              </a:path>
              <a:path w="304800" h="990600">
                <a:moveTo>
                  <a:pt x="152400" y="0"/>
                </a:moveTo>
                <a:lnTo>
                  <a:pt x="0" y="247650"/>
                </a:lnTo>
                <a:lnTo>
                  <a:pt x="304800" y="247650"/>
                </a:lnTo>
                <a:lnTo>
                  <a:pt x="1524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19400" y="5029200"/>
            <a:ext cx="304800" cy="990600"/>
          </a:xfrm>
          <a:custGeom>
            <a:avLst/>
            <a:gdLst/>
            <a:ahLst/>
            <a:cxnLst/>
            <a:rect l="l" t="t" r="r" b="b"/>
            <a:pathLst>
              <a:path w="304800" h="990600">
                <a:moveTo>
                  <a:pt x="0" y="247650"/>
                </a:moveTo>
                <a:lnTo>
                  <a:pt x="152400" y="0"/>
                </a:lnTo>
                <a:lnTo>
                  <a:pt x="304800" y="247650"/>
                </a:lnTo>
                <a:lnTo>
                  <a:pt x="228600" y="247650"/>
                </a:lnTo>
                <a:lnTo>
                  <a:pt x="228600" y="990600"/>
                </a:lnTo>
                <a:lnTo>
                  <a:pt x="76200" y="990600"/>
                </a:lnTo>
                <a:lnTo>
                  <a:pt x="76200" y="247650"/>
                </a:lnTo>
                <a:lnTo>
                  <a:pt x="0" y="2476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29200" y="4953000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114300" y="266700"/>
                </a:moveTo>
                <a:lnTo>
                  <a:pt x="38100" y="266700"/>
                </a:lnTo>
                <a:lnTo>
                  <a:pt x="38100" y="1066800"/>
                </a:lnTo>
                <a:lnTo>
                  <a:pt x="114300" y="1066800"/>
                </a:lnTo>
                <a:lnTo>
                  <a:pt x="114300" y="266700"/>
                </a:lnTo>
                <a:close/>
              </a:path>
              <a:path w="152400" h="1066800">
                <a:moveTo>
                  <a:pt x="76200" y="0"/>
                </a:moveTo>
                <a:lnTo>
                  <a:pt x="0" y="266700"/>
                </a:lnTo>
                <a:lnTo>
                  <a:pt x="152400" y="266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29200" y="4953000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0" y="266700"/>
                </a:moveTo>
                <a:lnTo>
                  <a:pt x="76200" y="0"/>
                </a:lnTo>
                <a:lnTo>
                  <a:pt x="152400" y="266700"/>
                </a:lnTo>
                <a:lnTo>
                  <a:pt x="114300" y="266700"/>
                </a:lnTo>
                <a:lnTo>
                  <a:pt x="114300" y="1066800"/>
                </a:lnTo>
                <a:lnTo>
                  <a:pt x="38100" y="1066800"/>
                </a:lnTo>
                <a:lnTo>
                  <a:pt x="38100" y="266700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15000" y="3505200"/>
            <a:ext cx="1676400" cy="3048000"/>
          </a:xfrm>
          <a:custGeom>
            <a:avLst/>
            <a:gdLst/>
            <a:ahLst/>
            <a:cxnLst/>
            <a:rect l="l" t="t" r="r" b="b"/>
            <a:pathLst>
              <a:path w="1676400" h="3048000">
                <a:moveTo>
                  <a:pt x="0" y="1524000"/>
                </a:moveTo>
                <a:lnTo>
                  <a:pt x="665" y="1462709"/>
                </a:lnTo>
                <a:lnTo>
                  <a:pt x="2645" y="1402032"/>
                </a:lnTo>
                <a:lnTo>
                  <a:pt x="5915" y="1342015"/>
                </a:lnTo>
                <a:lnTo>
                  <a:pt x="10448" y="1282702"/>
                </a:lnTo>
                <a:lnTo>
                  <a:pt x="16222" y="1224141"/>
                </a:lnTo>
                <a:lnTo>
                  <a:pt x="23209" y="1166375"/>
                </a:lnTo>
                <a:lnTo>
                  <a:pt x="31386" y="1109451"/>
                </a:lnTo>
                <a:lnTo>
                  <a:pt x="40727" y="1053415"/>
                </a:lnTo>
                <a:lnTo>
                  <a:pt x="51207" y="998311"/>
                </a:lnTo>
                <a:lnTo>
                  <a:pt x="62801" y="944185"/>
                </a:lnTo>
                <a:lnTo>
                  <a:pt x="75484" y="891084"/>
                </a:lnTo>
                <a:lnTo>
                  <a:pt x="89232" y="839051"/>
                </a:lnTo>
                <a:lnTo>
                  <a:pt x="104018" y="788134"/>
                </a:lnTo>
                <a:lnTo>
                  <a:pt x="119819" y="738377"/>
                </a:lnTo>
                <a:lnTo>
                  <a:pt x="136608" y="689826"/>
                </a:lnTo>
                <a:lnTo>
                  <a:pt x="154361" y="642527"/>
                </a:lnTo>
                <a:lnTo>
                  <a:pt x="173053" y="596525"/>
                </a:lnTo>
                <a:lnTo>
                  <a:pt x="192659" y="551865"/>
                </a:lnTo>
                <a:lnTo>
                  <a:pt x="213153" y="508593"/>
                </a:lnTo>
                <a:lnTo>
                  <a:pt x="234511" y="466756"/>
                </a:lnTo>
                <a:lnTo>
                  <a:pt x="256708" y="426397"/>
                </a:lnTo>
                <a:lnTo>
                  <a:pt x="279719" y="387563"/>
                </a:lnTo>
                <a:lnTo>
                  <a:pt x="303518" y="350300"/>
                </a:lnTo>
                <a:lnTo>
                  <a:pt x="328080" y="314652"/>
                </a:lnTo>
                <a:lnTo>
                  <a:pt x="353381" y="280666"/>
                </a:lnTo>
                <a:lnTo>
                  <a:pt x="379396" y="248387"/>
                </a:lnTo>
                <a:lnTo>
                  <a:pt x="406099" y="217860"/>
                </a:lnTo>
                <a:lnTo>
                  <a:pt x="433465" y="189132"/>
                </a:lnTo>
                <a:lnTo>
                  <a:pt x="461470" y="162246"/>
                </a:lnTo>
                <a:lnTo>
                  <a:pt x="519294" y="114189"/>
                </a:lnTo>
                <a:lnTo>
                  <a:pt x="579371" y="74052"/>
                </a:lnTo>
                <a:lnTo>
                  <a:pt x="641500" y="42201"/>
                </a:lnTo>
                <a:lnTo>
                  <a:pt x="705482" y="18998"/>
                </a:lnTo>
                <a:lnTo>
                  <a:pt x="771115" y="4810"/>
                </a:lnTo>
                <a:lnTo>
                  <a:pt x="838200" y="0"/>
                </a:lnTo>
                <a:lnTo>
                  <a:pt x="871911" y="1210"/>
                </a:lnTo>
                <a:lnTo>
                  <a:pt x="905284" y="4810"/>
                </a:lnTo>
                <a:lnTo>
                  <a:pt x="970917" y="18998"/>
                </a:lnTo>
                <a:lnTo>
                  <a:pt x="1034899" y="42201"/>
                </a:lnTo>
                <a:lnTo>
                  <a:pt x="1097028" y="74052"/>
                </a:lnTo>
                <a:lnTo>
                  <a:pt x="1157105" y="114189"/>
                </a:lnTo>
                <a:lnTo>
                  <a:pt x="1214929" y="162246"/>
                </a:lnTo>
                <a:lnTo>
                  <a:pt x="1242934" y="189132"/>
                </a:lnTo>
                <a:lnTo>
                  <a:pt x="1270300" y="217860"/>
                </a:lnTo>
                <a:lnTo>
                  <a:pt x="1297003" y="248387"/>
                </a:lnTo>
                <a:lnTo>
                  <a:pt x="1323018" y="280666"/>
                </a:lnTo>
                <a:lnTo>
                  <a:pt x="1348319" y="314652"/>
                </a:lnTo>
                <a:lnTo>
                  <a:pt x="1372881" y="350300"/>
                </a:lnTo>
                <a:lnTo>
                  <a:pt x="1396680" y="387563"/>
                </a:lnTo>
                <a:lnTo>
                  <a:pt x="1419691" y="426397"/>
                </a:lnTo>
                <a:lnTo>
                  <a:pt x="1441888" y="466756"/>
                </a:lnTo>
                <a:lnTo>
                  <a:pt x="1463246" y="508593"/>
                </a:lnTo>
                <a:lnTo>
                  <a:pt x="1483740" y="551865"/>
                </a:lnTo>
                <a:lnTo>
                  <a:pt x="1503346" y="596525"/>
                </a:lnTo>
                <a:lnTo>
                  <a:pt x="1522038" y="642527"/>
                </a:lnTo>
                <a:lnTo>
                  <a:pt x="1539791" y="689826"/>
                </a:lnTo>
                <a:lnTo>
                  <a:pt x="1556580" y="738377"/>
                </a:lnTo>
                <a:lnTo>
                  <a:pt x="1572381" y="788134"/>
                </a:lnTo>
                <a:lnTo>
                  <a:pt x="1587167" y="839051"/>
                </a:lnTo>
                <a:lnTo>
                  <a:pt x="1600915" y="891084"/>
                </a:lnTo>
                <a:lnTo>
                  <a:pt x="1613598" y="944185"/>
                </a:lnTo>
                <a:lnTo>
                  <a:pt x="1625192" y="998311"/>
                </a:lnTo>
                <a:lnTo>
                  <a:pt x="1635672" y="1053415"/>
                </a:lnTo>
                <a:lnTo>
                  <a:pt x="1645013" y="1109451"/>
                </a:lnTo>
                <a:lnTo>
                  <a:pt x="1653190" y="1166375"/>
                </a:lnTo>
                <a:lnTo>
                  <a:pt x="1660177" y="1224141"/>
                </a:lnTo>
                <a:lnTo>
                  <a:pt x="1665951" y="1282702"/>
                </a:lnTo>
                <a:lnTo>
                  <a:pt x="1670484" y="1342015"/>
                </a:lnTo>
                <a:lnTo>
                  <a:pt x="1673754" y="1402032"/>
                </a:lnTo>
                <a:lnTo>
                  <a:pt x="1675734" y="1462709"/>
                </a:lnTo>
                <a:lnTo>
                  <a:pt x="1676400" y="1524000"/>
                </a:lnTo>
                <a:lnTo>
                  <a:pt x="1675734" y="1585294"/>
                </a:lnTo>
                <a:lnTo>
                  <a:pt x="1673754" y="1645974"/>
                </a:lnTo>
                <a:lnTo>
                  <a:pt x="1670484" y="1705994"/>
                </a:lnTo>
                <a:lnTo>
                  <a:pt x="1665951" y="1765309"/>
                </a:lnTo>
                <a:lnTo>
                  <a:pt x="1660177" y="1823873"/>
                </a:lnTo>
                <a:lnTo>
                  <a:pt x="1653190" y="1881640"/>
                </a:lnTo>
                <a:lnTo>
                  <a:pt x="1645013" y="1938565"/>
                </a:lnTo>
                <a:lnTo>
                  <a:pt x="1635672" y="1994603"/>
                </a:lnTo>
                <a:lnTo>
                  <a:pt x="1625192" y="2049708"/>
                </a:lnTo>
                <a:lnTo>
                  <a:pt x="1613598" y="2103835"/>
                </a:lnTo>
                <a:lnTo>
                  <a:pt x="1600915" y="2156937"/>
                </a:lnTo>
                <a:lnTo>
                  <a:pt x="1587167" y="2208970"/>
                </a:lnTo>
                <a:lnTo>
                  <a:pt x="1572381" y="2259887"/>
                </a:lnTo>
                <a:lnTo>
                  <a:pt x="1556580" y="2309644"/>
                </a:lnTo>
                <a:lnTo>
                  <a:pt x="1539791" y="2358195"/>
                </a:lnTo>
                <a:lnTo>
                  <a:pt x="1522038" y="2405494"/>
                </a:lnTo>
                <a:lnTo>
                  <a:pt x="1503346" y="2451496"/>
                </a:lnTo>
                <a:lnTo>
                  <a:pt x="1483740" y="2496155"/>
                </a:lnTo>
                <a:lnTo>
                  <a:pt x="1463246" y="2539426"/>
                </a:lnTo>
                <a:lnTo>
                  <a:pt x="1441888" y="2581263"/>
                </a:lnTo>
                <a:lnTo>
                  <a:pt x="1419691" y="2621620"/>
                </a:lnTo>
                <a:lnTo>
                  <a:pt x="1396680" y="2660453"/>
                </a:lnTo>
                <a:lnTo>
                  <a:pt x="1372881" y="2697716"/>
                </a:lnTo>
                <a:lnTo>
                  <a:pt x="1348319" y="2733362"/>
                </a:lnTo>
                <a:lnTo>
                  <a:pt x="1323018" y="2767347"/>
                </a:lnTo>
                <a:lnTo>
                  <a:pt x="1297003" y="2799625"/>
                </a:lnTo>
                <a:lnTo>
                  <a:pt x="1270300" y="2830150"/>
                </a:lnTo>
                <a:lnTo>
                  <a:pt x="1242934" y="2858878"/>
                </a:lnTo>
                <a:lnTo>
                  <a:pt x="1214929" y="2885762"/>
                </a:lnTo>
                <a:lnTo>
                  <a:pt x="1157105" y="2933817"/>
                </a:lnTo>
                <a:lnTo>
                  <a:pt x="1097028" y="2973951"/>
                </a:lnTo>
                <a:lnTo>
                  <a:pt x="1034899" y="3005801"/>
                </a:lnTo>
                <a:lnTo>
                  <a:pt x="970917" y="3029002"/>
                </a:lnTo>
                <a:lnTo>
                  <a:pt x="905284" y="3043189"/>
                </a:lnTo>
                <a:lnTo>
                  <a:pt x="838200" y="3048000"/>
                </a:lnTo>
                <a:lnTo>
                  <a:pt x="804488" y="3046789"/>
                </a:lnTo>
                <a:lnTo>
                  <a:pt x="771115" y="3043189"/>
                </a:lnTo>
                <a:lnTo>
                  <a:pt x="705482" y="3029002"/>
                </a:lnTo>
                <a:lnTo>
                  <a:pt x="641500" y="3005801"/>
                </a:lnTo>
                <a:lnTo>
                  <a:pt x="579371" y="2973951"/>
                </a:lnTo>
                <a:lnTo>
                  <a:pt x="519294" y="2933817"/>
                </a:lnTo>
                <a:lnTo>
                  <a:pt x="461470" y="2885762"/>
                </a:lnTo>
                <a:lnTo>
                  <a:pt x="433465" y="2858878"/>
                </a:lnTo>
                <a:lnTo>
                  <a:pt x="406099" y="2830150"/>
                </a:lnTo>
                <a:lnTo>
                  <a:pt x="379396" y="2799625"/>
                </a:lnTo>
                <a:lnTo>
                  <a:pt x="353381" y="2767347"/>
                </a:lnTo>
                <a:lnTo>
                  <a:pt x="328080" y="2733362"/>
                </a:lnTo>
                <a:lnTo>
                  <a:pt x="303518" y="2697716"/>
                </a:lnTo>
                <a:lnTo>
                  <a:pt x="279719" y="2660453"/>
                </a:lnTo>
                <a:lnTo>
                  <a:pt x="256708" y="2621620"/>
                </a:lnTo>
                <a:lnTo>
                  <a:pt x="234511" y="2581263"/>
                </a:lnTo>
                <a:lnTo>
                  <a:pt x="213153" y="2539426"/>
                </a:lnTo>
                <a:lnTo>
                  <a:pt x="192659" y="2496155"/>
                </a:lnTo>
                <a:lnTo>
                  <a:pt x="173053" y="2451496"/>
                </a:lnTo>
                <a:lnTo>
                  <a:pt x="154361" y="2405494"/>
                </a:lnTo>
                <a:lnTo>
                  <a:pt x="136608" y="2358195"/>
                </a:lnTo>
                <a:lnTo>
                  <a:pt x="119819" y="2309644"/>
                </a:lnTo>
                <a:lnTo>
                  <a:pt x="104018" y="2259887"/>
                </a:lnTo>
                <a:lnTo>
                  <a:pt x="89232" y="2208970"/>
                </a:lnTo>
                <a:lnTo>
                  <a:pt x="75484" y="2156937"/>
                </a:lnTo>
                <a:lnTo>
                  <a:pt x="62801" y="2103835"/>
                </a:lnTo>
                <a:lnTo>
                  <a:pt x="51207" y="2049708"/>
                </a:lnTo>
                <a:lnTo>
                  <a:pt x="40727" y="1994603"/>
                </a:lnTo>
                <a:lnTo>
                  <a:pt x="31386" y="1938565"/>
                </a:lnTo>
                <a:lnTo>
                  <a:pt x="23209" y="1881640"/>
                </a:lnTo>
                <a:lnTo>
                  <a:pt x="16222" y="1823873"/>
                </a:lnTo>
                <a:lnTo>
                  <a:pt x="10448" y="1765309"/>
                </a:lnTo>
                <a:lnTo>
                  <a:pt x="5915" y="1705994"/>
                </a:lnTo>
                <a:lnTo>
                  <a:pt x="2645" y="1645974"/>
                </a:lnTo>
                <a:lnTo>
                  <a:pt x="665" y="1585294"/>
                </a:lnTo>
                <a:lnTo>
                  <a:pt x="0" y="1524000"/>
                </a:lnTo>
                <a:close/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0" y="3048000"/>
            <a:ext cx="0" cy="1524000"/>
          </a:xfrm>
          <a:custGeom>
            <a:avLst/>
            <a:gdLst/>
            <a:ahLst/>
            <a:cxnLst/>
            <a:rect l="l" t="t" r="r" b="b"/>
            <a:pathLst>
              <a:path w="0"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0"/>
            <a:ext cx="71628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43000" y="0"/>
            <a:ext cx="7162800" cy="1016000"/>
          </a:xfrm>
          <a:prstGeom prst="rect">
            <a:avLst/>
          </a:prstGeom>
          <a:ln w="9525">
            <a:solidFill>
              <a:srgbClr val="660066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algn="ctr" marL="99695">
              <a:lnSpc>
                <a:spcPct val="100000"/>
              </a:lnSpc>
              <a:spcBef>
                <a:spcPts val="615"/>
              </a:spcBef>
            </a:pP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SYM</a:t>
            </a:r>
            <a:r>
              <a:rPr dirty="0" sz="2800" spc="-210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2800" spc="-21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TIC</a:t>
            </a:r>
            <a:r>
              <a:rPr dirty="0" sz="28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28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1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ARASYM</a:t>
            </a:r>
            <a:r>
              <a:rPr dirty="0" sz="2800" spc="-220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2800" spc="-21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THETIC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  <a:tabLst>
                <a:tab pos="3446779" algn="l"/>
              </a:tabLst>
            </a:pP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800" spc="-2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11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8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SYST</a:t>
            </a:r>
            <a:r>
              <a:rPr dirty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2800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RIGIN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9400" y="1295400"/>
            <a:ext cx="38100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40151" y="6465011"/>
            <a:ext cx="1976755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dirty="0" sz="2000" spc="-10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ue=</a:t>
            </a:r>
            <a:r>
              <a:rPr dirty="0" sz="20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Para</a:t>
            </a: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symp;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2154" y="6465011"/>
            <a:ext cx="1106805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Red</a:t>
            </a:r>
            <a:r>
              <a:rPr dirty="0" sz="20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symp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981198"/>
            <a:ext cx="7620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8035" y="672845"/>
            <a:ext cx="2984500" cy="0"/>
          </a:xfrm>
          <a:custGeom>
            <a:avLst/>
            <a:gdLst/>
            <a:ahLst/>
            <a:cxnLst/>
            <a:rect l="l" t="t" r="r" b="b"/>
            <a:pathLst>
              <a:path w="2984500" h="0">
                <a:moveTo>
                  <a:pt x="0" y="0"/>
                </a:moveTo>
                <a:lnTo>
                  <a:pt x="2983991" y="0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45589" y="26415"/>
            <a:ext cx="5053965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1">
                <a:latin typeface="Times New Roman"/>
                <a:cs typeface="Times New Roman"/>
              </a:rPr>
              <a:t>Symp</a:t>
            </a:r>
            <a:r>
              <a:rPr dirty="0" spc="5" b="1">
                <a:latin typeface="Times New Roman"/>
                <a:cs typeface="Times New Roman"/>
              </a:rPr>
              <a:t>a</a:t>
            </a:r>
            <a:r>
              <a:rPr dirty="0" b="1">
                <a:latin typeface="Times New Roman"/>
                <a:cs typeface="Times New Roman"/>
              </a:rPr>
              <a:t>thetic</a:t>
            </a:r>
            <a:r>
              <a:rPr dirty="0" spc="-4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-</a:t>
            </a:r>
            <a:r>
              <a:rPr dirty="0" spc="-15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Origin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540" y="870965"/>
            <a:ext cx="7426325" cy="157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 spc="-2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umbar</a:t>
            </a:r>
            <a:r>
              <a:rPr dirty="0" sz="3200" spc="-6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lat</a:t>
            </a:r>
            <a:r>
              <a:rPr dirty="0" sz="3200" spc="10" b="1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3200" spc="10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l</a:t>
            </a:r>
            <a:r>
              <a:rPr dirty="0" sz="3200" spc="-2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ho</a:t>
            </a:r>
            <a:r>
              <a:rPr dirty="0" sz="3200" spc="5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ns</a:t>
            </a:r>
            <a:r>
              <a:rPr dirty="0" sz="3200" spc="-2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of</a:t>
            </a:r>
            <a:r>
              <a:rPr dirty="0" sz="3200" spc="1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the</a:t>
            </a:r>
            <a:r>
              <a:rPr dirty="0" sz="3200" spc="-1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spinal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 s</a:t>
            </a:r>
            <a:r>
              <a:rPr dirty="0" sz="3200" spc="5" b="1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gm</a:t>
            </a:r>
            <a:r>
              <a:rPr dirty="0" sz="3200" spc="5" b="1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nts</a:t>
            </a:r>
            <a:r>
              <a:rPr dirty="0" sz="3200" spc="-3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3200" spc="-15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3200" spc="5" b="1">
                <a:solidFill>
                  <a:srgbClr val="00FF00"/>
                </a:solidFill>
                <a:latin typeface="Times New Roman"/>
                <a:cs typeface="Times New Roman"/>
              </a:rPr>
              <a:t>1</a:t>
            </a:r>
            <a:r>
              <a:rPr dirty="0" sz="3200" b="1">
                <a:solidFill>
                  <a:srgbClr val="00FF00"/>
                </a:solidFill>
                <a:latin typeface="Times New Roman"/>
                <a:cs typeface="Times New Roman"/>
              </a:rPr>
              <a:t>-</a:t>
            </a:r>
            <a:r>
              <a:rPr dirty="0" sz="3200" spc="-5" b="1">
                <a:solidFill>
                  <a:srgbClr val="00FF00"/>
                </a:solidFill>
                <a:latin typeface="Times New Roman"/>
                <a:cs typeface="Times New Roman"/>
              </a:rPr>
              <a:t>L</a:t>
            </a:r>
            <a:r>
              <a:rPr dirty="0" sz="3200" spc="5" b="1">
                <a:solidFill>
                  <a:srgbClr val="00FF00"/>
                </a:solidFill>
                <a:latin typeface="Times New Roman"/>
                <a:cs typeface="Times New Roman"/>
              </a:rPr>
              <a:t>2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fib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rs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igin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te</a:t>
            </a:r>
            <a:r>
              <a:rPr dirty="0" sz="32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twe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3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&amp;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800" y="3581400"/>
            <a:ext cx="1143000" cy="1295400"/>
          </a:xfrm>
          <a:custGeom>
            <a:avLst/>
            <a:gdLst/>
            <a:ahLst/>
            <a:cxnLst/>
            <a:rect l="l" t="t" r="r" b="b"/>
            <a:pathLst>
              <a:path w="1143000" h="1295400">
                <a:moveTo>
                  <a:pt x="0" y="1295400"/>
                </a:moveTo>
                <a:lnTo>
                  <a:pt x="1143000" y="1295400"/>
                </a:lnTo>
                <a:lnTo>
                  <a:pt x="1143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ln w="3810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1066800"/>
            <a:ext cx="3886199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0730" y="710945"/>
            <a:ext cx="4038600" cy="0"/>
          </a:xfrm>
          <a:custGeom>
            <a:avLst/>
            <a:gdLst/>
            <a:ahLst/>
            <a:cxnLst/>
            <a:rect l="l" t="t" r="r" b="b"/>
            <a:pathLst>
              <a:path w="4038600" h="0">
                <a:moveTo>
                  <a:pt x="0" y="0"/>
                </a:moveTo>
                <a:lnTo>
                  <a:pt x="4038600" y="0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8285" y="64515"/>
            <a:ext cx="610870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1">
                <a:latin typeface="Times New Roman"/>
                <a:cs typeface="Times New Roman"/>
              </a:rPr>
              <a:t>Paras</a:t>
            </a:r>
            <a:r>
              <a:rPr dirty="0" spc="10" b="1">
                <a:latin typeface="Times New Roman"/>
                <a:cs typeface="Times New Roman"/>
              </a:rPr>
              <a:t>y</a:t>
            </a:r>
            <a:r>
              <a:rPr dirty="0" b="1">
                <a:latin typeface="Times New Roman"/>
                <a:cs typeface="Times New Roman"/>
              </a:rPr>
              <a:t>mpath</a:t>
            </a:r>
            <a:r>
              <a:rPr dirty="0" spc="-20" b="1">
                <a:latin typeface="Times New Roman"/>
                <a:cs typeface="Times New Roman"/>
              </a:rPr>
              <a:t>e</a:t>
            </a:r>
            <a:r>
              <a:rPr dirty="0" b="1">
                <a:latin typeface="Times New Roman"/>
                <a:cs typeface="Times New Roman"/>
              </a:rPr>
              <a:t>tic</a:t>
            </a:r>
            <a:r>
              <a:rPr dirty="0" spc="-4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-</a:t>
            </a:r>
            <a:r>
              <a:rPr dirty="0" spc="-15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Origin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947673"/>
            <a:ext cx="5022850" cy="4450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</a:pPr>
            <a:r>
              <a:rPr dirty="0" sz="2800" spc="2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Crani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al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Cell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dies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8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mo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  <a:r>
              <a:rPr dirty="0" sz="2800" spc="8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clei</a:t>
            </a:r>
            <a:r>
              <a:rPr dirty="0" sz="2800" spc="9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800" spc="9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1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c</a:t>
            </a:r>
            <a:r>
              <a:rPr dirty="0" sz="2800" spc="-20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ne</a:t>
            </a:r>
            <a:r>
              <a:rPr dirty="0" sz="2800" spc="-15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ves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7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II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,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6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VII,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7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IX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6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d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7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X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4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dirty="0" sz="2800" spc="-1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bra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em</a:t>
            </a:r>
            <a:endParaRPr sz="28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Font typeface="Wingdings"/>
              <a:buChar char=""/>
              <a:tabLst>
                <a:tab pos="444500" algn="l"/>
              </a:tabLst>
            </a:pP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Secon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d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,</a:t>
            </a:r>
            <a:r>
              <a:rPr dirty="0" sz="2800" spc="19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ird</a:t>
            </a:r>
            <a:r>
              <a:rPr dirty="0" sz="2800" spc="21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d</a:t>
            </a:r>
            <a:r>
              <a:rPr dirty="0" sz="2800" spc="21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f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urth</a:t>
            </a:r>
            <a:r>
              <a:rPr dirty="0" sz="2800" spc="21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[</a:t>
            </a:r>
            <a:r>
              <a:rPr dirty="0" sz="2800" spc="30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2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-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S4]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dirty="0" sz="2800" spc="6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sacral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dirty="0" sz="2800" spc="6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segments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dirty="0" sz="2800" spc="6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of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dirty="0" sz="2800" spc="6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the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p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in</a:t>
            </a:r>
            <a:r>
              <a:rPr dirty="0" sz="2800" spc="0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cord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Ne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ve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fi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rge</a:t>
            </a:r>
            <a:r>
              <a:rPr dirty="0" sz="2800" spc="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from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brain</a:t>
            </a:r>
            <a:r>
              <a:rPr dirty="0" sz="28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&amp;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um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15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spc="5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al</a:t>
            </a: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421" y="582929"/>
            <a:ext cx="6219190" cy="26930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</a:pPr>
            <a:r>
              <a:rPr dirty="0"/>
              <a:t>PHYSIO</a:t>
            </a:r>
            <a:r>
              <a:rPr dirty="0" spc="-20"/>
              <a:t>L</a:t>
            </a:r>
            <a:r>
              <a:rPr dirty="0"/>
              <a:t>OGICAL</a:t>
            </a:r>
            <a:r>
              <a:rPr dirty="0"/>
              <a:t> </a:t>
            </a:r>
            <a:r>
              <a:rPr dirty="0"/>
              <a:t>FUNCTIONS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/>
              <a:t> </a:t>
            </a:r>
            <a:r>
              <a:rPr dirty="0"/>
              <a:t>THE</a:t>
            </a:r>
            <a:r>
              <a:rPr dirty="0"/>
              <a:t> </a:t>
            </a:r>
            <a:r>
              <a:rPr dirty="0"/>
              <a:t>AUTONO</a:t>
            </a:r>
            <a:r>
              <a:rPr dirty="0" spc="-15"/>
              <a:t>M</a:t>
            </a:r>
            <a:r>
              <a:rPr dirty="0"/>
              <a:t>IC</a:t>
            </a:r>
            <a:r>
              <a:rPr dirty="0" spc="-50"/>
              <a:t> </a:t>
            </a:r>
            <a:r>
              <a:rPr dirty="0"/>
              <a:t>NERVOUS</a:t>
            </a:r>
            <a:r>
              <a:rPr dirty="0"/>
              <a:t> </a:t>
            </a:r>
            <a:r>
              <a:rPr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3200400"/>
            <a:ext cx="61722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66800" y="228600"/>
            <a:ext cx="6553200" cy="104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6800" y="228600"/>
            <a:ext cx="6553200" cy="1041400"/>
          </a:xfrm>
          <a:prstGeom prst="rect">
            <a:avLst/>
          </a:prstGeom>
          <a:ln w="9525">
            <a:solidFill>
              <a:srgbClr val="660066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algn="ctr" marL="79375">
              <a:lnSpc>
                <a:spcPct val="100000"/>
              </a:lnSpc>
              <a:spcBef>
                <a:spcPts val="220"/>
              </a:spcBef>
            </a:pP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1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AU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800" spc="-15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MIC</a:t>
            </a:r>
            <a:endParaRPr sz="2800">
              <a:latin typeface="Times New Roman"/>
              <a:cs typeface="Times New Roman"/>
            </a:endParaRPr>
          </a:p>
          <a:p>
            <a:pPr algn="ctr" marL="85725">
              <a:lnSpc>
                <a:spcPct val="100000"/>
              </a:lnSpc>
              <a:spcBef>
                <a:spcPts val="670"/>
              </a:spcBef>
            </a:pP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z="2800" spc="-114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OUS</a:t>
            </a:r>
            <a:r>
              <a:rPr dirty="0" sz="28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3039" y="1618841"/>
          <a:ext cx="8535670" cy="407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228"/>
                <a:gridCol w="1900897"/>
                <a:gridCol w="1760080"/>
                <a:gridCol w="1818906"/>
                <a:gridCol w="1658048"/>
              </a:tblGrid>
              <a:tr h="1088229">
                <a:tc>
                  <a:txBody>
                    <a:bodyPr/>
                    <a:lstStyle/>
                    <a:p>
                      <a:pPr marL="127000">
                        <a:lnSpc>
                          <a:spcPts val="241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dirty="0" sz="2400" spc="-1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divis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241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Nerves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Em</a:t>
                      </a:r>
                      <a:r>
                        <a:rPr dirty="0" sz="2400" spc="-1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loyed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241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Location</a:t>
                      </a:r>
                      <a:r>
                        <a:rPr dirty="0" sz="2400" spc="-3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Ganglia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241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2400" spc="-1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emical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Messenger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241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General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2400" spc="-1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nction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02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7000" marR="9398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Sympath etic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1600" marR="18288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oraco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um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bar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106045" marR="358775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Alongside ver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ebral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column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74625" marR="100965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dirty="0" sz="2400" spc="-5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epineph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rine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8585" marR="48514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Fight</a:t>
                      </a:r>
                      <a:r>
                        <a:rPr dirty="0" sz="2400" spc="-2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ight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8517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Parasym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pathetic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Craniosacral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106045" marR="21399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near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z="2400" spc="-2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ef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ector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organ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Acety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choli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dirty="0" sz="2400" spc="-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108585" marR="11938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servati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2400" spc="-2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body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energy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341" y="621029"/>
            <a:ext cx="6217920" cy="26930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</a:pPr>
            <a:r>
              <a:rPr dirty="0"/>
              <a:t>PHYSIOLOGICAL FUNCTIONS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/>
              <a:t> </a:t>
            </a:r>
            <a:r>
              <a:rPr dirty="0"/>
              <a:t>THE</a:t>
            </a:r>
            <a:r>
              <a:rPr dirty="0"/>
              <a:t> AUTONOMIC</a:t>
            </a:r>
            <a:r>
              <a:rPr dirty="0" spc="-50"/>
              <a:t> </a:t>
            </a:r>
            <a:r>
              <a:rPr dirty="0"/>
              <a:t>NERVOUS</a:t>
            </a:r>
            <a:r>
              <a:rPr dirty="0"/>
              <a:t> SYSTEM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35559" y="109827"/>
          <a:ext cx="8780145" cy="5748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7066"/>
                <a:gridCol w="3433559"/>
                <a:gridCol w="4029214"/>
              </a:tblGrid>
              <a:tr h="388497">
                <a:tc gridSpan="3">
                  <a:txBody>
                    <a:bodyPr/>
                    <a:lstStyle/>
                    <a:p>
                      <a:pPr marL="2404745">
                        <a:lnSpc>
                          <a:spcPts val="2410"/>
                        </a:lnSpc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2400" spc="-1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tonomic Nervous</a:t>
                      </a:r>
                      <a:r>
                        <a:rPr dirty="0" sz="24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System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4092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Structu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re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Sympathe</a:t>
                      </a:r>
                      <a:r>
                        <a:rPr dirty="0" sz="2400" spc="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z="2400" spc="-2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Sti</a:t>
                      </a:r>
                      <a:r>
                        <a:rPr dirty="0" sz="2400" spc="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ulation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Parasympathetic</a:t>
                      </a:r>
                      <a:r>
                        <a:rPr dirty="0" sz="2400" spc="-3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Sti</a:t>
                      </a:r>
                      <a:r>
                        <a:rPr dirty="0" sz="2400" spc="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24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ulation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853567">
                <a:tc>
                  <a:txBody>
                    <a:bodyPr/>
                    <a:lstStyle/>
                    <a:p>
                      <a:pPr marL="127000" marR="1250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Ir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2400" spc="-2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(eye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muscle)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dirty="0" sz="2400" spc="-2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dilat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Pu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dirty="0" sz="2400" spc="-2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constriction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853566">
                <a:tc>
                  <a:txBody>
                    <a:bodyPr/>
                    <a:lstStyle/>
                    <a:p>
                      <a:pPr marL="127000" marR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Salivary G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ands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 marR="1016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Saliva</a:t>
                      </a:r>
                      <a:r>
                        <a:rPr dirty="0" sz="2400" spc="-2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oduction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educed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73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Saliva</a:t>
                      </a:r>
                      <a:r>
                        <a:rPr dirty="0" sz="2400" spc="-2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oduction inc</a:t>
                      </a:r>
                      <a:r>
                        <a:rPr dirty="0" sz="2400" spc="-4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09831">
                <a:tc>
                  <a:txBody>
                    <a:bodyPr/>
                    <a:lstStyle/>
                    <a:p>
                      <a:pPr marL="127000" marR="11366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Oral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sal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Mucosa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Mucus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oduction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educed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Mucus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oduction inc</a:t>
                      </a:r>
                      <a:r>
                        <a:rPr dirty="0" sz="2400" spc="-4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84429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Heart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Heart</a:t>
                      </a:r>
                      <a:r>
                        <a:rPr dirty="0" sz="2400" spc="-3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rate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inc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Heart</a:t>
                      </a:r>
                      <a:r>
                        <a:rPr dirty="0" sz="2400" spc="-3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rate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dirty="0" sz="24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57233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5410" marR="10674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2400" spc="-5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onchial</a:t>
                      </a:r>
                      <a:r>
                        <a:rPr dirty="0" sz="2400" spc="-2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muscle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elaxed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2400" spc="-5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onchial</a:t>
                      </a:r>
                      <a:r>
                        <a:rPr dirty="0" sz="2400" spc="-2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muscle</a:t>
                      </a:r>
                      <a:r>
                        <a:rPr dirty="0" sz="24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contracted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/>
              <a:t>LECTUR</a:t>
            </a:r>
            <a:r>
              <a:rPr dirty="0" spc="-25"/>
              <a:t> </a:t>
            </a:r>
            <a:r>
              <a:rPr dirty="0" spc="-5"/>
              <a:t>(</a:t>
            </a:r>
            <a:r>
              <a:rPr dirty="0" spc="5"/>
              <a:t>1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01646"/>
            <a:ext cx="7098030" cy="2752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</a:pPr>
            <a:r>
              <a:rPr dirty="0" sz="6000">
                <a:solidFill>
                  <a:srgbClr val="FFFF00"/>
                </a:solidFill>
                <a:latin typeface="Times New Roman"/>
                <a:cs typeface="Times New Roman"/>
              </a:rPr>
              <a:t>Functional</a:t>
            </a:r>
            <a:r>
              <a:rPr dirty="0" sz="60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F00"/>
                </a:solidFill>
                <a:latin typeface="Times New Roman"/>
                <a:cs typeface="Times New Roman"/>
              </a:rPr>
              <a:t>Anatomy &amp;</a:t>
            </a:r>
            <a:r>
              <a:rPr dirty="0" sz="60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F00"/>
                </a:solidFill>
                <a:latin typeface="Times New Roman"/>
                <a:cs typeface="Times New Roman"/>
              </a:rPr>
              <a:t>Physiology</a:t>
            </a:r>
            <a:r>
              <a:rPr dirty="0" sz="60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60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F00"/>
                </a:solidFill>
                <a:latin typeface="Times New Roman"/>
                <a:cs typeface="Times New Roman"/>
              </a:rPr>
              <a:t>Autonomic</a:t>
            </a:r>
            <a:r>
              <a:rPr dirty="0" sz="60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35559" y="467042"/>
          <a:ext cx="8555355" cy="5561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74"/>
                <a:gridCol w="3233201"/>
                <a:gridCol w="4025750"/>
              </a:tblGrid>
              <a:tr h="332066">
                <a:tc gridSpan="3">
                  <a:txBody>
                    <a:bodyPr/>
                    <a:lstStyle/>
                    <a:p>
                      <a:pPr marL="2753995">
                        <a:lnSpc>
                          <a:spcPts val="2014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2000" spc="-12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Au</a:t>
                      </a:r>
                      <a:r>
                        <a:rPr dirty="0" sz="20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20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2000" spc="-5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Nerv</a:t>
                      </a:r>
                      <a:r>
                        <a:rPr dirty="0" sz="20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us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Sys</a:t>
                      </a:r>
                      <a:r>
                        <a:rPr dirty="0" sz="20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781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Structu</a:t>
                      </a:r>
                      <a:r>
                        <a:rPr dirty="0" sz="2000" spc="-4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Symp</a:t>
                      </a:r>
                      <a:r>
                        <a:rPr dirty="0" sz="2000" spc="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tic</a:t>
                      </a:r>
                      <a:r>
                        <a:rPr dirty="0" sz="2000" spc="-6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Stimu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Paras</a:t>
                      </a:r>
                      <a:r>
                        <a:rPr dirty="0" sz="2000" spc="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mp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z="2000" spc="-5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Stimu</a:t>
                      </a:r>
                      <a:r>
                        <a:rPr dirty="0" sz="2000" spc="-1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spc="-15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00" b="1">
                          <a:solidFill>
                            <a:srgbClr val="00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4103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8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dirty="0" sz="2800" spc="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8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dirty="0" sz="28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ch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dirty="0" sz="2000" spc="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ls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2000" spc="-6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educed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Gas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2000" spc="-5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juice</a:t>
                      </a:r>
                      <a:r>
                        <a:rPr dirty="0" sz="2000" spc="-3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eted;</a:t>
                      </a:r>
                      <a:r>
                        <a:rPr dirty="0" sz="2000" spc="-3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moti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ity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inc</a:t>
                      </a:r>
                      <a:r>
                        <a:rPr dirty="0" sz="2000" spc="-4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03535">
                <a:tc>
                  <a:txBody>
                    <a:bodyPr/>
                    <a:lstStyle/>
                    <a:p>
                      <a:pPr marL="127000" marR="5384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Small Intes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til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ty</a:t>
                      </a:r>
                      <a:r>
                        <a:rPr dirty="0" sz="2000" spc="-4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educed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Diges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ion</a:t>
                      </a:r>
                      <a:r>
                        <a:rPr dirty="0" sz="2000" spc="-5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inc</a:t>
                      </a:r>
                      <a:r>
                        <a:rPr dirty="0" sz="2000" spc="-4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01167">
                <a:tc>
                  <a:txBody>
                    <a:bodyPr/>
                    <a:lstStyle/>
                    <a:p>
                      <a:pPr marL="127000" marR="5111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Large Intes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til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ty</a:t>
                      </a:r>
                      <a:r>
                        <a:rPr dirty="0" sz="2000" spc="-4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educed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etions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2000" spc="-2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ity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inc</a:t>
                      </a:r>
                      <a:r>
                        <a:rPr dirty="0" sz="2000" spc="-4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0126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ver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Inc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dirty="0" sz="2000" spc="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ers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2000" spc="-2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glyco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dirty="0" sz="2000" spc="-6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z="2000" spc="-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glucose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9640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Kidney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r>
                        <a:rPr dirty="0" sz="2000" spc="-3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urine</a:t>
                      </a:r>
                      <a:r>
                        <a:rPr dirty="0" sz="2000" spc="-1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Inc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eased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urine</a:t>
                      </a:r>
                      <a:r>
                        <a:rPr dirty="0" sz="2000" spc="-1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19150">
                <a:tc>
                  <a:txBody>
                    <a:bodyPr/>
                    <a:lstStyle/>
                    <a:p>
                      <a:pPr marL="127000" marR="2749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Ad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enal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medul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6364" marR="854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000" spc="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epinephr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z="2000" spc="-4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epinephr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z="2000" spc="-3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eted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4828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6364" marR="13201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1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Sphincter</a:t>
                      </a:r>
                      <a:r>
                        <a:rPr dirty="0" sz="2000" spc="-8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osed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22580" marR="1779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1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rac</a:t>
                      </a:r>
                      <a:r>
                        <a:rPr dirty="0" sz="2000" spc="5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Sphincter</a:t>
                      </a:r>
                      <a:r>
                        <a:rPr dirty="0" sz="2000" spc="-8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4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2000" spc="-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1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2000" b="1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ed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183" y="481583"/>
            <a:ext cx="7394448" cy="137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6800" y="457200"/>
            <a:ext cx="73914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2438336"/>
            <a:ext cx="7620000" cy="3535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7800" y="3505200"/>
            <a:ext cx="1495425" cy="1857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600" y="3886200"/>
            <a:ext cx="1571625" cy="1857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62200" y="3124200"/>
            <a:ext cx="6858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67600" y="3276600"/>
            <a:ext cx="6858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6204" rIns="0" bIns="0" rtlCol="0" vert="horz">
            <a:spAutoFit/>
          </a:bodyPr>
          <a:lstStyle/>
          <a:p>
            <a:pPr marL="2325370">
              <a:lnSpc>
                <a:spcPct val="100000"/>
              </a:lnSpc>
            </a:pPr>
            <a:r>
              <a:rPr dirty="0"/>
              <a:t>LECTUR</a:t>
            </a:r>
            <a:r>
              <a:rPr dirty="0" spc="-25"/>
              <a:t> </a:t>
            </a:r>
            <a:r>
              <a:rPr dirty="0" spc="-5"/>
              <a:t>(</a:t>
            </a:r>
            <a:r>
              <a:rPr dirty="0" spc="5"/>
              <a:t>2</a:t>
            </a:r>
            <a:r>
              <a:rPr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06219"/>
            <a:ext cx="7477759" cy="2351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821555" algn="l"/>
              </a:tabLst>
            </a:pP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MEC</a:t>
            </a:r>
            <a:r>
              <a:rPr dirty="0" sz="4800" spc="5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ANISM</a:t>
            </a:r>
            <a:r>
              <a:rPr dirty="0" sz="4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OF	ACTI</a:t>
            </a:r>
            <a:r>
              <a:rPr dirty="0" sz="48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neurotransmitt</a:t>
            </a:r>
            <a:r>
              <a:rPr dirty="0" sz="48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rs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&amp;</a:t>
            </a:r>
            <a:endParaRPr sz="4800">
              <a:latin typeface="Times New Roman"/>
              <a:cs typeface="Times New Roman"/>
            </a:endParaRPr>
          </a:p>
          <a:p>
            <a:pPr algn="ctr" marR="34925">
              <a:lnSpc>
                <a:spcPct val="100000"/>
              </a:lnSpc>
              <a:tabLst>
                <a:tab pos="3045460" algn="l"/>
              </a:tabLst>
            </a:pP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re</a:t>
            </a:r>
            <a:r>
              <a:rPr dirty="0" sz="4800" spc="5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eptors</a:t>
            </a:r>
            <a:r>
              <a:rPr dirty="0" sz="48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of	Aut</a:t>
            </a:r>
            <a:r>
              <a:rPr dirty="0" sz="48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nomic</a:t>
            </a:r>
            <a:r>
              <a:rPr dirty="0" sz="48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4800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5528" y="2404745"/>
            <a:ext cx="6013450" cy="12274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0"/>
              <a:t>OBJECTIVES</a:t>
            </a:r>
            <a:endParaRPr sz="8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0144" rIns="0" bIns="0" rtlCol="0" vert="horz">
            <a:spAutoFit/>
          </a:bodyPr>
          <a:lstStyle/>
          <a:p>
            <a:pPr marL="1113790">
              <a:lnSpc>
                <a:spcPct val="100000"/>
              </a:lnSpc>
            </a:pPr>
            <a:r>
              <a:rPr dirty="0" sz="7200"/>
              <a:t>OBJECTIVES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764540" y="2012315"/>
            <a:ext cx="6977380" cy="2305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desc</a:t>
            </a:r>
            <a:r>
              <a:rPr dirty="0" sz="3600" spc="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ibe neur</a:t>
            </a:r>
            <a:r>
              <a:rPr dirty="0" sz="36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transmitters</a:t>
            </a:r>
            <a:r>
              <a:rPr dirty="0" sz="3600" spc="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that can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release at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pre and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po</a:t>
            </a:r>
            <a:r>
              <a:rPr dirty="0" sz="3600" spc="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t ganglionic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Autonomic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NS.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De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cribe A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tonomic</a:t>
            </a:r>
            <a:r>
              <a:rPr dirty="0" sz="36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r>
              <a:rPr dirty="0" sz="36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receptor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204" rIns="0" bIns="0" rtlCol="0" vert="horz">
            <a:spAutoFit/>
          </a:bodyPr>
          <a:lstStyle/>
          <a:p>
            <a:pPr marL="27305">
              <a:lnSpc>
                <a:spcPct val="100000"/>
              </a:lnSpc>
            </a:pPr>
            <a:r>
              <a:rPr dirty="0" b="1">
                <a:latin typeface="Times New Roman"/>
                <a:cs typeface="Times New Roman"/>
              </a:rPr>
              <a:t>Sympathetic</a:t>
            </a:r>
            <a:r>
              <a:rPr dirty="0" spc="-5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Neurotransmitt</a:t>
            </a:r>
            <a:r>
              <a:rPr dirty="0" spc="-20" b="1">
                <a:latin typeface="Times New Roman"/>
                <a:cs typeface="Times New Roman"/>
              </a:rPr>
              <a:t>e</a:t>
            </a:r>
            <a:r>
              <a:rPr dirty="0" b="1">
                <a:latin typeface="Times New Roman"/>
                <a:cs typeface="Times New Roman"/>
              </a:rPr>
              <a:t>rs</a:t>
            </a:r>
          </a:p>
        </p:txBody>
      </p:sp>
      <p:sp>
        <p:nvSpPr>
          <p:cNvPr id="3" name="object 3"/>
          <p:cNvSpPr/>
          <p:nvPr/>
        </p:nvSpPr>
        <p:spPr>
          <a:xfrm>
            <a:off x="791616" y="1091946"/>
            <a:ext cx="7559040" cy="0"/>
          </a:xfrm>
          <a:custGeom>
            <a:avLst/>
            <a:gdLst/>
            <a:ahLst/>
            <a:cxnLst/>
            <a:rect l="l" t="t" r="r" b="b"/>
            <a:pathLst>
              <a:path w="7559040" h="0">
                <a:moveTo>
                  <a:pt x="0" y="0"/>
                </a:moveTo>
                <a:lnTo>
                  <a:pt x="7559040" y="0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dirty="0"/>
              <a:t>Preg</a:t>
            </a:r>
            <a:r>
              <a:rPr dirty="0" spc="5"/>
              <a:t>a</a:t>
            </a:r>
            <a:r>
              <a:rPr dirty="0"/>
              <a:t>n</a:t>
            </a:r>
            <a:r>
              <a:rPr dirty="0" spc="5"/>
              <a:t>g</a:t>
            </a:r>
            <a:r>
              <a:rPr dirty="0"/>
              <a:t>li</a:t>
            </a:r>
            <a:r>
              <a:rPr dirty="0" spc="-15"/>
              <a:t>o</a:t>
            </a:r>
            <a:r>
              <a:rPr dirty="0"/>
              <a:t>nic</a:t>
            </a:r>
            <a:r>
              <a:rPr dirty="0" spc="-50"/>
              <a:t> </a:t>
            </a:r>
            <a:r>
              <a:rPr dirty="0"/>
              <a:t>n</a:t>
            </a:r>
            <a:r>
              <a:rPr dirty="0" spc="5"/>
              <a:t>e</a:t>
            </a:r>
            <a:r>
              <a:rPr dirty="0"/>
              <a:t>ur</a:t>
            </a:r>
            <a:r>
              <a:rPr dirty="0" spc="5"/>
              <a:t>o</a:t>
            </a:r>
            <a:r>
              <a:rPr dirty="0"/>
              <a:t>ns</a:t>
            </a:r>
            <a:r>
              <a:rPr dirty="0" spc="-20"/>
              <a:t> </a:t>
            </a:r>
            <a:r>
              <a:rPr dirty="0"/>
              <a:t>-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5600" algn="l"/>
                <a:tab pos="2475230" algn="l"/>
              </a:tabLst>
            </a:pPr>
            <a:r>
              <a:rPr dirty="0"/>
              <a:t>Ch</a:t>
            </a:r>
            <a:r>
              <a:rPr dirty="0" spc="5"/>
              <a:t>o</a:t>
            </a:r>
            <a:r>
              <a:rPr dirty="0"/>
              <a:t>liner</a:t>
            </a:r>
            <a:r>
              <a:rPr dirty="0" spc="5"/>
              <a:t>g</a:t>
            </a:r>
            <a:r>
              <a:rPr dirty="0"/>
              <a:t>ic</a:t>
            </a:r>
            <a:r>
              <a:rPr dirty="0"/>
              <a:t>	</a:t>
            </a:r>
            <a:r>
              <a:rPr dirty="0"/>
              <a:t>=</a:t>
            </a:r>
            <a:r>
              <a:rPr dirty="0" spc="-15"/>
              <a:t> </a:t>
            </a:r>
            <a:r>
              <a:rPr dirty="0"/>
              <a:t>(</a:t>
            </a:r>
            <a:r>
              <a:rPr dirty="0"/>
              <a:t> </a:t>
            </a:r>
            <a:r>
              <a:rPr dirty="0"/>
              <a:t>r</a:t>
            </a:r>
            <a:r>
              <a:rPr dirty="0" spc="5"/>
              <a:t>e</a:t>
            </a:r>
            <a:r>
              <a:rPr dirty="0"/>
              <a:t>lea</a:t>
            </a:r>
            <a:r>
              <a:rPr dirty="0" spc="5"/>
              <a:t>s</a:t>
            </a:r>
            <a:r>
              <a:rPr dirty="0"/>
              <a:t>e</a:t>
            </a:r>
            <a:r>
              <a:rPr dirty="0" spc="-15"/>
              <a:t> </a:t>
            </a:r>
            <a:r>
              <a:rPr dirty="0"/>
              <a:t>a</a:t>
            </a:r>
            <a:r>
              <a:rPr dirty="0" spc="5"/>
              <a:t>c</a:t>
            </a:r>
            <a:r>
              <a:rPr dirty="0"/>
              <a:t>etyl</a:t>
            </a:r>
            <a:r>
              <a:rPr dirty="0" spc="5"/>
              <a:t>c</a:t>
            </a:r>
            <a:r>
              <a:rPr dirty="0"/>
              <a:t>h</a:t>
            </a:r>
            <a:r>
              <a:rPr dirty="0" spc="5"/>
              <a:t>o</a:t>
            </a:r>
            <a:r>
              <a:rPr dirty="0"/>
              <a:t>line</a:t>
            </a:r>
            <a:r>
              <a:rPr dirty="0" spc="-40"/>
              <a:t> </a:t>
            </a:r>
            <a:r>
              <a:rPr dirty="0"/>
              <a:t>)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/>
              <a:t>Postg</a:t>
            </a:r>
            <a:r>
              <a:rPr dirty="0" spc="5"/>
              <a:t>a</a:t>
            </a:r>
            <a:r>
              <a:rPr dirty="0"/>
              <a:t>n</a:t>
            </a:r>
            <a:r>
              <a:rPr dirty="0" spc="5"/>
              <a:t>g</a:t>
            </a:r>
            <a:r>
              <a:rPr dirty="0"/>
              <a:t>li</a:t>
            </a:r>
            <a:r>
              <a:rPr dirty="0" spc="-15"/>
              <a:t>o</a:t>
            </a:r>
            <a:r>
              <a:rPr dirty="0"/>
              <a:t>nic</a:t>
            </a:r>
            <a:r>
              <a:rPr dirty="0" spc="-50"/>
              <a:t> </a:t>
            </a:r>
            <a:r>
              <a:rPr dirty="0"/>
              <a:t>n</a:t>
            </a:r>
            <a:r>
              <a:rPr dirty="0" spc="5"/>
              <a:t>e</a:t>
            </a:r>
            <a:r>
              <a:rPr dirty="0"/>
              <a:t>ur</a:t>
            </a:r>
            <a:r>
              <a:rPr dirty="0" spc="5"/>
              <a:t>o</a:t>
            </a:r>
            <a:r>
              <a:rPr dirty="0"/>
              <a:t>ns:</a:t>
            </a:r>
          </a:p>
          <a:p>
            <a:pPr lvl="1" marL="756285" indent="-286385">
              <a:lnSpc>
                <a:spcPct val="100000"/>
              </a:lnSpc>
              <a:spcBef>
                <a:spcPts val="675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rele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se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repi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epherine</a:t>
            </a:r>
            <a:r>
              <a:rPr dirty="0" sz="2800" spc="-3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at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et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organs</a:t>
            </a:r>
            <a:endParaRPr sz="28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spcBef>
                <a:spcPts val="670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ie.</a:t>
            </a:r>
            <a:r>
              <a:rPr dirty="0" sz="28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Adre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ergic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0" y="5029200"/>
            <a:ext cx="1295400" cy="609600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0" y="609600"/>
                </a:moveTo>
                <a:lnTo>
                  <a:pt x="1295400" y="609600"/>
                </a:lnTo>
                <a:lnTo>
                  <a:pt x="1295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4800600"/>
            <a:ext cx="658583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53173" y="4178300"/>
            <a:ext cx="2062226" cy="245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61" y="453390"/>
            <a:ext cx="8639175" cy="6813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1">
                <a:latin typeface="Times New Roman"/>
                <a:cs typeface="Times New Roman"/>
              </a:rPr>
              <a:t>Parasympath</a:t>
            </a:r>
            <a:r>
              <a:rPr dirty="0" spc="-15" b="1">
                <a:latin typeface="Times New Roman"/>
                <a:cs typeface="Times New Roman"/>
              </a:rPr>
              <a:t>e</a:t>
            </a:r>
            <a:r>
              <a:rPr dirty="0" b="1">
                <a:latin typeface="Times New Roman"/>
                <a:cs typeface="Times New Roman"/>
              </a:rPr>
              <a:t>tic</a:t>
            </a:r>
            <a:r>
              <a:rPr dirty="0" spc="-50" b="1">
                <a:latin typeface="Times New Roman"/>
                <a:cs typeface="Times New Roman"/>
              </a:rPr>
              <a:t> </a:t>
            </a:r>
            <a:r>
              <a:rPr dirty="0" b="1">
                <a:latin typeface="Times New Roman"/>
                <a:cs typeface="Times New Roman"/>
              </a:rPr>
              <a:t>Neurotransmi</a:t>
            </a:r>
            <a:r>
              <a:rPr dirty="0" spc="-15" b="1">
                <a:latin typeface="Times New Roman"/>
                <a:cs typeface="Times New Roman"/>
              </a:rPr>
              <a:t>t</a:t>
            </a:r>
            <a:r>
              <a:rPr dirty="0" b="1">
                <a:latin typeface="Times New Roman"/>
                <a:cs typeface="Times New Roman"/>
              </a:rPr>
              <a:t>te</a:t>
            </a:r>
            <a:r>
              <a:rPr dirty="0" spc="-20" b="1">
                <a:latin typeface="Times New Roman"/>
                <a:cs typeface="Times New Roman"/>
              </a:rPr>
              <a:t>r</a:t>
            </a:r>
            <a:r>
              <a:rPr dirty="0" b="1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64312" y="1099566"/>
            <a:ext cx="8613775" cy="0"/>
          </a:xfrm>
          <a:custGeom>
            <a:avLst/>
            <a:gdLst/>
            <a:ahLst/>
            <a:cxnLst/>
            <a:rect l="l" t="t" r="r" b="b"/>
            <a:pathLst>
              <a:path w="8613775" h="0">
                <a:moveTo>
                  <a:pt x="0" y="0"/>
                </a:moveTo>
                <a:lnTo>
                  <a:pt x="8613648" y="0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4540" y="1785746"/>
            <a:ext cx="6470015" cy="986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Pre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&amp;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tg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lionic</a:t>
            </a:r>
            <a:r>
              <a:rPr dirty="0" sz="3200" spc="-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rel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et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lc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oline</a:t>
            </a:r>
            <a:r>
              <a:rPr dirty="0" sz="32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=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oli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spc="-5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gic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6776" y="3924300"/>
            <a:ext cx="4000500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64200" y="3124200"/>
            <a:ext cx="1574800" cy="245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53000" y="4343400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114300" y="266700"/>
                </a:moveTo>
                <a:lnTo>
                  <a:pt x="38100" y="266700"/>
                </a:lnTo>
                <a:lnTo>
                  <a:pt x="38100" y="1066800"/>
                </a:lnTo>
                <a:lnTo>
                  <a:pt x="114300" y="1066800"/>
                </a:lnTo>
                <a:lnTo>
                  <a:pt x="114300" y="266700"/>
                </a:lnTo>
                <a:close/>
              </a:path>
              <a:path w="152400" h="1066800">
                <a:moveTo>
                  <a:pt x="76200" y="0"/>
                </a:moveTo>
                <a:lnTo>
                  <a:pt x="0" y="266700"/>
                </a:lnTo>
                <a:lnTo>
                  <a:pt x="152400" y="266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53000" y="4343400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0" y="266700"/>
                </a:moveTo>
                <a:lnTo>
                  <a:pt x="76200" y="0"/>
                </a:lnTo>
                <a:lnTo>
                  <a:pt x="152400" y="266700"/>
                </a:lnTo>
                <a:lnTo>
                  <a:pt x="114300" y="266700"/>
                </a:lnTo>
                <a:lnTo>
                  <a:pt x="114300" y="1066800"/>
                </a:lnTo>
                <a:lnTo>
                  <a:pt x="38100" y="1066800"/>
                </a:lnTo>
                <a:lnTo>
                  <a:pt x="38100" y="266700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81600" y="40386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457200" h="609600">
                <a:moveTo>
                  <a:pt x="0" y="304800"/>
                </a:moveTo>
                <a:lnTo>
                  <a:pt x="3683" y="250027"/>
                </a:lnTo>
                <a:lnTo>
                  <a:pt x="14303" y="198470"/>
                </a:lnTo>
                <a:lnTo>
                  <a:pt x="31213" y="150988"/>
                </a:lnTo>
                <a:lnTo>
                  <a:pt x="53768" y="108446"/>
                </a:lnTo>
                <a:lnTo>
                  <a:pt x="81321" y="71705"/>
                </a:lnTo>
                <a:lnTo>
                  <a:pt x="113227" y="41627"/>
                </a:lnTo>
                <a:lnTo>
                  <a:pt x="148839" y="19076"/>
                </a:lnTo>
                <a:lnTo>
                  <a:pt x="187512" y="4912"/>
                </a:lnTo>
                <a:lnTo>
                  <a:pt x="228600" y="0"/>
                </a:lnTo>
                <a:lnTo>
                  <a:pt x="269687" y="4912"/>
                </a:lnTo>
                <a:lnTo>
                  <a:pt x="308360" y="19076"/>
                </a:lnTo>
                <a:lnTo>
                  <a:pt x="343972" y="41627"/>
                </a:lnTo>
                <a:lnTo>
                  <a:pt x="375878" y="71705"/>
                </a:lnTo>
                <a:lnTo>
                  <a:pt x="403431" y="108446"/>
                </a:lnTo>
                <a:lnTo>
                  <a:pt x="425986" y="150988"/>
                </a:lnTo>
                <a:lnTo>
                  <a:pt x="442896" y="198470"/>
                </a:lnTo>
                <a:lnTo>
                  <a:pt x="453516" y="250027"/>
                </a:lnTo>
                <a:lnTo>
                  <a:pt x="457200" y="304800"/>
                </a:lnTo>
                <a:lnTo>
                  <a:pt x="453516" y="359572"/>
                </a:lnTo>
                <a:lnTo>
                  <a:pt x="442896" y="411129"/>
                </a:lnTo>
                <a:lnTo>
                  <a:pt x="425986" y="458611"/>
                </a:lnTo>
                <a:lnTo>
                  <a:pt x="403431" y="501153"/>
                </a:lnTo>
                <a:lnTo>
                  <a:pt x="375878" y="537894"/>
                </a:lnTo>
                <a:lnTo>
                  <a:pt x="343972" y="567972"/>
                </a:lnTo>
                <a:lnTo>
                  <a:pt x="308360" y="590523"/>
                </a:lnTo>
                <a:lnTo>
                  <a:pt x="269687" y="604687"/>
                </a:lnTo>
                <a:lnTo>
                  <a:pt x="228600" y="609600"/>
                </a:lnTo>
                <a:lnTo>
                  <a:pt x="187512" y="604687"/>
                </a:lnTo>
                <a:lnTo>
                  <a:pt x="148839" y="590523"/>
                </a:lnTo>
                <a:lnTo>
                  <a:pt x="113227" y="567972"/>
                </a:lnTo>
                <a:lnTo>
                  <a:pt x="81321" y="537894"/>
                </a:lnTo>
                <a:lnTo>
                  <a:pt x="53768" y="501153"/>
                </a:lnTo>
                <a:lnTo>
                  <a:pt x="31213" y="458611"/>
                </a:lnTo>
                <a:lnTo>
                  <a:pt x="14303" y="411129"/>
                </a:lnTo>
                <a:lnTo>
                  <a:pt x="3683" y="359572"/>
                </a:lnTo>
                <a:lnTo>
                  <a:pt x="0" y="304800"/>
                </a:lnTo>
                <a:close/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0" y="37338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0" y="457200"/>
                </a:moveTo>
                <a:lnTo>
                  <a:pt x="1066800" y="457200"/>
                </a:lnTo>
                <a:lnTo>
                  <a:pt x="1066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43200" y="4267200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114300" y="266700"/>
                </a:moveTo>
                <a:lnTo>
                  <a:pt x="38100" y="266700"/>
                </a:lnTo>
                <a:lnTo>
                  <a:pt x="38100" y="1066800"/>
                </a:lnTo>
                <a:lnTo>
                  <a:pt x="114300" y="1066800"/>
                </a:lnTo>
                <a:lnTo>
                  <a:pt x="114300" y="266700"/>
                </a:lnTo>
                <a:close/>
              </a:path>
              <a:path w="152400" h="1066800">
                <a:moveTo>
                  <a:pt x="76200" y="0"/>
                </a:moveTo>
                <a:lnTo>
                  <a:pt x="0" y="266700"/>
                </a:lnTo>
                <a:lnTo>
                  <a:pt x="152400" y="266700"/>
                </a:lnTo>
                <a:lnTo>
                  <a:pt x="762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43200" y="4267200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0" y="266700"/>
                </a:moveTo>
                <a:lnTo>
                  <a:pt x="76200" y="0"/>
                </a:lnTo>
                <a:lnTo>
                  <a:pt x="152400" y="266700"/>
                </a:lnTo>
                <a:lnTo>
                  <a:pt x="114300" y="266700"/>
                </a:lnTo>
                <a:lnTo>
                  <a:pt x="114300" y="1066800"/>
                </a:lnTo>
                <a:lnTo>
                  <a:pt x="38100" y="1066800"/>
                </a:lnTo>
                <a:lnTo>
                  <a:pt x="38100" y="266700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0" y="3048000"/>
            <a:ext cx="0" cy="1524000"/>
          </a:xfrm>
          <a:custGeom>
            <a:avLst/>
            <a:gdLst/>
            <a:ahLst/>
            <a:cxnLst/>
            <a:rect l="l" t="t" r="r" b="b"/>
            <a:pathLst>
              <a:path w="0"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1524000"/>
            <a:ext cx="67818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3962400"/>
            <a:ext cx="67056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3444" y="592835"/>
            <a:ext cx="7084695" cy="1267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Neu</a:t>
            </a:r>
            <a:r>
              <a:rPr dirty="0" sz="1800" spc="-3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otran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mitte</a:t>
            </a:r>
            <a:r>
              <a:rPr dirty="0" sz="1800" spc="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s: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Cl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ed as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 chol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gic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adren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gic</a:t>
            </a:r>
            <a:endParaRPr sz="1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neurons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upon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neurotr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itt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sed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Adrene</a:t>
            </a:r>
            <a:r>
              <a:rPr dirty="0" sz="2400" spc="-40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gic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4167378"/>
            <a:ext cx="122174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Ch</a:t>
            </a:r>
            <a:r>
              <a:rPr dirty="0" sz="2000" spc="5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l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ne</a:t>
            </a:r>
            <a:r>
              <a:rPr dirty="0" sz="2000" spc="-30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g</a:t>
            </a:r>
            <a:r>
              <a:rPr dirty="0" sz="2000" spc="-15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6204" rIns="0" bIns="0" rtlCol="0" vert="horz">
            <a:spAutoFit/>
          </a:bodyPr>
          <a:lstStyle/>
          <a:p>
            <a:pPr marL="385445">
              <a:lnSpc>
                <a:spcPct val="100000"/>
              </a:lnSpc>
            </a:pPr>
            <a:r>
              <a:rPr dirty="0"/>
              <a:t>Chemical</a:t>
            </a:r>
            <a:r>
              <a:rPr dirty="0" spc="-30"/>
              <a:t> </a:t>
            </a:r>
            <a:r>
              <a:rPr dirty="0"/>
              <a:t>or</a:t>
            </a:r>
            <a:r>
              <a:rPr dirty="0"/>
              <a:t> </a:t>
            </a:r>
            <a:r>
              <a:rPr dirty="0"/>
              <a:t>neural</a:t>
            </a:r>
            <a:r>
              <a:rPr dirty="0" spc="-30"/>
              <a:t> </a:t>
            </a:r>
            <a:r>
              <a:rPr dirty="0"/>
              <a:t>transmitter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4346"/>
            <a:ext cx="7044055" cy="3620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All</a:t>
            </a:r>
            <a:r>
              <a:rPr dirty="0" sz="32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pr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nglionic</a:t>
            </a:r>
            <a:r>
              <a:rPr dirty="0" sz="3200" spc="-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fib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rs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le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se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yl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holin</a:t>
            </a:r>
            <a:r>
              <a:rPr dirty="0" sz="3200" spc="-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(A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h).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All</a:t>
            </a:r>
            <a:r>
              <a:rPr dirty="0" sz="3200" spc="-3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par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mpathetic</a:t>
            </a:r>
            <a:r>
              <a:rPr dirty="0" sz="3200" spc="-7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post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an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lionic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le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se</a:t>
            </a:r>
            <a:r>
              <a:rPr dirty="0" sz="3200" spc="-3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h.</a:t>
            </a:r>
            <a:endParaRPr sz="3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765"/>
              </a:spcBef>
              <a:buFont typeface="Times New Roman"/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All</a:t>
            </a:r>
            <a:r>
              <a:rPr dirty="0" sz="32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mpath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tic</a:t>
            </a:r>
            <a:r>
              <a:rPr dirty="0" sz="32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pos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nglionic</a:t>
            </a:r>
            <a:r>
              <a:rPr dirty="0" sz="3200" spc="-7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le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nor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dren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lin</a:t>
            </a:r>
            <a:r>
              <a:rPr dirty="0" sz="32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x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pt</a:t>
            </a:r>
            <a:r>
              <a:rPr dirty="0" sz="32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sw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at</a:t>
            </a:r>
            <a:r>
              <a:rPr dirty="0" sz="32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gl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nds</a:t>
            </a:r>
            <a:r>
              <a:rPr dirty="0" sz="32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&amp;</a:t>
            </a:r>
            <a:r>
              <a:rPr dirty="0" sz="32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bl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ss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ls</a:t>
            </a:r>
            <a:r>
              <a:rPr dirty="0" sz="3200" spc="-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skelet</a:t>
            </a:r>
            <a:r>
              <a:rPr dirty="0" sz="3200" spc="1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32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muscl</a:t>
            </a:r>
            <a:r>
              <a:rPr dirty="0" sz="3200" spc="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61898"/>
            <a:ext cx="1016635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1480" indent="-398780">
              <a:lnSpc>
                <a:spcPct val="100000"/>
              </a:lnSpc>
              <a:buFont typeface="Wingdings"/>
              <a:buChar char=""/>
              <a:tabLst>
                <a:tab pos="412115" algn="l"/>
              </a:tabLst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0028" y="461898"/>
            <a:ext cx="2574290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ras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mp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etic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0341" y="461898"/>
            <a:ext cx="1229995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nervo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8762" y="461898"/>
            <a:ext cx="2827020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85875" algn="l"/>
                <a:tab pos="2160905" algn="l"/>
              </a:tabLst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u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ly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888872"/>
            <a:ext cx="6653530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acetylchol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ne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(A</a:t>
            </a:r>
            <a:r>
              <a:rPr dirty="0" sz="2800" spc="-20" b="1">
                <a:solidFill>
                  <a:srgbClr val="00FF00"/>
                </a:solidFill>
                <a:latin typeface="Times New Roman"/>
                <a:cs typeface="Times New Roman"/>
              </a:rPr>
              <a:t>C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h)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its</a:t>
            </a:r>
            <a:r>
              <a:rPr dirty="0" sz="2800" spc="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neu</a:t>
            </a:r>
            <a:r>
              <a:rPr dirty="0" sz="2800" spc="-65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ransmi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te</a:t>
            </a:r>
            <a:r>
              <a:rPr dirty="0" sz="2800" spc="-240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1315592"/>
            <a:ext cx="3403600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1480" indent="-398780">
              <a:lnSpc>
                <a:spcPct val="100000"/>
              </a:lnSpc>
              <a:buFont typeface="Wingdings"/>
              <a:buChar char=""/>
              <a:tabLst>
                <a:tab pos="412115" algn="l"/>
                <a:tab pos="1201420" algn="l"/>
                <a:tab pos="2167255" algn="l"/>
                <a:tab pos="3015615" algn="l"/>
              </a:tabLst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ACh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acts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2187" y="1315592"/>
            <a:ext cx="4666615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17880" algn="l"/>
                <a:tab pos="1864360" algn="l"/>
                <a:tab pos="2416810" algn="l"/>
                <a:tab pos="4178300" algn="l"/>
              </a:tabLst>
            </a:pP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spc="-30" b="1">
                <a:solidFill>
                  <a:srgbClr val="00FF00"/>
                </a:solidFill>
                <a:latin typeface="Times New Roman"/>
                <a:cs typeface="Times New Roman"/>
              </a:rPr>
              <a:t>w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pes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of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	</a:t>
            </a:r>
            <a:r>
              <a:rPr dirty="0" sz="2800" spc="-60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dirty="0" sz="2800" spc="-20" b="1">
                <a:solidFill>
                  <a:srgbClr val="00FF00"/>
                </a:solidFill>
                <a:latin typeface="Times New Roman"/>
                <a:cs typeface="Times New Roman"/>
              </a:rPr>
              <a:t>c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ept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rs,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	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1742313"/>
            <a:ext cx="8301355" cy="39738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mu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carinic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d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cot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nic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cho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nergic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65" b="1">
                <a:solidFill>
                  <a:srgbClr val="FF0066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e</a:t>
            </a:r>
            <a:r>
              <a:rPr dirty="0" sz="2800" spc="-20" b="1">
                <a:solidFill>
                  <a:srgbClr val="FF0066"/>
                </a:solidFill>
                <a:latin typeface="Times New Roman"/>
                <a:cs typeface="Times New Roman"/>
              </a:rPr>
              <a:t>c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ept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r</a:t>
            </a:r>
            <a:r>
              <a:rPr dirty="0" sz="2800" spc="20" b="1">
                <a:solidFill>
                  <a:srgbClr val="FF0066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algn="just" marL="12700" marR="10160">
              <a:lnSpc>
                <a:spcPct val="100000"/>
              </a:lnSpc>
              <a:buFont typeface="Wingdings"/>
              <a:buChar char=""/>
              <a:tabLst>
                <a:tab pos="418465" algn="l"/>
              </a:tabLst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Most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tran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missi</a:t>
            </a:r>
            <a:r>
              <a:rPr dirty="0" sz="2800" spc="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occur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3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35" b="1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54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ges: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3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When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imu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ed,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2800" spc="-55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ega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nic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nerve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6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eleases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3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ACh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3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li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n,</a:t>
            </a:r>
            <a:r>
              <a:rPr dirty="0" sz="2800" spc="3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35" b="1">
                <a:solidFill>
                  <a:srgbClr val="FF0066"/>
                </a:solidFill>
                <a:latin typeface="Times New Roman"/>
                <a:cs typeface="Times New Roman"/>
              </a:rPr>
              <a:t>w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hich</a:t>
            </a:r>
            <a:r>
              <a:rPr dirty="0" sz="2800" spc="33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acts</a:t>
            </a:r>
            <a:r>
              <a:rPr dirty="0" sz="2800" spc="32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on</a:t>
            </a:r>
            <a:r>
              <a:rPr dirty="0" sz="2800" spc="32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nic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ti</a:t>
            </a:r>
            <a:r>
              <a:rPr dirty="0" sz="2800" spc="0" b="1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ic</a:t>
            </a:r>
            <a:r>
              <a:rPr dirty="0" sz="2800" spc="32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60" b="1">
                <a:solidFill>
                  <a:srgbClr val="FF0066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e</a:t>
            </a:r>
            <a:r>
              <a:rPr dirty="0" sz="2800" spc="-20" b="1">
                <a:solidFill>
                  <a:srgbClr val="FF0066"/>
                </a:solidFill>
                <a:latin typeface="Times New Roman"/>
                <a:cs typeface="Times New Roman"/>
              </a:rPr>
              <a:t>c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ept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rs</a:t>
            </a:r>
            <a:r>
              <a:rPr dirty="0" sz="2800" spc="31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of</a:t>
            </a:r>
            <a:r>
              <a:rPr dirty="0" sz="2800" spc="33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postganglionic</a:t>
            </a:r>
            <a:r>
              <a:rPr dirty="0" sz="2800" spc="-10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dirty="0" sz="2800" spc="-25" b="1">
                <a:solidFill>
                  <a:srgbClr val="FF0066"/>
                </a:solidFill>
                <a:latin typeface="Times New Roman"/>
                <a:cs typeface="Times New Roman"/>
              </a:rPr>
              <a:t>e</a:t>
            </a:r>
            <a:r>
              <a:rPr dirty="0" sz="2800" spc="-15" b="1">
                <a:solidFill>
                  <a:srgbClr val="FF0066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v</a:t>
            </a:r>
            <a:r>
              <a:rPr dirty="0" sz="2800" spc="-15" b="1">
                <a:solidFill>
                  <a:srgbClr val="FF0066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00000"/>
              </a:lnSpc>
              <a:buFont typeface="Wingdings"/>
              <a:buChar char=""/>
              <a:tabLst>
                <a:tab pos="412115" algn="l"/>
              </a:tabLst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li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nic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nerve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en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6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eleases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ACh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imu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mu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carinic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65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ept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rs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he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tar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org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n.</a:t>
            </a:r>
            <a:endParaRPr sz="2800">
              <a:latin typeface="Times New Roman"/>
              <a:cs typeface="Times New Roman"/>
            </a:endParaRPr>
          </a:p>
          <a:p>
            <a:pPr algn="just" marL="12700">
              <a:lnSpc>
                <a:spcPts val="3840"/>
              </a:lnSpc>
            </a:pPr>
            <a:r>
              <a:rPr dirty="0" sz="2800" spc="-5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2800" spc="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mpa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hetic</a:t>
            </a:r>
            <a:r>
              <a:rPr dirty="0" sz="2800" spc="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r>
              <a:rPr dirty="0" sz="2800" spc="-1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ts</a:t>
            </a:r>
            <a:r>
              <a:rPr dirty="0" sz="2800" spc="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r>
              <a:rPr dirty="0" sz="2800" spc="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r>
              <a:rPr dirty="0" sz="28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pes</a:t>
            </a:r>
            <a:r>
              <a:rPr dirty="0" sz="2800" spc="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800" spc="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6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eptors</a:t>
            </a:r>
            <a:r>
              <a:rPr dirty="0" sz="2800" spc="8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α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200" spc="1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β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79547" y="32511"/>
            <a:ext cx="2505075" cy="49910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RECEP</a:t>
            </a:r>
            <a:r>
              <a:rPr dirty="0" sz="3200" spc="-6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ORS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73773" rIns="0" bIns="0" rtlCol="0" vert="horz">
            <a:spAutoFit/>
          </a:bodyPr>
          <a:lstStyle/>
          <a:p>
            <a:pPr marL="454025">
              <a:lnSpc>
                <a:spcPct val="100000"/>
              </a:lnSpc>
            </a:pPr>
            <a:r>
              <a:rPr dirty="0" sz="6600" b="1">
                <a:latin typeface="Times New Roman"/>
                <a:cs typeface="Times New Roman"/>
              </a:rPr>
              <a:t>INTRODUCTION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0" y="3048000"/>
            <a:ext cx="0" cy="1524000"/>
          </a:xfrm>
          <a:custGeom>
            <a:avLst/>
            <a:gdLst/>
            <a:ahLst/>
            <a:cxnLst/>
            <a:rect l="l" t="t" r="r" b="b"/>
            <a:pathLst>
              <a:path w="0"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1524000"/>
            <a:ext cx="67818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3962400"/>
            <a:ext cx="67056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50594" y="729996"/>
            <a:ext cx="647065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Receptors : </a:t>
            </a:r>
            <a:r>
              <a:rPr dirty="0" sz="18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Cl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paras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1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1483105"/>
            <a:ext cx="139192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Adrene</a:t>
            </a:r>
            <a:r>
              <a:rPr dirty="0" sz="2400" spc="-40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gic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4167378"/>
            <a:ext cx="1221740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Ch</a:t>
            </a:r>
            <a:r>
              <a:rPr dirty="0" sz="2000" spc="5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l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ne</a:t>
            </a:r>
            <a:r>
              <a:rPr dirty="0" sz="2000" spc="-30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g</a:t>
            </a:r>
            <a:r>
              <a:rPr dirty="0" sz="2000" spc="-15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773046"/>
            <a:ext cx="7576820" cy="293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Wh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400" spc="-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4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receptors</a:t>
            </a:r>
            <a:r>
              <a:rPr dirty="0" sz="2400" spc="-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do?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 u="heavy">
                <a:solidFill>
                  <a:srgbClr val="FFFF00"/>
                </a:solidFill>
                <a:latin typeface="Times New Roman"/>
                <a:cs typeface="Times New Roman"/>
              </a:rPr>
              <a:t>Act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va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ion</a:t>
            </a:r>
            <a:r>
              <a:rPr dirty="0" sz="24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4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re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eptor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4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ads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dirty="0" sz="24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400" spc="-2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ooth</a:t>
            </a:r>
            <a:r>
              <a:rPr dirty="0" sz="24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usc</a:t>
            </a:r>
            <a:r>
              <a:rPr dirty="0" sz="2400" spc="5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contr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Activa</a:t>
            </a:r>
            <a:r>
              <a:rPr dirty="0" sz="2400" spc="5" u="heavy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ion</a:t>
            </a:r>
            <a:r>
              <a:rPr dirty="0" sz="2400" spc="-4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4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10" b="1">
                <a:solidFill>
                  <a:srgbClr val="FFFF00"/>
                </a:solidFill>
                <a:latin typeface="Symbol"/>
                <a:cs typeface="Symbol"/>
              </a:rPr>
              <a:t></a:t>
            </a:r>
            <a:r>
              <a:rPr dirty="0" baseline="-20833" sz="2400" spc="-7" b="1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r>
              <a:rPr dirty="0" baseline="-20833" sz="2400" spc="27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receptors</a:t>
            </a:r>
            <a:r>
              <a:rPr dirty="0" sz="2400" spc="-2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leads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dirty="0" sz="24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400" spc="-2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ooth</a:t>
            </a:r>
            <a:r>
              <a:rPr dirty="0" sz="24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uscle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re</a:t>
            </a:r>
            <a:r>
              <a:rPr dirty="0" sz="2400" spc="5" u="heavy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axat</a:t>
            </a:r>
            <a:r>
              <a:rPr dirty="0" sz="2400" spc="5" u="heavy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1378585">
              <a:lnSpc>
                <a:spcPts val="2870"/>
              </a:lnSpc>
            </a:pPr>
            <a:r>
              <a:rPr dirty="0" sz="2400" spc="-10" u="heavy">
                <a:solidFill>
                  <a:srgbClr val="FFFF00"/>
                </a:solidFill>
                <a:latin typeface="Times New Roman"/>
                <a:cs typeface="Times New Roman"/>
              </a:rPr>
              <a:t>Act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va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ion</a:t>
            </a:r>
            <a:r>
              <a:rPr dirty="0" sz="24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4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10" b="1">
                <a:solidFill>
                  <a:srgbClr val="FFFF00"/>
                </a:solidFill>
                <a:latin typeface="Symbol"/>
                <a:cs typeface="Symbol"/>
              </a:rPr>
              <a:t></a:t>
            </a:r>
            <a:r>
              <a:rPr dirty="0" baseline="-20833" sz="2400" spc="-7" b="1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dirty="0" baseline="-20833" sz="2400" spc="27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Times New Roman"/>
                <a:cs typeface="Times New Roman"/>
              </a:rPr>
              <a:t>re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eptor</a:t>
            </a: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400" spc="-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ads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dirty="0" sz="24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400" spc="-2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ooth</a:t>
            </a:r>
            <a:r>
              <a:rPr dirty="0" sz="24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usc</a:t>
            </a:r>
            <a:r>
              <a:rPr dirty="0" sz="2400" spc="5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contr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400" spc="-5" u="heavy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400" spc="-15" u="heavy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400" u="heavy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4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spe</a:t>
            </a:r>
            <a:r>
              <a:rPr dirty="0" sz="2400" spc="5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2400" spc="-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dirty="0" sz="24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hea</a:t>
            </a:r>
            <a:r>
              <a:rPr dirty="0" sz="24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t)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1183" y="481583"/>
            <a:ext cx="7394448" cy="137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6800" y="457200"/>
            <a:ext cx="73914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2438336"/>
            <a:ext cx="7620000" cy="3535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7800" y="3505200"/>
            <a:ext cx="1495425" cy="1857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600" y="3886200"/>
            <a:ext cx="1571625" cy="1857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62200" y="3124200"/>
            <a:ext cx="6858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67600" y="3276600"/>
            <a:ext cx="6858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28663"/>
            <a:ext cx="4953000" cy="588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228663"/>
            <a:ext cx="4953000" cy="589280"/>
          </a:xfrm>
          <a:prstGeom prst="rect"/>
          <a:ln w="9525">
            <a:solidFill>
              <a:srgbClr val="660066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1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NE</a:t>
            </a:r>
            <a:r>
              <a:rPr dirty="0" sz="3200" spc="-10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3200" spc="-60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OUS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751713"/>
            <a:ext cx="8681720" cy="5986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2800" spc="-15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INTR</a:t>
            </a:r>
            <a:r>
              <a:rPr dirty="0" sz="2800" spc="-15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DUC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ION</a:t>
            </a:r>
            <a:endParaRPr sz="28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2800" spc="-15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2800" spc="8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nervo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10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dirty="0" sz="2800" spc="114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mo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it</a:t>
            </a:r>
            <a:r>
              <a:rPr dirty="0" sz="2800" spc="0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rs</a:t>
            </a:r>
            <a:r>
              <a:rPr dirty="0" sz="2800" spc="9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d</a:t>
            </a:r>
            <a:r>
              <a:rPr dirty="0" sz="2800" spc="10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con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spc="-60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spc="13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mo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10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eve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org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2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/</a:t>
            </a:r>
            <a:r>
              <a:rPr dirty="0" sz="2800" spc="2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em</a:t>
            </a:r>
            <a:r>
              <a:rPr dirty="0" sz="2800" spc="2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6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gh</a:t>
            </a:r>
            <a:r>
              <a:rPr dirty="0" sz="2800" spc="2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2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seri</a:t>
            </a:r>
            <a:r>
              <a:rPr dirty="0" sz="2800" spc="-1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2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800" spc="2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2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2800" spc="2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neg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ti</a:t>
            </a:r>
            <a:r>
              <a:rPr dirty="0" sz="2800" spc="0" b="1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feedb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ck</a:t>
            </a:r>
            <a:r>
              <a:rPr dirty="0" sz="2800" spc="-3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lo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800" spc="-15">
                <a:solidFill>
                  <a:srgbClr val="00FF00"/>
                </a:solidFill>
                <a:latin typeface="Arial"/>
                <a:cs typeface="Arial"/>
              </a:rPr>
              <a:t>•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The</a:t>
            </a:r>
            <a:r>
              <a:rPr dirty="0" sz="2800" spc="15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Central</a:t>
            </a:r>
            <a:r>
              <a:rPr dirty="0" sz="2800" spc="16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Ne</a:t>
            </a:r>
            <a:r>
              <a:rPr dirty="0" sz="2800" spc="-20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v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us</a:t>
            </a:r>
            <a:r>
              <a:rPr dirty="0" sz="2800" spc="16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em</a:t>
            </a:r>
            <a:r>
              <a:rPr dirty="0" sz="2800" spc="15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(CNS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)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:</a:t>
            </a:r>
            <a:r>
              <a:rPr dirty="0" sz="2800" spc="2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cludes</a:t>
            </a:r>
            <a:r>
              <a:rPr dirty="0" sz="2800" spc="16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16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bra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sp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co</a:t>
            </a:r>
            <a:r>
              <a:rPr dirty="0" sz="2800" spc="-15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d.</a:t>
            </a:r>
            <a:endParaRPr sz="28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2800" spc="-15">
                <a:solidFill>
                  <a:srgbClr val="00FF00"/>
                </a:solidFill>
                <a:latin typeface="Arial"/>
                <a:cs typeface="Arial"/>
              </a:rPr>
              <a:t>•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The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dirty="0" sz="2800" spc="-32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P</a:t>
            </a:r>
            <a:r>
              <a:rPr dirty="0" sz="2800" spc="-15" b="1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ripheral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dirty="0" sz="2800" spc="-3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Ne</a:t>
            </a:r>
            <a:r>
              <a:rPr dirty="0" sz="2800" spc="-20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v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us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dirty="0" sz="2800" spc="-31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em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dirty="0" sz="2800" spc="-31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(PNS):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 </a:t>
            </a:r>
            <a:r>
              <a:rPr dirty="0" sz="2800" spc="-26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Form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800" spc="-3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by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neu</a:t>
            </a:r>
            <a:r>
              <a:rPr dirty="0" sz="2800" spc="-55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spc="21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&amp;</a:t>
            </a:r>
            <a:r>
              <a:rPr dirty="0" sz="2800" spc="204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eir</a:t>
            </a:r>
            <a:r>
              <a:rPr dirty="0" sz="2800" spc="15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p</a:t>
            </a:r>
            <a:r>
              <a:rPr dirty="0" sz="2800" spc="-55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ocess</a:t>
            </a:r>
            <a:r>
              <a:rPr dirty="0" sz="2800" spc="229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2800" spc="-55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esent</a:t>
            </a:r>
            <a:r>
              <a:rPr dirty="0" sz="2800" spc="2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dirty="0" sz="2800" spc="21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spc="2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2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6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egi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r>
              <a:rPr dirty="0" sz="2800" spc="2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800" spc="22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2800" spc="-155" b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800" spc="-15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con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c</a:t>
            </a:r>
            <a:r>
              <a:rPr dirty="0" sz="2800" spc="-20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l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4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nerves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4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arises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4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f</a:t>
            </a:r>
            <a:r>
              <a:rPr dirty="0" sz="2800" spc="-55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om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6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bra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2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&amp;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p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in</a:t>
            </a:r>
            <a:r>
              <a:rPr dirty="0" sz="2800" spc="0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nerves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arisi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g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f</a:t>
            </a:r>
            <a:r>
              <a:rPr dirty="0" sz="2800" spc="-50" b="1">
                <a:solidFill>
                  <a:srgbClr val="00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om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t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dirty="0" sz="2800" spc="-10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00FF00"/>
                </a:solidFill>
                <a:latin typeface="Times New Roman"/>
                <a:cs typeface="Times New Roman"/>
              </a:rPr>
              <a:t>p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in</a:t>
            </a:r>
            <a:r>
              <a:rPr dirty="0" sz="2800" spc="0" b="1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FF00"/>
                </a:solidFill>
                <a:latin typeface="Times New Roman"/>
                <a:cs typeface="Times New Roman"/>
              </a:rPr>
              <a:t>cor</a:t>
            </a:r>
            <a:r>
              <a:rPr dirty="0" sz="2800" spc="20" b="1">
                <a:solidFill>
                  <a:srgbClr val="00FF00"/>
                </a:solidFill>
                <a:latin typeface="Times New Roman"/>
                <a:cs typeface="Times New Roman"/>
              </a:rPr>
              <a:t>d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800" spc="-15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2800" spc="-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pe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ip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20" b="1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al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di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ided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800" spc="-15">
                <a:solidFill>
                  <a:srgbClr val="FF0066"/>
                </a:solidFill>
                <a:latin typeface="Arial"/>
                <a:cs typeface="Arial"/>
              </a:rPr>
              <a:t>•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S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ma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t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ic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15" b="1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e</a:t>
            </a:r>
            <a:r>
              <a:rPr dirty="0" sz="2800" spc="-20" b="1">
                <a:solidFill>
                  <a:srgbClr val="FF0066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v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us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sy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tem</a:t>
            </a:r>
            <a:endParaRPr sz="2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800" spc="-15">
                <a:solidFill>
                  <a:srgbClr val="FF0066"/>
                </a:solidFill>
                <a:latin typeface="Arial"/>
                <a:cs typeface="Arial"/>
              </a:rPr>
              <a:t>•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Aut</a:t>
            </a:r>
            <a:r>
              <a:rPr dirty="0" sz="2800" spc="0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n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mic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ne</a:t>
            </a:r>
            <a:r>
              <a:rPr dirty="0" sz="2800" spc="-20" b="1">
                <a:solidFill>
                  <a:srgbClr val="FF0066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v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o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us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sy</a:t>
            </a:r>
            <a:r>
              <a:rPr dirty="0" sz="2800" b="1">
                <a:solidFill>
                  <a:srgbClr val="FF0066"/>
                </a:solidFill>
                <a:latin typeface="Times New Roman"/>
                <a:cs typeface="Times New Roman"/>
              </a:rPr>
              <a:t>s</a:t>
            </a:r>
            <a:r>
              <a:rPr dirty="0" sz="2800" spc="-5" b="1">
                <a:solidFill>
                  <a:srgbClr val="FF0066"/>
                </a:solidFill>
                <a:latin typeface="Times New Roman"/>
                <a:cs typeface="Times New Roman"/>
              </a:rPr>
              <a:t>tem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5528" y="2404745"/>
            <a:ext cx="6013450" cy="12274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0"/>
              <a:t>OBJECTIVES</a:t>
            </a:r>
            <a:endParaRPr sz="8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30479"/>
            <a:ext cx="7435215" cy="6376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6235" algn="l"/>
              </a:tabLst>
            </a:pP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600" spc="5" b="1" u="heavy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ato</a:t>
            </a:r>
            <a:r>
              <a:rPr dirty="0" sz="3600" spc="5" b="1" u="heavy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3600" spc="-25" b="1" u="heavy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an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3600" spc="5" b="1" u="heavy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ph</a:t>
            </a:r>
            <a:r>
              <a:rPr dirty="0" sz="3600" spc="5" b="1" u="heavy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siolog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y 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endParaRPr sz="3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Au</a:t>
            </a:r>
            <a:r>
              <a:rPr dirty="0" sz="3600" spc="5" b="1" u="heavy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onomic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Nervous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b="1" u="heavy">
                <a:solidFill>
                  <a:srgbClr val="FFFF00"/>
                </a:solidFill>
                <a:latin typeface="Times New Roman"/>
                <a:cs typeface="Times New Roman"/>
              </a:rPr>
              <a:t>System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Times New Roman"/>
              <a:buChar char="•"/>
              <a:tabLst>
                <a:tab pos="356235" algn="l"/>
                <a:tab pos="3759835" algn="l"/>
              </a:tabLst>
            </a:pP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At the end </a:t>
            </a:r>
            <a:r>
              <a:rPr dirty="0" sz="36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f this	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lectutre</a:t>
            </a:r>
            <a:r>
              <a:rPr dirty="0" sz="3600" spc="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spc="-40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1)the</a:t>
            </a:r>
            <a:endParaRPr sz="3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student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should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be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able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dirty="0" sz="3600" spc="-5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3600">
              <a:latin typeface="Times New Roman"/>
              <a:cs typeface="Times New Roman"/>
            </a:endParaRPr>
          </a:p>
          <a:p>
            <a:pPr marL="355600" marR="1276985" indent="-342900">
              <a:lnSpc>
                <a:spcPct val="100000"/>
              </a:lnSpc>
              <a:spcBef>
                <a:spcPts val="860"/>
              </a:spcBef>
              <a:buFont typeface="Times New Roman"/>
              <a:buChar char="•"/>
              <a:tabLst>
                <a:tab pos="356235" algn="l"/>
                <a:tab pos="2616200" algn="l"/>
                <a:tab pos="3150870" algn="l"/>
              </a:tabLst>
            </a:pP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-appreciate	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36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anatomy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sympathetic&amp;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parasympathetic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nerv</a:t>
            </a:r>
            <a:r>
              <a:rPr dirty="0" sz="36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us sy</a:t>
            </a:r>
            <a:r>
              <a:rPr dirty="0" sz="3600" spc="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tem.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60"/>
              </a:spcBef>
              <a:buFont typeface="Times New Roman"/>
              <a:buChar char="•"/>
              <a:tabLst>
                <a:tab pos="356235" algn="l"/>
                <a:tab pos="2082800" algn="l"/>
              </a:tabLst>
            </a:pP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-explain	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phy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iological</a:t>
            </a:r>
            <a:r>
              <a:rPr dirty="0" sz="3600" spc="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functions</a:t>
            </a:r>
            <a:r>
              <a:rPr dirty="0" sz="3600" spc="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Sympathetic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&amp;paras</a:t>
            </a:r>
            <a:r>
              <a:rPr dirty="0" sz="3600" spc="5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mpathetic</a:t>
            </a:r>
            <a:r>
              <a:rPr dirty="0" sz="3600" spc="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nerves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in</a:t>
            </a:r>
            <a:r>
              <a:rPr dirty="0" sz="36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head&amp;neck,che</a:t>
            </a:r>
            <a:r>
              <a:rPr dirty="0" sz="3600" spc="1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t,abdomen</a:t>
            </a:r>
            <a:r>
              <a:rPr dirty="0" sz="3600" spc="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00"/>
                </a:solidFill>
                <a:latin typeface="Times New Roman"/>
                <a:cs typeface="Times New Roman"/>
              </a:rPr>
              <a:t>pelvis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3732" y="2004695"/>
            <a:ext cx="6141720" cy="3302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345440">
              <a:lnSpc>
                <a:spcPct val="100000"/>
              </a:lnSpc>
            </a:pP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FUNCTIONAL </a:t>
            </a: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ANATOMY</a:t>
            </a: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54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AUTONOMIC</a:t>
            </a: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NERVOUS</a:t>
            </a:r>
            <a:r>
              <a:rPr dirty="0" sz="54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400">
                <a:solidFill>
                  <a:srgbClr val="FFFF00"/>
                </a:solidFill>
                <a:latin typeface="Times New Roman"/>
                <a:cs typeface="Times New Roman"/>
              </a:rPr>
              <a:t>SYSTEM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839" y="0"/>
            <a:ext cx="7692390" cy="5219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50" spc="-65" i="1">
                <a:latin typeface="Times New Roman"/>
                <a:cs typeface="Times New Roman"/>
              </a:rPr>
              <a:t>Basic</a:t>
            </a:r>
            <a:r>
              <a:rPr dirty="0" sz="3350" spc="-50" i="1">
                <a:latin typeface="Times New Roman"/>
                <a:cs typeface="Times New Roman"/>
              </a:rPr>
              <a:t> </a:t>
            </a:r>
            <a:r>
              <a:rPr dirty="0" sz="3350" spc="-165" i="1">
                <a:latin typeface="Times New Roman"/>
                <a:cs typeface="Times New Roman"/>
              </a:rPr>
              <a:t>a</a:t>
            </a:r>
            <a:r>
              <a:rPr dirty="0" sz="3350" spc="-160" i="1">
                <a:latin typeface="Times New Roman"/>
                <a:cs typeface="Times New Roman"/>
              </a:rPr>
              <a:t>n</a:t>
            </a:r>
            <a:r>
              <a:rPr dirty="0" sz="3350" spc="-65" i="1">
                <a:latin typeface="Times New Roman"/>
                <a:cs typeface="Times New Roman"/>
              </a:rPr>
              <a:t>ato</a:t>
            </a:r>
            <a:r>
              <a:rPr dirty="0" sz="3350" spc="-105" i="1">
                <a:latin typeface="Times New Roman"/>
                <a:cs typeface="Times New Roman"/>
              </a:rPr>
              <a:t>m</a:t>
            </a:r>
            <a:r>
              <a:rPr dirty="0" sz="3350" spc="-100" i="1">
                <a:latin typeface="Times New Roman"/>
                <a:cs typeface="Times New Roman"/>
              </a:rPr>
              <a:t>ical</a:t>
            </a:r>
            <a:r>
              <a:rPr dirty="0" sz="3350" spc="-70" i="1">
                <a:latin typeface="Times New Roman"/>
                <a:cs typeface="Times New Roman"/>
              </a:rPr>
              <a:t> </a:t>
            </a:r>
            <a:r>
              <a:rPr dirty="0" sz="3350" spc="15" i="1">
                <a:latin typeface="Times New Roman"/>
                <a:cs typeface="Times New Roman"/>
              </a:rPr>
              <a:t>diff</a:t>
            </a:r>
            <a:r>
              <a:rPr dirty="0" sz="3350" spc="25" i="1">
                <a:latin typeface="Times New Roman"/>
                <a:cs typeface="Times New Roman"/>
              </a:rPr>
              <a:t>e</a:t>
            </a:r>
            <a:r>
              <a:rPr dirty="0" sz="3350" spc="-120" i="1">
                <a:latin typeface="Times New Roman"/>
                <a:cs typeface="Times New Roman"/>
              </a:rPr>
              <a:t>re</a:t>
            </a:r>
            <a:r>
              <a:rPr dirty="0" sz="3350" spc="-140" i="1">
                <a:latin typeface="Times New Roman"/>
                <a:cs typeface="Times New Roman"/>
              </a:rPr>
              <a:t>n</a:t>
            </a:r>
            <a:r>
              <a:rPr dirty="0" sz="3350" spc="-65" i="1">
                <a:latin typeface="Times New Roman"/>
                <a:cs typeface="Times New Roman"/>
              </a:rPr>
              <a:t>ce</a:t>
            </a:r>
            <a:r>
              <a:rPr dirty="0" sz="3350" spc="-75" i="1">
                <a:latin typeface="Times New Roman"/>
                <a:cs typeface="Times New Roman"/>
              </a:rPr>
              <a:t> </a:t>
            </a:r>
            <a:r>
              <a:rPr dirty="0" sz="3350" spc="-75" i="1">
                <a:latin typeface="Times New Roman"/>
                <a:cs typeface="Times New Roman"/>
              </a:rPr>
              <a:t>b</a:t>
            </a:r>
            <a:r>
              <a:rPr dirty="0" sz="3350" spc="-60" i="1">
                <a:latin typeface="Times New Roman"/>
                <a:cs typeface="Times New Roman"/>
              </a:rPr>
              <a:t>e</a:t>
            </a:r>
            <a:r>
              <a:rPr dirty="0" sz="3350" spc="-25" i="1">
                <a:latin typeface="Times New Roman"/>
                <a:cs typeface="Times New Roman"/>
              </a:rPr>
              <a:t>twe</a:t>
            </a:r>
            <a:r>
              <a:rPr dirty="0" sz="3350" spc="-20" i="1">
                <a:latin typeface="Times New Roman"/>
                <a:cs typeface="Times New Roman"/>
              </a:rPr>
              <a:t>e</a:t>
            </a:r>
            <a:r>
              <a:rPr dirty="0" sz="3350" spc="-75" i="1">
                <a:latin typeface="Times New Roman"/>
                <a:cs typeface="Times New Roman"/>
              </a:rPr>
              <a:t>n</a:t>
            </a:r>
            <a:r>
              <a:rPr dirty="0" sz="3350" spc="-65" i="1">
                <a:latin typeface="Times New Roman"/>
                <a:cs typeface="Times New Roman"/>
              </a:rPr>
              <a:t> </a:t>
            </a:r>
            <a:r>
              <a:rPr dirty="0" sz="3350" spc="-60" i="1">
                <a:latin typeface="Times New Roman"/>
                <a:cs typeface="Times New Roman"/>
              </a:rPr>
              <a:t>the</a:t>
            </a:r>
            <a:r>
              <a:rPr dirty="0" sz="3350" spc="-40" i="1">
                <a:latin typeface="Times New Roman"/>
                <a:cs typeface="Times New Roman"/>
              </a:rPr>
              <a:t> </a:t>
            </a:r>
            <a:r>
              <a:rPr dirty="0" sz="3350" spc="-30" i="1">
                <a:latin typeface="Times New Roman"/>
                <a:cs typeface="Times New Roman"/>
              </a:rPr>
              <a:t>mot</a:t>
            </a:r>
            <a:r>
              <a:rPr dirty="0" sz="3350" spc="-25" i="1">
                <a:latin typeface="Times New Roman"/>
                <a:cs typeface="Times New Roman"/>
              </a:rPr>
              <a:t>o</a:t>
            </a:r>
            <a:r>
              <a:rPr dirty="0" sz="3350" spc="-240" i="1">
                <a:latin typeface="Times New Roman"/>
                <a:cs typeface="Times New Roman"/>
              </a:rPr>
              <a:t>r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26811"/>
            <a:ext cx="7929880" cy="5763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306705">
              <a:lnSpc>
                <a:spcPct val="76400"/>
              </a:lnSpc>
            </a:pPr>
            <a:r>
              <a:rPr dirty="0" sz="3350" spc="-105" i="1">
                <a:solidFill>
                  <a:srgbClr val="FFFF00"/>
                </a:solidFill>
                <a:latin typeface="Times New Roman"/>
                <a:cs typeface="Times New Roman"/>
              </a:rPr>
              <a:t>pat</a:t>
            </a:r>
            <a:r>
              <a:rPr dirty="0" sz="3350" spc="-120" i="1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3350" spc="-20" i="1">
                <a:solidFill>
                  <a:srgbClr val="FFFF00"/>
                </a:solidFill>
                <a:latin typeface="Times New Roman"/>
                <a:cs typeface="Times New Roman"/>
              </a:rPr>
              <a:t>wa</a:t>
            </a:r>
            <a:r>
              <a:rPr dirty="0" sz="3350" spc="-15" i="1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350" spc="-8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30" i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3350" spc="-4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20" i="1">
                <a:solidFill>
                  <a:srgbClr val="FFFF00"/>
                </a:solidFill>
                <a:latin typeface="Times New Roman"/>
                <a:cs typeface="Times New Roman"/>
              </a:rPr>
              <a:t>vol</a:t>
            </a:r>
            <a:r>
              <a:rPr dirty="0" sz="3350" spc="-15" i="1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3350" spc="-100" i="1">
                <a:solidFill>
                  <a:srgbClr val="FFFF00"/>
                </a:solidFill>
                <a:latin typeface="Times New Roman"/>
                <a:cs typeface="Times New Roman"/>
              </a:rPr>
              <a:t>ntary</a:t>
            </a:r>
            <a:r>
              <a:rPr dirty="0" sz="3350" spc="-7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80" i="1">
                <a:solidFill>
                  <a:srgbClr val="FFFF00"/>
                </a:solidFill>
                <a:latin typeface="Times New Roman"/>
                <a:cs typeface="Times New Roman"/>
              </a:rPr>
              <a:t>som</a:t>
            </a:r>
            <a:r>
              <a:rPr dirty="0" sz="3350" spc="-70" i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350" spc="-50" i="1">
                <a:solidFill>
                  <a:srgbClr val="FFFF00"/>
                </a:solidFill>
                <a:latin typeface="Times New Roman"/>
                <a:cs typeface="Times New Roman"/>
              </a:rPr>
              <a:t>tic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65" i="1">
                <a:solidFill>
                  <a:srgbClr val="FFFF00"/>
                </a:solidFill>
                <a:latin typeface="Times New Roman"/>
                <a:cs typeface="Times New Roman"/>
              </a:rPr>
              <a:t>ner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dirty="0" sz="3350" spc="-70" i="1">
                <a:solidFill>
                  <a:srgbClr val="FFFF00"/>
                </a:solidFill>
                <a:latin typeface="Times New Roman"/>
                <a:cs typeface="Times New Roman"/>
              </a:rPr>
              <a:t>ous</a:t>
            </a:r>
            <a:r>
              <a:rPr dirty="0" sz="3350" spc="-4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25" i="1">
                <a:solidFill>
                  <a:srgbClr val="FFFF00"/>
                </a:solidFill>
                <a:latin typeface="Times New Roman"/>
                <a:cs typeface="Times New Roman"/>
              </a:rPr>
              <a:t>syst</a:t>
            </a:r>
            <a:r>
              <a:rPr dirty="0" sz="3350" spc="-20" i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350" spc="70" i="1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3350" spc="-7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55" i="1">
                <a:solidFill>
                  <a:srgbClr val="FFFF00"/>
                </a:solidFill>
                <a:latin typeface="Times New Roman"/>
                <a:cs typeface="Times New Roman"/>
              </a:rPr>
              <a:t>(to</a:t>
            </a:r>
            <a:r>
              <a:rPr dirty="0" sz="3350" spc="-4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25" i="1">
                <a:solidFill>
                  <a:srgbClr val="FFFF00"/>
                </a:solidFill>
                <a:latin typeface="Times New Roman"/>
                <a:cs typeface="Times New Roman"/>
              </a:rPr>
              <a:t>skel</a:t>
            </a:r>
            <a:r>
              <a:rPr dirty="0" sz="3350" spc="-20" i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350" spc="-114" i="1">
                <a:solidFill>
                  <a:srgbClr val="FFFF00"/>
                </a:solidFill>
                <a:latin typeface="Times New Roman"/>
                <a:cs typeface="Times New Roman"/>
              </a:rPr>
              <a:t>tal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25" i="1">
                <a:solidFill>
                  <a:srgbClr val="FFFF00"/>
                </a:solidFill>
                <a:latin typeface="Times New Roman"/>
                <a:cs typeface="Times New Roman"/>
              </a:rPr>
              <a:t>mu</a:t>
            </a:r>
            <a:r>
              <a:rPr dirty="0" sz="3350" spc="-10" i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cle</a:t>
            </a:r>
            <a:r>
              <a:rPr dirty="0" sz="3350" spc="-55" i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350" spc="-50" i="1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165" i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350" spc="-160" i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350" spc="-75" i="1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3350" spc="-5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65" i="1">
                <a:solidFill>
                  <a:srgbClr val="FFFF00"/>
                </a:solidFill>
                <a:latin typeface="Times New Roman"/>
                <a:cs typeface="Times New Roman"/>
              </a:rPr>
              <a:t>tho</a:t>
            </a:r>
            <a:r>
              <a:rPr dirty="0" sz="3350" spc="-55" i="1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3350" spc="-65" i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350" spc="-5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30" i="1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3350" spc="-4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dirty="0" sz="3350" spc="-40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165" i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3350" spc="-160" i="1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3350" spc="-65" i="1">
                <a:solidFill>
                  <a:srgbClr val="FFFF00"/>
                </a:solidFill>
                <a:latin typeface="Times New Roman"/>
                <a:cs typeface="Times New Roman"/>
              </a:rPr>
              <a:t>ton</a:t>
            </a:r>
            <a:r>
              <a:rPr dirty="0" sz="3350" spc="-65" i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350" spc="20" i="1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3350" spc="-10" i="1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3350" spc="-65" i="1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350" spc="-7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75" i="1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350" spc="-60" i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350" spc="-65" i="1">
                <a:solidFill>
                  <a:srgbClr val="FFFF00"/>
                </a:solidFill>
                <a:latin typeface="Times New Roman"/>
                <a:cs typeface="Times New Roman"/>
              </a:rPr>
              <a:t>rv</a:t>
            </a:r>
            <a:r>
              <a:rPr dirty="0" sz="3350" spc="-70" i="1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350" spc="-65" i="1">
                <a:solidFill>
                  <a:srgbClr val="FFFF00"/>
                </a:solidFill>
                <a:latin typeface="Times New Roman"/>
                <a:cs typeface="Times New Roman"/>
              </a:rPr>
              <a:t>us</a:t>
            </a:r>
            <a:r>
              <a:rPr dirty="0" sz="3350" spc="-75" i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350" spc="-25" i="1">
                <a:solidFill>
                  <a:srgbClr val="FFFF00"/>
                </a:solidFill>
                <a:latin typeface="Times New Roman"/>
                <a:cs typeface="Times New Roman"/>
              </a:rPr>
              <a:t>syst</a:t>
            </a:r>
            <a:r>
              <a:rPr dirty="0" sz="3350" spc="-20" i="1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350" spc="70" i="1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endParaRPr sz="3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Times New Roman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Somatic</a:t>
            </a:r>
            <a:r>
              <a:rPr dirty="0" sz="32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divisi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n: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ts val="3025"/>
              </a:lnSpc>
              <a:buFont typeface="Times New Roman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ll</a:t>
            </a:r>
            <a:r>
              <a:rPr dirty="0" sz="2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es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28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  <a:r>
              <a:rPr dirty="0" sz="28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neu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resi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dirty="0" sz="2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CNS</a:t>
            </a:r>
            <a:r>
              <a:rPr dirty="0" sz="2800" spc="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rain</a:t>
            </a:r>
            <a:endParaRPr sz="2800">
              <a:latin typeface="Times New Roman"/>
              <a:cs typeface="Times New Roman"/>
            </a:endParaRPr>
          </a:p>
          <a:p>
            <a:pPr marL="756285">
              <a:lnSpc>
                <a:spcPts val="3025"/>
              </a:lnSpc>
            </a:pP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  <a:r>
              <a:rPr dirty="0" sz="28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sp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nal</a:t>
            </a:r>
            <a:r>
              <a:rPr dirty="0" sz="28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cord)</a:t>
            </a:r>
            <a:endParaRPr sz="2800">
              <a:latin typeface="Times New Roman"/>
              <a:cs typeface="Times New Roman"/>
            </a:endParaRPr>
          </a:p>
          <a:p>
            <a:pPr lvl="1" marL="756285" marR="116205" indent="-286385">
              <a:lnSpc>
                <a:spcPts val="2690"/>
              </a:lnSpc>
              <a:spcBef>
                <a:spcPts val="650"/>
              </a:spcBef>
              <a:buFont typeface="Times New Roman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Their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axo</a:t>
            </a:r>
            <a:r>
              <a:rPr dirty="0" sz="2800" spc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(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heathed</a:t>
            </a:r>
            <a:r>
              <a:rPr dirty="0" sz="28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dirty="0" sz="2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al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ner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es)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extend</a:t>
            </a:r>
            <a:r>
              <a:rPr dirty="0" sz="2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all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t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way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eir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k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elet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spc="-3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cles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3454"/>
              </a:lnSpc>
              <a:spcBef>
                <a:spcPts val="15"/>
              </a:spcBef>
              <a:buFont typeface="Times New Roman"/>
              <a:buChar char="•"/>
              <a:tabLst>
                <a:tab pos="355600" algn="l"/>
              </a:tabLst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Aut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spc="-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syst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m:</a:t>
            </a:r>
            <a:r>
              <a:rPr dirty="0" sz="32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ains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two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motor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ts val="3460"/>
              </a:lnSpc>
            </a:pP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ne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ro</a:t>
            </a:r>
            <a:r>
              <a:rPr dirty="0" sz="3200" spc="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320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  <a:p>
            <a:pPr lvl="1" marL="756285" indent="-286385">
              <a:lnSpc>
                <a:spcPct val="100000"/>
              </a:lnSpc>
              <a:buFont typeface="Times New Roman"/>
              <a:buChar char="–"/>
              <a:tabLst>
                <a:tab pos="756920" algn="l"/>
              </a:tabLst>
            </a:pP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r>
              <a:rPr dirty="0" baseline="25525" sz="2775" spc="7">
                <a:solidFill>
                  <a:srgbClr val="FFFF00"/>
                </a:solidFill>
                <a:latin typeface="Times New Roman"/>
                <a:cs typeface="Times New Roman"/>
              </a:rPr>
              <a:t>st</a:t>
            </a:r>
            <a:r>
              <a:rPr dirty="0" baseline="25525" sz="2775" spc="307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=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egang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neu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r>
              <a:rPr dirty="0" sz="28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(in</a:t>
            </a:r>
            <a:r>
              <a:rPr dirty="0" sz="2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ain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  <a:r>
              <a:rPr dirty="0" sz="28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d)</a:t>
            </a:r>
            <a:endParaRPr sz="2800">
              <a:latin typeface="Times New Roman"/>
              <a:cs typeface="Times New Roman"/>
            </a:endParaRPr>
          </a:p>
          <a:p>
            <a:pPr lvl="1" marL="756285" indent="-286385">
              <a:lnSpc>
                <a:spcPts val="3025"/>
              </a:lnSpc>
              <a:buFont typeface="Times New Roman"/>
              <a:buChar char="–"/>
              <a:tabLst>
                <a:tab pos="756920" algn="l"/>
              </a:tabLst>
            </a:pP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r>
              <a:rPr dirty="0" baseline="25525" sz="2775" spc="15">
                <a:solidFill>
                  <a:srgbClr val="FFFF00"/>
                </a:solidFill>
                <a:latin typeface="Times New Roman"/>
                <a:cs typeface="Times New Roman"/>
              </a:rPr>
              <a:t>nd</a:t>
            </a:r>
            <a:r>
              <a:rPr dirty="0" baseline="25525" sz="2775" spc="33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=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gan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3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neu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r>
              <a:rPr dirty="0" sz="2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(cell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dy</a:t>
            </a:r>
            <a:r>
              <a:rPr dirty="0" sz="2800" spc="-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gan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li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756285">
              <a:lnSpc>
                <a:spcPts val="3025"/>
              </a:lnSpc>
            </a:pP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tsi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dirty="0" sz="2800" spc="-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S)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6179311"/>
            <a:ext cx="5951855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–</a:t>
            </a:r>
            <a:r>
              <a:rPr dirty="0" sz="2800" spc="1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Sl</a:t>
            </a:r>
            <a:r>
              <a:rPr dirty="0" sz="2800" spc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wer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be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ause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lig</a:t>
            </a:r>
            <a:r>
              <a:rPr dirty="0" sz="2800" spc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tly</a:t>
            </a:r>
            <a:r>
              <a:rPr dirty="0" sz="2800" spc="-3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  <a:r>
              <a:rPr dirty="0" sz="2800" spc="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u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2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yeli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FFFF00"/>
                </a:solidFill>
                <a:latin typeface="Times New Roman"/>
                <a:cs typeface="Times New Roman"/>
              </a:rPr>
              <a:t>ated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0842" y="6290055"/>
            <a:ext cx="1193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35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300"/>
              </a:lnSpc>
            </a:pPr>
            <a:r>
              <a:rPr dirty="0" sz="4200" spc="-105" i="1">
                <a:latin typeface="Times New Roman"/>
                <a:cs typeface="Times New Roman"/>
              </a:rPr>
              <a:t>Bas</a:t>
            </a:r>
            <a:r>
              <a:rPr dirty="0" sz="4200" spc="-50" i="1">
                <a:latin typeface="Times New Roman"/>
                <a:cs typeface="Times New Roman"/>
              </a:rPr>
              <a:t>i</a:t>
            </a:r>
            <a:r>
              <a:rPr dirty="0" sz="4200" spc="-90" i="1">
                <a:latin typeface="Times New Roman"/>
                <a:cs typeface="Times New Roman"/>
              </a:rPr>
              <a:t>c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180" i="1">
                <a:latin typeface="Times New Roman"/>
                <a:cs typeface="Times New Roman"/>
              </a:rPr>
              <a:t>anat</a:t>
            </a:r>
            <a:r>
              <a:rPr dirty="0" sz="4200" spc="-190" i="1">
                <a:latin typeface="Times New Roman"/>
                <a:cs typeface="Times New Roman"/>
              </a:rPr>
              <a:t>o</a:t>
            </a:r>
            <a:r>
              <a:rPr dirty="0" sz="4200" spc="-100" i="1">
                <a:latin typeface="Times New Roman"/>
                <a:cs typeface="Times New Roman"/>
              </a:rPr>
              <a:t>mic</a:t>
            </a:r>
            <a:r>
              <a:rPr dirty="0" sz="4200" spc="-100" i="1">
                <a:latin typeface="Times New Roman"/>
                <a:cs typeface="Times New Roman"/>
              </a:rPr>
              <a:t>a</a:t>
            </a:r>
            <a:r>
              <a:rPr dirty="0" sz="4200" spc="-60" i="1">
                <a:latin typeface="Times New Roman"/>
                <a:cs typeface="Times New Roman"/>
              </a:rPr>
              <a:t>l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45" i="1">
                <a:latin typeface="Times New Roman"/>
                <a:cs typeface="Times New Roman"/>
              </a:rPr>
              <a:t>dif</a:t>
            </a:r>
            <a:r>
              <a:rPr dirty="0" sz="4200" spc="40" i="1">
                <a:latin typeface="Times New Roman"/>
                <a:cs typeface="Times New Roman"/>
              </a:rPr>
              <a:t>f</a:t>
            </a:r>
            <a:r>
              <a:rPr dirty="0" sz="4200" spc="-140" i="1">
                <a:latin typeface="Times New Roman"/>
                <a:cs typeface="Times New Roman"/>
              </a:rPr>
              <a:t>ere</a:t>
            </a:r>
            <a:r>
              <a:rPr dirty="0" sz="4200" spc="-155" i="1">
                <a:latin typeface="Times New Roman"/>
                <a:cs typeface="Times New Roman"/>
              </a:rPr>
              <a:t>n</a:t>
            </a:r>
            <a:r>
              <a:rPr dirty="0" sz="4200" spc="-90" i="1">
                <a:latin typeface="Times New Roman"/>
                <a:cs typeface="Times New Roman"/>
              </a:rPr>
              <a:t>ce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100" i="1">
                <a:latin typeface="Times New Roman"/>
                <a:cs typeface="Times New Roman"/>
              </a:rPr>
              <a:t>b</a:t>
            </a:r>
            <a:r>
              <a:rPr dirty="0" sz="4200" spc="-60" i="1">
                <a:latin typeface="Times New Roman"/>
                <a:cs typeface="Times New Roman"/>
              </a:rPr>
              <a:t>etween</a:t>
            </a:r>
            <a:r>
              <a:rPr dirty="0" sz="4200" spc="-35" i="1">
                <a:latin typeface="Times New Roman"/>
                <a:cs typeface="Times New Roman"/>
              </a:rPr>
              <a:t> </a:t>
            </a:r>
            <a:r>
              <a:rPr dirty="0" sz="4200" spc="-60" i="1">
                <a:latin typeface="Times New Roman"/>
                <a:cs typeface="Times New Roman"/>
              </a:rPr>
              <a:t>t</a:t>
            </a:r>
            <a:r>
              <a:rPr dirty="0" sz="4200" spc="-95" i="1">
                <a:latin typeface="Times New Roman"/>
                <a:cs typeface="Times New Roman"/>
              </a:rPr>
              <a:t>h</a:t>
            </a:r>
            <a:r>
              <a:rPr dirty="0" sz="4200" spc="-95" i="1">
                <a:latin typeface="Times New Roman"/>
                <a:cs typeface="Times New Roman"/>
              </a:rPr>
              <a:t>e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50" i="1">
                <a:latin typeface="Times New Roman"/>
                <a:cs typeface="Times New Roman"/>
              </a:rPr>
              <a:t>mot</a:t>
            </a:r>
            <a:r>
              <a:rPr dirty="0" sz="4200" spc="-40" i="1">
                <a:latin typeface="Times New Roman"/>
                <a:cs typeface="Times New Roman"/>
              </a:rPr>
              <a:t>o</a:t>
            </a:r>
            <a:r>
              <a:rPr dirty="0" sz="4200" spc="-305" i="1">
                <a:latin typeface="Times New Roman"/>
                <a:cs typeface="Times New Roman"/>
              </a:rPr>
              <a:t>r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215" i="1">
                <a:latin typeface="Times New Roman"/>
                <a:cs typeface="Times New Roman"/>
              </a:rPr>
              <a:t>p</a:t>
            </a:r>
            <a:r>
              <a:rPr dirty="0" sz="4200" spc="-204" i="1">
                <a:latin typeface="Times New Roman"/>
                <a:cs typeface="Times New Roman"/>
              </a:rPr>
              <a:t>a</a:t>
            </a:r>
            <a:r>
              <a:rPr dirty="0" sz="4200" spc="-60" i="1">
                <a:latin typeface="Times New Roman"/>
                <a:cs typeface="Times New Roman"/>
              </a:rPr>
              <a:t>t</a:t>
            </a:r>
            <a:r>
              <a:rPr dirty="0" sz="4200" spc="-95" i="1">
                <a:latin typeface="Times New Roman"/>
                <a:cs typeface="Times New Roman"/>
              </a:rPr>
              <a:t>h</a:t>
            </a:r>
            <a:r>
              <a:rPr dirty="0" sz="4200" spc="-50" i="1">
                <a:latin typeface="Times New Roman"/>
                <a:cs typeface="Times New Roman"/>
              </a:rPr>
              <a:t>ways</a:t>
            </a:r>
            <a:r>
              <a:rPr dirty="0" sz="4200" spc="-40" i="1">
                <a:latin typeface="Times New Roman"/>
                <a:cs typeface="Times New Roman"/>
              </a:rPr>
              <a:t> </a:t>
            </a:r>
            <a:r>
              <a:rPr dirty="0" sz="4200" spc="30" i="1">
                <a:latin typeface="Times New Roman"/>
                <a:cs typeface="Times New Roman"/>
              </a:rPr>
              <a:t>of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45" i="1">
                <a:latin typeface="Times New Roman"/>
                <a:cs typeface="Times New Roman"/>
              </a:rPr>
              <a:t>t</a:t>
            </a:r>
            <a:r>
              <a:rPr dirty="0" sz="4200" spc="-100" i="1">
                <a:latin typeface="Times New Roman"/>
                <a:cs typeface="Times New Roman"/>
              </a:rPr>
              <a:t>he</a:t>
            </a:r>
            <a:r>
              <a:rPr dirty="0" sz="4200" spc="-45" i="1">
                <a:latin typeface="Times New Roman"/>
                <a:cs typeface="Times New Roman"/>
              </a:rPr>
              <a:t> </a:t>
            </a:r>
            <a:r>
              <a:rPr dirty="0" sz="4200" spc="10" i="1">
                <a:latin typeface="Times New Roman"/>
                <a:cs typeface="Times New Roman"/>
              </a:rPr>
              <a:t>v</a:t>
            </a:r>
            <a:r>
              <a:rPr dirty="0" sz="4200" spc="25" i="1">
                <a:latin typeface="Times New Roman"/>
                <a:cs typeface="Times New Roman"/>
              </a:rPr>
              <a:t>o</a:t>
            </a:r>
            <a:r>
              <a:rPr dirty="0" sz="4200" spc="-60" i="1">
                <a:latin typeface="Times New Roman"/>
                <a:cs typeface="Times New Roman"/>
              </a:rPr>
              <a:t>l</a:t>
            </a:r>
            <a:r>
              <a:rPr dirty="0" sz="4200" spc="-95" i="1">
                <a:latin typeface="Times New Roman"/>
                <a:cs typeface="Times New Roman"/>
              </a:rPr>
              <a:t>u</a:t>
            </a:r>
            <a:r>
              <a:rPr dirty="0" sz="4200" spc="-105" i="1">
                <a:latin typeface="Times New Roman"/>
                <a:cs typeface="Times New Roman"/>
              </a:rPr>
              <a:t>n</a:t>
            </a:r>
            <a:r>
              <a:rPr dirty="0" sz="4200" spc="-50" i="1">
                <a:latin typeface="Times New Roman"/>
                <a:cs typeface="Times New Roman"/>
              </a:rPr>
              <a:t>t</a:t>
            </a:r>
            <a:r>
              <a:rPr dirty="0" sz="4200" spc="-170" i="1">
                <a:latin typeface="Times New Roman"/>
                <a:cs typeface="Times New Roman"/>
              </a:rPr>
              <a:t>ary</a:t>
            </a:r>
            <a:r>
              <a:rPr dirty="0" sz="4200" spc="-95" i="1">
                <a:latin typeface="Times New Roman"/>
                <a:cs typeface="Times New Roman"/>
              </a:rPr>
              <a:t> </a:t>
            </a:r>
            <a:r>
              <a:rPr dirty="0" sz="4200" spc="-80" i="1">
                <a:latin typeface="Times New Roman"/>
                <a:cs typeface="Times New Roman"/>
              </a:rPr>
              <a:t>s</a:t>
            </a:r>
            <a:r>
              <a:rPr dirty="0" sz="4200" spc="-95" i="1">
                <a:latin typeface="Times New Roman"/>
                <a:cs typeface="Times New Roman"/>
              </a:rPr>
              <a:t>o</a:t>
            </a:r>
            <a:r>
              <a:rPr dirty="0" sz="4200" spc="-105" i="1">
                <a:latin typeface="Times New Roman"/>
                <a:cs typeface="Times New Roman"/>
              </a:rPr>
              <a:t>mat</a:t>
            </a:r>
            <a:r>
              <a:rPr dirty="0" sz="4200" spc="-50" i="1">
                <a:latin typeface="Times New Roman"/>
                <a:cs typeface="Times New Roman"/>
              </a:rPr>
              <a:t>i</a:t>
            </a:r>
            <a:r>
              <a:rPr dirty="0" sz="4200" spc="-90" i="1">
                <a:latin typeface="Times New Roman"/>
                <a:cs typeface="Times New Roman"/>
              </a:rPr>
              <a:t>c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90" i="1">
                <a:latin typeface="Times New Roman"/>
                <a:cs typeface="Times New Roman"/>
              </a:rPr>
              <a:t>nerv</a:t>
            </a:r>
            <a:r>
              <a:rPr dirty="0" sz="4200" spc="-95" i="1">
                <a:latin typeface="Times New Roman"/>
                <a:cs typeface="Times New Roman"/>
              </a:rPr>
              <a:t>o</a:t>
            </a:r>
            <a:r>
              <a:rPr dirty="0" sz="4200" spc="-90" i="1">
                <a:latin typeface="Times New Roman"/>
                <a:cs typeface="Times New Roman"/>
              </a:rPr>
              <a:t>us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25" i="1">
                <a:latin typeface="Times New Roman"/>
                <a:cs typeface="Times New Roman"/>
              </a:rPr>
              <a:t>s</a:t>
            </a:r>
            <a:r>
              <a:rPr dirty="0" sz="4200" spc="35" i="1">
                <a:latin typeface="Times New Roman"/>
                <a:cs typeface="Times New Roman"/>
              </a:rPr>
              <a:t>y</a:t>
            </a:r>
            <a:r>
              <a:rPr dirty="0" sz="4200" spc="-80" i="1">
                <a:latin typeface="Times New Roman"/>
                <a:cs typeface="Times New Roman"/>
              </a:rPr>
              <a:t>s</a:t>
            </a:r>
            <a:r>
              <a:rPr dirty="0" sz="4200" spc="-55" i="1">
                <a:latin typeface="Times New Roman"/>
                <a:cs typeface="Times New Roman"/>
              </a:rPr>
              <a:t>t</a:t>
            </a:r>
            <a:r>
              <a:rPr dirty="0" sz="4200" spc="-10" i="1">
                <a:latin typeface="Times New Roman"/>
                <a:cs typeface="Times New Roman"/>
              </a:rPr>
              <a:t>em</a:t>
            </a:r>
            <a:r>
              <a:rPr dirty="0" sz="4200" spc="-45" i="1">
                <a:latin typeface="Times New Roman"/>
                <a:cs typeface="Times New Roman"/>
              </a:rPr>
              <a:t> </a:t>
            </a:r>
            <a:r>
              <a:rPr dirty="0" sz="4200" spc="-75" i="1">
                <a:latin typeface="Times New Roman"/>
                <a:cs typeface="Times New Roman"/>
              </a:rPr>
              <a:t>(to</a:t>
            </a:r>
            <a:r>
              <a:rPr dirty="0" sz="4200" spc="-40" i="1">
                <a:latin typeface="Times New Roman"/>
                <a:cs typeface="Times New Roman"/>
              </a:rPr>
              <a:t> </a:t>
            </a:r>
            <a:r>
              <a:rPr dirty="0" sz="4200" spc="25" i="1">
                <a:latin typeface="Times New Roman"/>
                <a:cs typeface="Times New Roman"/>
              </a:rPr>
              <a:t>s</a:t>
            </a:r>
            <a:r>
              <a:rPr dirty="0" sz="4200" spc="30" i="1">
                <a:latin typeface="Times New Roman"/>
                <a:cs typeface="Times New Roman"/>
              </a:rPr>
              <a:t>k</a:t>
            </a:r>
            <a:r>
              <a:rPr dirty="0" sz="4200" spc="-75" i="1">
                <a:latin typeface="Times New Roman"/>
                <a:cs typeface="Times New Roman"/>
              </a:rPr>
              <a:t>el</a:t>
            </a:r>
            <a:r>
              <a:rPr dirty="0" sz="4200" spc="-85" i="1">
                <a:latin typeface="Times New Roman"/>
                <a:cs typeface="Times New Roman"/>
              </a:rPr>
              <a:t>e</a:t>
            </a:r>
            <a:r>
              <a:rPr dirty="0" sz="4200" spc="-150" i="1">
                <a:latin typeface="Times New Roman"/>
                <a:cs typeface="Times New Roman"/>
              </a:rPr>
              <a:t>tal</a:t>
            </a:r>
            <a:r>
              <a:rPr dirty="0" sz="4200" spc="-105" i="1">
                <a:latin typeface="Times New Roman"/>
                <a:cs typeface="Times New Roman"/>
              </a:rPr>
              <a:t> </a:t>
            </a:r>
            <a:r>
              <a:rPr dirty="0" sz="4200" spc="-40" i="1">
                <a:latin typeface="Times New Roman"/>
                <a:cs typeface="Times New Roman"/>
              </a:rPr>
              <a:t>mu</a:t>
            </a:r>
            <a:r>
              <a:rPr dirty="0" sz="4200" spc="-20" i="1">
                <a:latin typeface="Times New Roman"/>
                <a:cs typeface="Times New Roman"/>
              </a:rPr>
              <a:t>s</a:t>
            </a:r>
            <a:r>
              <a:rPr dirty="0" sz="4200" spc="-75" i="1">
                <a:latin typeface="Times New Roman"/>
                <a:cs typeface="Times New Roman"/>
              </a:rPr>
              <a:t>cl</a:t>
            </a:r>
            <a:r>
              <a:rPr dirty="0" sz="4200" spc="-85" i="1">
                <a:latin typeface="Times New Roman"/>
                <a:cs typeface="Times New Roman"/>
              </a:rPr>
              <a:t>e</a:t>
            </a:r>
            <a:r>
              <a:rPr dirty="0" sz="4200" spc="-75" i="1">
                <a:latin typeface="Times New Roman"/>
                <a:cs typeface="Times New Roman"/>
              </a:rPr>
              <a:t>s)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320" i="1">
                <a:latin typeface="Times New Roman"/>
                <a:cs typeface="Times New Roman"/>
              </a:rPr>
              <a:t>a</a:t>
            </a:r>
            <a:r>
              <a:rPr dirty="0" sz="4200" spc="-105" i="1">
                <a:latin typeface="Times New Roman"/>
                <a:cs typeface="Times New Roman"/>
              </a:rPr>
              <a:t>nd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60" i="1">
                <a:latin typeface="Times New Roman"/>
                <a:cs typeface="Times New Roman"/>
              </a:rPr>
              <a:t>t</a:t>
            </a:r>
            <a:r>
              <a:rPr dirty="0" sz="4200" spc="-95" i="1">
                <a:latin typeface="Times New Roman"/>
                <a:cs typeface="Times New Roman"/>
              </a:rPr>
              <a:t>h</a:t>
            </a:r>
            <a:r>
              <a:rPr dirty="0" sz="4200" spc="-105" i="1">
                <a:latin typeface="Times New Roman"/>
                <a:cs typeface="Times New Roman"/>
              </a:rPr>
              <a:t>o</a:t>
            </a:r>
            <a:r>
              <a:rPr dirty="0" sz="4200" spc="-70" i="1">
                <a:latin typeface="Times New Roman"/>
                <a:cs typeface="Times New Roman"/>
              </a:rPr>
              <a:t>s</a:t>
            </a:r>
            <a:r>
              <a:rPr dirty="0" sz="4200" spc="-95" i="1">
                <a:latin typeface="Times New Roman"/>
                <a:cs typeface="Times New Roman"/>
              </a:rPr>
              <a:t>e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30" i="1">
                <a:latin typeface="Times New Roman"/>
                <a:cs typeface="Times New Roman"/>
              </a:rPr>
              <a:t>of</a:t>
            </a:r>
            <a:r>
              <a:rPr dirty="0" sz="4200" spc="-40" i="1">
                <a:latin typeface="Times New Roman"/>
                <a:cs typeface="Times New Roman"/>
              </a:rPr>
              <a:t> </a:t>
            </a:r>
            <a:r>
              <a:rPr dirty="0" sz="4200" spc="-60" i="1">
                <a:latin typeface="Times New Roman"/>
                <a:cs typeface="Times New Roman"/>
              </a:rPr>
              <a:t>t</a:t>
            </a:r>
            <a:r>
              <a:rPr dirty="0" sz="4200" spc="-95" i="1">
                <a:latin typeface="Times New Roman"/>
                <a:cs typeface="Times New Roman"/>
              </a:rPr>
              <a:t>h</a:t>
            </a:r>
            <a:r>
              <a:rPr dirty="0" sz="4200" spc="-95" i="1">
                <a:latin typeface="Times New Roman"/>
                <a:cs typeface="Times New Roman"/>
              </a:rPr>
              <a:t>e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215" i="1">
                <a:latin typeface="Times New Roman"/>
                <a:cs typeface="Times New Roman"/>
              </a:rPr>
              <a:t>a</a:t>
            </a:r>
            <a:r>
              <a:rPr dirty="0" sz="4200" spc="-204" i="1">
                <a:latin typeface="Times New Roman"/>
                <a:cs typeface="Times New Roman"/>
              </a:rPr>
              <a:t>u</a:t>
            </a:r>
            <a:r>
              <a:rPr dirty="0" sz="4200" spc="-60" i="1">
                <a:latin typeface="Times New Roman"/>
                <a:cs typeface="Times New Roman"/>
              </a:rPr>
              <a:t>t</a:t>
            </a:r>
            <a:r>
              <a:rPr dirty="0" sz="4200" spc="-95" i="1">
                <a:latin typeface="Times New Roman"/>
                <a:cs typeface="Times New Roman"/>
              </a:rPr>
              <a:t>o</a:t>
            </a:r>
            <a:r>
              <a:rPr dirty="0" sz="4200" spc="-105" i="1">
                <a:latin typeface="Times New Roman"/>
                <a:cs typeface="Times New Roman"/>
              </a:rPr>
              <a:t>n</a:t>
            </a:r>
            <a:r>
              <a:rPr dirty="0" sz="4200" spc="-95" i="1">
                <a:latin typeface="Times New Roman"/>
                <a:cs typeface="Times New Roman"/>
              </a:rPr>
              <a:t>o</a:t>
            </a:r>
            <a:r>
              <a:rPr dirty="0" sz="4200" spc="-25" i="1">
                <a:latin typeface="Times New Roman"/>
                <a:cs typeface="Times New Roman"/>
              </a:rPr>
              <a:t>mic</a:t>
            </a:r>
            <a:r>
              <a:rPr dirty="0" sz="4200" spc="-15" i="1">
                <a:latin typeface="Times New Roman"/>
                <a:cs typeface="Times New Roman"/>
              </a:rPr>
              <a:t> </a:t>
            </a:r>
            <a:r>
              <a:rPr dirty="0" sz="4200" spc="-105" i="1">
                <a:latin typeface="Times New Roman"/>
                <a:cs typeface="Times New Roman"/>
              </a:rPr>
              <a:t>n</a:t>
            </a:r>
            <a:r>
              <a:rPr dirty="0" sz="4200" spc="-90" i="1">
                <a:latin typeface="Times New Roman"/>
                <a:cs typeface="Times New Roman"/>
              </a:rPr>
              <a:t>e</a:t>
            </a:r>
            <a:r>
              <a:rPr dirty="0" sz="4200" spc="-80" i="1">
                <a:latin typeface="Times New Roman"/>
                <a:cs typeface="Times New Roman"/>
              </a:rPr>
              <a:t>r</a:t>
            </a:r>
            <a:r>
              <a:rPr dirty="0" sz="4200" spc="-90" i="1">
                <a:latin typeface="Times New Roman"/>
                <a:cs typeface="Times New Roman"/>
              </a:rPr>
              <a:t>v</a:t>
            </a:r>
            <a:r>
              <a:rPr dirty="0" sz="4200" spc="-105" i="1">
                <a:latin typeface="Times New Roman"/>
                <a:cs typeface="Times New Roman"/>
              </a:rPr>
              <a:t>o</a:t>
            </a:r>
            <a:r>
              <a:rPr dirty="0" sz="4200" spc="-95" i="1">
                <a:latin typeface="Times New Roman"/>
                <a:cs typeface="Times New Roman"/>
              </a:rPr>
              <a:t>u</a:t>
            </a:r>
            <a:r>
              <a:rPr dirty="0" sz="4200" spc="-80" i="1">
                <a:latin typeface="Times New Roman"/>
                <a:cs typeface="Times New Roman"/>
              </a:rPr>
              <a:t>s</a:t>
            </a:r>
            <a:r>
              <a:rPr dirty="0" sz="4200" spc="-55" i="1">
                <a:latin typeface="Times New Roman"/>
                <a:cs typeface="Times New Roman"/>
              </a:rPr>
              <a:t> </a:t>
            </a:r>
            <a:r>
              <a:rPr dirty="0" sz="4200" spc="-10" i="1">
                <a:latin typeface="Times New Roman"/>
                <a:cs typeface="Times New Roman"/>
              </a:rPr>
              <a:t>sy</a:t>
            </a:r>
            <a:r>
              <a:rPr dirty="0" sz="4200" spc="0" i="1">
                <a:latin typeface="Times New Roman"/>
                <a:cs typeface="Times New Roman"/>
              </a:rPr>
              <a:t>s</a:t>
            </a:r>
            <a:r>
              <a:rPr dirty="0" sz="4200" spc="-25" i="1">
                <a:latin typeface="Times New Roman"/>
                <a:cs typeface="Times New Roman"/>
              </a:rPr>
              <a:t>tem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72" y="3948176"/>
            <a:ext cx="9138227" cy="2909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 Humayyd</dc:creator>
  <dc:title>PowerPoint Presentation</dc:title>
  <dcterms:created xsi:type="dcterms:W3CDTF">2015-09-09T06:13:57Z</dcterms:created>
  <dcterms:modified xsi:type="dcterms:W3CDTF">2015-09-09T06:13:57Z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2015-09-09T00:00:00Z</vt:filetime>
  </property>
</Properties>
</file>