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2" r:id="rId3"/>
    <p:sldId id="303" r:id="rId4"/>
    <p:sldId id="304" r:id="rId5"/>
    <p:sldId id="308" r:id="rId6"/>
    <p:sldId id="309" r:id="rId7"/>
    <p:sldId id="312" r:id="rId8"/>
    <p:sldId id="313" r:id="rId9"/>
    <p:sldId id="314" r:id="rId10"/>
    <p:sldId id="315" r:id="rId11"/>
    <p:sldId id="317" r:id="rId12"/>
    <p:sldId id="310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2" d="100"/>
          <a:sy n="102" d="100"/>
        </p:scale>
        <p:origin x="-23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911B45-0CD4-4024-BD32-3FC0D87885E1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933398-14D9-48DA-9B5D-94FCC9DB140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930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ersonl\Desktop\Design\blood template\blood template titl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9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ersonl\Desktop\Design\blood template\blood templat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05C2-F183-417F-B690-BCE83D898DE8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864" y="764704"/>
            <a:ext cx="7772400" cy="2376264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Total and Differential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Leucocytic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Count (TLC and DLC)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3" descr="800px-US_Navy_060105-N-8154G-010_A_hospital_corpsman_with_the_Blood_Donor_Team_from_Portsmouth_Naval_Hospital_takes_samples_of_blood_from_a_donor_for_tes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84984"/>
            <a:ext cx="2438400" cy="16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Monocytes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About 4-6% of the blood cells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largest of the blood cells, the cytoplasm has no granules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nucleus is large and kidney-shaped</a:t>
            </a:r>
          </a:p>
          <a:p>
            <a:pPr algn="just"/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170" name="Picture 2" descr="https://encrypted-tbn1.gstatic.com/images?q=tbn:ANd9GcSeftDiPLSNkb5Us0NTH8hcYF-Q1XvFG4G8WdJimoLfuS5d8jC2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4003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hQVFBUXGBcVGBcXFxQXGBcXFBgXFxcVFxcYHCggGB0lHBQcITEhJSksLi4uFx8zODMsNygtLiwBCgoKDg0OGhAQGiwkHxwsLCwsLCwsLCwsLCwsLCwsLCwsLCwsLCwsLCwsLCwsLCwsLCwsLCwsLCwsLCwsLCwsLP/AABEIAOEA4QMBIgACEQEDEQH/xAAbAAABBQEBAAAAAAAAAAAAAAAEAAECAwUGB//EADsQAAEDAwMCAwYDBwQCAwAAAAEAAhEDBCEFEjFBUSJhcRMycoGSsVKR0QYjQqGywfAUM2LhovFDc4L/xAAZAQADAQEBAAAAAAAAAAAAAAABAgMABAX/xAAhEQEBAAIDAQADAAMAAAAAAAAAAQIREiExAwRBUSIyYf/aAAwDAQACEQMRAD8A0bSi3a2Wt4HQdlqWtoxrd7mN/wCIgZKK03RiWMLiI2tP8pQ93W3OxhowB5Bejz3dRbcUNt2kyWt+kK0WbfwN+kforrenK0PYY81rlpvGQLdrTIY36W/otazsqNQSabAesNCErMhF6S6Hx3CFtsCim6TRH/xsP/5H6ILWbKmGiGMGejW/otxBapS3Uz3GVHld9pcq5ynbs/A36QtChRpx7jPpb+iAcYUxVV/Vf0tuaFP8DPpagnUGfhb+QVlSqoMYT6IzYyNVtrTFsSWMk9dreqyGUWfhb9LVsXV0x1LY05gfyWOMIS3dCetOztafVjPpapXNnT/Az6W/ohbWvCNdVkIXbVk1bZn4W/S39Ev9Owt9xuD+EK+sE9pSLg4eU/kjLRiinbs/A36Wo+nb0/wM+lv6INqvZUWu2WVKNP8AAz6Wodlsyfcb9IVjnK6wp+Lcfdbk/ohug16VjSgfu6fA/gb+io1C0pFhhlOefdahLrUXO4wEGHmUnG3vZeNqg2rfwN+kIy1oUxyxn0t/RUOdBVoKfZ9dLLmlT6U2fS39ECbZk+4z6QiXGVfplrveJ4GT+iHjTpxfsR2H5JLSgdkl1cibdtY/7VP4G/0hc5WbDj6lblndsbSpy4e4z+lZ2o0pJezLTzHQrjx/2Lj6jbOhaIrCFiU3wrfbp7FLNiK75KK0hnjnsszfK29Jp7WyeSheoFmoOqnCrZnBVpyE1NkKCLD1GyLSSBgrNc2F2D2oOtZsyS1Uxz16fHNzLW9Tx/mAouqz5Dsp13SfIcBKlSkq07Vl2qCs5RRtDCHqU4W2O0Ar21FWwicrSo6U4iZELWxrQBytzTbcU27nEAn+QT0rNlIbnZIWTdXTnny7KfLl1CW78WX3sy6Wn+WFQ1g6EKLWpEJpNdDI0bKw3ZJx5JtUeAQxuABPz80La3RY6R8woXVSXknrlCy2t3s0JiFOm2Ve9mFtiGnurrWiXGAqHBHaU394FmoilpZ6mFo0qAaIb/hV7WpVW4woZZVG515ttKZS2pLtN20rVvgb8LfsFcyo5hlvzHQq7T7eWM+Fv2Uq1GFO3sylwa7I8J7dPkmpW5dORjJ8lFzcqVV21u0defTsgOyFYN9zPmf7KVO4dzJQzGyimUkeho+01Fww7IW1SeCJHVczELQ0y4g7eh/kp5Yyp5YxskIe6910dleEz2qSTjKgyirGJEqF7ThxHYqhtSF0TuL43p0pcI6QsW9AnCpN4e6ofWlDhqhJ2ddVp5mm30XK0myQF1tuza0DsFs/Bz8Z+uVcBvzWVS5Rutzv+Sz6ToQwnRcGrRtZEqq6t4Whpr5CtvaUhJllqtcu3NPSecA/JXXLMpUKBcCB6qkp9oUnIh1TCobTUw1YUYW1o1Dlx9EBaWxc4BdDQpQAB0SZZahMsulrWpy1TAShc+0NvNdqSmnXeo3tJePZs+Fv2Su3hZ1jVhjPhb9grnVFKzs9isCSq6wlxRdnQLneQyVS4ZTCVCmjGtQrXwpOrIVtpPIT2z4IPmhXvRNg3c8DzWB07U7mpwEiue+oVi6tZF3ibz1XP1WEFdnUXKa9cbnbacCOX/2Vvlbbo+OegLjCpdeMHLv7rCvbgjDnkjuibPJBZBHfnIXoY/j9bqlydZo9alIJcAegOF0rHg8EFeeOrdYgk/8AUI2yu3scSJgQI9VL6fj78qdvJ0OtU5g/JY61KepNqDY/E8HpKBuKBaYK55jceqbC/oVY1o4WlWuwQsOkVeHIZY7NZs1YStLRaPLvkg6VIuIELoaFHa0AJcrqBldRRVsmu5GfJVt0xs8laIapBqhyqXKxTSpAYAhXNCdjVJLaW5bMmlSJUZQB5xKSaUl3rNK1tXBjMH3W/YIylYOd0j1Wpp4/dU/gZ/SFbWrBokqFzu25q6NNtNsfmVlX2wnwf56JrmsXuk/JUOYjMb7Wm/Q7gobkST3Eq21tWvPJHWFTagJjZW9pFnt8R56KdtYtZnk9yjAVPLP+EyyEBJxUA5D39z7Nhd+Xr0UkaB1vUfZ+EckZPYLz7WL0mGtx1OeZOI+S39VruguInHK5FtUhpd/FJaeDk5HK9P8AE+M9p8IQfvD5gNgEdp6EKVB3s2te0jcTkfaQhz4YyHB4jHSPspSyQRmBB6EHv5helpbTdtq2/DYkQZPEjlGuqEBxHUQevWMLnLW72OawmZMeRkiCuouGQyAOYHOcnJXN9cdJ2aUtZ4SM4XRaY8Vm7Xcjg9wuda0g44kcevU9lq6bXLSCfX5cLm+k3C26aJ0tw4Eq6lpjuuFr0oIBHCs2LzrnZ0PMPa2jWcc90W0J2tTqdytTuWyhJLqmSlSlJMnWYxUXKRVbiszzpJLckvQW27LTv9qn8DP6Qs/Uq250dBhHWJ/dM/8Arb/SFjF8lc87yD2iKNOVa+3T2pRZCNp7dMmvThQtHRUHqirtAMMEnyKaDKOvdTyQz80JTv3j+IoMlMCjMY3GOlsL7fg4KF1+4G0Nn/lx0CyresWmRhUavck1CRxDTn0yAtj895QmWIHV7iGkmADAbHXy8lyrLkhz5gbgQcTz2R+pXIfDGmSCTnEd1j1XDaASfNev8PnqbNhFlFsu6TBifJV0ztbL8ggznukwATnoYnOPVRZWbgAS0/LI5XQcXaw4sMTBGB/ILtHmQ0kwcQDOPJcXaVBuphvG8c84grsLW4xDo5jK5/yPCZpEE8iM5Hqi7YgQOZn8uwQNS4IOMzPThTs6pxEx5rl1bEnb6O+WAYxjC0QsH9n6slwPYZ6FbwXm/eayLTpk6SgUkycpIMYJJiksxiVTUcrHFBX1Ta0kIw0cHuHdOgN3mkvR0tp32mVmupMAI9xo/wDELIrNLXEHuhbR0MZGPC37LUpvFYbXQKg4PfyULjq7aY6VW1aD5d1pNrYWNtIMHBCvZVWs21m0rt8oSME+g/ur3ieE13T2BrTycozoZ0DhRUpUCiY7QsvW3gdf4ftgLTCzv2gYNrT1Mj7FV+d/ygVy1S1BMAyYnPE/osa6cd0HBGPVbV9R2wQcFDV6O4guGBieJK9rDI0D0ydvE47/AM0NbtPG30Pmr6gIlvOZn06K97w2PSTnk+Sff7FbYVWsMu5GGiOvUyti01AOcAMebuJ9VzTwSMTHbt80bSG1oAgz17R0U88Jl6W47dfSeA4k8EH8/JFWU/n08h1WZpVTc1s5IkE+i2rESAfULi+k4pWaroNEpndjjkroGrG0dp5GOP8AAtoBeV97ukyOCnlMkuchJEpJigxoTQluzHzUlmQhA6g2WFaBVFRs4+S0GPKoKdGf6cJL09r7aFuPA34W/ZWtJBkYKjTHgZ8LfsEgo0zYpMFdsnDhg+ak3TXKjRjD47hboCllePieV0FtrUN8z3WNqp/eFdG4LB1Znj9UMct0sy3WWE7hCchSfUkQqrKFTf0iWggSRP8APuiA1H6fbhxg9pTY3XbWvO61OodwgwJ8xHko1abm0g0zG7P/AEut1nS9p2xtPfoZ7LBq2LvdLsHI8+nPRep8vtMsQxyZA2gw4SD+YQZdmCODieoWs3TzuMnE8njCyL33548vRdGNlpxFekIaeCeDOEqVMkEZ3ciD1HKupW+8CRkjj+6ajXDHbenBPUgp/wDgtbQqkeHIJ5+fVdZRIDQRjpjucLmdJY32k5/yIK6vSLUue3sMnzC4vyaln66nS6W1jQjkO0q0OXh/TLd2jksSTApKRSCdMkfL/AsyQKYpwmWYyi4KUqJWZ5zBSSSXorCqFTwM+Fv2CmFRb+434R9lc1T/AGo1NHZ457BboWZo4hpPWUe98KX09RzWLO1ehIkdEZRrA8KbhKTwkrknhRIW1d6Z1b+SC/0buytMpVpkEYxbej2+C4+gVFCwPvOBjyW9SpgAAcIZZajZZBrm0bUEO+R6hcvqWkBriDwT3+y7XYsA6oy4uDb0gHhgLqrxwIwGNPUyfTB+SYfW4VKVxmoWTmAFvHUET81g6hZYDycyZC9NvtLc0GBI8x+a5jUNKHInByPVep8fyZVMc3NU3gFscf37eiaratJzIdPfn/0tJ2mZEAkTnkfIIy30MzJ8I88nPQBdd+uPu1OSrS7MjBEnB7+g8122nubTbk+I8+Xksa3Y2mIYPmef+lY0rz/yPtz6JZt1FK7aeCEUxy5Br1r6VeZ2n5Lhy+f8LcG7KkqmOVjSoWJVNKU0pwgxJnKRUSgyJKrJKsKqejGefSmUZTr0VxNv7jfhb9la0Kqg7wN+Fv2CsaUlO2NIfg/mr6tywyHHpgdyhrBpLHR2QlKxc7J5BHr/ANBLMZb2lnO2np5duPG3nznstRoQ1CkAMIgOUs7N9J1JINTSreZUwMGlWtCUJVKgaC5xDQBJJwABkkpdgyv2ol1A02uc2pVIps2GCXHv/wAQJLvIFB/sb+zhtKdQPLS9z+W8bW4b9yfmjtLpmq43LwRuG2k0iCykcyR0c/k9gGjoVqyg2/0qe1C1rZh5aD8kcVRUCbG2NKw9TeGw1oAPcAYWOWrTv5LjKFFNdOF6Xx8VNpKexFMYmetafYIhWUakEFQeU1MSQB1wizq6dTAPcSrWuWLU1ENhjckCCekqsai6VG4W3pK49ukD1MFY1rqM4d+a1GvU7jYWzS1JRlOkKZU1BJHkrZVVTlaA88TppSXpOhbb+634R9giaSotGEtbAnDfsFq2NgSRvwFO9U+2npVKGSeqI9kASfzVrBCD1Svtbjk4Ubd3pDK7qq71ENw3JQNbVWsAdUqNYCYBc4NBMEwJOTDSY8igycqi7szUfbkbYpVvaumcj2VVgiByHVAenBT8dQ0xbWn/ALQUXmBVpv8ADv8AC9p8IiXYPGRnzCPpa5bFu8XFHbu2T7Rkbi0vDZnktG6OozwuIq/s6402s3MEMumk5Obio17TECR4fEFoWWmVH3VKtU9m3ZUpuLGlzhFKjcsBBLRLt9wCBiA3mcKeUrXGOwOsUA1jnV6QFQSw+0ZDxgS0zkSQJ8whdVr0qlRtF1akGtl9WmXt3u2ND2sc2cNjxnyaOhJWPS/Z2sxtYMNF/t6VWi4PL9tMPrV6jXNG3xYuCHNxJY3PVamladUt5YRTqUQ91X2ji51WCyCNgbG6f4p93ESVGpWQfqOr0aDPaVarGtgOnc3LSQAW5yJcOO6e41Oi0M3V6bRU9wl7PEJAlpnIlwEj8Q7rn9L0F5tK7GmNw9lb72uZst6LiaDHg+IcnMTBbIxCu1zQalw9zyGEVaAoVGGtWa1sOc4n92B7VpDzIO33RnJgNqOmhVvCshQcjCxhanTh090BvW9eUA8eY4KwK9ItMK+F/S2FL2qi6oqinhU0rpCoVfb+BpeeThvqeqvtNPLznAQ926XeQwB2hC39NtSwK4JqTET7PCO9MpaYW5pl1uEHkLCeEVplSKg80tm4XLt0TSpblSCn3LnsQsWyouUQVKUAedp0kl6K7Qtbl+xsY8LfsFLc6ZJKlY0pYz4W/YK2pThSutj00dMvN3hdz080NrjstHkghULSD2R+stlrHjqPuks72WxltRdEIIK5tTCenEOqKy2rZBWe+orbc5Q0GnW0nIgFCUhgfJENK5snPkslNKgXKO9JoFhKqeUxeh7urtaSjIMgTUbuBA5+yxzVPdO98lSp0SV0Y46WxmlReVZRuC0zAVxtChqjIR2bbobeqHNkdVz1UeI+pR2k1odtPX7ptStiHbhwful1rIvlC0lc6ohuEnOTU5qjlfpo8YPQZKDcr6jtjNvV3Pp2WZoV9XM+EY81SNTdPRZm5R3ocYHCOls78PwcFHsK5ClVIOF0el3G4eYSZY/wmWDjJSSSXYZt6c4Cmz4W/ZRuKiGtnwxnwt+yjUMqFnY6M8roWW++g1p52/zWBRpSYWi/ViIDQIGM+XVDLdnTZeMuoCCQeQogrRfcMqe+Njujhx81Q+wcOkjoRkIy/wBaX+hQFp6Tb7nSeBlK00tx5wFt0KAaICGWUgZZaXtUt6rTPdChtCo3NyGiSsutqp6CEBf3Rc4n5D0Qm5Uxw/quODZpauf4grL65Dqcg8kLDU6NTp3+6bhDcIsacrYsqYhYjCtmxejl4NnQssWXfsErWc5Y98+SpY+pze1NsYcPULonUg4QeFz1m2Xgea6VoTZ+Dmx62mOnGQhzp75iF0JCi5JPpYWZ1j2+lQZefksu9dLyfP7LpazoBK5Ss7JTzK2nwy2iXqKrJSaU+1VrVt6FU8Ud/wCyxGuWrov+4FqFYCSaUl0g1aFq72bDB91v2CcW56g/MLesv9qn8DP6QgNXrZDR6lcnPtKZs97owPmVDapNar6dFMoFc1E2NyWHkx2TVacKsLb2zpmZz0Ku2oDSny30WkAoZTVRymkCEPd+470RZCpqMkEJZSbcfVKemFZcUyDCp3wumeOnHxe5qphIVSptz0WMsc2D6oijWhadWwDmN6EAZWTVoOaYIKHKW6LuCat1hBvdKaERZ2bnngwOv6La0HQrSKGd35LZaUKNtNoHACEqap+EKed5XomXfjXLlErLZqZ6hG0K4cJCTjYTjoPqjv3ZhczVXVX9PcwhctVbCfBT5hynCWxSDVRZNi39FowN3fAWPY2xc8BdK+oGNzgBDK6hMq4hJDf6kdikurTaW0fdb8P9gg63vJJJ56EVBWtSSTU56irSSWCCrTqi2pJJMgpkkkkpazbjkqgpJKuPimJBTCSSzNKnwPRQuEyST9lvoYIu34/zukkmrK7roh0kkMfBhIm2SSRvjLzwVlPSSS4+tESnCSScRFpyrrvhOklyCsFJJJdJ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hQVFBUXGBcVGBcXFxQXGBcXFBgXFxcVFxcYHCggGB0lHBQcITEhJSksLi4uFx8zODMsNygtLiwBCgoKDg0OGhAQGiwkHxwsLCwsLCwsLCwsLCwsLCwsLCwsLCwsLCwsLCwsLCwsLCwsLCwsLCwsLCwsLCwsLCwsLP/AABEIAOEA4QMBIgACEQEDEQH/xAAbAAABBQEBAAAAAAAAAAAAAAAEAAECAwUGB//EADsQAAEDAwMCAwYDBwQCAwAAAAEAAhEDBCEFEjFBUSJhcRMycoGSsVKR0QYjQqGywfAUM2LhovFDc4L/xAAZAQADAQEBAAAAAAAAAAAAAAABAgMABAX/xAAhEQEBAAIDAQADAAMAAAAAAAAAAQIREiExAwRBUSIyYf/aAAwDAQACEQMRAD8A0bSi3a2Wt4HQdlqWtoxrd7mN/wCIgZKK03RiWMLiI2tP8pQ93W3OxhowB5Bejz3dRbcUNt2kyWt+kK0WbfwN+kforrenK0PYY81rlpvGQLdrTIY36W/otazsqNQSabAesNCErMhF6S6Hx3CFtsCim6TRH/xsP/5H6ILWbKmGiGMGejW/otxBapS3Uz3GVHld9pcq5ynbs/A36QtChRpx7jPpb+iAcYUxVV/Vf0tuaFP8DPpagnUGfhb+QVlSqoMYT6IzYyNVtrTFsSWMk9dreqyGUWfhb9LVsXV0x1LY05gfyWOMIS3dCetOztafVjPpapXNnT/Az6W/ohbWvCNdVkIXbVk1bZn4W/S39Ev9Owt9xuD+EK+sE9pSLg4eU/kjLRiinbs/A36Wo+nb0/wM+lv6INqvZUWu2WVKNP8AAz6Wodlsyfcb9IVjnK6wp+Lcfdbk/ohug16VjSgfu6fA/gb+io1C0pFhhlOefdahLrUXO4wEGHmUnG3vZeNqg2rfwN+kIy1oUxyxn0t/RUOdBVoKfZ9dLLmlT6U2fS39ECbZk+4z6QiXGVfplrveJ4GT+iHjTpxfsR2H5JLSgdkl1cibdtY/7VP4G/0hc5WbDj6lblndsbSpy4e4z+lZ2o0pJezLTzHQrjx/2Lj6jbOhaIrCFiU3wrfbp7FLNiK75KK0hnjnsszfK29Jp7WyeSheoFmoOqnCrZnBVpyE1NkKCLD1GyLSSBgrNc2F2D2oOtZsyS1Uxz16fHNzLW9Tx/mAouqz5Dsp13SfIcBKlSkq07Vl2qCs5RRtDCHqU4W2O0Ar21FWwicrSo6U4iZELWxrQBytzTbcU27nEAn+QT0rNlIbnZIWTdXTnny7KfLl1CW78WX3sy6Wn+WFQ1g6EKLWpEJpNdDI0bKw3ZJx5JtUeAQxuABPz80La3RY6R8woXVSXknrlCy2t3s0JiFOm2Ve9mFtiGnurrWiXGAqHBHaU394FmoilpZ6mFo0qAaIb/hV7WpVW4woZZVG515ttKZS2pLtN20rVvgb8LfsFcyo5hlvzHQq7T7eWM+Fv2Uq1GFO3sylwa7I8J7dPkmpW5dORjJ8lFzcqVV21u0defTsgOyFYN9zPmf7KVO4dzJQzGyimUkeho+01Fww7IW1SeCJHVczELQ0y4g7eh/kp5Yyp5YxskIe6910dleEz2qSTjKgyirGJEqF7ThxHYqhtSF0TuL43p0pcI6QsW9AnCpN4e6ofWlDhqhJ2ddVp5mm30XK0myQF1tuza0DsFs/Bz8Z+uVcBvzWVS5Rutzv+Sz6ToQwnRcGrRtZEqq6t4Whpr5CtvaUhJllqtcu3NPSecA/JXXLMpUKBcCB6qkp9oUnIh1TCobTUw1YUYW1o1Dlx9EBaWxc4BdDQpQAB0SZZahMsulrWpy1TAShc+0NvNdqSmnXeo3tJePZs+Fv2Su3hZ1jVhjPhb9grnVFKzs9isCSq6wlxRdnQLneQyVS4ZTCVCmjGtQrXwpOrIVtpPIT2z4IPmhXvRNg3c8DzWB07U7mpwEiue+oVi6tZF3ibz1XP1WEFdnUXKa9cbnbacCOX/2Vvlbbo+OegLjCpdeMHLv7rCvbgjDnkjuibPJBZBHfnIXoY/j9bqlydZo9alIJcAegOF0rHg8EFeeOrdYgk/8AUI2yu3scSJgQI9VL6fj78qdvJ0OtU5g/JY61KepNqDY/E8HpKBuKBaYK55jceqbC/oVY1o4WlWuwQsOkVeHIZY7NZs1YStLRaPLvkg6VIuIELoaFHa0AJcrqBldRRVsmu5GfJVt0xs8laIapBqhyqXKxTSpAYAhXNCdjVJLaW5bMmlSJUZQB5xKSaUl3rNK1tXBjMH3W/YIylYOd0j1Wpp4/dU/gZ/SFbWrBokqFzu25q6NNtNsfmVlX2wnwf56JrmsXuk/JUOYjMb7Wm/Q7gobkST3Eq21tWvPJHWFTagJjZW9pFnt8R56KdtYtZnk9yjAVPLP+EyyEBJxUA5D39z7Nhd+Xr0UkaB1vUfZ+EckZPYLz7WL0mGtx1OeZOI+S39VruguInHK5FtUhpd/FJaeDk5HK9P8AE+M9p8IQfvD5gNgEdp6EKVB3s2te0jcTkfaQhz4YyHB4jHSPspSyQRmBB6EHv5helpbTdtq2/DYkQZPEjlGuqEBxHUQevWMLnLW72OawmZMeRkiCuouGQyAOYHOcnJXN9cdJ2aUtZ4SM4XRaY8Vm7Xcjg9wuda0g44kcevU9lq6bXLSCfX5cLm+k3C26aJ0tw4Eq6lpjuuFr0oIBHCs2LzrnZ0PMPa2jWcc90W0J2tTqdytTuWyhJLqmSlSlJMnWYxUXKRVbiszzpJLckvQW27LTv9qn8DP6Qs/Uq250dBhHWJ/dM/8Arb/SFjF8lc87yD2iKNOVa+3T2pRZCNp7dMmvThQtHRUHqirtAMMEnyKaDKOvdTyQz80JTv3j+IoMlMCjMY3GOlsL7fg4KF1+4G0Nn/lx0CyresWmRhUavck1CRxDTn0yAtj895QmWIHV7iGkmADAbHXy8lyrLkhz5gbgQcTz2R+pXIfDGmSCTnEd1j1XDaASfNev8PnqbNhFlFsu6TBifJV0ztbL8ggznukwATnoYnOPVRZWbgAS0/LI5XQcXaw4sMTBGB/ILtHmQ0kwcQDOPJcXaVBuphvG8c84grsLW4xDo5jK5/yPCZpEE8iM5Hqi7YgQOZn8uwQNS4IOMzPThTs6pxEx5rl1bEnb6O+WAYxjC0QsH9n6slwPYZ6FbwXm/eayLTpk6SgUkycpIMYJJiksxiVTUcrHFBX1Ta0kIw0cHuHdOgN3mkvR0tp32mVmupMAI9xo/wDELIrNLXEHuhbR0MZGPC37LUpvFYbXQKg4PfyULjq7aY6VW1aD5d1pNrYWNtIMHBCvZVWs21m0rt8oSME+g/ur3ieE13T2BrTycozoZ0DhRUpUCiY7QsvW3gdf4ftgLTCzv2gYNrT1Mj7FV+d/ygVy1S1BMAyYnPE/osa6cd0HBGPVbV9R2wQcFDV6O4guGBieJK9rDI0D0ydvE47/AM0NbtPG30Pmr6gIlvOZn06K97w2PSTnk+Sff7FbYVWsMu5GGiOvUyti01AOcAMebuJ9VzTwSMTHbt80bSG1oAgz17R0U88Jl6W47dfSeA4k8EH8/JFWU/n08h1WZpVTc1s5IkE+i2rESAfULi+k4pWaroNEpndjjkroGrG0dp5GOP8AAtoBeV97ukyOCnlMkuchJEpJigxoTQluzHzUlmQhA6g2WFaBVFRs4+S0GPKoKdGf6cJL09r7aFuPA34W/ZWtJBkYKjTHgZ8LfsEgo0zYpMFdsnDhg+ak3TXKjRjD47hboCllePieV0FtrUN8z3WNqp/eFdG4LB1Znj9UMct0sy3WWE7hCchSfUkQqrKFTf0iWggSRP8APuiA1H6fbhxg9pTY3XbWvO61OodwgwJ8xHko1abm0g0zG7P/AEut1nS9p2xtPfoZ7LBq2LvdLsHI8+nPRep8vtMsQxyZA2gw4SD+YQZdmCODieoWs3TzuMnE8njCyL33548vRdGNlpxFekIaeCeDOEqVMkEZ3ciD1HKupW+8CRkjj+6ajXDHbenBPUgp/wDgtbQqkeHIJ5+fVdZRIDQRjpjucLmdJY32k5/yIK6vSLUue3sMnzC4vyaln66nS6W1jQjkO0q0OXh/TLd2jksSTApKRSCdMkfL/AsyQKYpwmWYyi4KUqJWZ5zBSSSXorCqFTwM+Fv2CmFRb+434R9lc1T/AGo1NHZ457BboWZo4hpPWUe98KX09RzWLO1ehIkdEZRrA8KbhKTwkrknhRIW1d6Z1b+SC/0buytMpVpkEYxbej2+C4+gVFCwPvOBjyW9SpgAAcIZZajZZBrm0bUEO+R6hcvqWkBriDwT3+y7XYsA6oy4uDb0gHhgLqrxwIwGNPUyfTB+SYfW4VKVxmoWTmAFvHUET81g6hZYDycyZC9NvtLc0GBI8x+a5jUNKHInByPVep8fyZVMc3NU3gFscf37eiaratJzIdPfn/0tJ2mZEAkTnkfIIy30MzJ8I88nPQBdd+uPu1OSrS7MjBEnB7+g8122nubTbk+I8+Xksa3Y2mIYPmef+lY0rz/yPtz6JZt1FK7aeCEUxy5Br1r6VeZ2n5Lhy+f8LcG7KkqmOVjSoWJVNKU0pwgxJnKRUSgyJKrJKsKqejGefSmUZTr0VxNv7jfhb9la0Kqg7wN+Fv2CsaUlO2NIfg/mr6tywyHHpgdyhrBpLHR2QlKxc7J5BHr/ANBLMZb2lnO2np5duPG3nznstRoQ1CkAMIgOUs7N9J1JINTSreZUwMGlWtCUJVKgaC5xDQBJJwABkkpdgyv2ol1A02uc2pVIps2GCXHv/wAQJLvIFB/sb+zhtKdQPLS9z+W8bW4b9yfmjtLpmq43LwRuG2k0iCykcyR0c/k9gGjoVqyg2/0qe1C1rZh5aD8kcVRUCbG2NKw9TeGw1oAPcAYWOWrTv5LjKFFNdOF6Xx8VNpKexFMYmetafYIhWUakEFQeU1MSQB1wizq6dTAPcSrWuWLU1ENhjckCCekqsai6VG4W3pK49ukD1MFY1rqM4d+a1GvU7jYWzS1JRlOkKZU1BJHkrZVVTlaA88TppSXpOhbb+634R9giaSotGEtbAnDfsFq2NgSRvwFO9U+2npVKGSeqI9kASfzVrBCD1Svtbjk4Ubd3pDK7qq71ENw3JQNbVWsAdUqNYCYBc4NBMEwJOTDSY8igycqi7szUfbkbYpVvaumcj2VVgiByHVAenBT8dQ0xbWn/ALQUXmBVpv8ADv8AC9p8IiXYPGRnzCPpa5bFu8XFHbu2T7Rkbi0vDZnktG6OozwuIq/s6402s3MEMumk5Obio17TECR4fEFoWWmVH3VKtU9m3ZUpuLGlzhFKjcsBBLRLt9wCBiA3mcKeUrXGOwOsUA1jnV6QFQSw+0ZDxgS0zkSQJ8whdVr0qlRtF1akGtl9WmXt3u2ND2sc2cNjxnyaOhJWPS/Z2sxtYMNF/t6VWi4PL9tMPrV6jXNG3xYuCHNxJY3PVamladUt5YRTqUQ91X2ji51WCyCNgbG6f4p93ESVGpWQfqOr0aDPaVarGtgOnc3LSQAW5yJcOO6e41Oi0M3V6bRU9wl7PEJAlpnIlwEj8Q7rn9L0F5tK7GmNw9lb72uZst6LiaDHg+IcnMTBbIxCu1zQalw9zyGEVaAoVGGtWa1sOc4n92B7VpDzIO33RnJgNqOmhVvCshQcjCxhanTh090BvW9eUA8eY4KwK9ItMK+F/S2FL2qi6oqinhU0rpCoVfb+BpeeThvqeqvtNPLznAQ926XeQwB2hC39NtSwK4JqTET7PCO9MpaYW5pl1uEHkLCeEVplSKg80tm4XLt0TSpblSCn3LnsQsWyouUQVKUAedp0kl6K7Qtbl+xsY8LfsFLc6ZJKlY0pYz4W/YK2pThSutj00dMvN3hdz080NrjstHkghULSD2R+stlrHjqPuks72WxltRdEIIK5tTCenEOqKy2rZBWe+orbc5Q0GnW0nIgFCUhgfJENK5snPkslNKgXKO9JoFhKqeUxeh7urtaSjIMgTUbuBA5+yxzVPdO98lSp0SV0Y46WxmlReVZRuC0zAVxtChqjIR2bbobeqHNkdVz1UeI+pR2k1odtPX7ptStiHbhwful1rIvlC0lc6ohuEnOTU5qjlfpo8YPQZKDcr6jtjNvV3Pp2WZoV9XM+EY81SNTdPRZm5R3ocYHCOls78PwcFHsK5ClVIOF0el3G4eYSZY/wmWDjJSSSXYZt6c4Cmz4W/ZRuKiGtnwxnwt+yjUMqFnY6M8roWW++g1p52/zWBRpSYWi/ViIDQIGM+XVDLdnTZeMuoCCQeQogrRfcMqe+Njujhx81Q+wcOkjoRkIy/wBaX+hQFp6Tb7nSeBlK00tx5wFt0KAaICGWUgZZaXtUt6rTPdChtCo3NyGiSsutqp6CEBf3Rc4n5D0Qm5Uxw/quODZpauf4grL65Dqcg8kLDU6NTp3+6bhDcIsacrYsqYhYjCtmxejl4NnQssWXfsErWc5Y98+SpY+pze1NsYcPULonUg4QeFz1m2Xgea6VoTZ+Dmx62mOnGQhzp75iF0JCi5JPpYWZ1j2+lQZefksu9dLyfP7LpazoBK5Ss7JTzK2nwy2iXqKrJSaU+1VrVt6FU8Ud/wCyxGuWrov+4FqFYCSaUl0g1aFq72bDB91v2CcW56g/MLesv9qn8DP6QgNXrZDR6lcnPtKZs97owPmVDapNar6dFMoFc1E2NyWHkx2TVacKsLb2zpmZz0Ku2oDSny30WkAoZTVRymkCEPd+470RZCpqMkEJZSbcfVKemFZcUyDCp3wumeOnHxe5qphIVSptz0WMsc2D6oijWhadWwDmN6EAZWTVoOaYIKHKW6LuCat1hBvdKaERZ2bnngwOv6La0HQrSKGd35LZaUKNtNoHACEqap+EKed5XomXfjXLlErLZqZ6hG0K4cJCTjYTjoPqjv3ZhczVXVX9PcwhctVbCfBT5hynCWxSDVRZNi39FowN3fAWPY2xc8BdK+oGNzgBDK6hMq4hJDf6kdikurTaW0fdb8P9gg63vJJJ56EVBWtSSTU56irSSWCCrTqi2pJJMgpkkkkpazbjkqgpJKuPimJBTCSSzNKnwPRQuEyST9lvoYIu34/zukkmrK7roh0kkMfBhIm2SSRvjLzwVlPSSS4+tESnCSScRFpyrrvhOklyCsFJJJdJn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https://encrypted-tbn3.gstatic.com/images?q=tbn:ANd9GcRoea1eAhqPy5vJ6TGBXCG6J688Lb-Rz5E0LpVh0bHJD87cGJr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2232248" cy="20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encrypted-tbn3.gstatic.com/images?q=tbn:ANd9GcRQOJmFfEH-wNFSgRpXXn-M1_ngsa0-1kpQjUEKlqWCvrL-7Cqw4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9000"/>
            <a:ext cx="2363341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5900" y="304800"/>
            <a:ext cx="89281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Clinical Application</a:t>
            </a:r>
            <a:endParaRPr lang="ar-SA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7950" y="1447800"/>
            <a:ext cx="8928100" cy="3914775"/>
          </a:xfrm>
        </p:spPr>
        <p:txBody>
          <a:bodyPr>
            <a:normAutofit/>
          </a:bodyPr>
          <a:lstStyle/>
          <a:p>
            <a:pPr marL="0" algn="just" rtl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Differential count provides clues about certain illnesses </a:t>
            </a:r>
            <a:endParaRPr lang="en-US" altLang="en-US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Neutrophilia: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pyogenic illness.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Eosinophilia: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Allergy and parasitic infections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Basophilia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: in allergy and malignancy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Lymphocytosis: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viral infections (infectious mononucleosis)</a:t>
            </a:r>
            <a:r>
              <a:rPr lang="en-US" altLang="en-US" sz="2800" dirty="0" smtClean="0">
                <a:solidFill>
                  <a:srgbClr val="002060"/>
                </a:solidFill>
              </a:rPr>
              <a:t>.</a:t>
            </a:r>
            <a:endParaRPr lang="ar-SA" alt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66345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1752600"/>
                <a:gridCol w="1371600"/>
                <a:gridCol w="1143000"/>
                <a:gridCol w="2971800"/>
                <a:gridCol w="19050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Blood element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% of leukocytes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Size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µ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Cytoplasmic</a:t>
                      </a:r>
                      <a:b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</a:b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staining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Nucleus</a:t>
                      </a:r>
                      <a:b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</a:b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morphology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Erythrocyte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-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7-8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pink,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none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Neutrophil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50-70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10-12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salmon-colored small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Segmented,-2-5 lobed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Lymphocyte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25-35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7-8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Light blue, scant amount,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Single large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Oval purple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Monocyte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4-6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16-18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Basophilic,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Large, kidney shaped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Eosinophil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1-3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13-14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Bright red coarse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bilobed purplish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Basophil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0-4-1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14-15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Large, basophilic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Bilobed</a:t>
                      </a: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 bluish black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158417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Thank you</a:t>
            </a:r>
            <a:endParaRPr lang="ar-SA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3" descr="Blood-Donation-Campaign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6553200" cy="410108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Objectives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824536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be able to identify the different types of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leucocytes </a:t>
            </a:r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under the microscope </a:t>
            </a:r>
            <a:endParaRPr lang="en-US" altLang="en-US" sz="28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</a:t>
            </a:r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practice the procedure for differential leucocyte counting.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know the normal values expected for the differential white cell count.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understand the use of the differential white cell count in the diagnosis of disease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Reagents and apparatus: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8" y="1268760"/>
            <a:ext cx="8928992" cy="3528392"/>
          </a:xfrm>
        </p:spPr>
        <p:txBody>
          <a:bodyPr/>
          <a:lstStyle/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A microscope with an oil immersion objectives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Mineral or cedar oil</a:t>
            </a:r>
            <a:endParaRPr lang="en-US" alt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Various dyes for staining blood films (e.g., Wright’s stain)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Microscope slides.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rocedure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496855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Prepare blood film and stain it with Wright’s stain 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Examine it under the oil immersion objective lens of the microscope and identify the different leucocytes ( count about 100 cells)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4" descr="Blood sm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6711"/>
            <a:ext cx="3246438" cy="511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7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5030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WBCs are classified into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Granular :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Neutrophils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Eosinophils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Basophils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Agranular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Lymphocytes</a:t>
            </a:r>
          </a:p>
          <a:p>
            <a:r>
              <a:rPr 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onocytes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0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Neutrophils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sz="4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Most common type of blood cells (50-70%)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They have small cytoplasmic granules and a complex, multilobed nucleus.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Their granules take a neutral (purple or pink) color with various stains such as Wright’s stain.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8" name="Picture 4" descr="https://encrypted-tbn1.gstatic.com/images?q=tbn:ANd9GcQUXQ1_1WPmyliJTijgXV3bBxRpudezRTYblFXoB0Rrz1JAvF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08129"/>
            <a:ext cx="2219325" cy="180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2.gstatic.com/images?q=tbn:ANd9GcQzOLQEsTcKrFExxqk4O61E1IHC629QBFPyKphzahbDvwmsFy8K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1"/>
            <a:ext cx="22955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Q07b1-0cc3KgXlr-q500vw2U6BGaiJJou0HItG4kg46HoeHY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11177"/>
            <a:ext cx="9525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0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Eosinophils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02" y="1124744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Less common in the blood stream (1-3%)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They are characterized by a dumbbell-shaped nucleus (bi-lobed) and large, prominent, red (eosinophilic) granules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s://encrypted-tbn1.gstatic.com/images?q=tbn:ANd9GcSj7kgq2eHdc-buEfd1Qxq0cRk1gGLDUu--y7-1QtzGnElNuWrj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717033"/>
            <a:ext cx="1862609" cy="17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encrypted-tbn1.gstatic.com/images?q=tbn:ANd9GcRgcf5UxAPin1UDQmxIwCJ1reOokGCewgZyJjQth4h14NI0GzlN1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3"/>
            <a:ext cx="1944216" cy="17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encrypted-tbn1.gstatic.com/images?q=tbn:ANd9GcT8QQAsyz5Q-xu_I1cgsYck_dy1OIEZOiB0LAJFUoiNXfJTpH-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190750" cy="172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asophils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rarest of all blood cells (0.4-1%)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It is a large cell filled with prominent blue (basophilic) granules. These large granules contain heparin and histamine. The nucleus is somewhat hidden behind these large granules. 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s://encrypted-tbn3.gstatic.com/images?q=tbn:ANd9GcRfjuvhPxqNImIxOIKP8Nd49_C9NZ3Mp0WHRweccaLQmj2Bqw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789040"/>
            <a:ext cx="20066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encrypted-tbn3.gstatic.com/images?q=tbn:ANd9GcTPOVWyGGLweRZmThTal7gZy5UuKqG0jSbi5IScsa-OAOYjL2u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789040"/>
            <a:ext cx="2232248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encrypted-tbn0.gstatic.com/images?q=tbn:ANd9GcQwLpI2kKFKrvM21piVXxifv1uI9atAqatZy4-dTx9qScoma2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1752972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9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57606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Lymphocytes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8" y="908720"/>
            <a:ext cx="8928992" cy="474198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About 25-35% of the blood cells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Small, spherical cells with large, round nucleus 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cytoplasm does not contain any granules.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nucleus occupies most of the volume of the cell, leaving only a thin rim of the cytoplasm around it .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8" name="Picture 2" descr="https://encrypted-tbn1.gstatic.com/images?q=tbn:ANd9GcRNkeAItbUN_kU3BgWGf2LUv3YYMQgngyDjjU1bL8zlBIabre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2" y="3717032"/>
            <a:ext cx="22955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static.com/images?q=tbn:ANd9GcQIJZ-dQwjtWBtzj7iH5eG5US8emvCWJVL3ZcOprFMYowp_0M95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45" y="3717032"/>
            <a:ext cx="21431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3.gstatic.com/images?q=tbn:ANd9GcQSYqoMiBLBoJyeOai-vVAVKJSVMkJvi8fZKowOshc2aF1cOeo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od template">
  <a:themeElements>
    <a:clrScheme name="Blood Template">
      <a:dk1>
        <a:sysClr val="windowText" lastClr="000000"/>
      </a:dk1>
      <a:lt1>
        <a:sysClr val="window" lastClr="FFFFFF"/>
      </a:lt1>
      <a:dk2>
        <a:srgbClr val="CC0000"/>
      </a:dk2>
      <a:lt2>
        <a:srgbClr val="A6A6A6"/>
      </a:lt2>
      <a:accent1>
        <a:srgbClr val="CC0000"/>
      </a:accent1>
      <a:accent2>
        <a:srgbClr val="F43156"/>
      </a:accent2>
      <a:accent3>
        <a:srgbClr val="990723"/>
      </a:accent3>
      <a:accent4>
        <a:srgbClr val="0C0C0C"/>
      </a:accent4>
      <a:accent5>
        <a:srgbClr val="A6A6A6"/>
      </a:accent5>
      <a:accent6>
        <a:srgbClr val="CC0000"/>
      </a:accent6>
      <a:hlink>
        <a:srgbClr val="6B0518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Blood template</Template>
  <TotalTime>552</TotalTime>
  <Words>431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Blood template</vt:lpstr>
      <vt:lpstr>Total and Differential Leucocytic Count (TLC and DLC) </vt:lpstr>
      <vt:lpstr>Objectives</vt:lpstr>
      <vt:lpstr>Reagents and apparatus:</vt:lpstr>
      <vt:lpstr>Procedure</vt:lpstr>
      <vt:lpstr>PowerPoint Presentation</vt:lpstr>
      <vt:lpstr> Neutrophils </vt:lpstr>
      <vt:lpstr>Eosinophils</vt:lpstr>
      <vt:lpstr>Basophils</vt:lpstr>
      <vt:lpstr> Lymphocytes </vt:lpstr>
      <vt:lpstr>Monocytes</vt:lpstr>
      <vt:lpstr>Clinical Application</vt:lpstr>
      <vt:lpstr>PowerPoint Presentation</vt:lpstr>
      <vt:lpstr>Thank you</vt:lpstr>
    </vt:vector>
  </TitlesOfParts>
  <Company>m62 visualcommunications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Text Here</dc:title>
  <dc:creator>pynej</dc:creator>
  <cp:lastModifiedBy>Ola Helmi Mawlana</cp:lastModifiedBy>
  <cp:revision>124</cp:revision>
  <dcterms:created xsi:type="dcterms:W3CDTF">2011-11-28T20:19:15Z</dcterms:created>
  <dcterms:modified xsi:type="dcterms:W3CDTF">2015-09-17T10:41:43Z</dcterms:modified>
</cp:coreProperties>
</file>