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88" r:id="rId4"/>
    <p:sldId id="279" r:id="rId5"/>
    <p:sldId id="258" r:id="rId6"/>
    <p:sldId id="260" r:id="rId7"/>
    <p:sldId id="259" r:id="rId8"/>
    <p:sldId id="290" r:id="rId9"/>
    <p:sldId id="291" r:id="rId10"/>
    <p:sldId id="294" r:id="rId11"/>
    <p:sldId id="293" r:id="rId12"/>
    <p:sldId id="300" r:id="rId13"/>
    <p:sldId id="278" r:id="rId14"/>
    <p:sldId id="269" r:id="rId15"/>
    <p:sldId id="270" r:id="rId16"/>
    <p:sldId id="271" r:id="rId17"/>
    <p:sldId id="272" r:id="rId18"/>
    <p:sldId id="273" r:id="rId19"/>
    <p:sldId id="297" r:id="rId20"/>
    <p:sldId id="298" r:id="rId21"/>
    <p:sldId id="274" r:id="rId22"/>
    <p:sldId id="275" r:id="rId23"/>
    <p:sldId id="276" r:id="rId24"/>
    <p:sldId id="277" r:id="rId25"/>
    <p:sldId id="280" r:id="rId26"/>
    <p:sldId id="281" r:id="rId27"/>
    <p:sldId id="282" r:id="rId28"/>
    <p:sldId id="283" r:id="rId29"/>
    <p:sldId id="284" r:id="rId30"/>
    <p:sldId id="285" r:id="rId31"/>
    <p:sldId id="301" r:id="rId32"/>
    <p:sldId id="296" r:id="rId33"/>
    <p:sldId id="295" r:id="rId34"/>
    <p:sldId id="287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3911B45-0CD4-4024-BD32-3FC0D87885E1}" type="datetimeFigureOut">
              <a:rPr lang="ar-SA" smtClean="0"/>
              <a:pPr/>
              <a:t>30/11/1436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9933398-14D9-48DA-9B5D-94FCC9DB14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930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33398-14D9-48DA-9B5D-94FCC9DB140F}" type="slidenum">
              <a:rPr lang="ar-SA" smtClean="0"/>
              <a:pPr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737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ersonl\Desktop\Design\blood template\blood template titl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13/09/2015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29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13/09/2015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6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13/09/2015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55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760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13/09/2015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86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13/09/2015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07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13/09/2015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06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13/09/2015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2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13/09/2015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45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13/09/2015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7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13/09/2015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8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13/09/2015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08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ersonl\Desktop\Design\blood template\blood templat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836712"/>
            <a:ext cx="89289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905C2-F183-417F-B690-BCE83D898DE8}" type="datetimeFigureOut">
              <a:rPr lang="en-GB" smtClean="0"/>
              <a:pPr/>
              <a:t>13/09/2015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8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864" y="764704"/>
            <a:ext cx="7772400" cy="2376264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Blood Groups</a:t>
            </a:r>
            <a:b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Clotting Time and Bleeding Time</a:t>
            </a:r>
            <a:b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Picture 3" descr="800px-US_Navy_060105-N-8154G-010_A_hospital_corpsman_with_the_Blood_Donor_Team_from_Portsmouth_Naval_Hospital_takes_samples_of_blood_from_a_donor_for_tes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284984"/>
            <a:ext cx="24384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Content Placeholder 3" descr="17-15_BloodTyping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88640"/>
            <a:ext cx="6552728" cy="666935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 blood gro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424935" cy="54726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3688" y="188640"/>
            <a:ext cx="53285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Blood Groups</a:t>
            </a:r>
            <a:endParaRPr lang="ar-S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Clinical Applications</a:t>
            </a:r>
            <a:endParaRPr lang="ar-SA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16592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Important in the following conditions: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Blood transfusion.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Hemolytic disease of the newborn (HDN).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Blood products.</a:t>
            </a:r>
            <a:endParaRPr lang="ar-SA" sz="28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Picture 4" descr="blood-donation-transfusion-pic-rex-image-1-169611750-1139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429000"/>
            <a:ext cx="2784921" cy="2667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09600" y="332656"/>
            <a:ext cx="7772400" cy="1152128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Clotting Time</a:t>
            </a:r>
            <a:endParaRPr lang="ar-S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Content Placeholder 3" descr="activated-clotting-tim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1434" y="2132856"/>
            <a:ext cx="28575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091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Clotting Time</a:t>
            </a:r>
            <a:endParaRPr lang="ar-SA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472608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time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required for blood to form a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clot.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normal coagulation time in glass tubes is 5 to 15 minutes. </a:t>
            </a:r>
            <a:endParaRPr lang="en-US" sz="2800" dirty="0" smtClean="0">
              <a:solidFill>
                <a:srgbClr val="00206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whole blood clotting time is a rough measure of all intrinsic clotting factors in the absence of tissue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factors.</a:t>
            </a: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sed 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diagnosis of hemophilia. 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Its chief application is in monitoring anti-coagulant therapy. </a:t>
            </a:r>
            <a:endParaRPr lang="ar-SA" sz="2800" dirty="0">
              <a:solidFill>
                <a:srgbClr val="00206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4258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Materials</a:t>
            </a:r>
            <a:endParaRPr lang="ar-SA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536504"/>
          </a:xfrm>
        </p:spPr>
        <p:txBody>
          <a:bodyPr>
            <a:normAutofit/>
          </a:bodyPr>
          <a:lstStyle/>
          <a:p>
            <a:pPr lvl="0"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Capillary tubes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of uniform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size ( non heparinized)</a:t>
            </a:r>
            <a:endParaRPr lang="en-US" sz="2800" dirty="0">
              <a:solidFill>
                <a:srgbClr val="00206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/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petri-dish.</a:t>
            </a:r>
            <a:endParaRPr lang="en-US" sz="2800" dirty="0">
              <a:solidFill>
                <a:srgbClr val="00206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/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Alcohol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swabs.</a:t>
            </a:r>
            <a:endParaRPr lang="en-US" sz="2800" dirty="0">
              <a:solidFill>
                <a:srgbClr val="00206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/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Cotton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wool.</a:t>
            </a:r>
            <a:endParaRPr lang="en-US" sz="2800" dirty="0">
              <a:solidFill>
                <a:srgbClr val="00206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/>
            <a:r>
              <a:rPr lang="en-US" sz="2800" dirty="0" err="1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Plasticine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/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 water bath set at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37°C.</a:t>
            </a:r>
            <a:endParaRPr lang="ar-SA" sz="28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59538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Procedure</a:t>
            </a:r>
            <a:endParaRPr lang="ar-SA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Clean finger with alcohol swap, prick it with lancet and note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time that the prick is made.</a:t>
            </a:r>
          </a:p>
          <a:p>
            <a:pPr lvl="0" algn="just"/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Wipe away the first drop of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blood. Then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while the blood is still flowing freely place one end of a capillary tube in the blood.  Holding the tube horizontally let it fill by capillary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action, fill more than one tube.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Close the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end of the capillary tube with </a:t>
            </a:r>
            <a:r>
              <a:rPr lang="en-US" sz="2800" dirty="0" err="1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plasticine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  Place the tube in the water bath.</a:t>
            </a:r>
          </a:p>
          <a:p>
            <a:pPr lvl="0"/>
            <a:endParaRPr lang="en-US" sz="3200" b="1" dirty="0" smtClean="0">
              <a:effectLst/>
            </a:endParaRPr>
          </a:p>
          <a:p>
            <a:pPr marL="0" lvl="0" indent="0">
              <a:buNone/>
            </a:pP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5426909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6672"/>
            <a:ext cx="8511480" cy="5572472"/>
          </a:xfrm>
        </p:spPr>
        <p:txBody>
          <a:bodyPr>
            <a:noAutofit/>
          </a:bodyPr>
          <a:lstStyle/>
          <a:p>
            <a:pPr lvl="0"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Two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minutes after making the puncture, break a capillary tube and separate the two halves slowly.</a:t>
            </a:r>
          </a:p>
          <a:p>
            <a:pPr lvl="0" algn="just"/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Repeat the procedure at 30 second intervals with the remaining tubes.</a:t>
            </a:r>
          </a:p>
          <a:p>
            <a:pPr lvl="0" algn="just"/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When the blood forms a </a:t>
            </a:r>
            <a:r>
              <a:rPr lang="en-US" sz="2800" u="sng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continuous </a:t>
            </a:r>
            <a:r>
              <a:rPr lang="en-US" sz="2800" u="sng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thread-like </a:t>
            </a:r>
            <a:r>
              <a:rPr lang="en-US" sz="2800" u="sng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clot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between the broken ends of the tube, the end-point has been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reached, note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time.  </a:t>
            </a:r>
            <a:endParaRPr lang="en-US" sz="2800" dirty="0" smtClean="0">
              <a:solidFill>
                <a:srgbClr val="00206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time from pricking the finger to the appearance of the clot is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clotting time                         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3200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345341903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395416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775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228600" y="4648200"/>
            <a:ext cx="19050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48000" y="4648200"/>
            <a:ext cx="19050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133600" y="4724400"/>
            <a:ext cx="990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74467720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416824" cy="4536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dersonl\Desktop\Design\blood template\t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7"/>
            <a:ext cx="9144001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48072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Aims of the Practical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0219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determine: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Blood groups.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Clotting time.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Bleeding time. 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1625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048" y="1196752"/>
            <a:ext cx="7560840" cy="3960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Results</a:t>
            </a:r>
            <a:endParaRPr lang="ar-SA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3949899"/>
          </a:xfrm>
        </p:spPr>
        <p:txBody>
          <a:bodyPr/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Usually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clotting time measured by this method is in the range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3-6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minutes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Prolong clotting time seen in deficiencies in the intrinsic coagulation pathway.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Example: </a:t>
            </a:r>
          </a:p>
          <a:p>
            <a:pPr algn="just">
              <a:buNone/>
            </a:pP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hemophilia due to deficiency of Factor VIII (8).</a:t>
            </a:r>
          </a:p>
          <a:p>
            <a:endParaRPr lang="en-US" b="1" dirty="0">
              <a:effectLst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7547281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51216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Clotting Time using Test Tube </a:t>
            </a:r>
            <a:b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Method</a:t>
            </a:r>
            <a:endParaRPr lang="ar-SA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468052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Place 2 ml blood into non heparinized test tube incubated in water bath. 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Every 30 second invert gentle to check for clot formation.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Time from pricking finger to clot formation is </a:t>
            </a:r>
            <a:r>
              <a:rPr lang="en-US" sz="2800" u="sng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clotting time.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Normally 6-10 min by this method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Measurement of the clotting factors are better used.</a:t>
            </a:r>
            <a:endParaRPr lang="ar-SA" sz="2800" dirty="0">
              <a:solidFill>
                <a:srgbClr val="00206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027203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96144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Clotting Time using Test Tube </a:t>
            </a:r>
            <a:br>
              <a:rPr lang="en-US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Method</a:t>
            </a:r>
            <a:endParaRPr lang="ar-SA" sz="4000" b="1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599"/>
            <a:ext cx="3505200" cy="271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572000" y="4343400"/>
            <a:ext cx="1590213" cy="4419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Clot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formed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410787" y="4343400"/>
            <a:ext cx="1590213" cy="4419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No Clotting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133600"/>
            <a:ext cx="346540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7211705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09600" y="620688"/>
            <a:ext cx="7772400" cy="1584176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Bleeding Time</a:t>
            </a:r>
            <a:endParaRPr lang="ar-S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Picture 4" descr="hemophilia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492896"/>
            <a:ext cx="4824536" cy="284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091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Bleeding Time</a:t>
            </a:r>
            <a:endParaRPr lang="ar-SA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3733875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time 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taking for </a:t>
            </a:r>
            <a:r>
              <a:rPr 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bleeding to stop (time for a platelet plug to form).</a:t>
            </a:r>
            <a:endParaRPr lang="ar-SA" sz="28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Bleeding </a:t>
            </a:r>
            <a:r>
              <a:rPr 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time is a 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test of </a:t>
            </a:r>
            <a:r>
              <a:rPr 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platelet 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function.</a:t>
            </a:r>
            <a:endParaRPr lang="en-US" sz="28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template </a:t>
            </a:r>
            <a:r>
              <a:rPr 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bleeding 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time </a:t>
            </a:r>
            <a:r>
              <a:rPr 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 used when the test is performed 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by standard template method.</a:t>
            </a:r>
          </a:p>
        </p:txBody>
      </p:sp>
    </p:spTree>
    <p:extLst>
      <p:ext uri="{BB962C8B-B14F-4D97-AF65-F5344CB8AC3E}">
        <p14:creationId xmlns:p14="http://schemas.microsoft.com/office/powerpoint/2010/main" val="366737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96144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Materials</a:t>
            </a:r>
            <a:endParaRPr lang="ar-SA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3877891"/>
          </a:xfrm>
        </p:spPr>
        <p:txBody>
          <a:bodyPr/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Alcohol swabs. 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Filter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paper.</a:t>
            </a:r>
            <a:endParaRPr lang="en-US" sz="2800" dirty="0">
              <a:solidFill>
                <a:srgbClr val="00206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/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stop-watch.</a:t>
            </a:r>
            <a:endParaRPr lang="en-US" sz="2800" dirty="0">
              <a:solidFill>
                <a:srgbClr val="00206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/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stylette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to prick an ear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lobe.</a:t>
            </a:r>
            <a:endParaRPr lang="en-US" sz="2800" dirty="0">
              <a:solidFill>
                <a:srgbClr val="00206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>
              <a:buNone/>
            </a:pPr>
            <a:endParaRPr lang="en-US" sz="36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6019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Procedure</a:t>
            </a:r>
            <a:endParaRPr lang="ar-SA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3949899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Clean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lobe of the ear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with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an alcohol swab.</a:t>
            </a:r>
          </a:p>
          <a:p>
            <a:pPr lvl="0" algn="just"/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When it is dry, make a single puncture with a stylette (about 3mm deep).  </a:t>
            </a:r>
            <a:endParaRPr lang="en-US" sz="2800" dirty="0" smtClean="0">
              <a:solidFill>
                <a:srgbClr val="00206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Note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time at which the puncture is made.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skin of the ear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should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not be touched once the puncture has been made until the experiment is over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40350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rgbClr val="FF0000"/>
                </a:solidFill>
                <a:effectLst/>
              </a:rPr>
              <a:t>Procedure </a:t>
            </a:r>
            <a:r>
              <a:rPr lang="en-US" sz="2800" b="1" dirty="0" smtClean="0">
                <a:solidFill>
                  <a:srgbClr val="FF0000"/>
                </a:solidFill>
                <a:effectLst/>
              </a:rPr>
              <a:t>cont….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3877891"/>
          </a:xfrm>
        </p:spPr>
        <p:txBody>
          <a:bodyPr/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Apply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 piece of filter paper to the blood-drop every 30 seconds until the bleeding stops.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bleeding time estimated by this method of a normal subject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is</a:t>
            </a:r>
            <a:r>
              <a:rPr 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within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2-5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minutes.</a:t>
            </a:r>
          </a:p>
          <a:p>
            <a:pPr marL="0" indent="0">
              <a:buNone/>
            </a:pP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709577861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928992" cy="134076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Bleeding Time</a:t>
            </a:r>
            <a:endParaRPr lang="ar-SA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988560" cy="374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14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139470"/>
            <a:ext cx="280831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92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Objectives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/>
          </a:bodyPr>
          <a:lstStyle/>
          <a:p>
            <a:pPr marL="609600" indent="-609600" algn="just"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At the end of this lab you should be able to: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Understand and practice the method used in determining blood groups (ABO and Rhesus (Rh) systems).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Determine your own Bleeding and clotting time.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Recognize the importance of bleeding time and clotting time in haemostasis.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Standardized Template Method</a:t>
            </a:r>
            <a:endParaRPr lang="ar-SA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sphygmomanometer cuff is applied to the subject’s arm and inflated to 40mmHg.</a:t>
            </a:r>
          </a:p>
          <a:p>
            <a:pPr lvl="0" algn="just"/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volar surface is cleaned with 70% alcohol.</a:t>
            </a:r>
          </a:p>
          <a:p>
            <a:pPr lvl="0" algn="just"/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 sterile metal template with a linear slit (11mm long) is pressed firmly against the skin.</a:t>
            </a:r>
          </a:p>
          <a:p>
            <a:pPr lvl="0" algn="just"/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 scalpel blade, with a guard, is carefully introduced so that it protrudes 1mm through the template slit.  An incision, 1mm deep and 9mm long can then be made.</a:t>
            </a:r>
          </a:p>
          <a:p>
            <a:endParaRPr lang="ar-SA" sz="2200" b="1" dirty="0"/>
          </a:p>
        </p:txBody>
      </p:sp>
    </p:spTree>
    <p:extLst>
      <p:ext uri="{BB962C8B-B14F-4D97-AF65-F5344CB8AC3E}">
        <p14:creationId xmlns:p14="http://schemas.microsoft.com/office/powerpoint/2010/main" val="16151958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Blood is gently, but completely removed with filter paper at 15 second intervals until the bleeding stops.  </a:t>
            </a:r>
          </a:p>
          <a:p>
            <a:pPr lvl="0" algn="just"/>
            <a:r>
              <a:rPr 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Normal bleeding times determined with this method are in the range 2.5-9.5 minutes.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8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313" y="1852613"/>
            <a:ext cx="49053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19312" y="1861294"/>
            <a:ext cx="4905375" cy="3144094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928992" cy="576064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The Standardized Template Method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4381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Note: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 the bleeding time exceeds 15 minutes:</a:t>
            </a:r>
            <a:b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Stop the procedure. </a:t>
            </a:r>
            <a:b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Apply pressure to stop the bleeding. </a:t>
            </a:r>
            <a:b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Report as greater than 15 min.</a:t>
            </a:r>
            <a:endParaRPr lang="ar-SA" sz="28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Picture 3" descr="stop-wat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3212976"/>
            <a:ext cx="2232248" cy="2016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2413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Clinical Application</a:t>
            </a:r>
            <a:endParaRPr lang="ar-SA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04056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Bleeding </a:t>
            </a:r>
            <a:r>
              <a:rPr 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time is 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prolonged in the following conditions: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latelet dysfunction.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Blood vessel wall disorders.</a:t>
            </a:r>
          </a:p>
          <a:p>
            <a:r>
              <a:rPr lang="en-US" sz="280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Haemophilia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Von </a:t>
            </a:r>
            <a:r>
              <a:rPr lang="en-US" sz="280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Willebrand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Disease.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Thrombocytopenia.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Vitamin K deficiency.</a:t>
            </a:r>
            <a:endParaRPr lang="en-US" sz="28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Medications: Aspirin. </a:t>
            </a:r>
          </a:p>
          <a:p>
            <a:pPr>
              <a:buNone/>
            </a:pPr>
            <a:endParaRPr lang="ar-SA" sz="2800" b="1" dirty="0"/>
          </a:p>
        </p:txBody>
      </p:sp>
      <p:pic>
        <p:nvPicPr>
          <p:cNvPr id="5" name="Picture 4" descr="aspir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429000"/>
            <a:ext cx="349188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00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8" y="0"/>
            <a:ext cx="8928992" cy="1584176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Thank you</a:t>
            </a:r>
            <a:endParaRPr lang="ar-SA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Content Placeholder 3" descr="Blood-Donation-Campaign-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553200" cy="410108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09600" y="188640"/>
            <a:ext cx="7772400" cy="136815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Blood Groups</a:t>
            </a:r>
            <a:endParaRPr lang="ar-S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Picture 5" descr="BloodTyp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564904"/>
            <a:ext cx="403244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091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Blood Groups</a:t>
            </a:r>
            <a:endParaRPr lang="ar-SA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256584"/>
          </a:xfrm>
        </p:spPr>
        <p:txBody>
          <a:bodyPr>
            <a:noAutofit/>
          </a:bodyPr>
          <a:lstStyle/>
          <a:p>
            <a:pPr algn="just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ABO System:</a:t>
            </a:r>
          </a:p>
          <a:p>
            <a:pPr lvl="1" algn="just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A: </a:t>
            </a:r>
            <a:r>
              <a:rPr lang="en-US" sz="2800" u="sng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antigen A 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 RBC membrane </a:t>
            </a:r>
            <a:r>
              <a:rPr lang="en-US" sz="2800" u="sng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anti B 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plasma.</a:t>
            </a:r>
          </a:p>
          <a:p>
            <a:pPr lvl="1" algn="just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B: </a:t>
            </a:r>
            <a:r>
              <a:rPr lang="en-US" sz="2800" u="sng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Antigen B 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 RBC membrane </a:t>
            </a:r>
            <a:r>
              <a:rPr lang="en-US" sz="2800" u="sng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Anti A 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plasma.</a:t>
            </a:r>
          </a:p>
          <a:p>
            <a:pPr lvl="1" algn="just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AB: </a:t>
            </a:r>
            <a:r>
              <a:rPr lang="en-US" sz="2800" u="sng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Antigen A and B 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 RBC membrane </a:t>
            </a:r>
            <a:r>
              <a:rPr lang="en-US" sz="2800" u="sng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antibodies in plasma.</a:t>
            </a:r>
          </a:p>
          <a:p>
            <a:pPr lvl="1" algn="just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en-US" sz="2800" u="sng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antigen on RBC membrane both </a:t>
            </a:r>
            <a:r>
              <a:rPr lang="en-US" sz="2800" u="sng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Anti A and Anti B 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plasma.</a:t>
            </a:r>
          </a:p>
          <a:p>
            <a:endParaRPr lang="ar-SA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Rhesus Blood Group(Rh)</a:t>
            </a:r>
            <a:endParaRPr lang="ar-SA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165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Rhesus antigen D: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Rhesus positive (</a:t>
            </a:r>
            <a:r>
              <a:rPr lang="en-US" sz="28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Rh+ve</a:t>
            </a:r>
            <a:r>
              <a:rPr lang="en-US" sz="2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): </a:t>
            </a:r>
            <a:r>
              <a:rPr lang="en-US" sz="2800" b="1" u="sng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Antigen D </a:t>
            </a:r>
            <a:r>
              <a:rPr lang="en-US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 RBC (96-98%).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Rhesus negative (</a:t>
            </a:r>
            <a:r>
              <a:rPr lang="en-US" sz="28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Rh-ve</a:t>
            </a:r>
            <a:r>
              <a:rPr lang="en-US" sz="2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): </a:t>
            </a:r>
            <a:r>
              <a:rPr lang="en-US" sz="2800" b="1" u="sng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 </a:t>
            </a:r>
            <a:r>
              <a:rPr lang="en-US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Antigen D on RBC (2-4%).</a:t>
            </a:r>
          </a:p>
          <a:p>
            <a:endParaRPr lang="ar-SA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Blood Groups Antigens</a:t>
            </a:r>
            <a:endParaRPr lang="ar-SA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Content Placeholder 5" descr="blood group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6624736" cy="452596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122413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Materials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84784"/>
            <a:ext cx="8928992" cy="4176464"/>
          </a:xfrm>
        </p:spPr>
        <p:txBody>
          <a:bodyPr>
            <a:normAutofit/>
          </a:bodyPr>
          <a:lstStyle/>
          <a:p>
            <a:pPr lvl="0" algn="just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High titer anti-A, anti-B and anti-D sera.</a:t>
            </a:r>
          </a:p>
          <a:p>
            <a:pPr lvl="0" algn="just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 grease pencil.</a:t>
            </a:r>
          </a:p>
          <a:p>
            <a:pPr lvl="0" algn="just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Microscope slides.</a:t>
            </a:r>
          </a:p>
          <a:p>
            <a:pPr lvl="0" algn="just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Alcohol swab and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pricker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Picture 4" descr="s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852936"/>
            <a:ext cx="3456384" cy="25603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108012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Procedure</a:t>
            </a:r>
            <a:r>
              <a:rPr lang="en-US" sz="4400" b="1" dirty="0" smtClean="0">
                <a:solidFill>
                  <a:schemeClr val="accent1"/>
                </a:solidFill>
                <a:effectLst/>
              </a:rPr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150197"/>
          </a:xfrm>
        </p:spPr>
        <p:txBody>
          <a:bodyPr>
            <a:noAutofit/>
          </a:bodyPr>
          <a:lstStyle/>
          <a:p>
            <a:pPr lvl="0"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Prick a finger and place one drop of blood in each of the compartments A, B and D (these are clearly labeled on the microscope slides provided).</a:t>
            </a:r>
          </a:p>
          <a:p>
            <a:pPr lvl="0"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Quickly add a drop of anti-A, anti-B and anti-D-sera to each compartment </a:t>
            </a:r>
          </a:p>
          <a:p>
            <a:pPr lvl="0"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Mix the serum with the drop of blood by moving the slides gently for a minute or two, Then examine the mixtures for signs of RBC agglutination or clump formation.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ood template">
  <a:themeElements>
    <a:clrScheme name="Blood Template">
      <a:dk1>
        <a:sysClr val="windowText" lastClr="000000"/>
      </a:dk1>
      <a:lt1>
        <a:sysClr val="window" lastClr="FFFFFF"/>
      </a:lt1>
      <a:dk2>
        <a:srgbClr val="CC0000"/>
      </a:dk2>
      <a:lt2>
        <a:srgbClr val="A6A6A6"/>
      </a:lt2>
      <a:accent1>
        <a:srgbClr val="CC0000"/>
      </a:accent1>
      <a:accent2>
        <a:srgbClr val="F43156"/>
      </a:accent2>
      <a:accent3>
        <a:srgbClr val="990723"/>
      </a:accent3>
      <a:accent4>
        <a:srgbClr val="0C0C0C"/>
      </a:accent4>
      <a:accent5>
        <a:srgbClr val="A6A6A6"/>
      </a:accent5>
      <a:accent6>
        <a:srgbClr val="CC0000"/>
      </a:accent6>
      <a:hlink>
        <a:srgbClr val="6B0518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Blood template</Template>
  <TotalTime>436</TotalTime>
  <Words>977</Words>
  <Application>Microsoft Office PowerPoint</Application>
  <PresentationFormat>On-screen Show (4:3)</PresentationFormat>
  <Paragraphs>114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Cambria Math</vt:lpstr>
      <vt:lpstr>Tahoma</vt:lpstr>
      <vt:lpstr>Times New Roman</vt:lpstr>
      <vt:lpstr>Blood template</vt:lpstr>
      <vt:lpstr> Blood Groups  Clotting Time and Bleeding Time </vt:lpstr>
      <vt:lpstr> Aims of the Practical</vt:lpstr>
      <vt:lpstr>Objectives</vt:lpstr>
      <vt:lpstr>Blood Groups</vt:lpstr>
      <vt:lpstr> Blood Groups</vt:lpstr>
      <vt:lpstr>Rhesus Blood Group(Rh)</vt:lpstr>
      <vt:lpstr>Blood Groups Antigens</vt:lpstr>
      <vt:lpstr>Materials</vt:lpstr>
      <vt:lpstr>Procedure </vt:lpstr>
      <vt:lpstr>PowerPoint Presentation</vt:lpstr>
      <vt:lpstr>PowerPoint Presentation</vt:lpstr>
      <vt:lpstr>Clinical Applications</vt:lpstr>
      <vt:lpstr>Clotting Time</vt:lpstr>
      <vt:lpstr>Clotting Time</vt:lpstr>
      <vt:lpstr>Materials</vt:lpstr>
      <vt:lpstr>Procedure</vt:lpstr>
      <vt:lpstr>PowerPoint Presentation</vt:lpstr>
      <vt:lpstr>PowerPoint Presentation</vt:lpstr>
      <vt:lpstr>PowerPoint Presentation</vt:lpstr>
      <vt:lpstr>PowerPoint Presentation</vt:lpstr>
      <vt:lpstr>Results</vt:lpstr>
      <vt:lpstr>Clotting Time using Test Tube  Method</vt:lpstr>
      <vt:lpstr>Clotting Time using Test Tube  Method</vt:lpstr>
      <vt:lpstr>Bleeding Time</vt:lpstr>
      <vt:lpstr>Bleeding Time</vt:lpstr>
      <vt:lpstr>Materials</vt:lpstr>
      <vt:lpstr>Procedure</vt:lpstr>
      <vt:lpstr>Procedure cont….</vt:lpstr>
      <vt:lpstr>Bleeding Time</vt:lpstr>
      <vt:lpstr>The Standardized Template Method</vt:lpstr>
      <vt:lpstr>PowerPoint Presentation</vt:lpstr>
      <vt:lpstr>The Standardized Template Method</vt:lpstr>
      <vt:lpstr>PowerPoint Presentation</vt:lpstr>
      <vt:lpstr>Clinical Application</vt:lpstr>
      <vt:lpstr>Thank you</vt:lpstr>
    </vt:vector>
  </TitlesOfParts>
  <Company>m62 visualcommunications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Text Here</dc:title>
  <dc:creator>pynej</dc:creator>
  <cp:lastModifiedBy>mariam sherif</cp:lastModifiedBy>
  <cp:revision>115</cp:revision>
  <dcterms:created xsi:type="dcterms:W3CDTF">2011-11-28T20:19:15Z</dcterms:created>
  <dcterms:modified xsi:type="dcterms:W3CDTF">2015-09-13T19:04:16Z</dcterms:modified>
</cp:coreProperties>
</file>