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9" r:id="rId5"/>
    <p:sldId id="258" r:id="rId6"/>
    <p:sldId id="260" r:id="rId7"/>
    <p:sldId id="263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CE637D-E0DE-4AF6-B7C3-E1052B546E70}" type="datetimeFigureOut">
              <a:rPr lang="en-US" smtClean="0"/>
              <a:pPr/>
              <a:t>8/31/2014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923DCA-ED28-4CB8-89B5-0B13F29AE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15340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to anatomy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system: bone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716037"/>
          </a:xfrm>
        </p:spPr>
        <p:txBody>
          <a:bodyPr>
            <a:normAutofit fontScale="25000" lnSpcReduction="20000"/>
          </a:bodyPr>
          <a:lstStyle/>
          <a:p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 </a:t>
            </a:r>
          </a:p>
          <a:p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BODY CAVITIES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572000" cy="50398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Ventral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by diaphragm into: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heart &amp; lungs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Abdominal cavity: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inferior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diaphragm, contains stomach, intestine, liver, urinary bladder, etc…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Dorsal body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2 parts </a:t>
            </a: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continuous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with each other: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skull, contains brain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Spinal cavity: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space inside vertebral column, contains spinal cord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TERMINOLOG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9" y="2679111"/>
            <a:ext cx="4313391" cy="2654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Includes: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Joints: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articulations between bones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skelet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5" y="1589088"/>
            <a:ext cx="381303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Support: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Protection: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soft body organs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Attachment :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muscles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body as a whole, or of the body parts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Storage: </a:t>
            </a: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fat and minerals e.g. calcium and phosphorus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AutoNum type="arabicPeriod"/>
              <a:defRPr/>
            </a:pPr>
            <a:r>
              <a:rPr lang="en-US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Blood cell formation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CLASSIFICATION OF BONE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3994299" cy="4963633"/>
          </a:xfrm>
        </p:spPr>
        <p:txBody>
          <a:bodyPr>
            <a:normAutofit fontScale="92500"/>
          </a:bodyPr>
          <a:lstStyle/>
          <a:p>
            <a:pPr>
              <a:buNone/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are classified on the bases of their: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long, short, flat, irregular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Structure: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compact, spongy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Development: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membrane, cartilage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 descr="C:\Documents and Settings\user1\My Documents\My Pictures\BON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84" y="2514600"/>
            <a:ext cx="4728324" cy="27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SKELETON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48200" y="1589567"/>
            <a:ext cx="4267200" cy="4572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206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Axial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trunk (longitudinal axis) of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forming the girdles &amp; limbs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user1\My Documents\My Pictures\BONE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37" y="1589088"/>
            <a:ext cx="34933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48112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SKULL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Cranium: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bones enclosing brain: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frontal, occipital, parietal, temporal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Facial bones: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bones of face: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maxilla, nasal,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zygomatic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mandible</a:t>
            </a:r>
            <a:endParaRPr lang="en-US" b="1" i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Documents and Settings\user1\My Documents\My Pictures\bone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19" y="2659958"/>
            <a:ext cx="4763433" cy="2978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1589566"/>
            <a:ext cx="4419600" cy="50398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Functions: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protects spinal cord and supports the body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cervical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thoracic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lumbar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sacral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sacrum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coccygeal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vertebrae fused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coccyx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user1\My Documents\My Pictures\bone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59192"/>
            <a:ext cx="2674620" cy="498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AXIAL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1603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STERNUM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Has 3 parts: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manubrium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body &amp;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xiphoid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RIBS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pairs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ribs articulate with vertebrae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upper 7 pairs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articulate with 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user1\My Documents\My Pictures\bon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85" y="1828801"/>
            <a:ext cx="4710459" cy="4597768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2743200"/>
            <a:ext cx="3048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209800" y="2819400"/>
            <a:ext cx="5562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209800" y="3352800"/>
            <a:ext cx="3962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398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PECTORAL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clavicle &amp; scapula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bones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PELVIC GIRDLE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Connects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 axial skeleton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bone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 each side)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user1\My Documents\My Pictures\bone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2060448" cy="237744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1\My Documents\My Pictures\bon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86200"/>
            <a:ext cx="4279900" cy="253047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67000" y="1981200"/>
            <a:ext cx="44958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286000" y="2895600"/>
            <a:ext cx="32766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276600" y="4648200"/>
            <a:ext cx="38862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9566"/>
            <a:ext cx="4267199" cy="503983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LIMB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arm: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forearm: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radius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ulna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hand: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metacarpal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thumb &amp; 3 for each of medial 4 fingers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Documents and Settings\user1\My Documents\My Pictures\bone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9658"/>
            <a:ext cx="3886200" cy="4530859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2362200"/>
            <a:ext cx="3733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86200" y="3124200"/>
            <a:ext cx="1143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33800" y="3276600"/>
            <a:ext cx="42672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the word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“Anatomy”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the different anatomical fields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anatomical position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terms of position &amp; movements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 well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Classify bones according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shape, structure &amp; development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different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both axial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appendicular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skeleton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APPENDICULAR SKELETON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0" y="1524000"/>
            <a:ext cx="5181600" cy="5334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LIMB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of thigh: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leg: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fibula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(lateral) &amp;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tibia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Patella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Bones of foot: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metatarsal bones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phalanges: 2 for big toe &amp; 3 for each of lateral 4 toes </a:t>
            </a:r>
          </a:p>
          <a:p>
            <a:endParaRPr lang="en-US" sz="2800" dirty="0"/>
          </a:p>
        </p:txBody>
      </p:sp>
      <p:pic>
        <p:nvPicPr>
          <p:cNvPr id="14338" name="Picture 2" descr="C:\Documents and Settings\user1\My Documents\My Pictures\bone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2676646" cy="49989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2819400" y="2438400"/>
            <a:ext cx="4038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19400" y="2895600"/>
            <a:ext cx="403860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67000" y="3429000"/>
            <a:ext cx="3810000" cy="1752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19200" y="3810000"/>
            <a:ext cx="27432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BONES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191000" y="1589566"/>
            <a:ext cx="4540101" cy="51160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Formed of: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shaft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compact bone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Two ends (epiphysis):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composed of spongy bone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region of contact between epiphysis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called: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metaphysis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contains 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epiphyseal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plate of cartilage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responsible for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linear bone growth</a:t>
            </a:r>
            <a:endParaRPr 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user1\My Documents\My Pictures\BON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396700" cy="504031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57200" y="2209800"/>
            <a:ext cx="3810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352800" y="41148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352800" y="20574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276600" y="6324600"/>
            <a:ext cx="4572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429000" y="5943600"/>
            <a:ext cx="5334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 bone of the axial skeleton?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Humerus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71800" y="4267200"/>
            <a:ext cx="6858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bones is an example of an irregular bone?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Femur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Sternum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1800" y="3276600"/>
            <a:ext cx="6096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Which one of the following planes divides the body into superior &amp; inferior parts?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Frontal (coronal)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(median)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Parasagittal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Paramedian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plane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 plane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343400" y="4267200"/>
            <a:ext cx="762000" cy="3048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905000" y="2590800"/>
            <a:ext cx="56925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science which deals with the study of: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body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body parts &amp; their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relationships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one another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SCIENCES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Gross Anatomy: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human body with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naked eye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Microscopic Anatomy (Histology):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Study of fine structure (cells &amp; tissues) of the human body with the help of microscope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Developmental Anatomy ( Embryology)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Radiological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Cross-sectional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Applied Anatomy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Surgical Anatomy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POSITION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5029200" cy="503983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standard position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which the body assume to describe its parts.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 is erect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Arms hanging by the side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Palm facing forward</a:t>
            </a: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Feet parallel</a:t>
            </a:r>
          </a:p>
        </p:txBody>
      </p:sp>
      <p:pic>
        <p:nvPicPr>
          <p:cNvPr id="1026" name="Picture 2" descr="C:\Documents and Settings\user1\My Documents\My Pictures\POSITIO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946" y="1589088"/>
            <a:ext cx="2476053" cy="511651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4267200" y="3276600"/>
            <a:ext cx="1828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810000"/>
            <a:ext cx="990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4419600"/>
            <a:ext cx="13716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6096000"/>
            <a:ext cx="25908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terminolog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2514600"/>
            <a:ext cx="3701796" cy="3525795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038600" y="2438400"/>
            <a:ext cx="4876800" cy="4191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 (cranial):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head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 (caudal):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head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(ventral):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front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Posterior (dorsal):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back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near to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trunk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Distal: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away from trunk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Superficial: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near to skin (surface)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skin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191000" y="1600200"/>
            <a:ext cx="4724400" cy="7924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POSITION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TERMINOLOGY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3810000" y="2209800"/>
            <a:ext cx="5105400" cy="4495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approximation of 2 parts (decreasing the angle between 2 parts)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Extension: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straightening (increasing the angle between 2 parts)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Abduction: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Adduction: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away from median plane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rotation: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rotation toward median plane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Circumduction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combined movements of flexion, extension, abduction &amp; adduction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14800" y="1600200"/>
            <a:ext cx="5029200" cy="640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TERMS OF MOVEMENT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Desktop\terminology\terminlology 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" y="1971424"/>
            <a:ext cx="4033554" cy="412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ANATOMICAL PLANES &amp; SECTIONS</a:t>
            </a:r>
            <a:endParaRPr lang="en-US" dirty="0"/>
          </a:p>
        </p:txBody>
      </p:sp>
      <p:pic>
        <p:nvPicPr>
          <p:cNvPr id="4098" name="Picture 2" descr="C:\Documents and Settings\user1\My Documents\My Pictures\TERMINOLOG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27" y="2057400"/>
            <a:ext cx="3891181" cy="3886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3962400" y="1589566"/>
            <a:ext cx="4768701" cy="50398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(median):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equal halves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Parasagittal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paramedian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2 unequal parts (right &amp; left)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Frontal (coronal):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anterior &amp; posterior parts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Transverse (cross):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divides the body into superior &amp; inferior parts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PLANES, TERMS OF POSITION &amp; TERMS OF MOVEMENT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Books\Gray 39\1 Anatomical nomenclature\F71683-001-f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1" y="1600200"/>
            <a:ext cx="3444112" cy="516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228</TotalTime>
  <Words>839</Words>
  <Application>Microsoft Office PowerPoint</Application>
  <PresentationFormat>On-screen Show (4:3)</PresentationFormat>
  <Paragraphs>158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Introduction to anatomy skeletal system: bone</vt:lpstr>
      <vt:lpstr>OBJECTIVES</vt:lpstr>
      <vt:lpstr>ANATOMY</vt:lpstr>
      <vt:lpstr>ANATOMICAL SCIENCES</vt:lpstr>
      <vt:lpstr>ANATOMICAL POSITION</vt:lpstr>
      <vt:lpstr>ANATOMICAL TERMINOLOGY </vt:lpstr>
      <vt:lpstr>ANATOMICAL TERMINOLOGY </vt:lpstr>
      <vt:lpstr>ANATOMICAL PLANES &amp; SECTIONS</vt:lpstr>
      <vt:lpstr>PLANES, TERMS OF POSITION &amp; TERMS OF MOVEMENT</vt:lpstr>
      <vt:lpstr>BODY CAVITIES</vt:lpstr>
      <vt:lpstr>SKELETAL SYSTEM</vt:lpstr>
      <vt:lpstr>FUNCTIONS OF BONE</vt:lpstr>
      <vt:lpstr>CLASSIFICATION OF BONE</vt:lpstr>
      <vt:lpstr>THE SKELETON</vt:lpstr>
      <vt:lpstr>BONES OF AXIAL SKELETON</vt:lpstr>
      <vt:lpstr>BONES OF AXIAL SKELETON</vt:lpstr>
      <vt:lpstr>BONES OF AXIAL SKELETON</vt:lpstr>
      <vt:lpstr>BONES OF APPENDICULAR SKELETON</vt:lpstr>
      <vt:lpstr>BONES OF APPENDICULAR SKELETON</vt:lpstr>
      <vt:lpstr>BONES OF APPENDICULAR SKELETON</vt:lpstr>
      <vt:lpstr>LONG BONES</vt:lpstr>
      <vt:lpstr> 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user1</cp:lastModifiedBy>
  <cp:revision>43</cp:revision>
  <dcterms:created xsi:type="dcterms:W3CDTF">2011-09-07T11:50:38Z</dcterms:created>
  <dcterms:modified xsi:type="dcterms:W3CDTF">2014-08-31T07:42:56Z</dcterms:modified>
</cp:coreProperties>
</file>