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33"/>
  </p:notesMasterIdLst>
  <p:sldIdLst>
    <p:sldId id="256" r:id="rId2"/>
    <p:sldId id="388" r:id="rId3"/>
    <p:sldId id="389" r:id="rId4"/>
    <p:sldId id="344" r:id="rId5"/>
    <p:sldId id="345" r:id="rId6"/>
    <p:sldId id="346" r:id="rId7"/>
    <p:sldId id="347" r:id="rId8"/>
    <p:sldId id="348" r:id="rId9"/>
    <p:sldId id="349" r:id="rId10"/>
    <p:sldId id="367" r:id="rId11"/>
    <p:sldId id="379" r:id="rId12"/>
    <p:sldId id="380" r:id="rId13"/>
    <p:sldId id="381" r:id="rId14"/>
    <p:sldId id="382" r:id="rId15"/>
    <p:sldId id="350" r:id="rId16"/>
    <p:sldId id="351" r:id="rId17"/>
    <p:sldId id="352" r:id="rId18"/>
    <p:sldId id="386" r:id="rId19"/>
    <p:sldId id="384" r:id="rId20"/>
    <p:sldId id="385" r:id="rId21"/>
    <p:sldId id="354" r:id="rId22"/>
    <p:sldId id="355" r:id="rId23"/>
    <p:sldId id="387" r:id="rId24"/>
    <p:sldId id="356" r:id="rId25"/>
    <p:sldId id="357" r:id="rId26"/>
    <p:sldId id="358" r:id="rId27"/>
    <p:sldId id="359" r:id="rId28"/>
    <p:sldId id="360" r:id="rId29"/>
    <p:sldId id="361" r:id="rId30"/>
    <p:sldId id="362" r:id="rId31"/>
    <p:sldId id="366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3333FF"/>
    <a:srgbClr val="FF3300"/>
    <a:srgbClr val="FABA88"/>
    <a:srgbClr val="62602A"/>
    <a:srgbClr val="D31E1F"/>
    <a:srgbClr val="F40CCD"/>
    <a:srgbClr val="FF9900"/>
    <a:srgbClr val="000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4677EB69-8FCD-4913-AEF0-CA1E816E9EDA}" type="datetimeFigureOut">
              <a:rPr lang="en-US"/>
              <a:pPr>
                <a:defRPr/>
              </a:pPr>
              <a:t>9/1/2015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28154492-D4BC-4ECB-962F-F2AFC481C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407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21EB05-4E97-4030-AA0C-826AF21A044B}" type="slidenum">
              <a:rPr lang="en-US" smtClean="0">
                <a:cs typeface="Arial" pitchFamily="34" charset="0"/>
              </a:rPr>
              <a:pPr/>
              <a:t>1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6426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3D926D-F24D-4692-B360-1E2CBB625B8C}" type="slidenum">
              <a:rPr lang="en-US" smtClean="0">
                <a:cs typeface="Arial" pitchFamily="34" charset="0"/>
              </a:rPr>
              <a:pPr/>
              <a:t>12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6181314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3D926D-F24D-4692-B360-1E2CBB625B8C}" type="slidenum">
              <a:rPr lang="en-US" smtClean="0">
                <a:cs typeface="Arial" pitchFamily="34" charset="0"/>
              </a:rPr>
              <a:pPr/>
              <a:t>13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3395670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3D926D-F24D-4692-B360-1E2CBB625B8C}" type="slidenum">
              <a:rPr lang="en-US" smtClean="0">
                <a:cs typeface="Arial" pitchFamily="34" charset="0"/>
              </a:rPr>
              <a:pPr/>
              <a:t>14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6423092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0630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788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974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6676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5254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7029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475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9EBCA38-0D20-456D-9C75-0F545BB4435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3566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8013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3947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8585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983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7466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1926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7089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028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2210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ADF182-D7BA-4978-B150-3E131BEA4B4C}" type="slidenum">
              <a:rPr lang="en-US" smtClean="0"/>
              <a:pPr/>
              <a:t>31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58620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9EBCA38-0D20-456D-9C75-0F545BB4435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403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9EBCA38-0D20-456D-9C75-0F545BB4435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856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9EBCA38-0D20-456D-9C75-0F545BB4435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6982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9EBCA38-0D20-456D-9C75-0F545BB4435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8378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AB0320-322B-4B05-91BD-F3A769CF8B6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3351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3D926D-F24D-4692-B360-1E2CBB625B8C}" type="slidenum">
              <a:rPr lang="en-US" smtClean="0">
                <a:cs typeface="Arial" pitchFamily="34" charset="0"/>
              </a:rPr>
              <a:pPr/>
              <a:t>10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4951313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3D926D-F24D-4692-B360-1E2CBB625B8C}" type="slidenum">
              <a:rPr lang="en-US" smtClean="0">
                <a:cs typeface="Arial" pitchFamily="34" charset="0"/>
              </a:rPr>
              <a:pPr/>
              <a:t>11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654096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sp>
        <p:nvSpPr>
          <p:cNvPr id="718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FDAA3-6A61-474C-AEEF-DBC0D844190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E0DD8-C082-4351-B251-DCCC67A5BE3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212D6-644A-47E2-BB29-665AF1B85A0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D3CD3-750C-4832-85B9-E5E81B448C2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ADB88-E77D-4643-B79D-175C1944849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4C493-0893-4C90-8191-57F6B3DBA5F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AEDB9-AF3E-418E-8EAA-BF3AB014C86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1D9F9-7890-423C-886E-F292D155309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B38F3-2A00-45F2-9651-B72C59843DB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4F914-D1A9-47BC-94C2-5809A992E97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A05EA-B199-4DCE-B0F5-5DFAADD9A11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5DF92-631F-48C5-949D-9A36A292BA0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6147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48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49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0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1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2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3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4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5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6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7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8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9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60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61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sp>
        <p:nvSpPr>
          <p:cNvPr id="616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6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fld id="{267F9945-BA73-4FEB-86B7-8730A7720BB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55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  <p:sldLayoutId id="2147483954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302940"/>
            <a:ext cx="9144000" cy="87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odoni MT Black" panose="02070A03080606020203" pitchFamily="18" charset="0"/>
                <a:ea typeface="+mj-ea"/>
                <a:cs typeface="+mj-cs"/>
              </a:rPr>
              <a:t>Nervous System</a:t>
            </a:r>
          </a:p>
        </p:txBody>
      </p:sp>
      <p:pic>
        <p:nvPicPr>
          <p:cNvPr id="1028" name="Picture 4" descr="http://sciencenetlinks.com/interactives/alcohol/ebook/images/impair_image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532" y="1343890"/>
            <a:ext cx="4004252" cy="4004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2493532" y="5348142"/>
            <a:ext cx="3352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800" b="1" dirty="0">
                <a:solidFill>
                  <a:srgbClr val="00B0F0"/>
                </a:solidFill>
                <a:latin typeface="Calibri" pitchFamily="34" charset="0"/>
                <a:ea typeface="+mj-ea"/>
                <a:cs typeface="+mj-cs"/>
              </a:rPr>
              <a:t>Khaleel Alyahya, PhD, MEd</a:t>
            </a:r>
          </a:p>
          <a:p>
            <a:pPr>
              <a:defRPr/>
            </a:pPr>
            <a:r>
              <a:rPr lang="en-US" sz="1800" b="1" dirty="0">
                <a:solidFill>
                  <a:srgbClr val="00B0F0"/>
                </a:solidFill>
                <a:latin typeface="Calibri" pitchFamily="34" charset="0"/>
                <a:ea typeface="+mj-ea"/>
                <a:cs typeface="+mj-cs"/>
              </a:rPr>
              <a:t>King Saud University</a:t>
            </a:r>
          </a:p>
          <a:p>
            <a:pPr>
              <a:defRPr/>
            </a:pPr>
            <a:r>
              <a:rPr lang="en-US" sz="1800" b="1" dirty="0">
                <a:solidFill>
                  <a:srgbClr val="00B0F0"/>
                </a:solidFill>
                <a:latin typeface="Calibri" pitchFamily="34" charset="0"/>
                <a:ea typeface="+mj-ea"/>
                <a:cs typeface="+mj-cs"/>
              </a:rPr>
              <a:t>School of Medicine</a:t>
            </a:r>
          </a:p>
          <a:p>
            <a:pPr>
              <a:defRPr/>
            </a:pPr>
            <a:r>
              <a:rPr lang="en-US" sz="1800" b="1" dirty="0">
                <a:solidFill>
                  <a:srgbClr val="00B0F0"/>
                </a:solidFill>
                <a:latin typeface="Calibri" pitchFamily="34" charset="0"/>
                <a:ea typeface="+mj-ea"/>
                <a:cs typeface="+mj-cs"/>
              </a:rPr>
              <a:t>@</a:t>
            </a:r>
            <a:r>
              <a:rPr lang="en-US" sz="1800" b="1" dirty="0" err="1">
                <a:solidFill>
                  <a:srgbClr val="00B0F0"/>
                </a:solidFill>
                <a:latin typeface="Calibri" pitchFamily="34" charset="0"/>
                <a:ea typeface="+mj-ea"/>
                <a:cs typeface="+mj-cs"/>
              </a:rPr>
              <a:t>khaleelya</a:t>
            </a:r>
            <a:endParaRPr lang="en-US" sz="1800" b="1" dirty="0">
              <a:solidFill>
                <a:srgbClr val="00B0F0"/>
              </a:solidFill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2133600" cy="457200"/>
          </a:xfrm>
          <a:noFill/>
        </p:spPr>
        <p:txBody>
          <a:bodyPr/>
          <a:lstStyle/>
          <a:p>
            <a:pPr algn="l"/>
            <a:r>
              <a:rPr lang="en-US" smtClean="0">
                <a:cs typeface="Arial" pitchFamily="34" charset="0"/>
              </a:rPr>
              <a:t>Prof. Saeed Makarem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5100" y="1346200"/>
            <a:ext cx="4813300" cy="4038600"/>
          </a:xfrm>
          <a:ln w="28575">
            <a:solidFill>
              <a:schemeClr val="tx1"/>
            </a:solidFill>
          </a:ln>
        </p:spPr>
        <p:txBody>
          <a:bodyPr/>
          <a:lstStyle/>
          <a:p>
            <a:pPr marL="0" indent="0" algn="just" eaLnBrk="1" hangingPunct="1"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b="1" dirty="0" smtClean="0">
                <a:effectLst/>
              </a:rPr>
              <a:t> </a:t>
            </a:r>
            <a:r>
              <a:rPr lang="en-US" sz="20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It is the basic structural  (anatomical), functional and embryological unit of the nervous system.</a:t>
            </a:r>
          </a:p>
          <a:p>
            <a:pPr marL="0" indent="0" algn="just" eaLnBrk="1" hangingPunct="1"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 The human nervous system is estimated to contain about 10</a:t>
            </a:r>
            <a:r>
              <a:rPr lang="en-US" sz="2000" kern="1200" baseline="300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10</a:t>
            </a:r>
            <a:r>
              <a:rPr lang="en-US" sz="20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. </a:t>
            </a:r>
          </a:p>
          <a:p>
            <a:pPr marL="0" lvl="0" indent="0" algn="just" eaLnBrk="1" hangingPunct="1"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 The functions of the neuron is to receive incoming information from sensory receptors or from other neurons and to transmit information to other neurons or effector organs. </a:t>
            </a:r>
          </a:p>
          <a:p>
            <a:pPr marL="0" indent="0" algn="just" eaLnBrk="1" hangingPunct="1">
              <a:buClr>
                <a:srgbClr val="FF3300"/>
              </a:buClr>
              <a:buFont typeface="Wingdings" pitchFamily="2" charset="2"/>
              <a:buChar char="v"/>
              <a:defRPr/>
            </a:pPr>
            <a:endParaRPr lang="en-US" sz="2000" kern="12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6600"/>
          </a:xfrm>
        </p:spPr>
        <p:txBody>
          <a:bodyPr/>
          <a:lstStyle/>
          <a:p>
            <a:pPr>
              <a:defRPr/>
            </a:pPr>
            <a:r>
              <a:rPr lang="en-US" sz="4000" dirty="0">
                <a:solidFill>
                  <a:srgbClr val="3333FF"/>
                </a:solidFill>
                <a:latin typeface="Bodoni MT Black" pitchFamily="18" charset="0"/>
              </a:rPr>
              <a:t>NEURONS</a:t>
            </a:r>
          </a:p>
        </p:txBody>
      </p:sp>
      <p:pic>
        <p:nvPicPr>
          <p:cNvPr id="25602" name="Picture 2" descr="http://www.proprofs.com/flashcards/upload/a49343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6879" y="1196974"/>
            <a:ext cx="3992033" cy="29940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20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9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2133600" cy="457200"/>
          </a:xfrm>
          <a:noFill/>
        </p:spPr>
        <p:txBody>
          <a:bodyPr/>
          <a:lstStyle/>
          <a:p>
            <a:pPr algn="l"/>
            <a:r>
              <a:rPr lang="en-US" smtClean="0">
                <a:cs typeface="Arial" pitchFamily="34" charset="0"/>
              </a:rPr>
              <a:t>Prof. Saeed Makarem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20800"/>
            <a:ext cx="4627418" cy="4927600"/>
          </a:xfrm>
          <a:ln w="28575">
            <a:solidFill>
              <a:schemeClr val="tx1"/>
            </a:solidFill>
          </a:ln>
        </p:spPr>
        <p:txBody>
          <a:bodyPr/>
          <a:lstStyle/>
          <a:p>
            <a:pPr marL="357188" indent="-357188" algn="just" eaLnBrk="1" hangingPunct="1">
              <a:spcBef>
                <a:spcPct val="0"/>
              </a:spcBef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Information </a:t>
            </a:r>
            <a:r>
              <a:rPr lang="en-US" sz="2000" kern="1200" dirty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is passed between neurons at specialized regions called </a:t>
            </a:r>
            <a:r>
              <a:rPr lang="en-US" sz="2000" kern="1200" dirty="0">
                <a:solidFill>
                  <a:srgbClr val="FF3300"/>
                </a:solidFill>
                <a:effectLst/>
                <a:latin typeface="Calibri" pitchFamily="34" charset="0"/>
                <a:cs typeface="Arial" pitchFamily="34" charset="0"/>
              </a:rPr>
              <a:t>synapses</a:t>
            </a:r>
          </a:p>
          <a:p>
            <a:pPr marL="357188" indent="-357188" algn="just" eaLnBrk="1" hangingPunct="1">
              <a:spcBef>
                <a:spcPct val="0"/>
              </a:spcBef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There is a single cell body from which a variable number of branching processes emerge. </a:t>
            </a:r>
          </a:p>
          <a:p>
            <a:pPr marL="357188" indent="-357188" algn="just" eaLnBrk="1" hangingPunct="1">
              <a:spcBef>
                <a:spcPct val="0"/>
              </a:spcBef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Most </a:t>
            </a:r>
            <a:r>
              <a:rPr lang="en-US" sz="2000" kern="1200" dirty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of these processes are receptive in function and are known as dendrites. </a:t>
            </a:r>
          </a:p>
          <a:p>
            <a:pPr marL="357188" indent="-357188" algn="just" eaLnBrk="1" hangingPunct="1">
              <a:spcBef>
                <a:spcPct val="0"/>
              </a:spcBef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One </a:t>
            </a:r>
            <a:r>
              <a:rPr lang="en-US" sz="2000" kern="1200" dirty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of the processes leaving the cell body is called the axon which carries information away from the cell body. </a:t>
            </a:r>
          </a:p>
          <a:p>
            <a:pPr marL="357188" indent="-357188" algn="just" eaLnBrk="1" hangingPunct="1">
              <a:spcBef>
                <a:spcPct val="0"/>
              </a:spcBef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At </a:t>
            </a:r>
            <a:r>
              <a:rPr lang="en-US" sz="2000" kern="1200" dirty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the end of the axon, specializations called terminal buttons occur.</a:t>
            </a:r>
          </a:p>
          <a:p>
            <a:pPr marL="357188" indent="-357188" algn="just" eaLnBrk="1" hangingPunct="1">
              <a:spcBef>
                <a:spcPct val="0"/>
              </a:spcBef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Here </a:t>
            </a:r>
            <a:r>
              <a:rPr lang="en-US" sz="2000" kern="1200" dirty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information is transferred to the dendrites of other neurons. </a:t>
            </a:r>
          </a:p>
          <a:p>
            <a:pPr marL="0" indent="0" eaLnBrk="1" hangingPunct="1">
              <a:spcBef>
                <a:spcPct val="0"/>
              </a:spcBef>
              <a:buClr>
                <a:srgbClr val="FF3300"/>
              </a:buClr>
              <a:buFont typeface="Wingdings" pitchFamily="2" charset="2"/>
              <a:buChar char="v"/>
              <a:defRPr/>
            </a:pPr>
            <a:endParaRPr lang="en-US" sz="2400" b="1" dirty="0" smtClean="0">
              <a:solidFill>
                <a:srgbClr val="FF3300"/>
              </a:solidFill>
            </a:endParaRPr>
          </a:p>
          <a:p>
            <a:pPr marL="357188" indent="-357188" algn="just" eaLnBrk="1" hangingPunct="1">
              <a:spcBef>
                <a:spcPct val="0"/>
              </a:spcBef>
              <a:buClr>
                <a:srgbClr val="FF3300"/>
              </a:buClr>
              <a:buFont typeface="Wingdings" pitchFamily="2" charset="2"/>
              <a:buChar char="v"/>
              <a:defRPr/>
            </a:pPr>
            <a:endParaRPr lang="en-US" sz="2200" kern="12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Clr>
                <a:srgbClr val="FF3300"/>
              </a:buClr>
              <a:buFont typeface="Wingdings" pitchFamily="2" charset="2"/>
              <a:buChar char="v"/>
              <a:defRPr/>
            </a:pPr>
            <a:endParaRPr lang="en-US" sz="2200" kern="12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indent="0" algn="just" eaLnBrk="1" hangingPunct="1">
              <a:buClr>
                <a:srgbClr val="FF3300"/>
              </a:buClr>
              <a:buFont typeface="Wingdings" pitchFamily="2" charset="2"/>
              <a:buChar char="v"/>
              <a:defRPr/>
            </a:pPr>
            <a:endParaRPr lang="en-US" sz="2200" kern="12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6600"/>
          </a:xfrm>
        </p:spPr>
        <p:txBody>
          <a:bodyPr/>
          <a:lstStyle/>
          <a:p>
            <a:pPr>
              <a:defRPr/>
            </a:pPr>
            <a:r>
              <a:rPr lang="en-US" sz="4000" dirty="0">
                <a:solidFill>
                  <a:srgbClr val="3333FF"/>
                </a:solidFill>
                <a:latin typeface="Bodoni MT Black" pitchFamily="18" charset="0"/>
              </a:rPr>
              <a:t>NEURONS</a:t>
            </a:r>
          </a:p>
        </p:txBody>
      </p:sp>
      <p:pic>
        <p:nvPicPr>
          <p:cNvPr id="87042" name="Picture 2" descr="http://www.medanimations.com/images/neuronsynap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5995" y="1435099"/>
            <a:ext cx="4256425" cy="319231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2133600" cy="457200"/>
          </a:xfrm>
          <a:noFill/>
        </p:spPr>
        <p:txBody>
          <a:bodyPr/>
          <a:lstStyle/>
          <a:p>
            <a:pPr algn="l"/>
            <a:r>
              <a:rPr lang="en-US" smtClean="0">
                <a:cs typeface="Arial" pitchFamily="34" charset="0"/>
              </a:rPr>
              <a:t>Prof. Saeed Makarem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04640"/>
            <a:ext cx="5041900" cy="4356100"/>
          </a:xfrm>
          <a:ln w="28575">
            <a:solidFill>
              <a:schemeClr val="tx1"/>
            </a:solidFill>
          </a:ln>
        </p:spPr>
        <p:txBody>
          <a:bodyPr/>
          <a:lstStyle/>
          <a:p>
            <a:pPr algn="just" eaLnBrk="1" hangingPunct="1"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Transmission of information between neurons almost always occurs by </a:t>
            </a:r>
            <a:r>
              <a:rPr lang="en-US" sz="2000" kern="1200" dirty="0" smtClean="0">
                <a:solidFill>
                  <a:srgbClr val="FF6600"/>
                </a:solidFill>
                <a:effectLst/>
                <a:latin typeface="Calibri" pitchFamily="34" charset="0"/>
                <a:cs typeface="Arial" pitchFamily="34" charset="0"/>
              </a:rPr>
              <a:t>chemical</a:t>
            </a:r>
            <a:r>
              <a:rPr lang="en-US" sz="20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 rather than electrical means. </a:t>
            </a:r>
          </a:p>
          <a:p>
            <a:pPr algn="just" eaLnBrk="1" hangingPunct="1"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kern="1200" dirty="0" smtClean="0">
                <a:solidFill>
                  <a:srgbClr val="FF6600"/>
                </a:solidFill>
                <a:effectLst/>
                <a:latin typeface="Calibri" pitchFamily="34" charset="0"/>
                <a:cs typeface="Arial" pitchFamily="34" charset="0"/>
              </a:rPr>
              <a:t>Action potential </a:t>
            </a:r>
            <a:r>
              <a:rPr lang="en-US" sz="20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causes release of specific chemical that are stored in synaptic vesicles in the </a:t>
            </a:r>
            <a:r>
              <a:rPr lang="en-US" sz="2000" kern="1200" dirty="0" err="1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presynaptic</a:t>
            </a:r>
            <a:r>
              <a:rPr lang="en-US" sz="20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 ending. </a:t>
            </a:r>
          </a:p>
          <a:p>
            <a:pPr algn="just" eaLnBrk="1" hangingPunct="1"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These chemicals are known as </a:t>
            </a:r>
            <a:r>
              <a:rPr lang="en-US" sz="2000" kern="1200" dirty="0" smtClean="0">
                <a:solidFill>
                  <a:srgbClr val="FF6600"/>
                </a:solidFill>
                <a:effectLst/>
                <a:latin typeface="Calibri" pitchFamily="34" charset="0"/>
                <a:cs typeface="Arial" pitchFamily="34" charset="0"/>
              </a:rPr>
              <a:t>neurotransmitters</a:t>
            </a:r>
            <a:r>
              <a:rPr lang="en-US" sz="20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 and diffuse across the narrow gap between pre- and postsynaptic membranes to bind to receptors on the postsynaptic cell.</a:t>
            </a:r>
          </a:p>
          <a:p>
            <a:pPr marL="0" indent="0" eaLnBrk="1" hangingPunct="1">
              <a:spcBef>
                <a:spcPct val="0"/>
              </a:spcBef>
              <a:buClr>
                <a:srgbClr val="FF3300"/>
              </a:buClr>
              <a:buFont typeface="Wingdings" pitchFamily="2" charset="2"/>
              <a:buChar char="v"/>
              <a:defRPr/>
            </a:pPr>
            <a:endParaRPr lang="en-US" sz="2400" b="1" dirty="0" smtClean="0">
              <a:solidFill>
                <a:srgbClr val="FF3300"/>
              </a:solidFill>
            </a:endParaRPr>
          </a:p>
          <a:p>
            <a:pPr marL="357188" indent="-357188" algn="just" eaLnBrk="1" hangingPunct="1">
              <a:spcBef>
                <a:spcPct val="0"/>
              </a:spcBef>
              <a:buClr>
                <a:srgbClr val="FF3300"/>
              </a:buClr>
              <a:buFont typeface="Wingdings" pitchFamily="2" charset="2"/>
              <a:buChar char="v"/>
              <a:defRPr/>
            </a:pPr>
            <a:endParaRPr lang="en-US" sz="2200" kern="12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Clr>
                <a:srgbClr val="FF3300"/>
              </a:buClr>
              <a:buFont typeface="Wingdings" pitchFamily="2" charset="2"/>
              <a:buChar char="v"/>
              <a:defRPr/>
            </a:pPr>
            <a:endParaRPr lang="en-US" sz="2200" kern="12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indent="0" algn="just" eaLnBrk="1" hangingPunct="1">
              <a:buClr>
                <a:srgbClr val="FF3300"/>
              </a:buClr>
              <a:buFont typeface="Wingdings" pitchFamily="2" charset="2"/>
              <a:buChar char="v"/>
              <a:defRPr/>
            </a:pPr>
            <a:endParaRPr lang="en-US" sz="2200" kern="12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6600"/>
          </a:xfrm>
        </p:spPr>
        <p:txBody>
          <a:bodyPr/>
          <a:lstStyle/>
          <a:p>
            <a:pPr>
              <a:defRPr/>
            </a:pPr>
            <a:r>
              <a:rPr lang="en-US" sz="4000" dirty="0">
                <a:solidFill>
                  <a:srgbClr val="3333FF"/>
                </a:solidFill>
                <a:latin typeface="Bodoni MT Black" pitchFamily="18" charset="0"/>
              </a:rPr>
              <a:t>NEURONS</a:t>
            </a:r>
          </a:p>
        </p:txBody>
      </p:sp>
      <p:pic>
        <p:nvPicPr>
          <p:cNvPr id="2050" name="Picture 2" descr="http://wps.prenhall.com/wps/media/objects/1928/1974895/f04_07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435" y="1138525"/>
            <a:ext cx="3768436" cy="4024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2133600" cy="457200"/>
          </a:xfrm>
          <a:noFill/>
        </p:spPr>
        <p:txBody>
          <a:bodyPr/>
          <a:lstStyle/>
          <a:p>
            <a:pPr algn="l"/>
            <a:r>
              <a:rPr lang="en-US" smtClean="0">
                <a:cs typeface="Arial" pitchFamily="34" charset="0"/>
              </a:rPr>
              <a:t>Prof. Saeed Makarem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92200"/>
            <a:ext cx="7912100" cy="2400300"/>
          </a:xfrm>
          <a:ln w="28575">
            <a:solidFill>
              <a:schemeClr val="tx1"/>
            </a:solidFill>
          </a:ln>
        </p:spPr>
        <p:txBody>
          <a:bodyPr/>
          <a:lstStyle/>
          <a:p>
            <a:pPr lvl="0" algn="just" eaLnBrk="1" hangingPunct="1">
              <a:buClr>
                <a:srgbClr val="000000"/>
              </a:buClr>
              <a:buFont typeface="Wingdings" pitchFamily="2" charset="2"/>
              <a:buChar char="v"/>
              <a:defRPr/>
            </a:pPr>
            <a:r>
              <a:rPr lang="en-US" sz="2000" kern="1200" dirty="0" smtClean="0">
                <a:solidFill>
                  <a:srgbClr val="FF6600"/>
                </a:solidFill>
                <a:effectLst/>
                <a:latin typeface="Calibri" pitchFamily="34" charset="0"/>
                <a:cs typeface="Arial" pitchFamily="34" charset="0"/>
              </a:rPr>
              <a:t>Neuroglia</a:t>
            </a:r>
            <a:r>
              <a:rPr lang="en-US" sz="20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, or glia cells constitute the other major cellular component of the nervous system. </a:t>
            </a:r>
          </a:p>
          <a:p>
            <a:pPr lvl="0" algn="just" eaLnBrk="1" hangingPunct="1">
              <a:buClr>
                <a:srgbClr val="000000"/>
              </a:buClr>
              <a:buFont typeface="Wingdings" pitchFamily="2" charset="2"/>
              <a:buChar char="v"/>
              <a:defRPr/>
            </a:pPr>
            <a:r>
              <a:rPr lang="en-US" sz="20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It is a specialized connective tissue for the nervous system.</a:t>
            </a:r>
          </a:p>
          <a:p>
            <a:pPr lvl="0" algn="just" eaLnBrk="1" hangingPunct="1">
              <a:buClr>
                <a:srgbClr val="000000"/>
              </a:buClr>
              <a:buFont typeface="Wingdings" pitchFamily="2" charset="2"/>
              <a:buChar char="v"/>
              <a:defRPr/>
            </a:pPr>
            <a:r>
              <a:rPr lang="en-US" sz="20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Unlike </a:t>
            </a:r>
            <a:r>
              <a:rPr lang="en-US" sz="2000" kern="1200" dirty="0" err="1" smtClean="0">
                <a:solidFill>
                  <a:srgbClr val="F40CCD"/>
                </a:solidFill>
                <a:effectLst/>
                <a:latin typeface="Calibri" pitchFamily="34" charset="0"/>
                <a:cs typeface="Arial" pitchFamily="34" charset="0"/>
              </a:rPr>
              <a:t>neurones</a:t>
            </a:r>
            <a:r>
              <a:rPr lang="en-US" sz="20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, </a:t>
            </a:r>
            <a:r>
              <a:rPr lang="en-US" sz="2000" kern="1200" dirty="0" smtClean="0">
                <a:solidFill>
                  <a:srgbClr val="FF6600"/>
                </a:solidFill>
                <a:effectLst/>
                <a:latin typeface="Calibri" pitchFamily="34" charset="0"/>
                <a:cs typeface="Arial" pitchFamily="34" charset="0"/>
              </a:rPr>
              <a:t>neuroglia</a:t>
            </a:r>
            <a:r>
              <a:rPr lang="en-US" sz="20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 do not have a direct role in information processing but they are essential for the normal functioning of nerve cells. </a:t>
            </a:r>
          </a:p>
          <a:p>
            <a:pPr marL="0" indent="0" algn="just" eaLnBrk="1" hangingPunct="1">
              <a:spcBef>
                <a:spcPct val="0"/>
              </a:spcBef>
              <a:buClr>
                <a:srgbClr val="FF3300"/>
              </a:buClr>
              <a:buFont typeface="Wingdings" pitchFamily="2" charset="2"/>
              <a:buChar char="v"/>
              <a:defRPr/>
            </a:pPr>
            <a:endParaRPr lang="en-US" sz="2000" b="1" dirty="0" smtClean="0">
              <a:solidFill>
                <a:srgbClr val="FF3300"/>
              </a:solidFill>
            </a:endParaRPr>
          </a:p>
          <a:p>
            <a:pPr marL="357188" indent="-357188" algn="just" eaLnBrk="1" hangingPunct="1">
              <a:spcBef>
                <a:spcPct val="0"/>
              </a:spcBef>
              <a:buClr>
                <a:srgbClr val="FF3300"/>
              </a:buClr>
              <a:buFont typeface="Wingdings" pitchFamily="2" charset="2"/>
              <a:buChar char="v"/>
              <a:defRPr/>
            </a:pPr>
            <a:endParaRPr lang="en-US" sz="2000" kern="12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Clr>
                <a:srgbClr val="FF3300"/>
              </a:buClr>
              <a:buFont typeface="Wingdings" pitchFamily="2" charset="2"/>
              <a:buChar char="v"/>
              <a:defRPr/>
            </a:pPr>
            <a:endParaRPr lang="en-US" sz="2000" kern="12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indent="0" algn="just" eaLnBrk="1" hangingPunct="1">
              <a:buClr>
                <a:srgbClr val="FF3300"/>
              </a:buClr>
              <a:buFont typeface="Wingdings" pitchFamily="2" charset="2"/>
              <a:buChar char="v"/>
              <a:defRPr/>
            </a:pPr>
            <a:endParaRPr lang="en-US" sz="2000" kern="12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6600"/>
          </a:xfrm>
        </p:spPr>
        <p:txBody>
          <a:bodyPr/>
          <a:lstStyle/>
          <a:p>
            <a:pPr>
              <a:defRPr/>
            </a:pPr>
            <a:r>
              <a:rPr lang="en-US" sz="4000" dirty="0">
                <a:solidFill>
                  <a:srgbClr val="3333FF"/>
                </a:solidFill>
                <a:latin typeface="Bodoni MT Black" pitchFamily="18" charset="0"/>
              </a:rPr>
              <a:t>NEUROGLIA</a:t>
            </a:r>
          </a:p>
        </p:txBody>
      </p:sp>
      <p:pic>
        <p:nvPicPr>
          <p:cNvPr id="89090" name="Picture 2" descr="http://4.bp.blogspot.com/_Um_MFFpjTxg/TIiqvJL9pDI/AAAAAAAAAuA/OCtzxC-o5L4/s1600/1_125723493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96907" y="3097212"/>
            <a:ext cx="5254893" cy="31003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2133600" cy="457200"/>
          </a:xfrm>
          <a:noFill/>
        </p:spPr>
        <p:txBody>
          <a:bodyPr/>
          <a:lstStyle/>
          <a:p>
            <a:pPr algn="l"/>
            <a:r>
              <a:rPr lang="en-US" smtClean="0">
                <a:cs typeface="Arial" pitchFamily="34" charset="0"/>
              </a:rPr>
              <a:t>Prof. Saeed Makarem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92200"/>
            <a:ext cx="8788400" cy="2932112"/>
          </a:xfrm>
          <a:ln w="28575">
            <a:solidFill>
              <a:schemeClr val="tx1"/>
            </a:solidFill>
          </a:ln>
        </p:spPr>
        <p:txBody>
          <a:bodyPr/>
          <a:lstStyle/>
          <a:p>
            <a:pPr marL="381000" lvl="0" indent="-381000" algn="just" eaLnBrk="1" hangingPunct="1">
              <a:buNone/>
              <a:defRPr/>
            </a:pPr>
            <a:r>
              <a:rPr lang="en-US" sz="2200" b="1" dirty="0" smtClean="0">
                <a:effectLst/>
              </a:rPr>
              <a:t> </a:t>
            </a:r>
            <a:r>
              <a:rPr lang="en-US" sz="22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  <a:cs typeface="Arial" pitchFamily="34" charset="0"/>
              </a:rPr>
              <a:t>Three main types of </a:t>
            </a:r>
            <a:r>
              <a:rPr lang="en-US" sz="2200" kern="1200" dirty="0" err="1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  <a:cs typeface="Arial" pitchFamily="34" charset="0"/>
              </a:rPr>
              <a:t>neuroglial</a:t>
            </a:r>
            <a:r>
              <a:rPr lang="en-US" sz="22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  <a:cs typeface="Arial" pitchFamily="34" charset="0"/>
              </a:rPr>
              <a:t> cell are recognized:</a:t>
            </a:r>
          </a:p>
          <a:p>
            <a:pPr marL="381000" lvl="0" indent="-381000" algn="just" eaLnBrk="1" hangingPunct="1">
              <a:buClr>
                <a:srgbClr val="FF6600"/>
              </a:buClr>
              <a:buFont typeface="Wingdings" pitchFamily="2" charset="2"/>
              <a:buChar char="v"/>
              <a:defRPr/>
            </a:pPr>
            <a:r>
              <a:rPr lang="en-US" sz="2200" kern="1200" dirty="0" smtClean="0">
                <a:solidFill>
                  <a:srgbClr val="FF6600"/>
                </a:solidFill>
                <a:effectLst/>
                <a:latin typeface="Bodoni MT Black" pitchFamily="18" charset="0"/>
                <a:cs typeface="Arial" pitchFamily="34" charset="0"/>
              </a:rPr>
              <a:t>Oligodendrocytes</a:t>
            </a:r>
            <a:r>
              <a:rPr lang="en-US" sz="22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 (</a:t>
            </a:r>
            <a:r>
              <a:rPr lang="en-US" sz="2200" kern="1200" dirty="0" err="1" smtClean="0">
                <a:solidFill>
                  <a:schemeClr val="accent3">
                    <a:lumMod val="75000"/>
                  </a:schemeClr>
                </a:solidFill>
                <a:effectLst/>
                <a:latin typeface="Bodoni MT Black" pitchFamily="18" charset="0"/>
                <a:cs typeface="Arial" pitchFamily="34" charset="0"/>
              </a:rPr>
              <a:t>oligodendroglia</a:t>
            </a:r>
            <a:r>
              <a:rPr lang="en-US" sz="22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) they form the myelin sheath that surrounds many neuronal axons, which increase the rate of conduction.</a:t>
            </a:r>
          </a:p>
          <a:p>
            <a:pPr marL="381000" lvl="0" indent="-381000" algn="just" eaLnBrk="1" hangingPunct="1">
              <a:buClr>
                <a:srgbClr val="FF6600"/>
              </a:buClr>
              <a:buFont typeface="Wingdings" pitchFamily="2" charset="2"/>
              <a:buChar char="v"/>
              <a:defRPr/>
            </a:pPr>
            <a:r>
              <a:rPr lang="en-US" sz="22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lang="en-US" sz="2200" kern="1200" dirty="0">
                <a:solidFill>
                  <a:srgbClr val="FF6600"/>
                </a:solidFill>
                <a:effectLst/>
                <a:latin typeface="Bodoni MT Black" pitchFamily="18" charset="0"/>
                <a:cs typeface="Arial" pitchFamily="34" charset="0"/>
              </a:rPr>
              <a:t>Microglia</a:t>
            </a:r>
            <a:r>
              <a:rPr lang="en-US" sz="22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 have a phagocytic role in response to nervous system damage.</a:t>
            </a:r>
          </a:p>
          <a:p>
            <a:pPr marL="381000" indent="-381000" algn="just" eaLnBrk="1" hangingPunct="1">
              <a:buClr>
                <a:srgbClr val="FF6600"/>
              </a:buClr>
              <a:buFont typeface="Wingdings" pitchFamily="2" charset="2"/>
              <a:buChar char="v"/>
              <a:defRPr/>
            </a:pPr>
            <a:r>
              <a:rPr lang="en-US" sz="2200" kern="1200" dirty="0">
                <a:solidFill>
                  <a:srgbClr val="FF6600"/>
                </a:solidFill>
                <a:effectLst/>
                <a:latin typeface="Bodoni MT Black" pitchFamily="18" charset="0"/>
                <a:cs typeface="Arial" pitchFamily="34" charset="0"/>
              </a:rPr>
              <a:t>Astrocytes</a:t>
            </a:r>
            <a:r>
              <a:rPr lang="en-US" sz="2200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 provide biochemical support for endothelial cells that form the blood–brain barrier</a:t>
            </a:r>
          </a:p>
          <a:p>
            <a:pPr marL="381000" lvl="0" indent="-381000" eaLnBrk="1" hangingPunct="1">
              <a:buFontTx/>
              <a:buAutoNum type="arabicPeriod"/>
              <a:defRPr/>
            </a:pPr>
            <a:endParaRPr lang="en-US" sz="2400" dirty="0" smtClean="0">
              <a:solidFill>
                <a:schemeClr val="accent5">
                  <a:lumMod val="75000"/>
                </a:schemeClr>
              </a:solidFill>
              <a:effectLst/>
              <a:latin typeface="Arabic Transparent" pitchFamily="34" charset="0"/>
              <a:cs typeface="Arabic Transparent" pitchFamily="34" charset="0"/>
            </a:endParaRPr>
          </a:p>
          <a:p>
            <a:pPr marL="0" indent="0" eaLnBrk="1" hangingPunct="1">
              <a:spcBef>
                <a:spcPct val="0"/>
              </a:spcBef>
              <a:buClr>
                <a:srgbClr val="FF3300"/>
              </a:buClr>
              <a:buFont typeface="Wingdings" pitchFamily="2" charset="2"/>
              <a:buChar char="v"/>
              <a:defRPr/>
            </a:pPr>
            <a:endParaRPr lang="en-US" sz="2400" b="1" dirty="0" smtClean="0">
              <a:solidFill>
                <a:srgbClr val="FF3300"/>
              </a:solidFill>
            </a:endParaRPr>
          </a:p>
          <a:p>
            <a:pPr marL="357188" indent="-357188" algn="just" eaLnBrk="1" hangingPunct="1">
              <a:spcBef>
                <a:spcPct val="0"/>
              </a:spcBef>
              <a:buClr>
                <a:srgbClr val="FF3300"/>
              </a:buClr>
              <a:buFont typeface="Wingdings" pitchFamily="2" charset="2"/>
              <a:buChar char="v"/>
              <a:defRPr/>
            </a:pPr>
            <a:endParaRPr lang="en-US" sz="2200" kern="12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Clr>
                <a:srgbClr val="FF3300"/>
              </a:buClr>
              <a:buFont typeface="Wingdings" pitchFamily="2" charset="2"/>
              <a:buChar char="v"/>
              <a:defRPr/>
            </a:pPr>
            <a:endParaRPr lang="en-US" sz="2200" kern="12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indent="0" algn="just" eaLnBrk="1" hangingPunct="1">
              <a:buClr>
                <a:srgbClr val="FF3300"/>
              </a:buClr>
              <a:buFont typeface="Wingdings" pitchFamily="2" charset="2"/>
              <a:buChar char="v"/>
              <a:defRPr/>
            </a:pPr>
            <a:endParaRPr lang="en-US" sz="2200" kern="12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6600"/>
          </a:xfrm>
        </p:spPr>
        <p:txBody>
          <a:bodyPr/>
          <a:lstStyle/>
          <a:p>
            <a:pPr>
              <a:defRPr/>
            </a:pPr>
            <a:r>
              <a:rPr lang="en-US" sz="4000" dirty="0">
                <a:solidFill>
                  <a:srgbClr val="3333FF"/>
                </a:solidFill>
                <a:latin typeface="Bodoni MT Black" pitchFamily="18" charset="0"/>
              </a:rPr>
              <a:t>NEUROGLIA</a:t>
            </a:r>
          </a:p>
        </p:txBody>
      </p:sp>
      <p:pic>
        <p:nvPicPr>
          <p:cNvPr id="8" name="Picture 2" descr="http://4.bp.blogspot.com/_Um_MFFpjTxg/TIiqvJL9pDI/AAAAAAAAAuA/OCtzxC-o5L4/s1600/1_125723493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4024312"/>
            <a:ext cx="4762500" cy="280987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68850" y="955675"/>
            <a:ext cx="8767330" cy="1711325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Clr>
                <a:schemeClr val="accent4">
                  <a:lumMod val="10000"/>
                </a:schemeClr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Large mass of nervous tissue located in the cranial cavity.</a:t>
            </a:r>
          </a:p>
          <a:p>
            <a:pPr eaLnBrk="1" hangingPunct="1">
              <a:buClr>
                <a:schemeClr val="accent4">
                  <a:lumMod val="10000"/>
                </a:schemeClr>
              </a:buClr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accent4">
                    <a:lumMod val="25000"/>
                  </a:schemeClr>
                </a:solidFill>
                <a:effectLst/>
                <a:latin typeface="Bodoni MT Black" pitchFamily="18" charset="0"/>
              </a:rPr>
              <a:t>Has four major regions.</a:t>
            </a:r>
          </a:p>
          <a:p>
            <a:pPr eaLnBrk="1" hangingPunct="1">
              <a:defRPr/>
            </a:pPr>
            <a:endParaRPr lang="en-US" sz="2800" dirty="0" smtClean="0">
              <a:solidFill>
                <a:schemeClr val="accent4">
                  <a:lumMod val="2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11268" name="TextBox 8"/>
          <p:cNvSpPr txBox="1">
            <a:spLocks noChangeArrowheads="1"/>
          </p:cNvSpPr>
          <p:nvPr/>
        </p:nvSpPr>
        <p:spPr bwMode="auto">
          <a:xfrm>
            <a:off x="5740401" y="1814513"/>
            <a:ext cx="2844800" cy="7078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C00000"/>
                </a:solidFill>
                <a:latin typeface="Bodoni MT Black" pitchFamily="18" charset="0"/>
                <a:cs typeface="Arial" charset="0"/>
              </a:rPr>
              <a:t>Cerebrum </a:t>
            </a:r>
            <a:endParaRPr lang="en-US" sz="2000" b="1" dirty="0" smtClean="0">
              <a:solidFill>
                <a:srgbClr val="C00000"/>
              </a:solidFill>
              <a:latin typeface="Bodoni MT Black" pitchFamily="18" charset="0"/>
              <a:cs typeface="Arial" charset="0"/>
            </a:endParaRPr>
          </a:p>
          <a:p>
            <a:pPr algn="ctr">
              <a:defRPr/>
            </a:pPr>
            <a:r>
              <a:rPr lang="en-US" sz="2000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(</a:t>
            </a:r>
            <a:r>
              <a:rPr lang="en-US" sz="2000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Cerebral hemispheres)</a:t>
            </a:r>
          </a:p>
        </p:txBody>
      </p:sp>
      <p:sp>
        <p:nvSpPr>
          <p:cNvPr id="11269" name="TextBox 9"/>
          <p:cNvSpPr txBox="1">
            <a:spLocks noChangeArrowheads="1"/>
          </p:cNvSpPr>
          <p:nvPr/>
        </p:nvSpPr>
        <p:spPr bwMode="auto">
          <a:xfrm>
            <a:off x="6392863" y="5084763"/>
            <a:ext cx="1684337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FF3300"/>
                </a:solidFill>
                <a:latin typeface="Bodoni MT Black" pitchFamily="18" charset="0"/>
                <a:cs typeface="Arial" charset="0"/>
              </a:rPr>
              <a:t>Cerebellum</a:t>
            </a:r>
          </a:p>
        </p:txBody>
      </p:sp>
      <p:sp>
        <p:nvSpPr>
          <p:cNvPr id="13318" name="TextBox 10"/>
          <p:cNvSpPr txBox="1">
            <a:spLocks noChangeArrowheads="1"/>
          </p:cNvSpPr>
          <p:nvPr/>
        </p:nvSpPr>
        <p:spPr bwMode="auto">
          <a:xfrm>
            <a:off x="344488" y="5876925"/>
            <a:ext cx="6337300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Bodoni MT Black" pitchFamily="18" charset="0"/>
              </a:rPr>
              <a:t>Brainstem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: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Midbrain, Pons &amp; Medulla oblongata</a:t>
            </a:r>
          </a:p>
        </p:txBody>
      </p:sp>
      <p:sp>
        <p:nvSpPr>
          <p:cNvPr id="11271" name="TextBox 11"/>
          <p:cNvSpPr txBox="1">
            <a:spLocks noChangeArrowheads="1"/>
          </p:cNvSpPr>
          <p:nvPr/>
        </p:nvSpPr>
        <p:spPr bwMode="auto">
          <a:xfrm>
            <a:off x="6392863" y="3182938"/>
            <a:ext cx="2305050" cy="1631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rgbClr val="3333FF"/>
                </a:solidFill>
                <a:latin typeface="Bodoni MT Black" pitchFamily="18" charset="0"/>
                <a:cs typeface="Arial" charset="0"/>
              </a:rPr>
              <a:t>Diencephalon</a:t>
            </a:r>
            <a:r>
              <a:rPr lang="en-US" sz="2000" b="1" dirty="0" smtClean="0">
                <a:solidFill>
                  <a:srgbClr val="C00000"/>
                </a:solidFill>
                <a:latin typeface="Bodoni MT Black" pitchFamily="18" charset="0"/>
                <a:cs typeface="Arial" charset="0"/>
              </a:rPr>
              <a:t> </a:t>
            </a:r>
            <a:r>
              <a:rPr lang="en-US" sz="2000" dirty="0" smtClean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Thalamus, Hypothalamus, </a:t>
            </a:r>
            <a:r>
              <a:rPr lang="en-US" sz="2000" dirty="0" err="1" smtClean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Subthalamus</a:t>
            </a:r>
            <a:r>
              <a:rPr lang="en-US" sz="2000" dirty="0" smtClean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 &amp; </a:t>
            </a:r>
            <a:r>
              <a:rPr lang="en-US" sz="2000" dirty="0" err="1" smtClean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Epithalamus</a:t>
            </a:r>
            <a:endParaRPr lang="en-US" sz="2000" dirty="0">
              <a:solidFill>
                <a:srgbClr val="0000CC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13320" name="Picture 5" descr="C:\Users\user\Pictures\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20975" y="2497138"/>
            <a:ext cx="3409950" cy="3054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4" name="Straight Connector 13"/>
          <p:cNvCxnSpPr/>
          <p:nvPr/>
        </p:nvCxnSpPr>
        <p:spPr>
          <a:xfrm flipV="1">
            <a:off x="5241925" y="2459038"/>
            <a:ext cx="1079500" cy="576262"/>
          </a:xfrm>
          <a:prstGeom prst="line">
            <a:avLst/>
          </a:prstGeom>
          <a:ln w="28575"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592638" y="3683000"/>
            <a:ext cx="1728787" cy="71438"/>
          </a:xfrm>
          <a:prstGeom prst="line">
            <a:avLst/>
          </a:prstGeom>
          <a:ln w="28575">
            <a:solidFill>
              <a:srgbClr val="0000CC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>
            <a:off x="5457825" y="4402138"/>
            <a:ext cx="935038" cy="792162"/>
          </a:xfrm>
          <a:prstGeom prst="line">
            <a:avLst/>
          </a:prstGeom>
          <a:ln w="28575">
            <a:solidFill>
              <a:srgbClr val="FF66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 flipH="1" flipV="1">
            <a:off x="4089400" y="5338763"/>
            <a:ext cx="1079500" cy="21590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 flipH="1" flipV="1">
            <a:off x="3153569" y="4690269"/>
            <a:ext cx="1584325" cy="1008063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2505075" y="4043363"/>
            <a:ext cx="2016125" cy="194310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THE BRAIN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4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CEREBRUM</a:t>
            </a:r>
          </a:p>
        </p:txBody>
      </p:sp>
      <p:sp>
        <p:nvSpPr>
          <p:cNvPr id="17" name="Rectangle 6"/>
          <p:cNvSpPr txBox="1">
            <a:spLocks noChangeArrowheads="1"/>
          </p:cNvSpPr>
          <p:nvPr/>
        </p:nvSpPr>
        <p:spPr>
          <a:xfrm>
            <a:off x="0" y="1408113"/>
            <a:ext cx="4559300" cy="36210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10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The largest part of the brain, and has two hemispheres. 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10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The cerebral hemispheres are connected by a thick bundle of nerve fibers called </a:t>
            </a: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Calibri" pitchFamily="34" charset="0"/>
                <a:cs typeface="+mn-cs"/>
              </a:rPr>
              <a:t>corpus </a:t>
            </a:r>
            <a:r>
              <a:rPr kumimoji="0" lang="en-US" sz="200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Calibri" pitchFamily="34" charset="0"/>
                <a:cs typeface="+mn-cs"/>
              </a:rPr>
              <a:t>callosum</a:t>
            </a: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Calibri" pitchFamily="34" charset="0"/>
                <a:cs typeface="+mn-cs"/>
              </a:rPr>
              <a:t>.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10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 The surface shows ridges of tissue, called </a:t>
            </a:r>
            <a:r>
              <a:rPr kumimoji="0" lang="en-US" sz="200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Calibri" pitchFamily="34" charset="0"/>
                <a:cs typeface="+mn-cs"/>
              </a:rPr>
              <a:t>gyri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,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separated by grooves called </a:t>
            </a:r>
            <a:r>
              <a:rPr kumimoji="0" lang="en-US" sz="200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Calibri" pitchFamily="34" charset="0"/>
                <a:cs typeface="+mn-cs"/>
              </a:rPr>
              <a:t>sulci</a:t>
            </a: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Calibri" pitchFamily="34" charset="0"/>
                <a:cs typeface="+mn-cs"/>
              </a:rPr>
              <a:t>.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10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Divided into 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Calibri" pitchFamily="34" charset="0"/>
                <a:cs typeface="+mn-cs"/>
              </a:rPr>
              <a:t>4 </a:t>
            </a: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Calibri" pitchFamily="34" charset="0"/>
                <a:cs typeface="+mn-cs"/>
              </a:rPr>
              <a:t>lobes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 by deeper grooves.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25000"/>
                </a:schemeClr>
              </a:solidFill>
              <a:uLnTx/>
              <a:uFillTx/>
              <a:latin typeface="Calibri" pitchFamily="34" charset="0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10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25000"/>
                </a:schemeClr>
              </a:solidFill>
              <a:uLnTx/>
              <a:uFillTx/>
              <a:latin typeface="Calibri" pitchFamily="34" charset="0"/>
              <a:cs typeface="+mn-cs"/>
            </a:endParaRPr>
          </a:p>
        </p:txBody>
      </p:sp>
      <p:pic>
        <p:nvPicPr>
          <p:cNvPr id="18" name="Picture 7" descr="File05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9549" y="1412875"/>
            <a:ext cx="4470476" cy="346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Tissue of Cerebral Hemispheres</a:t>
            </a: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190500" y="3500537"/>
            <a:ext cx="8724900" cy="29527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i="0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The outermost layer is called gray matter or cortex.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i="0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Deeper is located the white matter, composed of fiber tracts (bundles of nerve fibers)</a:t>
            </a:r>
          </a:p>
          <a:p>
            <a:pPr marL="800100" lvl="1" indent="-342900" algn="just" eaLnBrk="0" hangingPunct="0">
              <a:spcBef>
                <a:spcPct val="20000"/>
              </a:spcBef>
              <a:buClr>
                <a:schemeClr val="accent4">
                  <a:lumMod val="25000"/>
                </a:schemeClr>
              </a:buClr>
              <a:buFont typeface="Wingdings" pitchFamily="2" charset="2"/>
              <a:buChar char="Ø"/>
              <a:defRPr/>
            </a:pPr>
            <a:r>
              <a:rPr kumimoji="0" lang="en-US" sz="1800" i="0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Calibri" pitchFamily="34" charset="0"/>
                <a:cs typeface="+mn-cs"/>
              </a:rPr>
              <a:t>Carrying impulses to and from the cortex.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i="0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Located deep within the white matter are masses of grey matter called the basal nuclei . </a:t>
            </a:r>
          </a:p>
          <a:p>
            <a:pPr marL="800100" lvl="1" indent="-342900" algn="just" eaLnBrk="0" hangingPunct="0">
              <a:spcBef>
                <a:spcPct val="20000"/>
              </a:spcBef>
              <a:buClr>
                <a:schemeClr val="accent4">
                  <a:lumMod val="25000"/>
                </a:schemeClr>
              </a:buClr>
              <a:buFont typeface="Wingdings" pitchFamily="2" charset="2"/>
              <a:buChar char="Ø"/>
              <a:defRPr/>
            </a:pPr>
            <a:r>
              <a:rPr lang="en-US" sz="1800" kern="0" dirty="0" smtClean="0">
                <a:solidFill>
                  <a:srgbClr val="FF0000"/>
                </a:solidFill>
                <a:latin typeface="Calibri" pitchFamily="34" charset="0"/>
                <a:cs typeface="+mn-cs"/>
              </a:rPr>
              <a:t>They help the motor cortex in the regulation of voluntary motor activities </a:t>
            </a:r>
            <a:endParaRPr lang="en-US" sz="1800" kern="0" dirty="0">
              <a:solidFill>
                <a:srgbClr val="FF0000"/>
              </a:solidFill>
              <a:latin typeface="Calibri" pitchFamily="34" charset="0"/>
              <a:cs typeface="+mn-cs"/>
            </a:endParaRPr>
          </a:p>
        </p:txBody>
      </p:sp>
      <p:pic>
        <p:nvPicPr>
          <p:cNvPr id="6" name="Picture 8" descr="File0525a"/>
          <p:cNvPicPr>
            <a:picLocks noChangeAspect="1" noChangeArrowheads="1"/>
          </p:cNvPicPr>
          <p:nvPr/>
        </p:nvPicPr>
        <p:blipFill>
          <a:blip r:embed="rId3" cstate="print"/>
          <a:srcRect t="35130" r="1254" b="16226"/>
          <a:stretch>
            <a:fillRect/>
          </a:stretch>
        </p:blipFill>
        <p:spPr bwMode="auto">
          <a:xfrm>
            <a:off x="1763713" y="900212"/>
            <a:ext cx="5616575" cy="2592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4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CEREBLLUM</a:t>
            </a:r>
          </a:p>
        </p:txBody>
      </p:sp>
      <p:sp>
        <p:nvSpPr>
          <p:cNvPr id="17" name="Rectangle 6"/>
          <p:cNvSpPr txBox="1">
            <a:spLocks noChangeArrowheads="1"/>
          </p:cNvSpPr>
          <p:nvPr/>
        </p:nvSpPr>
        <p:spPr>
          <a:xfrm>
            <a:off x="0" y="1408113"/>
            <a:ext cx="4559300" cy="36210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lvl="0" indent="-342900" algn="just" eaLnBrk="0" hangingPunct="0">
              <a:spcBef>
                <a:spcPct val="20000"/>
              </a:spcBef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Arial" charset="0"/>
              </a:rPr>
              <a:t>The</a:t>
            </a:r>
            <a:r>
              <a:rPr lang="en-US" sz="2000" b="1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sz="2000" dirty="0" smtClean="0">
                <a:solidFill>
                  <a:srgbClr val="FF6600"/>
                </a:solidFill>
                <a:latin typeface="Calibri" pitchFamily="34" charset="0"/>
                <a:cs typeface="Arial" charset="0"/>
              </a:rPr>
              <a:t>cerebellum</a:t>
            </a: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Arial" charset="0"/>
              </a:rPr>
              <a:t> has 2 hemispheres and a convoluted surface. </a:t>
            </a:r>
          </a:p>
          <a:p>
            <a:pPr marL="342900" lvl="0" indent="-342900" algn="just" eaLnBrk="0" hangingPunct="0">
              <a:spcBef>
                <a:spcPct val="20000"/>
              </a:spcBef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Arial" charset="0"/>
              </a:rPr>
              <a:t>It has an outer cortex made from gray matter and an inner region of white matter. </a:t>
            </a:r>
          </a:p>
          <a:p>
            <a:pPr marL="342900" lvl="0" indent="-342900" algn="just" eaLnBrk="0" hangingPunct="0">
              <a:spcBef>
                <a:spcPct val="20000"/>
              </a:spcBef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Arial" charset="0"/>
              </a:rPr>
              <a:t>It provides precise coordination for body movements and helps maintain equilibrium.</a:t>
            </a:r>
            <a:endParaRPr lang="en-US" sz="2000" kern="0" dirty="0">
              <a:solidFill>
                <a:schemeClr val="accent4">
                  <a:lumMod val="25000"/>
                </a:schemeClr>
              </a:solidFill>
              <a:latin typeface="Calibri" pitchFamily="34" charset="0"/>
            </a:endParaRPr>
          </a:p>
        </p:txBody>
      </p:sp>
      <p:pic>
        <p:nvPicPr>
          <p:cNvPr id="5" name="Picture 6" descr="File05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7413" y="1376363"/>
            <a:ext cx="4446587" cy="3026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DIENCEPHALON </a:t>
            </a:r>
          </a:p>
        </p:txBody>
      </p:sp>
      <p:sp>
        <p:nvSpPr>
          <p:cNvPr id="17" name="Rectangle 6"/>
          <p:cNvSpPr txBox="1">
            <a:spLocks noChangeArrowheads="1"/>
          </p:cNvSpPr>
          <p:nvPr/>
        </p:nvSpPr>
        <p:spPr>
          <a:xfrm>
            <a:off x="0" y="1408113"/>
            <a:ext cx="4559300" cy="36210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457200" indent="-457200" algn="just" eaLnBrk="0" hangingPunct="0">
              <a:spcBef>
                <a:spcPct val="20000"/>
              </a:spcBef>
              <a:buClr>
                <a:schemeClr val="accent4">
                  <a:lumMod val="10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kern="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+mn-cs"/>
              </a:rPr>
              <a:t>Consists of four parts;</a:t>
            </a:r>
          </a:p>
          <a:p>
            <a:pPr marL="914400" lvl="1" indent="-457200" algn="just" eaLnBrk="0" hangingPunct="0">
              <a:spcBef>
                <a:spcPct val="20000"/>
              </a:spcBef>
              <a:buClr>
                <a:srgbClr val="FF6600"/>
              </a:buClr>
              <a:buFont typeface="Wingdings" pitchFamily="2" charset="2"/>
              <a:buChar char="Ø"/>
              <a:defRPr/>
            </a:pPr>
            <a:r>
              <a:rPr lang="en-US" sz="2000" kern="0" dirty="0" smtClean="0">
                <a:solidFill>
                  <a:srgbClr val="FF6600"/>
                </a:solidFill>
                <a:latin typeface="Calibri" pitchFamily="34" charset="0"/>
                <a:cs typeface="+mn-cs"/>
              </a:rPr>
              <a:t>Thalamus</a:t>
            </a:r>
          </a:p>
          <a:p>
            <a:pPr marL="914400" lvl="1" indent="-457200" algn="just" eaLnBrk="0" hangingPunct="0">
              <a:spcBef>
                <a:spcPct val="20000"/>
              </a:spcBef>
              <a:buClr>
                <a:srgbClr val="FF6600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rgbClr val="FF6600"/>
                </a:solidFill>
                <a:latin typeface="Calibri" pitchFamily="34" charset="0"/>
                <a:cs typeface="Arial" charset="0"/>
              </a:rPr>
              <a:t>Hypothalamus</a:t>
            </a:r>
          </a:p>
          <a:p>
            <a:pPr marL="914400" lvl="1" indent="-457200" algn="just" eaLnBrk="0" hangingPunct="0">
              <a:spcBef>
                <a:spcPct val="20000"/>
              </a:spcBef>
              <a:buClr>
                <a:srgbClr val="FF6600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rgbClr val="FF6600"/>
                </a:solidFill>
                <a:latin typeface="Calibri" pitchFamily="34" charset="0"/>
                <a:cs typeface="Arial" charset="0"/>
              </a:rPr>
              <a:t>Subthalamus</a:t>
            </a:r>
          </a:p>
          <a:p>
            <a:pPr marL="914400" lvl="1" indent="-457200" algn="just" eaLnBrk="0" hangingPunct="0">
              <a:spcBef>
                <a:spcPct val="20000"/>
              </a:spcBef>
              <a:buClr>
                <a:srgbClr val="FF6600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rgbClr val="FF6600"/>
                </a:solidFill>
                <a:latin typeface="Calibri" pitchFamily="34" charset="0"/>
                <a:cs typeface="Arial" charset="0"/>
              </a:rPr>
              <a:t>Epithalamus</a:t>
            </a:r>
          </a:p>
          <a:p>
            <a:pPr marL="457200" indent="-457200" algn="just" eaLnBrk="0" hangingPunct="0">
              <a:spcBef>
                <a:spcPct val="20000"/>
              </a:spcBef>
              <a:buClr>
                <a:schemeClr val="accent4">
                  <a:lumMod val="10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kern="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+mn-cs"/>
              </a:rPr>
              <a:t>Lies between the cerebrum and the brain stem. </a:t>
            </a:r>
          </a:p>
          <a:p>
            <a:pPr marL="457200" indent="-457200" algn="just" eaLnBrk="0" hangingPunct="0">
              <a:spcBef>
                <a:spcPct val="20000"/>
              </a:spcBef>
              <a:buClr>
                <a:schemeClr val="accent4">
                  <a:lumMod val="10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kern="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+mn-cs"/>
              </a:rPr>
              <a:t>Regulates visceral activities and the autonomic nervous system.</a:t>
            </a:r>
            <a:endParaRPr lang="en-US" sz="2000" kern="0" dirty="0">
              <a:solidFill>
                <a:schemeClr val="accent4">
                  <a:lumMod val="25000"/>
                </a:schemeClr>
              </a:solidFill>
              <a:latin typeface="Calibri" pitchFamily="34" charset="0"/>
              <a:cs typeface="+mn-cs"/>
            </a:endParaRPr>
          </a:p>
        </p:txBody>
      </p:sp>
      <p:pic>
        <p:nvPicPr>
          <p:cNvPr id="5" name="Picture 6" descr="File05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7413" y="1376363"/>
            <a:ext cx="4446587" cy="3026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3333FF"/>
                </a:solidFill>
                <a:latin typeface="Bodoni MT Black" pitchFamily="18" charset="0"/>
              </a:rPr>
              <a:t>Quote of the Day</a:t>
            </a:r>
          </a:p>
        </p:txBody>
      </p:sp>
      <p:pic>
        <p:nvPicPr>
          <p:cNvPr id="4" name="Content Placeholder 3" descr="twitter-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8821" y="2229860"/>
            <a:ext cx="9172821" cy="20607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4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BRAIN STEM</a:t>
            </a:r>
          </a:p>
        </p:txBody>
      </p:sp>
      <p:sp>
        <p:nvSpPr>
          <p:cNvPr id="17" name="Rectangle 6"/>
          <p:cNvSpPr txBox="1">
            <a:spLocks noChangeArrowheads="1"/>
          </p:cNvSpPr>
          <p:nvPr/>
        </p:nvSpPr>
        <p:spPr>
          <a:xfrm>
            <a:off x="0" y="1408113"/>
            <a:ext cx="4559300" cy="36210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457200" indent="-457200" algn="just" eaLnBrk="0" hangingPunct="0">
              <a:spcBef>
                <a:spcPct val="20000"/>
              </a:spcBef>
              <a:buClr>
                <a:schemeClr val="accent4">
                  <a:lumMod val="10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kern="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+mn-cs"/>
              </a:rPr>
              <a:t>Consists of three parts;</a:t>
            </a:r>
          </a:p>
          <a:p>
            <a:pPr marL="914400" lvl="1" indent="-457200" algn="just" eaLnBrk="0" hangingPunct="0">
              <a:spcBef>
                <a:spcPct val="20000"/>
              </a:spcBef>
              <a:buClr>
                <a:srgbClr val="FF6600"/>
              </a:buClr>
              <a:buFont typeface="Wingdings" pitchFamily="2" charset="2"/>
              <a:buChar char="Ø"/>
              <a:defRPr/>
            </a:pPr>
            <a:r>
              <a:rPr lang="en-US" sz="2000" kern="0" dirty="0" smtClean="0">
                <a:solidFill>
                  <a:srgbClr val="FF6600"/>
                </a:solidFill>
                <a:latin typeface="Calibri" pitchFamily="34" charset="0"/>
                <a:cs typeface="+mn-cs"/>
              </a:rPr>
              <a:t>Midbrain</a:t>
            </a:r>
          </a:p>
          <a:p>
            <a:pPr marL="914400" lvl="1" indent="-457200" algn="just" eaLnBrk="0" hangingPunct="0">
              <a:spcBef>
                <a:spcPct val="20000"/>
              </a:spcBef>
              <a:buClr>
                <a:srgbClr val="FF6600"/>
              </a:buClr>
              <a:buFont typeface="Wingdings" pitchFamily="2" charset="2"/>
              <a:buChar char="Ø"/>
              <a:defRPr/>
            </a:pPr>
            <a:r>
              <a:rPr lang="en-US" sz="2000" kern="0" dirty="0" smtClean="0">
                <a:solidFill>
                  <a:srgbClr val="FF6600"/>
                </a:solidFill>
                <a:latin typeface="Calibri" pitchFamily="34" charset="0"/>
                <a:cs typeface="+mn-cs"/>
              </a:rPr>
              <a:t>Pons</a:t>
            </a:r>
          </a:p>
          <a:p>
            <a:pPr marL="914400" lvl="1" indent="-457200" algn="just" eaLnBrk="0" hangingPunct="0">
              <a:spcBef>
                <a:spcPct val="20000"/>
              </a:spcBef>
              <a:buClr>
                <a:srgbClr val="FF6600"/>
              </a:buClr>
              <a:buFont typeface="Wingdings" pitchFamily="2" charset="2"/>
              <a:buChar char="Ø"/>
              <a:defRPr/>
            </a:pPr>
            <a:r>
              <a:rPr lang="en-US" sz="2000" kern="0" dirty="0" smtClean="0">
                <a:solidFill>
                  <a:srgbClr val="FF6600"/>
                </a:solidFill>
                <a:latin typeface="Calibri" pitchFamily="34" charset="0"/>
                <a:cs typeface="+mn-cs"/>
              </a:rPr>
              <a:t>Medulla Oblongata </a:t>
            </a:r>
          </a:p>
          <a:p>
            <a:pPr marL="457200" indent="-457200" algn="just" eaLnBrk="0" hangingPunct="0">
              <a:spcBef>
                <a:spcPct val="20000"/>
              </a:spcBef>
              <a:buClr>
                <a:schemeClr val="accent4">
                  <a:lumMod val="10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kern="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+mn-cs"/>
              </a:rPr>
              <a:t>Produces the rigidly programmed, autonomic behaviors necessary.</a:t>
            </a:r>
          </a:p>
          <a:p>
            <a:pPr marL="457200" indent="-457200" algn="just" eaLnBrk="0" hangingPunct="0">
              <a:spcBef>
                <a:spcPct val="20000"/>
              </a:spcBef>
              <a:buClr>
                <a:schemeClr val="accent4">
                  <a:lumMod val="10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kern="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+mn-cs"/>
              </a:rPr>
              <a:t>Provides the pathway for fibers tracts running between higher and lower neuronal centers.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10000"/>
                </a:schemeClr>
              </a:buClr>
              <a:buSzTx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25000"/>
                </a:schemeClr>
              </a:solidFill>
              <a:uLnTx/>
              <a:uFillTx/>
              <a:latin typeface="Calibri" pitchFamily="34" charset="0"/>
              <a:cs typeface="+mn-cs"/>
            </a:endParaRPr>
          </a:p>
        </p:txBody>
      </p:sp>
      <p:pic>
        <p:nvPicPr>
          <p:cNvPr id="5" name="Picture 6" descr="File05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7413" y="1376363"/>
            <a:ext cx="4446587" cy="3026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SPINAL CORD</a:t>
            </a:r>
          </a:p>
        </p:txBody>
      </p:sp>
      <p:pic>
        <p:nvPicPr>
          <p:cNvPr id="3" name="Picture 13" descr="see65576_12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6700" y="1074737"/>
            <a:ext cx="3568700" cy="5028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AutoShape 8"/>
          <p:cNvSpPr>
            <a:spLocks noChangeArrowheads="1"/>
          </p:cNvSpPr>
          <p:nvPr/>
        </p:nvSpPr>
        <p:spPr bwMode="auto">
          <a:xfrm>
            <a:off x="7888288" y="3967163"/>
            <a:ext cx="792162" cy="369887"/>
          </a:xfrm>
          <a:prstGeom prst="roundRect">
            <a:avLst>
              <a:gd name="adj" fmla="val 16667"/>
            </a:avLst>
          </a:prstGeom>
          <a:solidFill>
            <a:schemeClr val="accent1">
              <a:alpha val="39999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7816850" y="4373563"/>
            <a:ext cx="792163" cy="369887"/>
          </a:xfrm>
          <a:prstGeom prst="roundRect">
            <a:avLst>
              <a:gd name="adj" fmla="val 16667"/>
            </a:avLst>
          </a:prstGeom>
          <a:solidFill>
            <a:schemeClr val="accent1">
              <a:alpha val="39999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5575300" y="1954213"/>
            <a:ext cx="792162" cy="369887"/>
          </a:xfrm>
          <a:prstGeom prst="roundRect">
            <a:avLst>
              <a:gd name="adj" fmla="val 16667"/>
            </a:avLst>
          </a:prstGeom>
          <a:solidFill>
            <a:schemeClr val="accent1">
              <a:alpha val="39999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5494337" y="3865563"/>
            <a:ext cx="792163" cy="369887"/>
          </a:xfrm>
          <a:prstGeom prst="roundRect">
            <a:avLst>
              <a:gd name="adj" fmla="val 16667"/>
            </a:avLst>
          </a:prstGeom>
          <a:solidFill>
            <a:schemeClr val="accent1">
              <a:alpha val="39999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204788" y="1066800"/>
            <a:ext cx="4735512" cy="52324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Calibri" pitchFamily="34" charset="0"/>
                <a:cs typeface="+mn-cs"/>
              </a:rPr>
              <a:t>It is a two-way conduction pathway to the brain &amp; a major reflex center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Calibri" pitchFamily="34" charset="0"/>
                <a:cs typeface="+mn-cs"/>
              </a:rPr>
              <a:t>42-45 cm long, cylindrical in shape, lies within the vertebral canal.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Calibri" pitchFamily="34" charset="0"/>
                <a:cs typeface="+mn-cs"/>
              </a:rPr>
              <a:t>Extends from </a:t>
            </a:r>
            <a:r>
              <a:rPr lang="en-US" sz="2000" b="1" kern="0" dirty="0">
                <a:solidFill>
                  <a:srgbClr val="FF6600"/>
                </a:solidFill>
                <a:latin typeface="Bodoni MT Black" pitchFamily="18" charset="0"/>
                <a:cs typeface="+mn-cs"/>
              </a:rPr>
              <a:t>foramen magnum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Calibri" pitchFamily="34" charset="0"/>
                <a:cs typeface="+mn-cs"/>
              </a:rPr>
              <a:t>to </a:t>
            </a:r>
            <a:r>
              <a:rPr lang="en-US" sz="2000" b="1" kern="0" dirty="0">
                <a:solidFill>
                  <a:srgbClr val="FF6600"/>
                </a:solidFill>
                <a:latin typeface="Bodoni MT Black" pitchFamily="18" charset="0"/>
                <a:cs typeface="+mn-cs"/>
              </a:rPr>
              <a:t>L2 vertebra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Calibri" pitchFamily="34" charset="0"/>
                <a:cs typeface="+mn-cs"/>
              </a:rPr>
              <a:t>Continuous above with medulla oblongata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Calibri" pitchFamily="34" charset="0"/>
                <a:cs typeface="+mn-cs"/>
              </a:rPr>
              <a:t>Caudal tapering end is called </a:t>
            </a:r>
            <a:r>
              <a:rPr lang="en-US" sz="2000" b="1" kern="0" dirty="0">
                <a:solidFill>
                  <a:srgbClr val="FF6600"/>
                </a:solidFill>
                <a:latin typeface="Bodoni MT Black" pitchFamily="18" charset="0"/>
                <a:cs typeface="+mn-cs"/>
              </a:rPr>
              <a:t>conus medullaris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Calibri" pitchFamily="34" charset="0"/>
                <a:cs typeface="+mn-cs"/>
              </a:rPr>
              <a:t>Has 2 enlargements: </a:t>
            </a:r>
            <a:r>
              <a:rPr lang="en-US" sz="2000" b="1" kern="0" dirty="0">
                <a:solidFill>
                  <a:srgbClr val="FF6600"/>
                </a:solidFill>
                <a:latin typeface="Bodoni MT Black" pitchFamily="18" charset="0"/>
                <a:cs typeface="+mn-cs"/>
              </a:rPr>
              <a:t>cervical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Calibri" pitchFamily="34" charset="0"/>
                <a:cs typeface="+mn-cs"/>
              </a:rPr>
              <a:t> and </a:t>
            </a:r>
            <a:r>
              <a:rPr lang="en-US" sz="2000" b="1" kern="0" dirty="0" err="1">
                <a:solidFill>
                  <a:srgbClr val="FF6600"/>
                </a:solidFill>
                <a:latin typeface="Bodoni MT Black" pitchFamily="18" charset="0"/>
                <a:cs typeface="+mn-cs"/>
              </a:rPr>
              <a:t>lumbosacral</a:t>
            </a:r>
            <a:endParaRPr lang="en-US" sz="2000" b="1" kern="0" dirty="0">
              <a:solidFill>
                <a:srgbClr val="FF6600"/>
              </a:solidFill>
              <a:latin typeface="Bodoni MT Black" pitchFamily="18" charset="0"/>
              <a:cs typeface="+mn-cs"/>
            </a:endParaRPr>
          </a:p>
          <a:p>
            <a:pPr marL="342900" marR="0" lvl="0" indent="-342900" algn="just" defTabSz="914400" eaLnBrk="0" latinLnBrk="0" hangingPunct="0">
              <a:lnSpc>
                <a:spcPct val="100000"/>
              </a:lnSpc>
              <a:spcBef>
                <a:spcPct val="20000"/>
              </a:spcBef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Calibri" pitchFamily="34" charset="0"/>
                <a:cs typeface="+mn-cs"/>
              </a:rPr>
              <a:t>Gives rise to 31 pairs of </a:t>
            </a:r>
            <a:r>
              <a:rPr lang="en-US" sz="2000" b="1" kern="0" dirty="0">
                <a:solidFill>
                  <a:srgbClr val="FF6600"/>
                </a:solidFill>
                <a:latin typeface="Bodoni MT Black" pitchFamily="18" charset="0"/>
                <a:cs typeface="+mn-cs"/>
              </a:rPr>
              <a:t>spinal nerves</a:t>
            </a:r>
          </a:p>
          <a:p>
            <a:pPr marL="342900" indent="-342900" algn="just" eaLnBrk="0" hangingPunct="0">
              <a:spcBef>
                <a:spcPct val="20000"/>
              </a:spcBef>
              <a:buClr>
                <a:schemeClr val="accent4">
                  <a:lumMod val="25000"/>
                </a:schemeClr>
              </a:buClr>
              <a:buFont typeface="Wingdings" pitchFamily="2" charset="2"/>
              <a:buChar char="v"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Calibri" pitchFamily="34" charset="0"/>
                <a:cs typeface="+mn-cs"/>
              </a:rPr>
              <a:t>Group of spinal nerves at the end of the spinal cord is called </a:t>
            </a:r>
            <a:r>
              <a:rPr lang="en-US" sz="2000" b="1" kern="0" dirty="0" err="1">
                <a:solidFill>
                  <a:srgbClr val="FF6600"/>
                </a:solidFill>
                <a:latin typeface="Bodoni MT Black" pitchFamily="18" charset="0"/>
                <a:cs typeface="+mn-cs"/>
              </a:rPr>
              <a:t>cauda</a:t>
            </a:r>
            <a:r>
              <a:rPr lang="en-US" sz="2000" b="1" kern="0" dirty="0">
                <a:solidFill>
                  <a:srgbClr val="FF6600"/>
                </a:solidFill>
                <a:latin typeface="Bodoni MT Black" pitchFamily="18" charset="0"/>
                <a:cs typeface="+mn-cs"/>
              </a:rPr>
              <a:t> </a:t>
            </a:r>
            <a:r>
              <a:rPr lang="en-US" sz="2000" b="1" kern="0" dirty="0" err="1">
                <a:solidFill>
                  <a:srgbClr val="FF6600"/>
                </a:solidFill>
                <a:latin typeface="Bodoni MT Black" pitchFamily="18" charset="0"/>
                <a:cs typeface="+mn-cs"/>
              </a:rPr>
              <a:t>equina</a:t>
            </a:r>
            <a:r>
              <a:rPr lang="en-US" sz="2000" b="1" kern="0" dirty="0">
                <a:solidFill>
                  <a:srgbClr val="FF6600"/>
                </a:solidFill>
                <a:latin typeface="Bodoni MT Black" pitchFamily="18" charset="0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36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CROSS SECTION OF SPINAL CORD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786" y="1175332"/>
            <a:ext cx="4584700" cy="49149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Calibri" pitchFamily="34" charset="0"/>
                <a:cs typeface="+mn-cs"/>
              </a:rPr>
              <a:t>The spinal cord is incompletely divided into two equal parts, </a:t>
            </a:r>
            <a:r>
              <a:rPr lang="en-US" sz="2000" b="1" kern="0" dirty="0">
                <a:solidFill>
                  <a:srgbClr val="FF6600"/>
                </a:solidFill>
                <a:latin typeface="Bodoni MT Black" pitchFamily="18" charset="0"/>
                <a:cs typeface="+mn-cs"/>
              </a:rPr>
              <a:t>anteriorly</a:t>
            </a: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Calibri" pitchFamily="34" charset="0"/>
                <a:cs typeface="+mn-cs"/>
              </a:rPr>
              <a:t> by a short, shallow median fissure and </a:t>
            </a:r>
            <a:r>
              <a:rPr lang="en-US" sz="2000" b="1" kern="0" dirty="0">
                <a:solidFill>
                  <a:srgbClr val="FF6600"/>
                </a:solidFill>
                <a:latin typeface="Bodoni MT Black" pitchFamily="18" charset="0"/>
                <a:cs typeface="+mn-cs"/>
              </a:rPr>
              <a:t>posteriorly</a:t>
            </a: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Calibri" pitchFamily="34" charset="0"/>
                <a:cs typeface="+mn-cs"/>
              </a:rPr>
              <a:t> by a narrow septum, the posterior median septum.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tabLst/>
              <a:defRPr/>
            </a:pPr>
            <a:endParaRPr kumimoji="0" lang="en-US" sz="20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Calibri" pitchFamily="34" charset="0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Calibri" pitchFamily="34" charset="0"/>
                <a:cs typeface="+mn-cs"/>
              </a:rPr>
              <a:t>Composed of </a:t>
            </a:r>
            <a:r>
              <a:rPr lang="en-US" sz="2000" b="1" kern="0" dirty="0">
                <a:solidFill>
                  <a:srgbClr val="FF6600"/>
                </a:solidFill>
                <a:latin typeface="Bodoni MT Black" pitchFamily="18" charset="0"/>
                <a:cs typeface="+mn-cs"/>
              </a:rPr>
              <a:t>grey matter </a:t>
            </a: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Calibri" pitchFamily="34" charset="0"/>
                <a:cs typeface="+mn-cs"/>
              </a:rPr>
              <a:t>in the centre surrounded by </a:t>
            </a:r>
            <a:r>
              <a:rPr lang="en-US" sz="2000" b="1" kern="0" dirty="0">
                <a:solidFill>
                  <a:srgbClr val="FF6600"/>
                </a:solidFill>
                <a:latin typeface="Bodoni MT Black" pitchFamily="18" charset="0"/>
                <a:cs typeface="+mn-cs"/>
              </a:rPr>
              <a:t>white matter</a:t>
            </a: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Calibri" pitchFamily="34" charset="0"/>
                <a:cs typeface="+mn-cs"/>
              </a:rPr>
              <a:t>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4">
                  <a:lumMod val="25000"/>
                </a:schemeClr>
              </a:buClr>
              <a:buSzTx/>
              <a:tabLst/>
              <a:defRPr/>
            </a:pPr>
            <a:endParaRPr kumimoji="0" lang="en-US" sz="20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Calibri" pitchFamily="34" charset="0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Calibri" pitchFamily="34" charset="0"/>
                <a:cs typeface="+mn-cs"/>
              </a:rPr>
              <a:t> The arrangement of grey matter resembles the shape of the letter H, having two posterior, two anterior and two lateral horns/columns.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US" sz="20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Calibri" pitchFamily="34" charset="0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US" sz="20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Calibri" pitchFamily="34" charset="0"/>
              <a:cs typeface="+mn-cs"/>
            </a:endParaRPr>
          </a:p>
          <a:p>
            <a:pPr marL="1143000" marR="0" lvl="2" indent="-2286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US" sz="20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Calibri" pitchFamily="34" charset="0"/>
              <a:cs typeface="+mn-cs"/>
            </a:endParaRPr>
          </a:p>
        </p:txBody>
      </p:sp>
      <p:pic>
        <p:nvPicPr>
          <p:cNvPr id="4" name="Picture 13" descr="see65576_1203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7486" y="1676400"/>
            <a:ext cx="4406513" cy="2933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261216"/>
            <a:ext cx="8699500" cy="508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rtlCol="0">
            <a:normAutofit fontScale="92500"/>
          </a:bodyPr>
          <a:lstStyle/>
          <a:p>
            <a:pPr marL="457200" marR="0" lvl="0" indent="-4572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60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Bodoni MT Black" pitchFamily="18" charset="0"/>
                <a:cs typeface="+mn-cs"/>
              </a:rPr>
              <a:t>Which statement(s) of the following</a:t>
            </a:r>
            <a:r>
              <a:rPr kumimoji="0" lang="en-US" sz="2600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Bodoni MT Black" pitchFamily="18" charset="0"/>
                <a:cs typeface="+mn-cs"/>
              </a:rPr>
              <a:t> is NOT Wrong?</a:t>
            </a:r>
            <a:endParaRPr kumimoji="0" lang="en-US" sz="260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uLnTx/>
              <a:uFillTx/>
              <a:latin typeface="Bodoni MT Black" pitchFamily="18" charset="0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US" sz="20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Calibri" pitchFamily="34" charset="0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itchFamily="2" charset="2"/>
              <a:buChar char="v"/>
              <a:tabLst/>
              <a:defRPr/>
            </a:pPr>
            <a:endParaRPr lang="en-US" sz="2400" kern="0" dirty="0" smtClean="0">
              <a:solidFill>
                <a:srgbClr val="FF6600"/>
              </a:solidFill>
              <a:latin typeface="Calibri" pitchFamily="34" charset="0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US" sz="20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Calibri" pitchFamily="34" charset="0"/>
              <a:cs typeface="+mn-cs"/>
            </a:endParaRPr>
          </a:p>
          <a:p>
            <a:pPr marL="1257300" marR="0" lvl="2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US" sz="20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Calibri" pitchFamily="34" charset="0"/>
              <a:cs typeface="+mn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15900" y="907469"/>
            <a:ext cx="8750300" cy="388158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rtlCol="0">
            <a:noAutofit/>
          </a:bodyPr>
          <a:lstStyle/>
          <a:p>
            <a:pPr marL="457200" indent="-457200" algn="just">
              <a:lnSpc>
                <a:spcPct val="80000"/>
              </a:lnSpc>
              <a:buAutoNum type="arabicPeriod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Arial" charset="0"/>
              </a:rPr>
              <a:t>Nucleus is a group of neurons within the PNS</a:t>
            </a:r>
          </a:p>
          <a:p>
            <a:pPr marL="457200" indent="-457200" algn="just">
              <a:lnSpc>
                <a:spcPct val="80000"/>
              </a:lnSpc>
              <a:buAutoNum type="arabicPeriod"/>
              <a:defRPr/>
            </a:pPr>
            <a:endParaRPr lang="en-US" sz="2000" dirty="0" smtClean="0">
              <a:solidFill>
                <a:schemeClr val="accent4">
                  <a:lumMod val="25000"/>
                </a:schemeClr>
              </a:solidFill>
              <a:latin typeface="Calibri" pitchFamily="34" charset="0"/>
              <a:cs typeface="Arial" charset="0"/>
            </a:endParaRPr>
          </a:p>
          <a:p>
            <a:pPr marL="457200" indent="-457200" algn="just">
              <a:lnSpc>
                <a:spcPct val="80000"/>
              </a:lnSpc>
              <a:buAutoNum type="arabicPeriod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Arial" charset="0"/>
              </a:rPr>
              <a:t>In the Brain, grey matter located in the centre and surrounded by white matter.</a:t>
            </a:r>
          </a:p>
          <a:p>
            <a:pPr marL="457200" indent="-457200" algn="just">
              <a:lnSpc>
                <a:spcPct val="80000"/>
              </a:lnSpc>
              <a:buAutoNum type="arabicPeriod"/>
              <a:defRPr/>
            </a:pPr>
            <a:endParaRPr lang="en-US" sz="2000" dirty="0" smtClean="0">
              <a:solidFill>
                <a:schemeClr val="accent4">
                  <a:lumMod val="25000"/>
                </a:schemeClr>
              </a:solidFill>
              <a:latin typeface="Calibri" pitchFamily="34" charset="0"/>
              <a:cs typeface="Arial" charset="0"/>
            </a:endParaRPr>
          </a:p>
          <a:p>
            <a:pPr marL="457200" lvl="0" indent="-457200" algn="just">
              <a:lnSpc>
                <a:spcPct val="80000"/>
              </a:lnSpc>
              <a:buFontTx/>
              <a:buAutoNum type="arabicPeriod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Oligodendrocytes they form the myelin sheath that surrounds many neuronal axons, which increase the rate of conduction.</a:t>
            </a:r>
            <a:endParaRPr lang="en-US" sz="2000" dirty="0" smtClean="0">
              <a:solidFill>
                <a:schemeClr val="accent4">
                  <a:lumMod val="25000"/>
                </a:schemeClr>
              </a:solidFill>
              <a:latin typeface="Calibri" pitchFamily="34" charset="0"/>
              <a:cs typeface="Arial" charset="0"/>
            </a:endParaRPr>
          </a:p>
          <a:p>
            <a:pPr marL="457200" indent="-457200" algn="just">
              <a:lnSpc>
                <a:spcPct val="80000"/>
              </a:lnSpc>
              <a:buAutoNum type="arabicPeriod"/>
              <a:defRPr/>
            </a:pPr>
            <a:endParaRPr lang="en-US" sz="2000" dirty="0" smtClean="0">
              <a:solidFill>
                <a:schemeClr val="accent4">
                  <a:lumMod val="25000"/>
                </a:schemeClr>
              </a:solidFill>
              <a:latin typeface="Calibri" pitchFamily="34" charset="0"/>
              <a:cs typeface="Arial" charset="0"/>
            </a:endParaRPr>
          </a:p>
          <a:p>
            <a:pPr marL="457200" indent="-457200" algn="just">
              <a:lnSpc>
                <a:spcPct val="80000"/>
              </a:lnSpc>
              <a:buFontTx/>
              <a:buAutoNum type="arabicPeriod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Arial" charset="0"/>
              </a:rPr>
              <a:t>Diencephalon provides the pathway for fibers tracts running between higher and lower neuronal centers. </a:t>
            </a:r>
          </a:p>
          <a:p>
            <a:pPr marL="457200" indent="-457200" algn="just">
              <a:lnSpc>
                <a:spcPct val="80000"/>
              </a:lnSpc>
              <a:buFontTx/>
              <a:buAutoNum type="arabicPeriod"/>
              <a:defRPr/>
            </a:pPr>
            <a:endParaRPr lang="en-US" sz="2000" dirty="0" smtClean="0">
              <a:solidFill>
                <a:schemeClr val="accent4">
                  <a:lumMod val="25000"/>
                </a:schemeClr>
              </a:solidFill>
              <a:latin typeface="Calibri" pitchFamily="34" charset="0"/>
              <a:cs typeface="Arial" charset="0"/>
            </a:endParaRPr>
          </a:p>
          <a:p>
            <a:pPr marL="457200" indent="-457200" algn="just">
              <a:lnSpc>
                <a:spcPct val="80000"/>
              </a:lnSpc>
              <a:buFontTx/>
              <a:buAutoNum type="arabicPeriod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Information is passed between neurons at specialized regions called synapses</a:t>
            </a:r>
          </a:p>
          <a:p>
            <a:pPr marL="457200" indent="-457200" algn="just">
              <a:lnSpc>
                <a:spcPct val="80000"/>
              </a:lnSpc>
              <a:buFontTx/>
              <a:buAutoNum type="arabicPeriod"/>
              <a:defRPr/>
            </a:pPr>
            <a:endParaRPr lang="en-US" sz="2000" dirty="0" smtClean="0">
              <a:solidFill>
                <a:schemeClr val="accent4">
                  <a:lumMod val="25000"/>
                </a:schemeClr>
              </a:solidFill>
              <a:latin typeface="Calibri" pitchFamily="34" charset="0"/>
              <a:cs typeface="Arial" charset="0"/>
            </a:endParaRPr>
          </a:p>
          <a:p>
            <a:pPr marL="457200" lvl="0" indent="-457200" algn="just">
              <a:lnSpc>
                <a:spcPct val="80000"/>
              </a:lnSpc>
              <a:buFontTx/>
              <a:buAutoNum type="arabicPeriod"/>
              <a:defRPr/>
            </a:pPr>
            <a:r>
              <a:rPr lang="en-US" sz="20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Arial" charset="0"/>
              </a:rPr>
              <a:t>Cerebrum provides precise coordination for body movements and helps maintain equilibrium.</a:t>
            </a:r>
          </a:p>
          <a:p>
            <a:pPr marL="457200" indent="-457200" algn="just">
              <a:lnSpc>
                <a:spcPct val="80000"/>
              </a:lnSpc>
              <a:buFontTx/>
              <a:buAutoNum type="arabicPeriod"/>
              <a:defRPr/>
            </a:pPr>
            <a:endParaRPr lang="en-US" sz="2000" kern="0" dirty="0" smtClean="0">
              <a:solidFill>
                <a:schemeClr val="accent4">
                  <a:lumMod val="25000"/>
                </a:schemeClr>
              </a:solidFill>
              <a:latin typeface="Calibri" pitchFamily="34" charset="0"/>
            </a:endParaRPr>
          </a:p>
          <a:p>
            <a:pPr marL="457200" indent="-457200" algn="just">
              <a:lnSpc>
                <a:spcPct val="80000"/>
              </a:lnSpc>
              <a:buAutoNum type="arabicPeriod"/>
              <a:defRPr/>
            </a:pPr>
            <a:endParaRPr lang="en-US" sz="2000" dirty="0" smtClean="0">
              <a:solidFill>
                <a:schemeClr val="accent4">
                  <a:lumMod val="25000"/>
                </a:schemeClr>
              </a:solidFill>
              <a:latin typeface="Calibri" pitchFamily="34" charset="0"/>
              <a:cs typeface="Arial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tabLst/>
              <a:defRPr/>
            </a:pPr>
            <a:endParaRPr kumimoji="0" lang="en-US" sz="20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Calibri" pitchFamily="34" charset="0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US" sz="20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Calibri" pitchFamily="34" charset="0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US" sz="20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Calibri" pitchFamily="34" charset="0"/>
              <a:cs typeface="+mn-cs"/>
            </a:endParaRPr>
          </a:p>
          <a:p>
            <a:pPr marL="1143000" marR="0" lvl="2" indent="-2286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US" sz="20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Calibri" pitchFamily="34" charset="0"/>
              <a:cs typeface="+mn-cs"/>
            </a:endParaRPr>
          </a:p>
        </p:txBody>
      </p:sp>
      <p:pic>
        <p:nvPicPr>
          <p:cNvPr id="3074" name="Picture 2" descr="http://www.questcomp.com/images/surve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652" y="5140899"/>
            <a:ext cx="3038348" cy="1726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4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PEREPHERAL NERVES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395288" y="3746872"/>
            <a:ext cx="4087812" cy="184112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31E1F"/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US" sz="2400" b="1" kern="0" dirty="0">
                <a:solidFill>
                  <a:srgbClr val="FF0000"/>
                </a:solidFill>
                <a:latin typeface="Bodoni MT Black" pitchFamily="18" charset="0"/>
                <a:cs typeface="+mn-cs"/>
              </a:rPr>
              <a:t>Cranial: </a:t>
            </a:r>
            <a:r>
              <a:rPr kumimoji="0" lang="en-US" sz="2400" b="0" i="0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Bodoni MT Black" pitchFamily="18" charset="0"/>
                <a:cs typeface="+mn-cs"/>
              </a:rPr>
              <a:t>12</a:t>
            </a:r>
            <a:r>
              <a:rPr kumimoji="0" lang="en-US" sz="2400" b="0" i="0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 pairs, attached to brain, named, and numbered from1-12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19100" y="1205285"/>
            <a:ext cx="8267700" cy="110611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accent4">
                  <a:lumMod val="25000"/>
                </a:schemeClr>
              </a:buClr>
              <a:buSzPct val="90000"/>
              <a:buFont typeface="Wingdings" pitchFamily="2" charset="2"/>
              <a:buChar char="v"/>
              <a:defRPr/>
            </a:pPr>
            <a:r>
              <a:rPr lang="en-US" sz="2400" kern="0" dirty="0">
                <a:solidFill>
                  <a:schemeClr val="accent4">
                    <a:lumMod val="25000"/>
                  </a:schemeClr>
                </a:solidFill>
                <a:latin typeface="Bodoni MT Black" pitchFamily="18" charset="0"/>
                <a:cs typeface="+mn-cs"/>
              </a:rPr>
              <a:t>May be sensory, </a:t>
            </a:r>
            <a:r>
              <a:rPr lang="en-US" sz="2400" kern="0" dirty="0" smtClean="0">
                <a:solidFill>
                  <a:schemeClr val="accent4">
                    <a:lumMod val="25000"/>
                  </a:schemeClr>
                </a:solidFill>
                <a:latin typeface="Bodoni MT Black" pitchFamily="18" charset="0"/>
                <a:cs typeface="+mn-cs"/>
              </a:rPr>
              <a:t>may be motor </a:t>
            </a:r>
            <a:r>
              <a:rPr lang="en-US" sz="2400" kern="0" dirty="0">
                <a:solidFill>
                  <a:schemeClr val="accent4">
                    <a:lumMod val="25000"/>
                  </a:schemeClr>
                </a:solidFill>
                <a:latin typeface="Bodoni MT Black" pitchFamily="18" charset="0"/>
                <a:cs typeface="+mn-cs"/>
              </a:rPr>
              <a:t>or </a:t>
            </a:r>
            <a:r>
              <a:rPr lang="en-US" sz="2400" kern="0" dirty="0" smtClean="0">
                <a:solidFill>
                  <a:schemeClr val="accent4">
                    <a:lumMod val="25000"/>
                  </a:schemeClr>
                </a:solidFill>
                <a:latin typeface="Bodoni MT Black" pitchFamily="18" charset="0"/>
                <a:cs typeface="+mn-cs"/>
              </a:rPr>
              <a:t>could be mixed</a:t>
            </a:r>
            <a:endParaRPr lang="en-US" sz="2400" kern="0" dirty="0">
              <a:solidFill>
                <a:schemeClr val="accent4">
                  <a:lumMod val="25000"/>
                </a:schemeClr>
              </a:solidFill>
              <a:latin typeface="Bodoni MT Black" pitchFamily="18" charset="0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accent4">
                  <a:lumMod val="25000"/>
                </a:schemeClr>
              </a:buClr>
              <a:buSzPct val="90000"/>
              <a:buFont typeface="Wingdings" pitchFamily="2" charset="2"/>
              <a:buChar char="v"/>
              <a:defRPr/>
            </a:pPr>
            <a:r>
              <a:rPr lang="en-US" sz="2400" kern="0" dirty="0">
                <a:solidFill>
                  <a:schemeClr val="accent4">
                    <a:lumMod val="25000"/>
                  </a:schemeClr>
                </a:solidFill>
                <a:latin typeface="Bodoni MT Black" pitchFamily="18" charset="0"/>
                <a:cs typeface="+mn-cs"/>
              </a:rPr>
              <a:t>Two types: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635500" y="3733801"/>
            <a:ext cx="4105275" cy="1828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 eaLnBrk="0" hangingPunct="0">
              <a:spcBef>
                <a:spcPct val="20000"/>
              </a:spcBef>
              <a:buClr>
                <a:srgbClr val="D31E1F"/>
              </a:buClr>
              <a:buSzPct val="90000"/>
              <a:buFont typeface="Wingdings" pitchFamily="2" charset="2"/>
              <a:buChar char="v"/>
              <a:defRPr/>
            </a:pPr>
            <a:r>
              <a:rPr lang="en-US" sz="2400" b="1" kern="0" dirty="0">
                <a:solidFill>
                  <a:srgbClr val="FF0000"/>
                </a:solidFill>
                <a:latin typeface="Bodoni MT Black" pitchFamily="18" charset="0"/>
                <a:cs typeface="+mn-cs"/>
              </a:rPr>
              <a:t>Spinal: </a:t>
            </a:r>
            <a:r>
              <a:rPr lang="en-US" sz="2400" kern="0" dirty="0">
                <a:solidFill>
                  <a:schemeClr val="accent4">
                    <a:lumMod val="25000"/>
                  </a:schemeClr>
                </a:solidFill>
                <a:latin typeface="Bodoni MT Black" pitchFamily="18" charset="0"/>
                <a:cs typeface="+mn-cs"/>
              </a:rPr>
              <a:t>31</a:t>
            </a:r>
            <a:r>
              <a:rPr lang="en-US" sz="2400" kern="0" dirty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+mn-cs"/>
              </a:rPr>
              <a:t> pairs, attached to spinal cord named and numbered according to the region of the spinal cord</a:t>
            </a:r>
          </a:p>
        </p:txBody>
      </p:sp>
      <p:sp>
        <p:nvSpPr>
          <p:cNvPr id="11" name="Down Arrow 10"/>
          <p:cNvSpPr/>
          <p:nvPr/>
        </p:nvSpPr>
        <p:spPr bwMode="auto">
          <a:xfrm>
            <a:off x="2324100" y="2438400"/>
            <a:ext cx="304800" cy="1181100"/>
          </a:xfrm>
          <a:prstGeom prst="downArrow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aramond" pitchFamily="18" charset="0"/>
              <a:cs typeface="Arial" charset="0"/>
            </a:endParaRPr>
          </a:p>
        </p:txBody>
      </p:sp>
      <p:sp>
        <p:nvSpPr>
          <p:cNvPr id="12" name="Down Arrow 11"/>
          <p:cNvSpPr/>
          <p:nvPr/>
        </p:nvSpPr>
        <p:spPr bwMode="auto">
          <a:xfrm>
            <a:off x="6350000" y="2425700"/>
            <a:ext cx="304800" cy="1181100"/>
          </a:xfrm>
          <a:prstGeom prst="downArrow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aramond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CRANIAL NERVES</a:t>
            </a:r>
          </a:p>
        </p:txBody>
      </p:sp>
      <p:pic>
        <p:nvPicPr>
          <p:cNvPr id="3" name="Picture 4" descr="NS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1052513"/>
            <a:ext cx="3924300" cy="5256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39750" y="1052513"/>
            <a:ext cx="3960813" cy="5262562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accent4">
                    <a:lumMod val="25000"/>
                  </a:schemeClr>
                </a:solidFill>
                <a:latin typeface="Bodoni MT Black" pitchFamily="18" charset="0"/>
              </a:rPr>
              <a:t>12</a:t>
            </a:r>
            <a:r>
              <a:rPr lang="en-US" sz="24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pairs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>
                <a:solidFill>
                  <a:schemeClr val="accent4">
                    <a:lumMod val="25000"/>
                  </a:schemeClr>
                </a:solidFill>
                <a:latin typeface="Bodoni MT Black" pitchFamily="18" charset="0"/>
              </a:rPr>
              <a:t>4</a:t>
            </a:r>
            <a:r>
              <a:rPr lang="en-US" sz="2400" dirty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 pairs are mixed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>
                <a:solidFill>
                  <a:srgbClr val="C00000"/>
                </a:solidFill>
                <a:latin typeface="Calibri" pitchFamily="34" charset="0"/>
              </a:rPr>
              <a:t> trigeminal n. (5th)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>
                <a:solidFill>
                  <a:srgbClr val="C00000"/>
                </a:solidFill>
                <a:latin typeface="Calibri" pitchFamily="34" charset="0"/>
              </a:rPr>
              <a:t> facial n. (7th)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latin typeface="Calibri" pitchFamily="34" charset="0"/>
              </a:rPr>
              <a:t>glossopharyngeal</a:t>
            </a:r>
            <a:r>
              <a:rPr lang="en-US" sz="2000" dirty="0">
                <a:solidFill>
                  <a:srgbClr val="C00000"/>
                </a:solidFill>
                <a:latin typeface="Calibri" pitchFamily="34" charset="0"/>
              </a:rPr>
              <a:t> n. (9th)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>
                <a:solidFill>
                  <a:srgbClr val="C00000"/>
                </a:solidFill>
                <a:latin typeface="Calibri" pitchFamily="34" charset="0"/>
              </a:rPr>
              <a:t> vagus n. (10th)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>
                <a:solidFill>
                  <a:schemeClr val="accent4">
                    <a:lumMod val="25000"/>
                  </a:schemeClr>
                </a:solidFill>
                <a:latin typeface="Bodoni MT Black" pitchFamily="18" charset="0"/>
              </a:rPr>
              <a:t>5 </a:t>
            </a:r>
            <a:r>
              <a:rPr lang="en-US" sz="2400" dirty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pairs are </a:t>
            </a:r>
            <a:r>
              <a:rPr lang="en-US" sz="24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motor</a:t>
            </a:r>
            <a:endParaRPr lang="en-US" sz="2400" dirty="0">
              <a:solidFill>
                <a:schemeClr val="accent4">
                  <a:lumMod val="25000"/>
                </a:schemeClr>
              </a:solidFill>
              <a:latin typeface="Calibri" pitchFamily="34" charset="0"/>
            </a:endParaRPr>
          </a:p>
          <a:p>
            <a:pPr lvl="1">
              <a:buFont typeface="Wingdings" pitchFamily="2" charset="2"/>
              <a:buChar char="v"/>
            </a:pPr>
            <a:r>
              <a:rPr lang="en-US" sz="2000" dirty="0">
                <a:solidFill>
                  <a:srgbClr val="0000CC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rgbClr val="0000CC"/>
                </a:solidFill>
                <a:latin typeface="Calibri" pitchFamily="34" charset="0"/>
              </a:rPr>
              <a:t>occulomotor</a:t>
            </a:r>
            <a:r>
              <a:rPr lang="en-US" sz="2000" dirty="0">
                <a:solidFill>
                  <a:srgbClr val="0000CC"/>
                </a:solidFill>
                <a:latin typeface="Calibri" pitchFamily="34" charset="0"/>
              </a:rPr>
              <a:t> n. (3rd)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>
                <a:solidFill>
                  <a:srgbClr val="0000CC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rgbClr val="0000CC"/>
                </a:solidFill>
                <a:latin typeface="Calibri" pitchFamily="34" charset="0"/>
              </a:rPr>
              <a:t>trochlear</a:t>
            </a:r>
            <a:r>
              <a:rPr lang="en-US" sz="2000" dirty="0">
                <a:solidFill>
                  <a:srgbClr val="0000CC"/>
                </a:solidFill>
                <a:latin typeface="Calibri" pitchFamily="34" charset="0"/>
              </a:rPr>
              <a:t> n. (4th)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>
                <a:solidFill>
                  <a:srgbClr val="0000CC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rgbClr val="0000CC"/>
                </a:solidFill>
                <a:latin typeface="Calibri" pitchFamily="34" charset="0"/>
              </a:rPr>
              <a:t>abducent</a:t>
            </a:r>
            <a:r>
              <a:rPr lang="en-US" sz="2000" dirty="0">
                <a:solidFill>
                  <a:srgbClr val="0000CC"/>
                </a:solidFill>
                <a:latin typeface="Calibri" pitchFamily="34" charset="0"/>
              </a:rPr>
              <a:t> n. (6th)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>
                <a:solidFill>
                  <a:srgbClr val="0000CC"/>
                </a:solidFill>
                <a:latin typeface="Calibri" pitchFamily="34" charset="0"/>
              </a:rPr>
              <a:t> accessory n. (11th)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>
                <a:solidFill>
                  <a:srgbClr val="0000CC"/>
                </a:solidFill>
                <a:latin typeface="Calibri" pitchFamily="34" charset="0"/>
              </a:rPr>
              <a:t> hypoglossal n. (12th)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>
                <a:solidFill>
                  <a:schemeClr val="accent4">
                    <a:lumMod val="25000"/>
                  </a:schemeClr>
                </a:solidFill>
                <a:latin typeface="Bodoni MT Black" pitchFamily="18" charset="0"/>
              </a:rPr>
              <a:t>3 </a:t>
            </a:r>
            <a:r>
              <a:rPr lang="en-US" sz="2400" dirty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pairs are </a:t>
            </a:r>
            <a:r>
              <a:rPr lang="en-US" sz="24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sensory</a:t>
            </a:r>
            <a:endParaRPr lang="en-US" sz="2400" dirty="0">
              <a:solidFill>
                <a:schemeClr val="accent4">
                  <a:lumMod val="25000"/>
                </a:schemeClr>
              </a:solidFill>
              <a:latin typeface="Calibri" pitchFamily="34" charset="0"/>
            </a:endParaRPr>
          </a:p>
          <a:p>
            <a:pPr lvl="1">
              <a:buFont typeface="Wingdings" pitchFamily="2" charset="2"/>
              <a:buChar char="v"/>
            </a:pPr>
            <a:r>
              <a:rPr lang="en-US" sz="2000" dirty="0">
                <a:solidFill>
                  <a:srgbClr val="FF0000"/>
                </a:solidFill>
                <a:latin typeface="Calibri" pitchFamily="34" charset="0"/>
              </a:rPr>
              <a:t> olfactory n. (1st)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>
                <a:solidFill>
                  <a:srgbClr val="FF0000"/>
                </a:solidFill>
                <a:latin typeface="Calibri" pitchFamily="34" charset="0"/>
              </a:rPr>
              <a:t> optic n. (2nd) 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alibri" pitchFamily="34" charset="0"/>
              </a:rPr>
              <a:t>vestibulocochlear</a:t>
            </a:r>
            <a:r>
              <a:rPr lang="en-US" sz="2000" dirty="0">
                <a:solidFill>
                  <a:srgbClr val="FF0000"/>
                </a:solidFill>
                <a:latin typeface="Calibri" pitchFamily="34" charset="0"/>
              </a:rPr>
              <a:t> n. (8th)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3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SPINAL NERVES &amp; NERVE PLEXUES</a:t>
            </a: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179388" y="1052513"/>
            <a:ext cx="4379912" cy="5545137"/>
          </a:xfrm>
          <a:prstGeom prst="rect">
            <a:avLst/>
          </a:prstGeom>
          <a:ln>
            <a:solidFill>
              <a:srgbClr val="FF6600"/>
            </a:solidFill>
          </a:ln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US" sz="2400" dirty="0">
                <a:solidFill>
                  <a:schemeClr val="accent4">
                    <a:lumMod val="25000"/>
                  </a:schemeClr>
                </a:solidFill>
                <a:latin typeface="Bodoni MT Black" pitchFamily="18" charset="0"/>
              </a:rPr>
              <a:t>31</a:t>
            </a: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 pairs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Each spinal nerve is attached by two roots: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400" kern="0" dirty="0" smtClean="0">
                <a:solidFill>
                  <a:srgbClr val="C00000"/>
                </a:solidFill>
                <a:latin typeface="Bodoni MT Black" pitchFamily="18" charset="0"/>
                <a:cs typeface="+mn-cs"/>
              </a:rPr>
              <a:t>D</a:t>
            </a:r>
            <a:r>
              <a:rPr kumimoji="0" lang="en-US" sz="240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Bodoni MT Black" pitchFamily="18" charset="0"/>
                <a:cs typeface="+mn-cs"/>
              </a:rPr>
              <a:t>orsal</a:t>
            </a: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Bodoni MT Black" pitchFamily="18" charset="0"/>
                <a:cs typeface="+mn-cs"/>
              </a:rPr>
              <a:t> (sensory)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400" kern="0" dirty="0">
                <a:solidFill>
                  <a:srgbClr val="C00000"/>
                </a:solidFill>
                <a:latin typeface="Bodoni MT Black" pitchFamily="18" charset="0"/>
                <a:cs typeface="+mn-cs"/>
              </a:rPr>
              <a:t>Ventral (motor)</a:t>
            </a:r>
          </a:p>
          <a:p>
            <a:pPr marL="1257300" lvl="2" indent="-342900" eaLnBrk="0" hangingPunct="0">
              <a:spcBef>
                <a:spcPct val="20000"/>
              </a:spcBef>
              <a:buClr>
                <a:schemeClr val="accent4">
                  <a:lumMod val="25000"/>
                </a:schemeClr>
              </a:buClr>
              <a:buFont typeface="Wingdings" pitchFamily="2" charset="2"/>
              <a:buChar char="ü"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uLnTx/>
                <a:uFillTx/>
                <a:latin typeface="Calibri" pitchFamily="34" charset="0"/>
                <a:cs typeface="+mn-cs"/>
              </a:rPr>
              <a:t>Dorsal root bears a sensory ganglion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 Each spinal nerve exits from the </a:t>
            </a:r>
            <a:r>
              <a:rPr kumimoji="0" lang="en-US" sz="240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intervertebral</a:t>
            </a: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 foramen and divides into a dorsal and ventral </a:t>
            </a:r>
            <a:r>
              <a:rPr kumimoji="0" lang="en-US" sz="240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ramus</a:t>
            </a:r>
            <a:endParaRPr kumimoji="0" lang="en-US" sz="240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25000"/>
                </a:schemeClr>
              </a:solidFill>
              <a:uLnTx/>
              <a:uFillTx/>
              <a:latin typeface="Calibri" pitchFamily="34" charset="0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The </a:t>
            </a:r>
            <a:r>
              <a:rPr kumimoji="0" lang="en-US" sz="240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rami</a:t>
            </a: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 contain both sensory and motor fibers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25000"/>
                </a:schemeClr>
              </a:solidFill>
              <a:uLnTx/>
              <a:uFillTx/>
              <a:latin typeface="Calibri" pitchFamily="34" charset="0"/>
              <a:cs typeface="+mn-cs"/>
            </a:endParaRPr>
          </a:p>
        </p:txBody>
      </p:sp>
      <p:pic>
        <p:nvPicPr>
          <p:cNvPr id="4" name="Picture 3" descr="C:\Documents and Settings\user\My Documents\My Pictures\800px-Spinal_nerve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551363" y="3860800"/>
            <a:ext cx="4370387" cy="2728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1" descr="C:\Users\user\Pictures\Picture1hg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908050"/>
            <a:ext cx="2609850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3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SPINAL NERVES &amp; NERVE PLEXUES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204788" y="1314450"/>
            <a:ext cx="4227512" cy="3536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 eaLnBrk="0" hangingPunct="0">
              <a:spcBef>
                <a:spcPct val="20000"/>
              </a:spcBef>
              <a:buClr>
                <a:schemeClr val="accent4">
                  <a:lumMod val="25000"/>
                </a:schemeClr>
              </a:buClr>
              <a:buSzPct val="90000"/>
              <a:buFont typeface="Wingdings" pitchFamily="2" charset="2"/>
              <a:buChar char="v"/>
              <a:defRPr/>
            </a:pPr>
            <a:r>
              <a:rPr lang="en-US" sz="2000" kern="0" dirty="0">
                <a:solidFill>
                  <a:sysClr val="windowText" lastClr="000000"/>
                </a:solidFill>
                <a:latin typeface="Calibri" pitchFamily="34" charset="0"/>
                <a:cs typeface="+mn-cs"/>
              </a:rPr>
              <a:t>The </a:t>
            </a:r>
            <a:r>
              <a:rPr lang="en-US" sz="2000" b="1" kern="0" dirty="0">
                <a:solidFill>
                  <a:srgbClr val="C00000"/>
                </a:solidFill>
                <a:latin typeface="Calibri" pitchFamily="34" charset="0"/>
                <a:cs typeface="+mn-cs"/>
              </a:rPr>
              <a:t>dorsal </a:t>
            </a:r>
            <a:r>
              <a:rPr lang="en-US" sz="2000" b="1" kern="0" dirty="0" err="1">
                <a:solidFill>
                  <a:srgbClr val="C00000"/>
                </a:solidFill>
                <a:latin typeface="Calibri" pitchFamily="34" charset="0"/>
                <a:cs typeface="+mn-cs"/>
              </a:rPr>
              <a:t>rami</a:t>
            </a:r>
            <a:r>
              <a:rPr lang="en-US" sz="2000" kern="0" dirty="0">
                <a:solidFill>
                  <a:srgbClr val="C00000"/>
                </a:solidFill>
                <a:latin typeface="Calibri" pitchFamily="34" charset="0"/>
                <a:cs typeface="+mn-cs"/>
              </a:rPr>
              <a:t> </a:t>
            </a:r>
            <a:r>
              <a:rPr lang="en-US" sz="2000" kern="0" dirty="0">
                <a:solidFill>
                  <a:sysClr val="windowText" lastClr="000000"/>
                </a:solidFill>
                <a:latin typeface="Calibri" pitchFamily="34" charset="0"/>
                <a:cs typeface="+mn-cs"/>
              </a:rPr>
              <a:t>are distributed </a:t>
            </a:r>
            <a:r>
              <a:rPr lang="en-US" sz="2000" kern="0" dirty="0" smtClean="0">
                <a:solidFill>
                  <a:sysClr val="windowText" lastClr="000000"/>
                </a:solidFill>
                <a:latin typeface="Calibri" pitchFamily="34" charset="0"/>
                <a:cs typeface="+mn-cs"/>
              </a:rPr>
              <a:t>individually.</a:t>
            </a:r>
          </a:p>
          <a:p>
            <a:pPr marL="800100" lvl="1" indent="-342900" algn="just" eaLnBrk="0" hangingPunct="0">
              <a:spcBef>
                <a:spcPct val="20000"/>
              </a:spcBef>
              <a:buClr>
                <a:schemeClr val="accent4">
                  <a:lumMod val="25000"/>
                </a:schemeClr>
              </a:buClr>
              <a:buSzPct val="90000"/>
              <a:buFont typeface="Wingdings" pitchFamily="2" charset="2"/>
              <a:buChar char="Ø"/>
              <a:defRPr/>
            </a:pPr>
            <a:r>
              <a:rPr lang="en-US" sz="1800" kern="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+mn-cs"/>
              </a:rPr>
              <a:t> </a:t>
            </a:r>
            <a:r>
              <a:rPr lang="en-US" sz="1800" kern="0" dirty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+mn-cs"/>
              </a:rPr>
              <a:t>S</a:t>
            </a:r>
            <a:r>
              <a:rPr lang="en-US" sz="1800" kern="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+mn-cs"/>
              </a:rPr>
              <a:t>upply </a:t>
            </a:r>
            <a:r>
              <a:rPr lang="en-US" sz="1800" kern="0" dirty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+mn-cs"/>
              </a:rPr>
              <a:t>the skin and muscles of the back</a:t>
            </a:r>
          </a:p>
          <a:p>
            <a:pPr marL="342900" indent="-342900" algn="just" eaLnBrk="0" hangingPunct="0">
              <a:spcBef>
                <a:spcPct val="20000"/>
              </a:spcBef>
              <a:buClr>
                <a:schemeClr val="accent4">
                  <a:lumMod val="25000"/>
                </a:schemeClr>
              </a:buClr>
              <a:buSzPct val="90000"/>
              <a:buFont typeface="Wingdings" pitchFamily="2" charset="2"/>
              <a:buChar char="v"/>
              <a:defRPr/>
            </a:pPr>
            <a:r>
              <a:rPr lang="en-US" sz="2000" kern="0" dirty="0">
                <a:solidFill>
                  <a:sysClr val="windowText" lastClr="000000"/>
                </a:solidFill>
                <a:latin typeface="Calibri" pitchFamily="34" charset="0"/>
                <a:cs typeface="+mn-cs"/>
              </a:rPr>
              <a:t> the </a:t>
            </a:r>
            <a:r>
              <a:rPr lang="en-US" sz="2000" b="1" kern="0" dirty="0">
                <a:solidFill>
                  <a:srgbClr val="C00000"/>
                </a:solidFill>
                <a:latin typeface="Calibri" pitchFamily="34" charset="0"/>
                <a:cs typeface="+mn-cs"/>
              </a:rPr>
              <a:t>ventral </a:t>
            </a:r>
            <a:r>
              <a:rPr lang="en-US" sz="2000" b="1" kern="0" dirty="0" err="1">
                <a:solidFill>
                  <a:srgbClr val="C00000"/>
                </a:solidFill>
                <a:latin typeface="Calibri" pitchFamily="34" charset="0"/>
                <a:cs typeface="+mn-cs"/>
              </a:rPr>
              <a:t>rami</a:t>
            </a:r>
            <a:r>
              <a:rPr lang="en-US" sz="2000" kern="0" dirty="0">
                <a:solidFill>
                  <a:srgbClr val="C00000"/>
                </a:solidFill>
                <a:latin typeface="Calibri" pitchFamily="34" charset="0"/>
                <a:cs typeface="+mn-cs"/>
              </a:rPr>
              <a:t> </a:t>
            </a:r>
            <a:r>
              <a:rPr lang="en-US" sz="2000" kern="0" dirty="0">
                <a:solidFill>
                  <a:sysClr val="windowText" lastClr="000000"/>
                </a:solidFill>
                <a:latin typeface="Calibri" pitchFamily="34" charset="0"/>
                <a:cs typeface="+mn-cs"/>
              </a:rPr>
              <a:t>form </a:t>
            </a:r>
            <a:r>
              <a:rPr lang="en-US" sz="2000" b="1" kern="0" dirty="0">
                <a:solidFill>
                  <a:srgbClr val="C00000"/>
                </a:solidFill>
                <a:latin typeface="Calibri" pitchFamily="34" charset="0"/>
                <a:cs typeface="+mn-cs"/>
              </a:rPr>
              <a:t>plexuses</a:t>
            </a:r>
            <a:r>
              <a:rPr lang="en-US" sz="2000" b="1" kern="0" dirty="0">
                <a:solidFill>
                  <a:sysClr val="windowText" lastClr="000000"/>
                </a:solidFill>
                <a:latin typeface="Calibri" pitchFamily="34" charset="0"/>
                <a:cs typeface="+mn-cs"/>
              </a:rPr>
              <a:t> </a:t>
            </a:r>
            <a:r>
              <a:rPr lang="en-US" sz="2000" kern="0" dirty="0">
                <a:solidFill>
                  <a:srgbClr val="3333FF"/>
                </a:solidFill>
                <a:latin typeface="Calibri" pitchFamily="34" charset="0"/>
                <a:cs typeface="+mn-cs"/>
              </a:rPr>
              <a:t>(except in thoracic region where they form the intercostal </a:t>
            </a:r>
            <a:r>
              <a:rPr lang="en-US" sz="2000" kern="0" dirty="0" smtClean="0">
                <a:solidFill>
                  <a:srgbClr val="3333FF"/>
                </a:solidFill>
                <a:latin typeface="Calibri" pitchFamily="34" charset="0"/>
                <a:cs typeface="+mn-cs"/>
              </a:rPr>
              <a:t>nerves)</a:t>
            </a:r>
          </a:p>
          <a:p>
            <a:pPr marL="800100" lvl="1" indent="-342900" algn="just" eaLnBrk="0" hangingPunct="0">
              <a:spcBef>
                <a:spcPct val="20000"/>
              </a:spcBef>
              <a:buClr>
                <a:schemeClr val="accent4">
                  <a:lumMod val="25000"/>
                </a:schemeClr>
              </a:buClr>
              <a:buSzPct val="90000"/>
              <a:buFont typeface="Wingdings" pitchFamily="2" charset="2"/>
              <a:buChar char="Ø"/>
              <a:defRPr/>
            </a:pPr>
            <a:r>
              <a:rPr lang="en-US" sz="1800" kern="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+mn-cs"/>
              </a:rPr>
              <a:t>Supply </a:t>
            </a:r>
            <a:r>
              <a:rPr lang="en-US" sz="1800" kern="0" dirty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+mn-cs"/>
              </a:rPr>
              <a:t>the anterior part of the body</a:t>
            </a:r>
          </a:p>
          <a:p>
            <a:pPr marL="342900" indent="-342900" algn="just" eaLnBrk="0" hangingPunct="0">
              <a:spcBef>
                <a:spcPct val="20000"/>
              </a:spcBef>
              <a:buClr>
                <a:schemeClr val="accent4">
                  <a:lumMod val="25000"/>
                </a:schemeClr>
              </a:buClr>
              <a:buSzPct val="90000"/>
              <a:buFont typeface="Wingdings" pitchFamily="2" charset="2"/>
              <a:buChar char="v"/>
              <a:defRPr/>
            </a:pPr>
            <a:endParaRPr lang="en-US" sz="2000" kern="0" dirty="0">
              <a:solidFill>
                <a:sysClr val="windowText" lastClr="000000"/>
              </a:solidFill>
              <a:latin typeface="Calibri" pitchFamily="34" charset="0"/>
              <a:cs typeface="+mn-cs"/>
            </a:endParaRPr>
          </a:p>
        </p:txBody>
      </p:sp>
      <p:pic>
        <p:nvPicPr>
          <p:cNvPr id="4" name="Picture 5" descr="C:\Users\user\Pictures\asa.png"/>
          <p:cNvPicPr>
            <a:picLocks noChangeAspect="1" noChangeArrowheads="1"/>
          </p:cNvPicPr>
          <p:nvPr/>
        </p:nvPicPr>
        <p:blipFill>
          <a:blip r:embed="rId3" cstate="print"/>
          <a:srcRect l="7407" t="1286" r="14815" b="998"/>
          <a:stretch>
            <a:fillRect/>
          </a:stretch>
        </p:blipFill>
        <p:spPr bwMode="auto">
          <a:xfrm>
            <a:off x="5047898" y="1336675"/>
            <a:ext cx="3553177" cy="4454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DERMATOME</a:t>
            </a:r>
          </a:p>
        </p:txBody>
      </p:sp>
      <p:sp>
        <p:nvSpPr>
          <p:cNvPr id="3" name="Rectangle 5"/>
          <p:cNvSpPr txBox="1">
            <a:spLocks noRot="1" noChangeArrowheads="1"/>
          </p:cNvSpPr>
          <p:nvPr/>
        </p:nvSpPr>
        <p:spPr>
          <a:xfrm>
            <a:off x="125413" y="1349375"/>
            <a:ext cx="4027488" cy="26765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6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 Dermatome is a segment of skin supplied by one spinal nerve.</a:t>
            </a:r>
          </a:p>
          <a:p>
            <a:pPr algn="just" eaLnBrk="1" hangingPunct="1">
              <a:lnSpc>
                <a:spcPct val="90000"/>
              </a:lnSpc>
            </a:pPr>
            <a:endParaRPr lang="en-US" sz="3600" dirty="0" smtClean="0">
              <a:solidFill>
                <a:schemeClr val="accent4">
                  <a:lumMod val="25000"/>
                </a:schemeClr>
              </a:solidFill>
              <a:latin typeface="Calibri" pitchFamily="34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cs typeface="+mn-cs"/>
              </a:rPr>
              <a:t> </a:t>
            </a:r>
            <a:endParaRPr kumimoji="0" lang="en-US" sz="3600" b="0" i="0" u="none" strike="noStrike" kern="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 pitchFamily="34" charset="0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Char char="•"/>
              <a:tabLst/>
              <a:defRPr/>
            </a:pPr>
            <a:endParaRPr kumimoji="0" lang="en-US" sz="3600" b="0" i="0" u="none" strike="noStrike" kern="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 pitchFamily="34" charset="0"/>
              <a:cs typeface="+mn-cs"/>
            </a:endParaRPr>
          </a:p>
        </p:txBody>
      </p:sp>
      <p:pic>
        <p:nvPicPr>
          <p:cNvPr id="4" name="Picture 10" descr="see65576_12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208321" y="1497013"/>
            <a:ext cx="4811712" cy="40493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4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PROTECTION OF CNS</a:t>
            </a:r>
          </a:p>
        </p:txBody>
      </p:sp>
      <p:sp>
        <p:nvSpPr>
          <p:cNvPr id="3" name="Rectangle 8"/>
          <p:cNvSpPr txBox="1">
            <a:spLocks noChangeArrowheads="1"/>
          </p:cNvSpPr>
          <p:nvPr/>
        </p:nvSpPr>
        <p:spPr>
          <a:xfrm>
            <a:off x="647700" y="901700"/>
            <a:ext cx="6985000" cy="27051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Bodoni MT Black" pitchFamily="18" charset="0"/>
                <a:cs typeface="+mn-cs"/>
              </a:rPr>
              <a:t>THE CNS IS PROTECTED BY: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Bodoni MT Black" pitchFamily="18" charset="0"/>
                <a:cs typeface="+mn-cs"/>
              </a:rPr>
              <a:t>Skull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 and the </a:t>
            </a:r>
            <a:r>
              <a:rPr lang="en-US" sz="2000" b="1" kern="0" dirty="0">
                <a:solidFill>
                  <a:srgbClr val="C00000"/>
                </a:solidFill>
                <a:latin typeface="Bodoni MT Black" pitchFamily="18" charset="0"/>
                <a:cs typeface="+mn-cs"/>
              </a:rPr>
              <a:t>vertebral column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(bone)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US" sz="2000" b="1" kern="0" dirty="0">
                <a:solidFill>
                  <a:srgbClr val="C00000"/>
                </a:solidFill>
                <a:latin typeface="Bodoni MT Black" pitchFamily="18" charset="0"/>
                <a:cs typeface="+mn-cs"/>
              </a:rPr>
              <a:t>Meninges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 (membranes): 3 layers</a:t>
            </a:r>
          </a:p>
          <a:p>
            <a:pPr marL="800100" lvl="1" indent="-342900" algn="just" eaLnBrk="0" hangingPunct="0">
              <a:spcBef>
                <a:spcPct val="20000"/>
              </a:spcBef>
              <a:buClr>
                <a:schemeClr val="accent4">
                  <a:lumMod val="25000"/>
                </a:schemeClr>
              </a:buClr>
              <a:buFont typeface="Wingdings" pitchFamily="2" charset="2"/>
              <a:buChar char="ü"/>
              <a:defRPr/>
            </a:pPr>
            <a:r>
              <a:rPr lang="en-US" sz="1800" kern="0" dirty="0" smtClean="0">
                <a:solidFill>
                  <a:srgbClr val="3333FF"/>
                </a:solidFill>
                <a:latin typeface="Calibri" pitchFamily="34" charset="0"/>
              </a:rPr>
              <a:t>dura mater </a:t>
            </a:r>
            <a:r>
              <a:rPr lang="en-US" sz="1800" kern="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(outermost)</a:t>
            </a:r>
          </a:p>
          <a:p>
            <a:pPr marL="800100" lvl="1" indent="-342900" algn="just" eaLnBrk="0" hangingPunct="0">
              <a:spcBef>
                <a:spcPct val="20000"/>
              </a:spcBef>
              <a:buClr>
                <a:schemeClr val="accent4">
                  <a:lumMod val="25000"/>
                </a:schemeClr>
              </a:buClr>
              <a:buFont typeface="Wingdings" pitchFamily="2" charset="2"/>
              <a:buChar char="ü"/>
              <a:defRPr/>
            </a:pPr>
            <a:r>
              <a:rPr lang="en-US" sz="1800" kern="0" dirty="0" err="1" smtClean="0">
                <a:solidFill>
                  <a:srgbClr val="3333FF"/>
                </a:solidFill>
                <a:latin typeface="Calibri" pitchFamily="34" charset="0"/>
              </a:rPr>
              <a:t>arachnoid</a:t>
            </a:r>
            <a:r>
              <a:rPr lang="en-US" sz="1800" kern="0" dirty="0" smtClean="0">
                <a:solidFill>
                  <a:srgbClr val="3333FF"/>
                </a:solidFill>
                <a:latin typeface="Calibri" pitchFamily="34" charset="0"/>
              </a:rPr>
              <a:t> mater </a:t>
            </a:r>
            <a:r>
              <a:rPr lang="en-US" sz="1800" kern="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(middle</a:t>
            </a:r>
          </a:p>
          <a:p>
            <a:pPr marL="800100" lvl="1" indent="-342900" algn="just" eaLnBrk="0" hangingPunct="0">
              <a:spcBef>
                <a:spcPct val="20000"/>
              </a:spcBef>
              <a:buClr>
                <a:schemeClr val="accent4">
                  <a:lumMod val="25000"/>
                </a:schemeClr>
              </a:buClr>
              <a:buFont typeface="Wingdings" pitchFamily="2" charset="2"/>
              <a:buChar char="ü"/>
              <a:defRPr/>
            </a:pPr>
            <a:r>
              <a:rPr lang="en-US" sz="1800" kern="0" dirty="0" err="1" smtClean="0">
                <a:solidFill>
                  <a:srgbClr val="3333FF"/>
                </a:solidFill>
                <a:latin typeface="Calibri" pitchFamily="34" charset="0"/>
              </a:rPr>
              <a:t>pia</a:t>
            </a:r>
            <a:r>
              <a:rPr lang="en-US" sz="1800" kern="0" dirty="0" smtClean="0">
                <a:solidFill>
                  <a:srgbClr val="3333FF"/>
                </a:solidFill>
                <a:latin typeface="Calibri" pitchFamily="34" charset="0"/>
              </a:rPr>
              <a:t> mater </a:t>
            </a:r>
            <a:r>
              <a:rPr lang="en-US" sz="1800" kern="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(innermost)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25000"/>
                </a:schemeClr>
              </a:solidFill>
              <a:uLnTx/>
              <a:uFillTx/>
              <a:latin typeface="Calibri" pitchFamily="34" charset="0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25000"/>
                </a:schemeClr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US" sz="2000" b="1" kern="0" dirty="0">
                <a:solidFill>
                  <a:srgbClr val="C00000"/>
                </a:solidFill>
                <a:latin typeface="Bodoni MT Black" pitchFamily="18" charset="0"/>
                <a:cs typeface="+mn-cs"/>
              </a:rPr>
              <a:t>Cerebrospinal fluid 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5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in the subarachnoid space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25000"/>
                </a:schemeClr>
              </a:solidFill>
              <a:uLnTx/>
              <a:uFillTx/>
              <a:latin typeface="Calibri" pitchFamily="34" charset="0"/>
              <a:cs typeface="+mn-cs"/>
            </a:endParaRPr>
          </a:p>
        </p:txBody>
      </p:sp>
      <p:pic>
        <p:nvPicPr>
          <p:cNvPr id="5" name="Picture 5" descr="File0529"/>
          <p:cNvPicPr>
            <a:picLocks noChangeAspect="1" noChangeArrowheads="1"/>
          </p:cNvPicPr>
          <p:nvPr/>
        </p:nvPicPr>
        <p:blipFill>
          <a:blip r:embed="rId3" cstate="print"/>
          <a:srcRect t="6076" r="6686" b="12021"/>
          <a:stretch>
            <a:fillRect/>
          </a:stretch>
        </p:blipFill>
        <p:spPr bwMode="auto">
          <a:xfrm>
            <a:off x="1066800" y="3444672"/>
            <a:ext cx="7172325" cy="3413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4000" dirty="0" smtClean="0">
                <a:solidFill>
                  <a:srgbClr val="3333FF"/>
                </a:solidFill>
                <a:latin typeface="Bodoni MT Black" pitchFamily="18" charset="0"/>
              </a:rPr>
              <a:t>Describe the Picture..!!</a:t>
            </a:r>
          </a:p>
        </p:txBody>
      </p:sp>
      <p:pic>
        <p:nvPicPr>
          <p:cNvPr id="1026" name="Picture 2" descr="http://freedesignfile.com/upload/2013/02/Cartoon-cars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6406" y="1596683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50800"/>
            <a:ext cx="9144000" cy="736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CEREBRAL FLUID</a:t>
            </a:r>
          </a:p>
        </p:txBody>
      </p:sp>
      <p:pic>
        <p:nvPicPr>
          <p:cNvPr id="3" name="Picture 8" descr="File05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8238" y="674688"/>
            <a:ext cx="6611937" cy="5656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77800" y="920750"/>
            <a:ext cx="2174875" cy="19383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28398" dir="1593903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Arial" charset="0"/>
                <a:cs typeface="Arial" charset="0"/>
              </a:rPr>
              <a:t>CSF is constantly produced by the choroid plexuses inside the ventricles of brain.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5708650" y="3908425"/>
            <a:ext cx="1071563" cy="285750"/>
          </a:xfrm>
          <a:prstGeom prst="roundRect">
            <a:avLst>
              <a:gd name="adj" fmla="val 16667"/>
            </a:avLst>
          </a:prstGeom>
          <a:solidFill>
            <a:schemeClr val="accent1">
              <a:alpha val="39999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467544" y="3743325"/>
            <a:ext cx="3393256" cy="2246769"/>
          </a:xfrm>
          <a:prstGeom prst="rect">
            <a:avLst/>
          </a:prstGeom>
          <a:solidFill>
            <a:srgbClr val="3333FF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Arial" charset="0"/>
                <a:cs typeface="Arial" charset="0"/>
              </a:rPr>
              <a:t>Most of the CSF drains from the ventricles into the subarachoid space around the brain and spinal cord. A little amount flows down in the central canal of the spinal cord.</a:t>
            </a:r>
          </a:p>
        </p:txBody>
      </p:sp>
      <p:sp>
        <p:nvSpPr>
          <p:cNvPr id="7" name="AutoShape 15"/>
          <p:cNvSpPr>
            <a:spLocks noChangeArrowheads="1"/>
          </p:cNvSpPr>
          <p:nvPr/>
        </p:nvSpPr>
        <p:spPr bwMode="auto">
          <a:xfrm>
            <a:off x="5343525" y="4410075"/>
            <a:ext cx="904875" cy="400050"/>
          </a:xfrm>
          <a:prstGeom prst="roundRect">
            <a:avLst>
              <a:gd name="adj" fmla="val 16667"/>
            </a:avLst>
          </a:prstGeom>
          <a:solidFill>
            <a:schemeClr val="accent1">
              <a:alpha val="39999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5219700" y="4932363"/>
            <a:ext cx="3225800" cy="1015663"/>
          </a:xfrm>
          <a:prstGeom prst="rect">
            <a:avLst/>
          </a:prstGeom>
          <a:solidFill>
            <a:srgbClr val="FF9900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>
                <a:latin typeface="Arial" charset="0"/>
                <a:cs typeface="Arial" charset="0"/>
              </a:rPr>
              <a:t>CSF is constantly drained into the </a:t>
            </a:r>
            <a:r>
              <a:rPr lang="en-US" sz="2000" dirty="0" err="1" smtClean="0">
                <a:latin typeface="Arial" charset="0"/>
                <a:cs typeface="Arial" charset="0"/>
              </a:rPr>
              <a:t>dural</a:t>
            </a:r>
            <a:r>
              <a:rPr lang="en-US" sz="2000" dirty="0" smtClean="0">
                <a:latin typeface="Arial" charset="0"/>
                <a:cs typeface="Arial" charset="0"/>
              </a:rPr>
              <a:t> </a:t>
            </a:r>
            <a:r>
              <a:rPr lang="en-US" sz="2000" dirty="0">
                <a:latin typeface="Arial" charset="0"/>
                <a:cs typeface="Arial" charset="0"/>
              </a:rPr>
              <a:t>sinuses through the </a:t>
            </a:r>
            <a:r>
              <a:rPr lang="en-US" sz="2000" dirty="0" err="1">
                <a:latin typeface="Arial" charset="0"/>
                <a:cs typeface="Arial" charset="0"/>
              </a:rPr>
              <a:t>arachnoid</a:t>
            </a:r>
            <a:r>
              <a:rPr lang="en-US" sz="2000" dirty="0">
                <a:latin typeface="Arial" charset="0"/>
                <a:cs typeface="Arial" charset="0"/>
              </a:rPr>
              <a:t> </a:t>
            </a:r>
            <a:r>
              <a:rPr lang="en-US" sz="2000" dirty="0" err="1">
                <a:latin typeface="Arial" charset="0"/>
                <a:cs typeface="Arial" charset="0"/>
              </a:rPr>
              <a:t>villi</a:t>
            </a:r>
            <a:r>
              <a:rPr lang="en-US" sz="2000" dirty="0">
                <a:latin typeface="Arial" charset="0"/>
                <a:cs typeface="Arial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0" y="2476841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4800" b="1" dirty="0">
                <a:solidFill>
                  <a:srgbClr val="3333FF"/>
                </a:solidFill>
                <a:latin typeface="Bodoni MT Black" pitchFamily="18" charset="0"/>
                <a:ea typeface="+mj-ea"/>
                <a:cs typeface="+mj-cs"/>
              </a:rPr>
              <a:t>QUESTION</a:t>
            </a:r>
            <a:r>
              <a:rPr lang="en-US" sz="48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000" dirty="0" smtClean="0">
                <a:solidFill>
                  <a:srgbClr val="3333FF"/>
                </a:solidFill>
                <a:latin typeface="Bodoni MT Black" pitchFamily="18" charset="0"/>
              </a:rPr>
              <a:t>OBJECTIVES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04788" y="1404939"/>
            <a:ext cx="8785225" cy="4995861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400" b="1" i="1" kern="1200" dirty="0">
                <a:solidFill>
                  <a:srgbClr val="C00000"/>
                </a:solidFill>
                <a:effectLst/>
                <a:latin typeface="Adobe Arabic" pitchFamily="18" charset="-78"/>
                <a:cs typeface="Adobe Arabic" pitchFamily="18" charset="-78"/>
              </a:rPr>
              <a:t>At the end of the lecture, students should be able to: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2000" b="1" kern="1200" dirty="0" smtClean="0">
                <a:solidFill>
                  <a:schemeClr val="accent4">
                    <a:lumMod val="25000"/>
                  </a:schemeClr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List </a:t>
            </a:r>
            <a:r>
              <a:rPr lang="en-US" sz="2000" b="1" kern="1200" dirty="0">
                <a:solidFill>
                  <a:schemeClr val="accent4">
                    <a:lumMod val="25000"/>
                  </a:schemeClr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the subdivisions of the nervous system.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2000" b="1" kern="1200" dirty="0">
                <a:solidFill>
                  <a:schemeClr val="accent4">
                    <a:lumMod val="25000"/>
                  </a:schemeClr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Define the terms: grey matter, white matter, nucleus, ganglion, tract and nerve.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2000" b="1" kern="1200" dirty="0">
                <a:solidFill>
                  <a:schemeClr val="accent4">
                    <a:lumMod val="25000"/>
                  </a:schemeClr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Define neurons and </a:t>
            </a:r>
            <a:r>
              <a:rPr lang="en-US" sz="2000" b="1" kern="1200" dirty="0" err="1">
                <a:solidFill>
                  <a:schemeClr val="accent4">
                    <a:lumMod val="25000"/>
                  </a:schemeClr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neuroglia</a:t>
            </a:r>
            <a:r>
              <a:rPr lang="en-US" sz="2000" b="1" kern="1200" dirty="0">
                <a:solidFill>
                  <a:schemeClr val="accent4">
                    <a:lumMod val="25000"/>
                  </a:schemeClr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.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2000" b="1" kern="1200" dirty="0">
                <a:solidFill>
                  <a:schemeClr val="accent4">
                    <a:lumMod val="25000"/>
                  </a:schemeClr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List the major parts of the brain.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2000" b="1" kern="1200" dirty="0">
                <a:solidFill>
                  <a:schemeClr val="accent4">
                    <a:lumMod val="25000"/>
                  </a:schemeClr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Identify the external and internal features of spinal cord.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2000" b="1" kern="1200" dirty="0">
                <a:solidFill>
                  <a:schemeClr val="accent4">
                    <a:lumMod val="25000"/>
                  </a:schemeClr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Enumerate the cranial nerves.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2000" b="1" kern="1200" dirty="0">
                <a:solidFill>
                  <a:schemeClr val="accent4">
                    <a:lumMod val="25000"/>
                  </a:schemeClr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Describe the parts and distribution of the spinal nerve.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2000" b="1" kern="1200" dirty="0">
                <a:solidFill>
                  <a:schemeClr val="accent4">
                    <a:lumMod val="25000"/>
                  </a:schemeClr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Define the term dermatome.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2000" b="1" kern="1200" dirty="0">
                <a:solidFill>
                  <a:schemeClr val="accent4">
                    <a:lumMod val="25000"/>
                  </a:schemeClr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List the structures protecting the central nervous system.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6600"/>
          </a:xfrm>
        </p:spPr>
        <p:txBody>
          <a:bodyPr/>
          <a:lstStyle/>
          <a:p>
            <a:pPr>
              <a:defRPr/>
            </a:pPr>
            <a:r>
              <a:rPr lang="en-US" sz="4000" dirty="0">
                <a:solidFill>
                  <a:srgbClr val="3333FF"/>
                </a:solidFill>
                <a:latin typeface="Bodoni MT Black" pitchFamily="18" charset="0"/>
              </a:rPr>
              <a:t>FUNCTIONS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85725" y="1293813"/>
            <a:ext cx="4486275" cy="4662487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ClrTx/>
              <a:buNone/>
              <a:defRPr/>
            </a:pPr>
            <a:r>
              <a:rPr lang="en-US" sz="2200" b="1" i="1" kern="1200" dirty="0">
                <a:solidFill>
                  <a:schemeClr val="accent4">
                    <a:lumMod val="25000"/>
                  </a:schemeClr>
                </a:solidFill>
                <a:effectLst/>
                <a:latin typeface="Adobe Arabic" pitchFamily="18" charset="-78"/>
                <a:cs typeface="Adobe Arabic" pitchFamily="18" charset="-78"/>
              </a:rPr>
              <a:t>The nervous system has 3 functions:</a:t>
            </a:r>
          </a:p>
          <a:p>
            <a:pPr eaLnBrk="1" hangingPunct="1">
              <a:buClrTx/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rgbClr val="C00000"/>
                </a:solidFill>
                <a:effectLst/>
                <a:latin typeface="Bodoni MT Black" pitchFamily="18" charset="0"/>
              </a:rPr>
              <a:t>Collection of Sensory Input</a:t>
            </a:r>
          </a:p>
          <a:p>
            <a:pPr lvl="2" algn="just" eaLnBrk="1" hangingPunct="1">
              <a:buClrTx/>
              <a:buFont typeface="Wingdings" pitchFamily="2" charset="2"/>
              <a:buChar char="ü"/>
              <a:defRPr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rPr>
              <a:t> Identifies changes occurring inside and outside the body by using sensory receptors. These changes are called stimuli</a:t>
            </a:r>
          </a:p>
          <a:p>
            <a:pPr marL="342900" lvl="1" indent="-342900" eaLnBrk="1" hangingPunct="1"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rgbClr val="C00000"/>
                </a:solidFill>
                <a:effectLst/>
                <a:latin typeface="Bodoni MT Black" pitchFamily="18" charset="0"/>
                <a:ea typeface="+mn-ea"/>
              </a:rPr>
              <a:t>Integration</a:t>
            </a:r>
            <a:endParaRPr lang="en-US" sz="2200" dirty="0">
              <a:solidFill>
                <a:srgbClr val="C00000"/>
              </a:solidFill>
              <a:effectLst/>
              <a:latin typeface="Bodoni MT Black" pitchFamily="18" charset="0"/>
              <a:ea typeface="+mn-ea"/>
            </a:endParaRPr>
          </a:p>
          <a:p>
            <a:pPr marL="1200150" lvl="3" indent="-342900" algn="just" eaLnBrk="1" hangingPunct="1">
              <a:buFont typeface="Wingdings" pitchFamily="2" charset="2"/>
              <a:buChar char="ü"/>
              <a:defRPr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rPr>
              <a:t>Processes, analyses &amp; interprets these changes and makes decisions</a:t>
            </a:r>
            <a:endParaRPr lang="en-US" sz="2200" dirty="0" smtClean="0">
              <a:solidFill>
                <a:srgbClr val="C00000"/>
              </a:solidFill>
              <a:effectLst/>
              <a:latin typeface="Calibri" pitchFamily="34" charset="0"/>
              <a:ea typeface="+mn-ea"/>
            </a:endParaRPr>
          </a:p>
          <a:p>
            <a:pPr marL="342900" lvl="1" indent="-342900" eaLnBrk="1" hangingPunct="1"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rgbClr val="C00000"/>
                </a:solidFill>
                <a:effectLst/>
                <a:latin typeface="Bodoni MT Black" pitchFamily="18" charset="0"/>
                <a:ea typeface="+mn-ea"/>
              </a:rPr>
              <a:t>Motor </a:t>
            </a:r>
            <a:r>
              <a:rPr lang="en-US" sz="2200" dirty="0" smtClean="0">
                <a:solidFill>
                  <a:srgbClr val="C00000"/>
                </a:solidFill>
                <a:effectLst/>
                <a:latin typeface="Bodoni MT Black" pitchFamily="18" charset="0"/>
                <a:ea typeface="+mn-ea"/>
              </a:rPr>
              <a:t>Output</a:t>
            </a:r>
            <a:endParaRPr lang="en-US" sz="2200" dirty="0">
              <a:solidFill>
                <a:srgbClr val="C00000"/>
              </a:solidFill>
              <a:effectLst/>
              <a:latin typeface="Bodoni MT Black" pitchFamily="18" charset="0"/>
              <a:ea typeface="+mn-ea"/>
            </a:endParaRPr>
          </a:p>
          <a:p>
            <a:pPr lvl="2" algn="just" eaLnBrk="1" hangingPunct="1">
              <a:buClrTx/>
              <a:buFont typeface="Wingdings" pitchFamily="2" charset="2"/>
              <a:buChar char="ü"/>
              <a:defRPr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rPr>
              <a:t>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rPr>
              <a:t>It then effects a response by activating muscles or glands (effectors) via motor output</a:t>
            </a:r>
          </a:p>
          <a:p>
            <a:pPr eaLnBrk="1" hangingPunct="1">
              <a:buClrTx/>
              <a:buFont typeface="Wingdings" pitchFamily="2" charset="2"/>
              <a:buChar char="v"/>
              <a:defRPr/>
            </a:pPr>
            <a:endParaRPr lang="en-US" sz="2400" dirty="0" smtClean="0">
              <a:solidFill>
                <a:schemeClr val="bg1">
                  <a:lumMod val="50000"/>
                </a:schemeClr>
              </a:solidFill>
              <a:effectLst/>
              <a:latin typeface="Calibri" pitchFamily="34" charset="0"/>
            </a:endParaRPr>
          </a:p>
        </p:txBody>
      </p:sp>
      <p:pic>
        <p:nvPicPr>
          <p:cNvPr id="1026" name="Picture 2" descr="http://www.austincc.edu/apreview/NursingPics/CNSPics/nervoussystemovervie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191" y="1515320"/>
            <a:ext cx="4375020" cy="3084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6600"/>
          </a:xfrm>
        </p:spPr>
        <p:txBody>
          <a:bodyPr/>
          <a:lstStyle/>
          <a:p>
            <a:pPr>
              <a:defRPr/>
            </a:pPr>
            <a:r>
              <a:rPr lang="en-US" sz="4000" dirty="0">
                <a:solidFill>
                  <a:srgbClr val="3333FF"/>
                </a:solidFill>
                <a:latin typeface="Bodoni MT Black" pitchFamily="18" charset="0"/>
              </a:rPr>
              <a:t>ORGANIZATION</a:t>
            </a:r>
          </a:p>
        </p:txBody>
      </p:sp>
      <p:pic>
        <p:nvPicPr>
          <p:cNvPr id="5" name="Picture 5" descr="File05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4730" y="1182840"/>
            <a:ext cx="3650143" cy="506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77800" y="1412875"/>
            <a:ext cx="5613400" cy="36004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Bodoni MT Black" pitchFamily="18" charset="0"/>
                <a:cs typeface="+mn-cs"/>
              </a:rPr>
              <a:t>STRUCTURAL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Central Nervous System (CNS)</a:t>
            </a:r>
          </a:p>
          <a:p>
            <a:pPr marL="800100" lvl="1" indent="-34290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kern="0" dirty="0">
                <a:solidFill>
                  <a:srgbClr val="FF6600"/>
                </a:solidFill>
                <a:latin typeface="Calibri" pitchFamily="34" charset="0"/>
                <a:cs typeface="+mn-cs"/>
              </a:rPr>
              <a:t>Brain &amp; Spinal Cord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Tx/>
              <a:tabLst/>
              <a:defRPr/>
            </a:pPr>
            <a:endParaRPr kumimoji="0" lang="en-US" sz="280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uLnTx/>
              <a:uFillTx/>
              <a:latin typeface="Calibri" pitchFamily="34" charset="0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en-US" sz="2600" b="1" kern="0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+mn-cs"/>
              </a:rPr>
              <a:t>Peripheral Nervous System (PNS)</a:t>
            </a:r>
          </a:p>
          <a:p>
            <a:pPr marL="800100" lvl="1" indent="-34290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uLnTx/>
                <a:uFillTx/>
                <a:latin typeface="Calibri" pitchFamily="34" charset="0"/>
                <a:cs typeface="+mn-cs"/>
              </a:rPr>
              <a:t>Nerves &amp; Ganglia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6600"/>
          </a:xfrm>
        </p:spPr>
        <p:txBody>
          <a:bodyPr/>
          <a:lstStyle/>
          <a:p>
            <a:pPr>
              <a:defRPr/>
            </a:pPr>
            <a:r>
              <a:rPr lang="en-US" sz="4000" dirty="0">
                <a:solidFill>
                  <a:srgbClr val="3333FF"/>
                </a:solidFill>
                <a:latin typeface="Bodoni MT Black" pitchFamily="18" charset="0"/>
              </a:rPr>
              <a:t>ORGANIZATION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03190" y="1412875"/>
            <a:ext cx="4927600" cy="32480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Tx/>
              <a:buFontTx/>
              <a:buNone/>
              <a:tabLst/>
              <a:defRPr/>
            </a:pPr>
            <a:r>
              <a:rPr lang="en-US" sz="2800" b="1" kern="0" dirty="0">
                <a:solidFill>
                  <a:srgbClr val="C00000"/>
                </a:solidFill>
                <a:latin typeface="Bodoni MT Black" pitchFamily="18" charset="0"/>
                <a:cs typeface="+mn-cs"/>
              </a:rPr>
              <a:t>FUNCTIONAL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uLnTx/>
                <a:uFillTx/>
                <a:latin typeface="Calibri" pitchFamily="34" charset="0"/>
                <a:cs typeface="+mn-cs"/>
              </a:rPr>
              <a:t>Sensory Division (Afferent)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Tx/>
              <a:buFont typeface="Wingdings" pitchFamily="2" charset="2"/>
              <a:buChar char="v"/>
              <a:tabLst/>
              <a:defRPr/>
            </a:pPr>
            <a:r>
              <a:rPr lang="en-US" sz="2800" kern="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+mn-cs"/>
              </a:rPr>
              <a:t>Motor Division (Efferent)</a:t>
            </a:r>
          </a:p>
          <a:p>
            <a:pPr marL="800100" lvl="1" indent="-34290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uLnTx/>
                <a:uFillTx/>
                <a:latin typeface="Calibri" pitchFamily="34" charset="0"/>
                <a:cs typeface="+mn-cs"/>
              </a:rPr>
              <a:t>Autonomic</a:t>
            </a:r>
          </a:p>
          <a:p>
            <a:pPr marL="800100" lvl="1" indent="-34290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800" kern="0" dirty="0" smtClean="0">
                <a:solidFill>
                  <a:srgbClr val="FF6600"/>
                </a:solidFill>
                <a:latin typeface="Calibri" pitchFamily="34" charset="0"/>
                <a:cs typeface="+mn-cs"/>
              </a:rPr>
              <a:t>Somatic</a:t>
            </a:r>
            <a:endParaRPr kumimoji="0" lang="en-US" sz="2800" i="0" u="none" strike="noStrike" kern="0" cap="none" spc="0" normalizeH="0" baseline="0" noProof="0" dirty="0" smtClean="0">
              <a:ln>
                <a:noFill/>
              </a:ln>
              <a:solidFill>
                <a:srgbClr val="FF6600"/>
              </a:solidFill>
              <a:uLnTx/>
              <a:uFillTx/>
              <a:latin typeface="Calibri" pitchFamily="34" charset="0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Tx/>
              <a:tabLst/>
              <a:defRPr/>
            </a:pP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7106" name="Picture 2" descr="http://what-when-how.com/wp-content/uploads/2012/08/tmp69673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1401" y="1082675"/>
            <a:ext cx="3987800" cy="53653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6600"/>
          </a:xfrm>
        </p:spPr>
        <p:txBody>
          <a:bodyPr/>
          <a:lstStyle/>
          <a:p>
            <a:pPr>
              <a:defRPr/>
            </a:pPr>
            <a:r>
              <a:rPr lang="en-US" sz="4000" dirty="0">
                <a:solidFill>
                  <a:srgbClr val="3333FF"/>
                </a:solidFill>
                <a:latin typeface="Bodoni MT Black" pitchFamily="18" charset="0"/>
              </a:rPr>
              <a:t>NERVOUS TISSUE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45915" y="828675"/>
            <a:ext cx="8051800" cy="5429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uLnTx/>
                <a:uFillTx/>
                <a:latin typeface="Bodoni MT Black" pitchFamily="18" charset="0"/>
                <a:cs typeface="+mn-cs"/>
              </a:rPr>
              <a:t>Nervous tissue is</a:t>
            </a:r>
            <a:r>
              <a:rPr kumimoji="0" lang="en-US" sz="2400" b="1" i="0" u="none" strike="noStrike" kern="0" cap="none" spc="0" normalizeH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uLnTx/>
                <a:uFillTx/>
                <a:latin typeface="Bodoni MT Black" pitchFamily="18" charset="0"/>
                <a:cs typeface="+mn-cs"/>
              </a:rPr>
              <a:t> organized as: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uLnTx/>
              <a:uFillTx/>
              <a:latin typeface="Bodoni MT Black" pitchFamily="18" charset="0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Tx/>
              <a:tabLst/>
              <a:defRPr/>
            </a:pP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 t="1021" b="12453"/>
          <a:stretch>
            <a:fillRect/>
          </a:stretch>
        </p:blipFill>
        <p:spPr>
          <a:xfrm>
            <a:off x="1166489" y="2881903"/>
            <a:ext cx="6542411" cy="3404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92372" y="1493838"/>
            <a:ext cx="4176428" cy="12741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defRPr/>
            </a:pPr>
            <a:r>
              <a:rPr lang="en-US" sz="2400" dirty="0">
                <a:solidFill>
                  <a:srgbClr val="C00000"/>
                </a:solidFill>
                <a:latin typeface="Bodoni MT Black" pitchFamily="18" charset="0"/>
              </a:rPr>
              <a:t>Grey matter: </a:t>
            </a:r>
            <a:r>
              <a:rPr lang="en-US" sz="2400" dirty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which contains the cell bodies &amp; the processes of the neurons, the </a:t>
            </a:r>
            <a:r>
              <a:rPr lang="en-US" sz="2400" dirty="0" err="1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neuroglia</a:t>
            </a:r>
            <a:r>
              <a:rPr lang="en-US" sz="2400" dirty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 and the blood vessels.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4725833" y="1493838"/>
            <a:ext cx="4293471" cy="12741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defRPr/>
            </a:pPr>
            <a:r>
              <a:rPr lang="en-US" sz="2400" b="1" dirty="0">
                <a:solidFill>
                  <a:srgbClr val="C00000"/>
                </a:solidFill>
                <a:latin typeface="Bodoni MT Black" pitchFamily="18" charset="0"/>
              </a:rPr>
              <a:t>White matter: </a:t>
            </a:r>
            <a:r>
              <a:rPr lang="en-US" sz="2400" dirty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which contains the processes of the neurons (no cell bodies), the </a:t>
            </a:r>
            <a:r>
              <a:rPr lang="en-US" sz="2400" dirty="0" err="1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neuroglia</a:t>
            </a:r>
            <a:r>
              <a:rPr lang="en-US" sz="2400" dirty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 and the blood </a:t>
            </a:r>
            <a:r>
              <a:rPr lang="en-US" sz="24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</a:rPr>
              <a:t>vessels.</a:t>
            </a:r>
            <a:endParaRPr lang="en-US" sz="2400" dirty="0">
              <a:solidFill>
                <a:schemeClr val="accent4">
                  <a:lumMod val="2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575300" y="2471738"/>
            <a:ext cx="3390900" cy="978729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sz="2400" b="1" dirty="0">
                <a:solidFill>
                  <a:srgbClr val="C00000"/>
                </a:solidFill>
                <a:latin typeface="Bodoni MT Black" pitchFamily="18" charset="0"/>
                <a:cs typeface="Arial" charset="0"/>
              </a:rPr>
              <a:t>Nucleus</a:t>
            </a:r>
          </a:p>
          <a:p>
            <a:pPr algn="ctr">
              <a:lnSpc>
                <a:spcPct val="80000"/>
              </a:lnSpc>
              <a:defRPr/>
            </a:pPr>
            <a:r>
              <a:rPr lang="en-US" sz="24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Arial" charset="0"/>
              </a:rPr>
              <a:t>A </a:t>
            </a:r>
            <a:r>
              <a:rPr lang="en-US" sz="2400" dirty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Arial" charset="0"/>
              </a:rPr>
              <a:t>group of neurons within the </a:t>
            </a:r>
            <a:r>
              <a:rPr lang="en-US" sz="24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Arial" charset="0"/>
              </a:rPr>
              <a:t>CNS</a:t>
            </a:r>
            <a:endParaRPr lang="en-US" sz="2800" dirty="0">
              <a:solidFill>
                <a:schemeClr val="accent4">
                  <a:lumMod val="25000"/>
                </a:scheme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9900" y="2565400"/>
            <a:ext cx="3251200" cy="978729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rgbClr val="C00000"/>
                </a:solidFill>
                <a:latin typeface="Bodoni MT Black" pitchFamily="18" charset="0"/>
                <a:cs typeface="Arial" charset="0"/>
              </a:rPr>
              <a:t>Ganglion </a:t>
            </a:r>
          </a:p>
          <a:p>
            <a:pPr algn="ctr">
              <a:lnSpc>
                <a:spcPct val="80000"/>
              </a:lnSpc>
              <a:defRPr/>
            </a:pPr>
            <a:r>
              <a:rPr lang="en-US" sz="24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Arial" charset="0"/>
              </a:rPr>
              <a:t>A </a:t>
            </a:r>
            <a:r>
              <a:rPr lang="en-US" sz="2400" dirty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Arial" charset="0"/>
              </a:rPr>
              <a:t>group of neurons outside the CNS </a:t>
            </a:r>
            <a:endParaRPr lang="en-US" sz="2800" b="1" dirty="0">
              <a:solidFill>
                <a:schemeClr val="accent4">
                  <a:lumMod val="25000"/>
                </a:scheme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57788" y="5612571"/>
            <a:ext cx="3948112" cy="978729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sz="2400" b="1" dirty="0">
                <a:solidFill>
                  <a:srgbClr val="C00000"/>
                </a:solidFill>
                <a:latin typeface="Bodoni MT Black" pitchFamily="18" charset="0"/>
                <a:cs typeface="Arial" charset="0"/>
              </a:rPr>
              <a:t>Tract </a:t>
            </a:r>
          </a:p>
          <a:p>
            <a:pPr algn="ctr">
              <a:lnSpc>
                <a:spcPct val="80000"/>
              </a:lnSpc>
              <a:defRPr/>
            </a:pP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A 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group of nerve fibers (axons) within the </a:t>
            </a: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CNS</a:t>
            </a:r>
            <a:endParaRPr lang="en-US" sz="2800" b="1" dirty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2888" y="5596505"/>
            <a:ext cx="3338512" cy="978729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sz="2400" b="1" dirty="0">
                <a:solidFill>
                  <a:srgbClr val="C00000"/>
                </a:solidFill>
                <a:latin typeface="Bodoni MT Black" pitchFamily="18" charset="0"/>
                <a:cs typeface="Arial" charset="0"/>
              </a:rPr>
              <a:t>Nerve  </a:t>
            </a:r>
          </a:p>
          <a:p>
            <a:pPr algn="ctr">
              <a:lnSpc>
                <a:spcPct val="80000"/>
              </a:lnSpc>
              <a:defRPr/>
            </a:pPr>
            <a:r>
              <a:rPr lang="en-US" sz="24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Arial" charset="0"/>
              </a:rPr>
              <a:t>A </a:t>
            </a:r>
            <a:r>
              <a:rPr lang="en-US" sz="2400" dirty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Arial" charset="0"/>
              </a:rPr>
              <a:t>group of nerve fibers (axons) outside the </a:t>
            </a:r>
            <a:r>
              <a:rPr lang="en-US" sz="2400" dirty="0" smtClean="0">
                <a:solidFill>
                  <a:schemeClr val="accent4">
                    <a:lumMod val="25000"/>
                  </a:schemeClr>
                </a:solidFill>
                <a:latin typeface="Calibri" pitchFamily="34" charset="0"/>
                <a:cs typeface="Arial" charset="0"/>
              </a:rPr>
              <a:t>CNS</a:t>
            </a:r>
            <a:endParaRPr lang="en-US" sz="2800" b="1" dirty="0">
              <a:solidFill>
                <a:schemeClr val="accent4">
                  <a:lumMod val="25000"/>
                </a:schemeClr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12294" name="Picture 4" descr="http://upload.wikimedia.org/wikipedia/commons/thumb/c/c0/Medulla_spinalis_-_Substantia_grisea_-_English.svg/400px-Medulla_spinalis_-_Substantia_grisea_-_English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2000" y="122238"/>
            <a:ext cx="3097213" cy="22698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295" name="Picture 8" descr="http://www.humanneurophysiology.com/images/fig-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888" y="338138"/>
            <a:ext cx="2447925" cy="21701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296" name="Picture 10" descr="http://www.health.com/health/static/hw/media/medical/hw/hwkb17_032_001.jpg"/>
          <p:cNvPicPr>
            <a:picLocks noChangeAspect="1" noChangeArrowheads="1"/>
          </p:cNvPicPr>
          <p:nvPr/>
        </p:nvPicPr>
        <p:blipFill>
          <a:blip r:embed="rId5" cstate="print"/>
          <a:srcRect l="8217" r="1393" b="6761"/>
          <a:stretch>
            <a:fillRect/>
          </a:stretch>
        </p:blipFill>
        <p:spPr bwMode="auto">
          <a:xfrm>
            <a:off x="917575" y="3625851"/>
            <a:ext cx="2409825" cy="18740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297" name="Picture 14" descr="http://img.tfd.com/MosbyMD/thumb/optic_nerv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4478" y="3657600"/>
            <a:ext cx="2007171" cy="19431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amwork">
  <a:themeElements>
    <a:clrScheme name="Teamwork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Teamwork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Teamwork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mwork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mwork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mwork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Teamwork</Template>
  <TotalTime>4610</TotalTime>
  <Words>1541</Words>
  <Application>Microsoft Office PowerPoint</Application>
  <PresentationFormat>On-screen Show (4:3)</PresentationFormat>
  <Paragraphs>242</Paragraphs>
  <Slides>31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Adobe Arabic</vt:lpstr>
      <vt:lpstr>Arabic Transparent</vt:lpstr>
      <vt:lpstr>Arial</vt:lpstr>
      <vt:lpstr>Bodoni MT Black</vt:lpstr>
      <vt:lpstr>Calibri</vt:lpstr>
      <vt:lpstr>Garamond</vt:lpstr>
      <vt:lpstr>Wingdings</vt:lpstr>
      <vt:lpstr>Teamwork</vt:lpstr>
      <vt:lpstr>PowerPoint Presentation</vt:lpstr>
      <vt:lpstr>Quote of the Day</vt:lpstr>
      <vt:lpstr>Describe the Picture..!!</vt:lpstr>
      <vt:lpstr>OBJECTIVES</vt:lpstr>
      <vt:lpstr>FUNCTIONS</vt:lpstr>
      <vt:lpstr>ORGANIZATION</vt:lpstr>
      <vt:lpstr>ORGANIZATION</vt:lpstr>
      <vt:lpstr>NERVOUS TISSUE</vt:lpstr>
      <vt:lpstr>PowerPoint Presentation</vt:lpstr>
      <vt:lpstr>NEURONS</vt:lpstr>
      <vt:lpstr>NEURONS</vt:lpstr>
      <vt:lpstr>NEURONS</vt:lpstr>
      <vt:lpstr>NEUROGLIA</vt:lpstr>
      <vt:lpstr>NEUROGLIA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NERVOUS SYSTEM I</dc:title>
  <dc:creator>Prof. Saeed Makarem</dc:creator>
  <cp:lastModifiedBy>aboo alde</cp:lastModifiedBy>
  <cp:revision>109</cp:revision>
  <dcterms:created xsi:type="dcterms:W3CDTF">2005-03-12T06:42:31Z</dcterms:created>
  <dcterms:modified xsi:type="dcterms:W3CDTF">2015-09-01T12:01:05Z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ervous System">
    <vt:lpwstr>Prof. Saeed Makarem</vt:lpwstr>
  </property>
</Properties>
</file>