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sldIdLst>
    <p:sldId id="256" r:id="rId2"/>
    <p:sldId id="408" r:id="rId3"/>
    <p:sldId id="344" r:id="rId4"/>
    <p:sldId id="412" r:id="rId5"/>
    <p:sldId id="411" r:id="rId6"/>
    <p:sldId id="350" r:id="rId7"/>
    <p:sldId id="388" r:id="rId8"/>
    <p:sldId id="389" r:id="rId9"/>
    <p:sldId id="390" r:id="rId10"/>
    <p:sldId id="391" r:id="rId11"/>
    <p:sldId id="392" r:id="rId12"/>
    <p:sldId id="394" r:id="rId13"/>
    <p:sldId id="393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6" r:id="rId25"/>
    <p:sldId id="386" r:id="rId26"/>
    <p:sldId id="387" r:id="rId27"/>
    <p:sldId id="41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13A4F"/>
    <a:srgbClr val="9999FF"/>
    <a:srgbClr val="000000"/>
    <a:srgbClr val="0000FF"/>
    <a:srgbClr val="FF6600"/>
    <a:srgbClr val="3333FF"/>
    <a:srgbClr val="3366FF"/>
    <a:srgbClr val="F40CCD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068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221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98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331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61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886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309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789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40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912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28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6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561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407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614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673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747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589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0742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76942-4C9F-4D7B-9E7B-4D97D5337C3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96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C54B1F-D0D3-4E79-A17E-344B1B6C28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393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58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62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9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04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91019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Cardiovascular System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9177" y="1566164"/>
            <a:ext cx="4956752" cy="4903723"/>
            <a:chOff x="2247612" y="1649294"/>
            <a:chExt cx="4956752" cy="4903723"/>
          </a:xfrm>
        </p:grpSpPr>
        <p:pic>
          <p:nvPicPr>
            <p:cNvPr id="1028" name="Picture 4" descr="http://previewcf.turbosquid.com/Preview/2010/12/02__19_06_00/Cardiovascular_F.jpg9d645fb3-666f-47ca-9080-cba01fad19afLarg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612" y="1649294"/>
              <a:ext cx="4845916" cy="4845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694218" y="5999019"/>
              <a:ext cx="1510146" cy="553998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0" y="5631873"/>
            <a:ext cx="361603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Khaleel Alyahya, PhD, MEd</a:t>
            </a:r>
          </a:p>
          <a:p>
            <a:pPr>
              <a:defRPr/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King Saud University</a:t>
            </a:r>
          </a:p>
          <a:p>
            <a:pPr>
              <a:defRPr/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School of Medicine</a:t>
            </a:r>
          </a:p>
          <a:p>
            <a:pPr>
              <a:defRPr/>
            </a:pP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@</a:t>
            </a:r>
            <a:r>
              <a:rPr lang="en-US" sz="1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khaleelya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968380" cy="475932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b="1" dirty="0" smtClean="0">
                <a:ln w="11430"/>
                <a:solidFill>
                  <a:srgbClr val="C00000"/>
                </a:solidFill>
                <a:effectLst/>
                <a:latin typeface="Bodoni MT Black" pitchFamily="18" charset="0"/>
              </a:rPr>
              <a:t>ATRIA: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Bodoni MT Black" pitchFamily="18" charset="0"/>
              </a:rPr>
              <a:t> 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are two (Right &amp; Left).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Superior in position. 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are the receiving chambers.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have thin walls.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 upper part of each atrium is the Auricle. 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 Right Atrium receives the venous blood coming to the heart.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Left Atrium receives arterial blood coming from the lungs.</a:t>
            </a:r>
            <a:endParaRPr lang="ar-SA" sz="2000" dirty="0" smtClean="0">
              <a:solidFill>
                <a:schemeClr val="accent4">
                  <a:lumMod val="25000"/>
                </a:schemeClr>
              </a:solidFill>
              <a:effectLst/>
              <a:latin typeface="Bodoni MT Black" pitchFamily="18" charset="0"/>
            </a:endParaRPr>
          </a:p>
          <a:p>
            <a:pPr algn="just" eaLnBrk="1" hangingPunct="1">
              <a:buClrTx/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effectLst/>
              <a:latin typeface="Bodoni MT Black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CHAMBERS OF THE HEART</a:t>
            </a:r>
          </a:p>
        </p:txBody>
      </p:sp>
      <p:pic>
        <p:nvPicPr>
          <p:cNvPr id="7" name="Picture 2" descr="http://www.mayoclinic.com/images/image_popup/mcdc7_the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105" y="1501594"/>
            <a:ext cx="38100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702175" cy="3743325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</a:pPr>
            <a:r>
              <a:rPr lang="en-US" sz="2000" b="1" dirty="0">
                <a:ln w="11430"/>
                <a:solidFill>
                  <a:srgbClr val="C00000"/>
                </a:solidFill>
                <a:effectLst/>
                <a:latin typeface="Bodoni MT Black" pitchFamily="18" charset="0"/>
              </a:rPr>
              <a:t> VENTRICLES: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 inferior chambers. 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are two (right &amp; left).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have thick walls. 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are the discharging chambers (actual pumps).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Their contraction propels blood out of the heart into the circulation.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CHAMBERS OF THE HEART</a:t>
            </a:r>
          </a:p>
        </p:txBody>
      </p:sp>
      <p:pic>
        <p:nvPicPr>
          <p:cNvPr id="6" name="Picture 2" descr="http://www.mayoclinic.com/images/image_popup/mcdc7_the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105" y="1501594"/>
            <a:ext cx="38100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6525" y="1599207"/>
            <a:ext cx="4960131" cy="2467828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</a:pPr>
            <a:r>
              <a:rPr lang="en-US" sz="2000" b="1" dirty="0">
                <a:ln w="11430"/>
                <a:solidFill>
                  <a:srgbClr val="C00000"/>
                </a:solidFill>
                <a:effectLst/>
                <a:latin typeface="Bodoni MT Black" pitchFamily="18" charset="0"/>
              </a:rPr>
              <a:t> The heart has </a:t>
            </a:r>
            <a:r>
              <a:rPr lang="en-US" sz="2000" b="1" dirty="0" smtClean="0">
                <a:ln w="11430"/>
                <a:solidFill>
                  <a:srgbClr val="C00000"/>
                </a:solidFill>
                <a:effectLst/>
                <a:latin typeface="Bodoni MT Black" pitchFamily="18" charset="0"/>
              </a:rPr>
              <a:t>FOUR VALVES:</a:t>
            </a:r>
            <a:endParaRPr lang="en-US" sz="2000" b="1" dirty="0">
              <a:ln w="11430"/>
              <a:solidFill>
                <a:srgbClr val="C00000"/>
              </a:solidFill>
              <a:effectLst/>
              <a:latin typeface="Bodoni MT Black" pitchFamily="18" charset="0"/>
            </a:endParaRP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Two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Atrio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-Ventricular valves.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One Aortic Semilunar valve.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One Pulmonary Semilunar valve.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</a:pPr>
            <a:endParaRPr lang="en-US" sz="2000" b="1" dirty="0">
              <a:ln w="11430"/>
              <a:solidFill>
                <a:srgbClr val="C00000"/>
              </a:solidFill>
              <a:effectLst/>
              <a:latin typeface="Bodoni MT Black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34818" name="Picture 2" descr="http://www.mainlinehealth.org/stw/images/125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557" y="1484025"/>
            <a:ext cx="3741917" cy="374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6"/>
            <a:ext cx="4929620" cy="3118182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</a:pPr>
            <a:r>
              <a:rPr lang="en-US" sz="2000" b="1" dirty="0">
                <a:ln w="11430"/>
                <a:solidFill>
                  <a:srgbClr val="C00000"/>
                </a:solidFill>
                <a:effectLst/>
                <a:latin typeface="Bodoni MT Black" pitchFamily="18" charset="0"/>
              </a:rPr>
              <a:t> Atrioventricular Valves: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Valves between atria &amp; ventricles.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allow the blood to flow in one direction from the atria to the ventricles.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Right AVV (Tricuspid).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Left AVV (Bicuspid).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6" name="Picture 2" descr="http://www.mainlinehealth.org/stw/images/125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557" y="1484025"/>
            <a:ext cx="3741917" cy="374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943475" cy="3602470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</a:pPr>
            <a:r>
              <a:rPr lang="en-US" sz="2000" b="1" dirty="0" smtClean="0">
                <a:ln w="11430"/>
                <a:solidFill>
                  <a:srgbClr val="C00000"/>
                </a:solidFill>
                <a:effectLst/>
                <a:latin typeface="Bodoni MT Black" pitchFamily="18" charset="0"/>
              </a:rPr>
              <a:t>Semilunar </a:t>
            </a:r>
            <a:r>
              <a:rPr lang="en-US" sz="2000" b="1" dirty="0">
                <a:ln w="11430"/>
                <a:solidFill>
                  <a:srgbClr val="C00000"/>
                </a:solidFill>
                <a:effectLst/>
                <a:latin typeface="Bodoni MT Black" pitchFamily="18" charset="0"/>
              </a:rPr>
              <a:t>Valves (Aortic &amp; Pulmonary):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Between the right and left ventricles and the great arteries leaving the heart.</a:t>
            </a:r>
            <a:endParaRPr lang="ar-SA" sz="2000" dirty="0">
              <a:solidFill>
                <a:schemeClr val="accent4">
                  <a:lumMod val="25000"/>
                </a:schemeClr>
              </a:solidFill>
              <a:effectLst/>
              <a:latin typeface="Bodoni MT Black" pitchFamily="18" charset="0"/>
            </a:endParaRPr>
          </a:p>
          <a:p>
            <a:pPr lvl="2">
              <a:buClr>
                <a:srgbClr val="008080"/>
              </a:buClr>
            </a:pPr>
            <a:r>
              <a:rPr lang="en-US" sz="1800" b="1" dirty="0">
                <a:solidFill>
                  <a:srgbClr val="008080"/>
                </a:solidFill>
                <a:effectLst/>
                <a:latin typeface="Bodoni MT Black" pitchFamily="18" charset="0"/>
              </a:rPr>
              <a:t>Aortic Semilunar Valve</a:t>
            </a:r>
          </a:p>
          <a:p>
            <a:pPr lvl="2">
              <a:buClr>
                <a:srgbClr val="008080"/>
              </a:buClr>
            </a:pPr>
            <a:r>
              <a:rPr lang="en-US" sz="1800" b="1" dirty="0">
                <a:solidFill>
                  <a:srgbClr val="008080"/>
                </a:solidFill>
                <a:effectLst/>
                <a:latin typeface="Bodoni MT Black" pitchFamily="18" charset="0"/>
              </a:rPr>
              <a:t>Pulmonary Semilunar Valve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allow the flow of blood from the ventricles to these arteries.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7" name="Picture 2" descr="http://www.mainlinehealth.org/stw/images/125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557" y="1484025"/>
            <a:ext cx="3741917" cy="374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016" y="1232760"/>
            <a:ext cx="4681144" cy="5257748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</a:pPr>
            <a:r>
              <a:rPr lang="en-US" sz="2000" b="1" dirty="0">
                <a:ln w="11430"/>
                <a:solidFill>
                  <a:srgbClr val="C00000"/>
                </a:solidFill>
                <a:effectLst/>
                <a:latin typeface="Bodoni MT Black" pitchFamily="18" charset="0"/>
              </a:rPr>
              <a:t> Arteries: 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Thick walls.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Do not have valves.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 smallest arteries are arterioles.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</a:pPr>
            <a:r>
              <a:rPr lang="en-US" sz="2000" b="1" dirty="0">
                <a:ln w="11430"/>
                <a:solidFill>
                  <a:srgbClr val="C00000"/>
                </a:solidFill>
                <a:effectLst/>
                <a:latin typeface="Bodoni MT Black" pitchFamily="18" charset="0"/>
              </a:rPr>
              <a:t> Veins: 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Thin walls.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Many of them possess valves.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 smallest veins are venules.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</a:pPr>
            <a:r>
              <a:rPr lang="en-US" sz="2000" b="1" dirty="0">
                <a:ln w="11430"/>
                <a:solidFill>
                  <a:srgbClr val="C00000"/>
                </a:solidFill>
                <a:effectLst/>
                <a:latin typeface="Bodoni MT Black" pitchFamily="18" charset="0"/>
              </a:rPr>
              <a:t> Capillaries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Connect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 arterioles and venules.</a:t>
            </a:r>
          </a:p>
          <a:p>
            <a:pPr lvl="1" indent="-342900" algn="just" eaLnBrk="1" fontAlgn="auto" hangingPunct="1">
              <a:spcAft>
                <a:spcPts val="0"/>
              </a:spcAft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Help 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to enable the exchange of water, oxygen and other nutrients between blood and the tissues.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BLOOD VESSELS</a:t>
            </a:r>
          </a:p>
        </p:txBody>
      </p:sp>
      <p:pic>
        <p:nvPicPr>
          <p:cNvPr id="28676" name="Picture 4" descr="http://dev.cdli.ca/bio2201-04/unit03/section02/lesson02/blood%20ves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870" y="1673091"/>
            <a:ext cx="4272197" cy="279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" y="1163250"/>
            <a:ext cx="5527965" cy="5098990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en-US" sz="2000" b="1" dirty="0">
                <a:ln w="11430"/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</a:rPr>
              <a:t>They transport blood from the heart and distribute it to the various tissues of the body through their branches.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en-US" sz="2000" b="1" dirty="0">
                <a:ln w="11430"/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</a:rPr>
              <a:t>Carry oxygenated blood away from the heart. </a:t>
            </a:r>
          </a:p>
          <a:p>
            <a:pPr lvl="1" indent="-342900" algn="just" eaLnBrk="1" fontAlgn="auto" hangingPunct="1"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1800" dirty="0">
                <a:solidFill>
                  <a:srgbClr val="C00000"/>
                </a:solidFill>
                <a:effectLst/>
                <a:latin typeface="Bodoni MT Black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effectLst/>
                <a:latin typeface="Bodoni MT Black" pitchFamily="18" charset="0"/>
              </a:rPr>
              <a:t>Two Exceptions</a:t>
            </a:r>
            <a:r>
              <a:rPr lang="en-US" sz="1800" dirty="0">
                <a:solidFill>
                  <a:srgbClr val="C00000"/>
                </a:solidFill>
                <a:effectLst/>
                <a:latin typeface="Bodoni MT Black" pitchFamily="18" charset="0"/>
              </a:rPr>
              <a:t>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/>
                <a:latin typeface="Bodoni MT Black" pitchFamily="18" charset="0"/>
              </a:rPr>
              <a:t>The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effectLst/>
                <a:latin typeface="Bodoni MT Black" pitchFamily="18" charset="0"/>
              </a:rPr>
              <a:t> pulmonary arteries.</a:t>
            </a:r>
          </a:p>
          <a:p>
            <a:pPr marL="1371600" lvl="3" indent="0">
              <a:buNone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Carries deoxygenated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 blood 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from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the heart to the lungs.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effectLst/>
                <a:latin typeface="Bodoni MT Black" pitchFamily="18" charset="0"/>
              </a:rPr>
              <a:t>T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/>
                <a:latin typeface="Bodoni MT Black" pitchFamily="18" charset="0"/>
              </a:rPr>
              <a:t>he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effectLst/>
                <a:latin typeface="Bodoni MT Black" pitchFamily="18" charset="0"/>
              </a:rPr>
              <a:t> umbilical arteries.</a:t>
            </a:r>
          </a:p>
          <a:p>
            <a:pPr marL="1371600" lvl="3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S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upplies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 deoxygenated blood from the fetus to the placenta in the umbilical cord.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ARTERIES</a:t>
            </a:r>
          </a:p>
        </p:txBody>
      </p:sp>
      <p:pic>
        <p:nvPicPr>
          <p:cNvPr id="8" name="Picture 6" descr="File0655"/>
          <p:cNvPicPr>
            <a:picLocks noChangeAspect="1" noChangeArrowheads="1"/>
          </p:cNvPicPr>
          <p:nvPr/>
        </p:nvPicPr>
        <p:blipFill>
          <a:blip r:embed="rId3" cstate="print"/>
          <a:srcRect l="4159" t="4851" r="9891"/>
          <a:stretch>
            <a:fillRect/>
          </a:stretch>
        </p:blipFill>
        <p:spPr bwMode="auto">
          <a:xfrm>
            <a:off x="5411448" y="1181100"/>
            <a:ext cx="3580151" cy="523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199" y="1692275"/>
            <a:ext cx="8441331" cy="1270301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It is the connection of two structures.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It is the joining of terminal branches of  the arteries. 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Courier New" pitchFamily="49" charset="0"/>
              <a:buChar char="o"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Bodoni MT Black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ANASTOMOSIS</a:t>
            </a:r>
          </a:p>
        </p:txBody>
      </p:sp>
      <p:pic>
        <p:nvPicPr>
          <p:cNvPr id="3074" name="Picture 2" descr="http://upload.wikimedia.org/wikipedia/commons/6/62/Gray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186" y="2962576"/>
            <a:ext cx="2832545" cy="34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" y="1286171"/>
            <a:ext cx="5347855" cy="4757299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ClrTx/>
              <a:buFont typeface="Courier New" pitchFamily="49" charset="0"/>
              <a:buChar char="o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</a:rPr>
              <a:t>It is the artery that is the only supply of oxygenated blood to a portion of tissue.</a:t>
            </a:r>
          </a:p>
          <a:p>
            <a:pPr marL="342900" lvl="1" indent="-342900" algn="just">
              <a:buFont typeface="Courier New" pitchFamily="49" charset="0"/>
              <a:buChar char="o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  <a:ea typeface="+mn-ea"/>
              </a:rPr>
              <a:t>Arteries which do not anastomose with their neighbors are called end arteries. </a:t>
            </a:r>
          </a:p>
          <a:p>
            <a:pPr marL="342900" lvl="1" indent="-342900" algn="just">
              <a:buFont typeface="Courier New" pitchFamily="49" charset="0"/>
              <a:buChar char="o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  <a:ea typeface="+mn-ea"/>
              </a:rPr>
              <a:t>Examples:</a:t>
            </a:r>
          </a:p>
          <a:p>
            <a:pPr lvl="2" algn="just">
              <a:buClr>
                <a:srgbClr val="313A4F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effectLst/>
                <a:latin typeface="Bodoni MT Black" pitchFamily="18" charset="0"/>
              </a:rPr>
              <a:t> Splenic artery.</a:t>
            </a:r>
          </a:p>
          <a:p>
            <a:pPr lvl="2" algn="just">
              <a:buClr>
                <a:srgbClr val="313A4F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effectLst/>
                <a:latin typeface="Bodoni MT Black" pitchFamily="18" charset="0"/>
              </a:rPr>
              <a:t> Renal artery.</a:t>
            </a:r>
          </a:p>
          <a:p>
            <a:pPr lvl="1" algn="just"/>
            <a:endParaRPr lang="en-US" sz="2200" dirty="0">
              <a:solidFill>
                <a:schemeClr val="accent3">
                  <a:lumMod val="50000"/>
                </a:schemeClr>
              </a:solidFill>
              <a:effectLst/>
              <a:latin typeface="Bodoni MT Black" pitchFamily="18" charset="0"/>
            </a:endParaRPr>
          </a:p>
          <a:p>
            <a:pPr lvl="1" algn="just"/>
            <a:endParaRPr lang="en-US" sz="2200" dirty="0">
              <a:solidFill>
                <a:schemeClr val="accent3">
                  <a:lumMod val="50000"/>
                </a:schemeClr>
              </a:solidFill>
              <a:effectLst/>
              <a:latin typeface="Bodoni MT Black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END ARTERIES</a:t>
            </a:r>
          </a:p>
        </p:txBody>
      </p:sp>
      <p:pic>
        <p:nvPicPr>
          <p:cNvPr id="4098" name="Picture 2" descr="http://upload.wikimedia.org/wikipedia/commons/thumb/3/3b/Gray533.png/640px-Gray5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7635" y="1452431"/>
            <a:ext cx="2921186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1149" y="845808"/>
            <a:ext cx="5861724" cy="5445811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13A4F"/>
              </a:buClr>
              <a:buFont typeface="Courier New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</a:rPr>
              <a:t>They transport blood back to the heart.</a:t>
            </a:r>
          </a:p>
          <a:p>
            <a:pPr>
              <a:buClr>
                <a:srgbClr val="313A4F"/>
              </a:buClr>
              <a:buFont typeface="Courier New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</a:rPr>
              <a:t>The smaller veins (Tributries) unite to form larger veins which commonly join with one another to form Venous Plexuses.</a:t>
            </a:r>
          </a:p>
          <a:p>
            <a:pPr>
              <a:buClr>
                <a:srgbClr val="313A4F"/>
              </a:buClr>
              <a:buFont typeface="Courier New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Bodoni MT Black" pitchFamily="18" charset="0"/>
              </a:rPr>
              <a:t>Carry deoxygenated blood toward the heart.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2200" dirty="0">
                <a:solidFill>
                  <a:srgbClr val="C00000"/>
                </a:solidFill>
                <a:effectLst/>
                <a:latin typeface="Bodoni MT Black" pitchFamily="18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effectLst/>
                <a:latin typeface="Bodoni MT Black" pitchFamily="18" charset="0"/>
              </a:rPr>
              <a:t>Two Exceptions</a:t>
            </a:r>
            <a:r>
              <a:rPr lang="en-US" sz="1800" dirty="0">
                <a:solidFill>
                  <a:srgbClr val="C00000"/>
                </a:solidFill>
                <a:effectLst/>
                <a:latin typeface="Bodoni MT Black" pitchFamily="18" charset="0"/>
              </a:rPr>
              <a:t>:</a:t>
            </a:r>
          </a:p>
          <a:p>
            <a:pPr lvl="2" algn="just">
              <a:buClr>
                <a:srgbClr val="313A4F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Bodoni MT Black" pitchFamily="18" charset="0"/>
              </a:rPr>
              <a:t> the pulmonary veins.</a:t>
            </a:r>
          </a:p>
          <a:p>
            <a:pPr marL="1371600" lvl="3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receive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oxygenated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 blood from the lungs and drain into the left atrium of the heart.</a:t>
            </a:r>
          </a:p>
          <a:p>
            <a:pPr lvl="2" algn="just">
              <a:buClr>
                <a:srgbClr val="313A4F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effectLst/>
                <a:latin typeface="Bodoni MT Black" pitchFamily="18" charset="0"/>
              </a:rPr>
              <a:t> the umbilical veins.</a:t>
            </a:r>
          </a:p>
          <a:p>
            <a:pPr marL="1371600" lvl="3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carry oxygenated blood from the placenta to the growing fetus.</a:t>
            </a:r>
          </a:p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VEINS</a:t>
            </a:r>
          </a:p>
        </p:txBody>
      </p:sp>
      <p:pic>
        <p:nvPicPr>
          <p:cNvPr id="5" name="Content Placeholder 6" descr="File0670"/>
          <p:cNvPicPr>
            <a:picLocks noChangeAspect="1" noChangeArrowheads="1"/>
          </p:cNvPicPr>
          <p:nvPr/>
        </p:nvPicPr>
        <p:blipFill>
          <a:blip r:embed="rId3" cstate="print"/>
          <a:srcRect l="2481" t="2328" r="4158" b="1199"/>
          <a:stretch>
            <a:fillRect/>
          </a:stretch>
        </p:blipFill>
        <p:spPr>
          <a:xfrm>
            <a:off x="5572726" y="1132486"/>
            <a:ext cx="3276600" cy="515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67" y="2293034"/>
            <a:ext cx="9007133" cy="219051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kern="1200" dirty="0" smtClean="0">
                <a:solidFill>
                  <a:srgbClr val="9999FF"/>
                </a:solidFill>
                <a:latin typeface="Bodoni MT Black" pitchFamily="18" charset="0"/>
              </a:rPr>
              <a:t>Tweet of the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199" y="1113114"/>
            <a:ext cx="5022273" cy="4539542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Tx/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Two veins  that accompany medium sized deep arteries</a:t>
            </a:r>
          </a:p>
          <a:p>
            <a:pPr algn="just" eaLnBrk="1" hangingPunct="1">
              <a:buClrTx/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Vena comitans is Latin for accompanying vein.</a:t>
            </a:r>
          </a:p>
          <a:p>
            <a:pPr algn="just" eaLnBrk="1" hangingPunct="1">
              <a:buClrTx/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are found in close to arteries so that the pulsations of the artery aid venous return.</a:t>
            </a:r>
          </a:p>
          <a:p>
            <a:pPr algn="just" eaLnBrk="1" hangingPunct="1">
              <a:buClrTx/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Venae comitantes are usually found with smaller arteries, especially those in the limbs. </a:t>
            </a:r>
          </a:p>
          <a:p>
            <a:pPr marL="914400" lvl="1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</a:rPr>
              <a:t>Larger arteries do not have venae comitantes. They usually have a single, similarly sized vein.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DEEP VEINS (VENAE COMITANTES)</a:t>
            </a:r>
          </a:p>
        </p:txBody>
      </p:sp>
      <p:pic>
        <p:nvPicPr>
          <p:cNvPr id="6146" name="Picture 2" descr="http://www.anatomic.us/wp-content/uploads/2013/01/cardioar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1684" y="1247998"/>
            <a:ext cx="3608459" cy="42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365" y="1288347"/>
            <a:ext cx="4980544" cy="386907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Microscopic vessels in the form of a network.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connect the Arterioles to the Venules.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help to enable the exchange of water, oxygen and many. other nutrients between blood and the tissues.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CAPILLARIES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56909" y="1618939"/>
            <a:ext cx="4057111" cy="2957648"/>
            <a:chOff x="4677097" y="1618938"/>
            <a:chExt cx="4436923" cy="3207895"/>
          </a:xfrm>
        </p:grpSpPr>
        <p:pic>
          <p:nvPicPr>
            <p:cNvPr id="16386" name="Picture 2" descr="http://images.wisegeek.com/capillaries-draw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7097" y="1618938"/>
              <a:ext cx="4436923" cy="320789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7874758" y="4326340"/>
              <a:ext cx="1239262" cy="50049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692275"/>
            <a:ext cx="4495800" cy="34258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Clr>
                <a:schemeClr val="accent4">
                  <a:lumMod val="10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Direct connections between the arteries and veins without the intervention of capillaries.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4">
                  <a:lumMod val="10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Found in tips of the fingers and toes.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ARTERIOVENOUS ANASTOMOSIS</a:t>
            </a:r>
          </a:p>
        </p:txBody>
      </p:sp>
      <p:pic>
        <p:nvPicPr>
          <p:cNvPr id="6" name="Picture 2" descr="C:\Documents and Settings\User\My Documents\My Pictures\Pictu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1241268"/>
            <a:ext cx="435927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178495"/>
            <a:ext cx="5286842" cy="5137106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P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ortal </a:t>
            </a: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V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enous </a:t>
            </a: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S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ystem</a:t>
            </a: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 occurs when 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a capillary </a:t>
            </a:r>
            <a:r>
              <a:rPr lang="en-US" sz="22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bed pools into another capillary bed through veins, without first going through the heart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Veins leaving the gastrointestinal tract do not go direct to the heart.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They pass to the Portal Vein. 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This vein enters the liver and breaks up again into veins of diminishing size which ultimately join capillary like vessels (Sinusoids).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PORTAL CIRCULATION SYSTEM</a:t>
            </a:r>
          </a:p>
        </p:txBody>
      </p:sp>
      <p:pic>
        <p:nvPicPr>
          <p:cNvPr id="5" name="Picture 6" descr="Untitled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3042" y="1143399"/>
            <a:ext cx="3712309" cy="521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63107"/>
            <a:ext cx="8890000" cy="5063607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 cardiovascular system is a transporting system.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It is composed of the heart and blood vessels.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 heart is cone shaped, covered by pericardium and composed of four chambers.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 blood vessels are the arteries, veins and capillaries.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Arteries transport the blood from the heart.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 terminal branches of the arteries can anastomose with each other freely or be anatomic or functional end arteries.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Veins transport blood back to the heart.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Capillaries connect the arteries to the veins.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 portal system is composed of two sets of capillaries.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The veins from the GIT go first to the liver through the portal vein.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Bodoni MT Black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Review Question # 1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9105900" cy="3646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C00000"/>
                </a:solidFill>
                <a:latin typeface="Bodoni MT Black" pitchFamily="18" charset="0"/>
              </a:rPr>
              <a:t> Which one of the following is NOT true?</a:t>
            </a:r>
          </a:p>
          <a:p>
            <a:pPr algn="just">
              <a:defRPr/>
            </a:pPr>
            <a:endParaRPr lang="en-US" sz="2200" b="1" dirty="0" smtClean="0">
              <a:solidFill>
                <a:srgbClr val="006600"/>
              </a:solidFill>
              <a:latin typeface="Bodoni MT Black" pitchFamily="18" charset="0"/>
            </a:endParaRP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 Right atria receive blood from the body.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 The valve between right atrium and right ventricle called “Bicuspid”.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 Left ventricle discharging blood to the body.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 Right ventricle receives blood from right atrium.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rPr>
              <a:t> Valves allow blood to move one way only.</a:t>
            </a:r>
          </a:p>
          <a:p>
            <a:pPr lvl="2" algn="just"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Bodoni MT Black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Bodoni MT Black" pitchFamily="18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Bodoni MT Black" pitchFamily="18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Bodoni MT Black" pitchFamily="18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Bodoni MT Black" pitchFamily="18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Bodoni MT Black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Review Question # 2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8864600" cy="4065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algn="just">
              <a:buFont typeface="Wingdings" pitchFamily="2" charset="2"/>
              <a:buChar char="v"/>
              <a:defRPr sz="2200">
                <a:solidFill>
                  <a:srgbClr val="C00000"/>
                </a:solidFill>
                <a:latin typeface="Bodoni MT Black" pitchFamily="18" charset="0"/>
              </a:defRPr>
            </a:lvl1pPr>
            <a:lvl2pPr marL="914400" lvl="1" indent="-457200" algn="just">
              <a:buFont typeface="+mj-lt"/>
              <a:buAutoNum type="arabicPeriod"/>
              <a:defRPr sz="220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defRPr>
            </a:lvl2pPr>
            <a:lvl3pPr lvl="2" algn="just">
              <a:defRPr sz="2400">
                <a:solidFill>
                  <a:schemeClr val="accent4">
                    <a:lumMod val="25000"/>
                  </a:schemeClr>
                </a:solidFill>
                <a:latin typeface="Bodoni MT Black" pitchFamily="18" charset="0"/>
              </a:defRPr>
            </a:lvl3pPr>
          </a:lstStyle>
          <a:p>
            <a:r>
              <a:rPr lang="en-US" dirty="0"/>
              <a:t> Which statement of the following is TRUE?</a:t>
            </a:r>
          </a:p>
          <a:p>
            <a:endParaRPr lang="en-US" dirty="0"/>
          </a:p>
          <a:p>
            <a:pPr lvl="1"/>
            <a:r>
              <a:rPr lang="en-US" dirty="0"/>
              <a:t>Arteries transport blood from the heart to the body.</a:t>
            </a:r>
          </a:p>
          <a:p>
            <a:pPr lvl="1"/>
            <a:r>
              <a:rPr lang="en-US" dirty="0"/>
              <a:t>Arteriovanous anastomosis found in tips of the fingers and toes.</a:t>
            </a:r>
          </a:p>
          <a:p>
            <a:pPr lvl="1"/>
            <a:r>
              <a:rPr lang="en-US" dirty="0"/>
              <a:t> Capillaries connect the Arterioles to the Venules.</a:t>
            </a:r>
          </a:p>
          <a:p>
            <a:pPr lvl="1"/>
            <a:r>
              <a:rPr lang="en-US" dirty="0"/>
              <a:t> Anastomosis is the joining of terminal branches of  the arteries.</a:t>
            </a:r>
          </a:p>
          <a:p>
            <a:pPr lvl="1"/>
            <a:r>
              <a:rPr lang="en-US" dirty="0"/>
              <a:t>Veins leaving the gastrointestinal tract do not go direct to the heart.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57200" y="23645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kern="1200" dirty="0" smtClean="0">
                <a:solidFill>
                  <a:srgbClr val="9999FF"/>
                </a:solidFill>
                <a:latin typeface="Bodoni MT Black" pitchFamily="18" charset="0"/>
              </a:rPr>
              <a:t>QUESTIONS !</a:t>
            </a:r>
            <a:endParaRPr lang="en-US" sz="5400" kern="1200" dirty="0">
              <a:solidFill>
                <a:srgbClr val="9999FF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4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9900" y="208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kern="1200" dirty="0">
                <a:solidFill>
                  <a:srgbClr val="9999FF"/>
                </a:solidFill>
                <a:latin typeface="Bodoni MT Black" pitchFamily="18" charset="0"/>
              </a:rPr>
              <a:t>OBJECTIVES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4788" y="1163639"/>
            <a:ext cx="8785225" cy="5148261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200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Identify the components of the cardiovascular system.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Describe the Heart  in regard to (position, chambers and valves).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Describe  the Blood vessels (Arteries, Veins and Capillaries).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Describe the Portal System.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Describe  the Functional and Anatomical end arteries.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Describe the Arteriovenous Anastomosis. </a:t>
            </a:r>
            <a:endParaRPr lang="ar-SA" sz="1800" dirty="0" smtClean="0">
              <a:solidFill>
                <a:schemeClr val="accent4">
                  <a:lumMod val="25000"/>
                </a:schemeClr>
              </a:solidFill>
              <a:effectLst/>
              <a:latin typeface="Bodoni MT Black" pitchFamily="18" charset="0"/>
            </a:endParaRPr>
          </a:p>
          <a:p>
            <a:pPr lvl="1"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kern="1200" dirty="0" smtClean="0">
                <a:solidFill>
                  <a:srgbClr val="9999FF"/>
                </a:solidFill>
                <a:latin typeface="Bodoni MT Black" pitchFamily="18" charset="0"/>
              </a:rPr>
              <a:t>RESOURCES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4788" y="1252538"/>
            <a:ext cx="8785225" cy="47799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Human Anatomy &amp; Physiology</a:t>
            </a:r>
          </a:p>
          <a:p>
            <a:pPr lvl="2"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b="1" i="1" dirty="0" smtClean="0">
                <a:solidFill>
                  <a:srgbClr val="008080"/>
                </a:solidFill>
                <a:effectLst/>
                <a:latin typeface="Adobe Arabic" pitchFamily="18" charset="-78"/>
                <a:cs typeface="Adobe Arabic" pitchFamily="18" charset="-78"/>
              </a:rPr>
              <a:t>Elaine </a:t>
            </a:r>
            <a:r>
              <a:rPr lang="en-US" sz="2800" b="1" i="1" dirty="0" err="1" smtClean="0">
                <a:solidFill>
                  <a:srgbClr val="008080"/>
                </a:solidFill>
                <a:effectLst/>
                <a:latin typeface="Adobe Arabic" pitchFamily="18" charset="-78"/>
                <a:cs typeface="Adobe Arabic" pitchFamily="18" charset="-78"/>
              </a:rPr>
              <a:t>Marieb</a:t>
            </a:r>
            <a:endParaRPr lang="en-US" sz="2800" b="1" i="1" dirty="0" smtClean="0">
              <a:solidFill>
                <a:srgbClr val="00808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Introduction to Human Body</a:t>
            </a:r>
          </a:p>
          <a:p>
            <a:pPr lvl="2"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b="1" i="1" dirty="0" smtClean="0">
                <a:solidFill>
                  <a:srgbClr val="008080"/>
                </a:solidFill>
                <a:effectLst/>
                <a:latin typeface="Adobe Arabic" pitchFamily="18" charset="-78"/>
                <a:cs typeface="Adobe Arabic" pitchFamily="18" charset="-78"/>
              </a:rPr>
              <a:t>Gerard </a:t>
            </a:r>
            <a:r>
              <a:rPr lang="en-US" sz="2800" b="1" i="1" dirty="0" err="1" smtClean="0">
                <a:solidFill>
                  <a:srgbClr val="008080"/>
                </a:solidFill>
                <a:effectLst/>
                <a:latin typeface="Adobe Arabic" pitchFamily="18" charset="-78"/>
                <a:cs typeface="Adobe Arabic" pitchFamily="18" charset="-78"/>
              </a:rPr>
              <a:t>Tortora</a:t>
            </a:r>
            <a:endParaRPr lang="en-US" sz="2800" b="1" i="1" dirty="0" smtClean="0">
              <a:solidFill>
                <a:srgbClr val="00808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dobe Arabic" pitchFamily="18" charset="-78"/>
                <a:cs typeface="Adobe Arabic" pitchFamily="18" charset="-78"/>
              </a:rPr>
              <a:t>Google </a:t>
            </a:r>
          </a:p>
          <a:p>
            <a:pPr lvl="2"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kern="1200" dirty="0" smtClean="0">
                <a:solidFill>
                  <a:srgbClr val="9999FF"/>
                </a:solidFill>
                <a:latin typeface="Bodoni MT Black" pitchFamily="18" charset="0"/>
              </a:rPr>
              <a:t>Describe the Picture..!!</a:t>
            </a:r>
          </a:p>
        </p:txBody>
      </p:sp>
      <p:pic>
        <p:nvPicPr>
          <p:cNvPr id="1026" name="Picture 2" descr="http://freedesignfile.com/upload/2013/02/Cartoon-car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406" y="1596683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961" y="1425781"/>
            <a:ext cx="6534803" cy="12668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Bodoni MT Black" pitchFamily="18" charset="0"/>
              </a:rPr>
              <a:t>Pump: 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HEART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Bodoni MT Black" pitchFamily="18" charset="0"/>
              </a:rPr>
              <a:t>Network of Tubes: 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</a:rPr>
              <a:t>BLOOD VESSELS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Bodoni MT Black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CONTENT</a:t>
            </a:r>
          </a:p>
        </p:txBody>
      </p:sp>
      <p:pic>
        <p:nvPicPr>
          <p:cNvPr id="2054" name="Picture 6" descr="https://encrypted-tbn0.gstatic.com/images?q=tbn:ANd9GcTA8FUDvVaVLaQo2Vh32kyRU5h6uh8_9GwFlCUPhZNancWnxFJO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6390" y="2643764"/>
            <a:ext cx="2942467" cy="39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125" y="1412875"/>
            <a:ext cx="4575175" cy="43148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rgbClr val="313A4F"/>
                </a:solidFill>
                <a:effectLst/>
                <a:latin typeface="Bodoni MT Black" pitchFamily="18" charset="0"/>
              </a:rPr>
              <a:t>It is a transportation system which uses the blood as the transport vehicle.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endParaRPr lang="en-US" sz="2200" dirty="0" smtClean="0">
              <a:solidFill>
                <a:srgbClr val="313A4F"/>
              </a:solidFill>
              <a:effectLst/>
              <a:latin typeface="Bodoni MT Black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rgbClr val="313A4F"/>
                </a:solidFill>
                <a:effectLst/>
                <a:latin typeface="Bodoni MT Black" pitchFamily="18" charset="0"/>
              </a:rPr>
              <a:t>It carries oxygen, nutrients, cell wastes, hormones and many other substances vital for body homeostasis.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endParaRPr lang="en-US" sz="2200" dirty="0" smtClean="0">
              <a:solidFill>
                <a:srgbClr val="313A4F"/>
              </a:solidFill>
              <a:effectLst/>
              <a:latin typeface="Bodoni MT Black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srgbClr val="313A4F"/>
                </a:solidFill>
                <a:effectLst/>
                <a:latin typeface="Bodoni MT Black" pitchFamily="18" charset="0"/>
              </a:rPr>
              <a:t>It provides forces to move the blood around the body by the beating Heart.</a:t>
            </a:r>
            <a:endParaRPr lang="ar-SA" sz="2200" dirty="0" smtClean="0">
              <a:solidFill>
                <a:srgbClr val="313A4F"/>
              </a:solidFill>
              <a:effectLst/>
              <a:latin typeface="Bodoni MT Black" pitchFamily="18" charset="0"/>
            </a:endParaRPr>
          </a:p>
          <a:p>
            <a:pPr algn="just" eaLnBrk="1" hangingPunct="1">
              <a:buClrTx/>
              <a:buFont typeface="Courier New" pitchFamily="49" charset="0"/>
              <a:buChar char="o"/>
              <a:defRPr/>
            </a:pPr>
            <a:endParaRPr lang="en-US" sz="2200" dirty="0" smtClean="0">
              <a:solidFill>
                <a:srgbClr val="313A4F"/>
              </a:solidFill>
              <a:effectLst/>
              <a:latin typeface="Bodoni MT Black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FUNCTIONS</a:t>
            </a:r>
          </a:p>
        </p:txBody>
      </p:sp>
      <p:pic>
        <p:nvPicPr>
          <p:cNvPr id="6" name="Picture 2" descr="http://www.urgomedical.com/content/download/819/3547/version/1/file/venous-system-big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956" y="1454043"/>
            <a:ext cx="4263083" cy="449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147360"/>
            <a:ext cx="5505606" cy="45307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>
                <a:solidFill>
                  <a:srgbClr val="313A4F"/>
                </a:solidFill>
                <a:effectLst/>
                <a:latin typeface="Bodoni MT Black" pitchFamily="18" charset="0"/>
              </a:rPr>
              <a:t>It is a hollow, cone shaped muscular pump that keeps circulation going on.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>
                <a:solidFill>
                  <a:srgbClr val="313A4F"/>
                </a:solidFill>
                <a:effectLst/>
                <a:latin typeface="Bodoni MT Black" pitchFamily="18" charset="0"/>
              </a:rPr>
              <a:t>It is the size of hand’s fist of the same person.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200" dirty="0">
                <a:solidFill>
                  <a:srgbClr val="313A4F"/>
                </a:solidFill>
                <a:effectLst/>
                <a:latin typeface="Bodoni MT Black" pitchFamily="18" charset="0"/>
              </a:rPr>
              <a:t>It has: 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8080"/>
                </a:solidFill>
                <a:effectLst/>
                <a:latin typeface="Bodoni MT Black" pitchFamily="18" charset="0"/>
                <a:ea typeface="Arial Unicode MS" pitchFamily="34" charset="-128"/>
                <a:cs typeface="Arial Unicode MS" pitchFamily="34" charset="-128"/>
              </a:rPr>
              <a:t>Apex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8080"/>
                </a:solidFill>
                <a:effectLst/>
                <a:latin typeface="Bodoni MT Black" pitchFamily="18" charset="0"/>
                <a:ea typeface="Arial Unicode MS" pitchFamily="34" charset="-128"/>
                <a:cs typeface="Arial Unicode MS" pitchFamily="34" charset="-128"/>
              </a:rPr>
              <a:t>Base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8080"/>
                </a:solidFill>
                <a:effectLst/>
                <a:latin typeface="Bodoni MT Black" pitchFamily="18" charset="0"/>
                <a:ea typeface="Arial Unicode MS" pitchFamily="34" charset="-128"/>
                <a:cs typeface="Arial Unicode MS" pitchFamily="34" charset="-128"/>
              </a:rPr>
              <a:t>Surfaces: </a:t>
            </a: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  <a:ea typeface="Arial Unicode MS" pitchFamily="34" charset="-128"/>
                <a:cs typeface="Arial Unicode MS" pitchFamily="34" charset="-128"/>
              </a:rPr>
              <a:t>Diaphragmatic &amp; Sternocostal 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8080"/>
                </a:solidFill>
                <a:effectLst/>
                <a:latin typeface="Bodoni MT Black" pitchFamily="18" charset="0"/>
                <a:ea typeface="Arial Unicode MS" pitchFamily="34" charset="-128"/>
                <a:cs typeface="Arial Unicode MS" pitchFamily="34" charset="-128"/>
              </a:rPr>
              <a:t>Borders: </a:t>
            </a: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effectLst/>
                <a:latin typeface="Bodoni MT Black" pitchFamily="18" charset="0"/>
                <a:ea typeface="Arial Unicode MS" pitchFamily="34" charset="-128"/>
                <a:cs typeface="Arial Unicode MS" pitchFamily="34" charset="-128"/>
              </a:rPr>
              <a:t>Right, Left, Inferior. 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50000"/>
                </a:schemeClr>
              </a:solidFill>
              <a:effectLst/>
              <a:latin typeface="Bodoni MT Black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THE HEART</a:t>
            </a:r>
          </a:p>
        </p:txBody>
      </p:sp>
      <p:pic>
        <p:nvPicPr>
          <p:cNvPr id="1026" name="Picture 2" descr="http://classconnection.s3.amazonaws.com/122/flashcards/1423122/png/surfaces13344039446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880058"/>
            <a:ext cx="4451333" cy="2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173035"/>
            <a:ext cx="5012748" cy="5352456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cs typeface="Arabic Transparent" pitchFamily="2" charset="-78"/>
              </a:rPr>
              <a:t>It is located in the  thoracic cavity in a place known as the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Bodoni MT Black" pitchFamily="18" charset="0"/>
                <a:cs typeface="Arabic Transparent" pitchFamily="2" charset="-78"/>
              </a:rPr>
              <a:t>Middle Mediastinum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cs typeface="Arabic Transparent" pitchFamily="2" charset="-78"/>
              </a:rPr>
              <a:t>between the two pleural sacs.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Enclosed by a double sac of serous membrane 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Pericardium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).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cs typeface="Arabic Transparent" pitchFamily="2" charset="-78"/>
              </a:rPr>
              <a:t>2/3 of the heart lies to the left of median plane. </a:t>
            </a:r>
          </a:p>
          <a:p>
            <a:pPr algn="just" eaLnBrk="1" fontAlgn="auto" hangingPunct="1"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The 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outer wall of the heart is made up of three layers: </a:t>
            </a:r>
            <a:endParaRPr lang="en-US" sz="2000" dirty="0" smtClean="0">
              <a:solidFill>
                <a:schemeClr val="accent4">
                  <a:lumMod val="25000"/>
                </a:schemeClr>
              </a:solidFill>
              <a:effectLst/>
              <a:latin typeface="Bodoni MT Black" pitchFamily="18" charset="0"/>
              <a:ea typeface="Arial Unicode MS" pitchFamily="34" charset="-128"/>
              <a:cs typeface="Arabic Transparent" pitchFamily="2" charset="-78"/>
            </a:endParaRPr>
          </a:p>
          <a:p>
            <a:pPr marL="685800" lvl="1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8080"/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Epicardium.</a:t>
            </a:r>
          </a:p>
          <a:p>
            <a:pPr marL="685800" lvl="1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8080"/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Myocardium (muscle </a:t>
            </a:r>
            <a:r>
              <a:rPr lang="en-US" sz="2000" dirty="0">
                <a:solidFill>
                  <a:srgbClr val="008080"/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of the heart</a:t>
            </a:r>
            <a:r>
              <a:rPr lang="en-US" sz="2000" dirty="0" smtClean="0">
                <a:solidFill>
                  <a:srgbClr val="008080"/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). </a:t>
            </a:r>
          </a:p>
          <a:p>
            <a:pPr marL="685800" lvl="1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8080"/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Endocardium</a:t>
            </a:r>
            <a:r>
              <a:rPr lang="en-US" sz="2000" dirty="0">
                <a:solidFill>
                  <a:srgbClr val="008080"/>
                </a:solidFill>
                <a:effectLst/>
                <a:latin typeface="Bodoni MT Black" pitchFamily="18" charset="0"/>
                <a:ea typeface="Arial Unicode MS" pitchFamily="34" charset="-128"/>
                <a:cs typeface="Arabic Transparent" pitchFamily="2" charset="-78"/>
              </a:rPr>
              <a:t>.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accent4">
                  <a:lumMod val="25000"/>
                </a:schemeClr>
              </a:solidFill>
              <a:effectLst/>
              <a:latin typeface="Bodoni MT Black" pitchFamily="18" charset="0"/>
              <a:ea typeface="Arial Unicode MS" pitchFamily="34" charset="-128"/>
              <a:cs typeface="Arabic Transparent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LOCATION OF THE HEART</a:t>
            </a:r>
          </a:p>
        </p:txBody>
      </p:sp>
      <p:pic>
        <p:nvPicPr>
          <p:cNvPr id="40962" name="Picture 2" descr="http://www.anatomy.yalemedicine.org/graphics/unrestricted/grays/jpg/chapter3/F66124-003-f054%20-%20pericar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7851" y="1202414"/>
            <a:ext cx="3633967" cy="3015981"/>
          </a:xfrm>
          <a:prstGeom prst="rect">
            <a:avLst/>
          </a:prstGeom>
          <a:noFill/>
        </p:spPr>
      </p:pic>
      <p:sp>
        <p:nvSpPr>
          <p:cNvPr id="40964" name="AutoShape 4" descr="data:image/jpeg;base64,/9j/4AAQSkZJRgABAQAAAQABAAD/2wCEAAkGBxQPEBQUEBQWFhQWFBQVFBUUFBQQFhUVFRUWFhQUFBQYHCggGBolHRUUITEiJSkrLi4uFx8zODMsNygtLisBCgoKDg0OGxAQGy8kHyQ3LC8sLCwsLCwsLDQwLCw0LCwsLCwsLCwsLCwsNCwsLCwsLCwsLCwsLDQsLCwsLCwsK//AABEIAMABBgMBIgACEQEDEQH/xAAcAAABBQEBAQAAAAAAAAAAAAAAAQQFBgcDAgj/xABJEAACAQIDBAcDCAYHCAMAAAABAgMAEQQSIQUxQVEGEyIyYXGBB5GhFCNCUnJzsdE0YpKywfAVM0OCk7PhJCU1VKKjwtJjg9P/xAAaAQEAAgMBAAAAAAAAAAAAAAAAAwQBAgUG/8QALhEAAgIBAwIEBQMFAAAAAAAAAAECEQMEEiExQQUTUXEiMmGx4YGRoRUjUsHw/9oADAMBAAIRAxEAPwDcaK5zTLGpZ2CqN7MQoHmTupI51ZiqspZbZgCCVuLi44XFAdaKSigFpKKz/pL0znyzNgOqtBIY26xWkZmUlSbBhlXMrLx3cK1lJRVslw4Z5ZbYI0BjYE1i+0unGOmwT4uOYwHrgqRxpEyqhFxmMiMWbmbgeArQugXS1dqYcsQEnjss8QPdJvlZb65GsbeII4Vk0MH+wbQgPehnew+7kKH4Co8smkmi94fhhKco5Fyq+9MtcXTrFS4UzCRVMcGHzZY1OeZ4hJIWzX7PaXQW461ZPZj0sk2rhpHnRVeOTqyyXCP2VYEKSSpswuLn42GP9FpS2zcYl7lZlPjlMagemlq0L2Bn/YsSOIxRPoYYrfgfdSEm5UZ1OnhDTxklzbRp9JRRUxywooooBaKKKAKKSloAopKWgCiiigCiikoBaKSloBG3VTdlT4mHDwyFiTLFGlpuvmySqsjF5NC6ljlW24ZeJIq5UtAVqTas69tkvZ8UoVY5gQsTlVdlDfOXUBgLa/R30m0duzRX6tRJ827AiGUAnJiHjtrrcxRrbm3iBVmrjE5ZiR3R2R4m+p8hu9/hQFW2ztGe0mjFo0xFljSeMS/7LnRgUa9ixyixvcaEHSnk+2Zw5VUHfZbmOQgD5TDGh0NjeOR23/RvuvVjooCF2FtGaV3WZQAI42VlR4wSZJ0cdonhEjeAkHgSVNUUBHdIsI0+Emjj77xsi6gasLXuaicVsvEdbKUZ8kjR3ZZI4pLCJ1upC2GVyptbXfraxs1FAVtMDimlPWFhGZAbLO18gfE6gixF1fD6C1stuFzL7Ew7RYeNJL5lWzEsZLkHvZjqb7/WntFAFZJ0/wBiHZ+JOJjB+TYh/nQP7KVt5P6rnX7V+YrW6h+l+Jw8WBxDYwAw9WwdeL5tFRf1iSAPEitJwUlTLGl1EsGRTj+3qYxFipNmYpcRhyDzH0JY2sSp87DxBHhUfj+kAkxeNkiQok5vkaxPaRc97ad4MfWn2y9nyPgUZ9So31XMYgV72qjufyM9bHBBzWddej/Jy2TjjAZQu6VQD6Xt+Jq+exbba4fGTYeQgLiArRk6DrUvdL82VtPseNZtNpuryZNL8vT3HhU0eHZT1WNZMTxfqj64oqj+yjpU2PwpjmbNPBlVmO+SNr9XIf1tGU+K341eKtJ2eYlFxdMKKKKyai0UlFALRSUUAUtJRQBS0lFALRSUtAFFJRQC0UleZZAoJPD48gPGgOeIYmyLvO8j6K8T58B7+BrqigAAaACwHgN1c8PGRct3m1PhyUeA/M8a60AtFJRQC0UlFALRRSUAtZf7TtozyJOsTlYoXSJlQlTI7xiUliNSoBAy7tCTfS2oVkm1pet+Vjfmxj/9DPGPgoqfTxuZrLoV32X9J5sA8kfUyzpKFCoraI63swzGwBzENbXRdDam/TfpBisbjHw2JKhIWzhE7isF71/p2uRr42y3qbxePTZmHuAOsYWXwHGqTs75TtHEfMopa+jMqnKTroTuO42152qeccULcuhtj8yUls6mqYFVGz1IFsyjTkfpD0IIrLtsDtHzrRdrT9RAsO4RoE3k3KixJJ1JO+5rNNrSamuDNpzSR7TQqUcMpz7kTK1cmp3hsK0t8o3b/h+YppkPavwNqmSZRy5oqVWXn2P44w7Rj17MgaFh4OMy+udF95r6Er5k6CSKuLiZ2CBZ8OSzEKotMrMSToNFNfQ+E6S4OY2hxeHkPJJ4nPuDVNj6HH16Xm8ehKUtJRUhRFooooAopKWgCikpaAKg+m20pMJgJ5oSBIiqVJAYAl1G479CanKrHtM/4Vivsp/mJWH0N8auaTMwj9pW0L9qVLeEKV62f7Sce0rxSyoGFmS0SAPGeOvEHSqcRcW403xbsUEif1kBzDxT6an019Kr4Mr3fEdrxDRQjDdjVNGu7J6U4yeQxiYZ5IZDh/m4lBxEYL9U5ynRkuRbdkbfoKvGzc2IhSWPES5XUMAUgBFx3WHV6MNxHAg1iOx8YzqrRHK5yzQMb2EiG6HxXMCpHEFhWt9Edpq7dgZYsSrYqFTb5uTNbGQG30lkObxMj/Vq5NU+DhE58ik/5iT9iD/864LgpHb9IkyqdOxBqwuCf6vcN3nflT/EOdFXvNx+qvFvPgPEjheuqKFAA0AFhWgI+HPHOqNKzq0UjdpYxYo0QFiij653+FSVMJv0uL7if9/D0+oBaKSloAopKWgCiiigPLNYEncBc1kWyG6yMyHc7STf4jM9v+o1pHS6cx4DFMveGHly/ayED42rM8VJ1OEsPqgelqtaZdWaTM+6UY9sTOVXXcAOA3Ak+FzWjdBsMuDiJuAyoSL/AEnbQnz1Jqu9DNgh0llmGsui8Csd7qRyJNm9FqcxsM8MBjClwWBzoM1wL27I7QOvl41T1k5Sna6I7fh2OGxpum/t3IjpJtDOx1qkbRmuTUztOUi4NweRBB9x1qr418xA+sfgN9UsGNzmdzX544NPUR70fxxRpHtoQuUcyCdf58KcwbGklzSWIVje98q+hO+n3RjZgnkRdLZgLXtc/lVp6X3gZk4JoLbrV38enguGeInmm25XyUuTYYUa2Pn2q5pAtrMoIr1icex3UzjmY68L20115edSfCuhpcn1Ns9jm23kSTDSMzCMK8RYlmVSSGS51yg5bcsxG4AVpNZx7HOjUuGikxGJUo0wVY42FmWNbnMwOqliRoeCjnYaRXPy1vdEseglLRRUZkSloooApKWigCqz7SY8+y8Sv1lQe+RBVmqt+0W/9GYi2+0dvPrUrWXRm+P50fP4B3HvDTztXJ3yNmG47/41I46G6B+PE1Gya6H+TXOxyvk9bP44UTvQg9fDPhP7XDZsVhObQsbzw+OtmHjerj0XxzWZY9WB+WYYDjNGtsThx95GTYc2c8KzDB7UbBzQYuPv4eQZx9eJ+y6nnvI9avmBktM3yXfmXE4S50v31jJ5EFoz4Ma6UZXD2PK6nH5eSjY9lzLNGsynMJVV1I+oRdAPIH3k86eVWOiOPUs0aX6qVRjMNfQ9XMbzRWJveOUm40yiZF4VZ6yQjCX9Li+4n/fw9P6YTfpcX3E/7+Hp/QCUUtFAFFJS0AlLSUUBXPaJJl2bN4mJP25o1/jVJGDGIORu4qhnvuOmkfrvPh5ird7T1J2a4UXJmwoA5n5TFb42qM2bhcgVN53sfrMRqfy5C3KrGKVQZirkR2zgBm86cTPrXkYMxuwJ4nwrlNZarZFydPTzSVDXaESyKVkUMDwYBh8aq0fQ6H5T1huUC9mIk2DE6kneV3aedT209pRQC80ipfUA3LEc1RQWI8bWquzdNoxKqxRO1yO07LELX3hQGJ38ctbYV8VEeqk3G+xoew8AgZVVEAHAKtt3KmfSDZMLMc0Sa8QoU+9bGmvQ7az4qfISsYyuQVUlrgXtctb4Uy6T7bkgkZRlcDfmDX9CGAHuq9sluqjm7lRBY3outnMB1sexIbrfhZrXHxrZ9ibbwzqkcdojYBYyoQX4KhHZJ8Ab1iuA6XI7ZXidSSFGV1lzXIG4hLanmatOIiKHtaX0s2gPhc9lvIE1Blq0mySEbVo1yiqZsTpO8ahJ1ZwO61x1luTBrZ7c75jpcE6m3YTFJMgeNgyniOfEEbwRyOtQNUDtSUUVgBS0lFAFLRRQBVb9oxtszEHwj/zUqx1W/aOP914n7Kf5qVrL5WSYlc4+6MSxGJATJxN/cdaisRHpcfzzFd8TDfzrzC99D6/nXMjwj2PlbfhGMFixDaq4Kt5HQ1N9EsayIEJ7eFkyX5xk9k+W731EwIBMoPE299PtnFYdqRCQ2ixSiJzyY9gH0JQ1fwy+L3ODr8Vw3ej+/wCTUNn4vqCWTdAWx0QG9sLKcu0YABcnKzCYAb2aIcK0tWBAINwRcEagg7iKyDZeIfD2L6Pg57yX0BhJ6rEg816tmceKKeFaP0V7ELQf8vK8AHKMWeAekTxD0qVKuDkDub9Li+4n/fw9P6YTfpcX3E/7+Hp9WQLRSUUAtFFFAJRRRQFd6ZNdETx6w+ORlUA+sl/7tQuCkJe9O+kmKzSuBu7CekfbJHm0gH/1muWFjyKDxrdPiiWEe7PW0EDjXQ7rioGbASA6Avytvqez5t2/8t9dATqQBa9iPE1G3yTJUYl0x2YyYxsoJEoVxvJzFV6xfABr25AgcKf9GdiZohI6KfngmWRT2iSQPEWGvpVy6V4UPMCtjYWBOozAnMD6MPfUd8pVsuS6sjC9wxXsDS6j6V9NOdc/X+ZCti4fdepd0s/NW18tfY7HBDCyrLHYNG2WVBuuh1ZfMWPrVe6cYyzvbW5uPIi9TuGxAJkOIDlmDbgbZvom9R64WNpozMM4BDCxy903CkMPAedT6TxSWLE1mTbXT29yDUeFzlK8apd/wN9k7NhwQgec5rTRviCLEKCrW9Fawq6LjesEgjcPY9bGgIYEcbkag6jWm8jxzxyRlAxklFrga3UC3lVS2j0cnwbk4cmwv3M0pQcQVvdlHhu8a5uDWea35j5bLccW3hfyT+JYRu6xFgveBtZRzUqeyTv4cK77D6WvBOAwW7C4KmyyhSARIh7p1FnBNr7rXFVOPbbBAHTOAuRWWzKLm5K2Nwb33gVEY3aTGQShQCrABdNLtc3sbC+gtfhc108E3u2mmq06cHKSqu9f91PpvB4lZkV03MOOhBGhUjgQQQRwINdqpHQHa1/mmPe3X4SKv/ki384nJ1arvVpqnRxgooorACiiigCq17ST/urE2+qn+YlWWq17R/8AheJv9VP81KxLoyTF88fdGFpIG/j+dNZlym4roy21H8j86GOYVy0e2fKobO3aU+Ir30vw94c696NlcW3gHQketj6U1n0BHqKl8YeuiXk0ZRvUWvVmPEb9GcrPHfJx/wAk1+pbdmY9cdMGbdi8InWD9coYZfihPrWg9DcUzsC/emweDmb70K8U3uyRj3VhPQDGFJIwd6ErblZq2ros2WXD67jtCH9qaOeIfsXq5LrZ5nuWiX9Li+4n/fw9PqYzfpcX3E/7+Hp9QyFFFFALRSUUAtITbU0tMNuvbDyDdmAjvy6wiO/pmv6UBR55MzgtpezEcjJeZvjKR6CpJX7Nwd/4VGPJ1j5j9I3ty0so9AAPSpHCw2QDwPurKfJYqkgIuWI3qd3gd9dJJxGhk3HcARvPMV7jHV9olcpF7318qhNpYvrX7PcXdWj9SRK+Bs8fWKb7x27+feHuyk/ZqLxuziTniF2HeXg4/wDYcOe7lafkbd1YtY7ue64J8xXhAMxHIkDyvpUmOskHGRjdLFkU48FfjmBALLbxW6n48aWVSRoQ68VYWPvqW2lsxtZIO99JOD+I5N+PHnUGcQDqy+BI7JB4300PgRXOy43B0z0Wl1Ec6tde6O2zMUVJiUaMwZS2piZeIblpUlJt7qnjaW4CZ7MsbsrG5BJKg8L++oJMT1ZJ8CAbc+de8btbrsGIgpzhDGcoI0chGJt9rfXJy4f7l1w6s01mOrlFELtkGfEB4kQpMQ65jlVjmABKW3XNqaHBs8fXYhPmFWQCNFtHHIeyA4HdB7Wu69rmpbbO00XFOZCMsCstw2a7EMqIOYGv7HiKebIw8iYFYXTWRWJBOouTlB8RcaeFXPNeLEnXWl9a5vn16FHIvMnGN3Suuy54/g59D8a8ZVc6ZsqFSWcHeGhZjktoQoOp03762jA4+SaNXWNbH/5DoQbMD2N4II9K+dGkOHdT9RUB8sihh6294HKts6B7WEgyk3EgzD7xQA/7S5G/arsQnvjfoczVYfLn9HyWX5U4ZFdAA7FQQ+axCM+oyj6pp5TPG9+D70/5MtPKyVgooooAqD6bbNkxeAnhhAMjqoUEhb2dSdTu0BqcooZi6dowuL2dbQG+JP8AFj/OvDezfaF9Ik/xo/zrd6Kh8iB0f6rqPp+xgeI9mW0GH9Ul/vo/zr1gvZttJBZok03WmQ6cQda3qitliilRG/EMze51+xgez/ZltGLEO/VJkZswtLHmF9/HnWgbF2fiY3BeBrpi1mNnh7pwfUNbt8TY8t+ulXyuGIGUhxw7w5rx9RvHqONSehSk7djWLPJiFcxsirFIvbMZuXaIi2R2+od/hUjSA33UtDAUUUUAUUUUAVC9KpLRL9tr/wB2KVh8VWpqoLpWl40+049epkI/d+NZQKlEwFvAWqWDGNLtppa1Qybr8v8ASnvWfKIyTuGnmeQrW6RbkRksxkvroNeQogsf5t8K6YhtwG4H8NAT7645eVaJ2TwTQ+S1e0hzG49R5bj/AD/Gm8cprvDMQwNxv47vM+A3+lbQk4szlhuiO0itTfaXR3rhnjIV+ehDeDrx89/ppXU44G2m/hu86dw4i27dUklapleEnF7oOmZttOGTDtlmQqTu+kjfYbj5aHmBXHY2KKzhdSjq4a1rjsGzC/I2rU8Th45VIdQyneCAQfMGq3L0TSJy2GbI2oyvdlsd4DbxpzvXN1Olbi9vP0OrHxNThtyLn1KJNswxyNGgzST4YLIzaiN2lCFgd4UKbf3b8as+0cyRCSHTIsbEb7HKM1gd4vf31EGGbD4iZsSrKlhlkBBQr12ZgWXgFYaGx7FPtpTnCiQXDiUMENu6LkWHAjcRVDUqdxhJfnhGmlSlkbjy2/8AZVNsSZ2uBY5QdN2oBsPKrN7PtqFFFtShDqBvOW5CjzHWR+tVfFAtqLWsu90WxCgbi3hTnolI0U6k2tm1s8ZN1YOB3uWeutpnTrsZ8RxxeFNdUfQ2KcM2HINwZCQeYMEtjTyoDYkjPDhFyN80crsctvm4pIib3+tb31YKsnBCiiigCikpaAKSlooBvHjo2cosiFwSCgdSwIsSCoNxbMvvFdZJAouxAFwLkgasQFGvEkgetVubYMjNPICOs+U9fhxnsADDHC5JC3V2QTJftAB7766jZc4JId9Pk2UNiHawWdnnDAWBJjyru1tbxIFirxLKqC7EKLgXYhRdiFUXPEkgDxNV58Di+rQA/OC3WMJ5LMyhe0q2sA1m7O4X3cRzk2PiCACcwMiuQ08hylMUso33uOqVVtuBX9YmgJ6GRUVmzL1QuwbMMqgXzAncALHXhu4V7xGMjjUNI6IptZmZVBvusT5iq3itmYx7AMMtpFe8znMrx4sKpUi2jSYY35KddAKd7b2RJMqBQLrh5o9XKjO/VZd28dhr0BOyyqguxCi6rckAZmYKoueJJAA4kihZVLFQwLKAWW4uA18pI4A2NvI1XpNnYu+j6CZWv1r6x/LlnK2tp8xmjtx3btac7AwE0Ts2IILNDAjMHL55IzL1j2I7KnOCBw1oCbooooBKYbdizQMQLlLPYC5IQ3dQOZXMPWpCigMsxAKXUndx5+I8Dv8AWnmCDKhNtLG28G9tGt7vdT/bWzhE9gNFByaaGI93T9Q9jyKX31ywU5uDa50FuFR5JbS1F7o2M8bEAqEDSxuRc8tTy402U1LmcdYbC6kXI3X4MLcxTDEYXJqCCCTYcQPGtFLsyfFPszkDXsNb/WuV6S9z4D8f5/hWxYOyHidCeHIcv5/hSh7bj8B+Nc70XrNsxsj3QzxO2ZonIsrLw7wNvO5Hwr3B0nP0oj5hsx91hS4uLMPEU3gwwAJNSblXJUy4q6D/AAe34nYnVeYcW+OqgeZrxtLBYTEQ2ZxHrdWR1Vb8wDdPhUbLhhkWwsbkHypnHgb7hW0oQmuSKDnGVxfJFY/o02vyeWOYa9kMqSeikkHzuPKoPBxvBicsisjAocrAqe9kJAO/RzV2/o1RvNOYcOpGVu0oFwrWdRbXRWuAfGtPIjF3EuT1mWUHGfJpHRCTNhR95IfSRzKPhIKmqr/QvSKVRuSUKPIQQ2qw1s+pyxKKKWsAKSiigCilpKAKKWkoAoopaASilpKAKKWkoApaSigCiiigGm08F1yWFg66oTqAdxDDipFwRyPO1UqUGN2BW2p7J+iQb5T5XGvEEEb60CorbmyuuGZP6wDyzAXsL8CLmx8SDoTWJK1RtCW1lRiN5AU33524GumDtIGG48+Nhy9b01mBU7jcHy3d4EcCDvHD3E+sPiFUkm43m4+Nxy41BKDotb7OWJwzLqNQSQDpe3Mim4bgKlcwZMzAFgLEfq203cef+lREjLfsnTxraDsljP1OgpS1cQ9GetqJd51rtCi2sw1bQetNC9d8CM8ii/G58hRojySVHT5J2CNDZgfG/GmUq2vapRjYnkGqMxJ1NbY2yFDdzXrD7z9lvwrmxrtgxqfst+FTvoasvfQ3uz/fA/8AZi/KrFVe6G9yf7+3/ZiP8asFRy6lUKWkorACiiigClpKKAKKKKAWkoooAooooAooooAooooBaKKKAKKKKAidsbFWftLZX0vfuvbdmtqDyYajxGlVGfAMj5ZARY2G7tNvAVu63A8Du0FX+eQiwXvNoPDmx8B+Q40fJ1yZGAZeIYBr8TmB33OtOvUypNdDM5naPRkKm+86aedNppcx7oHlWhYrYKkfNsV/Vcdanpc5h6G3hUBjejjr/ZkeMR6weqGzegBrKS7EiyepAphLrmvXKSMi9tbU7bBMjWUjN9W5jf1jexr1DCUPziEDiLH+FYpok3r1IsyU7wchQFgNToL13lwqG1nGviDYXrlLh1toxb7Pa99t1Y3RfFGW2eVxJIJPDeLcf5NM5Jbn8KeJhBY5mIJ11B91eHwdtzX8tfwreLimajQCnuDTf6D3nX4XrymFPj+y35VJ7M2czvlQdrx1CA/Tkt8Bx95G3UOSSLT0QjtDI3B5mI/uqkR+MZqdrhg8MsMaou5RbXUnmSeJJuT513rRlcKKKKwAopKWgCiikoBaKSigFooooAoopKAWiiigCiiigIzbG2FwpXMpa6SvoVFhEoZu8RqQdK9/01Ba5lUaKSGNmGa9gV337LC3NSOFdcTgVkljkJN489hpY5wAb3F+A3WptFsRVNw72EplVexZSWZmW+W5UlydSSOFqA7LtWKwLOi97ewI7Je9zu/s3/ZbkaX+lYb26xbnhfXvMu7f3lYeYIppHsBVDhZZVDq6tlKC5ZpGDg5bqwMjWtyF72rwvRqMBhnk7RVgRkGV0nOJRlAW2kjE2III0IoDtgNsRSknum7IMzDMSs0sWijcCYiRz8xXV9t4cC5mS2XNfMLZcgkv+wc3lruprH0dRdRJJfNnv83fN18k5Pdtq0ri1t1vOvI6MxhAmeTKBbel/wBHOG35fqG/n7qAmwaWvMaZQByAHupaA8yxK4swDDkwBHuNMjsWDhGF+7vD78hF6f0tARB6N4c/Rk/x8R/70qdHcONyv/jzn/zqVorNsEd/QUH1T6ySn8Wrm3R3Dn6L+k04/B6laKWCKHRyDk/+NN+Oe9SGGwyRLljUKu+ygDU7yeZ8a7UlYAtFFFAFFFFAFFFFAFFFFAFFFFAFFFFAFJS0lALRRRQCUtFF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0966" name="AutoShape 6" descr="data:image/jpeg;base64,/9j/4AAQSkZJRgABAQAAAQABAAD/2wCEAAkGBxQPEBQUEBQWFhQWFBQVFBUUFBQQFhUVFRUWFhQUFBQYHCggGBolHRUUITEiJSkrLi4uFx8zODMsNygtLisBCgoKDg0OGxAQGy8kHyQ3LC8sLCwsLCwsLDQwLCw0LCwsLCwsLCwsLCwsNCwsLCwsLCwsLCwsLDQsLCwsLCwsK//AABEIAMABBgMBIgACEQEDEQH/xAAcAAABBQEBAQAAAAAAAAAAAAAAAQQFBgcDAgj/xABJEAACAQIDBAcDCAYHCAMAAAABAgMAEQQSIQUxQVEGEyIyYXGBB5GhFCNCUnJzsdE0YpKywfAVM0OCk7PhJCU1VKKjwtJjg9P/xAAaAQEAAgMBAAAAAAAAAAAAAAAAAwQBAgUG/8QALhEAAgIBAwIEBQMFAAAAAAAAAAECEQMEEiExQQUTUXEiMmGx4YGRoRUjUsHw/9oADAMBAAIRAxEAPwDcaK5zTLGpZ2CqN7MQoHmTupI51ZiqspZbZgCCVuLi44XFAdaKSigFpKKz/pL0znyzNgOqtBIY26xWkZmUlSbBhlXMrLx3cK1lJRVslw4Z5ZbYI0BjYE1i+0unGOmwT4uOYwHrgqRxpEyqhFxmMiMWbmbgeArQugXS1dqYcsQEnjss8QPdJvlZb65GsbeII4Vk0MH+wbQgPehnew+7kKH4Co8smkmi94fhhKco5Fyq+9MtcXTrFS4UzCRVMcGHzZY1OeZ4hJIWzX7PaXQW461ZPZj0sk2rhpHnRVeOTqyyXCP2VYEKSSpswuLn42GP9FpS2zcYl7lZlPjlMagemlq0L2Bn/YsSOIxRPoYYrfgfdSEm5UZ1OnhDTxklzbRp9JRRUxywooooBaKKKAKKSloAopKWgCiiigCiikoBaKSloBG3VTdlT4mHDwyFiTLFGlpuvmySqsjF5NC6ljlW24ZeJIq5UtAVqTas69tkvZ8UoVY5gQsTlVdlDfOXUBgLa/R30m0duzRX6tRJ827AiGUAnJiHjtrrcxRrbm3iBVmrjE5ZiR3R2R4m+p8hu9/hQFW2ztGe0mjFo0xFljSeMS/7LnRgUa9ixyixvcaEHSnk+2Zw5VUHfZbmOQgD5TDGh0NjeOR23/RvuvVjooCF2FtGaV3WZQAI42VlR4wSZJ0cdonhEjeAkHgSVNUUBHdIsI0+Emjj77xsi6gasLXuaicVsvEdbKUZ8kjR3ZZI4pLCJ1upC2GVyptbXfraxs1FAVtMDimlPWFhGZAbLO18gfE6gixF1fD6C1stuFzL7Ew7RYeNJL5lWzEsZLkHvZjqb7/WntFAFZJ0/wBiHZ+JOJjB+TYh/nQP7KVt5P6rnX7V+YrW6h+l+Jw8WBxDYwAw9WwdeL5tFRf1iSAPEitJwUlTLGl1EsGRTj+3qYxFipNmYpcRhyDzH0JY2sSp87DxBHhUfj+kAkxeNkiQok5vkaxPaRc97ad4MfWn2y9nyPgUZ9So31XMYgV72qjufyM9bHBBzWddej/Jy2TjjAZQu6VQD6Xt+Jq+exbba4fGTYeQgLiArRk6DrUvdL82VtPseNZtNpuryZNL8vT3HhU0eHZT1WNZMTxfqj64oqj+yjpU2PwpjmbNPBlVmO+SNr9XIf1tGU+K341eKtJ2eYlFxdMKKKKyai0UlFALRSUUAUtJRQBS0lFALRSUtAFFJRQC0UleZZAoJPD48gPGgOeIYmyLvO8j6K8T58B7+BrqigAAaACwHgN1c8PGRct3m1PhyUeA/M8a60AtFJRQC0UlFALRRSUAtZf7TtozyJOsTlYoXSJlQlTI7xiUliNSoBAy7tCTfS2oVkm1pet+Vjfmxj/9DPGPgoqfTxuZrLoV32X9J5sA8kfUyzpKFCoraI63swzGwBzENbXRdDam/TfpBisbjHw2JKhIWzhE7isF71/p2uRr42y3qbxePTZmHuAOsYWXwHGqTs75TtHEfMopa+jMqnKTroTuO42152qeccULcuhtj8yUls6mqYFVGz1IFsyjTkfpD0IIrLtsDtHzrRdrT9RAsO4RoE3k3KixJJ1JO+5rNNrSamuDNpzSR7TQqUcMpz7kTK1cmp3hsK0t8o3b/h+YppkPavwNqmSZRy5oqVWXn2P44w7Rj17MgaFh4OMy+udF95r6Er5k6CSKuLiZ2CBZ8OSzEKotMrMSToNFNfQ+E6S4OY2hxeHkPJJ4nPuDVNj6HH16Xm8ehKUtJRUhRFooooAopKWgCikpaAKg+m20pMJgJ5oSBIiqVJAYAl1G479CanKrHtM/4Vivsp/mJWH0N8auaTMwj9pW0L9qVLeEKV62f7Sce0rxSyoGFmS0SAPGeOvEHSqcRcW403xbsUEif1kBzDxT6an019Kr4Mr3fEdrxDRQjDdjVNGu7J6U4yeQxiYZ5IZDh/m4lBxEYL9U5ynRkuRbdkbfoKvGzc2IhSWPES5XUMAUgBFx3WHV6MNxHAg1iOx8YzqrRHK5yzQMb2EiG6HxXMCpHEFhWt9Edpq7dgZYsSrYqFTb5uTNbGQG30lkObxMj/Vq5NU+DhE58ik/5iT9iD/864LgpHb9IkyqdOxBqwuCf6vcN3nflT/EOdFXvNx+qvFvPgPEjheuqKFAA0AFhWgI+HPHOqNKzq0UjdpYxYo0QFiij653+FSVMJv0uL7if9/D0+oBaKSloAopKWgCiiigPLNYEncBc1kWyG6yMyHc7STf4jM9v+o1pHS6cx4DFMveGHly/ayED42rM8VJ1OEsPqgelqtaZdWaTM+6UY9sTOVXXcAOA3Ak+FzWjdBsMuDiJuAyoSL/AEnbQnz1Jqu9DNgh0llmGsui8Csd7qRyJNm9FqcxsM8MBjClwWBzoM1wL27I7QOvl41T1k5Sna6I7fh2OGxpum/t3IjpJtDOx1qkbRmuTUztOUi4NweRBB9x1qr418xA+sfgN9UsGNzmdzX544NPUR70fxxRpHtoQuUcyCdf58KcwbGklzSWIVje98q+hO+n3RjZgnkRdLZgLXtc/lVp6X3gZk4JoLbrV38enguGeInmm25XyUuTYYUa2Pn2q5pAtrMoIr1icex3UzjmY68L20115edSfCuhpcn1Ns9jm23kSTDSMzCMK8RYlmVSSGS51yg5bcsxG4AVpNZx7HOjUuGikxGJUo0wVY42FmWNbnMwOqliRoeCjnYaRXPy1vdEseglLRRUZkSloooApKWigCqz7SY8+y8Sv1lQe+RBVmqt+0W/9GYi2+0dvPrUrWXRm+P50fP4B3HvDTztXJ3yNmG47/41I46G6B+PE1Gya6H+TXOxyvk9bP44UTvQg9fDPhP7XDZsVhObQsbzw+OtmHjerj0XxzWZY9WB+WYYDjNGtsThx95GTYc2c8KzDB7UbBzQYuPv4eQZx9eJ+y6nnvI9avmBktM3yXfmXE4S50v31jJ5EFoz4Ma6UZXD2PK6nH5eSjY9lzLNGsynMJVV1I+oRdAPIH3k86eVWOiOPUs0aX6qVRjMNfQ9XMbzRWJveOUm40yiZF4VZ6yQjCX9Li+4n/fw9P6YTfpcX3E/7+Hp/QCUUtFAFFJS0AlLSUUBXPaJJl2bN4mJP25o1/jVJGDGIORu4qhnvuOmkfrvPh5ird7T1J2a4UXJmwoA5n5TFb42qM2bhcgVN53sfrMRqfy5C3KrGKVQZirkR2zgBm86cTPrXkYMxuwJ4nwrlNZarZFydPTzSVDXaESyKVkUMDwYBh8aq0fQ6H5T1huUC9mIk2DE6kneV3aedT209pRQC80ipfUA3LEc1RQWI8bWquzdNoxKqxRO1yO07LELX3hQGJ38ctbYV8VEeqk3G+xoew8AgZVVEAHAKtt3KmfSDZMLMc0Sa8QoU+9bGmvQ7az4qfISsYyuQVUlrgXtctb4Uy6T7bkgkZRlcDfmDX9CGAHuq9sluqjm7lRBY3outnMB1sexIbrfhZrXHxrZ9ibbwzqkcdojYBYyoQX4KhHZJ8Ab1iuA6XI7ZXidSSFGV1lzXIG4hLanmatOIiKHtaX0s2gPhc9lvIE1Blq0mySEbVo1yiqZsTpO8ahJ1ZwO61x1luTBrZ7c75jpcE6m3YTFJMgeNgyniOfEEbwRyOtQNUDtSUUVgBS0lFAFLRRQBVb9oxtszEHwj/zUqx1W/aOP914n7Kf5qVrL5WSYlc4+6MSxGJATJxN/cdaisRHpcfzzFd8TDfzrzC99D6/nXMjwj2PlbfhGMFixDaq4Kt5HQ1N9EsayIEJ7eFkyX5xk9k+W731EwIBMoPE299PtnFYdqRCQ2ixSiJzyY9gH0JQ1fwy+L3ODr8Vw3ej+/wCTUNn4vqCWTdAWx0QG9sLKcu0YABcnKzCYAb2aIcK0tWBAINwRcEagg7iKyDZeIfD2L6Pg57yX0BhJ6rEg816tmceKKeFaP0V7ELQf8vK8AHKMWeAekTxD0qVKuDkDub9Li+4n/fw9P6YTfpcX3E/7+Hp9WQLRSUUAtFFFAJRRRQFd6ZNdETx6w+ORlUA+sl/7tQuCkJe9O+kmKzSuBu7CekfbJHm0gH/1muWFjyKDxrdPiiWEe7PW0EDjXQ7rioGbASA6Avytvqez5t2/8t9dATqQBa9iPE1G3yTJUYl0x2YyYxsoJEoVxvJzFV6xfABr25AgcKf9GdiZohI6KfngmWRT2iSQPEWGvpVy6V4UPMCtjYWBOozAnMD6MPfUd8pVsuS6sjC9wxXsDS6j6V9NOdc/X+ZCti4fdepd0s/NW18tfY7HBDCyrLHYNG2WVBuuh1ZfMWPrVe6cYyzvbW5uPIi9TuGxAJkOIDlmDbgbZvom9R64WNpozMM4BDCxy903CkMPAedT6TxSWLE1mTbXT29yDUeFzlK8apd/wN9k7NhwQgec5rTRviCLEKCrW9Fawq6LjesEgjcPY9bGgIYEcbkag6jWm8jxzxyRlAxklFrga3UC3lVS2j0cnwbk4cmwv3M0pQcQVvdlHhu8a5uDWea35j5bLccW3hfyT+JYRu6xFgveBtZRzUqeyTv4cK77D6WvBOAwW7C4KmyyhSARIh7p1FnBNr7rXFVOPbbBAHTOAuRWWzKLm5K2Nwb33gVEY3aTGQShQCrABdNLtc3sbC+gtfhc108E3u2mmq06cHKSqu9f91PpvB4lZkV03MOOhBGhUjgQQQRwINdqpHQHa1/mmPe3X4SKv/ki384nJ1arvVpqnRxgooorACiiigCq17ST/urE2+qn+YlWWq17R/8AheJv9VP81KxLoyTF88fdGFpIG/j+dNZlym4roy21H8j86GOYVy0e2fKobO3aU+Ir30vw94c696NlcW3gHQketj6U1n0BHqKl8YeuiXk0ZRvUWvVmPEb9GcrPHfJx/wAk1+pbdmY9cdMGbdi8InWD9coYZfihPrWg9DcUzsC/emweDmb70K8U3uyRj3VhPQDGFJIwd6ErblZq2ros2WXD67jtCH9qaOeIfsXq5LrZ5nuWiX9Li+4n/fw9PqYzfpcX3E/7+Hp9QyFFFFALRSUUAtITbU0tMNuvbDyDdmAjvy6wiO/pmv6UBR55MzgtpezEcjJeZvjKR6CpJX7Nwd/4VGPJ1j5j9I3ty0so9AAPSpHCw2QDwPurKfJYqkgIuWI3qd3gd9dJJxGhk3HcARvPMV7jHV9olcpF7318qhNpYvrX7PcXdWj9SRK+Bs8fWKb7x27+feHuyk/ZqLxuziTniF2HeXg4/wDYcOe7lafkbd1YtY7ue64J8xXhAMxHIkDyvpUmOskHGRjdLFkU48FfjmBALLbxW6n48aWVSRoQ68VYWPvqW2lsxtZIO99JOD+I5N+PHnUGcQDqy+BI7JB4300PgRXOy43B0z0Wl1Ec6tde6O2zMUVJiUaMwZS2piZeIblpUlJt7qnjaW4CZ7MsbsrG5BJKg8L++oJMT1ZJ8CAbc+de8btbrsGIgpzhDGcoI0chGJt9rfXJy4f7l1w6s01mOrlFELtkGfEB4kQpMQ65jlVjmABKW3XNqaHBs8fXYhPmFWQCNFtHHIeyA4HdB7Wu69rmpbbO00XFOZCMsCstw2a7EMqIOYGv7HiKebIw8iYFYXTWRWJBOouTlB8RcaeFXPNeLEnXWl9a5vn16FHIvMnGN3Suuy54/g59D8a8ZVc6ZsqFSWcHeGhZjktoQoOp03762jA4+SaNXWNbH/5DoQbMD2N4II9K+dGkOHdT9RUB8sihh6294HKts6B7WEgyk3EgzD7xQA/7S5G/arsQnvjfoczVYfLn9HyWX5U4ZFdAA7FQQ+axCM+oyj6pp5TPG9+D70/5MtPKyVgooooAqD6bbNkxeAnhhAMjqoUEhb2dSdTu0BqcooZi6dowuL2dbQG+JP8AFj/OvDezfaF9Ik/xo/zrd6Kh8iB0f6rqPp+xgeI9mW0GH9Ul/vo/zr1gvZttJBZok03WmQ6cQda3qitliilRG/EMze51+xgez/ZltGLEO/VJkZswtLHmF9/HnWgbF2fiY3BeBrpi1mNnh7pwfUNbt8TY8t+ulXyuGIGUhxw7w5rx9RvHqONSehSk7djWLPJiFcxsirFIvbMZuXaIi2R2+od/hUjSA33UtDAUUUUAUUUUAVC9KpLRL9tr/wB2KVh8VWpqoLpWl40+049epkI/d+NZQKlEwFvAWqWDGNLtppa1Qybr8v8ASnvWfKIyTuGnmeQrW6RbkRksxkvroNeQogsf5t8K6YhtwG4H8NAT7645eVaJ2TwTQ+S1e0hzG49R5bj/AD/Gm8cprvDMQwNxv47vM+A3+lbQk4szlhuiO0itTfaXR3rhnjIV+ehDeDrx89/ppXU44G2m/hu86dw4i27dUklapleEnF7oOmZttOGTDtlmQqTu+kjfYbj5aHmBXHY2KKzhdSjq4a1rjsGzC/I2rU8Th45VIdQyneCAQfMGq3L0TSJy2GbI2oyvdlsd4DbxpzvXN1Olbi9vP0OrHxNThtyLn1KJNswxyNGgzST4YLIzaiN2lCFgd4UKbf3b8as+0cyRCSHTIsbEb7HKM1gd4vf31EGGbD4iZsSrKlhlkBBQr12ZgWXgFYaGx7FPtpTnCiQXDiUMENu6LkWHAjcRVDUqdxhJfnhGmlSlkbjy2/8AZVNsSZ2uBY5QdN2oBsPKrN7PtqFFFtShDqBvOW5CjzHWR+tVfFAtqLWsu90WxCgbi3hTnolI0U6k2tm1s8ZN1YOB3uWeutpnTrsZ8RxxeFNdUfQ2KcM2HINwZCQeYMEtjTyoDYkjPDhFyN80crsctvm4pIib3+tb31YKsnBCiiigCikpaAKSlooBvHjo2cosiFwSCgdSwIsSCoNxbMvvFdZJAouxAFwLkgasQFGvEkgetVubYMjNPICOs+U9fhxnsADDHC5JC3V2QTJftAB7766jZc4JId9Pk2UNiHawWdnnDAWBJjyru1tbxIFirxLKqC7EKLgXYhRdiFUXPEkgDxNV58Di+rQA/OC3WMJ5LMyhe0q2sA1m7O4X3cRzk2PiCACcwMiuQ08hylMUso33uOqVVtuBX9YmgJ6GRUVmzL1QuwbMMqgXzAncALHXhu4V7xGMjjUNI6IptZmZVBvusT5iq3itmYx7AMMtpFe8znMrx4sKpUi2jSYY35KddAKd7b2RJMqBQLrh5o9XKjO/VZd28dhr0BOyyqguxCi6rckAZmYKoueJJAA4kihZVLFQwLKAWW4uA18pI4A2NvI1XpNnYu+j6CZWv1r6x/LlnK2tp8xmjtx3btac7AwE0Ts2IILNDAjMHL55IzL1j2I7KnOCBw1oCbooooBKYbdizQMQLlLPYC5IQ3dQOZXMPWpCigMsxAKXUndx5+I8Dv8AWnmCDKhNtLG28G9tGt7vdT/bWzhE9gNFByaaGI93T9Q9jyKX31ywU5uDa50FuFR5JbS1F7o2M8bEAqEDSxuRc8tTy402U1LmcdYbC6kXI3X4MLcxTDEYXJqCCCTYcQPGtFLsyfFPszkDXsNb/WuV6S9z4D8f5/hWxYOyHidCeHIcv5/hSh7bj8B+Nc70XrNsxsj3QzxO2ZonIsrLw7wNvO5Hwr3B0nP0oj5hsx91hS4uLMPEU3gwwAJNSblXJUy4q6D/AAe34nYnVeYcW+OqgeZrxtLBYTEQ2ZxHrdWR1Vb8wDdPhUbLhhkWwsbkHypnHgb7hW0oQmuSKDnGVxfJFY/o02vyeWOYa9kMqSeikkHzuPKoPBxvBicsisjAocrAqe9kJAO/RzV2/o1RvNOYcOpGVu0oFwrWdRbXRWuAfGtPIjF3EuT1mWUHGfJpHRCTNhR95IfSRzKPhIKmqr/QvSKVRuSUKPIQQ2qw1s+pyxKKKWsAKSiigCilpKAKKWkoAoopaASilpKAKKWkoApaSigCiiigGm08F1yWFg66oTqAdxDDipFwRyPO1UqUGN2BW2p7J+iQb5T5XGvEEEb60CorbmyuuGZP6wDyzAXsL8CLmx8SDoTWJK1RtCW1lRiN5AU33524GumDtIGG48+Nhy9b01mBU7jcHy3d4EcCDvHD3E+sPiFUkm43m4+Nxy41BKDotb7OWJwzLqNQSQDpe3Mim4bgKlcwZMzAFgLEfq203cef+lREjLfsnTxraDsljP1OgpS1cQ9GetqJd51rtCi2sw1bQetNC9d8CM8ii/G58hRojySVHT5J2CNDZgfG/GmUq2vapRjYnkGqMxJ1NbY2yFDdzXrD7z9lvwrmxrtgxqfst+FTvoasvfQ3uz/fA/8AZi/KrFVe6G9yf7+3/ZiP8asFRy6lUKWkorACiiigClpKKAKKKKAWkoooAooooAooooAooooBaKKKAKKKKAidsbFWftLZX0vfuvbdmtqDyYajxGlVGfAMj5ZARY2G7tNvAVu63A8Du0FX+eQiwXvNoPDmx8B+Q40fJ1yZGAZeIYBr8TmB33OtOvUypNdDM5naPRkKm+86aedNppcx7oHlWhYrYKkfNsV/Vcdanpc5h6G3hUBjejjr/ZkeMR6weqGzegBrKS7EiyepAphLrmvXKSMi9tbU7bBMjWUjN9W5jf1jexr1DCUPziEDiLH+FYpok3r1IsyU7wchQFgNToL13lwqG1nGviDYXrlLh1toxb7Pa99t1Y3RfFGW2eVxJIJPDeLcf5NM5Jbn8KeJhBY5mIJ11B91eHwdtzX8tfwreLimajQCnuDTf6D3nX4XrymFPj+y35VJ7M2czvlQdrx1CA/Tkt8Bx95G3UOSSLT0QjtDI3B5mI/uqkR+MZqdrhg8MsMaou5RbXUnmSeJJuT513rRlcKKKKwAopKWgCiikoBaKSigFooooAoopKAWiiigCiiigIzbG2FwpXMpa6SvoVFhEoZu8RqQdK9/01Ba5lUaKSGNmGa9gV337LC3NSOFdcTgVkljkJN489hpY5wAb3F+A3WptFsRVNw72EplVexZSWZmW+W5UlydSSOFqA7LtWKwLOi97ewI7Je9zu/s3/ZbkaX+lYb26xbnhfXvMu7f3lYeYIppHsBVDhZZVDq6tlKC5ZpGDg5bqwMjWtyF72rwvRqMBhnk7RVgRkGV0nOJRlAW2kjE2III0IoDtgNsRSknum7IMzDMSs0sWijcCYiRz8xXV9t4cC5mS2XNfMLZcgkv+wc3lruprH0dRdRJJfNnv83fN18k5Pdtq0ri1t1vOvI6MxhAmeTKBbel/wBHOG35fqG/n7qAmwaWvMaZQByAHupaA8yxK4swDDkwBHuNMjsWDhGF+7vD78hF6f0tARB6N4c/Rk/x8R/70qdHcONyv/jzn/zqVorNsEd/QUH1T6ySn8Wrm3R3Dn6L+k04/B6laKWCKHRyDk/+NN+Oe9SGGwyRLljUKu+ygDU7yeZ8a7UlYAtFFFAFFFFAFFFFAFFFFAFFFFAFFFFAFJS0lALRRRQCUtFF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0968" name="Picture 8" descr="http://www.lausd.k12.ca.us/Figueroa_EL/images/Mystery%20to%20Medicine/pericar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5" y="4385509"/>
            <a:ext cx="3054306" cy="2245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4813</TotalTime>
  <Words>972</Words>
  <Application>Microsoft Office PowerPoint</Application>
  <PresentationFormat>On-screen Show (4:3)</PresentationFormat>
  <Paragraphs>204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Teamwork</vt:lpstr>
      <vt:lpstr>Slide 1</vt:lpstr>
      <vt:lpstr>Tweet of the Day</vt:lpstr>
      <vt:lpstr>OBJECTIVES</vt:lpstr>
      <vt:lpstr>RESOURCES</vt:lpstr>
      <vt:lpstr>Describe the Picture..!!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QUESTIONS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Prof Khaleel</cp:lastModifiedBy>
  <cp:revision>216</cp:revision>
  <dcterms:created xsi:type="dcterms:W3CDTF">2005-03-12T06:42:31Z</dcterms:created>
  <dcterms:modified xsi:type="dcterms:W3CDTF">2015-09-06T05:48:10Z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