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0" r:id="rId4"/>
    <p:sldId id="281" r:id="rId5"/>
    <p:sldId id="282" r:id="rId6"/>
    <p:sldId id="283" r:id="rId7"/>
    <p:sldId id="284" r:id="rId8"/>
    <p:sldId id="287" r:id="rId9"/>
    <p:sldId id="288" r:id="rId10"/>
    <p:sldId id="292" r:id="rId11"/>
    <p:sldId id="285" r:id="rId12"/>
    <p:sldId id="286" r:id="rId13"/>
    <p:sldId id="289" r:id="rId14"/>
    <p:sldId id="290" r:id="rId15"/>
    <p:sldId id="279" r:id="rId16"/>
    <p:sldId id="291" r:id="rId17"/>
    <p:sldId id="261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293" autoAdjust="0"/>
  </p:normalViewPr>
  <p:slideViewPr>
    <p:cSldViewPr>
      <p:cViewPr varScale="1">
        <p:scale>
          <a:sx n="82" d="100"/>
          <a:sy n="82" d="100"/>
        </p:scale>
        <p:origin x="147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C798-3429-42D3-9514-DEBE69C4ACF3}" type="datetimeFigureOut">
              <a:rPr lang="en-US" smtClean="0"/>
              <a:pPr/>
              <a:t>9/9/2015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C798-3429-42D3-9514-DEBE69C4ACF3}" type="datetimeFigureOut">
              <a:rPr lang="en-US" smtClean="0"/>
              <a:pPr/>
              <a:t>9/9/2015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C798-3429-42D3-9514-DEBE69C4ACF3}" type="datetimeFigureOut">
              <a:rPr lang="en-US" smtClean="0"/>
              <a:pPr/>
              <a:t>9/9/2015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C798-3429-42D3-9514-DEBE69C4ACF3}" type="datetimeFigureOut">
              <a:rPr lang="en-US" smtClean="0"/>
              <a:pPr/>
              <a:t>9/9/2015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C798-3429-42D3-9514-DEBE69C4ACF3}" type="datetimeFigureOut">
              <a:rPr lang="en-US" smtClean="0"/>
              <a:pPr/>
              <a:t>9/9/2015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C798-3429-42D3-9514-DEBE69C4ACF3}" type="datetimeFigureOut">
              <a:rPr lang="en-US" smtClean="0"/>
              <a:pPr/>
              <a:t>9/9/2015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C798-3429-42D3-9514-DEBE69C4ACF3}" type="datetimeFigureOut">
              <a:rPr lang="en-US" smtClean="0"/>
              <a:pPr/>
              <a:t>9/9/2015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C798-3429-42D3-9514-DEBE69C4ACF3}" type="datetimeFigureOut">
              <a:rPr lang="en-US" smtClean="0"/>
              <a:pPr/>
              <a:t>9/9/2015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C798-3429-42D3-9514-DEBE69C4ACF3}" type="datetimeFigureOut">
              <a:rPr lang="en-US" smtClean="0"/>
              <a:pPr/>
              <a:t>9/9/2015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C798-3429-42D3-9514-DEBE69C4ACF3}" type="datetimeFigureOut">
              <a:rPr lang="en-US" smtClean="0"/>
              <a:pPr/>
              <a:t>9/9/2015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C798-3429-42D3-9514-DEBE69C4ACF3}" type="datetimeFigureOut">
              <a:rPr lang="en-US" smtClean="0"/>
              <a:pPr/>
              <a:t>9/9/2015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77C798-3429-42D3-9514-DEBE69C4ACF3}" type="datetimeFigureOut">
              <a:rPr lang="en-US" smtClean="0"/>
              <a:pPr/>
              <a:t>9/9/2015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4724400"/>
            <a:ext cx="5715000" cy="1752600"/>
          </a:xfrm>
          <a:solidFill>
            <a:srgbClr val="FFFF00"/>
          </a:solidFill>
        </p:spPr>
        <p:txBody>
          <a:bodyPr>
            <a:normAutofit fontScale="70000" lnSpcReduction="20000"/>
          </a:bodyPr>
          <a:lstStyle/>
          <a:p>
            <a:pPr algn="l"/>
            <a:r>
              <a:rPr lang="en-US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Prof. Ahmed Fathalla Ibrahim</a:t>
            </a:r>
          </a:p>
          <a:p>
            <a:pPr algn="l"/>
            <a:r>
              <a:rPr lang="en-US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Professor of Anatomy</a:t>
            </a:r>
          </a:p>
          <a:p>
            <a:pPr algn="l"/>
            <a:r>
              <a:rPr lang="en-US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College of Medicine</a:t>
            </a:r>
          </a:p>
          <a:p>
            <a:pPr algn="l"/>
            <a:r>
              <a:rPr lang="en-US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King </a:t>
            </a:r>
            <a:r>
              <a:rPr lang="en-US" b="1" i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Saud</a:t>
            </a:r>
            <a:r>
              <a:rPr lang="en-US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University</a:t>
            </a:r>
          </a:p>
          <a:p>
            <a:pPr algn="l"/>
            <a:r>
              <a:rPr lang="en-US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E-mail: ahmedfathala@gmail.com</a:t>
            </a:r>
          </a:p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609600" y="457200"/>
            <a:ext cx="7772400" cy="3429001"/>
          </a:xfrm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txBody>
          <a:bodyPr>
            <a:normAutofit fontScale="90000"/>
          </a:bodyPr>
          <a:lstStyle/>
          <a:p>
            <a:r>
              <a:rPr lang="en-US" sz="8900" b="1" kern="10" dirty="0" smtClean="0"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AUTONOMIC NERVOUS SYSTEM</a:t>
            </a:r>
            <a:r>
              <a:rPr lang="en-US" kern="10" dirty="0" smtClean="0"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FF0066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/>
            </a:r>
            <a:br>
              <a:rPr lang="en-US" kern="10" dirty="0" smtClean="0"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FF0066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PARAVERTEBRAL GANGLIA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572000" y="1219200"/>
            <a:ext cx="4267200" cy="5334000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q"/>
              <a:defRPr/>
            </a:pPr>
            <a:r>
              <a:rPr lang="en-US" b="1" dirty="0" smtClean="0">
                <a:solidFill>
                  <a:srgbClr val="0070C0"/>
                </a:solidFill>
              </a:rPr>
              <a:t>They are interconnected to form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sympathetic chains, one on each side of vertebral column.</a:t>
            </a:r>
          </a:p>
          <a:p>
            <a:pPr>
              <a:buFont typeface="Wingdings" pitchFamily="2" charset="2"/>
              <a:buChar char="q"/>
              <a:defRPr/>
            </a:pPr>
            <a:r>
              <a:rPr lang="en-US" b="1" dirty="0" smtClean="0">
                <a:solidFill>
                  <a:srgbClr val="0070C0"/>
                </a:solidFill>
              </a:rPr>
              <a:t>Number of ganglia: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Three</a:t>
            </a:r>
            <a:r>
              <a:rPr lang="en-US" b="1" dirty="0" smtClean="0">
                <a:solidFill>
                  <a:srgbClr val="0070C0"/>
                </a:solidFill>
              </a:rPr>
              <a:t> ganglia in cervical part of chain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Eleven to twelve </a:t>
            </a:r>
            <a:r>
              <a:rPr lang="en-US" b="1" dirty="0" smtClean="0">
                <a:solidFill>
                  <a:srgbClr val="0070C0"/>
                </a:solidFill>
              </a:rPr>
              <a:t>ganglia in thoracic part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Four</a:t>
            </a:r>
            <a:r>
              <a:rPr lang="en-US" b="1" dirty="0" smtClean="0">
                <a:solidFill>
                  <a:srgbClr val="0070C0"/>
                </a:solidFill>
              </a:rPr>
              <a:t> in lumbar &amp; sacral parts.</a:t>
            </a:r>
          </a:p>
          <a:p>
            <a:pPr>
              <a:buFont typeface="Wingdings" pitchFamily="2" charset="2"/>
              <a:buChar char="q"/>
              <a:defRPr/>
            </a:pPr>
            <a:r>
              <a:rPr lang="en-US" b="1" dirty="0" smtClean="0">
                <a:solidFill>
                  <a:srgbClr val="0070C0"/>
                </a:solidFill>
              </a:rPr>
              <a:t>The chains end into a common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‘ganglion </a:t>
            </a:r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impar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’ </a:t>
            </a:r>
            <a:r>
              <a:rPr lang="en-US" b="1" dirty="0" smtClean="0">
                <a:solidFill>
                  <a:srgbClr val="0070C0"/>
                </a:solidFill>
              </a:rPr>
              <a:t>in front of coccyx</a:t>
            </a:r>
          </a:p>
          <a:p>
            <a:endParaRPr lang="en-US" dirty="0"/>
          </a:p>
        </p:txBody>
      </p:sp>
      <p:pic>
        <p:nvPicPr>
          <p:cNvPr id="1026" name="Picture 2" descr="C:\Documents and Settings\user1\My Documents\My Pictures\sympathetic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181158"/>
            <a:ext cx="3886199" cy="55829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PARASYMPATHETIC NERVOUS SYSTEM</a:t>
            </a:r>
            <a:endParaRPr lang="en-US" dirty="0"/>
          </a:p>
        </p:txBody>
      </p:sp>
      <p:pic>
        <p:nvPicPr>
          <p:cNvPr id="4" name="Content Placeholder 3" descr="aut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95400" y="1676400"/>
            <a:ext cx="1417075" cy="4525963"/>
          </a:xfrm>
        </p:spPr>
      </p:pic>
      <p:sp>
        <p:nvSpPr>
          <p:cNvPr id="5" name="TextBox 4"/>
          <p:cNvSpPr txBox="1"/>
          <p:nvPr/>
        </p:nvSpPr>
        <p:spPr>
          <a:xfrm>
            <a:off x="2667000" y="1676400"/>
            <a:ext cx="53914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Cranial: cells in brain stem: nuclei of 3</a:t>
            </a:r>
            <a:r>
              <a:rPr lang="en-US" b="1" baseline="30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rd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7</a:t>
            </a:r>
            <a:r>
              <a:rPr lang="en-US" b="1" baseline="30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9</a:t>
            </a:r>
            <a:r>
              <a:rPr lang="en-US" b="1" baseline="30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&amp; 10</a:t>
            </a:r>
            <a:r>
              <a:rPr lang="en-US" b="1" baseline="30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>
              <a:buFont typeface="Wingdings" pitchFamily="2" charset="2"/>
              <a:buChar char="§"/>
            </a:pP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Sacral: cells in S2 – S4 segments of spinal cord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581400" y="2743200"/>
            <a:ext cx="11502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Long axon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90800" y="3657600"/>
            <a:ext cx="597535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Cranial: cells of </a:t>
            </a:r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ciliary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pterygopalatine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submandibular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otic</a:t>
            </a:r>
            <a:endParaRPr lang="en-US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&amp; peripheral ganglia</a:t>
            </a:r>
          </a:p>
          <a:p>
            <a:pPr>
              <a:buFont typeface="Wingdings" pitchFamily="2" charset="2"/>
              <a:buChar char="§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Sacral: cells of peripheral ganglia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581400" y="4953000"/>
            <a:ext cx="12143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Short axon</a:t>
            </a:r>
            <a:endParaRPr lang="en-US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Left Arrow 8"/>
          <p:cNvSpPr/>
          <p:nvPr/>
        </p:nvSpPr>
        <p:spPr>
          <a:xfrm>
            <a:off x="2286000" y="1905000"/>
            <a:ext cx="381000" cy="1524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 rot="10800000">
            <a:off x="2590800" y="2971800"/>
            <a:ext cx="838200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Left Arrow 11"/>
          <p:cNvSpPr/>
          <p:nvPr/>
        </p:nvSpPr>
        <p:spPr>
          <a:xfrm>
            <a:off x="2438400" y="4038600"/>
            <a:ext cx="304800" cy="152400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/>
          <p:cNvCxnSpPr/>
          <p:nvPr/>
        </p:nvCxnSpPr>
        <p:spPr>
          <a:xfrm rot="10800000">
            <a:off x="2667000" y="5181600"/>
            <a:ext cx="838200" cy="15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267200" y="5715000"/>
            <a:ext cx="39973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Nucleus: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group of neurons </a:t>
            </a:r>
            <a:r>
              <a:rPr lang="en-US" b="1" u="sng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inside 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CNS</a:t>
            </a:r>
          </a:p>
          <a:p>
            <a:r>
              <a:rPr lang="en-US" b="1" u="sng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Ganglion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group of neurons </a:t>
            </a:r>
            <a:r>
              <a:rPr lang="en-US" b="1" u="sng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outside 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CNS</a:t>
            </a:r>
            <a:endParaRPr lang="en-US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68362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PARASYMPATHETIC NERVOUS SYSTEM</a:t>
            </a:r>
            <a:endParaRPr lang="en-US" dirty="0"/>
          </a:p>
        </p:txBody>
      </p:sp>
      <p:pic>
        <p:nvPicPr>
          <p:cNvPr id="4" name="Content Placeholder 3" descr="autonomic 00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09800" y="1142999"/>
            <a:ext cx="5145880" cy="558197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44562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PARASYMPATHETIC NERVOUS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95400"/>
            <a:ext cx="8763000" cy="5410200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q"/>
            </a:pP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Preganglionic</a:t>
            </a:r>
            <a:r>
              <a:rPr lang="en-US" b="1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parasympathetic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neurons: </a:t>
            </a:r>
            <a:endParaRPr lang="en-US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Cells located in brain stem: </a:t>
            </a:r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Preganglionic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axons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leave the brain stem, join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</a:t>
            </a:r>
            <a:r>
              <a:rPr lang="en-US" b="1" baseline="30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rd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7</a:t>
            </a:r>
            <a:r>
              <a:rPr lang="en-US" b="1" baseline="30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9</a:t>
            </a:r>
            <a:r>
              <a:rPr lang="en-US" b="1" baseline="30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&amp; 10</a:t>
            </a:r>
            <a:r>
              <a:rPr lang="en-US" b="1" baseline="30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cranial nerves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&amp; reach </a:t>
            </a:r>
            <a:r>
              <a:rPr lang="en-US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ciliary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pterygopalatine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submandibular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otic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&amp; peripheral ganglia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(Postganglionic neurons are cells of those ganglia).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Postganglionic axons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supply </a:t>
            </a:r>
            <a:r>
              <a:rPr lang="en-US" b="1" i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structures in head, thorax &amp; abdomen.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Cells located in 2</a:t>
            </a:r>
            <a:r>
              <a:rPr lang="en-US" b="1" baseline="300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nd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 3</a:t>
            </a:r>
            <a:r>
              <a:rPr lang="en-US" b="1" baseline="300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rd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&amp; 4</a:t>
            </a:r>
            <a:r>
              <a:rPr lang="en-US" b="1" baseline="300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th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sacral segments of spinal cord. </a:t>
            </a:r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Preganglionic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axons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leave the spinal cord,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join corresponding sacral spinal nerves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to reach peripheral ganglia in pelvis where they synapse.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Postganglionic neurons are cells of peripheral ganglia.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Postganglionic axons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supply </a:t>
            </a:r>
            <a:r>
              <a:rPr lang="en-US" b="1" i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pelvic viscera.</a:t>
            </a:r>
            <a:endParaRPr lang="en-US" i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user1\Desktop\terminology\terminlology 005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75343"/>
            <a:ext cx="6019800" cy="647151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QUESTION 1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At which one of the following sites are located </a:t>
            </a: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preganglionic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neurons of the sympathetic nervous system ?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Brain stem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Thoracic segments of spinal cord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Sacral segments of spinal cord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Sympathetic chain</a:t>
            </a:r>
            <a:endParaRPr lang="en-US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Left Arrow 3"/>
          <p:cNvSpPr/>
          <p:nvPr/>
        </p:nvSpPr>
        <p:spPr>
          <a:xfrm>
            <a:off x="7924800" y="3962400"/>
            <a:ext cx="609600" cy="228600"/>
          </a:xfrm>
          <a:prstGeom prst="lef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QUESTION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686800" cy="5257800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Regarding the parasympathetic nervous system, which one of the following statements is correct?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Its </a:t>
            </a:r>
            <a:r>
              <a:rPr lang="en-US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preganglionic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axons are short.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It supplies sweat glands.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Its </a:t>
            </a:r>
            <a:r>
              <a:rPr lang="en-US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preganglionic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neurons are located in the sacral segments of spinal cord.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Its postganglionic neurons are located in the </a:t>
            </a:r>
            <a:r>
              <a:rPr lang="en-US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coeliac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&amp; mesenteric plexuses.</a:t>
            </a:r>
            <a:endParaRPr lang="en-US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Left Arrow 3"/>
          <p:cNvSpPr/>
          <p:nvPr/>
        </p:nvSpPr>
        <p:spPr>
          <a:xfrm>
            <a:off x="7848600" y="4724400"/>
            <a:ext cx="609600" cy="228600"/>
          </a:xfrm>
          <a:prstGeom prst="lef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" name="Picture 2" descr="C:\Program Files\Microsoft Office\MEDIA\CAGCAT10\j0281904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81000"/>
            <a:ext cx="8229600" cy="6172200"/>
          </a:xfrm>
          <a:prstGeom prst="rect">
            <a:avLst/>
          </a:prstGeom>
          <a:ln w="190500" cap="sq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2" name="Rectangle 11"/>
          <p:cNvSpPr/>
          <p:nvPr/>
        </p:nvSpPr>
        <p:spPr>
          <a:xfrm>
            <a:off x="1447800" y="2514600"/>
            <a:ext cx="6477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  <a:cs typeface="Times New Roman" pitchFamily="18" charset="0"/>
              </a:rPr>
              <a:t>THANK YOU</a:t>
            </a:r>
            <a:endParaRPr lang="en-US" sz="8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gerian" pitchFamily="82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 fontScale="90000"/>
          </a:bodyPr>
          <a:lstStyle/>
          <a:p>
            <a:r>
              <a:rPr lang="en-US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OBJECTIVES</a:t>
            </a:r>
            <a:endParaRPr lang="en-US" sz="5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5626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39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 the end of the lecture, students should:</a:t>
            </a:r>
          </a:p>
          <a:p>
            <a:pPr lvl="0">
              <a:buFont typeface="Wingdings" pitchFamily="2" charset="2"/>
              <a:buChar char="§"/>
            </a:pPr>
            <a:r>
              <a:rPr lang="en-US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Define </a:t>
            </a:r>
            <a:r>
              <a:rPr lang="en-US" b="1" i="1" dirty="0" smtClean="0">
                <a:solidFill>
                  <a:srgbClr val="0070C0"/>
                </a:solidFill>
              </a:rPr>
              <a:t>the autonomic nervous system.</a:t>
            </a:r>
          </a:p>
          <a:p>
            <a:pPr lvl="0">
              <a:buFont typeface="Wingdings" pitchFamily="2" charset="2"/>
              <a:buChar char="§"/>
            </a:pPr>
            <a:r>
              <a:rPr lang="en-US" b="1" i="1" dirty="0" smtClean="0">
                <a:solidFill>
                  <a:srgbClr val="0070C0"/>
                </a:solidFill>
              </a:rPr>
              <a:t>Describe the </a:t>
            </a:r>
            <a:r>
              <a:rPr lang="en-US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structure </a:t>
            </a:r>
            <a:r>
              <a:rPr lang="en-US" b="1" i="1" dirty="0" smtClean="0">
                <a:solidFill>
                  <a:srgbClr val="0070C0"/>
                </a:solidFill>
              </a:rPr>
              <a:t>of autonomic nervous system</a:t>
            </a:r>
          </a:p>
          <a:p>
            <a:pPr lvl="0">
              <a:buFont typeface="Wingdings" pitchFamily="2" charset="2"/>
              <a:buChar char="§"/>
            </a:pPr>
            <a:r>
              <a:rPr lang="en-US" b="1" i="1" dirty="0" smtClean="0">
                <a:solidFill>
                  <a:srgbClr val="0070C0"/>
                </a:solidFill>
              </a:rPr>
              <a:t>Trace the </a:t>
            </a:r>
            <a:r>
              <a:rPr lang="en-US" b="1" i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preganglionic</a:t>
            </a:r>
            <a:r>
              <a:rPr lang="en-US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&amp; postganglionic neurons </a:t>
            </a:r>
            <a:r>
              <a:rPr lang="en-US" b="1" i="1" dirty="0" smtClean="0">
                <a:solidFill>
                  <a:srgbClr val="0070C0"/>
                </a:solidFill>
              </a:rPr>
              <a:t>in both sympathetic &amp; parasympathetic nervous system.</a:t>
            </a:r>
          </a:p>
          <a:p>
            <a:pPr lvl="0">
              <a:buFont typeface="Wingdings" pitchFamily="2" charset="2"/>
              <a:buChar char="§"/>
            </a:pPr>
            <a:r>
              <a:rPr lang="en-US" b="1" i="1" dirty="0" smtClean="0">
                <a:solidFill>
                  <a:srgbClr val="0070C0"/>
                </a:solidFill>
              </a:rPr>
              <a:t>Enumerate in brief </a:t>
            </a:r>
            <a:r>
              <a:rPr lang="en-US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main effects </a:t>
            </a:r>
            <a:r>
              <a:rPr lang="en-US" b="1" i="1" dirty="0" smtClean="0">
                <a:solidFill>
                  <a:srgbClr val="0070C0"/>
                </a:solidFill>
              </a:rPr>
              <a:t>of sympathetic &amp; parasympathetic system</a:t>
            </a:r>
            <a:endParaRPr lang="en-US" b="1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304800"/>
            <a:ext cx="3657600" cy="1143000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DEFINITION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b="1" dirty="0" smtClean="0">
                <a:solidFill>
                  <a:srgbClr val="0070C0"/>
                </a:solidFill>
              </a:rPr>
              <a:t>Nerve cells located in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both central &amp; peripheral nervous system</a:t>
            </a:r>
            <a:r>
              <a:rPr lang="en-US" b="1" dirty="0" smtClean="0">
                <a:solidFill>
                  <a:srgbClr val="0070C0"/>
                </a:solidFill>
              </a:rPr>
              <a:t> that are concerned with </a:t>
            </a:r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innervation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involuntary structures:</a:t>
            </a:r>
            <a:r>
              <a:rPr lang="en-US" b="1" dirty="0" smtClean="0">
                <a:solidFill>
                  <a:srgbClr val="0070C0"/>
                </a:solidFill>
              </a:rPr>
              <a:t> viscera, smooth &amp; cardiac muscles, glands.</a:t>
            </a:r>
          </a:p>
          <a:p>
            <a:pPr>
              <a:buFont typeface="Wingdings" pitchFamily="2" charset="2"/>
              <a:buChar char="v"/>
            </a:pPr>
            <a:r>
              <a:rPr lang="en-US" b="1" i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Function: </a:t>
            </a:r>
            <a:r>
              <a:rPr lang="en-US" b="1" dirty="0" smtClean="0">
                <a:solidFill>
                  <a:srgbClr val="0070C0"/>
                </a:solidFill>
              </a:rPr>
              <a:t>maintains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homeostasis</a:t>
            </a:r>
            <a:r>
              <a:rPr lang="en-US" b="1" dirty="0" smtClean="0">
                <a:solidFill>
                  <a:srgbClr val="0070C0"/>
                </a:solidFill>
              </a:rPr>
              <a:t> of internal environment.</a:t>
            </a:r>
          </a:p>
          <a:p>
            <a:pPr>
              <a:buFont typeface="Wingdings" pitchFamily="2" charset="2"/>
              <a:buChar char="v"/>
            </a:pPr>
            <a:r>
              <a:rPr lang="en-US" b="1" i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Regulation:</a:t>
            </a:r>
            <a:r>
              <a:rPr lang="en-US" b="1" dirty="0" smtClean="0">
                <a:solidFill>
                  <a:srgbClr val="0070C0"/>
                </a:solidFill>
              </a:rPr>
              <a:t> by hypothalamus.</a:t>
            </a:r>
            <a:endParaRPr lang="en-US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STRUCTURE OF AUTONOMIC NERVOUS SYSTEM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Content Placeholder 3" descr="autonomic 0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67000" y="1905000"/>
            <a:ext cx="3726057" cy="46021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SYMPATHETIC NERVOUS SYSTEM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Content Placeholder 3" descr="aut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14400" y="1676400"/>
            <a:ext cx="1417075" cy="4525963"/>
          </a:xfrm>
        </p:spPr>
      </p:pic>
      <p:sp>
        <p:nvSpPr>
          <p:cNvPr id="6" name="TextBox 5"/>
          <p:cNvSpPr txBox="1"/>
          <p:nvPr/>
        </p:nvSpPr>
        <p:spPr>
          <a:xfrm>
            <a:off x="2438400" y="1752600"/>
            <a:ext cx="42455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Cells of lateral horn of spinal cord (T1 – L3)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590800" y="3429000"/>
            <a:ext cx="475194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Cells of </a:t>
            </a:r>
            <a:r>
              <a:rPr lang="en-US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sympathetic chain </a:t>
            </a:r>
          </a:p>
          <a:p>
            <a:pPr>
              <a:buFont typeface="Wingdings" pitchFamily="2" charset="2"/>
              <a:buChar char="§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Cells of </a:t>
            </a:r>
            <a:r>
              <a:rPr lang="en-US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plexuses surrounding abdominal aorta </a:t>
            </a:r>
          </a:p>
          <a:p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(</a:t>
            </a:r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Coeliac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superior &amp; inferior mesenteric)</a:t>
            </a:r>
          </a:p>
        </p:txBody>
      </p:sp>
      <p:sp>
        <p:nvSpPr>
          <p:cNvPr id="9" name="Left Arrow 8"/>
          <p:cNvSpPr/>
          <p:nvPr/>
        </p:nvSpPr>
        <p:spPr>
          <a:xfrm>
            <a:off x="1905000" y="1828800"/>
            <a:ext cx="304800" cy="2286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Left Arrow 9"/>
          <p:cNvSpPr/>
          <p:nvPr/>
        </p:nvSpPr>
        <p:spPr>
          <a:xfrm>
            <a:off x="2209800" y="3810000"/>
            <a:ext cx="304800" cy="304800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743200" y="2514600"/>
            <a:ext cx="12672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Short  axon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Left Arrow 11"/>
          <p:cNvSpPr/>
          <p:nvPr/>
        </p:nvSpPr>
        <p:spPr>
          <a:xfrm>
            <a:off x="1905000" y="2667000"/>
            <a:ext cx="533400" cy="762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819400" y="4800600"/>
            <a:ext cx="11502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Long axon</a:t>
            </a:r>
            <a:endParaRPr lang="en-US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Left Arrow 13"/>
          <p:cNvSpPr/>
          <p:nvPr/>
        </p:nvSpPr>
        <p:spPr>
          <a:xfrm>
            <a:off x="1828800" y="5029200"/>
            <a:ext cx="762000" cy="76200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SYMPATHETIC NERVOUS SYSTEM</a:t>
            </a:r>
            <a:endParaRPr lang="en-US" dirty="0"/>
          </a:p>
        </p:txBody>
      </p:sp>
      <p:pic>
        <p:nvPicPr>
          <p:cNvPr id="4" name="Content Placeholder 3" descr="autonomic 0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96393" y="1600200"/>
            <a:ext cx="5151214" cy="45259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44562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SYMPATHETIC NERVOUS SYSTEM</a:t>
            </a:r>
            <a:endParaRPr lang="en-US" dirty="0"/>
          </a:p>
        </p:txBody>
      </p:sp>
      <p:pic>
        <p:nvPicPr>
          <p:cNvPr id="4" name="Content Placeholder 3" descr="autonomic 00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62200" y="1159042"/>
            <a:ext cx="4800600" cy="555859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SYMPATHETIC NERVOUS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610600" cy="5029200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q"/>
            </a:pP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Preganglionic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sympathetic neurons: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cells of the lateral horn of spinal cord in all thoracic + upper 3 lumbar segments.</a:t>
            </a:r>
          </a:p>
          <a:p>
            <a:pPr>
              <a:buFont typeface="Wingdings" pitchFamily="2" charset="2"/>
              <a:buChar char="q"/>
            </a:pPr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Preganglionic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axons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leave the spinal cord, join corresponding spinal nerves &amp; reach the sympathetic chain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(via the white </a:t>
            </a:r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ramus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communicans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. They either: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Synapse with cells of </a:t>
            </a:r>
            <a:r>
              <a:rPr lang="en-US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paravertebral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ganglia located in sympathetic chain (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postganglionic neurons are cells of </a:t>
            </a: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paravertebral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ganglia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postganglionic axons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leave the sympathetic chain &amp; join again the spinal nerve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(via grey </a:t>
            </a:r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ramus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communicans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to supply </a:t>
            </a:r>
            <a:r>
              <a:rPr lang="en-US" b="1" i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structures in head &amp; thorax + blood vessels &amp; sweat glands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en-US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SYMPATHETIC NERVOUS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610600" cy="5029200"/>
          </a:xfrm>
        </p:spPr>
        <p:txBody>
          <a:bodyPr/>
          <a:lstStyle/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2. Leave the sympathetic chain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(without synapse)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to reach </a:t>
            </a:r>
            <a:r>
              <a:rPr lang="en-US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coeliac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&amp; mesenteric plexuses (around branches of abdominal aorta) to synapse with their cells.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Postganglionic neurons are cells of </a:t>
            </a: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coeliac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&amp; mesenteric plexuses.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Postganglionic axons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supply </a:t>
            </a:r>
            <a:r>
              <a:rPr lang="en-US" b="1" i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abdominal &amp; pelvic viscera.</a:t>
            </a:r>
            <a:endParaRPr lang="en-US" b="1" i="1" dirty="0">
              <a:solidFill>
                <a:schemeClr val="accent3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1074</TotalTime>
  <Words>640</Words>
  <Application>Microsoft Office PowerPoint</Application>
  <PresentationFormat>On-screen Show (4:3)</PresentationFormat>
  <Paragraphs>67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Algerian</vt:lpstr>
      <vt:lpstr>Arial</vt:lpstr>
      <vt:lpstr>Arial Black</vt:lpstr>
      <vt:lpstr>Calibri</vt:lpstr>
      <vt:lpstr>Times New Roman</vt:lpstr>
      <vt:lpstr>Wingdings</vt:lpstr>
      <vt:lpstr>Office Theme</vt:lpstr>
      <vt:lpstr>AUTONOMIC NERVOUS SYSTEM </vt:lpstr>
      <vt:lpstr>OBJECTIVES</vt:lpstr>
      <vt:lpstr>DEFINITION</vt:lpstr>
      <vt:lpstr>STRUCTURE OF AUTONOMIC NERVOUS SYSTEM</vt:lpstr>
      <vt:lpstr>SYMPATHETIC NERVOUS SYSTEM</vt:lpstr>
      <vt:lpstr>SYMPATHETIC NERVOUS SYSTEM</vt:lpstr>
      <vt:lpstr>SYMPATHETIC NERVOUS SYSTEM</vt:lpstr>
      <vt:lpstr>SYMPATHETIC NERVOUS SYSTEM</vt:lpstr>
      <vt:lpstr>SYMPATHETIC NERVOUS SYSTEM</vt:lpstr>
      <vt:lpstr>PARAVERTEBRAL GANGLIA</vt:lpstr>
      <vt:lpstr>PARASYMPATHETIC NERVOUS SYSTEM</vt:lpstr>
      <vt:lpstr>PARASYMPATHETIC NERVOUS SYSTEM</vt:lpstr>
      <vt:lpstr>PARASYMPATHETIC NERVOUS SYSTEM</vt:lpstr>
      <vt:lpstr>PowerPoint Presentation</vt:lpstr>
      <vt:lpstr>QUESTION 1</vt:lpstr>
      <vt:lpstr>QUESTION 2</vt:lpstr>
      <vt:lpstr>PowerPoint Presentation</vt:lpstr>
    </vt:vector>
  </TitlesOfParts>
  <Company> 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MUSCLES INVOLVED IN RESPIRATION </dc:title>
  <dc:creator>user</dc:creator>
  <cp:lastModifiedBy>aboo alde</cp:lastModifiedBy>
  <cp:revision>144</cp:revision>
  <dcterms:created xsi:type="dcterms:W3CDTF">2010-01-27T08:25:16Z</dcterms:created>
  <dcterms:modified xsi:type="dcterms:W3CDTF">2015-09-09T12:36:53Z</dcterms:modified>
</cp:coreProperties>
</file>