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  <p:sldMasterId id="2147483767" r:id="rId2"/>
  </p:sldMasterIdLst>
  <p:sldIdLst>
    <p:sldId id="287" r:id="rId3"/>
    <p:sldId id="256" r:id="rId4"/>
    <p:sldId id="257" r:id="rId5"/>
    <p:sldId id="258" r:id="rId6"/>
    <p:sldId id="260" r:id="rId7"/>
    <p:sldId id="282" r:id="rId8"/>
    <p:sldId id="283" r:id="rId9"/>
    <p:sldId id="284" r:id="rId10"/>
    <p:sldId id="286" r:id="rId11"/>
    <p:sldId id="259" r:id="rId12"/>
    <p:sldId id="261" r:id="rId13"/>
    <p:sldId id="262" r:id="rId14"/>
    <p:sldId id="274" r:id="rId15"/>
    <p:sldId id="272" r:id="rId16"/>
    <p:sldId id="275" r:id="rId17"/>
    <p:sldId id="263" r:id="rId18"/>
    <p:sldId id="264" r:id="rId19"/>
    <p:sldId id="277" r:id="rId20"/>
    <p:sldId id="267" r:id="rId21"/>
    <p:sldId id="281" r:id="rId22"/>
    <p:sldId id="268" r:id="rId23"/>
    <p:sldId id="280" r:id="rId24"/>
    <p:sldId id="269" r:id="rId25"/>
    <p:sldId id="270" r:id="rId26"/>
    <p:sldId id="271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495" autoAdjust="0"/>
  </p:normalViewPr>
  <p:slideViewPr>
    <p:cSldViewPr snapToGrid="0" snapToObjects="1">
      <p:cViewPr varScale="1">
        <p:scale>
          <a:sx n="116" d="100"/>
          <a:sy n="116" d="100"/>
        </p:scale>
        <p:origin x="14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7962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92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013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753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10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39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2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0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4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816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31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17917-B85B-B043-8F2A-801B70FE12FB}" type="datetimeFigureOut">
              <a:rPr lang="en-US" smtClean="0"/>
              <a:t>8/26/2015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525C7-0F72-8A4D-816B-DE5DC9BE46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89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6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Classification of 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7620000" cy="5037667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smtClean="0">
                <a:latin typeface="Times New Roman"/>
                <a:cs typeface="Times New Roman"/>
              </a:rPr>
              <a:t>Based on the body requirement, amino </a:t>
            </a:r>
            <a:r>
              <a:rPr lang="en-US" sz="2200" b="1" dirty="0">
                <a:latin typeface="Times New Roman"/>
                <a:cs typeface="Times New Roman"/>
              </a:rPr>
              <a:t>acids </a:t>
            </a:r>
            <a:r>
              <a:rPr lang="en-US" b="1" dirty="0" smtClean="0">
                <a:latin typeface="Times New Roman"/>
                <a:cs typeface="Times New Roman"/>
              </a:rPr>
              <a:t>can be</a:t>
            </a:r>
            <a:r>
              <a:rPr lang="en-US" sz="2200" b="1" dirty="0" smtClean="0">
                <a:latin typeface="Times New Roman"/>
                <a:cs typeface="Times New Roman"/>
              </a:rPr>
              <a:t> </a:t>
            </a:r>
            <a:r>
              <a:rPr lang="en-US" sz="2200" b="1" dirty="0">
                <a:latin typeface="Times New Roman"/>
                <a:cs typeface="Times New Roman"/>
              </a:rPr>
              <a:t>classified into three </a:t>
            </a:r>
            <a:r>
              <a:rPr lang="en-US" sz="2200" b="1" dirty="0" smtClean="0">
                <a:latin typeface="Times New Roman"/>
                <a:cs typeface="Times New Roman"/>
              </a:rPr>
              <a:t>groups:</a:t>
            </a:r>
            <a:endParaRPr lang="en-US" b="1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>
                <a:latin typeface="Times New Roman"/>
                <a:cs typeface="Times New Roman"/>
              </a:rPr>
              <a:t>Essential amino </a:t>
            </a:r>
            <a:r>
              <a:rPr lang="en-US" sz="2200" dirty="0" smtClean="0">
                <a:latin typeface="Times New Roman"/>
                <a:cs typeface="Times New Roman"/>
              </a:rPr>
              <a:t>acids: cannot be made by the body.</a:t>
            </a:r>
          </a:p>
          <a:p>
            <a:pPr marL="457200" lvl="1" indent="0" algn="just">
              <a:buNone/>
            </a:pPr>
            <a:r>
              <a:rPr lang="en-US" sz="1800" dirty="0" smtClean="0">
                <a:latin typeface="Times New Roman"/>
                <a:cs typeface="Times New Roman"/>
              </a:rPr>
              <a:t>	e.g. </a:t>
            </a:r>
            <a:r>
              <a:rPr lang="en-US" sz="1800" dirty="0">
                <a:latin typeface="Times New Roman"/>
                <a:cs typeface="Times New Roman"/>
              </a:rPr>
              <a:t>histidine, isoleucine, </a:t>
            </a:r>
            <a:r>
              <a:rPr lang="en-US" sz="1800" dirty="0" err="1">
                <a:latin typeface="Times New Roman"/>
                <a:cs typeface="Times New Roman"/>
              </a:rPr>
              <a:t>leucine</a:t>
            </a:r>
            <a:r>
              <a:rPr lang="en-US" sz="1800" dirty="0">
                <a:latin typeface="Times New Roman"/>
                <a:cs typeface="Times New Roman"/>
              </a:rPr>
              <a:t>, lysine, methionine, phenylalanine</a:t>
            </a:r>
            <a:r>
              <a:rPr lang="en-US" sz="1800" dirty="0" smtClean="0">
                <a:latin typeface="Times New Roman"/>
                <a:cs typeface="Times New Roman"/>
              </a:rPr>
              <a:t>, </a:t>
            </a:r>
          </a:p>
          <a:p>
            <a:pPr marL="457200" lvl="1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            threonine, tryptophan, </a:t>
            </a:r>
            <a:r>
              <a:rPr lang="en-US" sz="1800" dirty="0">
                <a:latin typeface="Times New Roman"/>
                <a:cs typeface="Times New Roman"/>
              </a:rPr>
              <a:t>and </a:t>
            </a:r>
            <a:r>
              <a:rPr lang="en-US" sz="1800" dirty="0" err="1">
                <a:latin typeface="Times New Roman"/>
                <a:cs typeface="Times New Roman"/>
              </a:rPr>
              <a:t>valine</a:t>
            </a:r>
            <a:r>
              <a:rPr lang="en-US" sz="1800" dirty="0">
                <a:latin typeface="Times New Roman"/>
                <a:cs typeface="Times New Roman"/>
              </a:rPr>
              <a:t>.</a:t>
            </a:r>
            <a:r>
              <a:rPr lang="en-US" sz="1800" dirty="0" smtClean="0">
                <a:effectLst/>
                <a:latin typeface="Times New Roman"/>
                <a:cs typeface="Times New Roman"/>
              </a:rPr>
              <a:t> </a:t>
            </a:r>
            <a:endParaRPr lang="ar-SA" sz="1800" dirty="0" smtClean="0">
              <a:effectLst/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>
                <a:latin typeface="Times New Roman"/>
                <a:cs typeface="Times New Roman"/>
              </a:rPr>
              <a:t>Nonessential amino </a:t>
            </a:r>
            <a:r>
              <a:rPr lang="en-US" sz="2200" dirty="0" smtClean="0">
                <a:latin typeface="Times New Roman"/>
                <a:cs typeface="Times New Roman"/>
              </a:rPr>
              <a:t>acids: produced by the body.</a:t>
            </a:r>
          </a:p>
          <a:p>
            <a:pPr marL="457200" lvl="1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latin typeface="Times New Roman"/>
                <a:cs typeface="Times New Roman"/>
              </a:rPr>
              <a:t>e.g. </a:t>
            </a:r>
            <a:r>
              <a:rPr lang="en-US" sz="1800" dirty="0">
                <a:latin typeface="Times New Roman"/>
                <a:cs typeface="Times New Roman"/>
              </a:rPr>
              <a:t>alanine, asparagine, aspartic acid, and glutamic acid</a:t>
            </a:r>
            <a:r>
              <a:rPr lang="en-US" sz="1800" dirty="0" smtClean="0">
                <a:latin typeface="Times New Roman"/>
                <a:cs typeface="Times New Roman"/>
              </a:rPr>
              <a:t>.</a:t>
            </a:r>
            <a:endParaRPr lang="ar-SA" sz="1800" dirty="0" smtClean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endParaRPr lang="en-US" sz="1800" dirty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>
                <a:latin typeface="Times New Roman"/>
                <a:cs typeface="Times New Roman"/>
              </a:rPr>
              <a:t>Conditional amino </a:t>
            </a:r>
            <a:r>
              <a:rPr lang="en-US" sz="2200" dirty="0" smtClean="0">
                <a:latin typeface="Times New Roman"/>
                <a:cs typeface="Times New Roman"/>
              </a:rPr>
              <a:t>acids: not essential, except in time of illness or stress.</a:t>
            </a:r>
          </a:p>
          <a:p>
            <a:pPr marL="457200" lvl="1" indent="0" algn="just">
              <a:buNone/>
            </a:pPr>
            <a:r>
              <a:rPr lang="en-US" sz="1800" dirty="0">
                <a:effectLst/>
                <a:latin typeface="Times New Roman"/>
                <a:cs typeface="Times New Roman"/>
              </a:rPr>
              <a:t>	</a:t>
            </a:r>
            <a:r>
              <a:rPr lang="en-US" sz="1800" dirty="0" smtClean="0">
                <a:effectLst/>
                <a:latin typeface="Times New Roman"/>
                <a:cs typeface="Times New Roman"/>
              </a:rPr>
              <a:t>e.g. </a:t>
            </a:r>
            <a:r>
              <a:rPr lang="en-US" sz="1800" dirty="0">
                <a:latin typeface="Times New Roman"/>
                <a:cs typeface="Times New Roman"/>
              </a:rPr>
              <a:t>arginine, cysteine, glutamine, tyrosine, </a:t>
            </a:r>
            <a:r>
              <a:rPr lang="en-US" sz="1800" dirty="0" smtClean="0">
                <a:latin typeface="Times New Roman"/>
                <a:cs typeface="Times New Roman"/>
              </a:rPr>
              <a:t>glycine, </a:t>
            </a:r>
            <a:r>
              <a:rPr lang="en-US" sz="1800" dirty="0">
                <a:latin typeface="Times New Roman"/>
                <a:cs typeface="Times New Roman"/>
              </a:rPr>
              <a:t>proline, </a:t>
            </a:r>
            <a:r>
              <a:rPr lang="en-US" sz="1800" dirty="0" smtClean="0">
                <a:latin typeface="Times New Roman"/>
                <a:cs typeface="Times New Roman"/>
              </a:rPr>
              <a:t>and</a:t>
            </a:r>
            <a:r>
              <a:rPr lang="en-US" sz="1800" dirty="0">
                <a:latin typeface="Times New Roman"/>
                <a:cs typeface="Times New Roman"/>
              </a:rPr>
              <a:t> </a:t>
            </a:r>
            <a:endParaRPr lang="en-US" sz="1800" dirty="0" smtClean="0">
              <a:latin typeface="Times New Roman"/>
              <a:cs typeface="Times New Roman"/>
            </a:endParaRPr>
          </a:p>
          <a:p>
            <a:pPr marL="457200" lvl="1" indent="0" algn="just">
              <a:buNone/>
            </a:pPr>
            <a:r>
              <a:rPr lang="en-US" sz="1800" dirty="0"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latin typeface="Times New Roman"/>
                <a:cs typeface="Times New Roman"/>
              </a:rPr>
              <a:t>              serine.</a:t>
            </a:r>
            <a:endParaRPr lang="en-US" sz="1800" dirty="0" smtClean="0">
              <a:effectLst/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40427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latin typeface="Times New Roman"/>
                <a:cs typeface="Times New Roman"/>
              </a:rPr>
              <a:t>According to the properties of the side chains, amino acids can also be grouped into three categories:</a:t>
            </a:r>
          </a:p>
          <a:p>
            <a:pPr marL="411480" lvl="1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Nonpolar amino acids.</a:t>
            </a:r>
          </a:p>
          <a:p>
            <a:pPr marL="411480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Uncharged amino acids.</a:t>
            </a:r>
          </a:p>
          <a:p>
            <a:pPr marL="411480" lvl="1" indent="0" algn="just">
              <a:lnSpc>
                <a:spcPct val="70000"/>
              </a:lnSpc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lvl="1" algn="just">
              <a:lnSpc>
                <a:spcPct val="70000"/>
              </a:lnSpc>
            </a:pPr>
            <a:r>
              <a:rPr lang="en-US" dirty="0" smtClean="0">
                <a:latin typeface="Times New Roman"/>
                <a:cs typeface="Times New Roman"/>
              </a:rPr>
              <a:t>Polar amino acids.</a:t>
            </a:r>
            <a:endParaRPr lang="en-US" dirty="0">
              <a:latin typeface="Times New Roman"/>
              <a:cs typeface="Times New Roman"/>
            </a:endParaRPr>
          </a:p>
          <a:p>
            <a:pPr algn="just"/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25271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Nonpolar 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Each amino acid does not bind or give off protons or participate in hydrogen or ionic bonds.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These amino acids promote hydrophobic interactions.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In proteins found in aqueous solution, the side chains of the nonpolar amino acids tend to cluster together in the interior of the protein.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The nonpolar R-group fill up the interior of the folded protein and help give it its 3D shape.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In proteins located in hydrophobic environment, such as a membrane, the nonpolar R-groups are found on the outside surface of the protein, interacting with lipid environment to stabilize protein structure.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21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npol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6" y="240627"/>
            <a:ext cx="7614080" cy="637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59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/>
                <a:cs typeface="Times New Roman"/>
              </a:rPr>
              <a:t>The structure of the proline amino acid differs from other nonpolar amino acids that the side chain of proline and its α-amino group form a ring structure (an </a:t>
            </a:r>
            <a:r>
              <a:rPr lang="en-US" sz="2200" dirty="0" err="1" smtClean="0">
                <a:latin typeface="Times New Roman"/>
                <a:cs typeface="Times New Roman"/>
              </a:rPr>
              <a:t>imino</a:t>
            </a:r>
            <a:r>
              <a:rPr lang="en-US" sz="2200" dirty="0" smtClean="0">
                <a:latin typeface="Times New Roman"/>
                <a:cs typeface="Times New Roman"/>
              </a:rPr>
              <a:t> group).</a:t>
            </a: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algn="just"/>
            <a:endParaRPr lang="en-US" sz="2200" dirty="0" smtClean="0"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sz="2200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algn="just"/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endParaRPr lang="en-US" sz="2200" dirty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</p:txBody>
      </p:sp>
      <p:pic>
        <p:nvPicPr>
          <p:cNvPr id="4" name="Picture 3" descr="Pro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3264533"/>
            <a:ext cx="35814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5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Uncharged amino acids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 descr="Uncharg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76" y="1891610"/>
            <a:ext cx="7807092" cy="388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90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Uncharged 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 smtClean="0">
                <a:latin typeface="Times New Roman"/>
                <a:cs typeface="Times New Roman"/>
              </a:rPr>
              <a:t>These amino acids have zero net charge at neutral </a:t>
            </a:r>
            <a:r>
              <a:rPr lang="en-US" sz="2200" dirty="0" err="1" smtClean="0">
                <a:latin typeface="Times New Roman"/>
                <a:cs typeface="Times New Roman"/>
              </a:rPr>
              <a:t>pH.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r>
              <a:rPr lang="en-US" b="1" dirty="0" smtClean="0">
                <a:latin typeface="Times New Roman"/>
                <a:cs typeface="Times New Roman"/>
              </a:rPr>
              <a:t>However</a:t>
            </a:r>
          </a:p>
          <a:p>
            <a:pPr algn="just"/>
            <a:r>
              <a:rPr lang="en-US" sz="2200" dirty="0" smtClean="0">
                <a:latin typeface="Times New Roman"/>
                <a:cs typeface="Times New Roman"/>
              </a:rPr>
              <a:t>The side chains of cysteine and tyrosine can lose a proton at an alkaline </a:t>
            </a:r>
            <a:r>
              <a:rPr lang="en-US" sz="2200" dirty="0" err="1" smtClean="0">
                <a:latin typeface="Times New Roman"/>
                <a:cs typeface="Times New Roman"/>
              </a:rPr>
              <a:t>pH.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200" dirty="0" smtClean="0">
                <a:latin typeface="Times New Roman"/>
                <a:cs typeface="Times New Roman"/>
              </a:rPr>
              <a:t>Serine, </a:t>
            </a:r>
            <a:r>
              <a:rPr lang="en-US" sz="2200" dirty="0" err="1" smtClean="0">
                <a:latin typeface="Times New Roman"/>
                <a:cs typeface="Times New Roman"/>
              </a:rPr>
              <a:t>Therionine</a:t>
            </a:r>
            <a:r>
              <a:rPr lang="en-US" sz="2200" dirty="0" smtClean="0">
                <a:latin typeface="Times New Roman"/>
                <a:cs typeface="Times New Roman"/>
              </a:rPr>
              <a:t> and Tyrosine each contain a polar hydroxyl group that can participate in hydrogen bond formation.</a:t>
            </a:r>
            <a:endParaRPr lang="ar-SA" sz="2200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algn="just"/>
            <a:r>
              <a:rPr lang="en-US" sz="2200" dirty="0" smtClean="0">
                <a:latin typeface="Times New Roman"/>
                <a:cs typeface="Times New Roman"/>
              </a:rPr>
              <a:t>The side chains of asparagine and glutamine each contain </a:t>
            </a:r>
            <a:r>
              <a:rPr lang="en-US" sz="2200" smtClean="0">
                <a:latin typeface="Times New Roman"/>
                <a:cs typeface="Times New Roman"/>
              </a:rPr>
              <a:t>a carbonyl </a:t>
            </a:r>
            <a:r>
              <a:rPr lang="en-US" sz="2200" dirty="0" smtClean="0">
                <a:latin typeface="Times New Roman"/>
                <a:cs typeface="Times New Roman"/>
              </a:rPr>
              <a:t>group and an amide group, both of which can also participate in hydrogen bonds.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389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Polar 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290" y="1600200"/>
            <a:ext cx="8229600" cy="4883484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Amino acids with acidic side chains:</a:t>
            </a: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Aspartic and glutamic acids are proton donors.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At neutral pH, these amino acids are fully ionized (negatively charged). So, they are called aspartate and glutamate.</a:t>
            </a:r>
          </a:p>
        </p:txBody>
      </p:sp>
      <p:pic>
        <p:nvPicPr>
          <p:cNvPr id="5" name="Picture 4" descr="Acid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71" y="2198592"/>
            <a:ext cx="6700957" cy="26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Polar 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Amino acids with basic side chains:</a:t>
            </a: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endParaRPr lang="en-US" sz="2200" dirty="0" smtClean="0">
              <a:latin typeface="Times New Roman"/>
              <a:cs typeface="Times New Roman"/>
            </a:endParaRPr>
          </a:p>
          <a:p>
            <a:pPr marL="411480" lvl="1" indent="0">
              <a:buNone/>
            </a:pPr>
            <a:endParaRPr lang="en-US" sz="1800" dirty="0" smtClean="0">
              <a:latin typeface="Times New Roman"/>
              <a:cs typeface="Times New Roman"/>
            </a:endParaRPr>
          </a:p>
          <a:p>
            <a:pPr lvl="1"/>
            <a:r>
              <a:rPr lang="en-US" sz="1800" dirty="0" err="1" smtClean="0">
                <a:latin typeface="Times New Roman"/>
                <a:cs typeface="Times New Roman"/>
              </a:rPr>
              <a:t>Histidine</a:t>
            </a:r>
            <a:r>
              <a:rPr lang="en-US" sz="1800" dirty="0" smtClean="0">
                <a:latin typeface="Times New Roman"/>
                <a:cs typeface="Times New Roman"/>
              </a:rPr>
              <a:t>, Lysine and Arginine are proton acceptors.</a:t>
            </a:r>
          </a:p>
          <a:p>
            <a:pPr lvl="1"/>
            <a:r>
              <a:rPr lang="en-US" sz="1800" dirty="0" smtClean="0">
                <a:latin typeface="Times New Roman"/>
                <a:cs typeface="Times New Roman"/>
              </a:rPr>
              <a:t>At neutral pH, lysine and arginine are fully ionized (positively charged).</a:t>
            </a:r>
          </a:p>
        </p:txBody>
      </p:sp>
      <p:pic>
        <p:nvPicPr>
          <p:cNvPr id="4" name="Picture 3" descr="Basic A 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971" y="2199463"/>
            <a:ext cx="6700957" cy="269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51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Optical properties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The α-ca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rbon of most of the amino acids is at</a:t>
            </a:r>
            <a:r>
              <a:rPr lang="en-US" dirty="0" smtClean="0">
                <a:latin typeface="Times New Roman"/>
                <a:cs typeface="Times New Roman"/>
              </a:rPr>
              <a:t>tached to four different chemical groups.</a:t>
            </a:r>
            <a:endParaRPr lang="ar-SA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Thus, asymmetric molecules are optically active, and symmetric molecules are optically inactive.</a:t>
            </a:r>
            <a:endParaRPr lang="ar-SA" dirty="0" smtClean="0"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All mammalian amino acids are </a:t>
            </a:r>
            <a:r>
              <a:rPr lang="en-US" dirty="0">
                <a:latin typeface="Times New Roman"/>
                <a:cs typeface="Times New Roman"/>
              </a:rPr>
              <a:t>optically active except </a:t>
            </a:r>
            <a:r>
              <a:rPr lang="en-US" dirty="0" smtClean="0">
                <a:latin typeface="Times New Roman"/>
                <a:cs typeface="Times New Roman"/>
              </a:rPr>
              <a:t>glycine.</a:t>
            </a:r>
            <a:endParaRPr lang="en-US" dirty="0">
              <a:latin typeface="Times New Roman"/>
              <a:cs typeface="Times New Roman"/>
            </a:endParaRPr>
          </a:p>
          <a:p>
            <a:pPr lvl="1" algn="just"/>
            <a:r>
              <a:rPr lang="en-US" sz="2200" dirty="0">
                <a:latin typeface="Times New Roman"/>
                <a:cs typeface="Times New Roman"/>
              </a:rPr>
              <a:t>They rotate the plane of polarized light in a </a:t>
            </a:r>
            <a:r>
              <a:rPr lang="en-US" sz="2200" dirty="0" err="1" smtClean="0">
                <a:latin typeface="Times New Roman"/>
                <a:cs typeface="Times New Roman"/>
              </a:rPr>
              <a:t>polarimeter</a:t>
            </a:r>
            <a:r>
              <a:rPr lang="en-US" sz="22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7242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923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Amino acids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  <a:p>
            <a:r>
              <a:rPr lang="en-US" sz="2400" dirty="0" smtClean="0"/>
              <a:t>Dr. Ahmed Mujamammi</a:t>
            </a:r>
          </a:p>
          <a:p>
            <a:r>
              <a:rPr lang="en-US" sz="2400" dirty="0" smtClean="0"/>
              <a:t>Dr. </a:t>
            </a:r>
            <a:r>
              <a:rPr lang="en-US" sz="2400" dirty="0" err="1" smtClean="0"/>
              <a:t>Sumbul</a:t>
            </a:r>
            <a:r>
              <a:rPr lang="en-US" sz="2400" dirty="0" smtClean="0"/>
              <a:t> </a:t>
            </a:r>
            <a:r>
              <a:rPr lang="en-US" sz="2400" dirty="0" err="1" smtClean="0"/>
              <a:t>Fatma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80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709614"/>
            <a:ext cx="7772400" cy="4522787"/>
          </a:xfrm>
        </p:spPr>
      </p:pic>
    </p:spTree>
    <p:extLst>
      <p:ext uri="{BB962C8B-B14F-4D97-AF65-F5344CB8AC3E}">
        <p14:creationId xmlns:p14="http://schemas.microsoft.com/office/powerpoint/2010/main" val="71957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Amino acid configuration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 descr="L and D configura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8" r="4248"/>
          <a:stretch>
            <a:fillRect/>
          </a:stretch>
        </p:blipFill>
        <p:spPr>
          <a:xfrm>
            <a:off x="754063" y="1600200"/>
            <a:ext cx="6457950" cy="4068763"/>
          </a:xfrm>
        </p:spPr>
      </p:pic>
    </p:spTree>
    <p:extLst>
      <p:ext uri="{BB962C8B-B14F-4D97-AF65-F5344CB8AC3E}">
        <p14:creationId xmlns:p14="http://schemas.microsoft.com/office/powerpoint/2010/main" val="2432201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/>
                <a:cs typeface="Times New Roman"/>
              </a:rPr>
              <a:t>Amino acid configuration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L-Amino acids rotate polarized light to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left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D-Amino acids rotate polarized light to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right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Both L and D forms are chemically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same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All mammalian amino acids are found in L-configuration.</a:t>
            </a:r>
            <a:endParaRPr lang="ar-SA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D-amino acids are found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antibiotics, plants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 the cell wall of microorganisms.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5396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Non-standard amino acids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3288" y="1417638"/>
            <a:ext cx="6629400" cy="5225527"/>
          </a:xfrm>
        </p:spPr>
      </p:pic>
    </p:spTree>
    <p:extLst>
      <p:ext uri="{BB962C8B-B14F-4D97-AF65-F5344CB8AC3E}">
        <p14:creationId xmlns:p14="http://schemas.microsoft.com/office/powerpoint/2010/main" val="210360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Amino acids derivatives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Gamma amino butyric acid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(GABA, a derivative of glutamic acid) and 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dopamine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(from tyrosine) are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neurotransmitters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Histamine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(Histidine) is the mediator of allergic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reactions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Thyroxine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(Tyrosine) is an important thyroid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hormone</a:t>
            </a:r>
            <a:r>
              <a:rPr lang="ar-SA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578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114300" indent="0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marL="114300" indent="0">
              <a:buNone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edition – unit 1</a:t>
            </a:r>
          </a:p>
          <a:p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427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Learning outcomes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latin typeface="Times New Roman"/>
                <a:cs typeface="Times New Roman"/>
              </a:rPr>
              <a:t>What are the amino acids?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General structure.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Classification of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Optical properties.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Amino acid configuration.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Non-standard amino acids.</a:t>
            </a:r>
          </a:p>
          <a:p>
            <a:pPr algn="just"/>
            <a:r>
              <a:rPr lang="en-US" dirty="0" smtClean="0">
                <a:latin typeface="Times New Roman"/>
                <a:cs typeface="Times New Roman"/>
              </a:rPr>
              <a:t>Derivatives of amino acids.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941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What are amino acids?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Amino acids are the chemical units that combine to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form proteins.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Amino acids are a type of organic acid that contain both a carboxyl group (COOH) and an amino group (NH</a:t>
            </a:r>
            <a:r>
              <a:rPr lang="en-US" baseline="-25000" dirty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).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Amino acids play central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roles: 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as building blocks of proteins and as intermediates in metabolism.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Humans can produ</a:t>
            </a:r>
            <a:r>
              <a:rPr lang="en-US" dirty="0">
                <a:latin typeface="Times New Roman"/>
                <a:cs typeface="Times New Roman"/>
              </a:rPr>
              <a:t>ce </a:t>
            </a:r>
            <a:r>
              <a:rPr lang="en-US" dirty="0" smtClean="0">
                <a:latin typeface="Times New Roman"/>
                <a:cs typeface="Times New Roman"/>
              </a:rPr>
              <a:t>about half of </a:t>
            </a:r>
            <a:r>
              <a:rPr lang="en-US" dirty="0">
                <a:latin typeface="Times New Roman"/>
                <a:cs typeface="Times New Roman"/>
              </a:rPr>
              <a:t>ami</a:t>
            </a:r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no acids. The others must be supplied in the food.</a:t>
            </a:r>
          </a:p>
          <a:p>
            <a:pPr marL="0" indent="0" algn="just">
              <a:buNone/>
            </a:pP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000000"/>
                </a:solidFill>
                <a:latin typeface="Times New Roman"/>
                <a:cs typeface="Times New Roman"/>
              </a:rPr>
              <a:t>When proteins are digested or broken down, amino acids are left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2955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General structure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200" dirty="0">
                <a:latin typeface="Times New Roman"/>
                <a:cs typeface="Times New Roman"/>
              </a:rPr>
              <a:t>Amino acids are carbon compounds that contain two functional groups: </a:t>
            </a:r>
            <a:r>
              <a:rPr lang="en-US" sz="2200" dirty="0" smtClean="0">
                <a:latin typeface="Times New Roman"/>
                <a:cs typeface="Times New Roman"/>
              </a:rPr>
              <a:t>an </a:t>
            </a:r>
            <a:r>
              <a:rPr lang="en-US" sz="2200" dirty="0">
                <a:latin typeface="Times New Roman"/>
                <a:cs typeface="Times New Roman"/>
              </a:rPr>
              <a:t>amino group </a:t>
            </a:r>
            <a:r>
              <a:rPr lang="en-US" sz="2200" dirty="0" smtClean="0">
                <a:latin typeface="Times New Roman"/>
                <a:cs typeface="Times New Roman"/>
              </a:rPr>
              <a:t>(-NH</a:t>
            </a:r>
            <a:r>
              <a:rPr lang="en-US" baseline="-25000" dirty="0">
                <a:latin typeface="Times New Roman"/>
                <a:cs typeface="Times New Roman"/>
              </a:rPr>
              <a:t>2</a:t>
            </a:r>
            <a:r>
              <a:rPr lang="en-US" sz="2200" dirty="0" smtClean="0">
                <a:latin typeface="Times New Roman"/>
                <a:cs typeface="Times New Roman"/>
              </a:rPr>
              <a:t>) </a:t>
            </a:r>
            <a:r>
              <a:rPr lang="en-US" sz="2200" dirty="0">
                <a:latin typeface="Times New Roman"/>
                <a:cs typeface="Times New Roman"/>
              </a:rPr>
              <a:t>and a carboxylic acid group </a:t>
            </a:r>
            <a:r>
              <a:rPr lang="en-US" sz="2200" dirty="0" smtClean="0">
                <a:latin typeface="Times New Roman"/>
                <a:cs typeface="Times New Roman"/>
              </a:rPr>
              <a:t>(-COOH</a:t>
            </a:r>
            <a:r>
              <a:rPr lang="en-US" sz="2200" dirty="0">
                <a:latin typeface="Times New Roman"/>
                <a:cs typeface="Times New Roman"/>
              </a:rPr>
              <a:t>). A side chain attached to the </a:t>
            </a:r>
            <a:r>
              <a:rPr lang="en-US" sz="2200" dirty="0" smtClean="0">
                <a:latin typeface="Times New Roman"/>
                <a:cs typeface="Times New Roman"/>
              </a:rPr>
              <a:t>compound (R) </a:t>
            </a:r>
            <a:r>
              <a:rPr lang="en-US" sz="2200" dirty="0">
                <a:latin typeface="Times New Roman"/>
                <a:cs typeface="Times New Roman"/>
              </a:rPr>
              <a:t>gives each amino acid a unique set of characteristics</a:t>
            </a:r>
            <a:r>
              <a:rPr lang="en-US" sz="2200" dirty="0" smtClean="0">
                <a:latin typeface="Times New Roman"/>
                <a:cs typeface="Times New Roman"/>
              </a:rPr>
              <a:t>.</a:t>
            </a:r>
            <a:endParaRPr lang="en-US" sz="2200" dirty="0">
              <a:latin typeface="Times New Roman"/>
              <a:cs typeface="Times New Roman"/>
            </a:endParaRPr>
          </a:p>
        </p:txBody>
      </p:sp>
      <p:pic>
        <p:nvPicPr>
          <p:cNvPr id="5" name="Picture 4" descr="free a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364" y="3143941"/>
            <a:ext cx="2807983" cy="338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9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Times New Roman"/>
                <a:cs typeface="Times New Roman"/>
              </a:rPr>
              <a:t>Zwitterion</a:t>
            </a:r>
            <a:endParaRPr lang="en-US" dirty="0"/>
          </a:p>
        </p:txBody>
      </p:sp>
      <p:pic>
        <p:nvPicPr>
          <p:cNvPr id="4700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545" b="4545"/>
          <a:stretch>
            <a:fillRect/>
          </a:stretch>
        </p:blipFill>
        <p:spPr>
          <a:xfrm>
            <a:off x="1826217" y="2045576"/>
            <a:ext cx="4799970" cy="3023979"/>
          </a:xfrm>
        </p:spPr>
      </p:pic>
      <p:sp>
        <p:nvSpPr>
          <p:cNvPr id="5" name="Rectangle 4"/>
          <p:cNvSpPr/>
          <p:nvPr/>
        </p:nvSpPr>
        <p:spPr>
          <a:xfrm>
            <a:off x="2140326" y="5519543"/>
            <a:ext cx="428475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b="1" dirty="0" smtClean="0">
                <a:latin typeface="Times New Roman"/>
                <a:cs typeface="Times New Roman"/>
              </a:rPr>
              <a:t>Net charge is zero on the molecule</a:t>
            </a:r>
            <a:endParaRPr lang="en-US" sz="2200" b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16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Times New Roman"/>
                <a:cs typeface="Times New Roman"/>
              </a:rPr>
              <a:t>Isoelectric</a:t>
            </a:r>
            <a:r>
              <a:rPr lang="en-US" dirty="0" smtClean="0">
                <a:latin typeface="Times New Roman"/>
                <a:cs typeface="Times New Roman"/>
              </a:rPr>
              <a:t> point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  <a:cs typeface="Times New Roman"/>
              </a:rPr>
              <a:t>The pH at which the molecule carries no net charge.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In acidic solution-cationic.</a:t>
            </a:r>
          </a:p>
          <a:p>
            <a:pPr marL="11430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r>
              <a:rPr lang="en-US" dirty="0" smtClean="0">
                <a:latin typeface="Times New Roman"/>
                <a:cs typeface="Times New Roman"/>
              </a:rPr>
              <a:t>In alkaline solution- anionic.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52578" name="Picture 2" descr="http://www.esu.edu/~jfreeman/317/chem317l/Lab%20folders/317lamacion/img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454" y="4071003"/>
            <a:ext cx="7646737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888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pK</a:t>
            </a: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Value</a:t>
            </a:r>
            <a:endParaRPr lang="en-US" dirty="0"/>
          </a:p>
        </p:txBody>
      </p:sp>
      <p:sp>
        <p:nvSpPr>
          <p:cNvPr id="339970" name="Rectangle 2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It is the ability of an acid to donate a proton (dissociate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Clr>
                <a:srgbClr val="33CC33"/>
              </a:buClr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Also known as </a:t>
            </a:r>
            <a:r>
              <a:rPr lang="en-US" b="1" dirty="0" err="1">
                <a:solidFill>
                  <a:srgbClr val="2F2B20"/>
                </a:solidFill>
                <a:latin typeface="Times New Roman"/>
                <a:cs typeface="Times New Roman"/>
              </a:rPr>
              <a:t>pKa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or acid dissociation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constant.</a:t>
            </a:r>
          </a:p>
          <a:p>
            <a:pPr marL="114300" indent="0" algn="just">
              <a:buClr>
                <a:srgbClr val="33CC33"/>
              </a:buClr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values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α-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carboxylic group is in the range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2.2.</a:t>
            </a:r>
          </a:p>
          <a:p>
            <a:pPr algn="just">
              <a:buClr>
                <a:srgbClr val="33CC33"/>
              </a:buClr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values of α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-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amino group is in the range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9.4.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14870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0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/>
                <a:cs typeface="Times New Roman"/>
              </a:rPr>
              <a:t>Titration curve of </a:t>
            </a:r>
            <a:r>
              <a:rPr lang="en-US" dirty="0" err="1" smtClean="0">
                <a:latin typeface="Times New Roman"/>
                <a:cs typeface="Times New Roman"/>
              </a:rPr>
              <a:t>glycine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7368"/>
            <a:ext cx="3886200" cy="447835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pK1</a:t>
            </a:r>
            <a:r>
              <a:rPr lang="en-US" dirty="0" smtClean="0">
                <a:latin typeface="Times New Roman"/>
                <a:cs typeface="Times New Roman"/>
              </a:rPr>
              <a:t>- pH at which 50% of molecules are in </a:t>
            </a:r>
            <a:r>
              <a:rPr lang="en-US" dirty="0" err="1" smtClean="0">
                <a:latin typeface="Times New Roman"/>
                <a:cs typeface="Times New Roman"/>
              </a:rPr>
              <a:t>cation</a:t>
            </a:r>
            <a:r>
              <a:rPr lang="en-US" dirty="0" smtClean="0">
                <a:latin typeface="Times New Roman"/>
                <a:cs typeface="Times New Roman"/>
              </a:rPr>
              <a:t> form and 50% are in zwitterion form.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C00000"/>
                </a:solidFill>
                <a:latin typeface="Times New Roman"/>
                <a:cs typeface="Times New Roman"/>
              </a:rPr>
              <a:t>pK2-</a:t>
            </a:r>
            <a:r>
              <a:rPr lang="en-US" dirty="0" smtClean="0">
                <a:latin typeface="Times New Roman"/>
                <a:cs typeface="Times New Roman"/>
              </a:rPr>
              <a:t> pH at which 50% of molecules are in anion form and 50% are in zwitterion form.</a:t>
            </a:r>
          </a:p>
          <a:p>
            <a:pPr algn="just"/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Buffering action is maximum around </a:t>
            </a:r>
            <a:r>
              <a:rPr lang="en-US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pK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values and minimum at </a:t>
            </a:r>
            <a:r>
              <a:rPr lang="en-US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pI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  <p:pic>
        <p:nvPicPr>
          <p:cNvPr id="156674" name="Picture 2" descr="http://www.biochem.arizona.edu/classes/bioc462/462a/NOTES/Amino_Acids/Fig5_10GlyTitr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447800"/>
            <a:ext cx="4114800" cy="52728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01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1870</TotalTime>
  <Words>845</Words>
  <Application>Microsoft Office PowerPoint</Application>
  <PresentationFormat>On-screen Show (4:3)</PresentationFormat>
  <Paragraphs>140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</vt:lpstr>
      <vt:lpstr>Times New Roman</vt:lpstr>
      <vt:lpstr>Adjacency</vt:lpstr>
      <vt:lpstr>Office Theme</vt:lpstr>
      <vt:lpstr>PowerPoint Presentation</vt:lpstr>
      <vt:lpstr>Amino acids</vt:lpstr>
      <vt:lpstr>Learning outcomes</vt:lpstr>
      <vt:lpstr>What are amino acids?</vt:lpstr>
      <vt:lpstr>General structure</vt:lpstr>
      <vt:lpstr>Zwitterion</vt:lpstr>
      <vt:lpstr>Isoelectric point</vt:lpstr>
      <vt:lpstr>pK Value</vt:lpstr>
      <vt:lpstr>Titration curve of glycine</vt:lpstr>
      <vt:lpstr>Classification of amino acids</vt:lpstr>
      <vt:lpstr>PowerPoint Presentation</vt:lpstr>
      <vt:lpstr>Nonpolar amino acids</vt:lpstr>
      <vt:lpstr>PowerPoint Presentation</vt:lpstr>
      <vt:lpstr>PowerPoint Presentation</vt:lpstr>
      <vt:lpstr>Uncharged amino acids</vt:lpstr>
      <vt:lpstr>Uncharged amino acids</vt:lpstr>
      <vt:lpstr>Polar amino acids</vt:lpstr>
      <vt:lpstr>Polar amino acids</vt:lpstr>
      <vt:lpstr>Optical properties </vt:lpstr>
      <vt:lpstr>PowerPoint Presentation</vt:lpstr>
      <vt:lpstr>Amino acid configuration</vt:lpstr>
      <vt:lpstr>Amino acid configuration</vt:lpstr>
      <vt:lpstr>Non-standard amino acids</vt:lpstr>
      <vt:lpstr>Amino acids derivatives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Amino acids</dc:title>
  <dc:creator>Ahmed</dc:creator>
  <cp:lastModifiedBy>aboo alde</cp:lastModifiedBy>
  <cp:revision>83</cp:revision>
  <dcterms:created xsi:type="dcterms:W3CDTF">2014-01-30T04:08:57Z</dcterms:created>
  <dcterms:modified xsi:type="dcterms:W3CDTF">2015-08-26T12:06:45Z</dcterms:modified>
</cp:coreProperties>
</file>