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348" r:id="rId4"/>
    <p:sldId id="344" r:id="rId5"/>
    <p:sldId id="336" r:id="rId6"/>
    <p:sldId id="323" r:id="rId7"/>
    <p:sldId id="325" r:id="rId8"/>
    <p:sldId id="345" r:id="rId9"/>
    <p:sldId id="335" r:id="rId10"/>
    <p:sldId id="327" r:id="rId11"/>
    <p:sldId id="328" r:id="rId12"/>
    <p:sldId id="338" r:id="rId13"/>
    <p:sldId id="330" r:id="rId14"/>
    <p:sldId id="340" r:id="rId15"/>
    <p:sldId id="332" r:id="rId16"/>
    <p:sldId id="333" r:id="rId17"/>
    <p:sldId id="346" r:id="rId18"/>
    <p:sldId id="343" r:id="rId19"/>
    <p:sldId id="34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6666"/>
    <a:srgbClr val="FFFF99"/>
    <a:srgbClr val="FFFFFF"/>
    <a:srgbClr val="FF3300"/>
    <a:srgbClr val="FF9900"/>
    <a:srgbClr val="FFFFCC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 autoAdjust="0"/>
    <p:restoredTop sz="90929"/>
  </p:normalViewPr>
  <p:slideViewPr>
    <p:cSldViewPr>
      <p:cViewPr varScale="1">
        <p:scale>
          <a:sx n="63" d="100"/>
          <a:sy n="63" d="100"/>
        </p:scale>
        <p:origin x="-7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05C7BA8-4F12-4DCF-ACF6-8438657A0884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8BCC3B1-CFC5-4BAE-AD9B-28F8F0AB52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D2757A-3718-4CB3-BC9B-B0CC68E0653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6BBB85-672B-4C96-84F3-F2A426927ED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21097-10E6-4A1A-A9A3-45A5160F4C19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EA2E4-772C-43BB-B14B-9FABC03D8C26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EEFF3-84C1-4A3E-811A-53BACB17B13B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82D5-E167-4EB4-B93A-6C46F382334D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948353F-0326-483F-B9FE-8E53F9124C3B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F812F-47D8-42FA-ADBF-29E9FE059529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80789-CF82-4350-BA7F-872DC90633E4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E6C46-043E-4F03-A700-2654183A1F1D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BD53F-D61A-45EE-BEEA-1F52076D3407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ED4DF-778B-454E-BF69-8A734CD6DF05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20DA66D3-E7FD-4921-B59F-EB14D6C065A4}" type="slidenum">
              <a:rPr lang="ar-SA"/>
              <a:pPr/>
              <a:t>‹#›</a:t>
            </a:fld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  <a:cs typeface="Tahoma" pitchFamily="34" charset="0"/>
              </a:defRPr>
            </a:lvl1pPr>
          </a:lstStyle>
          <a:p>
            <a:fld id="{86C52908-60DB-4DD2-B244-1306C195FA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5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Tricarboxylic Acid Cycle: Krebs Cycle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228600" y="1447800"/>
            <a:ext cx="88392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altLang="en-US" sz="3400" b="1">
                <a:solidFill>
                  <a:schemeClr val="accent2"/>
                </a:solidFill>
              </a:rPr>
              <a:t> Final common pathway for oxidation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altLang="en-US" sz="3400" b="1">
                <a:solidFill>
                  <a:schemeClr val="accent2"/>
                </a:solidFill>
              </a:rPr>
              <a:t> Exclusively in mitochondria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altLang="en-US" sz="3400" b="1">
                <a:solidFill>
                  <a:schemeClr val="accent2"/>
                </a:solidFill>
              </a:rPr>
              <a:t> Major source for ATP</a:t>
            </a:r>
          </a:p>
          <a:p>
            <a:pPr eaLnBrk="1" hangingPunct="1"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altLang="en-US" sz="3400" b="1">
                <a:solidFill>
                  <a:schemeClr val="accent2"/>
                </a:solidFill>
              </a:rPr>
              <a:t> Mainly catabolic with some anabolic features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en-US" sz="3400" b="1">
                <a:solidFill>
                  <a:schemeClr val="accent2"/>
                </a:solidFill>
              </a:rPr>
              <a:t> Synthetic reactions (anabolic features):</a:t>
            </a:r>
          </a:p>
          <a:p>
            <a:pPr eaLnBrk="1" hangingPunct="1"/>
            <a:r>
              <a:rPr lang="en-US" altLang="en-US" sz="3400" b="1"/>
              <a:t>	</a:t>
            </a:r>
            <a:r>
              <a:rPr lang="en-US" altLang="en-US" sz="3400" b="1">
                <a:solidFill>
                  <a:srgbClr val="A50021"/>
                </a:solidFill>
              </a:rPr>
              <a:t>Glucose from amino acids</a:t>
            </a:r>
          </a:p>
          <a:p>
            <a:pPr eaLnBrk="1" hangingPunct="1"/>
            <a:r>
              <a:rPr lang="en-US" altLang="en-US" sz="3400" b="1">
                <a:solidFill>
                  <a:srgbClr val="A50021"/>
                </a:solidFill>
              </a:rPr>
              <a:t>	Nonessential amino acids</a:t>
            </a:r>
          </a:p>
          <a:p>
            <a:pPr eaLnBrk="1" hangingPunct="1"/>
            <a:r>
              <a:rPr lang="en-US" altLang="en-US" sz="3400" b="1">
                <a:solidFill>
                  <a:srgbClr val="A50021"/>
                </a:solidFill>
              </a:rPr>
              <a:t>	Fatty acids</a:t>
            </a:r>
          </a:p>
          <a:p>
            <a:pPr eaLnBrk="1" hangingPunct="1"/>
            <a:r>
              <a:rPr lang="en-US" altLang="en-US" sz="3400" b="1">
                <a:solidFill>
                  <a:srgbClr val="A50021"/>
                </a:solidFill>
              </a:rPr>
              <a:t>	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781800" cy="838200"/>
          </a:xfrm>
          <a:solidFill>
            <a:srgbClr val="FFFFCC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 Reactions (1)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20483" name="Picture 2" descr="D:\Arun-Backup\project\Ferrier\Image_Bank\image_bank\images\jpg\figure_9.4.jpg"/>
          <p:cNvPicPr>
            <a:picLocks noChangeAspect="1" noChangeArrowheads="1"/>
          </p:cNvPicPr>
          <p:nvPr/>
        </p:nvPicPr>
        <p:blipFill>
          <a:blip r:embed="rId2" cstate="print"/>
          <a:srcRect b="1615"/>
          <a:stretch>
            <a:fillRect/>
          </a:stretch>
        </p:blipFill>
        <p:spPr bwMode="auto">
          <a:xfrm>
            <a:off x="3165475" y="1377950"/>
            <a:ext cx="2549525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457200" y="6013450"/>
            <a:ext cx="83820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dirty="0"/>
              <a:t>Formation of </a:t>
            </a:r>
            <a:r>
              <a:rPr lang="el-GR" sz="2000" dirty="0"/>
              <a:t>α-</a:t>
            </a:r>
            <a:r>
              <a:rPr lang="en-US" sz="2000" dirty="0" err="1"/>
              <a:t>ketoglutarate</a:t>
            </a:r>
            <a:r>
              <a:rPr lang="en-US" sz="2000" dirty="0"/>
              <a:t> from acetyl coenzyme A (</a:t>
            </a:r>
            <a:r>
              <a:rPr lang="en-US" sz="2000" dirty="0" err="1"/>
              <a:t>CoA</a:t>
            </a:r>
            <a:r>
              <a:rPr lang="en-US" sz="2000" dirty="0"/>
              <a:t>) and </a:t>
            </a:r>
            <a:r>
              <a:rPr lang="en-US" sz="2000" dirty="0" err="1"/>
              <a:t>oxaloacetate</a:t>
            </a:r>
            <a:r>
              <a:rPr lang="en-US" sz="2000" dirty="0"/>
              <a:t>. NAD(H) = </a:t>
            </a:r>
            <a:r>
              <a:rPr lang="en-US" sz="2000" dirty="0" err="1"/>
              <a:t>Nicotinamide</a:t>
            </a:r>
            <a:r>
              <a:rPr lang="en-US" sz="2000" dirty="0"/>
              <a:t> adenine </a:t>
            </a:r>
            <a:r>
              <a:rPr lang="en-US" sz="2000" dirty="0" err="1" smtClean="0"/>
              <a:t>dinucleotide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1319213" y="152400"/>
            <a:ext cx="6781800" cy="838200"/>
          </a:xfrm>
          <a:solidFill>
            <a:srgbClr val="FFFFCC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 Reactions (2)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533400" y="2286000"/>
            <a:ext cx="2590800" cy="1112838"/>
          </a:xfrm>
          <a:prstGeom prst="rect">
            <a:avLst/>
          </a:prstGeom>
          <a:solidFill>
            <a:srgbClr val="FFFFCC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000">
                <a:solidFill>
                  <a:srgbClr val="A50021"/>
                </a:solidFill>
                <a:latin typeface="Impact" pitchFamily="34" charset="0"/>
              </a:rPr>
              <a:t>Succinate </a:t>
            </a:r>
            <a:r>
              <a:rPr lang="en-US" altLang="en-US" sz="3600">
                <a:solidFill>
                  <a:srgbClr val="A50021"/>
                </a:solidFill>
                <a:latin typeface="Impact" pitchFamily="34" charset="0"/>
              </a:rPr>
              <a:t>Thiokinase</a:t>
            </a:r>
            <a:endParaRPr lang="en-US" altLang="en-US" sz="3600" baseline="3000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33400" y="3551238"/>
            <a:ext cx="2590800" cy="830262"/>
          </a:xfrm>
          <a:prstGeom prst="rect">
            <a:avLst/>
          </a:prstGeom>
          <a:solidFill>
            <a:srgbClr val="FFFF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b="1">
                <a:solidFill>
                  <a:schemeClr val="accent2"/>
                </a:solidFill>
              </a:rPr>
              <a:t>Substrate-Level</a:t>
            </a:r>
          </a:p>
          <a:p>
            <a:pPr algn="ctr" eaLnBrk="1" hangingPunct="1"/>
            <a:r>
              <a:rPr lang="en-US" altLang="en-US" b="1">
                <a:solidFill>
                  <a:schemeClr val="accent2"/>
                </a:solidFill>
              </a:rPr>
              <a:t>Phosphorylation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24200" y="2971800"/>
            <a:ext cx="395288" cy="228600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1510" name="Picture 2" descr="D:\Arun-Backup\project\Ferrier\Image_Bank\image_bank\images\jpg\figure_9.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073150"/>
            <a:ext cx="2287991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1"/>
          <p:cNvSpPr>
            <a:spLocks noChangeArrowheads="1"/>
          </p:cNvSpPr>
          <p:nvPr/>
        </p:nvSpPr>
        <p:spPr bwMode="auto">
          <a:xfrm>
            <a:off x="533400" y="5856288"/>
            <a:ext cx="81010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800" dirty="0"/>
              <a:t>Formation of </a:t>
            </a:r>
            <a:r>
              <a:rPr lang="en-US" sz="1800" dirty="0" err="1"/>
              <a:t>malate</a:t>
            </a:r>
            <a:r>
              <a:rPr lang="en-US" sz="1800" dirty="0"/>
              <a:t> from </a:t>
            </a:r>
            <a:r>
              <a:rPr lang="el-GR" sz="1800" dirty="0"/>
              <a:t>α-</a:t>
            </a:r>
            <a:r>
              <a:rPr lang="en-US" sz="1800" dirty="0" err="1"/>
              <a:t>ketoglutarate</a:t>
            </a:r>
            <a:r>
              <a:rPr lang="en-US" sz="1800" dirty="0"/>
              <a:t>. </a:t>
            </a:r>
          </a:p>
          <a:p>
            <a:pPr algn="ctr" eaLnBrk="1" hangingPunct="1"/>
            <a:r>
              <a:rPr lang="en-US" sz="1800" dirty="0"/>
              <a:t>NAD(H) = </a:t>
            </a:r>
            <a:r>
              <a:rPr lang="en-US" sz="1800" dirty="0" err="1"/>
              <a:t>nicotinamide</a:t>
            </a:r>
            <a:r>
              <a:rPr lang="en-US" sz="1800" dirty="0"/>
              <a:t> adenine </a:t>
            </a:r>
            <a:r>
              <a:rPr lang="en-US" sz="1800" dirty="0" err="1"/>
              <a:t>dinucleotide</a:t>
            </a:r>
            <a:r>
              <a:rPr lang="en-US" sz="1800" dirty="0"/>
              <a:t>; GDP = </a:t>
            </a:r>
            <a:r>
              <a:rPr lang="en-US" sz="1800" dirty="0" err="1"/>
              <a:t>guanosine</a:t>
            </a:r>
            <a:r>
              <a:rPr lang="en-US" sz="1800" dirty="0"/>
              <a:t> </a:t>
            </a:r>
            <a:r>
              <a:rPr lang="en-US" sz="1800" dirty="0" err="1"/>
              <a:t>diphosphate</a:t>
            </a:r>
            <a:r>
              <a:rPr lang="en-US" sz="1800" dirty="0"/>
              <a:t>;</a:t>
            </a:r>
          </a:p>
          <a:p>
            <a:pPr algn="ctr" eaLnBrk="1" hangingPunct="1"/>
            <a:r>
              <a:rPr lang="en-US" sz="1800" dirty="0"/>
              <a:t>P = phosphate; </a:t>
            </a:r>
            <a:r>
              <a:rPr lang="en-US" sz="1800" dirty="0" err="1"/>
              <a:t>CoA</a:t>
            </a:r>
            <a:r>
              <a:rPr lang="en-US" sz="1800" dirty="0"/>
              <a:t> = coenzyme A; FAD(H</a:t>
            </a:r>
            <a:r>
              <a:rPr lang="en-US" sz="1800" baseline="-25000" dirty="0"/>
              <a:t>2</a:t>
            </a:r>
            <a:r>
              <a:rPr lang="en-US" sz="1800" dirty="0"/>
              <a:t>) = </a:t>
            </a:r>
            <a:r>
              <a:rPr lang="en-US" sz="1800" dirty="0" err="1"/>
              <a:t>flavin</a:t>
            </a:r>
            <a:r>
              <a:rPr lang="en-US" sz="1800" dirty="0"/>
              <a:t> adenine </a:t>
            </a:r>
            <a:r>
              <a:rPr lang="en-US" sz="1800" dirty="0" err="1"/>
              <a:t>dinucleotide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 Reactions (3)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22531" name="Picture 2" descr="D:\Arun-Backup\project\Ferrier\Image_Bank\image_bank\images\jpg\figure_9.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4429125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762000" y="6005513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/>
              <a:t>Formation (regeneration) of </a:t>
            </a:r>
            <a:r>
              <a:rPr lang="en-US" sz="2000" dirty="0" err="1"/>
              <a:t>oxaloacetate</a:t>
            </a:r>
            <a:r>
              <a:rPr lang="en-US" sz="2000" dirty="0"/>
              <a:t> from </a:t>
            </a:r>
            <a:r>
              <a:rPr lang="en-US" sz="2000" dirty="0" err="1"/>
              <a:t>malate</a:t>
            </a:r>
            <a:r>
              <a:rPr lang="en-US" sz="2000" dirty="0"/>
              <a:t>.</a:t>
            </a:r>
          </a:p>
          <a:p>
            <a:pPr algn="ctr" eaLnBrk="1" hangingPunct="1"/>
            <a:r>
              <a:rPr lang="en-US" sz="2000" dirty="0"/>
              <a:t>NAD(H) = </a:t>
            </a:r>
            <a:r>
              <a:rPr lang="en-US" sz="2000" dirty="0" err="1"/>
              <a:t>nicotinamide</a:t>
            </a:r>
            <a:r>
              <a:rPr lang="en-US" sz="2000" dirty="0"/>
              <a:t> adenine </a:t>
            </a:r>
            <a:r>
              <a:rPr lang="en-US" sz="2000" dirty="0" err="1"/>
              <a:t>dinucleotide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0866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Cycle: Energy Yield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1752600"/>
            <a:ext cx="40195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228600" y="5981700"/>
            <a:ext cx="937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/>
              <a:t>Number of ATP molecules produced from the oxidation of one molecule of acetyl coenzyme A (CoA) using both substrate-level and oxidative phosphorylation.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086600" cy="990600"/>
          </a:xfrm>
          <a:solidFill>
            <a:srgbClr val="FFFFCC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Cycle: Energy Yield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24579" name="Picture 2" descr="D:\Arun-Backup\project\Ferrier\Image_Bank\image_bank\images\jpg\figure_9.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937" y="1785938"/>
            <a:ext cx="5249863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5981700"/>
            <a:ext cx="937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/>
              <a:t>Number of ATP molecules produced from the oxidation of one molecule of acetyl coenzyme A (CoA) using both substrate-level and oxidative phosphorylation.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447800"/>
          </a:xfrm>
          <a:solidFill>
            <a:srgbClr val="FFFFCC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Net ATP Production by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Complete Glucose Oxidation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52400" y="2592388"/>
            <a:ext cx="882015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accent2"/>
                </a:solidFill>
              </a:rPr>
              <a:t>Aerobic glycolysis:					8 ATP</a:t>
            </a:r>
          </a:p>
          <a:p>
            <a:pPr eaLnBrk="1" hangingPunct="1"/>
            <a:endParaRPr lang="en-US" altLang="en-US" sz="3200" b="1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rgbClr val="A50021"/>
                </a:solidFill>
              </a:rPr>
              <a:t>Oxidative decarboxylation:	2 X 3 = 	6 ATP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>
                <a:solidFill>
                  <a:srgbClr val="800080"/>
                </a:solidFill>
              </a:rPr>
              <a:t>Krebs cycle:				2 X 12 =	24 ATP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>
                <a:solidFill>
                  <a:srgbClr val="006666"/>
                </a:solidFill>
              </a:rPr>
              <a:t>Net:								38 ATP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5410200"/>
            <a:ext cx="8305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A50021"/>
                </a:solidFill>
                <a:latin typeface="Impact" pitchFamily="34" charset="0"/>
              </a:rPr>
              <a:t>Regulation of Oxidative </a:t>
            </a:r>
            <a:r>
              <a:rPr lang="en-US" dirty="0" err="1" smtClean="0">
                <a:solidFill>
                  <a:srgbClr val="A50021"/>
                </a:solidFill>
                <a:latin typeface="Impact" pitchFamily="34" charset="0"/>
              </a:rPr>
              <a:t>decarboxylation</a:t>
            </a:r>
            <a:r>
              <a:rPr lang="en-US" dirty="0" smtClean="0">
                <a:solidFill>
                  <a:srgbClr val="A50021"/>
                </a:solidFill>
                <a:latin typeface="Impact" pitchFamily="34" charset="0"/>
              </a:rPr>
              <a:t> and Krebs cycle</a:t>
            </a: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517525" y="1676400"/>
            <a:ext cx="8321675" cy="4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PDH complex and the TCA cycle are both </a:t>
            </a:r>
            <a:r>
              <a:rPr lang="en-US" sz="2800" b="1" dirty="0">
                <a:solidFill>
                  <a:srgbClr val="FF0000"/>
                </a:solidFill>
              </a:rPr>
              <a:t>up-regulated</a:t>
            </a:r>
            <a:r>
              <a:rPr lang="en-US" sz="2800" dirty="0"/>
              <a:t> in response to a </a:t>
            </a:r>
            <a:r>
              <a:rPr lang="en-US" sz="2800" b="1" dirty="0">
                <a:solidFill>
                  <a:srgbClr val="FF0000"/>
                </a:solidFill>
              </a:rPr>
              <a:t>decrease in the ratio</a:t>
            </a:r>
            <a:r>
              <a:rPr lang="en-US" sz="2800" dirty="0"/>
              <a:t> of </a:t>
            </a:r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ATP:ADP</a:t>
            </a:r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NADH:NAD</a:t>
            </a:r>
            <a:r>
              <a:rPr lang="en-US" sz="2800" baseline="30000" dirty="0" smtClean="0"/>
              <a:t>+</a:t>
            </a:r>
          </a:p>
          <a:p>
            <a:pPr marL="808038" lvl="1" indent="-350838" eaLnBrk="1" hangingPunct="1">
              <a:buClr>
                <a:srgbClr val="C00000"/>
              </a:buClr>
            </a:pPr>
            <a:endParaRPr lang="en-US" sz="2800" baseline="30000" dirty="0"/>
          </a:p>
          <a:p>
            <a:pPr marL="350838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TCA cycle activators are:</a:t>
            </a:r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ADP</a:t>
            </a:r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Ca</a:t>
            </a:r>
            <a:r>
              <a:rPr lang="en-US" sz="2800" baseline="30000" dirty="0"/>
              <a:t>2</a:t>
            </a:r>
            <a:r>
              <a:rPr lang="en-US" sz="2800" baseline="30000" dirty="0" smtClean="0"/>
              <a:t>+</a:t>
            </a:r>
          </a:p>
          <a:p>
            <a:pPr marL="808038" lvl="1" indent="-350838" eaLnBrk="1" hangingPunct="1">
              <a:buClr>
                <a:srgbClr val="C00000"/>
              </a:buClr>
            </a:pPr>
            <a:endParaRPr lang="en-US" sz="2800" baseline="30000" dirty="0"/>
          </a:p>
          <a:p>
            <a:pPr marL="350838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TCA cycle inhibitors are</a:t>
            </a:r>
            <a:r>
              <a:rPr lang="en-US" sz="2800" dirty="0" smtClean="0"/>
              <a:t>:</a:t>
            </a:r>
            <a:endParaRPr lang="en-US" sz="2800" dirty="0"/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/>
              <a:t>ATP</a:t>
            </a:r>
          </a:p>
          <a:p>
            <a:pPr marL="808038" lvl="1" indent="-350838"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NADH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83820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Take Home Message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37891" name="Text Box 8"/>
          <p:cNvSpPr txBox="1">
            <a:spLocks noChangeArrowheads="1"/>
          </p:cNvSpPr>
          <p:nvPr/>
        </p:nvSpPr>
        <p:spPr bwMode="auto">
          <a:xfrm>
            <a:off x="228600" y="1749425"/>
            <a:ext cx="855027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 err="1"/>
              <a:t>Pyruvate</a:t>
            </a:r>
            <a:r>
              <a:rPr lang="en-US" sz="2800" b="1" dirty="0"/>
              <a:t> is </a:t>
            </a:r>
            <a:r>
              <a:rPr lang="en-US" sz="2800" b="1" dirty="0" err="1"/>
              <a:t>oxidatively</a:t>
            </a:r>
            <a:r>
              <a:rPr lang="en-US" sz="2800" b="1" dirty="0"/>
              <a:t> </a:t>
            </a:r>
            <a:r>
              <a:rPr lang="en-US" sz="2800" b="1" dirty="0" err="1"/>
              <a:t>decarboxylated</a:t>
            </a:r>
            <a:r>
              <a:rPr lang="en-US" sz="2800" b="1" dirty="0"/>
              <a:t> by PDH to   acetyl </a:t>
            </a:r>
            <a:r>
              <a:rPr lang="en-US" sz="2800" b="1" dirty="0" err="1"/>
              <a:t>CoA</a:t>
            </a:r>
            <a:r>
              <a:rPr lang="en-US" sz="2800" b="1" dirty="0"/>
              <a:t> inside the mitochondria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700" b="1" dirty="0"/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 Krebs cycle:</a:t>
            </a:r>
          </a:p>
          <a:p>
            <a:pPr marL="742950" lvl="1" indent="-2857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 Final common pathway for the oxidation of carbohydrates, fatty acids and amino acids </a:t>
            </a:r>
          </a:p>
          <a:p>
            <a:pPr marL="742950" lvl="1" indent="-2857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 occurs in the mitochondria</a:t>
            </a:r>
          </a:p>
          <a:p>
            <a:pPr marL="742950" lvl="1" indent="-2857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 Aerobic</a:t>
            </a:r>
          </a:p>
          <a:p>
            <a:pPr marL="742950" lvl="1" indent="-2857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 Mainly catabolic, with some anabolic reactions</a:t>
            </a:r>
          </a:p>
          <a:p>
            <a:pPr marL="742950" lvl="1" indent="-2857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700" b="1" dirty="0"/>
          </a:p>
          <a:p>
            <a:pPr marL="396875" indent="-396875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b="1" dirty="0"/>
              <a:t>The complete oxidation of one glucose molecule results in a net production of 38 ATP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b="1" smtClean="0">
                <a:solidFill>
                  <a:schemeClr val="bg1"/>
                </a:solidFill>
                <a:latin typeface="Antique Olive Compact" pitchFamily="34" charset="0"/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9050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rgbClr val="990000"/>
                </a:solidFill>
                <a:latin typeface="Impact" pitchFamily="34" charset="0"/>
              </a:rPr>
              <a:t>Oxidative </a:t>
            </a:r>
            <a:r>
              <a:rPr lang="en-US" altLang="en-US" b="1" dirty="0" err="1" smtClean="0">
                <a:solidFill>
                  <a:srgbClr val="990000"/>
                </a:solidFill>
                <a:latin typeface="Impact" pitchFamily="34" charset="0"/>
              </a:rPr>
              <a:t>Decarboxylation</a:t>
            </a:r>
            <a:r>
              <a:rPr lang="en-US" altLang="en-US" b="1" dirty="0" smtClean="0">
                <a:solidFill>
                  <a:srgbClr val="990000"/>
                </a:solidFill>
                <a:latin typeface="Impact" pitchFamily="34" charset="0"/>
              </a:rPr>
              <a:t> and Krebs Cycle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191000" y="3382963"/>
            <a:ext cx="677863" cy="598487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831835" y="4525963"/>
            <a:ext cx="3797835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200" i="1" dirty="0" err="1" smtClean="0">
                <a:solidFill>
                  <a:srgbClr val="990000"/>
                </a:solidFill>
                <a:latin typeface="Impact" pitchFamily="34" charset="0"/>
              </a:rPr>
              <a:t>Amr</a:t>
            </a:r>
            <a:r>
              <a:rPr lang="en-US" altLang="en-US" sz="3200" i="1" dirty="0" smtClean="0">
                <a:solidFill>
                  <a:srgbClr val="990000"/>
                </a:solidFill>
                <a:latin typeface="Impact" pitchFamily="34" charset="0"/>
              </a:rPr>
              <a:t> </a:t>
            </a:r>
            <a:r>
              <a:rPr lang="en-US" altLang="en-US" sz="3200" i="1" dirty="0" err="1" smtClean="0">
                <a:solidFill>
                  <a:srgbClr val="990000"/>
                </a:solidFill>
                <a:latin typeface="Impact" pitchFamily="34" charset="0"/>
              </a:rPr>
              <a:t>Moustafa</a:t>
            </a:r>
            <a:r>
              <a:rPr lang="en-US" altLang="en-US" sz="3200" i="1" dirty="0" smtClean="0">
                <a:solidFill>
                  <a:srgbClr val="990000"/>
                </a:solidFill>
                <a:latin typeface="Impact" pitchFamily="34" charset="0"/>
              </a:rPr>
              <a:t> , </a:t>
            </a:r>
            <a:r>
              <a:rPr lang="en-US" altLang="en-US" sz="2800" i="1" dirty="0" smtClean="0">
                <a:solidFill>
                  <a:srgbClr val="990000"/>
                </a:solidFill>
                <a:latin typeface="Impact" pitchFamily="34" charset="0"/>
              </a:rPr>
              <a:t>MD PhD</a:t>
            </a:r>
            <a:endParaRPr lang="en-US" altLang="en-US" sz="2800" i="1" dirty="0">
              <a:solidFill>
                <a:srgbClr val="990000"/>
              </a:solidFill>
              <a:latin typeface="Impact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2"/>
                </a:solidFill>
                <a:latin typeface="Helvetica" pitchFamily="34" charset="0"/>
                <a:cs typeface="+mj-cs"/>
              </a:rPr>
              <a:t>Clinical Chemistry Unit, Pathology Dept.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accent2"/>
                </a:solidFill>
                <a:latin typeface="Helvetica" pitchFamily="34" charset="0"/>
                <a:cs typeface="+mj-cs"/>
              </a:rPr>
              <a:t>College of Medicine, 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5943600" cy="6858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990000"/>
                </a:solidFill>
                <a:latin typeface="Impact" pitchFamily="34" charset="0"/>
              </a:rPr>
              <a:t>Objectives: Oxidative </a:t>
            </a:r>
            <a:r>
              <a:rPr lang="en-US" altLang="en-US" sz="2800" dirty="0" err="1" smtClean="0">
                <a:solidFill>
                  <a:srgbClr val="990000"/>
                </a:solidFill>
                <a:latin typeface="Impact" pitchFamily="34" charset="0"/>
              </a:rPr>
              <a:t>Decarboxylation</a:t>
            </a:r>
            <a:endParaRPr lang="en-US" altLang="en-US" sz="2800" dirty="0" smtClean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533399" y="1752600"/>
            <a:ext cx="777240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the end of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this part of the lecture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, students are expected to:</a:t>
            </a:r>
            <a:endParaRPr lang="en-US" sz="2000" dirty="0">
              <a:latin typeface="Times New Roman" pitchFamily="26" charset="0"/>
              <a:cs typeface="Times New Roman" pitchFamily="26" charset="0"/>
            </a:endParaRP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 Recognize </a:t>
            </a:r>
            <a:r>
              <a:rPr lang="en-US" sz="2800" dirty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the various fates of pyruvate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 Define </a:t>
            </a:r>
            <a:r>
              <a:rPr lang="en-US" sz="2800" dirty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the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conversion of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pyruvate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to acetyl CoA</a:t>
            </a:r>
          </a:p>
          <a:p>
            <a:pPr marL="396875" indent="-396875" eaLnBrk="1" hangingPunct="1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Discuss </a:t>
            </a:r>
            <a:r>
              <a:rPr lang="en-US" sz="2800" dirty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the major regulatory mechanisms for PDH complex</a:t>
            </a:r>
          </a:p>
          <a:p>
            <a:pPr marL="350838" indent="-350838" eaLnBrk="1" hangingPunct="1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Recognize </a:t>
            </a:r>
            <a:r>
              <a:rPr lang="en-US" sz="2800" dirty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the clinical consequence of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abnormal oxidative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decarboxylation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26" charset="0"/>
                <a:cs typeface="Times New Roman" pitchFamily="26" charset="0"/>
              </a:rPr>
              <a:t>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962400" cy="6858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990000"/>
                </a:solidFill>
                <a:latin typeface="Impact" pitchFamily="34" charset="0"/>
              </a:rPr>
              <a:t>Objectives: Krebs Cycle</a:t>
            </a:r>
            <a:endParaRPr lang="en-US" altLang="en-US" sz="2800" dirty="0" smtClean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404813" y="1600200"/>
            <a:ext cx="83581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defRPr/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 By the end of this part of the lecture, students are expected to:</a:t>
            </a:r>
            <a:endParaRPr lang="en-US" sz="2000" dirty="0" smtClean="0"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743200"/>
            <a:ext cx="76200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Recognize the importance of Krebs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cycle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26" charset="0"/>
              <a:cs typeface="Times New Roman" pitchFamily="26" charset="0"/>
            </a:endParaRPr>
          </a:p>
          <a:p>
            <a:pPr marL="342900" indent="-342900"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Identify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various reactions of Krebs cycle</a:t>
            </a:r>
          </a:p>
          <a:p>
            <a:pPr marL="342900" indent="-342900"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Define the regulatory mechanisms of Krebs cycle</a:t>
            </a:r>
          </a:p>
          <a:p>
            <a:pPr marL="342900" indent="-342900" eaLnBrk="1" hangingPunct="1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26" charset="0"/>
                <a:cs typeface="Times New Roman" pitchFamily="26" charset="0"/>
              </a:rPr>
              <a:t>Assess the energy yield of PDH reaction and Krebs cycle’s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My Documents\My Pictures\08_024.jpg"/>
          <p:cNvPicPr>
            <a:picLocks noChangeAspect="1" noChangeArrowheads="1"/>
          </p:cNvPicPr>
          <p:nvPr/>
        </p:nvPicPr>
        <p:blipFill>
          <a:blip r:embed="rId2" cstate="print"/>
          <a:srcRect l="34897" t="2144" r="34207" b="12106"/>
          <a:stretch>
            <a:fillRect/>
          </a:stretch>
        </p:blipFill>
        <p:spPr bwMode="auto">
          <a:xfrm>
            <a:off x="6096000" y="136525"/>
            <a:ext cx="2133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4724400" cy="838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Fates of Pyruvate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71650" y="2286000"/>
            <a:ext cx="4781550" cy="1393825"/>
            <a:chOff x="1116" y="1440"/>
            <a:chExt cx="3012" cy="878"/>
          </a:xfrm>
        </p:grpSpPr>
        <p:sp>
          <p:nvSpPr>
            <p:cNvPr id="10246" name="Line 9"/>
            <p:cNvSpPr>
              <a:spLocks noChangeShapeType="1"/>
            </p:cNvSpPr>
            <p:nvPr/>
          </p:nvSpPr>
          <p:spPr bwMode="auto">
            <a:xfrm flipH="1">
              <a:off x="1920" y="1728"/>
              <a:ext cx="2208" cy="0"/>
            </a:xfrm>
            <a:prstGeom prst="line">
              <a:avLst/>
            </a:prstGeom>
            <a:noFill/>
            <a:ln w="28575">
              <a:solidFill>
                <a:srgbClr val="0066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AutoShape 10"/>
            <p:cNvSpPr>
              <a:spLocks noChangeArrowheads="1"/>
            </p:cNvSpPr>
            <p:nvPr/>
          </p:nvSpPr>
          <p:spPr bwMode="auto">
            <a:xfrm flipH="1">
              <a:off x="2256" y="1737"/>
              <a:ext cx="1056" cy="336"/>
            </a:xfrm>
            <a:prstGeom prst="curvedDownArrow">
              <a:avLst>
                <a:gd name="adj1" fmla="val 62857"/>
                <a:gd name="adj2" fmla="val 12571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0248" name="Text Box 11"/>
            <p:cNvSpPr txBox="1">
              <a:spLocks noChangeArrowheads="1"/>
            </p:cNvSpPr>
            <p:nvPr/>
          </p:nvSpPr>
          <p:spPr bwMode="auto">
            <a:xfrm>
              <a:off x="2802" y="2030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chemeClr val="accent2"/>
                  </a:solidFill>
                </a:rPr>
                <a:t>Glutamate</a:t>
              </a:r>
            </a:p>
          </p:txBody>
        </p:sp>
        <p:sp>
          <p:nvSpPr>
            <p:cNvPr id="10249" name="Text Box 12"/>
            <p:cNvSpPr txBox="1">
              <a:spLocks noChangeArrowheads="1"/>
            </p:cNvSpPr>
            <p:nvPr/>
          </p:nvSpPr>
          <p:spPr bwMode="auto">
            <a:xfrm>
              <a:off x="2215" y="2030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rgbClr val="A50021"/>
                  </a:solidFill>
                </a:rPr>
                <a:t>αKG</a:t>
              </a:r>
            </a:p>
          </p:txBody>
        </p:sp>
        <p:sp>
          <p:nvSpPr>
            <p:cNvPr id="10250" name="Text Box 13"/>
            <p:cNvSpPr txBox="1">
              <a:spLocks noChangeArrowheads="1"/>
            </p:cNvSpPr>
            <p:nvPr/>
          </p:nvSpPr>
          <p:spPr bwMode="auto">
            <a:xfrm>
              <a:off x="2534" y="1440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rgbClr val="006666"/>
                  </a:solidFill>
                </a:rPr>
                <a:t>ALT</a:t>
              </a:r>
            </a:p>
          </p:txBody>
        </p:sp>
        <p:sp>
          <p:nvSpPr>
            <p:cNvPr id="10251" name="Text Box 14"/>
            <p:cNvSpPr txBox="1">
              <a:spLocks noChangeArrowheads="1"/>
            </p:cNvSpPr>
            <p:nvPr/>
          </p:nvSpPr>
          <p:spPr bwMode="auto">
            <a:xfrm>
              <a:off x="1116" y="1558"/>
              <a:ext cx="7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rgbClr val="A50021"/>
                  </a:solidFill>
                </a:rPr>
                <a:t>Alanine</a:t>
              </a:r>
            </a:p>
          </p:txBody>
        </p:sp>
        <p:sp>
          <p:nvSpPr>
            <p:cNvPr id="10252" name="Text Box 15"/>
            <p:cNvSpPr txBox="1">
              <a:spLocks noChangeArrowheads="1"/>
            </p:cNvSpPr>
            <p:nvPr/>
          </p:nvSpPr>
          <p:spPr bwMode="auto">
            <a:xfrm>
              <a:off x="2618" y="1802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b="1">
                  <a:solidFill>
                    <a:srgbClr val="800080"/>
                  </a:solidFill>
                </a:rPr>
                <a:t>PLP</a:t>
              </a:r>
            </a:p>
          </p:txBody>
        </p:sp>
      </p:grp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458788" y="5029200"/>
            <a:ext cx="380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800080"/>
                </a:solidFill>
              </a:rPr>
              <a:t>PLP = Pyridoxal Phosphate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Oxidative Decarboxylation of Pyruvate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4138613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6550" y="3733800"/>
            <a:ext cx="186213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chemeClr val="accent6"/>
                </a:solidFill>
              </a:rPr>
              <a:t>Allosteric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chemeClr val="accent6"/>
                </a:solidFill>
              </a:rPr>
              <a:t>Regulation</a:t>
            </a:r>
          </a:p>
        </p:txBody>
      </p:sp>
      <p:sp>
        <p:nvSpPr>
          <p:cNvPr id="5" name="Curved Up Arrow 4"/>
          <p:cNvSpPr/>
          <p:nvPr/>
        </p:nvSpPr>
        <p:spPr>
          <a:xfrm>
            <a:off x="1143000" y="4724400"/>
            <a:ext cx="1600200" cy="1143000"/>
          </a:xfrm>
          <a:prstGeom prst="curvedUp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PDH Complex: Covalent Regulation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sp>
        <p:nvSpPr>
          <p:cNvPr id="12291" name="Oval 9"/>
          <p:cNvSpPr>
            <a:spLocks noChangeArrowheads="1"/>
          </p:cNvSpPr>
          <p:nvPr/>
        </p:nvSpPr>
        <p:spPr bwMode="auto">
          <a:xfrm>
            <a:off x="533400" y="3398838"/>
            <a:ext cx="2590800" cy="12954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1800" b="1"/>
              <a:t>Pyruvate dehydrogenase</a:t>
            </a:r>
          </a:p>
          <a:p>
            <a:pPr algn="ctr" eaLnBrk="1" hangingPunct="1"/>
            <a:r>
              <a:rPr lang="en-US" altLang="en-US" sz="1800" b="1"/>
              <a:t>complex (active)</a:t>
            </a:r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5715000" y="3689350"/>
            <a:ext cx="2743200" cy="685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 sz="1800" b="1"/>
          </a:p>
          <a:p>
            <a:pPr algn="ctr" eaLnBrk="1" hangingPunct="1"/>
            <a:r>
              <a:rPr lang="en-US" altLang="en-US" sz="1800" b="1"/>
              <a:t>Pyruvate dehydrogenase</a:t>
            </a:r>
          </a:p>
          <a:p>
            <a:pPr algn="ctr" eaLnBrk="1" hangingPunct="1"/>
            <a:r>
              <a:rPr lang="en-US" altLang="en-US" sz="1800" b="1"/>
              <a:t>complex (inactive)</a:t>
            </a:r>
          </a:p>
          <a:p>
            <a:pPr algn="ctr" eaLnBrk="1" hangingPunct="1"/>
            <a:endParaRPr lang="en-US" altLang="en-US" sz="1800" b="1"/>
          </a:p>
        </p:txBody>
      </p:sp>
      <p:sp>
        <p:nvSpPr>
          <p:cNvPr id="12293" name="Oval 13"/>
          <p:cNvSpPr>
            <a:spLocks noChangeArrowheads="1"/>
          </p:cNvSpPr>
          <p:nvPr/>
        </p:nvSpPr>
        <p:spPr bwMode="auto">
          <a:xfrm>
            <a:off x="7064375" y="2909888"/>
            <a:ext cx="533400" cy="533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/>
              <a:t>P</a:t>
            </a:r>
          </a:p>
        </p:txBody>
      </p:sp>
      <p:sp>
        <p:nvSpPr>
          <p:cNvPr id="12294" name="Line 15"/>
          <p:cNvSpPr>
            <a:spLocks noChangeShapeType="1"/>
          </p:cNvSpPr>
          <p:nvPr/>
        </p:nvSpPr>
        <p:spPr bwMode="auto">
          <a:xfrm flipH="1">
            <a:off x="7239000" y="3454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16"/>
          <p:cNvSpPr>
            <a:spLocks noChangeShapeType="1"/>
          </p:cNvSpPr>
          <p:nvPr/>
        </p:nvSpPr>
        <p:spPr bwMode="auto">
          <a:xfrm>
            <a:off x="3200400" y="4038600"/>
            <a:ext cx="2460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Arc 17"/>
          <p:cNvSpPr>
            <a:spLocks/>
          </p:cNvSpPr>
          <p:nvPr/>
        </p:nvSpPr>
        <p:spPr bwMode="auto">
          <a:xfrm>
            <a:off x="3686175" y="4037013"/>
            <a:ext cx="1828800" cy="490537"/>
          </a:xfrm>
          <a:custGeom>
            <a:avLst/>
            <a:gdLst>
              <a:gd name="T0" fmla="*/ 2147483646 w 43200"/>
              <a:gd name="T1" fmla="*/ 2147483646 h 32855"/>
              <a:gd name="T2" fmla="*/ 2147483646 w 43200"/>
              <a:gd name="T3" fmla="*/ 2147483646 h 32855"/>
              <a:gd name="T4" fmla="*/ 2147483646 w 43200"/>
              <a:gd name="T5" fmla="*/ 2147483646 h 32855"/>
              <a:gd name="T6" fmla="*/ 0 60000 65536"/>
              <a:gd name="T7" fmla="*/ 0 60000 65536"/>
              <a:gd name="T8" fmla="*/ 0 60000 65536"/>
              <a:gd name="T9" fmla="*/ 0 w 43200"/>
              <a:gd name="T10" fmla="*/ 0 h 32855"/>
              <a:gd name="T11" fmla="*/ 43200 w 43200"/>
              <a:gd name="T12" fmla="*/ 32855 h 32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2855" fill="none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</a:path>
              <a:path w="43200" h="32855" stroke="0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  <a:lnTo>
                  <a:pt x="21600" y="21600"/>
                </a:lnTo>
                <a:lnTo>
                  <a:pt x="565" y="2651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19"/>
          <p:cNvSpPr txBox="1">
            <a:spLocks noChangeArrowheads="1"/>
          </p:cNvSpPr>
          <p:nvPr/>
        </p:nvSpPr>
        <p:spPr bwMode="auto">
          <a:xfrm>
            <a:off x="3276600" y="44958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1"/>
              <a:t>ATP</a:t>
            </a:r>
          </a:p>
        </p:txBody>
      </p:sp>
      <p:sp>
        <p:nvSpPr>
          <p:cNvPr id="12298" name="Text Box 20"/>
          <p:cNvSpPr txBox="1">
            <a:spLocks noChangeArrowheads="1"/>
          </p:cNvSpPr>
          <p:nvPr/>
        </p:nvSpPr>
        <p:spPr bwMode="auto">
          <a:xfrm>
            <a:off x="4908550" y="45720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800" b="1"/>
              <a:t>ADP</a:t>
            </a:r>
          </a:p>
        </p:txBody>
      </p:sp>
      <p:sp>
        <p:nvSpPr>
          <p:cNvPr id="12299" name="Text Box 21"/>
          <p:cNvSpPr txBox="1">
            <a:spLocks noChangeArrowheads="1"/>
          </p:cNvSpPr>
          <p:nvPr/>
        </p:nvSpPr>
        <p:spPr bwMode="auto">
          <a:xfrm>
            <a:off x="39624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/>
              <a:t>Protein Kinase</a:t>
            </a:r>
          </a:p>
        </p:txBody>
      </p: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3835400" y="5562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/>
              <a:t>Glucagon</a:t>
            </a:r>
          </a:p>
        </p:txBody>
      </p:sp>
      <p:sp>
        <p:nvSpPr>
          <p:cNvPr id="12301" name="Line 24"/>
          <p:cNvSpPr>
            <a:spLocks noChangeShapeType="1"/>
          </p:cNvSpPr>
          <p:nvPr/>
        </p:nvSpPr>
        <p:spPr bwMode="auto">
          <a:xfrm flipV="1">
            <a:off x="4403725" y="51482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Oval 25"/>
          <p:cNvSpPr>
            <a:spLocks noChangeArrowheads="1"/>
          </p:cNvSpPr>
          <p:nvPr/>
        </p:nvSpPr>
        <p:spPr bwMode="auto">
          <a:xfrm>
            <a:off x="4130675" y="47244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303" name="Arc 26"/>
          <p:cNvSpPr>
            <a:spLocks/>
          </p:cNvSpPr>
          <p:nvPr/>
        </p:nvSpPr>
        <p:spPr bwMode="auto">
          <a:xfrm rot="10800000">
            <a:off x="3352800" y="3527425"/>
            <a:ext cx="1828800" cy="490538"/>
          </a:xfrm>
          <a:custGeom>
            <a:avLst/>
            <a:gdLst>
              <a:gd name="T0" fmla="*/ 2147483646 w 43200"/>
              <a:gd name="T1" fmla="*/ 2147483646 h 32855"/>
              <a:gd name="T2" fmla="*/ 2147483646 w 43200"/>
              <a:gd name="T3" fmla="*/ 2147483646 h 32855"/>
              <a:gd name="T4" fmla="*/ 2147483646 w 43200"/>
              <a:gd name="T5" fmla="*/ 2147483646 h 32855"/>
              <a:gd name="T6" fmla="*/ 0 60000 65536"/>
              <a:gd name="T7" fmla="*/ 0 60000 65536"/>
              <a:gd name="T8" fmla="*/ 0 60000 65536"/>
              <a:gd name="T9" fmla="*/ 0 w 43200"/>
              <a:gd name="T10" fmla="*/ 0 h 32855"/>
              <a:gd name="T11" fmla="*/ 43200 w 43200"/>
              <a:gd name="T12" fmla="*/ 32855 h 32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2855" fill="none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</a:path>
              <a:path w="43200" h="32855" stroke="0" extrusionOk="0">
                <a:moveTo>
                  <a:pt x="565" y="26512"/>
                </a:moveTo>
                <a:cubicBezTo>
                  <a:pt x="189" y="24901"/>
                  <a:pt x="0" y="232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5571"/>
                  <a:pt x="42105" y="29465"/>
                  <a:pt x="40035" y="32854"/>
                </a:cubicBezTo>
                <a:lnTo>
                  <a:pt x="21600" y="21600"/>
                </a:lnTo>
                <a:lnTo>
                  <a:pt x="565" y="2651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27"/>
          <p:cNvSpPr txBox="1">
            <a:spLocks noChangeArrowheads="1"/>
          </p:cNvSpPr>
          <p:nvPr/>
        </p:nvSpPr>
        <p:spPr bwMode="auto">
          <a:xfrm>
            <a:off x="4953000" y="32766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1"/>
              <a:t>H</a:t>
            </a:r>
            <a:r>
              <a:rPr lang="en-US" altLang="en-US" sz="1800" b="1" baseline="-25000"/>
              <a:t>2</a:t>
            </a:r>
            <a:r>
              <a:rPr lang="en-US" altLang="en-US" sz="1800" b="1"/>
              <a:t>O</a:t>
            </a:r>
          </a:p>
        </p:txBody>
      </p:sp>
      <p:sp>
        <p:nvSpPr>
          <p:cNvPr id="12305" name="Text Box 28"/>
          <p:cNvSpPr txBox="1">
            <a:spLocks noChangeArrowheads="1"/>
          </p:cNvSpPr>
          <p:nvPr/>
        </p:nvSpPr>
        <p:spPr bwMode="auto">
          <a:xfrm>
            <a:off x="3276600" y="3124200"/>
            <a:ext cx="36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 b="1"/>
              <a:t>P</a:t>
            </a:r>
            <a:r>
              <a:rPr lang="en-US" altLang="en-US" sz="1800" b="1" baseline="-25000"/>
              <a:t>i</a:t>
            </a:r>
            <a:endParaRPr lang="en-US" altLang="en-US" sz="1800" b="1"/>
          </a:p>
        </p:txBody>
      </p:sp>
      <p:sp>
        <p:nvSpPr>
          <p:cNvPr id="12306" name="Text Box 29"/>
          <p:cNvSpPr txBox="1">
            <a:spLocks noChangeArrowheads="1"/>
          </p:cNvSpPr>
          <p:nvPr/>
        </p:nvSpPr>
        <p:spPr bwMode="auto">
          <a:xfrm>
            <a:off x="3657600" y="22098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 dirty="0"/>
              <a:t>Insulin</a:t>
            </a:r>
          </a:p>
        </p:txBody>
      </p:sp>
      <p:sp>
        <p:nvSpPr>
          <p:cNvPr id="12307" name="Oval 31"/>
          <p:cNvSpPr>
            <a:spLocks noChangeArrowheads="1"/>
          </p:cNvSpPr>
          <p:nvPr/>
        </p:nvSpPr>
        <p:spPr bwMode="auto">
          <a:xfrm>
            <a:off x="1981200" y="2438400"/>
            <a:ext cx="542925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8" name="Text Box 32"/>
          <p:cNvSpPr txBox="1">
            <a:spLocks noChangeArrowheads="1"/>
          </p:cNvSpPr>
          <p:nvPr/>
        </p:nvSpPr>
        <p:spPr bwMode="auto">
          <a:xfrm>
            <a:off x="3657600" y="332105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800" b="1"/>
              <a:t>Protein Phosphatase</a:t>
            </a:r>
          </a:p>
        </p:txBody>
      </p:sp>
      <p:sp>
        <p:nvSpPr>
          <p:cNvPr id="12309" name="Oval 33"/>
          <p:cNvSpPr>
            <a:spLocks noChangeArrowheads="1"/>
          </p:cNvSpPr>
          <p:nvPr/>
        </p:nvSpPr>
        <p:spPr bwMode="auto">
          <a:xfrm>
            <a:off x="4068763" y="29718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V="1">
            <a:off x="4070350" y="2514600"/>
            <a:ext cx="0" cy="41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Oval 35"/>
          <p:cNvSpPr>
            <a:spLocks noChangeArrowheads="1"/>
          </p:cNvSpPr>
          <p:nvPr/>
        </p:nvSpPr>
        <p:spPr bwMode="auto">
          <a:xfrm>
            <a:off x="1981200" y="1905000"/>
            <a:ext cx="533400" cy="381000"/>
          </a:xfrm>
          <a:prstGeom prst="ellipse">
            <a:avLst/>
          </a:prstGeom>
          <a:solidFill>
            <a:srgbClr val="0066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312" name="Text Box 36"/>
          <p:cNvSpPr txBox="1">
            <a:spLocks noChangeArrowheads="1"/>
          </p:cNvSpPr>
          <p:nvPr/>
        </p:nvSpPr>
        <p:spPr bwMode="auto">
          <a:xfrm>
            <a:off x="304800" y="23622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/>
              <a:t>Glucagon</a:t>
            </a:r>
          </a:p>
        </p:txBody>
      </p:sp>
      <p:sp>
        <p:nvSpPr>
          <p:cNvPr id="12313" name="Text Box 37"/>
          <p:cNvSpPr txBox="1">
            <a:spLocks noChangeArrowheads="1"/>
          </p:cNvSpPr>
          <p:nvPr/>
        </p:nvSpPr>
        <p:spPr bwMode="auto">
          <a:xfrm>
            <a:off x="457200" y="189706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/>
              <a:t>Insulin</a:t>
            </a:r>
          </a:p>
        </p:txBody>
      </p:sp>
      <p:sp>
        <p:nvSpPr>
          <p:cNvPr id="12314" name="Text Box 38"/>
          <p:cNvSpPr txBox="1">
            <a:spLocks noChangeArrowheads="1"/>
          </p:cNvSpPr>
          <p:nvPr/>
        </p:nvSpPr>
        <p:spPr bwMode="auto">
          <a:xfrm>
            <a:off x="2514600" y="24526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/>
              <a:t>PDH</a:t>
            </a:r>
          </a:p>
        </p:txBody>
      </p:sp>
      <p:sp>
        <p:nvSpPr>
          <p:cNvPr id="12315" name="Text Box 39"/>
          <p:cNvSpPr txBox="1">
            <a:spLocks noChangeArrowheads="1"/>
          </p:cNvSpPr>
          <p:nvPr/>
        </p:nvSpPr>
        <p:spPr bwMode="auto">
          <a:xfrm>
            <a:off x="2514600" y="19050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/>
              <a:t>PDH</a:t>
            </a:r>
          </a:p>
        </p:txBody>
      </p:sp>
      <p:sp>
        <p:nvSpPr>
          <p:cNvPr id="12316" name="AutoShape 40"/>
          <p:cNvSpPr>
            <a:spLocks noChangeArrowheads="1"/>
          </p:cNvSpPr>
          <p:nvPr/>
        </p:nvSpPr>
        <p:spPr bwMode="auto">
          <a:xfrm>
            <a:off x="1524000" y="19812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7" name="AutoShape 41"/>
          <p:cNvSpPr>
            <a:spLocks noChangeArrowheads="1"/>
          </p:cNvSpPr>
          <p:nvPr/>
        </p:nvSpPr>
        <p:spPr bwMode="auto">
          <a:xfrm>
            <a:off x="1524000" y="25146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18" name="Rectangle 42"/>
          <p:cNvSpPr>
            <a:spLocks noChangeArrowheads="1"/>
          </p:cNvSpPr>
          <p:nvPr/>
        </p:nvSpPr>
        <p:spPr bwMode="auto">
          <a:xfrm>
            <a:off x="228600" y="1752600"/>
            <a:ext cx="3048000" cy="1143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538624" y="2209800"/>
            <a:ext cx="6319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800" b="1" dirty="0" smtClean="0"/>
              <a:t>Ca</a:t>
            </a:r>
            <a:r>
              <a:rPr lang="en-US" altLang="en-US" sz="1800" b="1" baseline="30000" dirty="0" smtClean="0"/>
              <a:t>2+</a:t>
            </a:r>
            <a:endParaRPr lang="en-US" altLang="en-US" sz="1800" b="1" baseline="30000" dirty="0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648200" y="2514600"/>
            <a:ext cx="0" cy="411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A50021"/>
                </a:solidFill>
                <a:latin typeface="Impact" pitchFamily="34" charset="0"/>
              </a:rPr>
              <a:t>PDH Reaction: Clinical application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57150" y="1295400"/>
            <a:ext cx="9110663" cy="5257800"/>
          </a:xfrm>
        </p:spPr>
        <p:txBody>
          <a:bodyPr/>
          <a:lstStyle/>
          <a:p>
            <a:pPr marL="547688" indent="-514350">
              <a:spcBef>
                <a:spcPct val="0"/>
              </a:spcBef>
              <a:buFont typeface="Franklin Gothic Book" pitchFamily="34" charset="0"/>
              <a:buAutoNum type="arabicPeriod"/>
            </a:pPr>
            <a:r>
              <a:rPr lang="en-US" sz="2800" b="1" dirty="0" smtClean="0"/>
              <a:t>Deficiencies of thiamine or niacin can cause serious CNS problems. WHY?</a:t>
            </a:r>
          </a:p>
          <a:p>
            <a:pPr lvl="1">
              <a:spcBef>
                <a:spcPct val="0"/>
              </a:spcBef>
            </a:pPr>
            <a:r>
              <a:rPr lang="en-US" sz="2800" b="1" dirty="0" smtClean="0"/>
              <a:t>Brain cells are unable to produce sufficient ATP if the PDH complex is inactive.</a:t>
            </a:r>
          </a:p>
          <a:p>
            <a:pPr lvl="1">
              <a:spcBef>
                <a:spcPct val="0"/>
              </a:spcBef>
              <a:buNone/>
            </a:pPr>
            <a:endParaRPr lang="en-US" sz="2800" b="1" dirty="0" smtClean="0"/>
          </a:p>
          <a:p>
            <a:pPr marL="547688" indent="-514350">
              <a:spcBef>
                <a:spcPct val="0"/>
              </a:spcBef>
              <a:buFont typeface="Franklin Gothic Book" pitchFamily="34" charset="0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Wernicke-Korsakoff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(encephalopathy-psychosis syndrome) due to thiamine deficiency, may be seen with alcohol abuse.</a:t>
            </a:r>
          </a:p>
          <a:p>
            <a:pPr marL="547688" indent="-514350">
              <a:spcBef>
                <a:spcPct val="0"/>
              </a:spcBef>
              <a:buFont typeface="Franklin Gothic Book" pitchFamily="34" charset="0"/>
              <a:buAutoNum type="arabicPeriod"/>
            </a:pPr>
            <a:endParaRPr lang="en-US" sz="2800" b="1" dirty="0" smtClean="0"/>
          </a:p>
          <a:p>
            <a:pPr marL="547688" indent="-514350">
              <a:spcBef>
                <a:spcPct val="0"/>
              </a:spcBef>
              <a:buFont typeface="Franklin Gothic Book" pitchFamily="34" charset="0"/>
              <a:buAutoNum type="arabicPeriod"/>
            </a:pPr>
            <a:r>
              <a:rPr lang="en-US" sz="2800" b="1" dirty="0" smtClean="0"/>
              <a:t>PDH complex deficiency is the most common biochemical cause of</a:t>
            </a:r>
            <a:r>
              <a:rPr lang="en-US" sz="2800" b="1" dirty="0" smtClean="0">
                <a:solidFill>
                  <a:srgbClr val="FF0000"/>
                </a:solidFill>
              </a:rPr>
              <a:t> congenital lactic acidosis.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1190625"/>
            <a:ext cx="38862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A50021"/>
                </a:solidFill>
                <a:latin typeface="Impact" pitchFamily="34" charset="0"/>
              </a:rPr>
              <a:t>Krebs Cycle</a:t>
            </a:r>
            <a:endParaRPr lang="en-US" altLang="en-US" b="1" baseline="30000" smtClean="0">
              <a:solidFill>
                <a:srgbClr val="A50021"/>
              </a:solidFill>
              <a:latin typeface="Impact" pitchFamily="34" charset="0"/>
            </a:endParaRPr>
          </a:p>
        </p:txBody>
      </p:sp>
      <p:pic>
        <p:nvPicPr>
          <p:cNvPr id="17411" name="Picture 3" descr="Roundabout_night_TC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81225"/>
            <a:ext cx="38862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D:\Arun-Backup\project\Ferrier\Image_Bank\image_bank\images\jpg\figure_9.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31226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152400" y="4668838"/>
            <a:ext cx="5562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The </a:t>
            </a:r>
            <a:r>
              <a:rPr lang="en-US" dirty="0" err="1"/>
              <a:t>tricarboxylic</a:t>
            </a:r>
            <a:r>
              <a:rPr lang="en-US" dirty="0"/>
              <a:t> acid cycle (Krebs) shown as a part of the essential pathways of energy metabolism. </a:t>
            </a:r>
          </a:p>
          <a:p>
            <a:pPr eaLnBrk="1" hangingPunct="1"/>
            <a:r>
              <a:rPr lang="en-US" sz="1800" dirty="0" err="1"/>
              <a:t>CoA</a:t>
            </a:r>
            <a:r>
              <a:rPr lang="en-US" sz="1800" dirty="0"/>
              <a:t> = coenzyme </a:t>
            </a:r>
            <a:r>
              <a:rPr lang="en-US" sz="1800" dirty="0" smtClean="0"/>
              <a:t>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2330</TotalTime>
  <Words>582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Slide 1</vt:lpstr>
      <vt:lpstr>Oxidative Decarboxylation and Krebs Cycle</vt:lpstr>
      <vt:lpstr>Objectives: Oxidative Decarboxylation</vt:lpstr>
      <vt:lpstr>Objectives: Krebs Cycle</vt:lpstr>
      <vt:lpstr>Fates of Pyruvate</vt:lpstr>
      <vt:lpstr>Oxidative Decarboxylation of Pyruvate</vt:lpstr>
      <vt:lpstr>PDH Complex: Covalent Regulation</vt:lpstr>
      <vt:lpstr>PDH Reaction: Clinical application</vt:lpstr>
      <vt:lpstr>Krebs Cycle</vt:lpstr>
      <vt:lpstr>Tricarboxylic Acid Cycle: Krebs Cycle</vt:lpstr>
      <vt:lpstr>Krebs Cycle Reactions (1)</vt:lpstr>
      <vt:lpstr>Krebs Cycle Reactions (2)</vt:lpstr>
      <vt:lpstr>Krebs Cycle Reactions (3)</vt:lpstr>
      <vt:lpstr>Krebs Cycle: Energy Yield</vt:lpstr>
      <vt:lpstr>Krebs Cycle: Energy Yield</vt:lpstr>
      <vt:lpstr>Net ATP Production by Complete Glucose Oxidation</vt:lpstr>
      <vt:lpstr>Regulation of Oxidative decarboxylation and Krebs cycle</vt:lpstr>
      <vt:lpstr>Take Home Message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</dc:creator>
  <cp:lastModifiedBy>Dr.Amr</cp:lastModifiedBy>
  <cp:revision>71</cp:revision>
  <dcterms:created xsi:type="dcterms:W3CDTF">1601-01-01T00:00:00Z</dcterms:created>
  <dcterms:modified xsi:type="dcterms:W3CDTF">2015-10-21T10:03:35Z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