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23" r:id="rId4"/>
    <p:sldId id="410" r:id="rId5"/>
    <p:sldId id="411" r:id="rId6"/>
    <p:sldId id="412" r:id="rId7"/>
    <p:sldId id="413" r:id="rId8"/>
    <p:sldId id="414" r:id="rId9"/>
    <p:sldId id="415" r:id="rId10"/>
    <p:sldId id="424" r:id="rId11"/>
    <p:sldId id="425" r:id="rId12"/>
    <p:sldId id="426" r:id="rId13"/>
    <p:sldId id="417" r:id="rId14"/>
    <p:sldId id="418" r:id="rId15"/>
    <p:sldId id="419" r:id="rId16"/>
    <p:sldId id="420" r:id="rId17"/>
    <p:sldId id="421" r:id="rId18"/>
    <p:sldId id="42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00080"/>
    <a:srgbClr val="A50021"/>
    <a:srgbClr val="CC0066"/>
    <a:srgbClr val="CC0000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2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D22D-895B-48A7-81F3-34C31327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F75D-D147-4F7A-8004-E7914544E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34AA-E18D-4814-B67F-7777D5D9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15A7-60E1-4159-8080-DFFC45A21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B9AA-A8AC-4C19-8F0F-2DE94D32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4FE8-6EAA-46E8-BA78-314CCE0A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5AC8-244D-4A62-93BA-13D2E4C65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39C6-1ABB-4C96-8B84-352DD2401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D6F8-9C8A-4E17-B378-521CE9CF5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1865C-BDCE-47BF-95B6-28E52D2A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11C3-F17B-4322-A6E2-7629D9EFA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99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FD5E8F-9EA5-49FE-BEF1-1FABB8AED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My Documents\My Pictures\10_001.jpg"/>
          <p:cNvPicPr>
            <a:picLocks noChangeAspect="1" noChangeArrowheads="1"/>
          </p:cNvPicPr>
          <p:nvPr/>
        </p:nvPicPr>
        <p:blipFill>
          <a:blip r:embed="rId2" cstate="print"/>
          <a:srcRect l="32500" t="40678" r="30833" b="25424"/>
          <a:stretch>
            <a:fillRect/>
          </a:stretch>
        </p:blipFill>
        <p:spPr bwMode="auto">
          <a:xfrm>
            <a:off x="2971800" y="1905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81800" cy="9906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A50021"/>
                </a:solidFill>
                <a:latin typeface="Impact" pitchFamily="42" charset="0"/>
              </a:rPr>
              <a:t>Gluconeogenic</a:t>
            </a:r>
            <a:r>
              <a:rPr lang="en-US" b="1" dirty="0" smtClean="0">
                <a:solidFill>
                  <a:srgbClr val="A50021"/>
                </a:solidFill>
                <a:latin typeface="Impact" pitchFamily="42" charset="0"/>
              </a:rPr>
              <a:t> Pathway</a:t>
            </a:r>
            <a:endParaRPr lang="en-US" b="1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632325" y="5680075"/>
            <a:ext cx="3638550" cy="4572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Carboxylation of pyruvate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457200" y="5334000"/>
            <a:ext cx="2606675" cy="4572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Transport of OAA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5029200" y="2514600"/>
            <a:ext cx="4011613" cy="4572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Dephosphorylation of F 1,6-P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5105400" y="1524000"/>
            <a:ext cx="3859213" cy="4572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Dephosphorylation of G-6-P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781800" cy="14478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Impact" pitchFamily="34" charset="0"/>
              </a:rPr>
              <a:t>Carboxylation</a:t>
            </a:r>
            <a:r>
              <a:rPr lang="en-US" sz="4000" b="1" dirty="0" smtClean="0">
                <a:solidFill>
                  <a:srgbClr val="C00000"/>
                </a:solidFill>
                <a:latin typeface="Impact" pitchFamily="34" charset="0"/>
              </a:rPr>
              <a:t> of </a:t>
            </a:r>
            <a:r>
              <a:rPr lang="en-US" sz="4000" b="1" dirty="0" err="1" smtClean="0">
                <a:solidFill>
                  <a:srgbClr val="C00000"/>
                </a:solidFill>
                <a:latin typeface="Impact" pitchFamily="34" charset="0"/>
              </a:rPr>
              <a:t>Pyruvate</a:t>
            </a:r>
            <a:r>
              <a:rPr lang="en-US" sz="4000" b="1" dirty="0" smtClean="0">
                <a:solidFill>
                  <a:srgbClr val="C00000"/>
                </a:solidFill>
                <a:latin typeface="Impact" pitchFamily="34" charset="0"/>
              </a:rPr>
              <a:t> in</a:t>
            </a:r>
            <a:br>
              <a:rPr lang="en-US" sz="4000" b="1" dirty="0" smtClean="0">
                <a:solidFill>
                  <a:srgbClr val="C00000"/>
                </a:solidFill>
                <a:latin typeface="Impact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Impact" pitchFamily="34" charset="0"/>
              </a:rPr>
              <a:t>the Mitochondria</a:t>
            </a:r>
            <a:endParaRPr lang="en-US" sz="4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829808" y="3553545"/>
            <a:ext cx="1980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Pyruvate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2927199" y="3893805"/>
            <a:ext cx="2930525" cy="1428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937329" y="3575036"/>
            <a:ext cx="2749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66"/>
                </a:solidFill>
              </a:rPr>
              <a:t>Oxaloacetate</a:t>
            </a:r>
            <a:endParaRPr lang="en-US" sz="3600" b="1" dirty="0">
              <a:solidFill>
                <a:srgbClr val="006666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201408" y="2706356"/>
            <a:ext cx="4557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Pyruvate Carboxylase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 rot="16200000" flipH="1">
            <a:off x="4401986" y="3603294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3792386" y="4306556"/>
            <a:ext cx="10737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ATP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728207" y="4306556"/>
            <a:ext cx="1969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66"/>
                </a:solidFill>
              </a:rPr>
              <a:t>ADP + P</a:t>
            </a:r>
            <a:r>
              <a:rPr lang="en-US" sz="3600" b="1" baseline="-25000" dirty="0" smtClean="0">
                <a:solidFill>
                  <a:srgbClr val="006666"/>
                </a:solidFill>
              </a:rPr>
              <a:t>i</a:t>
            </a:r>
            <a:endParaRPr lang="en-US" sz="3600" b="1" baseline="-25000" dirty="0">
              <a:solidFill>
                <a:srgbClr val="006666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13823852">
            <a:off x="3338984" y="3325814"/>
            <a:ext cx="554975" cy="1579856"/>
          </a:xfrm>
          <a:prstGeom prst="arc">
            <a:avLst>
              <a:gd name="adj1" fmla="val 17161393"/>
              <a:gd name="adj2" fmla="val 0"/>
            </a:avLst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>
              <a:latin typeface="Times New Roman" pitchFamily="26" charset="0"/>
              <a:cs typeface="Times New Roman" pitchFamily="26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616048" y="4306669"/>
            <a:ext cx="1031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CO</a:t>
            </a:r>
            <a:r>
              <a:rPr lang="en-US" sz="3600" b="1" baseline="-25000" dirty="0" smtClean="0">
                <a:solidFill>
                  <a:schemeClr val="accent2"/>
                </a:solidFill>
              </a:rPr>
              <a:t>2</a:t>
            </a:r>
            <a:endParaRPr lang="en-US" sz="3600" b="1" baseline="-25000" dirty="0">
              <a:solidFill>
                <a:schemeClr val="accent2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732141" y="3209540"/>
            <a:ext cx="1390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Biotin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10668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Impact" pitchFamily="34" charset="0"/>
              </a:rPr>
              <a:t>Regulation of </a:t>
            </a:r>
            <a:r>
              <a:rPr lang="en-US" sz="4000" b="1" dirty="0" err="1" smtClean="0">
                <a:solidFill>
                  <a:srgbClr val="C00000"/>
                </a:solidFill>
                <a:latin typeface="Impact" pitchFamily="34" charset="0"/>
              </a:rPr>
              <a:t>Pyruvate</a:t>
            </a:r>
            <a:r>
              <a:rPr lang="en-US" sz="4000" b="1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Impact" pitchFamily="34" charset="0"/>
              </a:rPr>
              <a:t>Carboxylase</a:t>
            </a:r>
            <a:endParaRPr lang="en-US" sz="4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390"/>
          <a:stretch>
            <a:fillRect/>
          </a:stretch>
        </p:blipFill>
        <p:spPr bwMode="auto">
          <a:xfrm>
            <a:off x="4235868" y="1981200"/>
            <a:ext cx="44509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81000" y="2971800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Acetyl </a:t>
            </a:r>
            <a:r>
              <a:rPr lang="en-US" sz="2800" b="1" dirty="0" err="1" smtClean="0">
                <a:solidFill>
                  <a:schemeClr val="accent6"/>
                </a:solidFill>
              </a:rPr>
              <a:t>CoA</a:t>
            </a:r>
            <a:r>
              <a:rPr lang="en-US" sz="2800" b="1" dirty="0" smtClean="0">
                <a:solidFill>
                  <a:schemeClr val="accent6"/>
                </a:solidFill>
              </a:rPr>
              <a:t> diverts 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r>
              <a:rPr lang="en-US" sz="2800" b="1" dirty="0" err="1" smtClean="0">
                <a:solidFill>
                  <a:schemeClr val="accent6"/>
                </a:solidFill>
              </a:rPr>
              <a:t>pyruvate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away from oxidation and </a:t>
            </a:r>
            <a:r>
              <a:rPr lang="en-US" sz="2800" b="1" dirty="0" smtClean="0">
                <a:solidFill>
                  <a:schemeClr val="accent6"/>
                </a:solidFill>
              </a:rPr>
              <a:t>toward </a:t>
            </a:r>
            <a:r>
              <a:rPr lang="en-US" sz="2800" b="1" dirty="0" err="1" smtClean="0">
                <a:solidFill>
                  <a:schemeClr val="accent6"/>
                </a:solidFill>
              </a:rPr>
              <a:t>gluconeogenesis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My Documents\My Pictures\10_003.jpg"/>
          <p:cNvPicPr>
            <a:picLocks noChangeAspect="1" noChangeArrowheads="1"/>
          </p:cNvPicPr>
          <p:nvPr/>
        </p:nvPicPr>
        <p:blipFill>
          <a:blip r:embed="rId2" cstate="print"/>
          <a:srcRect l="5044" t="4954" r="5170" b="21713"/>
          <a:stretch>
            <a:fillRect/>
          </a:stretch>
        </p:blipFill>
        <p:spPr bwMode="auto">
          <a:xfrm>
            <a:off x="2057400" y="1371600"/>
            <a:ext cx="678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9906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Pruvate Carboxylase and PEP-CK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152400" y="2743200"/>
            <a:ext cx="19756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</a:rPr>
              <a:t>Fasting:</a:t>
            </a:r>
          </a:p>
          <a:p>
            <a:r>
              <a:rPr lang="en-US" b="1" dirty="0">
                <a:solidFill>
                  <a:schemeClr val="accent2"/>
                </a:solidFill>
              </a:rPr>
              <a:t>Acetyl </a:t>
            </a:r>
            <a:r>
              <a:rPr lang="en-US" b="1" dirty="0" err="1">
                <a:solidFill>
                  <a:schemeClr val="accent2"/>
                </a:solidFill>
              </a:rPr>
              <a:t>CoA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006666"/>
                </a:solidFill>
              </a:rPr>
              <a:t>(From FAO)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</a:p>
          <a:p>
            <a:endParaRPr lang="en-US" b="1" dirty="0" smtClean="0">
              <a:solidFill>
                <a:srgbClr val="006666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b="1" dirty="0" smtClean="0">
                <a:solidFill>
                  <a:srgbClr val="006666"/>
                </a:solidFill>
              </a:rPr>
              <a:t>Fatty </a:t>
            </a:r>
            <a:r>
              <a:rPr lang="en-US" b="1" dirty="0" smtClean="0">
                <a:solidFill>
                  <a:srgbClr val="006666"/>
                </a:solidFill>
              </a:rPr>
              <a:t>Acid</a:t>
            </a:r>
            <a:endParaRPr lang="en-US" b="1" dirty="0" smtClean="0">
              <a:solidFill>
                <a:srgbClr val="006666"/>
              </a:solidFill>
            </a:endParaRPr>
          </a:p>
          <a:p>
            <a:r>
              <a:rPr lang="en-US" b="1" dirty="0" smtClean="0">
                <a:solidFill>
                  <a:srgbClr val="006666"/>
                </a:solidFill>
              </a:rPr>
              <a:t>Oxidation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 flipV="1">
            <a:off x="173038" y="3060700"/>
            <a:ext cx="0" cy="457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1143000" y="6338888"/>
            <a:ext cx="797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6666"/>
                </a:solidFill>
              </a:rPr>
              <a:t>Pyruvate</a:t>
            </a:r>
            <a:r>
              <a:rPr lang="en-US" sz="2800" b="1" dirty="0">
                <a:solidFill>
                  <a:srgbClr val="006666"/>
                </a:solidFill>
              </a:rPr>
              <a:t> </a:t>
            </a:r>
            <a:r>
              <a:rPr lang="en-US" sz="2800" b="1" dirty="0" err="1">
                <a:solidFill>
                  <a:srgbClr val="006666"/>
                </a:solidFill>
              </a:rPr>
              <a:t>carboxylase</a:t>
            </a:r>
            <a:r>
              <a:rPr lang="en-US" sz="2800" b="1" dirty="0">
                <a:solidFill>
                  <a:srgbClr val="006666"/>
                </a:solidFill>
              </a:rPr>
              <a:t> + PEP-CK</a:t>
            </a:r>
            <a:r>
              <a:rPr lang="en-US" sz="2800" b="1" dirty="0">
                <a:solidFill>
                  <a:schemeClr val="accent2"/>
                </a:solidFill>
              </a:rPr>
              <a:t> = </a:t>
            </a:r>
            <a:r>
              <a:rPr lang="en-US" sz="2800" b="1" dirty="0" err="1">
                <a:solidFill>
                  <a:schemeClr val="accent2"/>
                </a:solidFill>
              </a:rPr>
              <a:t>Pyruvate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kinase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 flipH="1">
            <a:off x="6248400" y="6275388"/>
            <a:ext cx="3048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C:\My Documents\My Pictures\10_004.jpg"/>
          <p:cNvPicPr>
            <a:picLocks noChangeAspect="1" noChangeArrowheads="1"/>
          </p:cNvPicPr>
          <p:nvPr/>
        </p:nvPicPr>
        <p:blipFill>
          <a:blip r:embed="rId2" cstate="print"/>
          <a:srcRect l="4862" t="4598" r="5946" b="27586"/>
          <a:stretch>
            <a:fillRect/>
          </a:stretch>
        </p:blipFill>
        <p:spPr bwMode="auto">
          <a:xfrm>
            <a:off x="2286000" y="15240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15200" cy="10668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Fructose 1,6-Bisphosphatase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676400" y="6110288"/>
            <a:ext cx="5862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66"/>
                </a:solidFill>
              </a:rPr>
              <a:t>Fructose 1,6-bisphosphatase</a:t>
            </a:r>
            <a:r>
              <a:rPr lang="en-US" sz="2800" b="1">
                <a:solidFill>
                  <a:schemeClr val="accent2"/>
                </a:solidFill>
              </a:rPr>
              <a:t> = PFK-1</a:t>
            </a:r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 flipH="1">
            <a:off x="6075363" y="6019800"/>
            <a:ext cx="3048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0_006.jpg"/>
          <p:cNvPicPr>
            <a:picLocks noChangeAspect="1" noChangeArrowheads="1"/>
          </p:cNvPicPr>
          <p:nvPr/>
        </p:nvPicPr>
        <p:blipFill>
          <a:blip r:embed="rId2" cstate="print"/>
          <a:srcRect l="13241" t="3922" r="14124" b="22876"/>
          <a:stretch>
            <a:fillRect/>
          </a:stretch>
        </p:blipFill>
        <p:spPr bwMode="auto">
          <a:xfrm>
            <a:off x="1905000" y="1600200"/>
            <a:ext cx="548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81800" cy="9906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Glucose 6-Phosphatase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676400" y="6042025"/>
            <a:ext cx="5910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66"/>
                </a:solidFill>
              </a:rPr>
              <a:t>Glucose 6-phosphatase</a:t>
            </a:r>
            <a:r>
              <a:rPr lang="en-US" sz="2800" b="1">
                <a:solidFill>
                  <a:schemeClr val="accent2"/>
                </a:solidFill>
              </a:rPr>
              <a:t> = Glucokinase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H="1">
            <a:off x="5272088" y="6019800"/>
            <a:ext cx="3048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886200" cy="15240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Gluconeogensis:E- Consumed</a:t>
            </a:r>
            <a:endParaRPr lang="en-US" sz="4000" b="1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63344" y="2819400"/>
            <a:ext cx="32752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Six High-Energy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Phosphate Bonds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Are Consumed for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the Conversion of </a:t>
            </a:r>
          </a:p>
          <a:p>
            <a:r>
              <a:rPr lang="en-US" sz="2800" b="1" dirty="0" err="1" smtClean="0">
                <a:solidFill>
                  <a:schemeClr val="accent2"/>
                </a:solidFill>
              </a:rPr>
              <a:t>Pyruvate</a:t>
            </a:r>
            <a:r>
              <a:rPr lang="en-US" sz="2800" b="1" dirty="0" smtClean="0">
                <a:solidFill>
                  <a:schemeClr val="accent2"/>
                </a:solidFill>
              </a:rPr>
              <a:t> to Glucose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299"/>
          <a:stretch>
            <a:fillRect/>
          </a:stretch>
        </p:blipFill>
        <p:spPr bwMode="auto">
          <a:xfrm>
            <a:off x="5105400" y="762000"/>
            <a:ext cx="360719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228600"/>
            <a:ext cx="7315200" cy="9144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Gluconeogenesis: Regulation</a:t>
            </a:r>
            <a:endParaRPr lang="en-US" sz="4000" b="1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8001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sz="3400" b="1" dirty="0">
                <a:solidFill>
                  <a:schemeClr val="accent2"/>
                </a:solidFill>
              </a:rPr>
              <a:t> Reciprocal </a:t>
            </a:r>
            <a:r>
              <a:rPr lang="en-US" sz="3400" b="1" dirty="0" smtClean="0">
                <a:solidFill>
                  <a:schemeClr val="accent2"/>
                </a:solidFill>
              </a:rPr>
              <a:t>control of </a:t>
            </a:r>
            <a:endParaRPr lang="en-US" sz="3400" b="1" dirty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  <a:buClr>
                <a:srgbClr val="A50021"/>
              </a:buClr>
            </a:pPr>
            <a:r>
              <a:rPr lang="en-US" sz="3400" b="1" dirty="0">
                <a:solidFill>
                  <a:schemeClr val="accent2"/>
                </a:solidFill>
              </a:rPr>
              <a:t>	</a:t>
            </a:r>
            <a:r>
              <a:rPr lang="en-US" sz="3400" b="1" dirty="0" err="1">
                <a:solidFill>
                  <a:srgbClr val="A50021"/>
                </a:solidFill>
              </a:rPr>
              <a:t>Gluconeogenesis</a:t>
            </a:r>
            <a:r>
              <a:rPr lang="en-US" sz="3400" b="1" dirty="0">
                <a:solidFill>
                  <a:srgbClr val="A50021"/>
                </a:solidFill>
              </a:rPr>
              <a:t> &amp; </a:t>
            </a:r>
            <a:r>
              <a:rPr lang="en-US" sz="3400" b="1" dirty="0" err="1">
                <a:solidFill>
                  <a:srgbClr val="A50021"/>
                </a:solidFill>
              </a:rPr>
              <a:t>Glycolysis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sz="3400" b="1" dirty="0" smtClean="0">
                <a:solidFill>
                  <a:schemeClr val="accent2"/>
                </a:solidFill>
              </a:rPr>
              <a:t> </a:t>
            </a:r>
            <a:r>
              <a:rPr lang="en-US" sz="3400" b="1" dirty="0" err="1" smtClean="0">
                <a:solidFill>
                  <a:schemeClr val="accent2"/>
                </a:solidFill>
              </a:rPr>
              <a:t>Allosteric</a:t>
            </a:r>
            <a:r>
              <a:rPr lang="en-US" sz="3400" b="1" dirty="0" smtClean="0">
                <a:solidFill>
                  <a:schemeClr val="accent2"/>
                </a:solidFill>
              </a:rPr>
              <a:t> regulation:</a:t>
            </a:r>
            <a:r>
              <a:rPr lang="en-US" sz="3400" b="1" dirty="0" smtClean="0">
                <a:solidFill>
                  <a:schemeClr val="accent2"/>
                </a:solidFill>
              </a:rPr>
              <a:t>	</a:t>
            </a:r>
          </a:p>
          <a:p>
            <a:pPr>
              <a:buClr>
                <a:srgbClr val="A50021"/>
              </a:buClr>
            </a:pPr>
            <a:r>
              <a:rPr lang="en-US" sz="3400" b="1" dirty="0" smtClean="0">
                <a:solidFill>
                  <a:schemeClr val="accent2"/>
                </a:solidFill>
              </a:rPr>
              <a:t>	 </a:t>
            </a:r>
            <a:r>
              <a:rPr lang="en-US" sz="3400" b="1" dirty="0" smtClean="0">
                <a:solidFill>
                  <a:srgbClr val="A50021"/>
                </a:solidFill>
              </a:rPr>
              <a:t>Acetyl </a:t>
            </a:r>
            <a:r>
              <a:rPr lang="en-US" sz="3400" b="1" dirty="0" err="1" smtClean="0">
                <a:solidFill>
                  <a:srgbClr val="A50021"/>
                </a:solidFill>
              </a:rPr>
              <a:t>CoA</a:t>
            </a:r>
            <a:r>
              <a:rPr lang="en-US" sz="3400" b="1" dirty="0" smtClean="0">
                <a:solidFill>
                  <a:schemeClr val="accent2"/>
                </a:solidFill>
              </a:rPr>
              <a:t>       </a:t>
            </a:r>
            <a:r>
              <a:rPr lang="en-US" sz="2800" b="1" dirty="0" err="1" smtClean="0">
                <a:solidFill>
                  <a:schemeClr val="accent2"/>
                </a:solidFill>
              </a:rPr>
              <a:t>Pyruvate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carboxylase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buClr>
                <a:srgbClr val="A50021"/>
              </a:buClr>
            </a:pPr>
            <a:r>
              <a:rPr lang="en-US" sz="3400" b="1" dirty="0" smtClean="0">
                <a:solidFill>
                  <a:schemeClr val="accent2"/>
                </a:solidFill>
              </a:rPr>
              <a:t>	  </a:t>
            </a:r>
          </a:p>
          <a:p>
            <a:pPr>
              <a:buClr>
                <a:srgbClr val="A50021"/>
              </a:buClr>
            </a:pPr>
            <a:r>
              <a:rPr lang="en-US" sz="3400" b="1" dirty="0" smtClean="0">
                <a:solidFill>
                  <a:schemeClr val="accent2"/>
                </a:solidFill>
              </a:rPr>
              <a:t>	</a:t>
            </a:r>
            <a:r>
              <a:rPr lang="en-US" sz="3400" b="1" dirty="0" smtClean="0">
                <a:solidFill>
                  <a:srgbClr val="A50021"/>
                </a:solidFill>
              </a:rPr>
              <a:t>AMP     or     ATP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spcAft>
                <a:spcPts val="1200"/>
              </a:spcAft>
              <a:buClr>
                <a:srgbClr val="A50021"/>
              </a:buClr>
            </a:pPr>
            <a:r>
              <a:rPr lang="en-US" sz="3400" b="1" dirty="0">
                <a:solidFill>
                  <a:srgbClr val="A50021"/>
                </a:solidFill>
              </a:rPr>
              <a:t>	</a:t>
            </a:r>
            <a:r>
              <a:rPr lang="en-US" sz="3400" b="1" dirty="0" smtClean="0">
                <a:solidFill>
                  <a:srgbClr val="A50021"/>
                </a:solidFill>
              </a:rPr>
              <a:t>F </a:t>
            </a:r>
            <a:r>
              <a:rPr lang="en-US" sz="3400" b="1" dirty="0">
                <a:solidFill>
                  <a:srgbClr val="A50021"/>
                </a:solidFill>
              </a:rPr>
              <a:t>2,6-Bisphosphate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sz="3400" b="1" dirty="0">
                <a:solidFill>
                  <a:schemeClr val="accent2"/>
                </a:solidFill>
              </a:rPr>
              <a:t>  </a:t>
            </a:r>
            <a:r>
              <a:rPr lang="en-US" sz="3400" b="1" dirty="0" smtClean="0">
                <a:solidFill>
                  <a:schemeClr val="accent2"/>
                </a:solidFill>
              </a:rPr>
              <a:t>Glucagon </a:t>
            </a:r>
            <a:r>
              <a:rPr lang="en-US" sz="3400" b="1" dirty="0">
                <a:solidFill>
                  <a:schemeClr val="accent2"/>
                </a:solidFill>
              </a:rPr>
              <a:t>(  I/G ratio)</a:t>
            </a:r>
          </a:p>
          <a:p>
            <a:pPr>
              <a:buClr>
                <a:srgbClr val="A50021"/>
              </a:buClr>
            </a:pPr>
            <a:r>
              <a:rPr lang="en-US" sz="3400" b="1" dirty="0"/>
              <a:t>	</a:t>
            </a:r>
            <a:r>
              <a:rPr lang="en-US" sz="2800" b="1" dirty="0" err="1">
                <a:solidFill>
                  <a:srgbClr val="A50021"/>
                </a:solidFill>
              </a:rPr>
              <a:t>Allosteric</a:t>
            </a:r>
            <a:r>
              <a:rPr lang="en-US" sz="2800" b="1" dirty="0">
                <a:solidFill>
                  <a:srgbClr val="A5002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(  </a:t>
            </a:r>
            <a:r>
              <a:rPr lang="en-US" b="1" dirty="0" smtClean="0">
                <a:solidFill>
                  <a:schemeClr val="accent2"/>
                </a:solidFill>
              </a:rPr>
              <a:t> F </a:t>
            </a:r>
            <a:r>
              <a:rPr lang="en-US" b="1" dirty="0">
                <a:solidFill>
                  <a:schemeClr val="accent2"/>
                </a:solidFill>
              </a:rPr>
              <a:t>2,6-Bisphosphate)</a:t>
            </a:r>
          </a:p>
          <a:p>
            <a:pPr>
              <a:buClr>
                <a:srgbClr val="A50021"/>
              </a:buClr>
            </a:pPr>
            <a:r>
              <a:rPr lang="en-US" sz="2800" b="1" dirty="0">
                <a:solidFill>
                  <a:srgbClr val="A50021"/>
                </a:solidFill>
              </a:rPr>
              <a:t>	Induction </a:t>
            </a:r>
            <a:r>
              <a:rPr lang="en-US" b="1" dirty="0">
                <a:solidFill>
                  <a:schemeClr val="accent2"/>
                </a:solidFill>
              </a:rPr>
              <a:t>(PEP-CK)</a:t>
            </a:r>
            <a:r>
              <a:rPr lang="en-US" sz="2800" b="1" dirty="0"/>
              <a:t>	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332163" y="5321300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1091883" y="5245100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10"/>
          <p:cNvSpPr>
            <a:spLocks/>
          </p:cNvSpPr>
          <p:nvPr/>
        </p:nvSpPr>
        <p:spPr bwMode="auto">
          <a:xfrm>
            <a:off x="5791200" y="420878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926138" y="4315143"/>
            <a:ext cx="291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 1,6-bisphosphatase</a:t>
            </a: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3475038" y="5885180"/>
            <a:ext cx="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3800" y="41783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4145280" y="31115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2804160" y="41783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6" name="Oval 15"/>
          <p:cNvSpPr/>
          <p:nvPr/>
        </p:nvSpPr>
        <p:spPr>
          <a:xfrm>
            <a:off x="5334000" y="465074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18518" y="39745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3598" y="446220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-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381000"/>
            <a:ext cx="7315200" cy="9144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Take Home Message</a:t>
            </a:r>
            <a:endParaRPr lang="en-US" sz="4000" b="1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611781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  <a:defRPr/>
            </a:pPr>
            <a:r>
              <a:rPr lang="en-US" sz="3400" b="1" dirty="0">
                <a:solidFill>
                  <a:schemeClr val="accent2"/>
                </a:solidFill>
              </a:rPr>
              <a:t> </a:t>
            </a:r>
            <a:r>
              <a:rPr lang="en-US" sz="3400" b="1" dirty="0" err="1" smtClean="0">
                <a:solidFill>
                  <a:schemeClr val="accent6"/>
                </a:solidFill>
              </a:rPr>
              <a:t>Gluconeogenesis</a:t>
            </a:r>
            <a:r>
              <a:rPr lang="en-US" sz="3400" b="1" dirty="0" smtClean="0">
                <a:solidFill>
                  <a:schemeClr val="accent6"/>
                </a:solidFill>
              </a:rPr>
              <a:t>:</a:t>
            </a:r>
          </a:p>
          <a:p>
            <a:pPr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rgbClr val="A50021"/>
                </a:solidFill>
              </a:rPr>
              <a:t>  Synthesis </a:t>
            </a:r>
            <a:r>
              <a:rPr lang="en-US" sz="3400" b="1" dirty="0">
                <a:solidFill>
                  <a:srgbClr val="A50021"/>
                </a:solidFill>
              </a:rPr>
              <a:t>of glucose from </a:t>
            </a:r>
            <a:r>
              <a:rPr lang="en-US" sz="3400" b="1" dirty="0" err="1">
                <a:solidFill>
                  <a:srgbClr val="A50021"/>
                </a:solidFill>
              </a:rPr>
              <a:t>noncarbohydrates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rgbClr val="A50021"/>
                </a:solidFill>
              </a:rPr>
              <a:t>  Anabolic 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spcAft>
                <a:spcPts val="1200"/>
              </a:spcAft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rgbClr val="A50021"/>
                </a:solidFill>
              </a:rPr>
              <a:t>  Energy-consuming</a:t>
            </a:r>
            <a:endParaRPr lang="en-US" sz="3400" b="1" dirty="0">
              <a:solidFill>
                <a:schemeClr val="accent2"/>
              </a:solidFill>
            </a:endParaRPr>
          </a:p>
          <a:p>
            <a:pPr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sz="3400" b="1" dirty="0">
                <a:solidFill>
                  <a:schemeClr val="accent2"/>
                </a:solidFill>
              </a:rPr>
              <a:t> </a:t>
            </a:r>
            <a:r>
              <a:rPr lang="en-US" sz="3400" b="1" dirty="0" smtClean="0">
                <a:solidFill>
                  <a:schemeClr val="accent2"/>
                </a:solidFill>
              </a:rPr>
              <a:t>Four unique </a:t>
            </a:r>
            <a:r>
              <a:rPr lang="en-US" sz="3400" b="1" dirty="0">
                <a:solidFill>
                  <a:schemeClr val="accent2"/>
                </a:solidFill>
              </a:rPr>
              <a:t>enzymes are required for </a:t>
            </a:r>
          </a:p>
          <a:p>
            <a:pPr marL="228600">
              <a:spcAft>
                <a:spcPts val="0"/>
              </a:spcAft>
              <a:buClr>
                <a:srgbClr val="A50021"/>
              </a:buClr>
              <a:tabLst>
                <a:tab pos="228600" algn="l"/>
              </a:tabLst>
              <a:defRPr/>
            </a:pPr>
            <a:r>
              <a:rPr lang="en-US" sz="3400" b="1" dirty="0">
                <a:solidFill>
                  <a:schemeClr val="accent2"/>
                </a:solidFill>
              </a:rPr>
              <a:t>reversal of the 3</a:t>
            </a:r>
            <a:r>
              <a:rPr lang="en-US" sz="3600" b="1" dirty="0">
                <a:solidFill>
                  <a:schemeClr val="accent2"/>
                </a:solidFill>
              </a:rPr>
              <a:t> irreversible reactions </a:t>
            </a:r>
            <a:endParaRPr lang="en-US" sz="3400" b="1" dirty="0">
              <a:solidFill>
                <a:schemeClr val="accent2"/>
              </a:solidFill>
            </a:endParaRPr>
          </a:p>
          <a:p>
            <a:pPr marL="288925" indent="-60325">
              <a:spcAft>
                <a:spcPts val="1200"/>
              </a:spcAft>
              <a:buClr>
                <a:srgbClr val="A50021"/>
              </a:buClr>
              <a:defRPr/>
            </a:pPr>
            <a:r>
              <a:rPr lang="en-US" sz="3400" b="1" dirty="0">
                <a:solidFill>
                  <a:schemeClr val="accent2"/>
                </a:solidFill>
              </a:rPr>
              <a:t>of </a:t>
            </a:r>
            <a:r>
              <a:rPr lang="en-US" sz="3400" b="1" dirty="0" err="1">
                <a:solidFill>
                  <a:schemeClr val="accent2"/>
                </a:solidFill>
              </a:rPr>
              <a:t>glycolysis</a:t>
            </a:r>
            <a:endParaRPr lang="en-US" sz="3400" b="1" dirty="0">
              <a:solidFill>
                <a:srgbClr val="A50021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  <a:defRPr/>
            </a:pPr>
            <a:r>
              <a:rPr lang="en-US" sz="3400" b="1" dirty="0">
                <a:solidFill>
                  <a:schemeClr val="accent2"/>
                </a:solidFill>
              </a:rPr>
              <a:t> Both </a:t>
            </a:r>
            <a:r>
              <a:rPr lang="en-US" sz="3400" b="1" dirty="0" err="1">
                <a:solidFill>
                  <a:schemeClr val="accent2"/>
                </a:solidFill>
              </a:rPr>
              <a:t>gluconeogenesis</a:t>
            </a:r>
            <a:r>
              <a:rPr lang="en-US" sz="3400" b="1" dirty="0">
                <a:solidFill>
                  <a:schemeClr val="accent2"/>
                </a:solidFill>
              </a:rPr>
              <a:t> &amp; </a:t>
            </a:r>
            <a:r>
              <a:rPr lang="en-US" sz="3400" b="1" dirty="0" err="1">
                <a:solidFill>
                  <a:schemeClr val="accent2"/>
                </a:solidFill>
              </a:rPr>
              <a:t>glycolysis</a:t>
            </a:r>
            <a:r>
              <a:rPr lang="en-US" sz="3400" b="1" dirty="0">
                <a:solidFill>
                  <a:schemeClr val="accent2"/>
                </a:solidFill>
              </a:rPr>
              <a:t> are</a:t>
            </a:r>
          </a:p>
          <a:p>
            <a:pPr marL="228600">
              <a:buClr>
                <a:srgbClr val="A50021"/>
              </a:buClr>
              <a:defRPr/>
            </a:pPr>
            <a:r>
              <a:rPr lang="en-US" sz="3400" b="1" dirty="0" smtClean="0">
                <a:solidFill>
                  <a:schemeClr val="accent2"/>
                </a:solidFill>
              </a:rPr>
              <a:t>reciprocally-regulated</a:t>
            </a:r>
            <a:endParaRPr lang="en-US" sz="3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219200"/>
          </a:xfrm>
          <a:solidFill>
            <a:srgbClr val="FFFF00"/>
          </a:solidFill>
          <a:ln w="28575">
            <a:solidFill>
              <a:srgbClr val="CC0000"/>
            </a:solidFill>
          </a:ln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990000"/>
                </a:solidFill>
                <a:latin typeface="Impact" pitchFamily="42" charset="0"/>
              </a:rPr>
              <a:t>Glucose Metabolism:  </a:t>
            </a:r>
            <a:r>
              <a:rPr lang="en-US" sz="4000" b="1" dirty="0" err="1" smtClean="0">
                <a:solidFill>
                  <a:srgbClr val="990000"/>
                </a:solidFill>
                <a:latin typeface="Impact" pitchFamily="42" charset="0"/>
              </a:rPr>
              <a:t>Gluconeogenesis</a:t>
            </a:r>
            <a:endParaRPr lang="en-US" sz="4000" b="1" dirty="0" smtClean="0">
              <a:solidFill>
                <a:srgbClr val="990000"/>
              </a:solidFill>
              <a:latin typeface="Impact" pitchFamily="42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3025914"/>
            <a:ext cx="855663" cy="7810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137725" y="4168914"/>
            <a:ext cx="5187638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990000"/>
                </a:solidFill>
                <a:latin typeface="Impact" pitchFamily="42" charset="0"/>
              </a:rPr>
              <a:t>Amr</a:t>
            </a:r>
            <a:r>
              <a:rPr lang="en-US" sz="4000" b="1" dirty="0">
                <a:solidFill>
                  <a:srgbClr val="990000"/>
                </a:solidFill>
                <a:latin typeface="Impact" pitchFamily="42" charset="0"/>
              </a:rPr>
              <a:t> S. </a:t>
            </a:r>
            <a:r>
              <a:rPr lang="en-US" sz="4000" b="1" dirty="0" err="1">
                <a:solidFill>
                  <a:srgbClr val="990000"/>
                </a:solidFill>
                <a:latin typeface="Impact" pitchFamily="42" charset="0"/>
              </a:rPr>
              <a:t>Moustafa</a:t>
            </a:r>
            <a:r>
              <a:rPr lang="en-US" sz="4000" b="1" dirty="0">
                <a:solidFill>
                  <a:srgbClr val="990000"/>
                </a:solidFill>
                <a:latin typeface="Impact" pitchFamily="42" charset="0"/>
              </a:rPr>
              <a:t>, </a:t>
            </a:r>
            <a:r>
              <a:rPr lang="en-US" sz="3600" b="1" i="1" dirty="0" smtClean="0">
                <a:solidFill>
                  <a:srgbClr val="990000"/>
                </a:solidFill>
                <a:latin typeface="Impact" pitchFamily="42" charset="0"/>
              </a:rPr>
              <a:t>MD, PhD</a:t>
            </a:r>
            <a:endParaRPr lang="en-US" sz="3600" b="1" i="1" dirty="0">
              <a:solidFill>
                <a:srgbClr val="990000"/>
              </a:solidFill>
              <a:latin typeface="Impact" pitchFamily="42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1960" y="4951413"/>
            <a:ext cx="8610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Gill Sans MT Condensed" pitchFamily="34" charset="0"/>
              </a:rPr>
              <a:t>Assistant Prof. &amp; Consultant, Medical Biochemistry </a:t>
            </a:r>
            <a:r>
              <a:rPr lang="en-US" sz="2800" b="1" dirty="0" smtClean="0">
                <a:solidFill>
                  <a:schemeClr val="accent2"/>
                </a:solidFill>
                <a:latin typeface="Gill Sans MT Condensed" pitchFamily="34" charset="0"/>
              </a:rPr>
              <a:t>Unit,</a:t>
            </a:r>
            <a:endParaRPr lang="en-US" sz="2800" b="1" dirty="0">
              <a:solidFill>
                <a:schemeClr val="accent2"/>
              </a:solidFill>
              <a:latin typeface="Gill Sans MT Condensed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Gill Sans MT Condensed" pitchFamily="34" charset="0"/>
              </a:rPr>
              <a:t>Pathology Dept., College </a:t>
            </a:r>
            <a:r>
              <a:rPr lang="en-US" sz="2800" b="1" dirty="0">
                <a:solidFill>
                  <a:schemeClr val="accent2"/>
                </a:solidFill>
                <a:latin typeface="Gill Sans MT Condensed" pitchFamily="34" charset="0"/>
              </a:rPr>
              <a:t>of Medicine, KSU</a:t>
            </a:r>
          </a:p>
          <a:p>
            <a:pPr algn="ctr"/>
            <a:r>
              <a:rPr lang="en-US" sz="2800" b="1" dirty="0" smtClean="0">
                <a:solidFill>
                  <a:srgbClr val="990000"/>
                </a:solidFill>
                <a:latin typeface="Gill Sans MT Condensed" pitchFamily="34" charset="0"/>
              </a:rPr>
              <a:t>amrsm@ksu.edu.sa</a:t>
            </a:r>
            <a:endParaRPr lang="en-US" dirty="0">
              <a:latin typeface="Gill Sans MT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2971800" cy="914400"/>
          </a:xfrm>
          <a:solidFill>
            <a:srgbClr val="FFFF00"/>
          </a:solidFill>
          <a:ln w="28575"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00"/>
                </a:solidFill>
                <a:latin typeface="Impact" pitchFamily="42" charset="0"/>
              </a:rPr>
              <a:t>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977747"/>
            <a:ext cx="8458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/>
                </a:solidFill>
              </a:rPr>
              <a:t>The </a:t>
            </a:r>
            <a:r>
              <a:rPr lang="en-US" sz="3200" b="1" dirty="0">
                <a:solidFill>
                  <a:schemeClr val="accent6"/>
                </a:solidFill>
              </a:rPr>
              <a:t>importance of </a:t>
            </a:r>
            <a:r>
              <a:rPr lang="en-US" sz="3200" b="1" dirty="0" err="1">
                <a:solidFill>
                  <a:schemeClr val="accent6"/>
                </a:solidFill>
              </a:rPr>
              <a:t>gluconeogenesis</a:t>
            </a:r>
            <a:r>
              <a:rPr lang="en-US" sz="3200" b="1" dirty="0">
                <a:solidFill>
                  <a:schemeClr val="accent6"/>
                </a:solidFill>
              </a:rPr>
              <a:t> as an important pathway for glucose production</a:t>
            </a:r>
          </a:p>
          <a:p>
            <a:pPr lvl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/>
                </a:solidFill>
              </a:rPr>
              <a:t> The </a:t>
            </a:r>
            <a:r>
              <a:rPr lang="en-US" sz="3200" b="1" dirty="0">
                <a:solidFill>
                  <a:schemeClr val="accent6"/>
                </a:solidFill>
              </a:rPr>
              <a:t>main reactions of </a:t>
            </a:r>
            <a:r>
              <a:rPr lang="en-US" sz="3200" b="1" dirty="0" err="1" smtClean="0">
                <a:solidFill>
                  <a:schemeClr val="accent6"/>
                </a:solidFill>
              </a:rPr>
              <a:t>gluconeogenesis</a:t>
            </a:r>
            <a:endParaRPr lang="en-US" sz="3200" b="1" dirty="0">
              <a:solidFill>
                <a:schemeClr val="accent6"/>
              </a:solidFill>
            </a:endParaRPr>
          </a:p>
          <a:p>
            <a:pPr lvl="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6"/>
                </a:solidFill>
              </a:rPr>
              <a:t> The </a:t>
            </a:r>
            <a:r>
              <a:rPr lang="en-US" sz="3200" b="1" dirty="0">
                <a:solidFill>
                  <a:schemeClr val="accent6"/>
                </a:solidFill>
              </a:rPr>
              <a:t>rate-limiting enzymes of </a:t>
            </a:r>
            <a:r>
              <a:rPr lang="en-US" sz="3200" b="1" dirty="0" err="1" smtClean="0">
                <a:solidFill>
                  <a:schemeClr val="accent6"/>
                </a:solidFill>
              </a:rPr>
              <a:t>gluconeogenesis</a:t>
            </a:r>
            <a:endParaRPr lang="en-US" sz="3200" b="1" dirty="0">
              <a:solidFill>
                <a:schemeClr val="accent6"/>
              </a:solidFill>
            </a:endParaRPr>
          </a:p>
          <a:p>
            <a:pPr marL="396875" lvl="0" indent="-396875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accent6"/>
                </a:solidFill>
              </a:rPr>
              <a:t>Gluconeogensis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>
                <a:solidFill>
                  <a:schemeClr val="accent6"/>
                </a:solidFill>
              </a:rPr>
              <a:t>is an </a:t>
            </a:r>
            <a:r>
              <a:rPr lang="en-US" sz="3200" b="1" dirty="0" smtClean="0">
                <a:solidFill>
                  <a:schemeClr val="accent6"/>
                </a:solidFill>
              </a:rPr>
              <a:t>energy-consuming, </a:t>
            </a:r>
            <a:r>
              <a:rPr lang="en-US" sz="3200" b="1" dirty="0">
                <a:solidFill>
                  <a:schemeClr val="accent6"/>
                </a:solidFill>
              </a:rPr>
              <a:t>anabolic pathway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457200"/>
            <a:ext cx="7315200" cy="11430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Gluconeogenesis: An Overview</a:t>
            </a:r>
            <a:endParaRPr lang="en-US" sz="4000" b="1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66800" y="1954213"/>
            <a:ext cx="7234238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A50021"/>
              </a:buClr>
              <a:buFontTx/>
              <a:buChar char="•"/>
            </a:pPr>
            <a:r>
              <a:rPr lang="en-US" sz="3400" b="1">
                <a:solidFill>
                  <a:schemeClr val="accent2"/>
                </a:solidFill>
              </a:rPr>
              <a:t> Liver (mainly) and Kidneys</a:t>
            </a:r>
          </a:p>
          <a:p>
            <a:pPr>
              <a:spcAft>
                <a:spcPts val="1200"/>
              </a:spcAft>
              <a:buClr>
                <a:srgbClr val="A50021"/>
              </a:buClr>
              <a:buFontTx/>
              <a:buChar char="•"/>
            </a:pPr>
            <a:r>
              <a:rPr lang="en-US" sz="3400" b="1">
                <a:solidFill>
                  <a:schemeClr val="accent2"/>
                </a:solidFill>
              </a:rPr>
              <a:t> Both mitochondria and Cytosol</a:t>
            </a:r>
          </a:p>
          <a:p>
            <a:pPr>
              <a:spcAft>
                <a:spcPts val="1200"/>
              </a:spcAft>
              <a:buClr>
                <a:srgbClr val="A50021"/>
              </a:buClr>
            </a:pPr>
            <a:r>
              <a:rPr lang="en-US" sz="3400" b="1">
                <a:solidFill>
                  <a:schemeClr val="accent2"/>
                </a:solidFill>
              </a:rPr>
              <a:t> 	Exception: </a:t>
            </a:r>
            <a:r>
              <a:rPr lang="en-US" sz="3400" b="1">
                <a:solidFill>
                  <a:srgbClr val="A50021"/>
                </a:solidFill>
              </a:rPr>
              <a:t>Glycerol, only cytosol</a:t>
            </a:r>
          </a:p>
          <a:p>
            <a:pPr>
              <a:spcAft>
                <a:spcPts val="1200"/>
              </a:spcAft>
              <a:buClr>
                <a:srgbClr val="A50021"/>
              </a:buClr>
              <a:buFontTx/>
              <a:buChar char="•"/>
            </a:pPr>
            <a:r>
              <a:rPr lang="en-US" sz="3400" b="1">
                <a:solidFill>
                  <a:schemeClr val="accent2"/>
                </a:solidFill>
              </a:rPr>
              <a:t> Gluconeogenic substrates:</a:t>
            </a:r>
          </a:p>
          <a:p>
            <a:r>
              <a:rPr lang="en-US" sz="3400" b="1"/>
              <a:t>	</a:t>
            </a:r>
            <a:r>
              <a:rPr lang="en-US" sz="3400" b="1">
                <a:solidFill>
                  <a:srgbClr val="A50021"/>
                </a:solidFill>
              </a:rPr>
              <a:t>Glycerol</a:t>
            </a:r>
          </a:p>
          <a:p>
            <a:r>
              <a:rPr lang="en-US" sz="3400" b="1">
                <a:solidFill>
                  <a:srgbClr val="A50021"/>
                </a:solidFill>
              </a:rPr>
              <a:t>	Lactate and Pyruvate</a:t>
            </a:r>
          </a:p>
          <a:p>
            <a:r>
              <a:rPr lang="en-US" sz="3400" b="1">
                <a:solidFill>
                  <a:srgbClr val="A50021"/>
                </a:solidFill>
              </a:rPr>
              <a:t>	Glucogenic amino acids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My Documents\My Pictures\10_001.jpg"/>
          <p:cNvPicPr>
            <a:picLocks noChangeAspect="1" noChangeArrowheads="1"/>
          </p:cNvPicPr>
          <p:nvPr/>
        </p:nvPicPr>
        <p:blipFill>
          <a:blip r:embed="rId2" cstate="print"/>
          <a:srcRect l="32500" t="40678" r="30833" b="25424"/>
          <a:stretch>
            <a:fillRect/>
          </a:stretch>
        </p:blipFill>
        <p:spPr bwMode="auto">
          <a:xfrm>
            <a:off x="2971800" y="1905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81800" cy="9906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A50021"/>
                </a:solidFill>
                <a:latin typeface="Impact" pitchFamily="42" charset="0"/>
              </a:rPr>
              <a:t>Gluconeogenic</a:t>
            </a:r>
            <a:r>
              <a:rPr lang="en-US" b="1" dirty="0" smtClean="0">
                <a:solidFill>
                  <a:srgbClr val="A50021"/>
                </a:solidFill>
                <a:latin typeface="Impact" pitchFamily="42" charset="0"/>
              </a:rPr>
              <a:t> Pathway</a:t>
            </a:r>
            <a:endParaRPr lang="en-US" b="1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632325" y="5680075"/>
            <a:ext cx="3980577" cy="46166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1. </a:t>
            </a:r>
            <a:r>
              <a:rPr lang="en-US" b="1" dirty="0" err="1" smtClean="0">
                <a:solidFill>
                  <a:srgbClr val="006666"/>
                </a:solidFill>
              </a:rPr>
              <a:t>Carboxylation</a:t>
            </a:r>
            <a:r>
              <a:rPr lang="en-US" b="1" dirty="0" smtClean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006666"/>
                </a:solidFill>
              </a:rPr>
              <a:t>of </a:t>
            </a:r>
            <a:r>
              <a:rPr lang="en-US" b="1" dirty="0" err="1">
                <a:solidFill>
                  <a:srgbClr val="006666"/>
                </a:solidFill>
              </a:rPr>
              <a:t>pyruvate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406318" y="5334000"/>
            <a:ext cx="2687402" cy="46166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2. Transport of OA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4876800" y="2438400"/>
            <a:ext cx="4177747" cy="46166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3. </a:t>
            </a:r>
            <a:r>
              <a:rPr lang="en-US" b="1" dirty="0" err="1" smtClean="0">
                <a:solidFill>
                  <a:srgbClr val="006666"/>
                </a:solidFill>
              </a:rPr>
              <a:t>Dephosphorylation</a:t>
            </a:r>
            <a:r>
              <a:rPr lang="en-US" b="1" dirty="0" smtClean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006666"/>
                </a:solidFill>
              </a:rPr>
              <a:t>of </a:t>
            </a:r>
            <a:r>
              <a:rPr lang="en-US" b="1" dirty="0" smtClean="0">
                <a:solidFill>
                  <a:srgbClr val="006666"/>
                </a:solidFill>
              </a:rPr>
              <a:t>F1,6P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5105400" y="1524000"/>
            <a:ext cx="3998210" cy="46166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4. </a:t>
            </a:r>
            <a:r>
              <a:rPr lang="en-US" b="1" dirty="0" err="1" smtClean="0">
                <a:solidFill>
                  <a:srgbClr val="006666"/>
                </a:solidFill>
              </a:rPr>
              <a:t>Dephosphorylation</a:t>
            </a:r>
            <a:r>
              <a:rPr lang="en-US" b="1" dirty="0" smtClean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006666"/>
                </a:solidFill>
              </a:rPr>
              <a:t>of </a:t>
            </a:r>
            <a:r>
              <a:rPr lang="en-US" b="1" dirty="0" smtClean="0">
                <a:solidFill>
                  <a:srgbClr val="006666"/>
                </a:solidFill>
              </a:rPr>
              <a:t>G6P</a:t>
            </a:r>
            <a:endParaRPr lang="en-US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15240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A50021"/>
                </a:solidFill>
                <a:latin typeface="Impact" pitchFamily="42" charset="0"/>
              </a:rPr>
              <a:t>Gluconeogenic</a:t>
            </a:r>
            <a:r>
              <a:rPr lang="en-US" sz="4000" b="1" dirty="0" smtClean="0">
                <a:solidFill>
                  <a:srgbClr val="A50021"/>
                </a:solidFill>
                <a:latin typeface="Impact" pitchFamily="42" charset="0"/>
              </a:rPr>
              <a:t> Substrates: Glycerol</a:t>
            </a:r>
            <a:endParaRPr lang="en-US" sz="4000" b="1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1219200" y="2403475"/>
            <a:ext cx="157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Glycerol </a:t>
            </a:r>
          </a:p>
        </p:txBody>
      </p:sp>
      <p:sp>
        <p:nvSpPr>
          <p:cNvPr id="6148" name="Line 19"/>
          <p:cNvSpPr>
            <a:spLocks noChangeShapeType="1"/>
          </p:cNvSpPr>
          <p:nvPr/>
        </p:nvSpPr>
        <p:spPr bwMode="auto">
          <a:xfrm>
            <a:off x="2944813" y="2676525"/>
            <a:ext cx="1600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4732338" y="2403475"/>
            <a:ext cx="3433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66"/>
                </a:solidFill>
              </a:rPr>
              <a:t>Glycerol 3-phosphate</a:t>
            </a:r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3124200" y="2133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</a:t>
            </a:r>
            <a:r>
              <a:rPr lang="en-US" sz="2800" b="1" dirty="0">
                <a:solidFill>
                  <a:schemeClr val="accent2"/>
                </a:solidFill>
              </a:rPr>
              <a:t>GK</a:t>
            </a:r>
          </a:p>
        </p:txBody>
      </p:sp>
      <p:sp>
        <p:nvSpPr>
          <p:cNvPr id="6151" name="Line 22"/>
          <p:cNvSpPr>
            <a:spLocks noChangeShapeType="1"/>
          </p:cNvSpPr>
          <p:nvPr/>
        </p:nvSpPr>
        <p:spPr bwMode="auto">
          <a:xfrm>
            <a:off x="6373813" y="3200400"/>
            <a:ext cx="0" cy="2057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23"/>
          <p:cNvSpPr txBox="1">
            <a:spLocks noChangeArrowheads="1"/>
          </p:cNvSpPr>
          <p:nvPr/>
        </p:nvSpPr>
        <p:spPr bwMode="auto">
          <a:xfrm>
            <a:off x="4084638" y="5334000"/>
            <a:ext cx="460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Dihydroxyacetone phosphate</a:t>
            </a:r>
          </a:p>
        </p:txBody>
      </p:sp>
      <p:sp>
        <p:nvSpPr>
          <p:cNvPr id="6153" name="Text Box 24"/>
          <p:cNvSpPr txBox="1">
            <a:spLocks noChangeArrowheads="1"/>
          </p:cNvSpPr>
          <p:nvPr/>
        </p:nvSpPr>
        <p:spPr bwMode="auto">
          <a:xfrm>
            <a:off x="3200400" y="3673475"/>
            <a:ext cx="304482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Glycerol 3-phosphate </a:t>
            </a:r>
          </a:p>
          <a:p>
            <a:r>
              <a:rPr lang="en-US" b="1">
                <a:solidFill>
                  <a:schemeClr val="accent2"/>
                </a:solidFill>
              </a:rPr>
              <a:t>dehydrogenase</a:t>
            </a:r>
          </a:p>
        </p:txBody>
      </p:sp>
      <p:sp>
        <p:nvSpPr>
          <p:cNvPr id="6154" name="AutoShape 25"/>
          <p:cNvSpPr>
            <a:spLocks noChangeArrowheads="1"/>
          </p:cNvSpPr>
          <p:nvPr/>
        </p:nvSpPr>
        <p:spPr bwMode="auto">
          <a:xfrm>
            <a:off x="6394450" y="3581400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6"/>
          <p:cNvSpPr txBox="1">
            <a:spLocks noChangeArrowheads="1"/>
          </p:cNvSpPr>
          <p:nvPr/>
        </p:nvSpPr>
        <p:spPr bwMode="auto">
          <a:xfrm>
            <a:off x="6850063" y="3455988"/>
            <a:ext cx="101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NAD+</a:t>
            </a:r>
          </a:p>
        </p:txBody>
      </p:sp>
      <p:sp>
        <p:nvSpPr>
          <p:cNvPr id="6156" name="Text Box 27"/>
          <p:cNvSpPr txBox="1">
            <a:spLocks noChangeArrowheads="1"/>
          </p:cNvSpPr>
          <p:nvPr/>
        </p:nvSpPr>
        <p:spPr bwMode="auto">
          <a:xfrm>
            <a:off x="6842125" y="423227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NADH</a:t>
            </a:r>
          </a:p>
        </p:txBody>
      </p:sp>
      <p:sp>
        <p:nvSpPr>
          <p:cNvPr id="6157" name="Line 28"/>
          <p:cNvSpPr>
            <a:spLocks noChangeShapeType="1"/>
          </p:cNvSpPr>
          <p:nvPr/>
        </p:nvSpPr>
        <p:spPr bwMode="auto">
          <a:xfrm flipH="1">
            <a:off x="3282950" y="5624513"/>
            <a:ext cx="685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30"/>
          <p:cNvSpPr>
            <a:spLocks noChangeShapeType="1"/>
          </p:cNvSpPr>
          <p:nvPr/>
        </p:nvSpPr>
        <p:spPr bwMode="auto">
          <a:xfrm flipH="1">
            <a:off x="2368550" y="5624513"/>
            <a:ext cx="60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Text Box 31"/>
          <p:cNvSpPr txBox="1">
            <a:spLocks noChangeArrowheads="1"/>
          </p:cNvSpPr>
          <p:nvPr/>
        </p:nvSpPr>
        <p:spPr bwMode="auto">
          <a:xfrm>
            <a:off x="941388" y="5334000"/>
            <a:ext cx="1387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Glucose</a:t>
            </a:r>
          </a:p>
        </p:txBody>
      </p:sp>
      <p:sp>
        <p:nvSpPr>
          <p:cNvPr id="6160" name="Text Box 32"/>
          <p:cNvSpPr txBox="1">
            <a:spLocks noChangeArrowheads="1"/>
          </p:cNvSpPr>
          <p:nvPr/>
        </p:nvSpPr>
        <p:spPr bwMode="auto">
          <a:xfrm>
            <a:off x="1279525" y="5934075"/>
            <a:ext cx="702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A50021"/>
                </a:solidFill>
              </a:rPr>
              <a:t>*GK: Glycerol kinase </a:t>
            </a:r>
            <a:r>
              <a:rPr lang="en-US" sz="2800" b="1">
                <a:solidFill>
                  <a:schemeClr val="accent2"/>
                </a:solidFill>
              </a:rPr>
              <a:t>only</a:t>
            </a:r>
            <a:r>
              <a:rPr lang="en-US" sz="2800" b="1">
                <a:solidFill>
                  <a:srgbClr val="A50021"/>
                </a:solidFill>
              </a:rPr>
              <a:t> in liver &amp; kidneys</a:t>
            </a:r>
          </a:p>
        </p:txBody>
      </p:sp>
      <p:sp>
        <p:nvSpPr>
          <p:cNvPr id="6161" name="AutoShape 33"/>
          <p:cNvSpPr>
            <a:spLocks noChangeArrowheads="1"/>
          </p:cNvSpPr>
          <p:nvPr/>
        </p:nvSpPr>
        <p:spPr bwMode="auto">
          <a:xfrm rot="16200000" flipH="1">
            <a:off x="3429000" y="2386013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 Box 34"/>
          <p:cNvSpPr txBox="1">
            <a:spLocks noChangeArrowheads="1"/>
          </p:cNvSpPr>
          <p:nvPr/>
        </p:nvSpPr>
        <p:spPr bwMode="auto">
          <a:xfrm>
            <a:off x="2819400" y="30892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ATP</a:t>
            </a:r>
          </a:p>
        </p:txBody>
      </p:sp>
      <p:sp>
        <p:nvSpPr>
          <p:cNvPr id="6163" name="Text Box 35"/>
          <p:cNvSpPr txBox="1">
            <a:spLocks noChangeArrowheads="1"/>
          </p:cNvSpPr>
          <p:nvPr/>
        </p:nvSpPr>
        <p:spPr bwMode="auto">
          <a:xfrm>
            <a:off x="3581400" y="30892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66"/>
                </a:solidFill>
              </a:rPr>
              <a:t>ADP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705600" cy="12954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Glucogenic Amino Acids</a:t>
            </a:r>
            <a:endParaRPr lang="en-US" sz="4000" b="1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2435197"/>
            <a:ext cx="7239000" cy="3545134"/>
            <a:chOff x="914400" y="2435197"/>
            <a:chExt cx="7239000" cy="35451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9111" y="2514600"/>
              <a:ext cx="5725655" cy="28871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14400" y="4648200"/>
              <a:ext cx="2165978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>
                  <a:solidFill>
                    <a:schemeClr val="accent6"/>
                  </a:solidFill>
                </a:rPr>
                <a:t>Phenylalanine (</a:t>
              </a:r>
              <a:r>
                <a:rPr lang="en-US" b="1" dirty="0" err="1">
                  <a:solidFill>
                    <a:schemeClr val="accent6"/>
                  </a:solidFill>
                </a:rPr>
                <a:t>Phe</a:t>
              </a:r>
              <a:r>
                <a:rPr lang="en-US" b="1" dirty="0">
                  <a:solidFill>
                    <a:schemeClr val="accent6"/>
                  </a:solidFill>
                </a:rPr>
                <a:t>)</a:t>
              </a:r>
            </a:p>
            <a:p>
              <a:r>
                <a:rPr lang="en-US" b="1" dirty="0">
                  <a:solidFill>
                    <a:schemeClr val="accent6"/>
                  </a:solidFill>
                </a:rPr>
                <a:t>Tyrosine (Tyr)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1079" y="5334000"/>
              <a:ext cx="1922321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>
                  <a:solidFill>
                    <a:schemeClr val="accent6"/>
                  </a:solidFill>
                </a:rPr>
                <a:t>Methionine (Met)</a:t>
              </a:r>
            </a:p>
            <a:p>
              <a:r>
                <a:rPr lang="en-US" b="1" dirty="0" err="1">
                  <a:solidFill>
                    <a:schemeClr val="accent6"/>
                  </a:solidFill>
                </a:rPr>
                <a:t>Valine</a:t>
              </a:r>
              <a:r>
                <a:rPr lang="en-US" b="1" dirty="0">
                  <a:solidFill>
                    <a:schemeClr val="accent6"/>
                  </a:solidFill>
                </a:rPr>
                <a:t> (Val)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34983" y="3502710"/>
              <a:ext cx="1819729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6"/>
                  </a:solidFill>
                </a:rPr>
                <a:t>Glutamate (</a:t>
              </a:r>
              <a:r>
                <a:rPr lang="en-US" sz="1800" b="1" dirty="0" err="1" smtClean="0">
                  <a:solidFill>
                    <a:schemeClr val="accent6"/>
                  </a:solidFill>
                </a:rPr>
                <a:t>Glu</a:t>
              </a:r>
              <a:r>
                <a:rPr lang="en-US" sz="1800" b="1" dirty="0" smtClean="0">
                  <a:solidFill>
                    <a:schemeClr val="accent6"/>
                  </a:solidFill>
                </a:rPr>
                <a:t>)</a:t>
              </a:r>
            </a:p>
            <a:p>
              <a:r>
                <a:rPr lang="en-US" sz="1800" b="1" dirty="0" smtClean="0">
                  <a:solidFill>
                    <a:schemeClr val="accent6"/>
                  </a:solidFill>
                </a:rPr>
                <a:t>Glutamine (</a:t>
              </a:r>
              <a:r>
                <a:rPr lang="en-US" sz="1800" b="1" dirty="0" err="1" smtClean="0">
                  <a:solidFill>
                    <a:schemeClr val="accent6"/>
                  </a:solidFill>
                </a:rPr>
                <a:t>Gln</a:t>
              </a:r>
              <a:r>
                <a:rPr lang="en-US" sz="1800" b="1" dirty="0" smtClean="0">
                  <a:solidFill>
                    <a:schemeClr val="accent6"/>
                  </a:solidFill>
                </a:rPr>
                <a:t>)</a:t>
              </a:r>
              <a:endParaRPr lang="en-US" sz="1800" b="1" dirty="0">
                <a:solidFill>
                  <a:schemeClr val="accent6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0833" y="2974674"/>
              <a:ext cx="971628" cy="6431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19200" y="2435197"/>
              <a:ext cx="190949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>
                  <a:solidFill>
                    <a:schemeClr val="accent6"/>
                  </a:solidFill>
                </a:rPr>
                <a:t>Aspartate (Asp)</a:t>
              </a:r>
            </a:p>
            <a:p>
              <a:r>
                <a:rPr lang="en-US" b="1" dirty="0">
                  <a:solidFill>
                    <a:schemeClr val="accent6"/>
                  </a:solidFill>
                </a:rPr>
                <a:t>Asparagine (</a:t>
              </a:r>
              <a:r>
                <a:rPr lang="en-US" b="1" dirty="0" err="1">
                  <a:solidFill>
                    <a:schemeClr val="accent6"/>
                  </a:solidFill>
                </a:rPr>
                <a:t>Asn</a:t>
              </a:r>
              <a:r>
                <a:rPr lang="en-US" b="1" dirty="0">
                  <a:solidFill>
                    <a:schemeClr val="accent6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581400" cy="14478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Gluconeogenic </a:t>
            </a:r>
            <a:b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</a:br>
            <a:r>
              <a:rPr lang="en-US" sz="4000" b="1" smtClean="0">
                <a:solidFill>
                  <a:srgbClr val="A50021"/>
                </a:solidFill>
                <a:latin typeface="Impact" pitchFamily="42" charset="0"/>
              </a:rPr>
              <a:t>Substrates</a:t>
            </a:r>
            <a:endParaRPr lang="en-US" sz="4000" b="1" baseline="30000" smtClean="0">
              <a:solidFill>
                <a:srgbClr val="A50021"/>
              </a:solidFill>
              <a:latin typeface="Impact" pitchFamily="42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10000" y="19050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Pyruvate</a:t>
            </a:r>
            <a:endParaRPr lang="en-US" b="1" dirty="0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495800" y="2362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4957538" y="617395"/>
            <a:ext cx="1328738" cy="51911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Lactate</a:t>
            </a:r>
          </a:p>
        </p:txBody>
      </p:sp>
      <p:sp>
        <p:nvSpPr>
          <p:cNvPr id="8208" name="AutoShape 17"/>
          <p:cNvSpPr>
            <a:spLocks noChangeArrowheads="1"/>
          </p:cNvSpPr>
          <p:nvPr/>
        </p:nvSpPr>
        <p:spPr bwMode="auto">
          <a:xfrm rot="6382722" flipV="1">
            <a:off x="4391209" y="1389878"/>
            <a:ext cx="762000" cy="352239"/>
          </a:xfrm>
          <a:prstGeom prst="notchedRightArrow">
            <a:avLst>
              <a:gd name="adj1" fmla="val 50000"/>
              <a:gd name="adj2" fmla="val 35714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72200" y="2477869"/>
            <a:ext cx="151195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Alanine (</a:t>
            </a:r>
            <a:r>
              <a:rPr lang="en-US" sz="1800" b="1" dirty="0" err="1" smtClean="0"/>
              <a:t>Ala</a:t>
            </a:r>
            <a:r>
              <a:rPr lang="en-US" sz="1800" b="1" dirty="0" smtClean="0"/>
              <a:t>)</a:t>
            </a:r>
          </a:p>
          <a:p>
            <a:r>
              <a:rPr lang="en-US" sz="1800" b="1" dirty="0" smtClean="0"/>
              <a:t>Glycine (</a:t>
            </a:r>
            <a:r>
              <a:rPr lang="en-US" sz="1800" b="1" dirty="0" err="1" smtClean="0"/>
              <a:t>Gly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914400" y="3160466"/>
            <a:ext cx="7239000" cy="3545134"/>
            <a:chOff x="914400" y="2435197"/>
            <a:chExt cx="7239000" cy="35451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9111" y="2514600"/>
              <a:ext cx="5725655" cy="28871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14400" y="4648200"/>
              <a:ext cx="2165978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>
                  <a:solidFill>
                    <a:schemeClr val="accent6"/>
                  </a:solidFill>
                </a:rPr>
                <a:t>Phenylalanine (</a:t>
              </a:r>
              <a:r>
                <a:rPr lang="en-US" b="1" dirty="0" err="1">
                  <a:solidFill>
                    <a:schemeClr val="accent6"/>
                  </a:solidFill>
                </a:rPr>
                <a:t>Phe</a:t>
              </a:r>
              <a:r>
                <a:rPr lang="en-US" b="1" dirty="0">
                  <a:solidFill>
                    <a:schemeClr val="accent6"/>
                  </a:solidFill>
                </a:rPr>
                <a:t>)</a:t>
              </a:r>
            </a:p>
            <a:p>
              <a:r>
                <a:rPr lang="en-US" b="1" dirty="0">
                  <a:solidFill>
                    <a:schemeClr val="accent6"/>
                  </a:solidFill>
                </a:rPr>
                <a:t>Tyrosine (Tyr)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31079" y="5334000"/>
              <a:ext cx="1922321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>
                  <a:solidFill>
                    <a:schemeClr val="accent6"/>
                  </a:solidFill>
                </a:rPr>
                <a:t>Methionine (Met)</a:t>
              </a:r>
            </a:p>
            <a:p>
              <a:r>
                <a:rPr lang="en-US" b="1" dirty="0" err="1">
                  <a:solidFill>
                    <a:schemeClr val="accent6"/>
                  </a:solidFill>
                </a:rPr>
                <a:t>Valine</a:t>
              </a:r>
              <a:r>
                <a:rPr lang="en-US" b="1" dirty="0">
                  <a:solidFill>
                    <a:schemeClr val="accent6"/>
                  </a:solidFill>
                </a:rPr>
                <a:t> (Val)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983" y="3502710"/>
              <a:ext cx="1819729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6"/>
                  </a:solidFill>
                </a:rPr>
                <a:t>Glutamate (</a:t>
              </a:r>
              <a:r>
                <a:rPr lang="en-US" sz="1800" b="1" dirty="0" err="1" smtClean="0">
                  <a:solidFill>
                    <a:schemeClr val="accent6"/>
                  </a:solidFill>
                </a:rPr>
                <a:t>Glu</a:t>
              </a:r>
              <a:r>
                <a:rPr lang="en-US" sz="1800" b="1" dirty="0" smtClean="0">
                  <a:solidFill>
                    <a:schemeClr val="accent6"/>
                  </a:solidFill>
                </a:rPr>
                <a:t>)</a:t>
              </a:r>
            </a:p>
            <a:p>
              <a:r>
                <a:rPr lang="en-US" sz="1800" b="1" dirty="0" smtClean="0">
                  <a:solidFill>
                    <a:schemeClr val="accent6"/>
                  </a:solidFill>
                </a:rPr>
                <a:t>Glutamine (</a:t>
              </a:r>
              <a:r>
                <a:rPr lang="en-US" sz="1800" b="1" dirty="0" err="1" smtClean="0">
                  <a:solidFill>
                    <a:schemeClr val="accent6"/>
                  </a:solidFill>
                </a:rPr>
                <a:t>Gln</a:t>
              </a:r>
              <a:r>
                <a:rPr lang="en-US" sz="1800" b="1" dirty="0" smtClean="0">
                  <a:solidFill>
                    <a:schemeClr val="accent6"/>
                  </a:solidFill>
                </a:rPr>
                <a:t>)</a:t>
              </a:r>
              <a:endParaRPr lang="en-US" sz="1800" b="1" dirty="0">
                <a:solidFill>
                  <a:schemeClr val="accent6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0833" y="2974674"/>
              <a:ext cx="971628" cy="64319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19200" y="2435197"/>
              <a:ext cx="190949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b="1" dirty="0">
                  <a:solidFill>
                    <a:schemeClr val="accent6"/>
                  </a:solidFill>
                </a:rPr>
                <a:t>Aspartate (Asp)</a:t>
              </a:r>
            </a:p>
            <a:p>
              <a:r>
                <a:rPr lang="en-US" b="1" dirty="0">
                  <a:solidFill>
                    <a:schemeClr val="accent6"/>
                  </a:solidFill>
                </a:rPr>
                <a:t>Asparagine (</a:t>
              </a:r>
              <a:r>
                <a:rPr lang="en-US" b="1" dirty="0" err="1">
                  <a:solidFill>
                    <a:schemeClr val="accent6"/>
                  </a:solidFill>
                </a:rPr>
                <a:t>Asn</a:t>
              </a:r>
              <a:r>
                <a:rPr lang="en-US" b="1" dirty="0">
                  <a:solidFill>
                    <a:schemeClr val="accent6"/>
                  </a:solidFill>
                </a:rPr>
                <a:t>)</a:t>
              </a:r>
            </a:p>
          </p:txBody>
        </p:sp>
      </p:grpSp>
      <p:sp>
        <p:nvSpPr>
          <p:cNvPr id="27" name="Left Arrow 26"/>
          <p:cNvSpPr/>
          <p:nvPr/>
        </p:nvSpPr>
        <p:spPr>
          <a:xfrm>
            <a:off x="5257800" y="1584960"/>
            <a:ext cx="1295400" cy="1143000"/>
          </a:xfrm>
          <a:prstGeom prst="leftArrow">
            <a:avLst>
              <a:gd name="adj1" fmla="val 50000"/>
              <a:gd name="adj2" fmla="val 5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Amino acids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C:\My Documents\My Pictures\10_002.jpg"/>
          <p:cNvPicPr>
            <a:picLocks noChangeAspect="1" noChangeArrowheads="1"/>
          </p:cNvPicPr>
          <p:nvPr/>
        </p:nvPicPr>
        <p:blipFill>
          <a:blip r:embed="rId2" cstate="print"/>
          <a:srcRect l="13483" t="2857" r="10112" b="12858"/>
          <a:stretch>
            <a:fillRect/>
          </a:stretch>
        </p:blipFill>
        <p:spPr bwMode="auto">
          <a:xfrm>
            <a:off x="2057400" y="22098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81000"/>
            <a:ext cx="8458200" cy="1600200"/>
          </a:xfr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A50021"/>
                </a:solidFill>
                <a:latin typeface="Impact" pitchFamily="42" charset="0"/>
              </a:rPr>
              <a:t>Gluconeogenic</a:t>
            </a:r>
            <a:r>
              <a:rPr lang="en-US" sz="4000" b="1" dirty="0" smtClean="0">
                <a:solidFill>
                  <a:srgbClr val="A50021"/>
                </a:solidFill>
                <a:latin typeface="Impact" pitchFamily="42" charset="0"/>
              </a:rPr>
              <a:t> Substrates: Lactate</a:t>
            </a:r>
            <a:br>
              <a:rPr lang="en-US" sz="4000" b="1" dirty="0" smtClean="0">
                <a:solidFill>
                  <a:srgbClr val="A50021"/>
                </a:solidFill>
                <a:latin typeface="Impact" pitchFamily="42" charset="0"/>
              </a:rPr>
            </a:br>
            <a:r>
              <a:rPr lang="en-US" sz="4000" b="1" dirty="0" smtClean="0">
                <a:solidFill>
                  <a:srgbClr val="A50021"/>
                </a:solidFill>
                <a:latin typeface="Impact" pitchFamily="42" charset="0"/>
              </a:rPr>
              <a:t>(Cori Cycle)</a:t>
            </a:r>
            <a:endParaRPr lang="en-US" sz="4000" b="1" baseline="30000" dirty="0" smtClean="0">
              <a:solidFill>
                <a:srgbClr val="A50021"/>
              </a:solidFill>
              <a:latin typeface="Impact" pitchFamily="4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364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Glucose Metabolism:  Gluconeogenesis</vt:lpstr>
      <vt:lpstr>Objectives</vt:lpstr>
      <vt:lpstr>Gluconeogenesis: An Overview</vt:lpstr>
      <vt:lpstr>Gluconeogenic Pathway</vt:lpstr>
      <vt:lpstr>Gluconeogenic Substrates: Glycerol</vt:lpstr>
      <vt:lpstr>Glucogenic Amino Acids</vt:lpstr>
      <vt:lpstr>Gluconeogenic  Substrates</vt:lpstr>
      <vt:lpstr>Gluconeogenic Substrates: Lactate (Cori Cycle)</vt:lpstr>
      <vt:lpstr>Gluconeogenic Pathway</vt:lpstr>
      <vt:lpstr>Carboxylation of Pyruvate in the Mitochondria</vt:lpstr>
      <vt:lpstr>Regulation of Pyruvate Carboxylase</vt:lpstr>
      <vt:lpstr>Pruvate Carboxylase and PEP-CK</vt:lpstr>
      <vt:lpstr>Fructose 1,6-Bisphosphatase</vt:lpstr>
      <vt:lpstr>Glucose 6-Phosphatase</vt:lpstr>
      <vt:lpstr>Gluconeogensis:E- Consumed</vt:lpstr>
      <vt:lpstr>Gluconeogenesis: Regulation</vt:lpstr>
      <vt:lpstr>Take Home Message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Dr.Amr</cp:lastModifiedBy>
  <cp:revision>63</cp:revision>
  <dcterms:created xsi:type="dcterms:W3CDTF">1601-01-01T00:00:00Z</dcterms:created>
  <dcterms:modified xsi:type="dcterms:W3CDTF">2015-10-21T08:41:14Z</dcterms:modified>
</cp:coreProperties>
</file>